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149"/>
  </p:notesMasterIdLst>
  <p:sldIdLst>
    <p:sldId id="519" r:id="rId2"/>
    <p:sldId id="520" r:id="rId3"/>
    <p:sldId id="628" r:id="rId4"/>
    <p:sldId id="629" r:id="rId5"/>
    <p:sldId id="259" r:id="rId6"/>
    <p:sldId id="521" r:id="rId7"/>
    <p:sldId id="600" r:id="rId8"/>
    <p:sldId id="630" r:id="rId9"/>
    <p:sldId id="265" r:id="rId10"/>
    <p:sldId id="631" r:id="rId11"/>
    <p:sldId id="633" r:id="rId12"/>
    <p:sldId id="634" r:id="rId13"/>
    <p:sldId id="401" r:id="rId14"/>
    <p:sldId id="403" r:id="rId15"/>
    <p:sldId id="405" r:id="rId16"/>
    <p:sldId id="643" r:id="rId17"/>
    <p:sldId id="407" r:id="rId18"/>
    <p:sldId id="408" r:id="rId19"/>
    <p:sldId id="524" r:id="rId20"/>
    <p:sldId id="300" r:id="rId21"/>
    <p:sldId id="364" r:id="rId22"/>
    <p:sldId id="301" r:id="rId23"/>
    <p:sldId id="302" r:id="rId24"/>
    <p:sldId id="303" r:id="rId25"/>
    <p:sldId id="644" r:id="rId26"/>
    <p:sldId id="305" r:id="rId27"/>
    <p:sldId id="306" r:id="rId28"/>
    <p:sldId id="307" r:id="rId29"/>
    <p:sldId id="427" r:id="rId30"/>
    <p:sldId id="430" r:id="rId31"/>
    <p:sldId id="646" r:id="rId32"/>
    <p:sldId id="648" r:id="rId33"/>
    <p:sldId id="431" r:id="rId34"/>
    <p:sldId id="432" r:id="rId35"/>
    <p:sldId id="433" r:id="rId36"/>
    <p:sldId id="458" r:id="rId37"/>
    <p:sldId id="434" r:id="rId38"/>
    <p:sldId id="435" r:id="rId39"/>
    <p:sldId id="457" r:id="rId40"/>
    <p:sldId id="602" r:id="rId41"/>
    <p:sldId id="436" r:id="rId42"/>
    <p:sldId id="459" r:id="rId43"/>
    <p:sldId id="645" r:id="rId44"/>
    <p:sldId id="604" r:id="rId45"/>
    <p:sldId id="605" r:id="rId46"/>
    <p:sldId id="438" r:id="rId47"/>
    <p:sldId id="650" r:id="rId48"/>
    <p:sldId id="651" r:id="rId49"/>
    <p:sldId id="654" r:id="rId50"/>
    <p:sldId id="439" r:id="rId51"/>
    <p:sldId id="606" r:id="rId52"/>
    <p:sldId id="635" r:id="rId53"/>
    <p:sldId id="649" r:id="rId54"/>
    <p:sldId id="317" r:id="rId55"/>
    <p:sldId id="365" r:id="rId56"/>
    <p:sldId id="366" r:id="rId57"/>
    <p:sldId id="367" r:id="rId58"/>
    <p:sldId id="368" r:id="rId59"/>
    <p:sldId id="369" r:id="rId60"/>
    <p:sldId id="319" r:id="rId61"/>
    <p:sldId id="318" r:id="rId62"/>
    <p:sldId id="320" r:id="rId63"/>
    <p:sldId id="527" r:id="rId64"/>
    <p:sldId id="528" r:id="rId65"/>
    <p:sldId id="322" r:id="rId66"/>
    <p:sldId id="526" r:id="rId67"/>
    <p:sldId id="530" r:id="rId68"/>
    <p:sldId id="531" r:id="rId69"/>
    <p:sldId id="532" r:id="rId70"/>
    <p:sldId id="533" r:id="rId71"/>
    <p:sldId id="534" r:id="rId72"/>
    <p:sldId id="618" r:id="rId73"/>
    <p:sldId id="687" r:id="rId74"/>
    <p:sldId id="619" r:id="rId75"/>
    <p:sldId id="617" r:id="rId76"/>
    <p:sldId id="620" r:id="rId77"/>
    <p:sldId id="657" r:id="rId78"/>
    <p:sldId id="658" r:id="rId79"/>
    <p:sldId id="621" r:id="rId80"/>
    <p:sldId id="674" r:id="rId81"/>
    <p:sldId id="622" r:id="rId82"/>
    <p:sldId id="623" r:id="rId83"/>
    <p:sldId id="678" r:id="rId84"/>
    <p:sldId id="624" r:id="rId85"/>
    <p:sldId id="539" r:id="rId86"/>
    <p:sldId id="681" r:id="rId87"/>
    <p:sldId id="636" r:id="rId88"/>
    <p:sldId id="689" r:id="rId89"/>
    <p:sldId id="637" r:id="rId90"/>
    <p:sldId id="610" r:id="rId91"/>
    <p:sldId id="544" r:id="rId92"/>
    <p:sldId id="676" r:id="rId93"/>
    <p:sldId id="545" r:id="rId94"/>
    <p:sldId id="546" r:id="rId95"/>
    <p:sldId id="660" r:id="rId96"/>
    <p:sldId id="661" r:id="rId97"/>
    <p:sldId id="662" r:id="rId98"/>
    <p:sldId id="663" r:id="rId99"/>
    <p:sldId id="664" r:id="rId100"/>
    <p:sldId id="611" r:id="rId101"/>
    <p:sldId id="548" r:id="rId102"/>
    <p:sldId id="549" r:id="rId103"/>
    <p:sldId id="679" r:id="rId104"/>
    <p:sldId id="551" r:id="rId105"/>
    <p:sldId id="554" r:id="rId106"/>
    <p:sldId id="555" r:id="rId107"/>
    <p:sldId id="562" r:id="rId108"/>
    <p:sldId id="563" r:id="rId109"/>
    <p:sldId id="666" r:id="rId110"/>
    <p:sldId id="680" r:id="rId111"/>
    <p:sldId id="564" r:id="rId112"/>
    <p:sldId id="565" r:id="rId113"/>
    <p:sldId id="566" r:id="rId114"/>
    <p:sldId id="638" r:id="rId115"/>
    <p:sldId id="572" r:id="rId116"/>
    <p:sldId id="667" r:id="rId117"/>
    <p:sldId id="668" r:id="rId118"/>
    <p:sldId id="669" r:id="rId119"/>
    <p:sldId id="670" r:id="rId120"/>
    <p:sldId id="671" r:id="rId121"/>
    <p:sldId id="672" r:id="rId122"/>
    <p:sldId id="655" r:id="rId123"/>
    <p:sldId id="656" r:id="rId124"/>
    <p:sldId id="529" r:id="rId125"/>
    <p:sldId id="443" r:id="rId126"/>
    <p:sldId id="682" r:id="rId127"/>
    <p:sldId id="640" r:id="rId128"/>
    <p:sldId id="641" r:id="rId129"/>
    <p:sldId id="690" r:id="rId130"/>
    <p:sldId id="673" r:id="rId131"/>
    <p:sldId id="683" r:id="rId132"/>
    <p:sldId id="447" r:id="rId133"/>
    <p:sldId id="448" r:id="rId134"/>
    <p:sldId id="684" r:id="rId135"/>
    <p:sldId id="449" r:id="rId136"/>
    <p:sldId id="451" r:id="rId137"/>
    <p:sldId id="452" r:id="rId138"/>
    <p:sldId id="685" r:id="rId139"/>
    <p:sldId id="453" r:id="rId140"/>
    <p:sldId id="454" r:id="rId141"/>
    <p:sldId id="455" r:id="rId142"/>
    <p:sldId id="642" r:id="rId143"/>
    <p:sldId id="501" r:id="rId144"/>
    <p:sldId id="608" r:id="rId145"/>
    <p:sldId id="686" r:id="rId146"/>
    <p:sldId id="639" r:id="rId147"/>
    <p:sldId id="504" r:id="rId14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2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xiongzhq" initials="l"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020" autoAdjust="0"/>
  </p:normalViewPr>
  <p:slideViewPr>
    <p:cSldViewPr>
      <p:cViewPr varScale="1">
        <p:scale>
          <a:sx n="87" d="100"/>
          <a:sy n="87" d="100"/>
        </p:scale>
        <p:origin x="-1358" y="-91"/>
      </p:cViewPr>
      <p:guideLst>
        <p:guide orient="horz" pos="222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A4BF7B81-E58B-4507-8E2B-7D13B33DF257}"/>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134147" name="Rectangle 3">
            <a:extLst>
              <a:ext uri="{FF2B5EF4-FFF2-40B4-BE49-F238E27FC236}">
                <a16:creationId xmlns="" xmlns:a16="http://schemas.microsoft.com/office/drawing/2014/main" id="{50556C5D-36B8-42BF-8A1E-BD43495F9366}"/>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10244" name="Rectangle 4">
            <a:extLst>
              <a:ext uri="{FF2B5EF4-FFF2-40B4-BE49-F238E27FC236}">
                <a16:creationId xmlns="" xmlns:a16="http://schemas.microsoft.com/office/drawing/2014/main" id="{BC57EDCF-757A-4734-95BF-6636CCC899F6}"/>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9" name="Rectangle 5">
            <a:extLst>
              <a:ext uri="{FF2B5EF4-FFF2-40B4-BE49-F238E27FC236}">
                <a16:creationId xmlns="" xmlns:a16="http://schemas.microsoft.com/office/drawing/2014/main" id="{53125277-6F21-4BBB-842D-FEAC8AE4908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4150" name="Rectangle 6">
            <a:extLst>
              <a:ext uri="{FF2B5EF4-FFF2-40B4-BE49-F238E27FC236}">
                <a16:creationId xmlns="" xmlns:a16="http://schemas.microsoft.com/office/drawing/2014/main" id="{531D37D5-BEC2-4453-AECA-7D0E89A37027}"/>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134151" name="Rectangle 7">
            <a:extLst>
              <a:ext uri="{FF2B5EF4-FFF2-40B4-BE49-F238E27FC236}">
                <a16:creationId xmlns="" xmlns:a16="http://schemas.microsoft.com/office/drawing/2014/main" id="{C703AD3B-A55F-449C-B561-CA539C13D77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0C8E750-D8A0-4527-B473-7E4250100558}" type="slidenum">
              <a:rPr lang="en-US" altLang="zh-CN"/>
              <a:pPr>
                <a:defRPr/>
              </a:pPr>
              <a:t>‹#›</a:t>
            </a:fld>
            <a:endParaRPr lang="en-US" altLang="zh-CN"/>
          </a:p>
        </p:txBody>
      </p:sp>
    </p:spTree>
    <p:extLst>
      <p:ext uri="{BB962C8B-B14F-4D97-AF65-F5344CB8AC3E}">
        <p14:creationId xmlns:p14="http://schemas.microsoft.com/office/powerpoint/2010/main" val="795326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a:t>
            </a:fld>
            <a:endParaRPr lang="en-US" altLang="zh-CN"/>
          </a:p>
        </p:txBody>
      </p:sp>
    </p:spTree>
    <p:extLst>
      <p:ext uri="{BB962C8B-B14F-4D97-AF65-F5344CB8AC3E}">
        <p14:creationId xmlns:p14="http://schemas.microsoft.com/office/powerpoint/2010/main" val="3288342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 xmlns:a16="http://schemas.microsoft.com/office/drawing/2014/main" id="{F2180F84-2B7F-45FD-AEDB-264B5BCA3181}"/>
              </a:ext>
            </a:extLst>
          </p:cNvPr>
          <p:cNvSpPr>
            <a:spLocks noGrp="1" noRot="1" noChangeAspect="1" noChangeArrowheads="1" noTextEdit="1"/>
          </p:cNvSpPr>
          <p:nvPr>
            <p:ph type="sldImg" idx="4294967295"/>
          </p:nvPr>
        </p:nvSpPr>
        <p:spPr>
          <a:ln/>
        </p:spPr>
      </p:sp>
      <p:sp>
        <p:nvSpPr>
          <p:cNvPr id="88067" name="备注占位符 2">
            <a:extLst>
              <a:ext uri="{FF2B5EF4-FFF2-40B4-BE49-F238E27FC236}">
                <a16:creationId xmlns="" xmlns:a16="http://schemas.microsoft.com/office/drawing/2014/main" id="{28AC0A0C-3F22-4E2D-A944-EA72576DD5C6}"/>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88068" name="灯片编号占位符 3">
            <a:extLst>
              <a:ext uri="{FF2B5EF4-FFF2-40B4-BE49-F238E27FC236}">
                <a16:creationId xmlns="" xmlns:a16="http://schemas.microsoft.com/office/drawing/2014/main" id="{ACE43013-CDFB-4ED3-8EF9-3B9D0BCAD9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B1C0A7-9809-4EB2-80D6-4A13B0FA5A48}" type="slidenum">
              <a:rPr lang="zh-CN" altLang="en-US" smtClean="0">
                <a:latin typeface="Times New Roman" panose="02020603050405020304" pitchFamily="18" charset="0"/>
              </a:rPr>
              <a:pPr/>
              <a:t>66</a:t>
            </a:fld>
            <a:endParaRPr lang="zh-CN"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同学们大家好</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在介绍</a:t>
            </a:r>
            <a:r>
              <a:rPr lang="en-US" altLang="zh-CN" dirty="0">
                <a:latin typeface="Arial" panose="020B0604020202020204" pitchFamily="34" charset="0"/>
                <a:ea typeface="宋体" panose="02010600030101010101" pitchFamily="2" charset="-122"/>
              </a:rPr>
              <a:t>AES</a:t>
            </a:r>
            <a:r>
              <a:rPr lang="zh-CN" altLang="en-US" dirty="0">
                <a:latin typeface="Arial" panose="020B0604020202020204" pitchFamily="34" charset="0"/>
                <a:ea typeface="宋体" panose="02010600030101010101" pitchFamily="2" charset="-122"/>
              </a:rPr>
              <a:t>算法之前</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我们需要先了解一下有限域的相关知识</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因为</a:t>
            </a:r>
            <a:r>
              <a:rPr lang="en-US" altLang="zh-CN" dirty="0">
                <a:latin typeface="Arial" panose="020B0604020202020204" pitchFamily="34" charset="0"/>
                <a:ea typeface="宋体" panose="02010600030101010101" pitchFamily="2" charset="-122"/>
              </a:rPr>
              <a:t>AES</a:t>
            </a:r>
            <a:r>
              <a:rPr lang="zh-CN" altLang="en-US" dirty="0">
                <a:latin typeface="Arial" panose="020B0604020202020204" pitchFamily="34" charset="0"/>
                <a:ea typeface="宋体" panose="02010600030101010101" pitchFamily="2" charset="-122"/>
              </a:rPr>
              <a:t>中的操作都是定义在</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的</a:t>
            </a:r>
            <a:r>
              <a:rPr lang="en-US" altLang="zh-CN" dirty="0">
                <a:latin typeface="Arial" panose="020B0604020202020204" pitchFamily="34" charset="0"/>
                <a:ea typeface="宋体" panose="02010600030101010101" pitchFamily="2" charset="-122"/>
              </a:rPr>
              <a:t>8</a:t>
            </a:r>
            <a:r>
              <a:rPr lang="zh-CN" altLang="en-US">
                <a:latin typeface="Arial" panose="020B0604020202020204" pitchFamily="34" charset="0"/>
                <a:ea typeface="宋体" panose="02010600030101010101" pitchFamily="2" charset="-122"/>
              </a:rPr>
              <a:t>次方有限域上的。</a:t>
            </a:r>
          </a:p>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72</a:t>
            </a:fld>
            <a:endParaRPr lang="en-US" altLang="zh-CN"/>
          </a:p>
        </p:txBody>
      </p:sp>
    </p:spTree>
    <p:extLst>
      <p:ext uri="{BB962C8B-B14F-4D97-AF65-F5344CB8AC3E}">
        <p14:creationId xmlns:p14="http://schemas.microsoft.com/office/powerpoint/2010/main" val="4213764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同学们大家好</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在介绍</a:t>
            </a:r>
            <a:r>
              <a:rPr lang="en-US" altLang="zh-CN" dirty="0">
                <a:latin typeface="Arial" panose="020B0604020202020204" pitchFamily="34" charset="0"/>
                <a:ea typeface="宋体" panose="02010600030101010101" pitchFamily="2" charset="-122"/>
              </a:rPr>
              <a:t>AES</a:t>
            </a:r>
            <a:r>
              <a:rPr lang="zh-CN" altLang="en-US" dirty="0">
                <a:latin typeface="Arial" panose="020B0604020202020204" pitchFamily="34" charset="0"/>
                <a:ea typeface="宋体" panose="02010600030101010101" pitchFamily="2" charset="-122"/>
              </a:rPr>
              <a:t>算法之前</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我们需要先了解一下有限域的相关知识</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因为</a:t>
            </a:r>
            <a:r>
              <a:rPr lang="en-US" altLang="zh-CN" dirty="0">
                <a:latin typeface="Arial" panose="020B0604020202020204" pitchFamily="34" charset="0"/>
                <a:ea typeface="宋体" panose="02010600030101010101" pitchFamily="2" charset="-122"/>
              </a:rPr>
              <a:t>AES</a:t>
            </a:r>
            <a:r>
              <a:rPr lang="zh-CN" altLang="en-US" dirty="0">
                <a:latin typeface="Arial" panose="020B0604020202020204" pitchFamily="34" charset="0"/>
                <a:ea typeface="宋体" panose="02010600030101010101" pitchFamily="2" charset="-122"/>
              </a:rPr>
              <a:t>中的操作都是定义在</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的</a:t>
            </a: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次方有限域上的。</a:t>
            </a:r>
          </a:p>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75</a:t>
            </a:fld>
            <a:endParaRPr lang="en-US" altLang="zh-CN"/>
          </a:p>
        </p:txBody>
      </p:sp>
    </p:spTree>
    <p:extLst>
      <p:ext uri="{BB962C8B-B14F-4D97-AF65-F5344CB8AC3E}">
        <p14:creationId xmlns:p14="http://schemas.microsoft.com/office/powerpoint/2010/main" val="129264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这是</a:t>
            </a:r>
            <a:r>
              <a:rPr lang="en-US" altLang="zh-CN" dirty="0">
                <a:latin typeface="Arial" panose="020B0604020202020204" pitchFamily="34" charset="0"/>
                <a:ea typeface="宋体" panose="02010600030101010101" pitchFamily="2" charset="-122"/>
              </a:rPr>
              <a:t>AES</a:t>
            </a:r>
            <a:r>
              <a:rPr lang="zh-CN" altLang="en-US" dirty="0">
                <a:latin typeface="Arial" panose="020B0604020202020204" pitchFamily="34" charset="0"/>
                <a:ea typeface="宋体" panose="02010600030101010101" pitchFamily="2" charset="-122"/>
              </a:rPr>
              <a:t>的加密和解密流程</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以分组长度和密钥长度都为</a:t>
            </a:r>
            <a:r>
              <a:rPr lang="en-US" altLang="zh-CN" dirty="0">
                <a:latin typeface="Arial" panose="020B0604020202020204" pitchFamily="34" charset="0"/>
                <a:ea typeface="宋体" panose="02010600030101010101" pitchFamily="2" charset="-122"/>
              </a:rPr>
              <a:t>128</a:t>
            </a:r>
            <a:r>
              <a:rPr lang="zh-CN" altLang="en-US" dirty="0">
                <a:latin typeface="Arial" panose="020B0604020202020204" pitchFamily="34" charset="0"/>
                <a:ea typeface="宋体" panose="02010600030101010101" pitchFamily="2" charset="-122"/>
              </a:rPr>
              <a:t>比特为例</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其迭代轮数为</a:t>
            </a: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轮</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明文首先与初始秘钥进行轮密钥加</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然后进入轮函数迭代</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要注意的是加密时前九轮都为四个函数运算分别是字节代换、行移位、列混合和轮密钥加</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而第</a:t>
            </a: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轮只有三个函数运算字节代换、行移位、轮密钥加</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而没有列混合</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这样确保了解密时可以采用同样的结构</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只不过所使用的函数是加密时函数的逆函数即逆字节代换、逆行移位、逆列混合和轮密钥加。这里每一轮的密钥也是由初始密钥经过密钥编排产生的。解密的时候轮密钥的使用顺序与加密时正好相反</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这与</a:t>
            </a:r>
            <a:r>
              <a:rPr lang="en-US" altLang="zh-CN" dirty="0">
                <a:latin typeface="Arial" panose="020B0604020202020204" pitchFamily="34" charset="0"/>
                <a:ea typeface="宋体" panose="02010600030101010101" pitchFamily="2" charset="-122"/>
              </a:rPr>
              <a:t>DES</a:t>
            </a:r>
            <a:r>
              <a:rPr lang="zh-CN" altLang="en-US" dirty="0">
                <a:latin typeface="Arial" panose="020B0604020202020204" pitchFamily="34" charset="0"/>
                <a:ea typeface="宋体" panose="02010600030101010101" pitchFamily="2" charset="-122"/>
              </a:rPr>
              <a:t>解密中轮密钥的使用是相同的。</a:t>
            </a:r>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90</a:t>
            </a:fld>
            <a:endParaRPr lang="en-US" altLang="zh-CN"/>
          </a:p>
        </p:txBody>
      </p:sp>
    </p:spTree>
    <p:extLst>
      <p:ext uri="{BB962C8B-B14F-4D97-AF65-F5344CB8AC3E}">
        <p14:creationId xmlns:p14="http://schemas.microsoft.com/office/powerpoint/2010/main" val="366575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字节代换也就是</a:t>
            </a:r>
            <a:r>
              <a:rPr lang="en-US" altLang="zh-CN" dirty="0">
                <a:latin typeface="Arial" panose="020B0604020202020204" pitchFamily="34" charset="0"/>
                <a:ea typeface="宋体" panose="02010600030101010101" pitchFamily="2" charset="-122"/>
              </a:rPr>
              <a:t>S</a:t>
            </a:r>
            <a:r>
              <a:rPr lang="zh-CN" altLang="en-US" dirty="0">
                <a:latin typeface="Arial" panose="020B0604020202020204" pitchFamily="34" charset="0"/>
                <a:ea typeface="宋体" panose="02010600030101010101" pitchFamily="2" charset="-122"/>
              </a:rPr>
              <a:t>盒。</a:t>
            </a:r>
            <a:r>
              <a:rPr lang="en-US" altLang="zh-CN" dirty="0">
                <a:latin typeface="Arial" panose="020B0604020202020204" pitchFamily="34" charset="0"/>
                <a:ea typeface="宋体" panose="02010600030101010101" pitchFamily="2" charset="-122"/>
              </a:rPr>
              <a:t>AES</a:t>
            </a:r>
            <a:r>
              <a:rPr lang="zh-CN" altLang="en-US" dirty="0">
                <a:latin typeface="Arial" panose="020B0604020202020204" pitchFamily="34" charset="0"/>
                <a:ea typeface="宋体" panose="02010600030101010101" pitchFamily="2" charset="-122"/>
              </a:rPr>
              <a:t>给出了</a:t>
            </a:r>
            <a:r>
              <a:rPr lang="en-US" altLang="zh-CN" dirty="0">
                <a:latin typeface="Arial" panose="020B0604020202020204" pitchFamily="34" charset="0"/>
                <a:ea typeface="宋体" panose="02010600030101010101" pitchFamily="2" charset="-122"/>
              </a:rPr>
              <a:t>S</a:t>
            </a:r>
            <a:r>
              <a:rPr lang="zh-CN" altLang="en-US" dirty="0">
                <a:latin typeface="Arial" panose="020B0604020202020204" pitchFamily="34" charset="0"/>
                <a:ea typeface="宋体" panose="02010600030101010101" pitchFamily="2" charset="-122"/>
              </a:rPr>
              <a:t>盒设计的具体细节。它的</a:t>
            </a:r>
            <a:r>
              <a:rPr lang="en-US" altLang="zh-CN" dirty="0">
                <a:latin typeface="Arial" panose="020B0604020202020204" pitchFamily="34" charset="0"/>
                <a:ea typeface="宋体" panose="02010600030101010101" pitchFamily="2" charset="-122"/>
              </a:rPr>
              <a:t>S</a:t>
            </a:r>
            <a:r>
              <a:rPr lang="zh-CN" altLang="en-US" dirty="0">
                <a:latin typeface="Arial" panose="020B0604020202020204" pitchFamily="34" charset="0"/>
                <a:ea typeface="宋体" panose="02010600030101010101" pitchFamily="2" charset="-122"/>
              </a:rPr>
              <a:t>盒的构造分两个步骤</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首先将输入的一个字节作为</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的</a:t>
            </a: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次方域上的元素映射到自己的逆元</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然后将该逆元字节作为</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元域上的一个</a:t>
            </a: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维向量进行仿射变换得到输出。即</a:t>
            </a:r>
            <a:r>
              <a:rPr lang="en-US" altLang="zh-CN" dirty="0">
                <a:latin typeface="Arial" panose="020B0604020202020204" pitchFamily="34" charset="0"/>
                <a:ea typeface="宋体" panose="02010600030101010101" pitchFamily="2" charset="-122"/>
              </a:rPr>
              <a:t>y</a:t>
            </a:r>
            <a:r>
              <a:rPr lang="zh-CN" altLang="en-US" dirty="0">
                <a:latin typeface="Arial" panose="020B0604020202020204" pitchFamily="34" charset="0"/>
                <a:ea typeface="宋体" panose="02010600030101010101" pitchFamily="2" charset="-122"/>
              </a:rPr>
              <a:t>等于</a:t>
            </a:r>
            <a:r>
              <a:rPr lang="en-US" altLang="zh-CN" dirty="0">
                <a:latin typeface="Arial" panose="020B0604020202020204" pitchFamily="34" charset="0"/>
                <a:ea typeface="宋体" panose="02010600030101010101" pitchFamily="2" charset="-122"/>
              </a:rPr>
              <a:t>Ax</a:t>
            </a:r>
            <a:r>
              <a:rPr lang="zh-CN" altLang="en-US" dirty="0">
                <a:latin typeface="Arial" panose="020B0604020202020204" pitchFamily="34" charset="0"/>
                <a:ea typeface="宋体" panose="02010600030101010101" pitchFamily="2" charset="-122"/>
              </a:rPr>
              <a:t>逆加</a:t>
            </a:r>
            <a:r>
              <a:rPr lang="en-US" altLang="zh-CN" dirty="0">
                <a:latin typeface="Arial" panose="020B0604020202020204" pitchFamily="34" charset="0"/>
                <a:ea typeface="宋体" panose="02010600030101010101" pitchFamily="2" charset="-122"/>
              </a:rPr>
              <a:t>B, </a:t>
            </a:r>
            <a:r>
              <a:rPr lang="zh-CN" altLang="en-US" dirty="0">
                <a:latin typeface="Arial" panose="020B0604020202020204" pitchFamily="34" charset="0"/>
                <a:ea typeface="宋体" panose="02010600030101010101" pitchFamily="2" charset="-122"/>
              </a:rPr>
              <a:t>其中</a:t>
            </a:r>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是一个</a:t>
            </a:r>
            <a:r>
              <a:rPr lang="en-US" altLang="zh-CN" dirty="0">
                <a:latin typeface="Arial" panose="020B0604020202020204" pitchFamily="34" charset="0"/>
                <a:ea typeface="宋体" panose="02010600030101010101" pitchFamily="2" charset="-122"/>
              </a:rPr>
              <a:t>GF</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）上</a:t>
            </a:r>
            <a:r>
              <a:rPr lang="en-US" altLang="zh-CN" dirty="0">
                <a:latin typeface="Arial" panose="020B0604020202020204" pitchFamily="34" charset="0"/>
                <a:ea typeface="宋体" panose="02010600030101010101" pitchFamily="2" charset="-122"/>
              </a:rPr>
              <a:t>8☓8</a:t>
            </a:r>
            <a:r>
              <a:rPr lang="zh-CN" altLang="en-US" dirty="0">
                <a:latin typeface="Arial" panose="020B0604020202020204" pitchFamily="34" charset="0"/>
                <a:ea typeface="宋体" panose="02010600030101010101" pitchFamily="2" charset="-122"/>
              </a:rPr>
              <a:t>的可逆矩阵</a:t>
            </a:r>
            <a:r>
              <a:rPr lang="en-US" altLang="zh-CN" dirty="0">
                <a:latin typeface="Arial" panose="020B0604020202020204" pitchFamily="34" charset="0"/>
                <a:ea typeface="宋体" panose="02010600030101010101" pitchFamily="2" charset="-122"/>
              </a:rPr>
              <a:t>, B</a:t>
            </a:r>
            <a:r>
              <a:rPr lang="zh-CN" altLang="en-US" dirty="0">
                <a:latin typeface="Arial" panose="020B0604020202020204" pitchFamily="34" charset="0"/>
                <a:ea typeface="宋体" panose="02010600030101010101" pitchFamily="2" charset="-122"/>
              </a:rPr>
              <a:t>是</a:t>
            </a:r>
            <a:r>
              <a:rPr lang="en-US" altLang="zh-CN" dirty="0">
                <a:latin typeface="Arial" panose="020B0604020202020204" pitchFamily="34" charset="0"/>
                <a:ea typeface="宋体" panose="02010600030101010101" pitchFamily="2" charset="-122"/>
              </a:rPr>
              <a:t>GF</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）上一个</a:t>
            </a: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位列向量</a:t>
            </a:r>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93</a:t>
            </a:fld>
            <a:endParaRPr lang="en-US" altLang="zh-CN"/>
          </a:p>
        </p:txBody>
      </p:sp>
    </p:spTree>
    <p:extLst>
      <p:ext uri="{BB962C8B-B14F-4D97-AF65-F5344CB8AC3E}">
        <p14:creationId xmlns:p14="http://schemas.microsoft.com/office/powerpoint/2010/main" val="882487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这就是刚才说的这个仿射变换</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这里的矩阵</a:t>
            </a:r>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实际上是一个循环矩阵</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即每一行都是上一行循环右移一位。</a:t>
            </a:r>
          </a:p>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94</a:t>
            </a:fld>
            <a:endParaRPr lang="en-US" altLang="zh-CN"/>
          </a:p>
        </p:txBody>
      </p:sp>
    </p:spTree>
    <p:extLst>
      <p:ext uri="{BB962C8B-B14F-4D97-AF65-F5344CB8AC3E}">
        <p14:creationId xmlns:p14="http://schemas.microsoft.com/office/powerpoint/2010/main" val="1634398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97</a:t>
            </a:fld>
            <a:endParaRPr lang="en-US" altLang="zh-CN"/>
          </a:p>
        </p:txBody>
      </p:sp>
    </p:spTree>
    <p:extLst>
      <p:ext uri="{BB962C8B-B14F-4D97-AF65-F5344CB8AC3E}">
        <p14:creationId xmlns:p14="http://schemas.microsoft.com/office/powerpoint/2010/main" val="119095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100</a:t>
            </a:fld>
            <a:endParaRPr lang="en-US" altLang="zh-CN"/>
          </a:p>
        </p:txBody>
      </p:sp>
    </p:spTree>
    <p:extLst>
      <p:ext uri="{BB962C8B-B14F-4D97-AF65-F5344CB8AC3E}">
        <p14:creationId xmlns:p14="http://schemas.microsoft.com/office/powerpoint/2010/main" val="166783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这就是</a:t>
            </a:r>
            <a:r>
              <a:rPr lang="en-US" altLang="zh-CN" dirty="0">
                <a:latin typeface="Arial" panose="020B0604020202020204" pitchFamily="34" charset="0"/>
                <a:ea typeface="宋体" panose="02010600030101010101" pitchFamily="2" charset="-122"/>
              </a:rPr>
              <a:t>AES</a:t>
            </a:r>
            <a:r>
              <a:rPr lang="zh-CN" altLang="en-US" dirty="0">
                <a:latin typeface="Arial" panose="020B0604020202020204" pitchFamily="34" charset="0"/>
                <a:ea typeface="宋体" panose="02010600030101010101" pitchFamily="2" charset="-122"/>
              </a:rPr>
              <a:t>的逆</a:t>
            </a:r>
            <a:r>
              <a:rPr lang="en-US" altLang="zh-CN" dirty="0">
                <a:latin typeface="Arial" panose="020B0604020202020204" pitchFamily="34" charset="0"/>
                <a:ea typeface="宋体" panose="02010600030101010101" pitchFamily="2" charset="-122"/>
              </a:rPr>
              <a:t>S</a:t>
            </a:r>
            <a:r>
              <a:rPr lang="zh-CN" altLang="en-US" dirty="0">
                <a:latin typeface="Arial" panose="020B0604020202020204" pitchFamily="34" charset="0"/>
                <a:ea typeface="宋体" panose="02010600030101010101" pitchFamily="2" charset="-122"/>
              </a:rPr>
              <a:t>盒</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可以看到当输入为</a:t>
            </a:r>
            <a:r>
              <a:rPr lang="en-US" altLang="zh-CN" dirty="0">
                <a:latin typeface="Arial" panose="020B0604020202020204" pitchFamily="34" charset="0"/>
                <a:ea typeface="宋体" panose="02010600030101010101" pitchFamily="2" charset="-122"/>
              </a:rPr>
              <a:t>7e</a:t>
            </a:r>
            <a:r>
              <a:rPr lang="zh-CN" altLang="en-US" dirty="0">
                <a:latin typeface="Arial" panose="020B0604020202020204" pitchFamily="34" charset="0"/>
                <a:ea typeface="宋体" panose="02010600030101010101" pitchFamily="2" charset="-122"/>
              </a:rPr>
              <a:t>时</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输出为</a:t>
            </a:r>
            <a:r>
              <a:rPr lang="en-US" altLang="zh-CN" dirty="0">
                <a:latin typeface="Arial" panose="020B0604020202020204" pitchFamily="34" charset="0"/>
                <a:ea typeface="宋体" panose="02010600030101010101" pitchFamily="2" charset="-122"/>
              </a:rPr>
              <a:t>8a</a:t>
            </a:r>
            <a:endParaRPr lang="zh-CN" altLang="en-US" dirty="0">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102</a:t>
            </a:fld>
            <a:endParaRPr lang="en-US" altLang="zh-CN"/>
          </a:p>
        </p:txBody>
      </p:sp>
    </p:spTree>
    <p:extLst>
      <p:ext uri="{BB962C8B-B14F-4D97-AF65-F5344CB8AC3E}">
        <p14:creationId xmlns:p14="http://schemas.microsoft.com/office/powerpoint/2010/main" val="2217563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103</a:t>
            </a:fld>
            <a:endParaRPr lang="en-US" altLang="zh-CN"/>
          </a:p>
        </p:txBody>
      </p:sp>
    </p:spTree>
    <p:extLst>
      <p:ext uri="{BB962C8B-B14F-4D97-AF65-F5344CB8AC3E}">
        <p14:creationId xmlns:p14="http://schemas.microsoft.com/office/powerpoint/2010/main" val="97532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 xmlns:a16="http://schemas.microsoft.com/office/drawing/2014/main" id="{29E4E3C9-D093-49CA-AF70-C2ACE2FDB47E}"/>
              </a:ext>
            </a:extLst>
          </p:cNvPr>
          <p:cNvSpPr>
            <a:spLocks noGrp="1" noRot="1" noChangeAspect="1" noChangeArrowheads="1" noTextEdit="1"/>
          </p:cNvSpPr>
          <p:nvPr>
            <p:ph type="sldImg" idx="4294967295"/>
          </p:nvPr>
        </p:nvSpPr>
        <p:spPr>
          <a:ln/>
        </p:spPr>
      </p:sp>
      <p:sp>
        <p:nvSpPr>
          <p:cNvPr id="13315" name="备注占位符 2">
            <a:extLst>
              <a:ext uri="{FF2B5EF4-FFF2-40B4-BE49-F238E27FC236}">
                <a16:creationId xmlns="" xmlns:a16="http://schemas.microsoft.com/office/drawing/2014/main" id="{D1F7F36D-E34C-4759-B121-D4FE955C9A52}"/>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3316" name="灯片编号占位符 3">
            <a:extLst>
              <a:ext uri="{FF2B5EF4-FFF2-40B4-BE49-F238E27FC236}">
                <a16:creationId xmlns="" xmlns:a16="http://schemas.microsoft.com/office/drawing/2014/main" id="{A82D5864-F2A3-4267-827C-44251F6B43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9BE9B3-71C8-4CA0-82DB-D862B3E25A59}" type="slidenum">
              <a:rPr lang="zh-CN" altLang="en-US" smtClean="0">
                <a:latin typeface="Times New Roman" panose="02020603050405020304" pitchFamily="18" charset="0"/>
              </a:rPr>
              <a:pPr/>
              <a:t>2</a:t>
            </a:fld>
            <a:endParaRPr lang="zh-CN"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行移位比较简单</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直接将状态的各行进行循环移位</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不同行的移位量不同</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第</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行不动</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第一行循环左移</a:t>
            </a:r>
            <a:r>
              <a:rPr lang="en-US" altLang="zh-CN" dirty="0">
                <a:latin typeface="Arial" panose="020B0604020202020204" pitchFamily="34" charset="0"/>
                <a:ea typeface="宋体" panose="02010600030101010101" pitchFamily="2" charset="-122"/>
              </a:rPr>
              <a:t>C1</a:t>
            </a:r>
            <a:r>
              <a:rPr lang="zh-CN" altLang="en-US" dirty="0">
                <a:latin typeface="Arial" panose="020B0604020202020204" pitchFamily="34" charset="0"/>
                <a:ea typeface="宋体" panose="02010600030101010101" pitchFamily="2" charset="-122"/>
              </a:rPr>
              <a:t>字节</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第二行循环左移</a:t>
            </a:r>
            <a:r>
              <a:rPr lang="en-US" altLang="zh-CN" dirty="0">
                <a:latin typeface="Arial" panose="020B0604020202020204" pitchFamily="34" charset="0"/>
                <a:ea typeface="宋体" panose="02010600030101010101" pitchFamily="2" charset="-122"/>
              </a:rPr>
              <a:t>C2</a:t>
            </a:r>
            <a:r>
              <a:rPr lang="zh-CN" altLang="en-US" dirty="0">
                <a:latin typeface="Arial" panose="020B0604020202020204" pitchFamily="34" charset="0"/>
                <a:ea typeface="宋体" panose="02010600030101010101" pitchFamily="2" charset="-122"/>
              </a:rPr>
              <a:t>字节</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第三行循环左移</a:t>
            </a:r>
            <a:r>
              <a:rPr lang="en-US" altLang="zh-CN" dirty="0">
                <a:latin typeface="Arial" panose="020B0604020202020204" pitchFamily="34" charset="0"/>
                <a:ea typeface="宋体" panose="02010600030101010101" pitchFamily="2" charset="-122"/>
              </a:rPr>
              <a:t>C3</a:t>
            </a:r>
            <a:r>
              <a:rPr lang="zh-CN" altLang="en-US" dirty="0">
                <a:latin typeface="Arial" panose="020B0604020202020204" pitchFamily="34" charset="0"/>
                <a:ea typeface="宋体" panose="02010600030101010101" pitchFamily="2" charset="-122"/>
              </a:rPr>
              <a:t>字节。右边是</a:t>
            </a:r>
            <a:r>
              <a:rPr lang="en-US" altLang="zh-CN" dirty="0">
                <a:latin typeface="Arial" panose="020B0604020202020204" pitchFamily="34" charset="0"/>
                <a:ea typeface="宋体" panose="02010600030101010101" pitchFamily="2" charset="-122"/>
              </a:rPr>
              <a:t>C1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C3</a:t>
            </a:r>
            <a:r>
              <a:rPr lang="zh-CN" altLang="en-US" dirty="0">
                <a:latin typeface="Arial" panose="020B0604020202020204" pitchFamily="34" charset="0"/>
                <a:ea typeface="宋体" panose="02010600030101010101" pitchFamily="2" charset="-122"/>
              </a:rPr>
              <a:t>与分组长度的关系。</a:t>
            </a:r>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104</a:t>
            </a:fld>
            <a:endParaRPr lang="en-US" altLang="zh-CN"/>
          </a:p>
        </p:txBody>
      </p:sp>
    </p:spTree>
    <p:extLst>
      <p:ext uri="{BB962C8B-B14F-4D97-AF65-F5344CB8AC3E}">
        <p14:creationId xmlns:p14="http://schemas.microsoft.com/office/powerpoint/2010/main" val="1155946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latin typeface="Arial" panose="020B0604020202020204" pitchFamily="34" charset="0"/>
                <a:ea typeface="宋体" panose="02010600030101010101" pitchFamily="2" charset="-122"/>
              </a:rPr>
              <a:t>列混淆用</a:t>
            </a:r>
            <a:r>
              <a:rPr lang="zh-CN" altLang="en-US" dirty="0">
                <a:latin typeface="Arial" panose="020B0604020202020204" pitchFamily="34" charset="0"/>
                <a:ea typeface="宋体" panose="02010600030101010101" pitchFamily="2" charset="-122"/>
              </a:rPr>
              <a:t>到了我们在“有限域基础”一讲中说提到的</a:t>
            </a:r>
            <a:r>
              <a:rPr lang="en-US" altLang="zh-CN" dirty="0">
                <a:latin typeface="Arial" panose="020B0604020202020204" pitchFamily="34" charset="0"/>
                <a:ea typeface="宋体" panose="02010600030101010101" pitchFamily="2" charset="-122"/>
              </a:rPr>
              <a:t>GF(2</a:t>
            </a:r>
            <a:r>
              <a:rPr lang="en-US" altLang="zh-CN" baseline="30000" dirty="0">
                <a:latin typeface="Arial" panose="020B0604020202020204" pitchFamily="34" charset="0"/>
                <a:ea typeface="宋体" panose="02010600030101010101" pitchFamily="2" charset="-122"/>
              </a:rPr>
              <a:t>8</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域上模</a:t>
            </a:r>
            <a:r>
              <a:rPr lang="en-US" altLang="zh-CN" dirty="0">
                <a:latin typeface="Arial" panose="020B0604020202020204" pitchFamily="34" charset="0"/>
                <a:ea typeface="宋体" panose="02010600030101010101" pitchFamily="2" charset="-122"/>
              </a:rPr>
              <a:t>x</a:t>
            </a:r>
            <a:r>
              <a:rPr lang="en-US" altLang="zh-CN" baseline="30000" dirty="0">
                <a:latin typeface="Arial" panose="020B0604020202020204" pitchFamily="34" charset="0"/>
                <a:ea typeface="宋体" panose="02010600030101010101" pitchFamily="2" charset="-122"/>
              </a:rPr>
              <a:t>4</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的运算。将每列视为</a:t>
            </a:r>
            <a:r>
              <a:rPr lang="en-US" altLang="zh-CN" dirty="0">
                <a:latin typeface="Arial" panose="020B0604020202020204" pitchFamily="34" charset="0"/>
                <a:ea typeface="宋体" panose="02010600030101010101" pitchFamily="2" charset="-122"/>
              </a:rPr>
              <a:t>GF(2</a:t>
            </a:r>
            <a:r>
              <a:rPr lang="en-US" altLang="zh-CN" baseline="30000" dirty="0">
                <a:latin typeface="Arial" panose="020B0604020202020204" pitchFamily="34" charset="0"/>
                <a:ea typeface="宋体" panose="02010600030101010101" pitchFamily="2" charset="-122"/>
              </a:rPr>
              <a:t>8</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上多项式</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与固定的多项式</a:t>
            </a:r>
            <a:r>
              <a:rPr lang="en-US" altLang="zh-CN" dirty="0">
                <a:latin typeface="Arial" panose="020B0604020202020204" pitchFamily="34" charset="0"/>
                <a:ea typeface="宋体" panose="02010600030101010101" pitchFamily="2" charset="-122"/>
              </a:rPr>
              <a:t>c(x)</a:t>
            </a:r>
            <a:r>
              <a:rPr lang="zh-CN" altLang="en-US" dirty="0">
                <a:latin typeface="Arial" panose="020B0604020202020204" pitchFamily="34" charset="0"/>
                <a:ea typeface="宋体" panose="02010600030101010101" pitchFamily="2" charset="-122"/>
              </a:rPr>
              <a:t>进行模</a:t>
            </a:r>
            <a:r>
              <a:rPr lang="en-US" altLang="zh-CN" dirty="0">
                <a:latin typeface="Arial" panose="020B0604020202020204" pitchFamily="34" charset="0"/>
                <a:ea typeface="宋体" panose="02010600030101010101" pitchFamily="2" charset="-122"/>
              </a:rPr>
              <a:t>x</a:t>
            </a:r>
            <a:r>
              <a:rPr lang="en-US" altLang="zh-CN" baseline="30000" dirty="0">
                <a:latin typeface="Arial" panose="020B0604020202020204" pitchFamily="34" charset="0"/>
                <a:ea typeface="宋体" panose="02010600030101010101" pitchFamily="2" charset="-122"/>
              </a:rPr>
              <a:t>4</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乘法</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记为圈乘 </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要求</a:t>
            </a:r>
            <a:r>
              <a:rPr lang="en-US" altLang="zh-CN" dirty="0">
                <a:latin typeface="Arial" panose="020B0604020202020204" pitchFamily="34" charset="0"/>
                <a:ea typeface="宋体" panose="02010600030101010101" pitchFamily="2" charset="-122"/>
              </a:rPr>
              <a:t>c(x)</a:t>
            </a:r>
            <a:r>
              <a:rPr lang="zh-CN" altLang="en-US" dirty="0">
                <a:latin typeface="Arial" panose="020B0604020202020204" pitchFamily="34" charset="0"/>
                <a:ea typeface="宋体" panose="02010600030101010101" pitchFamily="2" charset="-122"/>
              </a:rPr>
              <a:t>模</a:t>
            </a:r>
            <a:r>
              <a:rPr lang="en-US" altLang="zh-CN" dirty="0">
                <a:latin typeface="Arial" panose="020B0604020202020204" pitchFamily="34" charset="0"/>
                <a:ea typeface="宋体" panose="02010600030101010101" pitchFamily="2" charset="-122"/>
              </a:rPr>
              <a:t>x</a:t>
            </a:r>
            <a:r>
              <a:rPr lang="en-US" altLang="zh-CN" baseline="30000" dirty="0">
                <a:latin typeface="Arial" panose="020B0604020202020204" pitchFamily="34" charset="0"/>
                <a:ea typeface="宋体" panose="02010600030101010101" pitchFamily="2" charset="-122"/>
              </a:rPr>
              <a:t>4</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可逆。这里</a:t>
            </a:r>
            <a:r>
              <a:rPr lang="en-US" altLang="zh-CN" dirty="0">
                <a:latin typeface="Arial" panose="020B0604020202020204" pitchFamily="34" charset="0"/>
                <a:ea typeface="宋体" panose="02010600030101010101" pitchFamily="2" charset="-122"/>
              </a:rPr>
              <a:t>c(x)=03x</a:t>
            </a:r>
            <a:r>
              <a:rPr lang="zh-CN" altLang="en-US" dirty="0">
                <a:latin typeface="Arial" panose="020B0604020202020204" pitchFamily="34" charset="0"/>
                <a:ea typeface="宋体" panose="02010600030101010101" pitchFamily="2" charset="-122"/>
              </a:rPr>
              <a:t>立方加上</a:t>
            </a:r>
            <a:r>
              <a:rPr lang="en-US" altLang="zh-CN" dirty="0">
                <a:latin typeface="Arial" panose="020B0604020202020204" pitchFamily="34" charset="0"/>
                <a:ea typeface="宋体" panose="02010600030101010101" pitchFamily="2" charset="-122"/>
              </a:rPr>
              <a:t>01x</a:t>
            </a:r>
            <a:r>
              <a:rPr lang="zh-CN" altLang="en-US" dirty="0">
                <a:latin typeface="Arial" panose="020B0604020202020204" pitchFamily="34" charset="0"/>
                <a:ea typeface="宋体" panose="02010600030101010101" pitchFamily="2" charset="-122"/>
              </a:rPr>
              <a:t>平方加上</a:t>
            </a:r>
            <a:r>
              <a:rPr lang="en-US" altLang="zh-CN" dirty="0">
                <a:latin typeface="Arial" panose="020B0604020202020204" pitchFamily="34" charset="0"/>
                <a:ea typeface="宋体" panose="02010600030101010101" pitchFamily="2" charset="-122"/>
              </a:rPr>
              <a:t>01x</a:t>
            </a:r>
            <a:r>
              <a:rPr lang="zh-CN" altLang="en-US" dirty="0">
                <a:latin typeface="Arial" panose="020B0604020202020204" pitchFamily="34" charset="0"/>
                <a:ea typeface="宋体" panose="02010600030101010101" pitchFamily="2" charset="-122"/>
              </a:rPr>
              <a:t>加</a:t>
            </a:r>
            <a:r>
              <a:rPr lang="en-US" altLang="zh-CN" dirty="0">
                <a:latin typeface="Arial" panose="020B0604020202020204" pitchFamily="34" charset="0"/>
                <a:ea typeface="宋体" panose="02010600030101010101" pitchFamily="2" charset="-122"/>
              </a:rPr>
              <a:t>02, </a:t>
            </a:r>
            <a:r>
              <a:rPr lang="zh-CN" altLang="en-US" dirty="0">
                <a:latin typeface="Arial" panose="020B0604020202020204" pitchFamily="34" charset="0"/>
                <a:ea typeface="宋体" panose="02010600030101010101" pitchFamily="2" charset="-122"/>
              </a:rPr>
              <a:t>这里</a:t>
            </a:r>
            <a:r>
              <a:rPr lang="en-US" altLang="zh-CN" dirty="0">
                <a:latin typeface="Arial" panose="020B0604020202020204" pitchFamily="34" charset="0"/>
                <a:ea typeface="宋体" panose="02010600030101010101" pitchFamily="2" charset="-122"/>
              </a:rPr>
              <a:t>01,02,03</a:t>
            </a:r>
            <a:r>
              <a:rPr lang="zh-CN" altLang="en-US" dirty="0">
                <a:latin typeface="Arial" panose="020B0604020202020204" pitchFamily="34" charset="0"/>
                <a:ea typeface="宋体" panose="02010600030101010101" pitchFamily="2" charset="-122"/>
              </a:rPr>
              <a:t>都是</a:t>
            </a:r>
            <a:r>
              <a:rPr lang="en-US" altLang="zh-CN" dirty="0">
                <a:latin typeface="Arial" panose="020B0604020202020204" pitchFamily="34" charset="0"/>
                <a:ea typeface="宋体" panose="02010600030101010101" pitchFamily="2" charset="-122"/>
              </a:rPr>
              <a:t>GF(2</a:t>
            </a:r>
            <a:r>
              <a:rPr lang="en-US" altLang="zh-CN" baseline="30000" dirty="0">
                <a:latin typeface="Arial" panose="020B0604020202020204" pitchFamily="34" charset="0"/>
                <a:ea typeface="宋体" panose="02010600030101010101" pitchFamily="2" charset="-122"/>
              </a:rPr>
              <a:t>8</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域中的元素</a:t>
            </a:r>
          </a:p>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106</a:t>
            </a:fld>
            <a:endParaRPr lang="en-US" altLang="zh-CN"/>
          </a:p>
        </p:txBody>
      </p:sp>
    </p:spTree>
    <p:extLst>
      <p:ext uri="{BB962C8B-B14F-4D97-AF65-F5344CB8AC3E}">
        <p14:creationId xmlns:p14="http://schemas.microsoft.com/office/powerpoint/2010/main" val="2024234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 xmlns:a16="http://schemas.microsoft.com/office/drawing/2014/main" id="{640984AB-4A97-45C9-822E-0F78F96FF8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033A9F-F6F7-435D-BF7B-EE8937E100D0}" type="slidenum">
              <a:rPr lang="en-US" altLang="zh-CN" smtClean="0"/>
              <a:pPr/>
              <a:t>107</a:t>
            </a:fld>
            <a:endParaRPr lang="en-US" altLang="zh-CN"/>
          </a:p>
        </p:txBody>
      </p:sp>
      <p:sp>
        <p:nvSpPr>
          <p:cNvPr id="149507" name="Rectangle 2">
            <a:extLst>
              <a:ext uri="{FF2B5EF4-FFF2-40B4-BE49-F238E27FC236}">
                <a16:creationId xmlns="" xmlns:a16="http://schemas.microsoft.com/office/drawing/2014/main" id="{20DADD6F-C079-4AD0-A548-29810B809480}"/>
              </a:ext>
            </a:extLst>
          </p:cNvPr>
          <p:cNvSpPr>
            <a:spLocks noGrp="1" noRot="1" noChangeAspect="1" noChangeArrowheads="1" noTextEdit="1"/>
          </p:cNvSpPr>
          <p:nvPr>
            <p:ph type="sldImg" idx="4294967295"/>
          </p:nvPr>
        </p:nvSpPr>
        <p:spPr>
          <a:xfrm>
            <a:off x="3429000" y="2400300"/>
            <a:ext cx="0" cy="0"/>
          </a:xfrm>
          <a:ln/>
        </p:spPr>
      </p:sp>
      <p:sp>
        <p:nvSpPr>
          <p:cNvPr id="149508" name="Rectangle 3">
            <a:extLst>
              <a:ext uri="{FF2B5EF4-FFF2-40B4-BE49-F238E27FC236}">
                <a16:creationId xmlns="" xmlns:a16="http://schemas.microsoft.com/office/drawing/2014/main" id="{E6BBBD47-EBD5-4CB0-B8AA-74932266CF33}"/>
              </a:ext>
            </a:extLst>
          </p:cNvPr>
          <p:cNvSpPr>
            <a:spLocks noGrp="1" noChangeArrowheads="1"/>
          </p:cNvSpPr>
          <p:nvPr>
            <p:ph type="body" idx="4294967295"/>
          </p:nvPr>
        </p:nvSpPr>
        <p:spPr>
          <a:xfrm>
            <a:off x="914400" y="6262688"/>
            <a:ext cx="1403350" cy="274637"/>
          </a:xfrm>
        </p:spPr>
        <p:txBody>
          <a:bodyPr>
            <a:prstTxWarp prst="textNoShape">
              <a:avLst/>
            </a:prstTxWarp>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 xmlns:a16="http://schemas.microsoft.com/office/drawing/2014/main" id="{E22C3DC1-4ADF-4C1F-B814-76C253B724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96573C-F423-4402-A44F-8642A2D55A7D}" type="slidenum">
              <a:rPr lang="en-US" altLang="zh-CN" smtClean="0"/>
              <a:pPr/>
              <a:t>108</a:t>
            </a:fld>
            <a:endParaRPr lang="en-US" altLang="zh-CN"/>
          </a:p>
        </p:txBody>
      </p:sp>
      <p:sp>
        <p:nvSpPr>
          <p:cNvPr id="151555" name="Rectangle 2">
            <a:extLst>
              <a:ext uri="{FF2B5EF4-FFF2-40B4-BE49-F238E27FC236}">
                <a16:creationId xmlns="" xmlns:a16="http://schemas.microsoft.com/office/drawing/2014/main" id="{A283044D-1F43-4C59-8A04-75F69F23277B}"/>
              </a:ext>
            </a:extLst>
          </p:cNvPr>
          <p:cNvSpPr>
            <a:spLocks noGrp="1" noRot="1" noChangeAspect="1" noChangeArrowheads="1" noTextEdit="1"/>
          </p:cNvSpPr>
          <p:nvPr>
            <p:ph type="sldImg" idx="4294967295"/>
          </p:nvPr>
        </p:nvSpPr>
        <p:spPr>
          <a:xfrm>
            <a:off x="3429000" y="2400300"/>
            <a:ext cx="0" cy="0"/>
          </a:xfrm>
          <a:ln/>
        </p:spPr>
      </p:sp>
      <p:sp>
        <p:nvSpPr>
          <p:cNvPr id="151556" name="Rectangle 3">
            <a:extLst>
              <a:ext uri="{FF2B5EF4-FFF2-40B4-BE49-F238E27FC236}">
                <a16:creationId xmlns="" xmlns:a16="http://schemas.microsoft.com/office/drawing/2014/main" id="{D2EBF98C-2BCF-4D8D-9545-EDA6FFE795FB}"/>
              </a:ext>
            </a:extLst>
          </p:cNvPr>
          <p:cNvSpPr>
            <a:spLocks noGrp="1" noChangeArrowheads="1"/>
          </p:cNvSpPr>
          <p:nvPr>
            <p:ph type="body" idx="4294967295"/>
          </p:nvPr>
        </p:nvSpPr>
        <p:spPr>
          <a:xfrm>
            <a:off x="914400" y="6262688"/>
            <a:ext cx="1403350" cy="274637"/>
          </a:xfrm>
        </p:spPr>
        <p:txBody>
          <a:bodyPr>
            <a:prstTxWarp prst="textNoShape">
              <a:avLst/>
            </a:prstTxWarp>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109</a:t>
            </a:fld>
            <a:endParaRPr lang="en-US" altLang="zh-CN"/>
          </a:p>
        </p:txBody>
      </p:sp>
    </p:spTree>
    <p:extLst>
      <p:ext uri="{BB962C8B-B14F-4D97-AF65-F5344CB8AC3E}">
        <p14:creationId xmlns:p14="http://schemas.microsoft.com/office/powerpoint/2010/main" val="2948601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轮密钥加就是将轮密钥与状态进行逐比特异或。轮密钥由种子密钥通过密钥编排算法得到</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轮密钥长度与分组密钥长度相同。轮密钥加的逆还是轮密钥加。</a:t>
            </a:r>
          </a:p>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113</a:t>
            </a:fld>
            <a:endParaRPr lang="en-US" altLang="zh-CN"/>
          </a:p>
        </p:txBody>
      </p:sp>
    </p:spTree>
    <p:extLst>
      <p:ext uri="{BB962C8B-B14F-4D97-AF65-F5344CB8AC3E}">
        <p14:creationId xmlns:p14="http://schemas.microsoft.com/office/powerpoint/2010/main" val="2774647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117</a:t>
            </a:fld>
            <a:endParaRPr lang="en-US" altLang="zh-CN"/>
          </a:p>
        </p:txBody>
      </p:sp>
    </p:spTree>
    <p:extLst>
      <p:ext uri="{BB962C8B-B14F-4D97-AF65-F5344CB8AC3E}">
        <p14:creationId xmlns:p14="http://schemas.microsoft.com/office/powerpoint/2010/main" val="1435619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120</a:t>
            </a:fld>
            <a:endParaRPr lang="en-US" altLang="zh-CN"/>
          </a:p>
        </p:txBody>
      </p:sp>
    </p:spTree>
    <p:extLst>
      <p:ext uri="{BB962C8B-B14F-4D97-AF65-F5344CB8AC3E}">
        <p14:creationId xmlns:p14="http://schemas.microsoft.com/office/powerpoint/2010/main" val="1804387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 xmlns:a16="http://schemas.microsoft.com/office/drawing/2014/main" id="{FE127E53-E0D8-4978-BAD1-BAD172D78A23}"/>
              </a:ext>
            </a:extLst>
          </p:cNvPr>
          <p:cNvSpPr>
            <a:spLocks noGrp="1" noRot="1" noChangeAspect="1" noChangeArrowheads="1" noTextEdit="1"/>
          </p:cNvSpPr>
          <p:nvPr>
            <p:ph type="sldImg" idx="4294967295"/>
          </p:nvPr>
        </p:nvSpPr>
        <p:spPr>
          <a:ln/>
        </p:spPr>
      </p:sp>
      <p:sp>
        <p:nvSpPr>
          <p:cNvPr id="107523" name="备注占位符 2">
            <a:extLst>
              <a:ext uri="{FF2B5EF4-FFF2-40B4-BE49-F238E27FC236}">
                <a16:creationId xmlns="" xmlns:a16="http://schemas.microsoft.com/office/drawing/2014/main" id="{57755E12-1EF5-47FE-9471-12DCF32D3C20}"/>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07524" name="灯片编号占位符 3">
            <a:extLst>
              <a:ext uri="{FF2B5EF4-FFF2-40B4-BE49-F238E27FC236}">
                <a16:creationId xmlns="" xmlns:a16="http://schemas.microsoft.com/office/drawing/2014/main" id="{16DB3F4B-F8FD-490E-BA7B-0AF57D0651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3CFE5E-46AF-46AA-9458-7CEBF4815332}" type="slidenum">
              <a:rPr lang="zh-CN" altLang="en-US" smtClean="0">
                <a:latin typeface="Times New Roman" panose="02020603050405020304" pitchFamily="18" charset="0"/>
              </a:rPr>
              <a:pPr/>
              <a:t>124</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755195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127</a:t>
            </a:fld>
            <a:endParaRPr lang="en-US" altLang="zh-CN"/>
          </a:p>
        </p:txBody>
      </p:sp>
    </p:spTree>
    <p:extLst>
      <p:ext uri="{BB962C8B-B14F-4D97-AF65-F5344CB8AC3E}">
        <p14:creationId xmlns:p14="http://schemas.microsoft.com/office/powerpoint/2010/main" val="14205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 xmlns:a16="http://schemas.microsoft.com/office/drawing/2014/main" id="{DC81C669-E09B-4288-BC48-6481465CB229}"/>
              </a:ext>
            </a:extLst>
          </p:cNvPr>
          <p:cNvSpPr>
            <a:spLocks noGrp="1" noRot="1" noChangeAspect="1" noChangeArrowheads="1" noTextEdit="1"/>
          </p:cNvSpPr>
          <p:nvPr>
            <p:ph type="sldImg" idx="4294967295"/>
          </p:nvPr>
        </p:nvSpPr>
        <p:spPr>
          <a:ln/>
        </p:spPr>
      </p:sp>
      <p:sp>
        <p:nvSpPr>
          <p:cNvPr id="19459" name="备注占位符 2">
            <a:extLst>
              <a:ext uri="{FF2B5EF4-FFF2-40B4-BE49-F238E27FC236}">
                <a16:creationId xmlns="" xmlns:a16="http://schemas.microsoft.com/office/drawing/2014/main" id="{5E316C95-1F0D-4056-B64D-E7364AA7CD86}"/>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9460" name="灯片编号占位符 3">
            <a:extLst>
              <a:ext uri="{FF2B5EF4-FFF2-40B4-BE49-F238E27FC236}">
                <a16:creationId xmlns="" xmlns:a16="http://schemas.microsoft.com/office/drawing/2014/main" id="{7922A173-B4C1-4344-97C0-EE3A94C2AA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8C41AB-C775-4709-A540-8DAB74250AC7}" type="slidenum">
              <a:rPr lang="en-US" altLang="zh-CN" smtClean="0"/>
              <a:pPr/>
              <a:t>6</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128</a:t>
            </a:fld>
            <a:endParaRPr lang="en-US" altLang="zh-CN"/>
          </a:p>
        </p:txBody>
      </p:sp>
    </p:spTree>
    <p:extLst>
      <p:ext uri="{BB962C8B-B14F-4D97-AF65-F5344CB8AC3E}">
        <p14:creationId xmlns:p14="http://schemas.microsoft.com/office/powerpoint/2010/main" val="384038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从图片上更能直观的理解密码分组链接模式。加密时第一组明文与</a:t>
            </a:r>
            <a:r>
              <a:rPr lang="en-US" altLang="zh-CN" dirty="0">
                <a:latin typeface="Arial" panose="020B0604020202020204" pitchFamily="34" charset="0"/>
                <a:ea typeface="宋体" panose="02010600030101010101" pitchFamily="2" charset="-122"/>
              </a:rPr>
              <a:t>IV</a:t>
            </a:r>
            <a:r>
              <a:rPr lang="zh-CN" altLang="en-US" dirty="0">
                <a:latin typeface="Arial" panose="020B0604020202020204" pitchFamily="34" charset="0"/>
                <a:ea typeface="宋体" panose="02010600030101010101" pitchFamily="2" charset="-122"/>
              </a:rPr>
              <a:t>异或再用</a:t>
            </a:r>
            <a:r>
              <a:rPr lang="en-US" altLang="zh-CN" dirty="0">
                <a:latin typeface="Arial" panose="020B0604020202020204" pitchFamily="34" charset="0"/>
                <a:ea typeface="宋体" panose="02010600030101010101" pitchFamily="2" charset="-122"/>
              </a:rPr>
              <a:t>DES</a:t>
            </a:r>
            <a:r>
              <a:rPr lang="zh-CN" altLang="en-US" dirty="0">
                <a:latin typeface="Arial" panose="020B0604020202020204" pitchFamily="34" charset="0"/>
                <a:ea typeface="宋体" panose="02010600030101010101" pitchFamily="2" charset="-122"/>
              </a:rPr>
              <a:t>加密</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第二组明文与第一组密文进行异或然后在加密</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以此类推。解密时第一组密文解密出来的结果需要与</a:t>
            </a:r>
            <a:r>
              <a:rPr lang="en-US" altLang="zh-CN" dirty="0">
                <a:latin typeface="Arial" panose="020B0604020202020204" pitchFamily="34" charset="0"/>
                <a:ea typeface="宋体" panose="02010600030101010101" pitchFamily="2" charset="-122"/>
              </a:rPr>
              <a:t>IV</a:t>
            </a:r>
            <a:r>
              <a:rPr lang="zh-CN" altLang="en-US" dirty="0">
                <a:latin typeface="Arial" panose="020B0604020202020204" pitchFamily="34" charset="0"/>
                <a:ea typeface="宋体" panose="02010600030101010101" pitchFamily="2" charset="-122"/>
              </a:rPr>
              <a:t>进行异或得到相应的明文。同样</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第二组密文解密后的结果需要与第一组密文进行异或得到相应的明文。看到这种解密方式</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自然而然就会想</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如果有一块密文分组在传输中发生了错误</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会不会影响其他的分组解密？会影响多少个分组？这就是分组密码中所谓的错误传播。很显然</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比如</a:t>
            </a:r>
            <a:r>
              <a:rPr lang="en-US" altLang="zh-CN" dirty="0">
                <a:latin typeface="Arial" panose="020B0604020202020204" pitchFamily="34" charset="0"/>
                <a:ea typeface="宋体" panose="02010600030101010101" pitchFamily="2" charset="-122"/>
              </a:rPr>
              <a:t>C1</a:t>
            </a:r>
            <a:r>
              <a:rPr lang="zh-CN" altLang="en-US" dirty="0">
                <a:latin typeface="Arial" panose="020B0604020202020204" pitchFamily="34" charset="0"/>
                <a:ea typeface="宋体" panose="02010600030101010101" pitchFamily="2" charset="-122"/>
              </a:rPr>
              <a:t>错了</a:t>
            </a:r>
            <a:r>
              <a:rPr lang="en-US" altLang="zh-CN" dirty="0">
                <a:latin typeface="Arial" panose="020B0604020202020204" pitchFamily="34" charset="0"/>
                <a:ea typeface="宋体" panose="02010600030101010101" pitchFamily="2" charset="-122"/>
              </a:rPr>
              <a:t>, M1</a:t>
            </a:r>
            <a:r>
              <a:rPr lang="zh-CN" altLang="en-US" dirty="0">
                <a:latin typeface="Arial" panose="020B0604020202020204" pitchFamily="34" charset="0"/>
                <a:ea typeface="宋体" panose="02010600030101010101" pitchFamily="2" charset="-122"/>
              </a:rPr>
              <a:t>自然是错的</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而且</a:t>
            </a:r>
            <a:r>
              <a:rPr lang="en-US" altLang="zh-CN" dirty="0">
                <a:latin typeface="Arial" panose="020B0604020202020204" pitchFamily="34" charset="0"/>
                <a:ea typeface="宋体" panose="02010600030101010101" pitchFamily="2" charset="-122"/>
              </a:rPr>
              <a:t>M2</a:t>
            </a:r>
            <a:r>
              <a:rPr lang="zh-CN" altLang="en-US" dirty="0">
                <a:latin typeface="Arial" panose="020B0604020202020204" pitchFamily="34" charset="0"/>
                <a:ea typeface="宋体" panose="02010600030101010101" pitchFamily="2" charset="-122"/>
              </a:rPr>
              <a:t>也是错的</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而由于</a:t>
            </a:r>
            <a:r>
              <a:rPr lang="en-US" altLang="zh-CN" dirty="0">
                <a:latin typeface="Arial" panose="020B0604020202020204" pitchFamily="34" charset="0"/>
                <a:ea typeface="宋体" panose="02010600030101010101" pitchFamily="2" charset="-122"/>
              </a:rPr>
              <a:t>C2</a:t>
            </a:r>
            <a:r>
              <a:rPr lang="zh-CN" altLang="en-US" dirty="0">
                <a:latin typeface="Arial" panose="020B0604020202020204" pitchFamily="34" charset="0"/>
                <a:ea typeface="宋体" panose="02010600030101010101" pitchFamily="2" charset="-122"/>
              </a:rPr>
              <a:t>没有出错</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所以</a:t>
            </a:r>
            <a:r>
              <a:rPr lang="en-US" altLang="zh-CN" dirty="0">
                <a:latin typeface="Arial" panose="020B0604020202020204" pitchFamily="34" charset="0"/>
                <a:ea typeface="宋体" panose="02010600030101010101" pitchFamily="2" charset="-122"/>
              </a:rPr>
              <a:t>M3</a:t>
            </a:r>
            <a:r>
              <a:rPr lang="zh-CN" altLang="en-US" dirty="0">
                <a:latin typeface="Arial" panose="020B0604020202020204" pitchFamily="34" charset="0"/>
                <a:ea typeface="宋体" panose="02010600030101010101" pitchFamily="2" charset="-122"/>
              </a:rPr>
              <a:t>不会出错</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也就是</a:t>
            </a:r>
            <a:r>
              <a:rPr lang="en-US" altLang="zh-CN" dirty="0">
                <a:latin typeface="Arial" panose="020B0604020202020204" pitchFamily="34" charset="0"/>
                <a:ea typeface="宋体" panose="02010600030101010101" pitchFamily="2" charset="-122"/>
              </a:rPr>
              <a:t>CBC</a:t>
            </a:r>
            <a:r>
              <a:rPr lang="zh-CN" altLang="en-US" dirty="0">
                <a:latin typeface="Arial" panose="020B0604020202020204" pitchFamily="34" charset="0"/>
                <a:ea typeface="宋体" panose="02010600030101010101" pitchFamily="2" charset="-122"/>
              </a:rPr>
              <a:t>模式的错误传播长度为</a:t>
            </a:r>
            <a:r>
              <a:rPr lang="en-US" altLang="zh-CN" dirty="0">
                <a:latin typeface="Arial" panose="020B0604020202020204" pitchFamily="34" charset="0"/>
                <a:ea typeface="宋体" panose="02010600030101010101" pitchFamily="2" charset="-122"/>
              </a:rPr>
              <a:t>1, </a:t>
            </a:r>
            <a:r>
              <a:rPr lang="zh-CN" altLang="en-US" dirty="0">
                <a:latin typeface="Arial" panose="020B0604020202020204" pitchFamily="34" charset="0"/>
                <a:ea typeface="宋体" panose="02010600030101010101" pitchFamily="2" charset="-122"/>
              </a:rPr>
              <a:t>也就是除了自身受影响外</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最多只有一个分组受其影响。</a:t>
            </a:r>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133</a:t>
            </a:fld>
            <a:endParaRPr lang="en-US" altLang="zh-CN"/>
          </a:p>
        </p:txBody>
      </p:sp>
    </p:spTree>
    <p:extLst>
      <p:ext uri="{BB962C8B-B14F-4D97-AF65-F5344CB8AC3E}">
        <p14:creationId xmlns:p14="http://schemas.microsoft.com/office/powerpoint/2010/main" val="2355100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135</a:t>
            </a:fld>
            <a:endParaRPr lang="en-US" altLang="zh-CN"/>
          </a:p>
        </p:txBody>
      </p:sp>
    </p:spTree>
    <p:extLst>
      <p:ext uri="{BB962C8B-B14F-4D97-AF65-F5344CB8AC3E}">
        <p14:creationId xmlns:p14="http://schemas.microsoft.com/office/powerpoint/2010/main" val="21875764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ea typeface="宋体" panose="02010600030101010101" pitchFamily="2" charset="-122"/>
              </a:rPr>
              <a:t>和</a:t>
            </a:r>
            <a:r>
              <a:rPr lang="en-US" altLang="zh-CN" dirty="0">
                <a:latin typeface="Arial" panose="020B0604020202020204" pitchFamily="34" charset="0"/>
                <a:ea typeface="宋体" panose="02010600030101010101" pitchFamily="2" charset="-122"/>
              </a:rPr>
              <a:t>CBC</a:t>
            </a:r>
            <a:r>
              <a:rPr lang="zh-CN" altLang="en-US" dirty="0">
                <a:latin typeface="Arial" panose="020B0604020202020204" pitchFamily="34" charset="0"/>
                <a:ea typeface="宋体" panose="02010600030101010101" pitchFamily="2" charset="-122"/>
              </a:rPr>
              <a:t>模式同样需要一个初始向量</a:t>
            </a:r>
            <a:r>
              <a:rPr lang="en-US" altLang="zh-CN" dirty="0">
                <a:latin typeface="Arial" panose="020B0604020202020204" pitchFamily="34" charset="0"/>
                <a:ea typeface="宋体" panose="02010600030101010101" pitchFamily="2" charset="-122"/>
              </a:rPr>
              <a:t>IV</a:t>
            </a:r>
            <a:r>
              <a:rPr lang="zh-CN" altLang="en-US" dirty="0">
                <a:latin typeface="Arial" panose="020B0604020202020204" pitchFamily="34" charset="0"/>
                <a:ea typeface="宋体" panose="02010600030101010101" pitchFamily="2" charset="-122"/>
              </a:rPr>
              <a:t>。加密过程是这样的</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将初始向量放在一个</a:t>
            </a:r>
            <a:r>
              <a:rPr lang="en-US" altLang="zh-CN" dirty="0">
                <a:latin typeface="Arial" panose="020B0604020202020204" pitchFamily="34" charset="0"/>
                <a:ea typeface="宋体" panose="02010600030101010101" pitchFamily="2" charset="-122"/>
              </a:rPr>
              <a:t>n</a:t>
            </a:r>
            <a:r>
              <a:rPr lang="zh-CN" altLang="en-US" dirty="0">
                <a:latin typeface="Arial" panose="020B0604020202020204" pitchFamily="34" charset="0"/>
                <a:ea typeface="宋体" panose="02010600030101010101" pitchFamily="2" charset="-122"/>
              </a:rPr>
              <a:t>级移位寄存器当中</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每次移位</a:t>
            </a:r>
            <a:r>
              <a:rPr lang="en-US" altLang="zh-CN" dirty="0">
                <a:latin typeface="Arial" panose="020B0604020202020204" pitchFamily="34" charset="0"/>
                <a:ea typeface="宋体" panose="02010600030101010101" pitchFamily="2" charset="-122"/>
              </a:rPr>
              <a:t>j</a:t>
            </a:r>
            <a:r>
              <a:rPr lang="zh-CN" altLang="en-US" dirty="0">
                <a:latin typeface="Arial" panose="020B0604020202020204" pitchFamily="34" charset="0"/>
                <a:ea typeface="宋体" panose="02010600030101010101" pitchFamily="2" charset="-122"/>
              </a:rPr>
              <a:t>位。这里</a:t>
            </a:r>
            <a:r>
              <a:rPr lang="en-US" altLang="zh-CN" dirty="0">
                <a:latin typeface="Arial" panose="020B0604020202020204" pitchFamily="34" charset="0"/>
                <a:ea typeface="宋体" panose="02010600030101010101" pitchFamily="2" charset="-122"/>
              </a:rPr>
              <a:t>n</a:t>
            </a:r>
            <a:r>
              <a:rPr lang="zh-CN" altLang="en-US" dirty="0">
                <a:latin typeface="Arial" panose="020B0604020202020204" pitchFamily="34" charset="0"/>
                <a:ea typeface="宋体" panose="02010600030101010101" pitchFamily="2" charset="-122"/>
              </a:rPr>
              <a:t>是加密算法的明文分组长度</a:t>
            </a:r>
            <a:r>
              <a:rPr lang="en-US" altLang="zh-CN" dirty="0">
                <a:latin typeface="Arial" panose="020B0604020202020204" pitchFamily="34" charset="0"/>
                <a:ea typeface="宋体" panose="02010600030101010101" pitchFamily="2" charset="-122"/>
              </a:rPr>
              <a:t>, j</a:t>
            </a:r>
            <a:r>
              <a:rPr lang="zh-CN" altLang="en-US" dirty="0">
                <a:latin typeface="Arial" panose="020B0604020202020204" pitchFamily="34" charset="0"/>
                <a:ea typeface="宋体" panose="02010600030101010101" pitchFamily="2" charset="-122"/>
              </a:rPr>
              <a:t>是特定格式需求的明文长度。首先对寄存器当前状态进行加密</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选取输出</a:t>
            </a:r>
            <a:r>
              <a:rPr lang="en-US" altLang="zh-CN" dirty="0">
                <a:latin typeface="Arial" panose="020B0604020202020204" pitchFamily="34" charset="0"/>
                <a:ea typeface="宋体" panose="02010600030101010101" pitchFamily="2" charset="-122"/>
              </a:rPr>
              <a:t>n</a:t>
            </a:r>
            <a:r>
              <a:rPr lang="zh-CN" altLang="en-US" dirty="0">
                <a:latin typeface="Arial" panose="020B0604020202020204" pitchFamily="34" charset="0"/>
                <a:ea typeface="宋体" panose="02010600030101010101" pitchFamily="2" charset="-122"/>
              </a:rPr>
              <a:t>比特中的最左边的</a:t>
            </a:r>
            <a:r>
              <a:rPr lang="en-US" altLang="zh-CN" dirty="0">
                <a:latin typeface="Arial" panose="020B0604020202020204" pitchFamily="34" charset="0"/>
                <a:ea typeface="宋体" panose="02010600030101010101" pitchFamily="2" charset="-122"/>
              </a:rPr>
              <a:t>j</a:t>
            </a:r>
            <a:r>
              <a:rPr lang="zh-CN" altLang="en-US" dirty="0">
                <a:latin typeface="Arial" panose="020B0604020202020204" pitchFamily="34" charset="0"/>
                <a:ea typeface="宋体" panose="02010600030101010101" pitchFamily="2" charset="-122"/>
              </a:rPr>
              <a:t>比特作为加密密钥</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将其与明文进行以后得到</a:t>
            </a:r>
            <a:r>
              <a:rPr lang="en-US" altLang="zh-CN" dirty="0">
                <a:latin typeface="Arial" panose="020B0604020202020204" pitchFamily="34" charset="0"/>
                <a:ea typeface="宋体" panose="02010600030101010101" pitchFamily="2" charset="-122"/>
              </a:rPr>
              <a:t>j</a:t>
            </a:r>
            <a:r>
              <a:rPr lang="zh-CN" altLang="en-US" dirty="0">
                <a:latin typeface="Arial" panose="020B0604020202020204" pitchFamily="34" charset="0"/>
                <a:ea typeface="宋体" panose="02010600030101010101" pitchFamily="2" charset="-122"/>
              </a:rPr>
              <a:t>比特密文。接着对移位寄存器移位</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并将这</a:t>
            </a:r>
            <a:r>
              <a:rPr lang="en-US" altLang="zh-CN" dirty="0">
                <a:latin typeface="Arial" panose="020B0604020202020204" pitchFamily="34" charset="0"/>
                <a:ea typeface="宋体" panose="02010600030101010101" pitchFamily="2" charset="-122"/>
              </a:rPr>
              <a:t>j</a:t>
            </a:r>
            <a:r>
              <a:rPr lang="zh-CN" altLang="en-US" dirty="0">
                <a:latin typeface="Arial" panose="020B0604020202020204" pitchFamily="34" charset="0"/>
                <a:ea typeface="宋体" panose="02010600030101010101" pitchFamily="2" charset="-122"/>
              </a:rPr>
              <a:t>比特密文移入移位寄存器的右边。对第二组明文加密又重复上述步骤。而解密的时候步骤也是一样的</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解密第</a:t>
            </a:r>
            <a:r>
              <a:rPr lang="en-US" altLang="zh-CN" dirty="0" err="1">
                <a:latin typeface="Arial" panose="020B0604020202020204" pitchFamily="34" charset="0"/>
                <a:ea typeface="宋体" panose="02010600030101010101" pitchFamily="2" charset="-122"/>
              </a:rPr>
              <a:t>i</a:t>
            </a:r>
            <a:r>
              <a:rPr lang="zh-CN" altLang="en-US" dirty="0">
                <a:latin typeface="Arial" panose="020B0604020202020204" pitchFamily="34" charset="0"/>
                <a:ea typeface="宋体" panose="02010600030101010101" pitchFamily="2" charset="-122"/>
              </a:rPr>
              <a:t>个密文之前需要将第</a:t>
            </a:r>
            <a:r>
              <a:rPr lang="en-US" altLang="zh-CN" dirty="0">
                <a:latin typeface="Arial" panose="020B0604020202020204" pitchFamily="34" charset="0"/>
                <a:ea typeface="宋体" panose="02010600030101010101" pitchFamily="2" charset="-122"/>
              </a:rPr>
              <a:t>i-1</a:t>
            </a:r>
            <a:r>
              <a:rPr lang="zh-CN" altLang="en-US" dirty="0">
                <a:latin typeface="Arial" panose="020B0604020202020204" pitchFamily="34" charset="0"/>
                <a:ea typeface="宋体" panose="02010600030101010101" pitchFamily="2" charset="-122"/>
              </a:rPr>
              <a:t>个密文先移入移位寄存器</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在来生成解密密钥进行解密。</a:t>
            </a:r>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137</a:t>
            </a:fld>
            <a:endParaRPr lang="en-US" altLang="zh-CN"/>
          </a:p>
        </p:txBody>
      </p:sp>
    </p:spTree>
    <p:extLst>
      <p:ext uri="{BB962C8B-B14F-4D97-AF65-F5344CB8AC3E}">
        <p14:creationId xmlns:p14="http://schemas.microsoft.com/office/powerpoint/2010/main" val="913867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有如下特点：和</a:t>
            </a:r>
            <a:r>
              <a:rPr lang="en-US" altLang="zh-CN" dirty="0">
                <a:latin typeface="Arial" panose="020B0604020202020204" pitchFamily="34" charset="0"/>
                <a:ea typeface="宋体" panose="02010600030101010101" pitchFamily="2" charset="-122"/>
              </a:rPr>
              <a:t>CBC</a:t>
            </a:r>
            <a:r>
              <a:rPr lang="zh-CN" altLang="en-US" dirty="0">
                <a:latin typeface="Arial" panose="020B0604020202020204" pitchFamily="34" charset="0"/>
                <a:ea typeface="宋体" panose="02010600030101010101" pitchFamily="2" charset="-122"/>
              </a:rPr>
              <a:t>及</a:t>
            </a:r>
            <a:r>
              <a:rPr lang="en-US" altLang="zh-CN" dirty="0">
                <a:latin typeface="Arial" panose="020B0604020202020204" pitchFamily="34" charset="0"/>
                <a:ea typeface="宋体" panose="02010600030101010101" pitchFamily="2" charset="-122"/>
              </a:rPr>
              <a:t>CFB</a:t>
            </a:r>
            <a:r>
              <a:rPr lang="zh-CN" altLang="en-US" dirty="0">
                <a:latin typeface="Arial" panose="020B0604020202020204" pitchFamily="34" charset="0"/>
                <a:ea typeface="宋体" panose="02010600030101010101" pitchFamily="2" charset="-122"/>
              </a:rPr>
              <a:t>一样</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改变</a:t>
            </a:r>
            <a:r>
              <a:rPr lang="en-US" altLang="zh-CN" dirty="0">
                <a:latin typeface="Arial" panose="020B0604020202020204" pitchFamily="34" charset="0"/>
                <a:ea typeface="宋体" panose="02010600030101010101" pitchFamily="2" charset="-122"/>
              </a:rPr>
              <a:t>IV</a:t>
            </a:r>
            <a:r>
              <a:rPr lang="zh-CN" altLang="en-US" dirty="0">
                <a:latin typeface="Arial" panose="020B0604020202020204" pitchFamily="34" charset="0"/>
                <a:ea typeface="宋体" panose="02010600030101010101" pitchFamily="2" charset="-122"/>
              </a:rPr>
              <a:t>同样会导致相同的明文输入得到不同的加密输出。</a:t>
            </a:r>
            <a:r>
              <a:rPr lang="en-US" altLang="zh-CN" dirty="0">
                <a:latin typeface="Arial" panose="020B0604020202020204" pitchFamily="34" charset="0"/>
                <a:ea typeface="宋体" panose="02010600030101010101" pitchFamily="2" charset="-122"/>
              </a:rPr>
              <a:t>OFB</a:t>
            </a:r>
            <a:r>
              <a:rPr lang="zh-CN" altLang="en-US" dirty="0">
                <a:latin typeface="Arial" panose="020B0604020202020204" pitchFamily="34" charset="0"/>
                <a:ea typeface="宋体" panose="02010600030101010101" pitchFamily="2" charset="-122"/>
              </a:rPr>
              <a:t>模式没有链接依赖性：密钥流是独立于明文的。</a:t>
            </a:r>
            <a:r>
              <a:rPr lang="en-US" altLang="zh-CN" dirty="0">
                <a:latin typeface="Arial" panose="020B0604020202020204" pitchFamily="34" charset="0"/>
                <a:ea typeface="宋体" panose="02010600030101010101" pitchFamily="2" charset="-122"/>
              </a:rPr>
              <a:t>OFB</a:t>
            </a:r>
            <a:r>
              <a:rPr lang="zh-CN" altLang="en-US" dirty="0">
                <a:latin typeface="Arial" panose="020B0604020202020204" pitchFamily="34" charset="0"/>
                <a:ea typeface="宋体" panose="02010600030101010101" pitchFamily="2" charset="-122"/>
              </a:rPr>
              <a:t>模式也不存在错误传播：有一个或多个比特错误的任一密文字符仅会影响该字符的解密</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 密文字符的某比特位置出错将致使还原明文的相应位置也出错。</a:t>
            </a:r>
            <a:r>
              <a:rPr lang="en-US" altLang="zh-CN" dirty="0">
                <a:latin typeface="Arial" panose="020B0604020202020204" pitchFamily="34" charset="0"/>
                <a:ea typeface="宋体" panose="02010600030101010101" pitchFamily="2" charset="-122"/>
              </a:rPr>
              <a:t>OFB</a:t>
            </a:r>
            <a:r>
              <a:rPr lang="zh-CN" altLang="en-US" dirty="0">
                <a:latin typeface="Arial" panose="020B0604020202020204" pitchFamily="34" charset="0"/>
                <a:ea typeface="宋体" panose="02010600030101010101" pitchFamily="2" charset="-122"/>
              </a:rPr>
              <a:t>模式能从密文比特错误中得以恢复</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但在丢失密文比特后就无法实现自同步了</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这是因为丢失密文比特会破坏密钥流的编排。</a:t>
            </a:r>
          </a:p>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140</a:t>
            </a:fld>
            <a:endParaRPr lang="en-US" altLang="zh-CN"/>
          </a:p>
        </p:txBody>
      </p:sp>
    </p:spTree>
    <p:extLst>
      <p:ext uri="{BB962C8B-B14F-4D97-AF65-F5344CB8AC3E}">
        <p14:creationId xmlns:p14="http://schemas.microsoft.com/office/powerpoint/2010/main" val="2863377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 xmlns:a16="http://schemas.microsoft.com/office/drawing/2014/main" id="{FE837C44-9A7B-42FB-8BA6-E5FCC8AA65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C44996-6CAE-4632-B467-4F249C9268EE}" type="slidenum">
              <a:rPr lang="en-US" altLang="zh-CN" sz="1800" smtClean="0"/>
              <a:pPr/>
              <a:t>143</a:t>
            </a:fld>
            <a:endParaRPr lang="en-US" altLang="zh-CN" sz="1800"/>
          </a:p>
        </p:txBody>
      </p:sp>
      <p:sp>
        <p:nvSpPr>
          <p:cNvPr id="104451" name="Rectangle 2">
            <a:extLst>
              <a:ext uri="{FF2B5EF4-FFF2-40B4-BE49-F238E27FC236}">
                <a16:creationId xmlns="" xmlns:a16="http://schemas.microsoft.com/office/drawing/2014/main" id="{4B0F4B7A-330C-4C34-850A-D60516D8F99E}"/>
              </a:ext>
            </a:extLst>
          </p:cNvPr>
          <p:cNvSpPr>
            <a:spLocks noGrp="1" noRot="1" noChangeAspect="1" noChangeArrowheads="1" noTextEdit="1"/>
          </p:cNvSpPr>
          <p:nvPr>
            <p:ph type="sldImg" idx="4294967295"/>
          </p:nvPr>
        </p:nvSpPr>
        <p:spPr>
          <a:ln/>
        </p:spPr>
      </p:sp>
      <p:sp>
        <p:nvSpPr>
          <p:cNvPr id="104452" name="Rectangle 3">
            <a:extLst>
              <a:ext uri="{FF2B5EF4-FFF2-40B4-BE49-F238E27FC236}">
                <a16:creationId xmlns="" xmlns:a16="http://schemas.microsoft.com/office/drawing/2014/main" id="{50A84252-1A55-4BE3-B39C-280FFEE2E945}"/>
              </a:ext>
            </a:extLst>
          </p:cNvPr>
          <p:cNvSpPr>
            <a:spLocks noGrp="1" noChangeArrowheads="1"/>
          </p:cNvSpPr>
          <p:nvPr>
            <p:ph type="body" idx="4294967295"/>
          </p:nvPr>
        </p:nvSpPr>
        <p:spPr/>
        <p:txBody>
          <a:bodyPr>
            <a:prstTxWarp prst="textNoShape">
              <a:avLst/>
            </a:prstTxWarp>
          </a:bodyPr>
          <a:lstStyle/>
          <a:p>
            <a:r>
              <a:rPr lang="zh-CN" altLang="en-US" dirty="0">
                <a:latin typeface="Arial" panose="020B0604020202020204" pitchFamily="34" charset="0"/>
                <a:ea typeface="宋体" panose="02010600030101010101" pitchFamily="2" charset="-122"/>
              </a:rPr>
              <a:t>计数器模式可以看做是</a:t>
            </a:r>
            <a:r>
              <a:rPr lang="en-US" altLang="zh-CN" dirty="0">
                <a:latin typeface="Arial" panose="020B0604020202020204" pitchFamily="34" charset="0"/>
                <a:ea typeface="宋体" panose="02010600030101010101" pitchFamily="2" charset="-122"/>
              </a:rPr>
              <a:t>OFB</a:t>
            </a:r>
            <a:r>
              <a:rPr lang="zh-CN" altLang="en-US" dirty="0">
                <a:latin typeface="Arial" panose="020B0604020202020204" pitchFamily="34" charset="0"/>
                <a:ea typeface="宋体" panose="02010600030101010101" pitchFamily="2" charset="-122"/>
              </a:rPr>
              <a:t>模式的简化版本</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其输入由计数器来更新。即将加密函数看作是一个密钥流产生器</a:t>
            </a:r>
            <a:r>
              <a:rPr lang="en-US" altLang="zh-CN" dirty="0">
                <a:latin typeface="Arial" panose="020B0604020202020204" pitchFamily="34"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利用固定密钥</a:t>
            </a:r>
            <a:r>
              <a:rPr lang="zh-CN" altLang="zh-CN" dirty="0">
                <a:latin typeface="Times New Roman" panose="02020603050405020304" pitchFamily="18" charset="0"/>
                <a:ea typeface="宋体" panose="02010600030101010101" pitchFamily="2" charset="-122"/>
              </a:rPr>
              <a:t>k对自然数序列加密</a:t>
            </a: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将得到的密文分组序列看作</a:t>
            </a:r>
            <a:r>
              <a:rPr lang="zh-CN" altLang="en-US" dirty="0">
                <a:latin typeface="Times New Roman" panose="02020603050405020304" pitchFamily="18" charset="0"/>
                <a:ea typeface="宋体" panose="02010600030101010101" pitchFamily="2" charset="-122"/>
              </a:rPr>
              <a:t>密钥流</a:t>
            </a:r>
            <a:r>
              <a:rPr lang="zh-CN" altLang="zh-CN" dirty="0">
                <a:latin typeface="Times New Roman" panose="02020603050405020304" pitchFamily="18" charset="0"/>
                <a:ea typeface="宋体" panose="02010600030101010101" pitchFamily="2" charset="-122"/>
              </a:rPr>
              <a:t>序列</a:t>
            </a: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按加</a:t>
            </a:r>
            <a:r>
              <a:rPr lang="zh-CN" altLang="en-US" dirty="0">
                <a:latin typeface="Times New Roman" panose="02020603050405020304" pitchFamily="18" charset="0"/>
                <a:ea typeface="宋体" panose="02010600030101010101" pitchFamily="2" charset="-122"/>
              </a:rPr>
              <a:t>法</a:t>
            </a:r>
            <a:r>
              <a:rPr lang="zh-CN" altLang="zh-CN" dirty="0">
                <a:latin typeface="Times New Roman" panose="02020603050405020304" pitchFamily="18" charset="0"/>
                <a:ea typeface="宋体" panose="02010600030101010101" pitchFamily="2" charset="-122"/>
              </a:rPr>
              <a:t>密码的方式与明文分组逐位</a:t>
            </a:r>
            <a:r>
              <a:rPr lang="zh-CN" altLang="en-US" dirty="0">
                <a:latin typeface="Times New Roman" panose="02020603050405020304" pitchFamily="18" charset="0"/>
                <a:ea typeface="宋体" panose="02010600030101010101" pitchFamily="2" charset="-122"/>
              </a:rPr>
              <a:t>异或</a:t>
            </a:r>
            <a:r>
              <a:rPr lang="zh-CN" altLang="zh-CN" dirty="0">
                <a:latin typeface="Times New Roman" panose="02020603050405020304" pitchFamily="18" charset="0"/>
                <a:ea typeface="宋体" panose="02010600030101010101" pitchFamily="2" charset="-122"/>
              </a:rPr>
              <a:t>的一种方式</a:t>
            </a: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利用这种方式可以产生伪随机数序列,其伪随机特性远比计算机产生的随机数的性质好</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45267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 xmlns:a16="http://schemas.microsoft.com/office/drawing/2014/main" id="{FE837C44-9A7B-42FB-8BA6-E5FCC8AA65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C44996-6CAE-4632-B467-4F249C9268EE}" type="slidenum">
              <a:rPr lang="en-US" altLang="zh-CN" sz="1800" smtClean="0"/>
              <a:pPr/>
              <a:t>144</a:t>
            </a:fld>
            <a:endParaRPr lang="en-US" altLang="zh-CN" sz="1800"/>
          </a:p>
        </p:txBody>
      </p:sp>
      <p:sp>
        <p:nvSpPr>
          <p:cNvPr id="104451" name="Rectangle 2">
            <a:extLst>
              <a:ext uri="{FF2B5EF4-FFF2-40B4-BE49-F238E27FC236}">
                <a16:creationId xmlns="" xmlns:a16="http://schemas.microsoft.com/office/drawing/2014/main" id="{4B0F4B7A-330C-4C34-850A-D60516D8F99E}"/>
              </a:ext>
            </a:extLst>
          </p:cNvPr>
          <p:cNvSpPr>
            <a:spLocks noGrp="1" noRot="1" noChangeAspect="1" noChangeArrowheads="1" noTextEdit="1"/>
          </p:cNvSpPr>
          <p:nvPr>
            <p:ph type="sldImg" idx="4294967295"/>
          </p:nvPr>
        </p:nvSpPr>
        <p:spPr>
          <a:ln/>
        </p:spPr>
      </p:sp>
      <p:sp>
        <p:nvSpPr>
          <p:cNvPr id="104452" name="Rectangle 3">
            <a:extLst>
              <a:ext uri="{FF2B5EF4-FFF2-40B4-BE49-F238E27FC236}">
                <a16:creationId xmlns="" xmlns:a16="http://schemas.microsoft.com/office/drawing/2014/main" id="{50A84252-1A55-4BE3-B39C-280FFEE2E945}"/>
              </a:ext>
            </a:extLst>
          </p:cNvPr>
          <p:cNvSpPr>
            <a:spLocks noGrp="1" noChangeArrowheads="1"/>
          </p:cNvSpPr>
          <p:nvPr>
            <p:ph type="body" idx="4294967295"/>
          </p:nvPr>
        </p:nvSpPr>
        <p:spPr/>
        <p:txBody>
          <a:bodyPr>
            <a:prstTxWarp prst="textNoShape">
              <a:avLst/>
            </a:prstTxWarp>
          </a:bodyPr>
          <a:lstStyle/>
          <a:p>
            <a:pPr algn="just" eaLnBrk="1" hangingPunct="1">
              <a:lnSpc>
                <a:spcPct val="125000"/>
              </a:lnSpc>
            </a:pPr>
            <a:r>
              <a:rPr lang="zh-CN" altLang="en-US" dirty="0">
                <a:latin typeface="Times New Roman" panose="02020603050405020304" pitchFamily="18" charset="0"/>
              </a:rPr>
              <a:t>利用固定密钥</a:t>
            </a:r>
            <a:r>
              <a:rPr lang="zh-CN" altLang="zh-CN" dirty="0">
                <a:latin typeface="Times New Roman" panose="02020603050405020304" pitchFamily="18" charset="0"/>
              </a:rPr>
              <a:t>k对自然数序列</a:t>
            </a:r>
            <a:r>
              <a:rPr lang="zh-CN" altLang="en-US" dirty="0">
                <a:latin typeface="Times New Roman" panose="02020603050405020304" pitchFamily="18" charset="0"/>
              </a:rPr>
              <a:t>1</a:t>
            </a:r>
            <a:r>
              <a:rPr lang="zh-CN" altLang="zh-CN" dirty="0">
                <a:latin typeface="Times New Roman" panose="02020603050405020304" pitchFamily="18" charset="0"/>
              </a:rPr>
              <a:t>,2,3,…,n, …加密</a:t>
            </a:r>
            <a:r>
              <a:rPr lang="en-US" altLang="zh-CN" dirty="0">
                <a:latin typeface="Times New Roman" panose="02020603050405020304" pitchFamily="18" charset="0"/>
              </a:rPr>
              <a:t>, </a:t>
            </a:r>
            <a:r>
              <a:rPr lang="zh-CN" altLang="zh-CN" dirty="0">
                <a:latin typeface="Times New Roman" panose="02020603050405020304" pitchFamily="18" charset="0"/>
              </a:rPr>
              <a:t>将得到的密文分组序列看作</a:t>
            </a:r>
            <a:r>
              <a:rPr lang="zh-CN" altLang="en-US" dirty="0">
                <a:latin typeface="Times New Roman" panose="02020603050405020304" pitchFamily="18" charset="0"/>
              </a:rPr>
              <a:t>密钥流</a:t>
            </a:r>
            <a:r>
              <a:rPr lang="zh-CN" altLang="zh-CN" dirty="0">
                <a:latin typeface="Times New Roman" panose="02020603050405020304" pitchFamily="18" charset="0"/>
              </a:rPr>
              <a:t>序列</a:t>
            </a:r>
            <a:r>
              <a:rPr lang="en-US" altLang="zh-CN" dirty="0">
                <a:latin typeface="Times New Roman" panose="02020603050405020304" pitchFamily="18" charset="0"/>
              </a:rPr>
              <a:t>, </a:t>
            </a:r>
            <a:r>
              <a:rPr lang="zh-CN" altLang="zh-CN" dirty="0">
                <a:latin typeface="Times New Roman" panose="02020603050405020304" pitchFamily="18" charset="0"/>
              </a:rPr>
              <a:t>按加</a:t>
            </a:r>
            <a:r>
              <a:rPr lang="zh-CN" altLang="en-US" dirty="0">
                <a:latin typeface="Times New Roman" panose="02020603050405020304" pitchFamily="18" charset="0"/>
              </a:rPr>
              <a:t>法</a:t>
            </a:r>
            <a:r>
              <a:rPr lang="zh-CN" altLang="zh-CN" dirty="0">
                <a:latin typeface="Times New Roman" panose="02020603050405020304" pitchFamily="18" charset="0"/>
              </a:rPr>
              <a:t>密码的方式与明文分组逐位</a:t>
            </a:r>
            <a:r>
              <a:rPr lang="zh-CN" altLang="en-US" dirty="0">
                <a:latin typeface="Times New Roman" panose="02020603050405020304" pitchFamily="18" charset="0"/>
              </a:rPr>
              <a:t>异或</a:t>
            </a:r>
            <a:r>
              <a:rPr lang="zh-CN" altLang="zh-CN" dirty="0">
                <a:latin typeface="Times New Roman" panose="02020603050405020304" pitchFamily="18" charset="0"/>
              </a:rPr>
              <a:t>的一种方式</a:t>
            </a:r>
          </a:p>
          <a:p>
            <a:pPr algn="just" eaLnBrk="1" hangingPunct="1">
              <a:lnSpc>
                <a:spcPct val="125000"/>
              </a:lnSpc>
            </a:pPr>
            <a:r>
              <a:rPr lang="zh-CN" altLang="zh-CN" dirty="0">
                <a:latin typeface="Times New Roman" panose="02020603050405020304" pitchFamily="18" charset="0"/>
              </a:rPr>
              <a:t>利用这种方式可以产生伪随机数序列,其伪随机特性远比计算机产生的随机数的性质好</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9398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spcBef>
                <a:spcPts val="0"/>
              </a:spcBef>
              <a:buNone/>
              <a:defRPr/>
            </a:pPr>
            <a:r>
              <a:rPr kumimoji="1" lang="zh-CN" altLang="en-US" sz="1200" b="0" kern="1200">
                <a:solidFill>
                  <a:schemeClr val="tx1"/>
                </a:solidFill>
                <a:latin typeface="Arial" panose="020B0604020202020204" pitchFamily="34" charset="0"/>
                <a:ea typeface="宋体" panose="02010600030101010101" pitchFamily="2" charset="-122"/>
                <a:cs typeface="+mn-cs"/>
              </a:rPr>
              <a:t>混淆原则</a:t>
            </a:r>
            <a:r>
              <a:rPr kumimoji="1" lang="zh-CN" altLang="en-US" sz="1200" b="0" kern="1200" dirty="0">
                <a:solidFill>
                  <a:srgbClr val="0000FF"/>
                </a:solidFill>
                <a:latin typeface="Arial" panose="020B0604020202020204" pitchFamily="34" charset="0"/>
                <a:ea typeface="宋体" panose="02010600030101010101" pitchFamily="2" charset="-122"/>
                <a:cs typeface="+mn-cs"/>
              </a:rPr>
              <a:t>就是将</a:t>
            </a:r>
            <a:r>
              <a:rPr kumimoji="1" lang="zh-CN" altLang="en-US" sz="1200" b="0" kern="1200" dirty="0">
                <a:solidFill>
                  <a:srgbClr val="FF0000"/>
                </a:solidFill>
                <a:latin typeface="Arial" panose="020B0604020202020204" pitchFamily="34" charset="0"/>
                <a:ea typeface="宋体" panose="02010600030101010101" pitchFamily="2" charset="-122"/>
                <a:cs typeface="+mn-cs"/>
              </a:rPr>
              <a:t>密文、</a:t>
            </a:r>
            <a:r>
              <a:rPr kumimoji="1" lang="zh-CN" altLang="zh-CN" sz="1200" b="0" kern="1200" dirty="0">
                <a:solidFill>
                  <a:srgbClr val="FF0000"/>
                </a:solidFill>
                <a:latin typeface="Arial" panose="020B0604020202020204" pitchFamily="34" charset="0"/>
                <a:ea typeface="宋体" panose="02010600030101010101" pitchFamily="2" charset="-122"/>
                <a:cs typeface="+mn-cs"/>
              </a:rPr>
              <a:t>明文、</a:t>
            </a:r>
            <a:r>
              <a:rPr kumimoji="1" lang="zh-CN" altLang="en-US" sz="1200" b="0" kern="1200" dirty="0">
                <a:solidFill>
                  <a:srgbClr val="FF0000"/>
                </a:solidFill>
                <a:latin typeface="Arial" panose="020B0604020202020204" pitchFamily="34" charset="0"/>
                <a:ea typeface="宋体" panose="02010600030101010101" pitchFamily="2" charset="-122"/>
                <a:cs typeface="+mn-cs"/>
              </a:rPr>
              <a:t>密钥三者之间</a:t>
            </a:r>
            <a:r>
              <a:rPr kumimoji="1" lang="zh-CN" altLang="en-US" sz="1200" b="0" kern="1200" dirty="0">
                <a:solidFill>
                  <a:srgbClr val="0000FF"/>
                </a:solidFill>
                <a:latin typeface="Arial" panose="020B0604020202020204" pitchFamily="34" charset="0"/>
                <a:ea typeface="宋体" panose="02010600030101010101" pitchFamily="2" charset="-122"/>
                <a:cs typeface="+mn-cs"/>
              </a:rPr>
              <a:t>的统计关系和代数</a:t>
            </a:r>
            <a:r>
              <a:rPr kumimoji="1" lang="zh-CN" altLang="en-US" sz="1200" b="0" kern="1200" dirty="0">
                <a:solidFill>
                  <a:srgbClr val="FF0000"/>
                </a:solidFill>
                <a:latin typeface="Arial" panose="020B0604020202020204" pitchFamily="34" charset="0"/>
                <a:ea typeface="宋体" panose="02010600030101010101" pitchFamily="2" charset="-122"/>
                <a:cs typeface="+mn-cs"/>
              </a:rPr>
              <a:t>关系</a:t>
            </a:r>
            <a:r>
              <a:rPr kumimoji="1" lang="zh-CN" altLang="en-US" sz="1200" b="0" kern="1200" dirty="0">
                <a:solidFill>
                  <a:srgbClr val="0000FF"/>
                </a:solidFill>
                <a:latin typeface="Arial" panose="020B0604020202020204" pitchFamily="34" charset="0"/>
                <a:ea typeface="宋体" panose="02010600030101010101" pitchFamily="2" charset="-122"/>
                <a:cs typeface="+mn-cs"/>
              </a:rPr>
              <a:t>变得尽可能复杂</a:t>
            </a:r>
            <a:r>
              <a:rPr kumimoji="1" lang="en-US" altLang="zh-CN" sz="1200" b="0" kern="1200" dirty="0">
                <a:solidFill>
                  <a:srgbClr val="0000FF"/>
                </a:solidFill>
                <a:latin typeface="Arial" panose="020B0604020202020204" pitchFamily="34" charset="0"/>
                <a:ea typeface="宋体" panose="02010600030101010101" pitchFamily="2" charset="-122"/>
                <a:cs typeface="+mn-cs"/>
              </a:rPr>
              <a:t>, </a:t>
            </a:r>
            <a:r>
              <a:rPr kumimoji="1" lang="zh-CN" altLang="en-US" sz="1200" b="0" kern="1200" dirty="0">
                <a:solidFill>
                  <a:srgbClr val="0000FF"/>
                </a:solidFill>
                <a:latin typeface="Arial" panose="020B0604020202020204" pitchFamily="34" charset="0"/>
                <a:ea typeface="宋体" panose="02010600030101010101" pitchFamily="2" charset="-122"/>
                <a:cs typeface="+mn-cs"/>
              </a:rPr>
              <a:t>使得敌手即使获得了密文和明文</a:t>
            </a:r>
            <a:r>
              <a:rPr kumimoji="1" lang="en-US" altLang="zh-CN" sz="1200" b="0" kern="1200" dirty="0">
                <a:solidFill>
                  <a:srgbClr val="0000FF"/>
                </a:solidFill>
                <a:latin typeface="Arial" panose="020B0604020202020204" pitchFamily="34" charset="0"/>
                <a:ea typeface="宋体" panose="02010600030101010101" pitchFamily="2" charset="-122"/>
                <a:cs typeface="+mn-cs"/>
              </a:rPr>
              <a:t>, </a:t>
            </a:r>
            <a:r>
              <a:rPr kumimoji="1" lang="zh-CN" altLang="en-US" sz="1200" b="0" kern="1200" dirty="0">
                <a:solidFill>
                  <a:srgbClr val="0000FF"/>
                </a:solidFill>
                <a:latin typeface="Arial" panose="020B0604020202020204" pitchFamily="34" charset="0"/>
                <a:ea typeface="宋体" panose="02010600030101010101" pitchFamily="2" charset="-122"/>
                <a:cs typeface="+mn-cs"/>
              </a:rPr>
              <a:t>也无法求出密钥的任何信息</a:t>
            </a:r>
            <a:r>
              <a:rPr kumimoji="1" lang="en-US" altLang="zh-CN" sz="1200" b="0" kern="1200" dirty="0">
                <a:solidFill>
                  <a:srgbClr val="0000FF"/>
                </a:solidFill>
                <a:latin typeface="Arial" panose="020B0604020202020204" pitchFamily="34" charset="0"/>
                <a:ea typeface="宋体" panose="02010600030101010101" pitchFamily="2" charset="-122"/>
                <a:cs typeface="+mn-cs"/>
              </a:rPr>
              <a:t>; </a:t>
            </a:r>
            <a:r>
              <a:rPr kumimoji="1" lang="zh-CN" altLang="en-US" sz="1200" b="0" kern="1200" dirty="0">
                <a:solidFill>
                  <a:srgbClr val="0000FF"/>
                </a:solidFill>
                <a:latin typeface="Arial" panose="020B0604020202020204" pitchFamily="34" charset="0"/>
                <a:ea typeface="宋体" panose="02010600030101010101" pitchFamily="2" charset="-122"/>
                <a:cs typeface="+mn-cs"/>
              </a:rPr>
              <a:t>即使获得了密文和明文的统计规律</a:t>
            </a:r>
            <a:r>
              <a:rPr kumimoji="1" lang="en-US" altLang="zh-CN" sz="1200" b="0" kern="1200" dirty="0">
                <a:solidFill>
                  <a:srgbClr val="0000FF"/>
                </a:solidFill>
                <a:latin typeface="Arial" panose="020B0604020202020204" pitchFamily="34" charset="0"/>
                <a:ea typeface="宋体" panose="02010600030101010101" pitchFamily="2" charset="-122"/>
                <a:cs typeface="+mn-cs"/>
              </a:rPr>
              <a:t>, </a:t>
            </a:r>
            <a:r>
              <a:rPr kumimoji="1" lang="zh-CN" altLang="en-US" sz="1200" b="0" kern="1200" dirty="0">
                <a:solidFill>
                  <a:srgbClr val="0000FF"/>
                </a:solidFill>
                <a:latin typeface="Arial" panose="020B0604020202020204" pitchFamily="34" charset="0"/>
                <a:ea typeface="宋体" panose="02010600030101010101" pitchFamily="2" charset="-122"/>
                <a:cs typeface="+mn-cs"/>
              </a:rPr>
              <a:t>也无法求出明文的新的信息。</a:t>
            </a:r>
          </a:p>
          <a:p>
            <a:pPr marL="0" indent="0">
              <a:lnSpc>
                <a:spcPct val="120000"/>
              </a:lnSpc>
              <a:spcBef>
                <a:spcPts val="0"/>
              </a:spcBef>
              <a:buNone/>
              <a:defRPr/>
            </a:pPr>
            <a:r>
              <a:rPr kumimoji="1" lang="zh-CN" altLang="en-US" sz="1200" b="0" kern="1200" dirty="0">
                <a:solidFill>
                  <a:srgbClr val="FF0000"/>
                </a:solidFill>
                <a:latin typeface="Arial" panose="020B0604020202020204" pitchFamily="34" charset="0"/>
                <a:ea typeface="宋体" panose="02010600030101010101" pitchFamily="2" charset="-122"/>
                <a:cs typeface="+mn-cs"/>
              </a:rPr>
              <a:t>可进一步理解为：</a:t>
            </a:r>
          </a:p>
          <a:p>
            <a:pPr marL="0" indent="0">
              <a:lnSpc>
                <a:spcPct val="120000"/>
              </a:lnSpc>
              <a:spcBef>
                <a:spcPts val="0"/>
              </a:spcBef>
              <a:buNone/>
              <a:defRPr/>
            </a:pPr>
            <a:r>
              <a:rPr kumimoji="1" lang="en-US" altLang="zh-CN" sz="1200" b="0" kern="1200" dirty="0">
                <a:solidFill>
                  <a:srgbClr val="0000FF"/>
                </a:solidFill>
                <a:latin typeface="Arial" panose="020B0604020202020204" pitchFamily="34" charset="0"/>
                <a:ea typeface="宋体" panose="02010600030101010101" pitchFamily="2" charset="-122"/>
                <a:cs typeface="+mn-cs"/>
              </a:rPr>
              <a:t>(</a:t>
            </a:r>
            <a:r>
              <a:rPr kumimoji="1" lang="zh-CN" altLang="zh-CN" sz="1200" b="0" kern="1200" dirty="0">
                <a:solidFill>
                  <a:srgbClr val="0000FF"/>
                </a:solidFill>
                <a:latin typeface="Arial" panose="020B0604020202020204" pitchFamily="34" charset="0"/>
                <a:ea typeface="宋体" panose="02010600030101010101" pitchFamily="2" charset="-122"/>
                <a:cs typeface="+mn-cs"/>
              </a:rPr>
              <a:t>1</a:t>
            </a:r>
            <a:r>
              <a:rPr kumimoji="1" lang="en-US" altLang="zh-CN" sz="1200" b="0" kern="1200" dirty="0">
                <a:solidFill>
                  <a:srgbClr val="0000FF"/>
                </a:solidFill>
                <a:latin typeface="Arial" panose="020B0604020202020204" pitchFamily="34" charset="0"/>
                <a:ea typeface="宋体" panose="02010600030101010101" pitchFamily="2" charset="-122"/>
                <a:cs typeface="+mn-cs"/>
              </a:rPr>
              <a:t>) </a:t>
            </a:r>
            <a:r>
              <a:rPr kumimoji="1" lang="zh-CN" altLang="en-US" sz="1200" b="0" kern="1200" dirty="0">
                <a:solidFill>
                  <a:srgbClr val="0000FF"/>
                </a:solidFill>
                <a:latin typeface="Arial" panose="020B0604020202020204" pitchFamily="34" charset="0"/>
                <a:ea typeface="宋体" panose="02010600030101010101" pitchFamily="2" charset="-122"/>
                <a:cs typeface="+mn-cs"/>
              </a:rPr>
              <a:t>明文不能由已知的明文</a:t>
            </a:r>
            <a:r>
              <a:rPr kumimoji="1" lang="en-US" altLang="zh-CN" sz="1200" b="0" kern="1200" dirty="0">
                <a:solidFill>
                  <a:srgbClr val="0000FF"/>
                </a:solidFill>
                <a:latin typeface="Arial" panose="020B0604020202020204" pitchFamily="34" charset="0"/>
                <a:ea typeface="宋体" panose="02010600030101010101" pitchFamily="2" charset="-122"/>
                <a:cs typeface="+mn-cs"/>
              </a:rPr>
              <a:t>, </a:t>
            </a:r>
            <a:r>
              <a:rPr kumimoji="1" lang="zh-CN" altLang="en-US" sz="1200" b="0" kern="1200" dirty="0">
                <a:solidFill>
                  <a:srgbClr val="0000FF"/>
                </a:solidFill>
                <a:latin typeface="Arial" panose="020B0604020202020204" pitchFamily="34" charset="0"/>
                <a:ea typeface="宋体" panose="02010600030101010101" pitchFamily="2" charset="-122"/>
                <a:cs typeface="+mn-cs"/>
              </a:rPr>
              <a:t>密文及少许密钥比特代数地或统计地表示出来。</a:t>
            </a:r>
          </a:p>
          <a:p>
            <a:pPr marL="0" indent="0">
              <a:lnSpc>
                <a:spcPct val="120000"/>
              </a:lnSpc>
              <a:spcBef>
                <a:spcPts val="0"/>
              </a:spcBef>
              <a:buNone/>
              <a:defRPr/>
            </a:pPr>
            <a:r>
              <a:rPr kumimoji="1" lang="en-US" altLang="zh-CN" sz="1200" b="0" kern="1200" dirty="0">
                <a:solidFill>
                  <a:srgbClr val="0000FF"/>
                </a:solidFill>
                <a:latin typeface="Arial" panose="020B0604020202020204" pitchFamily="34" charset="0"/>
                <a:ea typeface="宋体" panose="02010600030101010101" pitchFamily="2" charset="-122"/>
                <a:cs typeface="+mn-cs"/>
              </a:rPr>
              <a:t>(2) </a:t>
            </a:r>
            <a:r>
              <a:rPr kumimoji="1" lang="zh-CN" altLang="en-US" sz="1200" b="0" kern="1200" dirty="0">
                <a:solidFill>
                  <a:srgbClr val="0000FF"/>
                </a:solidFill>
                <a:latin typeface="Arial" panose="020B0604020202020204" pitchFamily="34" charset="0"/>
                <a:ea typeface="宋体" panose="02010600030101010101" pitchFamily="2" charset="-122"/>
                <a:cs typeface="+mn-cs"/>
              </a:rPr>
              <a:t>密钥不能由已知的明文</a:t>
            </a:r>
            <a:r>
              <a:rPr kumimoji="1" lang="en-US" altLang="zh-CN" sz="1200" b="0" kern="1200" dirty="0">
                <a:solidFill>
                  <a:srgbClr val="0000FF"/>
                </a:solidFill>
                <a:latin typeface="Arial" panose="020B0604020202020204" pitchFamily="34" charset="0"/>
                <a:ea typeface="宋体" panose="02010600030101010101" pitchFamily="2" charset="-122"/>
                <a:cs typeface="+mn-cs"/>
              </a:rPr>
              <a:t>, </a:t>
            </a:r>
            <a:r>
              <a:rPr kumimoji="1" lang="zh-CN" altLang="en-US" sz="1200" b="0" kern="1200" dirty="0">
                <a:solidFill>
                  <a:srgbClr val="0000FF"/>
                </a:solidFill>
                <a:latin typeface="Arial" panose="020B0604020202020204" pitchFamily="34" charset="0"/>
                <a:ea typeface="宋体" panose="02010600030101010101" pitchFamily="2" charset="-122"/>
                <a:cs typeface="+mn-cs"/>
              </a:rPr>
              <a:t>密文及少许密钥比特代数地或统计地表示出来。</a:t>
            </a:r>
            <a:endParaRPr kumimoji="1" lang="en-US" altLang="zh-CN" sz="1200" b="0" kern="1200" dirty="0">
              <a:solidFill>
                <a:srgbClr val="0000FF"/>
              </a:solidFill>
              <a:latin typeface="Arial" panose="020B0604020202020204" pitchFamily="34" charset="0"/>
              <a:ea typeface="宋体" panose="02010600030101010101" pitchFamily="2" charset="-122"/>
              <a:cs typeface="+mn-cs"/>
            </a:endParaRPr>
          </a:p>
          <a:p>
            <a:pPr marL="0" indent="0" algn="just">
              <a:lnSpc>
                <a:spcPct val="120000"/>
              </a:lnSpc>
              <a:buNone/>
              <a:defRPr/>
            </a:pPr>
            <a:r>
              <a:rPr kumimoji="1" lang="zh-CN" altLang="en-US" sz="1200" b="0" dirty="0">
                <a:latin typeface="Times New Roman" panose="02020603050405020304" pitchFamily="18" charset="0"/>
              </a:rPr>
              <a:t>扩散原则就是应将</a:t>
            </a:r>
            <a:r>
              <a:rPr kumimoji="1" lang="zh-CN" altLang="en-US" sz="1200" b="0" dirty="0">
                <a:solidFill>
                  <a:srgbClr val="FF0000"/>
                </a:solidFill>
                <a:latin typeface="Times New Roman" panose="02020603050405020304" pitchFamily="18" charset="0"/>
              </a:rPr>
              <a:t>明文的统计规律和结构规律散射到相当长的一段统计中去 </a:t>
            </a:r>
            <a:r>
              <a:rPr kumimoji="1" lang="zh-CN" altLang="en-US" sz="1200" b="0" dirty="0">
                <a:latin typeface="Times New Roman" panose="02020603050405020304" pitchFamily="18" charset="0"/>
              </a:rPr>
              <a:t>(</a:t>
            </a:r>
            <a:r>
              <a:rPr kumimoji="1" lang="zh-CN" altLang="zh-CN" sz="1200" b="0" dirty="0">
                <a:latin typeface="Times New Roman" panose="02020603050405020304" pitchFamily="18" charset="0"/>
              </a:rPr>
              <a:t>Shannon的原话)。</a:t>
            </a:r>
          </a:p>
          <a:p>
            <a:pPr marL="0" indent="0" algn="just">
              <a:lnSpc>
                <a:spcPct val="120000"/>
              </a:lnSpc>
              <a:buNone/>
              <a:defRPr/>
            </a:pPr>
            <a:r>
              <a:rPr kumimoji="1" lang="zh-CN" altLang="en-US" sz="1200" b="0" dirty="0">
                <a:solidFill>
                  <a:srgbClr val="FF0000"/>
                </a:solidFill>
                <a:latin typeface="Times New Roman" panose="02020603050405020304" pitchFamily="18" charset="0"/>
              </a:rPr>
              <a:t>        也就是说让明文中的每一位影响密文中的尽可能多的位</a:t>
            </a:r>
            <a:r>
              <a:rPr kumimoji="1" lang="en-US" altLang="zh-CN" sz="1200" b="0" dirty="0">
                <a:solidFill>
                  <a:srgbClr val="FF0000"/>
                </a:solidFill>
                <a:latin typeface="Times New Roman" panose="02020603050405020304" pitchFamily="18" charset="0"/>
              </a:rPr>
              <a:t>, </a:t>
            </a:r>
            <a:r>
              <a:rPr kumimoji="1" lang="zh-CN" altLang="en-US" sz="1200" b="0" dirty="0">
                <a:solidFill>
                  <a:srgbClr val="FF0000"/>
                </a:solidFill>
                <a:latin typeface="Times New Roman" panose="02020603050405020304" pitchFamily="18" charset="0"/>
              </a:rPr>
              <a:t>或者说让密文中的每一位都受到明文中的尽可能多位的影响</a:t>
            </a:r>
            <a:r>
              <a:rPr kumimoji="1" lang="zh-CN" altLang="en-US" sz="1200" b="0" dirty="0">
                <a:latin typeface="Times New Roman" panose="02020603050405020304" pitchFamily="18" charset="0"/>
              </a:rPr>
              <a:t>。</a:t>
            </a:r>
          </a:p>
          <a:p>
            <a:pPr marL="0" indent="0" algn="just">
              <a:lnSpc>
                <a:spcPct val="120000"/>
              </a:lnSpc>
              <a:buNone/>
              <a:defRPr/>
            </a:pPr>
            <a:r>
              <a:rPr kumimoji="1" lang="zh-CN" altLang="en-US" sz="1200" b="0" dirty="0">
                <a:latin typeface="Times New Roman" panose="02020603050405020304" pitchFamily="18" charset="0"/>
              </a:rPr>
              <a:t>        如果当明文变化一个比特时,密文有某些比特不可能发生变化,则这个明文就与那些密文无关,因而在攻击这个明文比比特时就可不利用那些密文比特.</a:t>
            </a:r>
            <a:endParaRPr lang="zh-CN" altLang="en-US" sz="1200" b="0" dirty="0"/>
          </a:p>
          <a:p>
            <a:pPr marL="0" indent="0">
              <a:lnSpc>
                <a:spcPct val="120000"/>
              </a:lnSpc>
              <a:spcBef>
                <a:spcPts val="0"/>
              </a:spcBef>
              <a:buNone/>
              <a:defRPr/>
            </a:pPr>
            <a:endParaRPr lang="zh-CN" altLang="en-US" b="0" dirty="0"/>
          </a:p>
          <a:p>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7</a:t>
            </a:fld>
            <a:endParaRPr lang="en-US" altLang="zh-CN"/>
          </a:p>
        </p:txBody>
      </p:sp>
    </p:spTree>
    <p:extLst>
      <p:ext uri="{BB962C8B-B14F-4D97-AF65-F5344CB8AC3E}">
        <p14:creationId xmlns:p14="http://schemas.microsoft.com/office/powerpoint/2010/main" val="130578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 xmlns:a16="http://schemas.microsoft.com/office/drawing/2014/main" id="{EE56FADB-8833-44B0-AA27-F8AD8889DA19}"/>
              </a:ext>
            </a:extLst>
          </p:cNvPr>
          <p:cNvSpPr>
            <a:spLocks noGrp="1" noRot="1" noChangeAspect="1" noChangeArrowheads="1" noTextEdit="1"/>
          </p:cNvSpPr>
          <p:nvPr>
            <p:ph type="sldImg" idx="4294967295"/>
          </p:nvPr>
        </p:nvSpPr>
        <p:spPr>
          <a:ln/>
        </p:spPr>
      </p:sp>
      <p:sp>
        <p:nvSpPr>
          <p:cNvPr id="44035" name="备注占位符 2">
            <a:extLst>
              <a:ext uri="{FF2B5EF4-FFF2-40B4-BE49-F238E27FC236}">
                <a16:creationId xmlns="" xmlns:a16="http://schemas.microsoft.com/office/drawing/2014/main" id="{8B57C476-FF8A-48F8-84A1-7D3A256BC33C}"/>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44036" name="灯片编号占位符 3">
            <a:extLst>
              <a:ext uri="{FF2B5EF4-FFF2-40B4-BE49-F238E27FC236}">
                <a16:creationId xmlns="" xmlns:a16="http://schemas.microsoft.com/office/drawing/2014/main" id="{4B6D9C9C-56AB-4E68-A08E-3F9C5D696D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03A5E3-36D2-43E8-BF52-CEDA55DA94CD}" type="slidenum">
              <a:rPr lang="zh-CN" altLang="en-US" smtClean="0">
                <a:latin typeface="Times New Roman" panose="02020603050405020304" pitchFamily="18" charset="0"/>
              </a:rPr>
              <a:pPr/>
              <a:t>19</a:t>
            </a:fld>
            <a:endParaRPr lang="zh-C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 xmlns:a16="http://schemas.microsoft.com/office/drawing/2014/main" id="{392CAC67-BE48-4910-A243-5AE4C87968B6}"/>
              </a:ext>
            </a:extLst>
          </p:cNvPr>
          <p:cNvSpPr>
            <a:spLocks noGrp="1" noRot="1" noChangeAspect="1" noChangeArrowheads="1" noTextEdit="1"/>
          </p:cNvSpPr>
          <p:nvPr>
            <p:ph type="sldImg" idx="4294967295"/>
          </p:nvPr>
        </p:nvSpPr>
        <p:spPr>
          <a:ln/>
        </p:spPr>
      </p:sp>
      <p:sp>
        <p:nvSpPr>
          <p:cNvPr id="52227" name="备注占位符 2">
            <a:extLst>
              <a:ext uri="{FF2B5EF4-FFF2-40B4-BE49-F238E27FC236}">
                <a16:creationId xmlns="" xmlns:a16="http://schemas.microsoft.com/office/drawing/2014/main" id="{5DA3551A-F4EB-4809-B3A5-6CBF00351C86}"/>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52228" name="灯片编号占位符 3">
            <a:extLst>
              <a:ext uri="{FF2B5EF4-FFF2-40B4-BE49-F238E27FC236}">
                <a16:creationId xmlns="" xmlns:a16="http://schemas.microsoft.com/office/drawing/2014/main" id="{C030954A-FEE7-4149-BAAA-401571BF88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2D12BD-2B9A-4EF1-8111-FB39EC733C12}" type="slidenum">
              <a:rPr lang="en-US" altLang="zh-CN" sz="1800" smtClean="0"/>
              <a:pPr/>
              <a:t>21</a:t>
            </a:fld>
            <a:endParaRPr lang="en-US" altLang="zh-CN"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ea typeface="宋体" panose="02010600030101010101" pitchFamily="2" charset="-122"/>
              </a:rPr>
              <a:t>DES</a:t>
            </a:r>
            <a:r>
              <a:rPr lang="zh-CN" altLang="en-US" dirty="0">
                <a:latin typeface="Arial" panose="020B0604020202020204" pitchFamily="34" charset="0"/>
                <a:ea typeface="宋体" panose="02010600030101010101" pitchFamily="2" charset="-122"/>
              </a:rPr>
              <a:t>算法满足互补性</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也就是若明文组</a:t>
            </a:r>
            <a:r>
              <a:rPr lang="en-US" altLang="zh-CN" i="1" dirty="0">
                <a:latin typeface="Arial" panose="020B0604020202020204" pitchFamily="34" charset="0"/>
                <a:ea typeface="宋体" panose="02010600030101010101" pitchFamily="2" charset="-122"/>
              </a:rPr>
              <a:t>x</a:t>
            </a:r>
            <a:r>
              <a:rPr lang="zh-CN" altLang="en-US" dirty="0">
                <a:latin typeface="Arial" panose="020B0604020202020204" pitchFamily="34" charset="0"/>
                <a:ea typeface="宋体" panose="02010600030101010101" pitchFamily="2" charset="-122"/>
              </a:rPr>
              <a:t>逐位取补</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密钥</a:t>
            </a:r>
            <a:r>
              <a:rPr lang="en-US" altLang="zh-CN" i="1" dirty="0">
                <a:latin typeface="Arial" panose="020B0604020202020204" pitchFamily="34" charset="0"/>
                <a:ea typeface="宋体" panose="02010600030101010101" pitchFamily="2" charset="-122"/>
              </a:rPr>
              <a:t>k</a:t>
            </a:r>
            <a:r>
              <a:rPr lang="zh-CN" altLang="en-US" dirty="0">
                <a:latin typeface="Arial" panose="020B0604020202020204" pitchFamily="34" charset="0"/>
                <a:ea typeface="宋体" panose="02010600030101010101" pitchFamily="2" charset="-122"/>
              </a:rPr>
              <a:t>逐位取补</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即</a:t>
            </a:r>
            <a:r>
              <a:rPr lang="en-US" altLang="zh-CN" i="1" dirty="0">
                <a:latin typeface="Arial" panose="020B0604020202020204" pitchFamily="34" charset="0"/>
                <a:ea typeface="宋体" panose="02010600030101010101" pitchFamily="2" charset="-122"/>
              </a:rPr>
              <a:t>y</a:t>
            </a:r>
            <a:r>
              <a:rPr lang="en-US" altLang="zh-CN" dirty="0">
                <a:latin typeface="Arial" panose="020B0604020202020204" pitchFamily="34" charset="0"/>
                <a:ea typeface="宋体" panose="02010600030101010101" pitchFamily="2" charset="-122"/>
              </a:rPr>
              <a:t>=</a:t>
            </a:r>
            <a:r>
              <a:rPr lang="en-US" altLang="zh-CN" dirty="0" err="1">
                <a:latin typeface="Arial" panose="020B0604020202020204" pitchFamily="34" charset="0"/>
                <a:ea typeface="宋体" panose="02010600030101010101" pitchFamily="2" charset="-122"/>
              </a:rPr>
              <a:t>DES</a:t>
            </a:r>
            <a:r>
              <a:rPr lang="en-US" altLang="zh-CN" baseline="-25000" dirty="0" err="1">
                <a:latin typeface="Arial" panose="020B0604020202020204" pitchFamily="34" charset="0"/>
                <a:ea typeface="宋体" panose="02010600030101010101" pitchFamily="2" charset="-122"/>
              </a:rPr>
              <a:t>k</a:t>
            </a:r>
            <a:r>
              <a:rPr lang="en-US" altLang="zh-CN" dirty="0">
                <a:latin typeface="Arial" panose="020B0604020202020204" pitchFamily="34" charset="0"/>
                <a:ea typeface="宋体" panose="02010600030101010101" pitchFamily="2" charset="-122"/>
              </a:rPr>
              <a:t>(</a:t>
            </a:r>
            <a:r>
              <a:rPr lang="en-US" altLang="zh-CN" i="1" dirty="0">
                <a:latin typeface="Arial" panose="020B0604020202020204" pitchFamily="34" charset="0"/>
                <a:ea typeface="宋体" panose="02010600030101010101" pitchFamily="2" charset="-122"/>
              </a:rPr>
              <a:t>x</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则有</a:t>
            </a:r>
            <a:r>
              <a:rPr lang="en-US" altLang="zh-CN" dirty="0">
                <a:latin typeface="Arial" panose="020B0604020202020204" pitchFamily="34" charset="0"/>
                <a:ea typeface="宋体" panose="02010600030101010101" pitchFamily="2" charset="-122"/>
              </a:rPr>
              <a:t>x</a:t>
            </a:r>
            <a:r>
              <a:rPr lang="zh-CN" altLang="en-US" dirty="0">
                <a:latin typeface="Arial" panose="020B0604020202020204" pitchFamily="34" charset="0"/>
                <a:ea typeface="宋体" panose="02010600030101010101" pitchFamily="2" charset="-122"/>
              </a:rPr>
              <a:t>的补在</a:t>
            </a:r>
            <a:r>
              <a:rPr lang="en-US" altLang="zh-CN" dirty="0">
                <a:latin typeface="Arial" panose="020B0604020202020204" pitchFamily="34" charset="0"/>
                <a:ea typeface="宋体" panose="02010600030101010101" pitchFamily="2" charset="-122"/>
              </a:rPr>
              <a:t>k</a:t>
            </a:r>
            <a:r>
              <a:rPr lang="zh-CN" altLang="en-US" dirty="0">
                <a:latin typeface="Arial" panose="020B0604020202020204" pitchFamily="34" charset="0"/>
                <a:ea typeface="宋体" panose="02010600030101010101" pitchFamily="2" charset="-122"/>
              </a:rPr>
              <a:t>补加密下得到</a:t>
            </a:r>
            <a:r>
              <a:rPr lang="en-US" altLang="zh-CN" dirty="0">
                <a:latin typeface="Arial" panose="020B0604020202020204" pitchFamily="34" charset="0"/>
                <a:ea typeface="宋体" panose="02010600030101010101" pitchFamily="2" charset="-122"/>
              </a:rPr>
              <a:t>y</a:t>
            </a:r>
            <a:r>
              <a:rPr lang="zh-CN" altLang="en-US" dirty="0">
                <a:latin typeface="Arial" panose="020B0604020202020204" pitchFamily="34" charset="0"/>
                <a:ea typeface="宋体" panose="02010600030101010101" pitchFamily="2" charset="-122"/>
              </a:rPr>
              <a:t>补。这种互补性是的</a:t>
            </a:r>
            <a:r>
              <a:rPr lang="en-US" altLang="zh-CN" dirty="0">
                <a:latin typeface="Arial" panose="020B0604020202020204" pitchFamily="34" charset="0"/>
                <a:ea typeface="宋体" panose="02010600030101010101" pitchFamily="2" charset="-122"/>
              </a:rPr>
              <a:t>DES</a:t>
            </a:r>
            <a:r>
              <a:rPr lang="zh-CN" altLang="en-US" dirty="0">
                <a:latin typeface="Arial" panose="020B0604020202020204" pitchFamily="34" charset="0"/>
                <a:ea typeface="宋体" panose="02010600030101010101" pitchFamily="2" charset="-122"/>
              </a:rPr>
              <a:t>在选择明文攻击下破译所需的工作量减半。</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DES</a:t>
            </a:r>
            <a:r>
              <a:rPr lang="zh-CN" altLang="en-US" dirty="0">
                <a:latin typeface="Arial" panose="020B0604020202020204" pitchFamily="34" charset="0"/>
                <a:ea typeface="宋体" panose="02010600030101010101" pitchFamily="2" charset="-122"/>
              </a:rPr>
              <a:t>存在弱密钥和半弱密钥。所谓弱密钥指的是在同一密钥下加密两次为恒等变换</a:t>
            </a:r>
            <a:r>
              <a:rPr lang="en-US" altLang="zh-CN" dirty="0">
                <a:latin typeface="Arial" panose="020B0604020202020204" pitchFamily="34" charset="0"/>
                <a:ea typeface="宋体" panose="02010600030101010101" pitchFamily="2" charset="-122"/>
              </a:rPr>
              <a:t>, DES</a:t>
            </a:r>
            <a:r>
              <a:rPr lang="zh-CN" altLang="en-US" dirty="0">
                <a:latin typeface="Arial" panose="020B0604020202020204" pitchFamily="34" charset="0"/>
                <a:ea typeface="宋体" panose="02010600030101010101" pitchFamily="2" charset="-122"/>
              </a:rPr>
              <a:t>存在</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个弱密钥</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一会我们来分析一下。</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所谓半弱密钥指的是一些密钥对</a:t>
            </a:r>
            <a:r>
              <a:rPr lang="en-US" altLang="zh-CN" dirty="0">
                <a:latin typeface="Arial" panose="020B0604020202020204" pitchFamily="34" charset="0"/>
                <a:ea typeface="宋体" panose="02010600030101010101" pitchFamily="2" charset="-122"/>
              </a:rPr>
              <a:t>, k1</a:t>
            </a:r>
            <a:r>
              <a:rPr lang="zh-CN" altLang="en-US" dirty="0">
                <a:latin typeface="Arial" panose="020B0604020202020204" pitchFamily="34" charset="0"/>
                <a:ea typeface="宋体" panose="02010600030101010101" pitchFamily="2" charset="-122"/>
              </a:rPr>
              <a:t>和</a:t>
            </a:r>
            <a:r>
              <a:rPr lang="en-US" altLang="zh-CN" dirty="0">
                <a:latin typeface="Arial" panose="020B0604020202020204" pitchFamily="34" charset="0"/>
                <a:ea typeface="宋体" panose="02010600030101010101" pitchFamily="2" charset="-122"/>
              </a:rPr>
              <a:t>k2</a:t>
            </a:r>
            <a:r>
              <a:rPr lang="zh-CN" altLang="en-US" dirty="0">
                <a:latin typeface="Arial" panose="020B0604020202020204" pitchFamily="34" charset="0"/>
                <a:ea typeface="宋体" panose="02010600030101010101" pitchFamily="2" charset="-122"/>
              </a:rPr>
              <a:t>互不相同</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但是其加密出来的明文是一样的</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或者换句话说用</a:t>
            </a:r>
            <a:r>
              <a:rPr lang="en-US" altLang="zh-CN" dirty="0">
                <a:latin typeface="Arial" panose="020B0604020202020204" pitchFamily="34" charset="0"/>
                <a:ea typeface="宋体" panose="02010600030101010101" pitchFamily="2" charset="-122"/>
              </a:rPr>
              <a:t>k1</a:t>
            </a:r>
            <a:r>
              <a:rPr lang="zh-CN" altLang="en-US" dirty="0">
                <a:latin typeface="Arial" panose="020B0604020202020204" pitchFamily="34" charset="0"/>
                <a:ea typeface="宋体" panose="02010600030101010101" pitchFamily="2" charset="-122"/>
              </a:rPr>
              <a:t>加密的密文可以用</a:t>
            </a:r>
            <a:r>
              <a:rPr lang="en-US" altLang="zh-CN" dirty="0">
                <a:latin typeface="Arial" panose="020B0604020202020204" pitchFamily="34" charset="0"/>
                <a:ea typeface="宋体" panose="02010600030101010101" pitchFamily="2" charset="-122"/>
              </a:rPr>
              <a:t>k2</a:t>
            </a:r>
            <a:r>
              <a:rPr lang="zh-CN" altLang="en-US" dirty="0">
                <a:latin typeface="Arial" panose="020B0604020202020204" pitchFamily="34" charset="0"/>
                <a:ea typeface="宋体" panose="02010600030101010101" pitchFamily="2" charset="-122"/>
              </a:rPr>
              <a:t>来解密。我们这里不对半弱密钥进行分析</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有兴趣的同学可以去查阅</a:t>
            </a:r>
            <a:r>
              <a:rPr lang="en-US" altLang="zh-CN" dirty="0" err="1">
                <a:latin typeface="Arial" panose="020B0604020202020204" pitchFamily="34" charset="0"/>
                <a:ea typeface="宋体" panose="02010600030101010101" pitchFamily="2" charset="-122"/>
              </a:rPr>
              <a:t>moore</a:t>
            </a:r>
            <a:r>
              <a:rPr lang="zh-CN" altLang="en-US" dirty="0">
                <a:latin typeface="Arial" panose="020B0604020202020204" pitchFamily="34" charset="0"/>
                <a:ea typeface="宋体" panose="02010600030101010101" pitchFamily="2" charset="-122"/>
              </a:rPr>
              <a:t>和</a:t>
            </a:r>
            <a:r>
              <a:rPr lang="en-US" altLang="zh-CN" dirty="0" err="1">
                <a:latin typeface="Arial" panose="020B0604020202020204" pitchFamily="34" charset="0"/>
                <a:ea typeface="宋体" panose="02010600030101010101" pitchFamily="2" charset="-122"/>
              </a:rPr>
              <a:t>simmons</a:t>
            </a:r>
            <a:r>
              <a:rPr lang="zh-CN" altLang="en-US" dirty="0">
                <a:latin typeface="Arial" panose="020B0604020202020204" pitchFamily="34" charset="0"/>
                <a:ea typeface="宋体" panose="02010600030101010101" pitchFamily="2" charset="-122"/>
              </a:rPr>
              <a:t>在</a:t>
            </a:r>
            <a:r>
              <a:rPr lang="en-US" altLang="zh-CN" dirty="0">
                <a:latin typeface="Arial" panose="020B0604020202020204" pitchFamily="34" charset="0"/>
                <a:ea typeface="宋体" panose="02010600030101010101" pitchFamily="2" charset="-122"/>
              </a:rPr>
              <a:t>86</a:t>
            </a:r>
            <a:r>
              <a:rPr lang="zh-CN" altLang="en-US" dirty="0">
                <a:latin typeface="Arial" panose="020B0604020202020204" pitchFamily="34" charset="0"/>
                <a:ea typeface="宋体" panose="02010600030101010101" pitchFamily="2" charset="-122"/>
              </a:rPr>
              <a:t>年美密会上发表的文章</a:t>
            </a:r>
            <a:r>
              <a:rPr lang="en-US" altLang="zh-CN" dirty="0">
                <a:latin typeface="Arial" panose="020B0604020202020204" pitchFamily="34" charset="0"/>
                <a:ea typeface="宋体" panose="02010600030101010101" pitchFamily="2" charset="-122"/>
              </a:rPr>
              <a:t>《Cycle structure of DES with weak and semi-weak keys》.</a:t>
            </a:r>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50</a:t>
            </a:fld>
            <a:endParaRPr lang="en-US" altLang="zh-CN"/>
          </a:p>
        </p:txBody>
      </p:sp>
    </p:spTree>
    <p:extLst>
      <p:ext uri="{BB962C8B-B14F-4D97-AF65-F5344CB8AC3E}">
        <p14:creationId xmlns:p14="http://schemas.microsoft.com/office/powerpoint/2010/main" val="100362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latin typeface="Times New Roman" panose="02020603050405020304" pitchFamily="18" charset="0"/>
                <a:ea typeface="宋体" panose="02010600030101010101" pitchFamily="2" charset="-122"/>
              </a:rPr>
              <a:t>再来分析一下弱密钥。从弱密钥的定义</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我们可以看出只要每一轮使用的轮密钥相同</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就一定是弱密钥。轮密钥的产生是原始密钥在置换选择</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后</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分成左右两半</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然后进行循环移位</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最后通过置换选择</a:t>
            </a:r>
            <a:r>
              <a:rPr lang="en-US" altLang="zh-CN" b="1"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输出轮密钥</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因此只要左右两边循环移位后仍相同即可</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从</a:t>
            </a:r>
            <a:r>
              <a:rPr lang="en-US" altLang="zh-CN" b="1" dirty="0">
                <a:latin typeface="Times New Roman" panose="02020603050405020304" pitchFamily="18" charset="0"/>
                <a:ea typeface="宋体" panose="02010600030101010101" pitchFamily="2" charset="-122"/>
              </a:rPr>
              <a:t>PPT</a:t>
            </a:r>
            <a:r>
              <a:rPr lang="zh-CN" altLang="en-US" b="1" dirty="0">
                <a:latin typeface="Times New Roman" panose="02020603050405020304" pitchFamily="18" charset="0"/>
                <a:ea typeface="宋体" panose="02010600030101010101" pitchFamily="2" charset="-122"/>
              </a:rPr>
              <a:t>右边可以看出只要</a:t>
            </a:r>
            <a:r>
              <a:rPr lang="en-US" altLang="zh-CN" b="1" dirty="0">
                <a:latin typeface="Times New Roman" panose="02020603050405020304" pitchFamily="18" charset="0"/>
                <a:ea typeface="宋体" panose="02010600030101010101" pitchFamily="2" charset="-122"/>
              </a:rPr>
              <a:t>28</a:t>
            </a:r>
            <a:r>
              <a:rPr lang="zh-CN" altLang="en-US" b="1" dirty="0">
                <a:latin typeface="Times New Roman" panose="02020603050405020304" pitchFamily="18" charset="0"/>
                <a:ea typeface="宋体" panose="02010600030101010101" pitchFamily="2" charset="-122"/>
              </a:rPr>
              <a:t>比特全零或全</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就可满足要求。因此有四个：</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是全零</a:t>
            </a:r>
            <a:r>
              <a:rPr lang="en-US" altLang="zh-CN" b="1" dirty="0">
                <a:latin typeface="Times New Roman" panose="02020603050405020304" pitchFamily="18" charset="0"/>
                <a:ea typeface="宋体" panose="02010600030101010101" pitchFamily="2" charset="-122"/>
              </a:rPr>
              <a:t>, 2</a:t>
            </a:r>
            <a:r>
              <a:rPr lang="zh-CN" altLang="en-US" b="1" dirty="0">
                <a:latin typeface="Times New Roman" panose="02020603050405020304" pitchFamily="18" charset="0"/>
                <a:ea typeface="宋体" panose="02010600030101010101" pitchFamily="2" charset="-122"/>
              </a:rPr>
              <a:t>是左边</a:t>
            </a:r>
            <a:r>
              <a:rPr lang="en-US" altLang="zh-CN" b="1" dirty="0">
                <a:latin typeface="Times New Roman" panose="02020603050405020304" pitchFamily="18" charset="0"/>
                <a:ea typeface="宋体" panose="02010600030101010101" pitchFamily="2" charset="-122"/>
              </a:rPr>
              <a:t>28</a:t>
            </a:r>
            <a:r>
              <a:rPr lang="zh-CN" altLang="en-US" b="1" dirty="0">
                <a:latin typeface="Times New Roman" panose="02020603050405020304" pitchFamily="18" charset="0"/>
                <a:ea typeface="宋体" panose="02010600030101010101" pitchFamily="2" charset="-122"/>
              </a:rPr>
              <a:t>比特为</a:t>
            </a:r>
            <a:r>
              <a:rPr lang="en-US" altLang="zh-CN" b="1" dirty="0">
                <a:latin typeface="Times New Roman" panose="02020603050405020304" pitchFamily="18" charset="0"/>
                <a:ea typeface="宋体" panose="02010600030101010101" pitchFamily="2" charset="-122"/>
              </a:rPr>
              <a:t>0, </a:t>
            </a:r>
            <a:r>
              <a:rPr lang="zh-CN" altLang="en-US" b="1" dirty="0">
                <a:latin typeface="Times New Roman" panose="02020603050405020304" pitchFamily="18" charset="0"/>
                <a:ea typeface="宋体" panose="02010600030101010101" pitchFamily="2" charset="-122"/>
              </a:rPr>
              <a:t>右边</a:t>
            </a:r>
            <a:r>
              <a:rPr lang="en-US" altLang="zh-CN" b="1" dirty="0">
                <a:latin typeface="Times New Roman" panose="02020603050405020304" pitchFamily="18" charset="0"/>
                <a:ea typeface="宋体" panose="02010600030101010101" pitchFamily="2" charset="-122"/>
              </a:rPr>
              <a:t>28</a:t>
            </a:r>
            <a:r>
              <a:rPr lang="zh-CN" altLang="en-US" b="1" dirty="0">
                <a:latin typeface="Times New Roman" panose="02020603050405020304" pitchFamily="18" charset="0"/>
                <a:ea typeface="宋体" panose="02010600030101010101" pitchFamily="2" charset="-122"/>
              </a:rPr>
              <a:t>比特为</a:t>
            </a:r>
            <a:r>
              <a:rPr lang="en-US" altLang="zh-CN" b="1" dirty="0">
                <a:latin typeface="Times New Roman" panose="02020603050405020304" pitchFamily="18" charset="0"/>
                <a:ea typeface="宋体" panose="02010600030101010101" pitchFamily="2" charset="-122"/>
              </a:rPr>
              <a:t>1,3</a:t>
            </a:r>
            <a:r>
              <a:rPr lang="zh-CN" altLang="en-US" b="1" dirty="0">
                <a:latin typeface="Times New Roman" panose="02020603050405020304" pitchFamily="18" charset="0"/>
                <a:ea typeface="宋体" panose="02010600030101010101" pitchFamily="2" charset="-122"/>
              </a:rPr>
              <a:t>是左边</a:t>
            </a:r>
            <a:r>
              <a:rPr lang="en-US" altLang="zh-CN" b="1" dirty="0">
                <a:latin typeface="Times New Roman" panose="02020603050405020304" pitchFamily="18" charset="0"/>
                <a:ea typeface="宋体" panose="02010600030101010101" pitchFamily="2" charset="-122"/>
              </a:rPr>
              <a:t>28</a:t>
            </a:r>
            <a:r>
              <a:rPr lang="zh-CN" altLang="en-US" b="1" dirty="0">
                <a:latin typeface="Times New Roman" panose="02020603050405020304" pitchFamily="18" charset="0"/>
                <a:ea typeface="宋体" panose="02010600030101010101" pitchFamily="2" charset="-122"/>
              </a:rPr>
              <a:t>比特为</a:t>
            </a:r>
            <a:r>
              <a:rPr lang="en-US" altLang="zh-CN" b="1" dirty="0">
                <a:latin typeface="Times New Roman" panose="02020603050405020304" pitchFamily="18" charset="0"/>
                <a:ea typeface="宋体" panose="02010600030101010101" pitchFamily="2" charset="-122"/>
              </a:rPr>
              <a:t>1, </a:t>
            </a:r>
            <a:r>
              <a:rPr lang="zh-CN" altLang="en-US" b="1" dirty="0">
                <a:latin typeface="Times New Roman" panose="02020603050405020304" pitchFamily="18" charset="0"/>
                <a:ea typeface="宋体" panose="02010600030101010101" pitchFamily="2" charset="-122"/>
              </a:rPr>
              <a:t>右边</a:t>
            </a:r>
            <a:r>
              <a:rPr lang="en-US" altLang="zh-CN" b="1" dirty="0">
                <a:latin typeface="Times New Roman" panose="02020603050405020304" pitchFamily="18" charset="0"/>
                <a:ea typeface="宋体" panose="02010600030101010101" pitchFamily="2" charset="-122"/>
              </a:rPr>
              <a:t>28</a:t>
            </a:r>
            <a:r>
              <a:rPr lang="zh-CN" altLang="en-US" b="1" dirty="0">
                <a:latin typeface="Times New Roman" panose="02020603050405020304" pitchFamily="18" charset="0"/>
                <a:ea typeface="宋体" panose="02010600030101010101" pitchFamily="2" charset="-122"/>
              </a:rPr>
              <a:t>比特为</a:t>
            </a:r>
            <a:r>
              <a:rPr lang="en-US" altLang="zh-CN" b="1" dirty="0">
                <a:latin typeface="Times New Roman" panose="02020603050405020304" pitchFamily="18" charset="0"/>
                <a:ea typeface="宋体" panose="02010600030101010101" pitchFamily="2" charset="-122"/>
              </a:rPr>
              <a:t>0,4</a:t>
            </a:r>
            <a:r>
              <a:rPr lang="zh-CN" altLang="en-US" b="1" dirty="0">
                <a:latin typeface="Times New Roman" panose="02020603050405020304" pitchFamily="18" charset="0"/>
                <a:ea typeface="宋体" panose="02010600030101010101" pitchFamily="2" charset="-122"/>
              </a:rPr>
              <a:t>是全</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通过逆置换选择</a:t>
            </a:r>
            <a:r>
              <a:rPr lang="en-US" altLang="zh-CN" b="1" dirty="0">
                <a:latin typeface="Times New Roman" panose="02020603050405020304" pitchFamily="18" charset="0"/>
                <a:ea typeface="宋体" panose="02010600030101010101" pitchFamily="2" charset="-122"/>
              </a:rPr>
              <a:t>1, </a:t>
            </a:r>
            <a:r>
              <a:rPr lang="zh-CN" altLang="en-US" b="1" dirty="0">
                <a:latin typeface="Times New Roman" panose="02020603050405020304" pitchFamily="18" charset="0"/>
                <a:ea typeface="宋体" panose="02010600030101010101" pitchFamily="2" charset="-122"/>
              </a:rPr>
              <a:t>再添加上奇偶校验位就可得到左边这四个弱密钥。弱密钥下同样使</a:t>
            </a:r>
            <a:r>
              <a:rPr lang="en-US" altLang="zh-CN" b="1" dirty="0">
                <a:latin typeface="Times New Roman" panose="02020603050405020304" pitchFamily="18" charset="0"/>
                <a:ea typeface="宋体" panose="02010600030101010101" pitchFamily="2" charset="-122"/>
              </a:rPr>
              <a:t>DES</a:t>
            </a:r>
            <a:r>
              <a:rPr lang="zh-CN" altLang="en-US" b="1" dirty="0">
                <a:latin typeface="Times New Roman" panose="02020603050405020304" pitchFamily="18" charset="0"/>
                <a:ea typeface="宋体" panose="02010600030101010101" pitchFamily="2" charset="-122"/>
              </a:rPr>
              <a:t>在选择明文攻击下的搜索量减半。不过</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如果随机地选择密钥</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弱密钥所占比例极小</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而且稍加注意就不难避开。因此</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弱密钥的存在不会危及</a:t>
            </a:r>
            <a:r>
              <a:rPr lang="en-US" altLang="zh-CN" b="1" dirty="0">
                <a:latin typeface="Times New Roman" panose="02020603050405020304" pitchFamily="18" charset="0"/>
                <a:ea typeface="宋体" panose="02010600030101010101" pitchFamily="2" charset="-122"/>
              </a:rPr>
              <a:t>DES</a:t>
            </a:r>
            <a:r>
              <a:rPr lang="zh-CN" altLang="en-US" b="1" dirty="0">
                <a:latin typeface="Times New Roman" panose="02020603050405020304" pitchFamily="18" charset="0"/>
                <a:ea typeface="宋体" panose="02010600030101010101" pitchFamily="2" charset="-122"/>
              </a:rPr>
              <a:t>的安全性。</a:t>
            </a:r>
            <a:endParaRPr lang="zh-CN" altLang="en-US" dirty="0">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51</a:t>
            </a:fld>
            <a:endParaRPr lang="en-US" altLang="zh-CN"/>
          </a:p>
        </p:txBody>
      </p:sp>
    </p:spTree>
    <p:extLst>
      <p:ext uri="{BB962C8B-B14F-4D97-AF65-F5344CB8AC3E}">
        <p14:creationId xmlns:p14="http://schemas.microsoft.com/office/powerpoint/2010/main" val="1342954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ea typeface="宋体" panose="02010600030101010101" pitchFamily="2" charset="-122"/>
              </a:rPr>
              <a:t>双重</a:t>
            </a:r>
            <a:r>
              <a:rPr lang="en-US" altLang="zh-CN" dirty="0">
                <a:latin typeface="Arial" panose="020B0604020202020204" pitchFamily="34" charset="0"/>
                <a:ea typeface="宋体" panose="02010600030101010101" pitchFamily="2" charset="-122"/>
              </a:rPr>
              <a:t>DES</a:t>
            </a:r>
            <a:r>
              <a:rPr lang="zh-CN" altLang="en-US" dirty="0">
                <a:latin typeface="Arial" panose="020B0604020202020204" pitchFamily="34" charset="0"/>
                <a:ea typeface="宋体" panose="02010600030101010101" pitchFamily="2" charset="-122"/>
              </a:rPr>
              <a:t>。双重</a:t>
            </a:r>
            <a:r>
              <a:rPr lang="en-US" altLang="zh-CN" dirty="0">
                <a:latin typeface="Arial" panose="020B0604020202020204" pitchFamily="34" charset="0"/>
                <a:ea typeface="宋体" panose="02010600030101010101" pitchFamily="2" charset="-122"/>
              </a:rPr>
              <a:t>DES</a:t>
            </a:r>
            <a:r>
              <a:rPr lang="zh-CN" altLang="en-US" dirty="0">
                <a:latin typeface="Arial" panose="020B0604020202020204" pitchFamily="34" charset="0"/>
                <a:ea typeface="宋体" panose="02010600030101010101" pitchFamily="2" charset="-122"/>
              </a:rPr>
              <a:t>就是简单地对消息</a:t>
            </a:r>
            <a:r>
              <a:rPr lang="en-US" altLang="zh-CN" dirty="0">
                <a:latin typeface="Arial" panose="020B0604020202020204" pitchFamily="34" charset="0"/>
                <a:ea typeface="宋体" panose="02010600030101010101" pitchFamily="2" charset="-122"/>
              </a:rPr>
              <a:t>xi</a:t>
            </a:r>
            <a:r>
              <a:rPr lang="zh-CN" altLang="en-US" dirty="0">
                <a:latin typeface="Arial" panose="020B0604020202020204" pitchFamily="34" charset="0"/>
                <a:ea typeface="宋体" panose="02010600030101010101" pitchFamily="2" charset="-122"/>
              </a:rPr>
              <a:t>利用两个不同的密钥进行两次加密</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其目的是为了增加密钥长度抵抗穷搜索攻击。看上去两个不同的密钥一起就将密钥长度扩展到了</a:t>
            </a:r>
            <a:r>
              <a:rPr lang="en-US" altLang="zh-CN" dirty="0">
                <a:latin typeface="Arial" panose="020B0604020202020204" pitchFamily="34" charset="0"/>
                <a:ea typeface="宋体" panose="02010600030101010101" pitchFamily="2" charset="-122"/>
              </a:rPr>
              <a:t>112</a:t>
            </a:r>
            <a:r>
              <a:rPr lang="zh-CN" altLang="en-US" dirty="0">
                <a:latin typeface="Arial" panose="020B0604020202020204" pitchFamily="34" charset="0"/>
                <a:ea typeface="宋体" panose="02010600030101010101" pitchFamily="2" charset="-122"/>
              </a:rPr>
              <a:t>比特。可事实上</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真的能达到</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的</a:t>
            </a:r>
            <a:r>
              <a:rPr lang="en-US" altLang="zh-CN" dirty="0">
                <a:latin typeface="Arial" panose="020B0604020202020204" pitchFamily="34" charset="0"/>
                <a:ea typeface="宋体" panose="02010600030101010101" pitchFamily="2" charset="-122"/>
              </a:rPr>
              <a:t>112</a:t>
            </a:r>
            <a:r>
              <a:rPr lang="zh-CN" altLang="en-US" dirty="0">
                <a:latin typeface="Arial" panose="020B0604020202020204" pitchFamily="34" charset="0"/>
                <a:ea typeface="宋体" panose="02010600030101010101" pitchFamily="2" charset="-122"/>
              </a:rPr>
              <a:t>次方的安全性吗？答案是否定的。</a:t>
            </a:r>
            <a:endParaRPr lang="zh-CN" altLang="en-US" dirty="0"/>
          </a:p>
        </p:txBody>
      </p:sp>
      <p:sp>
        <p:nvSpPr>
          <p:cNvPr id="4" name="灯片编号占位符 3"/>
          <p:cNvSpPr>
            <a:spLocks noGrp="1"/>
          </p:cNvSpPr>
          <p:nvPr>
            <p:ph type="sldNum" sz="quarter" idx="5"/>
          </p:nvPr>
        </p:nvSpPr>
        <p:spPr/>
        <p:txBody>
          <a:bodyPr/>
          <a:lstStyle/>
          <a:p>
            <a:pPr>
              <a:defRPr/>
            </a:pPr>
            <a:fld id="{D0C8E750-D8A0-4527-B473-7E4250100558}" type="slidenum">
              <a:rPr lang="en-US" altLang="zh-CN" smtClean="0"/>
              <a:pPr>
                <a:defRPr/>
              </a:pPr>
              <a:t>60</a:t>
            </a:fld>
            <a:endParaRPr lang="en-US" altLang="zh-CN"/>
          </a:p>
        </p:txBody>
      </p:sp>
    </p:spTree>
    <p:extLst>
      <p:ext uri="{BB962C8B-B14F-4D97-AF65-F5344CB8AC3E}">
        <p14:creationId xmlns:p14="http://schemas.microsoft.com/office/powerpoint/2010/main" val="1680731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平行四边形 3">
            <a:extLst>
              <a:ext uri="{FF2B5EF4-FFF2-40B4-BE49-F238E27FC236}">
                <a16:creationId xmlns="" xmlns:a16="http://schemas.microsoft.com/office/drawing/2014/main" id="{641706E1-630E-400F-A1FA-F31C56D15929}"/>
              </a:ext>
            </a:extLst>
          </p:cNvPr>
          <p:cNvSpPr/>
          <p:nvPr/>
        </p:nvSpPr>
        <p:spPr>
          <a:xfrm>
            <a:off x="441325" y="407988"/>
            <a:ext cx="7845425" cy="608012"/>
          </a:xfrm>
          <a:prstGeom prst="parallelogram">
            <a:avLst>
              <a:gd name="adj" fmla="val 0"/>
            </a:avLst>
          </a:prstGeom>
          <a:pattFill prst="dkHorz">
            <a:fgClr>
              <a:schemeClr val="accent1">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sp>
        <p:nvSpPr>
          <p:cNvPr id="5" name="椭圆 4">
            <a:extLst>
              <a:ext uri="{FF2B5EF4-FFF2-40B4-BE49-F238E27FC236}">
                <a16:creationId xmlns="" xmlns:a16="http://schemas.microsoft.com/office/drawing/2014/main" id="{DF895E30-BBC1-46FF-84D7-D4705F56F676}"/>
              </a:ext>
            </a:extLst>
          </p:cNvPr>
          <p:cNvSpPr/>
          <p:nvPr/>
        </p:nvSpPr>
        <p:spPr>
          <a:xfrm>
            <a:off x="8086725" y="407988"/>
            <a:ext cx="395288" cy="5969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cxnSp>
        <p:nvCxnSpPr>
          <p:cNvPr id="6" name="直接连接符 5">
            <a:extLst>
              <a:ext uri="{FF2B5EF4-FFF2-40B4-BE49-F238E27FC236}">
                <a16:creationId xmlns="" xmlns:a16="http://schemas.microsoft.com/office/drawing/2014/main" id="{8C879102-6410-4B72-945B-0C1F617923DB}"/>
              </a:ext>
            </a:extLst>
          </p:cNvPr>
          <p:cNvCxnSpPr/>
          <p:nvPr/>
        </p:nvCxnSpPr>
        <p:spPr>
          <a:xfrm>
            <a:off x="441325" y="5988050"/>
            <a:ext cx="7845425" cy="19050"/>
          </a:xfrm>
          <a:prstGeom prst="line">
            <a:avLst/>
          </a:prstGeom>
          <a:ln w="381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pic>
        <p:nvPicPr>
          <p:cNvPr id="7" name="图片 11">
            <a:extLst>
              <a:ext uri="{FF2B5EF4-FFF2-40B4-BE49-F238E27FC236}">
                <a16:creationId xmlns="" xmlns:a16="http://schemas.microsoft.com/office/drawing/2014/main" id="{512F5D0A-5EEC-4DAC-A238-A9BE6AEAB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925" y="387350"/>
            <a:ext cx="6127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8037" y="1390651"/>
            <a:ext cx="7772400" cy="1780381"/>
          </a:xfrm>
        </p:spPr>
        <p:txBody>
          <a:bodyPr>
            <a:normAutofit/>
          </a:bodyPr>
          <a:lstStyle>
            <a:lvl1pPr algn="ctr">
              <a:defRPr sz="4800">
                <a:solidFill>
                  <a:schemeClr val="accent1">
                    <a:lumMod val="50000"/>
                  </a:schemeClr>
                </a:solidFill>
                <a:latin typeface="华文中宋" panose="02010600040101010101" pitchFamily="2" charset="-122"/>
                <a:ea typeface="华文中宋" panose="02010600040101010101" pitchFamily="2" charset="-122"/>
              </a:defRPr>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478037" y="3190876"/>
            <a:ext cx="7357863" cy="790574"/>
          </a:xfrm>
        </p:spPr>
        <p:txBody>
          <a:bodyPr anchor="ctr">
            <a:normAutofit/>
          </a:bodyPr>
          <a:lstStyle>
            <a:lvl1pPr marL="0" indent="0" algn="ctr">
              <a:buNone/>
              <a:defRPr sz="2800">
                <a:latin typeface="华文中宋" panose="02010600040101010101" pitchFamily="2" charset="-122"/>
                <a:ea typeface="华文中宋"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8" name="Date Placeholder 3">
            <a:extLst>
              <a:ext uri="{FF2B5EF4-FFF2-40B4-BE49-F238E27FC236}">
                <a16:creationId xmlns="" xmlns:a16="http://schemas.microsoft.com/office/drawing/2014/main" id="{2D15065C-8ACE-4F91-BD6F-065C2B6D47FE}"/>
              </a:ext>
            </a:extLst>
          </p:cNvPr>
          <p:cNvSpPr>
            <a:spLocks noGrp="1"/>
          </p:cNvSpPr>
          <p:nvPr>
            <p:ph type="dt" sz="half" idx="10"/>
          </p:nvPr>
        </p:nvSpPr>
        <p:spPr>
          <a:xfrm>
            <a:off x="438150" y="6356350"/>
            <a:ext cx="2057400" cy="365125"/>
          </a:xfrm>
        </p:spPr>
        <p:txBody>
          <a:bodyPr/>
          <a:lstStyle>
            <a:lvl1pPr>
              <a:defRPr>
                <a:latin typeface="Times New Roman" panose="02020603050405020304" pitchFamily="18" charset="0"/>
                <a:cs typeface="Times New Roman" panose="02020603050405020304" pitchFamily="18" charset="0"/>
              </a:defRPr>
            </a:lvl1pPr>
          </a:lstStyle>
          <a:p>
            <a:pPr>
              <a:defRPr/>
            </a:pPr>
            <a:fld id="{7BA27D5E-4BC4-46E4-9C33-F786055BB1C1}" type="datetime1">
              <a:rPr lang="zh-CN" altLang="en-US" smtClean="0"/>
              <a:t>2023/3/31</a:t>
            </a:fld>
            <a:endParaRPr lang="en-US" altLang="zh-CN"/>
          </a:p>
        </p:txBody>
      </p:sp>
      <p:sp>
        <p:nvSpPr>
          <p:cNvPr id="9" name="Footer Placeholder 4">
            <a:extLst>
              <a:ext uri="{FF2B5EF4-FFF2-40B4-BE49-F238E27FC236}">
                <a16:creationId xmlns="" xmlns:a16="http://schemas.microsoft.com/office/drawing/2014/main" id="{B92551BC-EB7C-40E2-AC97-64023CE21387}"/>
              </a:ext>
            </a:extLst>
          </p:cNvPr>
          <p:cNvSpPr>
            <a:spLocks noGrp="1"/>
          </p:cNvSpPr>
          <p:nvPr>
            <p:ph type="ftr" sz="quarter" idx="11"/>
          </p:nvPr>
        </p:nvSpPr>
        <p:spPr>
          <a:xfrm>
            <a:off x="2773363" y="6356350"/>
            <a:ext cx="3181350" cy="365125"/>
          </a:xfrm>
        </p:spPr>
        <p:txBody>
          <a:bodyPr/>
          <a:lstStyle>
            <a:lvl1pPr>
              <a:defRPr>
                <a:latin typeface="Times New Roman" panose="02020603050405020304" pitchFamily="18" charset="0"/>
                <a:cs typeface="Times New Roman" panose="02020603050405020304" pitchFamily="18" charset="0"/>
              </a:defRPr>
            </a:lvl1pPr>
          </a:lstStyle>
          <a:p>
            <a:pPr>
              <a:defRPr/>
            </a:pPr>
            <a:r>
              <a:rPr lang="zh-CN" altLang="en-US" smtClean="0"/>
              <a:t>电子科技大学 计算机学院</a:t>
            </a:r>
            <a:r>
              <a:rPr lang="en-US" altLang="zh-CN" smtClean="0"/>
              <a:t>——</a:t>
            </a:r>
            <a:r>
              <a:rPr lang="zh-CN" altLang="en-US" smtClean="0"/>
              <a:t>密码学 汪小芬</a:t>
            </a:r>
            <a:endParaRPr lang="en-US" altLang="zh-CN"/>
          </a:p>
        </p:txBody>
      </p:sp>
      <p:sp>
        <p:nvSpPr>
          <p:cNvPr id="10" name="Slide Number Placeholder 5">
            <a:extLst>
              <a:ext uri="{FF2B5EF4-FFF2-40B4-BE49-F238E27FC236}">
                <a16:creationId xmlns="" xmlns:a16="http://schemas.microsoft.com/office/drawing/2014/main" id="{DB97C116-431C-442D-9055-F51E903D9F53}"/>
              </a:ext>
            </a:extLst>
          </p:cNvPr>
          <p:cNvSpPr>
            <a:spLocks noGrp="1"/>
          </p:cNvSpPr>
          <p:nvPr>
            <p:ph type="sldNum" sz="quarter" idx="12"/>
          </p:nvPr>
        </p:nvSpPr>
        <p:spPr>
          <a:xfrm>
            <a:off x="6267450" y="6356350"/>
            <a:ext cx="2057400" cy="365125"/>
          </a:xfrm>
        </p:spPr>
        <p:txBody>
          <a:bodyPr/>
          <a:lstStyle>
            <a:lvl1pPr>
              <a:defRPr>
                <a:latin typeface="Times New Roman" panose="02020603050405020304" pitchFamily="18" charset="0"/>
              </a:defRPr>
            </a:lvl1pPr>
          </a:lstStyle>
          <a:p>
            <a:pPr>
              <a:defRPr/>
            </a:pPr>
            <a:fld id="{9CEDD300-7B15-42D3-BDD6-9137B087DFA3}" type="slidenum">
              <a:rPr lang="en-US" altLang="zh-CN"/>
              <a:pPr>
                <a:defRPr/>
              </a:pPr>
              <a:t>‹#›</a:t>
            </a:fld>
            <a:endParaRPr lang="en-US" altLang="zh-CN"/>
          </a:p>
        </p:txBody>
      </p:sp>
    </p:spTree>
    <p:extLst>
      <p:ext uri="{BB962C8B-B14F-4D97-AF65-F5344CB8AC3E}">
        <p14:creationId xmlns:p14="http://schemas.microsoft.com/office/powerpoint/2010/main" val="276044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空白">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55AC31F3-9DD9-4FE9-9410-479D314BD402}"/>
              </a:ext>
            </a:extLst>
          </p:cNvPr>
          <p:cNvSpPr/>
          <p:nvPr/>
        </p:nvSpPr>
        <p:spPr>
          <a:xfrm>
            <a:off x="617538" y="407988"/>
            <a:ext cx="314325" cy="655637"/>
          </a:xfrm>
          <a:prstGeom prst="rect">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cxnSp>
        <p:nvCxnSpPr>
          <p:cNvPr id="5" name="直接连接符 4">
            <a:extLst>
              <a:ext uri="{FF2B5EF4-FFF2-40B4-BE49-F238E27FC236}">
                <a16:creationId xmlns="" xmlns:a16="http://schemas.microsoft.com/office/drawing/2014/main" id="{04FA7AFE-06BE-4F71-80AE-4DB8054DE856}"/>
              </a:ext>
            </a:extLst>
          </p:cNvPr>
          <p:cNvCxnSpPr/>
          <p:nvPr/>
        </p:nvCxnSpPr>
        <p:spPr>
          <a:xfrm>
            <a:off x="1098550" y="1033463"/>
            <a:ext cx="6778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 xmlns:a16="http://schemas.microsoft.com/office/drawing/2014/main" id="{68E6ADFD-1690-4390-B89E-3B5E33493285}"/>
              </a:ext>
            </a:extLst>
          </p:cNvPr>
          <p:cNvCxnSpPr/>
          <p:nvPr/>
        </p:nvCxnSpPr>
        <p:spPr>
          <a:xfrm>
            <a:off x="520700" y="6249988"/>
            <a:ext cx="808355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图片 11">
            <a:extLst>
              <a:ext uri="{FF2B5EF4-FFF2-40B4-BE49-F238E27FC236}">
                <a16:creationId xmlns="" xmlns:a16="http://schemas.microsoft.com/office/drawing/2014/main" id="{11D21167-232C-41D7-8F3D-B831B5329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925" y="387350"/>
            <a:ext cx="6127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1098948" y="365126"/>
            <a:ext cx="6778228" cy="668337"/>
          </a:xfrm>
        </p:spPr>
        <p:txBody>
          <a:bodyPr>
            <a:normAutofit/>
          </a:bodyPr>
          <a:lstStyle>
            <a:lvl1pPr>
              <a:defRPr sz="3200">
                <a:solidFill>
                  <a:schemeClr val="accent1">
                    <a:lumMod val="50000"/>
                  </a:schemeClr>
                </a:solidFill>
                <a:latin typeface="+mn-lt"/>
                <a:ea typeface="华文中宋" panose="02010600040101010101" pitchFamily="2" charset="-122"/>
              </a:defRPr>
            </a:lvl1pPr>
          </a:lstStyle>
          <a:p>
            <a:r>
              <a:rPr lang="zh-CN" altLang="en-US" noProof="1"/>
              <a:t>单击此处编辑母版标题样式</a:t>
            </a:r>
            <a:endParaRPr lang="en-US" noProof="1"/>
          </a:p>
        </p:txBody>
      </p:sp>
      <p:sp>
        <p:nvSpPr>
          <p:cNvPr id="17" name="Content Placeholder 2"/>
          <p:cNvSpPr>
            <a:spLocks noGrp="1"/>
          </p:cNvSpPr>
          <p:nvPr>
            <p:ph idx="1"/>
          </p:nvPr>
        </p:nvSpPr>
        <p:spPr>
          <a:xfrm>
            <a:off x="617935" y="1466056"/>
            <a:ext cx="7886700" cy="4579144"/>
          </a:xfrm>
        </p:spPr>
        <p:txBody>
          <a:bodyPr/>
          <a:lstStyle>
            <a:lvl1pPr>
              <a:defRPr>
                <a:solidFill>
                  <a:schemeClr val="tx1"/>
                </a:solidFill>
                <a:latin typeface="华文中宋" panose="02010600040101010101" pitchFamily="2" charset="-122"/>
                <a:ea typeface="华文中宋" panose="02010600040101010101" pitchFamily="2" charset="-122"/>
              </a:defRPr>
            </a:lvl1pPr>
            <a:lvl2pPr>
              <a:defRPr>
                <a:solidFill>
                  <a:schemeClr val="tx1"/>
                </a:solidFill>
                <a:latin typeface="华文中宋" panose="02010600040101010101" pitchFamily="2" charset="-122"/>
                <a:ea typeface="华文中宋" panose="02010600040101010101" pitchFamily="2" charset="-122"/>
              </a:defRPr>
            </a:lvl2pPr>
            <a:lvl3pPr>
              <a:defRPr b="1">
                <a:solidFill>
                  <a:schemeClr val="tx1"/>
                </a:solidFill>
              </a:defRPr>
            </a:lvl3pPr>
            <a:lvl4pPr>
              <a:defRPr>
                <a:solidFill>
                  <a:schemeClr val="tx1"/>
                </a:solidFill>
              </a:defRPr>
            </a:lvl4pPr>
            <a:lvl5pPr>
              <a:defRPr>
                <a:solidFill>
                  <a:schemeClr val="tx1"/>
                </a:solidFill>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endParaRPr lang="en-US" noProof="1"/>
          </a:p>
        </p:txBody>
      </p:sp>
      <p:sp>
        <p:nvSpPr>
          <p:cNvPr id="8" name="Date Placeholder 3">
            <a:extLst>
              <a:ext uri="{FF2B5EF4-FFF2-40B4-BE49-F238E27FC236}">
                <a16:creationId xmlns="" xmlns:a16="http://schemas.microsoft.com/office/drawing/2014/main" id="{153A4A37-25B3-4D28-B58E-915805096074}"/>
              </a:ext>
            </a:extLst>
          </p:cNvPr>
          <p:cNvSpPr>
            <a:spLocks noGrp="1"/>
          </p:cNvSpPr>
          <p:nvPr>
            <p:ph type="dt" sz="half" idx="10"/>
          </p:nvPr>
        </p:nvSpPr>
        <p:spPr>
          <a:xfrm>
            <a:off x="552450" y="6356350"/>
            <a:ext cx="2057400" cy="365125"/>
          </a:xfrm>
        </p:spPr>
        <p:txBody>
          <a:bodyPr/>
          <a:lstStyle>
            <a:lvl1pPr eaLnBrk="0" fontAlgn="base" hangingPunct="0">
              <a:spcBef>
                <a:spcPct val="0"/>
              </a:spcBef>
              <a:spcAft>
                <a:spcPct val="0"/>
              </a:spcAft>
              <a:defRPr>
                <a:solidFill>
                  <a:prstClr val="black">
                    <a:tint val="75000"/>
                  </a:prstClr>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defRPr/>
            </a:pPr>
            <a:fld id="{77B5F846-160F-4B71-A7C3-AB89F512174A}" type="datetime1">
              <a:rPr lang="zh-CN" altLang="en-US" smtClean="0"/>
              <a:t>2023/3/31</a:t>
            </a:fld>
            <a:endParaRPr lang="en-US" altLang="zh-CN" dirty="0"/>
          </a:p>
        </p:txBody>
      </p:sp>
      <p:sp>
        <p:nvSpPr>
          <p:cNvPr id="9" name="Footer Placeholder 4">
            <a:extLst>
              <a:ext uri="{FF2B5EF4-FFF2-40B4-BE49-F238E27FC236}">
                <a16:creationId xmlns="" xmlns:a16="http://schemas.microsoft.com/office/drawing/2014/main" id="{840CC57F-820C-43E9-A0DF-593493BEA15C}"/>
              </a:ext>
            </a:extLst>
          </p:cNvPr>
          <p:cNvSpPr>
            <a:spLocks noGrp="1"/>
          </p:cNvSpPr>
          <p:nvPr>
            <p:ph type="ftr" sz="quarter" idx="11"/>
          </p:nvPr>
        </p:nvSpPr>
        <p:spPr>
          <a:xfrm>
            <a:off x="2878138" y="6356350"/>
            <a:ext cx="3219450" cy="365125"/>
          </a:xfrm>
        </p:spPr>
        <p:txBody>
          <a:bodyPr wrap="square" numCol="1" anchorCtr="0" compatLnSpc="1"/>
          <a:lstStyle>
            <a:lvl1pPr>
              <a:defRPr>
                <a:solidFill>
                  <a:srgbClr val="898989"/>
                </a:solidFill>
                <a:latin typeface="Times New Roman" panose="02020603050405020304" pitchFamily="18" charset="0"/>
                <a:cs typeface="Times New Roman" panose="02020603050405020304" pitchFamily="18" charset="0"/>
              </a:defRPr>
            </a:lvl1pPr>
          </a:lstStyle>
          <a:p>
            <a:pPr>
              <a:defRPr/>
            </a:pPr>
            <a:r>
              <a:rPr lang="zh-CN" altLang="en-US" smtClean="0"/>
              <a:t>电子科技大学 计算机学院</a:t>
            </a:r>
            <a:r>
              <a:rPr lang="en-US" altLang="zh-CN" smtClean="0"/>
              <a:t>——</a:t>
            </a:r>
            <a:r>
              <a:rPr lang="zh-CN" altLang="en-US" smtClean="0"/>
              <a:t>密码学 汪小芬</a:t>
            </a:r>
            <a:endParaRPr lang="en-US" altLang="zh-CN"/>
          </a:p>
        </p:txBody>
      </p:sp>
      <p:sp>
        <p:nvSpPr>
          <p:cNvPr id="10" name="Slide Number Placeholder 5">
            <a:extLst>
              <a:ext uri="{FF2B5EF4-FFF2-40B4-BE49-F238E27FC236}">
                <a16:creationId xmlns="" xmlns:a16="http://schemas.microsoft.com/office/drawing/2014/main" id="{C62C92F0-E633-4DB9-830D-4DEF92346F19}"/>
              </a:ext>
            </a:extLst>
          </p:cNvPr>
          <p:cNvSpPr>
            <a:spLocks noGrp="1"/>
          </p:cNvSpPr>
          <p:nvPr>
            <p:ph type="sldNum" sz="quarter" idx="12"/>
          </p:nvPr>
        </p:nvSpPr>
        <p:spPr>
          <a:xfrm>
            <a:off x="6381750" y="6356350"/>
            <a:ext cx="2057400" cy="365125"/>
          </a:xfrm>
        </p:spPr>
        <p:txBody>
          <a:bodyPr/>
          <a:lstStyle>
            <a:lvl1pPr>
              <a:defRPr>
                <a:latin typeface="Times New Roman" panose="02020603050405020304" pitchFamily="18" charset="0"/>
              </a:defRPr>
            </a:lvl1pPr>
          </a:lstStyle>
          <a:p>
            <a:pPr>
              <a:defRPr/>
            </a:pPr>
            <a:r>
              <a:rPr lang="zh-CN" altLang="en-US"/>
              <a:t>第</a:t>
            </a:r>
            <a:fld id="{DFE27FB3-3CD8-471F-B912-964433941DD1}" type="slidenum">
              <a:rPr lang="en-US" altLang="zh-CN" smtClean="0"/>
              <a:pPr>
                <a:defRPr/>
              </a:pPr>
              <a:t>‹#›</a:t>
            </a:fld>
            <a:r>
              <a:rPr lang="zh-CN" altLang="en-US"/>
              <a:t>页</a:t>
            </a:r>
            <a:endParaRPr lang="en-US" altLang="zh-CN"/>
          </a:p>
        </p:txBody>
      </p:sp>
    </p:spTree>
    <p:extLst>
      <p:ext uri="{BB962C8B-B14F-4D97-AF65-F5344CB8AC3E}">
        <p14:creationId xmlns:p14="http://schemas.microsoft.com/office/powerpoint/2010/main" val="387157135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5F77511-F5D5-4BF9-8CCD-77DCBA045D4D}"/>
              </a:ext>
            </a:extLst>
          </p:cNvPr>
          <p:cNvSpPr/>
          <p:nvPr/>
        </p:nvSpPr>
        <p:spPr>
          <a:xfrm>
            <a:off x="617538" y="407988"/>
            <a:ext cx="314325" cy="655637"/>
          </a:xfrm>
          <a:prstGeom prst="rect">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cxnSp>
        <p:nvCxnSpPr>
          <p:cNvPr id="5" name="直接连接符 4">
            <a:extLst>
              <a:ext uri="{FF2B5EF4-FFF2-40B4-BE49-F238E27FC236}">
                <a16:creationId xmlns="" xmlns:a16="http://schemas.microsoft.com/office/drawing/2014/main" id="{11071A30-DBD9-4C86-A566-41AB99FDA1A6}"/>
              </a:ext>
            </a:extLst>
          </p:cNvPr>
          <p:cNvCxnSpPr/>
          <p:nvPr/>
        </p:nvCxnSpPr>
        <p:spPr>
          <a:xfrm>
            <a:off x="1098550" y="1033463"/>
            <a:ext cx="6778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 xmlns:a16="http://schemas.microsoft.com/office/drawing/2014/main" id="{24167F8C-3BDF-4C2E-ACDB-D35000A9731E}"/>
              </a:ext>
            </a:extLst>
          </p:cNvPr>
          <p:cNvCxnSpPr/>
          <p:nvPr/>
        </p:nvCxnSpPr>
        <p:spPr>
          <a:xfrm>
            <a:off x="520700" y="6249988"/>
            <a:ext cx="80835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8948" y="365126"/>
            <a:ext cx="6778228" cy="668337"/>
          </a:xfrm>
        </p:spPr>
        <p:txBody>
          <a:bodyPr>
            <a:normAutofit/>
          </a:bodyPr>
          <a:lstStyle>
            <a:lvl1pPr>
              <a:defRPr sz="3200">
                <a:solidFill>
                  <a:schemeClr val="accent1">
                    <a:lumMod val="50000"/>
                  </a:schemeClr>
                </a:solidFill>
                <a:latin typeface="华文中宋" panose="02010600040101010101" pitchFamily="2" charset="-122"/>
                <a:ea typeface="华文中宋" panose="02010600040101010101" pitchFamily="2" charset="-122"/>
              </a:defRPr>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617935" y="1466056"/>
            <a:ext cx="7886700" cy="4579144"/>
          </a:xfrm>
        </p:spPr>
        <p:txBody>
          <a:bodyPr/>
          <a:lstStyle>
            <a:lvl1pPr>
              <a:defRPr>
                <a:solidFill>
                  <a:schemeClr val="tx1"/>
                </a:solidFill>
                <a:latin typeface="华文中宋" panose="02010600040101010101" pitchFamily="2" charset="-122"/>
                <a:ea typeface="华文中宋" panose="02010600040101010101" pitchFamily="2" charset="-122"/>
              </a:defRPr>
            </a:lvl1pPr>
            <a:lvl2pPr>
              <a:defRPr>
                <a:solidFill>
                  <a:schemeClr val="tx1"/>
                </a:solidFill>
                <a:latin typeface="华文中宋" panose="02010600040101010101" pitchFamily="2" charset="-122"/>
                <a:ea typeface="华文中宋" panose="02010600040101010101" pitchFamily="2" charset="-122"/>
              </a:defRPr>
            </a:lvl2pPr>
            <a:lvl3pPr>
              <a:defRPr b="1">
                <a:solidFill>
                  <a:schemeClr val="tx1"/>
                </a:solidFill>
              </a:defRPr>
            </a:lvl3pPr>
            <a:lvl4pPr>
              <a:defRPr>
                <a:solidFill>
                  <a:schemeClr val="tx1"/>
                </a:solidFill>
              </a:defRPr>
            </a:lvl4pPr>
            <a:lvl5pPr>
              <a:defRPr>
                <a:solidFill>
                  <a:schemeClr val="tx1"/>
                </a:solidFill>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endParaRPr lang="en-US" noProof="1"/>
          </a:p>
        </p:txBody>
      </p:sp>
      <p:sp>
        <p:nvSpPr>
          <p:cNvPr id="7" name="Date Placeholder 3">
            <a:extLst>
              <a:ext uri="{FF2B5EF4-FFF2-40B4-BE49-F238E27FC236}">
                <a16:creationId xmlns="" xmlns:a16="http://schemas.microsoft.com/office/drawing/2014/main" id="{233186EC-4690-4910-BEF0-169555BC71C1}"/>
              </a:ext>
            </a:extLst>
          </p:cNvPr>
          <p:cNvSpPr>
            <a:spLocks noGrp="1"/>
          </p:cNvSpPr>
          <p:nvPr>
            <p:ph type="dt" sz="half" idx="10"/>
          </p:nvPr>
        </p:nvSpPr>
        <p:spPr>
          <a:xfrm>
            <a:off x="552450" y="6356350"/>
            <a:ext cx="2057400" cy="365125"/>
          </a:xfrm>
        </p:spPr>
        <p:txBody>
          <a:bodyPr/>
          <a:lstStyle>
            <a:lvl1pPr>
              <a:defRPr>
                <a:latin typeface="Times New Roman" panose="02020603050405020304" pitchFamily="18" charset="0"/>
                <a:cs typeface="Times New Roman" panose="02020603050405020304" pitchFamily="18" charset="0"/>
              </a:defRPr>
            </a:lvl1pPr>
          </a:lstStyle>
          <a:p>
            <a:pPr>
              <a:defRPr/>
            </a:pPr>
            <a:fld id="{1CC09832-3C2D-4C62-BB28-521DC594FE60}" type="datetime1">
              <a:rPr lang="zh-CN" altLang="en-US" smtClean="0"/>
              <a:t>2023/3/31</a:t>
            </a:fld>
            <a:endParaRPr lang="en-US" altLang="zh-CN"/>
          </a:p>
        </p:txBody>
      </p:sp>
      <p:sp>
        <p:nvSpPr>
          <p:cNvPr id="8" name="Footer Placeholder 4">
            <a:extLst>
              <a:ext uri="{FF2B5EF4-FFF2-40B4-BE49-F238E27FC236}">
                <a16:creationId xmlns="" xmlns:a16="http://schemas.microsoft.com/office/drawing/2014/main" id="{309B121D-332C-4E14-896C-342778810AA7}"/>
              </a:ext>
            </a:extLst>
          </p:cNvPr>
          <p:cNvSpPr>
            <a:spLocks noGrp="1"/>
          </p:cNvSpPr>
          <p:nvPr>
            <p:ph type="ftr" sz="quarter" idx="11"/>
          </p:nvPr>
        </p:nvSpPr>
        <p:spPr>
          <a:xfrm>
            <a:off x="2878138" y="6356350"/>
            <a:ext cx="3219450" cy="365125"/>
          </a:xfrm>
        </p:spPr>
        <p:txBody>
          <a:bodyPr wrap="square" numCol="1" anchorCtr="0" compatLnSpc="1"/>
          <a:lstStyle>
            <a:lvl1pPr>
              <a:defRPr>
                <a:solidFill>
                  <a:srgbClr val="898989"/>
                </a:solidFill>
                <a:latin typeface="Times New Roman" panose="02020603050405020304" pitchFamily="18" charset="0"/>
                <a:cs typeface="Times New Roman" panose="02020603050405020304" pitchFamily="18" charset="0"/>
              </a:defRPr>
            </a:lvl1pPr>
          </a:lstStyle>
          <a:p>
            <a:pPr>
              <a:defRPr/>
            </a:pPr>
            <a:r>
              <a:rPr lang="zh-CN" altLang="en-US" smtClean="0"/>
              <a:t>电子科技大学 计算机学院</a:t>
            </a:r>
            <a:r>
              <a:rPr lang="en-US" altLang="zh-CN" smtClean="0"/>
              <a:t>——</a:t>
            </a:r>
            <a:r>
              <a:rPr lang="zh-CN" altLang="en-US" smtClean="0"/>
              <a:t>密码学 汪小芬</a:t>
            </a:r>
            <a:endParaRPr lang="en-US" altLang="zh-CN"/>
          </a:p>
        </p:txBody>
      </p:sp>
      <p:sp>
        <p:nvSpPr>
          <p:cNvPr id="9" name="Slide Number Placeholder 5">
            <a:extLst>
              <a:ext uri="{FF2B5EF4-FFF2-40B4-BE49-F238E27FC236}">
                <a16:creationId xmlns="" xmlns:a16="http://schemas.microsoft.com/office/drawing/2014/main" id="{2F5E31C2-10B3-453D-B90A-48F945F89BBA}"/>
              </a:ext>
            </a:extLst>
          </p:cNvPr>
          <p:cNvSpPr>
            <a:spLocks noGrp="1"/>
          </p:cNvSpPr>
          <p:nvPr>
            <p:ph type="sldNum" sz="quarter" idx="12"/>
          </p:nvPr>
        </p:nvSpPr>
        <p:spPr>
          <a:xfrm>
            <a:off x="6381750" y="6356350"/>
            <a:ext cx="2057400" cy="365125"/>
          </a:xfrm>
        </p:spPr>
        <p:txBody>
          <a:bodyPr/>
          <a:lstStyle>
            <a:lvl1pPr>
              <a:defRPr>
                <a:latin typeface="Times New Roman" panose="02020603050405020304" pitchFamily="18" charset="0"/>
              </a:defRPr>
            </a:lvl1pPr>
          </a:lstStyle>
          <a:p>
            <a:pPr>
              <a:defRPr/>
            </a:pPr>
            <a:r>
              <a:rPr lang="zh-CN" altLang="en-US"/>
              <a:t>第</a:t>
            </a:r>
            <a:fld id="{79CB4512-8C59-4914-95EA-995F82E05C71}" type="slidenum">
              <a:rPr lang="en-US" altLang="zh-CN" smtClean="0"/>
              <a:pPr>
                <a:defRPr/>
              </a:pPr>
              <a:t>‹#›</a:t>
            </a:fld>
            <a:r>
              <a:rPr lang="zh-CN" altLang="en-US"/>
              <a:t>页</a:t>
            </a:r>
            <a:endParaRPr lang="en-US" altLang="zh-CN"/>
          </a:p>
        </p:txBody>
      </p:sp>
    </p:spTree>
    <p:extLst>
      <p:ext uri="{BB962C8B-B14F-4D97-AF65-F5344CB8AC3E}">
        <p14:creationId xmlns:p14="http://schemas.microsoft.com/office/powerpoint/2010/main" val="6666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AEC42120-3D36-4D93-A35E-530A64511A50}"/>
              </a:ext>
            </a:extLst>
          </p:cNvPr>
          <p:cNvSpPr>
            <a:spLocks noGrp="1"/>
          </p:cNvSpPr>
          <p:nvPr>
            <p:ph type="dt" sz="half" idx="10"/>
          </p:nvPr>
        </p:nvSpPr>
        <p:spPr/>
        <p:txBody>
          <a:bodyPr/>
          <a:lstStyle>
            <a:lvl1pPr>
              <a:defRPr/>
            </a:lvl1pPr>
          </a:lstStyle>
          <a:p>
            <a:pPr>
              <a:defRPr/>
            </a:pPr>
            <a:fld id="{FE397448-741F-498A-9940-EFCA3F5CE830}" type="datetime1">
              <a:rPr lang="zh-CN" altLang="en-US" smtClean="0"/>
              <a:t>2023/3/31</a:t>
            </a:fld>
            <a:endParaRPr lang="en-US" altLang="zh-CN"/>
          </a:p>
        </p:txBody>
      </p:sp>
      <p:sp>
        <p:nvSpPr>
          <p:cNvPr id="3" name="Footer Placeholder 4">
            <a:extLst>
              <a:ext uri="{FF2B5EF4-FFF2-40B4-BE49-F238E27FC236}">
                <a16:creationId xmlns="" xmlns:a16="http://schemas.microsoft.com/office/drawing/2014/main" id="{407034E5-D982-49F1-B109-0DD8DD0D7158}"/>
              </a:ext>
            </a:extLst>
          </p:cNvPr>
          <p:cNvSpPr>
            <a:spLocks noGrp="1"/>
          </p:cNvSpPr>
          <p:nvPr>
            <p:ph type="ftr" sz="quarter" idx="11"/>
          </p:nvPr>
        </p:nvSpPr>
        <p:spPr/>
        <p:txBody>
          <a:bodyPr/>
          <a:lstStyle>
            <a:lvl1pPr>
              <a:defRPr/>
            </a:lvl1pPr>
          </a:lstStyle>
          <a:p>
            <a:pPr>
              <a:defRPr/>
            </a:pPr>
            <a:r>
              <a:rPr lang="zh-CN" altLang="en-US" smtClean="0"/>
              <a:t>电子科技大学 计算机学院</a:t>
            </a:r>
            <a:r>
              <a:rPr lang="en-US" altLang="zh-CN" smtClean="0"/>
              <a:t>——</a:t>
            </a:r>
            <a:r>
              <a:rPr lang="zh-CN" altLang="en-US" smtClean="0"/>
              <a:t>密码学 汪小芬</a:t>
            </a:r>
            <a:endParaRPr lang="en-US" altLang="zh-CN"/>
          </a:p>
        </p:txBody>
      </p:sp>
      <p:sp>
        <p:nvSpPr>
          <p:cNvPr id="4" name="Slide Number Placeholder 5">
            <a:extLst>
              <a:ext uri="{FF2B5EF4-FFF2-40B4-BE49-F238E27FC236}">
                <a16:creationId xmlns="" xmlns:a16="http://schemas.microsoft.com/office/drawing/2014/main" id="{D3626963-8314-4BC1-A128-740687C54A01}"/>
              </a:ext>
            </a:extLst>
          </p:cNvPr>
          <p:cNvSpPr>
            <a:spLocks noGrp="1"/>
          </p:cNvSpPr>
          <p:nvPr>
            <p:ph type="sldNum" sz="quarter" idx="12"/>
          </p:nvPr>
        </p:nvSpPr>
        <p:spPr/>
        <p:txBody>
          <a:bodyPr/>
          <a:lstStyle>
            <a:lvl1pPr>
              <a:defRPr/>
            </a:lvl1pPr>
          </a:lstStyle>
          <a:p>
            <a:pPr>
              <a:defRPr/>
            </a:pPr>
            <a:r>
              <a:rPr lang="zh-CN" altLang="en-US"/>
              <a:t>第</a:t>
            </a:r>
            <a:fld id="{68D642A8-CBCB-4A4B-B78A-95B1DD16B237}" type="slidenum">
              <a:rPr lang="en-US" altLang="zh-CN" smtClean="0"/>
              <a:pPr>
                <a:defRPr/>
              </a:pPr>
              <a:t>‹#›</a:t>
            </a:fld>
            <a:r>
              <a:rPr lang="zh-CN" altLang="en-US"/>
              <a:t>页</a:t>
            </a:r>
            <a:endParaRPr lang="en-US" altLang="zh-CN"/>
          </a:p>
        </p:txBody>
      </p:sp>
    </p:spTree>
    <p:extLst>
      <p:ext uri="{BB962C8B-B14F-4D97-AF65-F5344CB8AC3E}">
        <p14:creationId xmlns:p14="http://schemas.microsoft.com/office/powerpoint/2010/main" val="349138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Date Placeholder 3">
            <a:extLst>
              <a:ext uri="{FF2B5EF4-FFF2-40B4-BE49-F238E27FC236}">
                <a16:creationId xmlns="" xmlns:a16="http://schemas.microsoft.com/office/drawing/2014/main" id="{42949B2B-37B8-4A71-9AD8-579336A0375F}"/>
              </a:ext>
            </a:extLst>
          </p:cNvPr>
          <p:cNvSpPr>
            <a:spLocks noGrp="1"/>
          </p:cNvSpPr>
          <p:nvPr>
            <p:ph type="dt" sz="half" idx="10"/>
          </p:nvPr>
        </p:nvSpPr>
        <p:spPr/>
        <p:txBody>
          <a:bodyPr/>
          <a:lstStyle>
            <a:lvl1pPr>
              <a:defRPr/>
            </a:lvl1pPr>
          </a:lstStyle>
          <a:p>
            <a:pPr>
              <a:defRPr/>
            </a:pPr>
            <a:fld id="{B236438A-9C5B-424C-9A9D-9345C189B21E}" type="datetime1">
              <a:rPr lang="zh-CN" altLang="en-US" smtClean="0"/>
              <a:t>2023/3/31</a:t>
            </a:fld>
            <a:endParaRPr lang="en-US" altLang="zh-CN"/>
          </a:p>
        </p:txBody>
      </p:sp>
      <p:sp>
        <p:nvSpPr>
          <p:cNvPr id="4" name="Footer Placeholder 4">
            <a:extLst>
              <a:ext uri="{FF2B5EF4-FFF2-40B4-BE49-F238E27FC236}">
                <a16:creationId xmlns="" xmlns:a16="http://schemas.microsoft.com/office/drawing/2014/main" id="{64C3B70A-86B3-4128-943F-C3178F9F7844}"/>
              </a:ext>
            </a:extLst>
          </p:cNvPr>
          <p:cNvSpPr>
            <a:spLocks noGrp="1"/>
          </p:cNvSpPr>
          <p:nvPr>
            <p:ph type="ftr" sz="quarter" idx="11"/>
          </p:nvPr>
        </p:nvSpPr>
        <p:spPr/>
        <p:txBody>
          <a:bodyPr/>
          <a:lstStyle>
            <a:lvl1pPr>
              <a:defRPr/>
            </a:lvl1pPr>
          </a:lstStyle>
          <a:p>
            <a:pPr>
              <a:defRPr/>
            </a:pPr>
            <a:r>
              <a:rPr lang="zh-CN" altLang="en-US" smtClean="0"/>
              <a:t>电子科技大学 计算机学院</a:t>
            </a:r>
            <a:r>
              <a:rPr lang="en-US" altLang="zh-CN" smtClean="0"/>
              <a:t>——</a:t>
            </a:r>
            <a:r>
              <a:rPr lang="zh-CN" altLang="en-US" smtClean="0"/>
              <a:t>密码学 汪小芬</a:t>
            </a:r>
            <a:endParaRPr lang="en-US" altLang="zh-CN"/>
          </a:p>
        </p:txBody>
      </p:sp>
      <p:sp>
        <p:nvSpPr>
          <p:cNvPr id="5" name="Slide Number Placeholder 5">
            <a:extLst>
              <a:ext uri="{FF2B5EF4-FFF2-40B4-BE49-F238E27FC236}">
                <a16:creationId xmlns="" xmlns:a16="http://schemas.microsoft.com/office/drawing/2014/main" id="{35D311D7-DAB7-473C-AD4F-885D509A83D4}"/>
              </a:ext>
            </a:extLst>
          </p:cNvPr>
          <p:cNvSpPr>
            <a:spLocks noGrp="1"/>
          </p:cNvSpPr>
          <p:nvPr>
            <p:ph type="sldNum" sz="quarter" idx="12"/>
          </p:nvPr>
        </p:nvSpPr>
        <p:spPr/>
        <p:txBody>
          <a:bodyPr/>
          <a:lstStyle>
            <a:lvl1pPr>
              <a:defRPr/>
            </a:lvl1pPr>
          </a:lstStyle>
          <a:p>
            <a:pPr>
              <a:defRPr/>
            </a:pPr>
            <a:r>
              <a:rPr lang="zh-CN" altLang="en-US"/>
              <a:t>第</a:t>
            </a:r>
            <a:fld id="{E7BEF7A0-8B9F-4B98-B60E-1DF423A04A48}" type="slidenum">
              <a:rPr lang="en-US" altLang="zh-CN" smtClean="0"/>
              <a:pPr>
                <a:defRPr/>
              </a:pPr>
              <a:t>‹#›</a:t>
            </a:fld>
            <a:r>
              <a:rPr lang="zh-CN" altLang="en-US"/>
              <a:t>页</a:t>
            </a:r>
            <a:endParaRPr lang="en-US" altLang="zh-CN"/>
          </a:p>
        </p:txBody>
      </p:sp>
    </p:spTree>
    <p:extLst>
      <p:ext uri="{BB962C8B-B14F-4D97-AF65-F5344CB8AC3E}">
        <p14:creationId xmlns:p14="http://schemas.microsoft.com/office/powerpoint/2010/main" val="149226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a:extLst>
              <a:ext uri="{FF2B5EF4-FFF2-40B4-BE49-F238E27FC236}">
                <a16:creationId xmlns="" xmlns:a16="http://schemas.microsoft.com/office/drawing/2014/main" id="{7BB20481-A713-472F-9692-A471330A985D}"/>
              </a:ext>
            </a:extLst>
          </p:cNvPr>
          <p:cNvSpPr>
            <a:spLocks noGrp="1"/>
          </p:cNvSpPr>
          <p:nvPr>
            <p:ph type="dt" sz="half" idx="10"/>
          </p:nvPr>
        </p:nvSpPr>
        <p:spPr/>
        <p:txBody>
          <a:bodyPr/>
          <a:lstStyle>
            <a:lvl1pPr>
              <a:defRPr/>
            </a:lvl1pPr>
          </a:lstStyle>
          <a:p>
            <a:pPr>
              <a:defRPr/>
            </a:pPr>
            <a:fld id="{726E653C-A380-4871-BA99-A27746E05059}" type="datetime1">
              <a:rPr lang="zh-CN" altLang="en-US" smtClean="0"/>
              <a:t>2023/3/31</a:t>
            </a:fld>
            <a:endParaRPr lang="en-US" altLang="zh-CN"/>
          </a:p>
        </p:txBody>
      </p:sp>
      <p:sp>
        <p:nvSpPr>
          <p:cNvPr id="6" name="Footer Placeholder 4">
            <a:extLst>
              <a:ext uri="{FF2B5EF4-FFF2-40B4-BE49-F238E27FC236}">
                <a16:creationId xmlns="" xmlns:a16="http://schemas.microsoft.com/office/drawing/2014/main" id="{2DD542ED-E5EE-406F-8905-104CAA165144}"/>
              </a:ext>
            </a:extLst>
          </p:cNvPr>
          <p:cNvSpPr>
            <a:spLocks noGrp="1"/>
          </p:cNvSpPr>
          <p:nvPr>
            <p:ph type="ftr" sz="quarter" idx="11"/>
          </p:nvPr>
        </p:nvSpPr>
        <p:spPr/>
        <p:txBody>
          <a:bodyPr/>
          <a:lstStyle>
            <a:lvl1pPr>
              <a:defRPr/>
            </a:lvl1pPr>
          </a:lstStyle>
          <a:p>
            <a:pPr>
              <a:defRPr/>
            </a:pPr>
            <a:r>
              <a:rPr lang="zh-CN" altLang="en-US" smtClean="0"/>
              <a:t>电子科技大学 计算机学院</a:t>
            </a:r>
            <a:r>
              <a:rPr lang="en-US" altLang="zh-CN" smtClean="0"/>
              <a:t>——</a:t>
            </a:r>
            <a:r>
              <a:rPr lang="zh-CN" altLang="en-US" smtClean="0"/>
              <a:t>密码学 汪小芬</a:t>
            </a:r>
            <a:endParaRPr lang="en-US" altLang="zh-CN"/>
          </a:p>
        </p:txBody>
      </p:sp>
      <p:sp>
        <p:nvSpPr>
          <p:cNvPr id="7" name="Slide Number Placeholder 5">
            <a:extLst>
              <a:ext uri="{FF2B5EF4-FFF2-40B4-BE49-F238E27FC236}">
                <a16:creationId xmlns="" xmlns:a16="http://schemas.microsoft.com/office/drawing/2014/main" id="{C11242B9-CA4A-402C-A189-27253809FCB3}"/>
              </a:ext>
            </a:extLst>
          </p:cNvPr>
          <p:cNvSpPr>
            <a:spLocks noGrp="1"/>
          </p:cNvSpPr>
          <p:nvPr>
            <p:ph type="sldNum" sz="quarter" idx="12"/>
          </p:nvPr>
        </p:nvSpPr>
        <p:spPr/>
        <p:txBody>
          <a:bodyPr/>
          <a:lstStyle>
            <a:lvl1pPr>
              <a:defRPr/>
            </a:lvl1pPr>
          </a:lstStyle>
          <a:p>
            <a:pPr>
              <a:defRPr/>
            </a:pPr>
            <a:r>
              <a:rPr lang="zh-CN" altLang="en-US"/>
              <a:t>第</a:t>
            </a:r>
            <a:fld id="{0D59BB0C-3E5F-4C8C-8561-A399CB62DB25}" type="slidenum">
              <a:rPr lang="en-US" altLang="zh-CN" smtClean="0"/>
              <a:pPr>
                <a:defRPr/>
              </a:pPr>
              <a:t>‹#›</a:t>
            </a:fld>
            <a:r>
              <a:rPr lang="zh-CN" altLang="en-US"/>
              <a:t>页</a:t>
            </a:r>
            <a:endParaRPr lang="en-US" altLang="zh-CN"/>
          </a:p>
        </p:txBody>
      </p:sp>
    </p:spTree>
    <p:extLst>
      <p:ext uri="{BB962C8B-B14F-4D97-AF65-F5344CB8AC3E}">
        <p14:creationId xmlns:p14="http://schemas.microsoft.com/office/powerpoint/2010/main" val="122299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noProof="1"/>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Rectangle 11">
            <a:extLst>
              <a:ext uri="{FF2B5EF4-FFF2-40B4-BE49-F238E27FC236}">
                <a16:creationId xmlns="" xmlns:a16="http://schemas.microsoft.com/office/drawing/2014/main" id="{AA24560A-A38D-4F56-8DD8-DFE2E1306774}"/>
              </a:ext>
            </a:extLst>
          </p:cNvPr>
          <p:cNvSpPr>
            <a:spLocks noGrp="1" noChangeArrowheads="1"/>
          </p:cNvSpPr>
          <p:nvPr>
            <p:ph type="dt" sz="half" idx="10"/>
          </p:nvPr>
        </p:nvSpPr>
        <p:spPr/>
        <p:txBody>
          <a:bodyPr/>
          <a:lstStyle>
            <a:lvl1pPr>
              <a:defRPr/>
            </a:lvl1pPr>
          </a:lstStyle>
          <a:p>
            <a:pPr>
              <a:defRPr/>
            </a:pPr>
            <a:fld id="{A9B3C6BA-3F7F-441F-B7D9-79FA042AEE61}" type="datetime1">
              <a:rPr lang="zh-CN" altLang="en-US" smtClean="0"/>
              <a:t>2023/3/31</a:t>
            </a:fld>
            <a:endParaRPr lang="en-US" altLang="zh-CN"/>
          </a:p>
        </p:txBody>
      </p:sp>
      <p:sp>
        <p:nvSpPr>
          <p:cNvPr id="5" name="Rectangle 12">
            <a:extLst>
              <a:ext uri="{FF2B5EF4-FFF2-40B4-BE49-F238E27FC236}">
                <a16:creationId xmlns="" xmlns:a16="http://schemas.microsoft.com/office/drawing/2014/main" id="{A19847E9-4AB5-47B8-8FE2-EB96B045DA73}"/>
              </a:ext>
            </a:extLst>
          </p:cNvPr>
          <p:cNvSpPr>
            <a:spLocks noGrp="1" noChangeArrowheads="1"/>
          </p:cNvSpPr>
          <p:nvPr>
            <p:ph type="ftr" sz="quarter" idx="11"/>
          </p:nvPr>
        </p:nvSpPr>
        <p:spPr/>
        <p:txBody>
          <a:bodyPr/>
          <a:lstStyle>
            <a:lvl1pPr>
              <a:defRPr>
                <a:ea typeface="华文中宋" panose="02010600040101010101" pitchFamily="2" charset="-122"/>
              </a:defRPr>
            </a:lvl1pPr>
          </a:lstStyle>
          <a:p>
            <a:pPr>
              <a:defRPr/>
            </a:pPr>
            <a:r>
              <a:rPr lang="zh-CN" altLang="en-US" smtClean="0"/>
              <a:t>电子科技大学 计算机学院</a:t>
            </a:r>
            <a:r>
              <a:rPr lang="en-US" altLang="zh-CN" smtClean="0"/>
              <a:t>——</a:t>
            </a:r>
            <a:r>
              <a:rPr lang="zh-CN" altLang="en-US" smtClean="0"/>
              <a:t>密码学 汪小芬</a:t>
            </a:r>
            <a:endParaRPr lang="en-US" altLang="zh-CN"/>
          </a:p>
        </p:txBody>
      </p:sp>
      <p:sp>
        <p:nvSpPr>
          <p:cNvPr id="6" name="Rectangle 13">
            <a:extLst>
              <a:ext uri="{FF2B5EF4-FFF2-40B4-BE49-F238E27FC236}">
                <a16:creationId xmlns="" xmlns:a16="http://schemas.microsoft.com/office/drawing/2014/main" id="{389D1B3A-E5C3-4828-A67D-034EEE4B943F}"/>
              </a:ext>
            </a:extLst>
          </p:cNvPr>
          <p:cNvSpPr>
            <a:spLocks noGrp="1" noChangeArrowheads="1"/>
          </p:cNvSpPr>
          <p:nvPr>
            <p:ph type="sldNum" sz="quarter" idx="12"/>
          </p:nvPr>
        </p:nvSpPr>
        <p:spPr/>
        <p:txBody>
          <a:bodyPr/>
          <a:lstStyle>
            <a:lvl1pPr>
              <a:defRPr/>
            </a:lvl1pPr>
          </a:lstStyle>
          <a:p>
            <a:pPr>
              <a:defRPr/>
            </a:pPr>
            <a:fld id="{6E6ACA30-5141-4502-9F5E-60A710B25BDE}" type="slidenum">
              <a:rPr lang="en-US" altLang="zh-CN"/>
              <a:pPr>
                <a:defRPr/>
              </a:pPr>
              <a:t>‹#›</a:t>
            </a:fld>
            <a:endParaRPr lang="en-US" altLang="zh-CN"/>
          </a:p>
        </p:txBody>
      </p:sp>
    </p:spTree>
    <p:extLst>
      <p:ext uri="{BB962C8B-B14F-4D97-AF65-F5344CB8AC3E}">
        <p14:creationId xmlns:p14="http://schemas.microsoft.com/office/powerpoint/2010/main" val="28339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425D3743-AD1A-46C6-897E-D7735917E4F8}"/>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 xmlns:a16="http://schemas.microsoft.com/office/drawing/2014/main" id="{154DF768-1CB9-4E05-90FD-EC8443BD8EC6}"/>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 xmlns:a16="http://schemas.microsoft.com/office/drawing/2014/main" id="{474C0478-EBDE-40F5-9DE6-2DB58C16869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1200">
                <a:solidFill>
                  <a:prstClr val="black">
                    <a:tint val="75000"/>
                  </a:prstClr>
                </a:solidFill>
                <a:latin typeface="Calibri" panose="020F0502020204030204" pitchFamily="34" charset="0"/>
                <a:ea typeface="华文中宋" panose="02010600040101010101" pitchFamily="2" charset="-122"/>
              </a:defRPr>
            </a:lvl1pPr>
          </a:lstStyle>
          <a:p>
            <a:pPr>
              <a:defRPr/>
            </a:pPr>
            <a:fld id="{04490F2E-545C-40B2-9A81-122A010FC2BB}" type="datetime1">
              <a:rPr lang="zh-CN" altLang="en-US" smtClean="0"/>
              <a:t>2023/3/31</a:t>
            </a:fld>
            <a:endParaRPr lang="en-US" altLang="zh-CN" dirty="0"/>
          </a:p>
        </p:txBody>
      </p:sp>
      <p:sp>
        <p:nvSpPr>
          <p:cNvPr id="5" name="Footer Placeholder 4">
            <a:extLst>
              <a:ext uri="{FF2B5EF4-FFF2-40B4-BE49-F238E27FC236}">
                <a16:creationId xmlns="" xmlns:a16="http://schemas.microsoft.com/office/drawing/2014/main" id="{1C4F12DF-1F42-4C24-932E-ABCA4BA0A2BF}"/>
              </a:ext>
            </a:extLst>
          </p:cNvPr>
          <p:cNvSpPr>
            <a:spLocks noGrp="1"/>
          </p:cNvSpPr>
          <p:nvPr>
            <p:ph type="ftr" sz="quarter" idx="3"/>
          </p:nvPr>
        </p:nvSpPr>
        <p:spPr>
          <a:xfrm>
            <a:off x="2962275" y="6353175"/>
            <a:ext cx="3219450" cy="365125"/>
          </a:xfrm>
          <a:prstGeom prst="rect">
            <a:avLst/>
          </a:prstGeom>
        </p:spPr>
        <p:txBody>
          <a:bodyPr vert="horz" lIns="91440" tIns="45720" rIns="91440" bIns="45720" rtlCol="0" anchor="ctr"/>
          <a:lstStyle>
            <a:lvl1pPr algn="ctr" eaLnBrk="0" hangingPunct="0">
              <a:defRPr sz="1200">
                <a:solidFill>
                  <a:prstClr val="black">
                    <a:tint val="75000"/>
                  </a:prstClr>
                </a:solidFill>
                <a:latin typeface="Calibri" panose="020F0502020204030204" pitchFamily="34" charset="0"/>
                <a:ea typeface="华文中宋" panose="02010600040101010101" pitchFamily="2" charset="-122"/>
              </a:defRPr>
            </a:lvl1pPr>
          </a:lstStyle>
          <a:p>
            <a:pPr>
              <a:defRPr/>
            </a:pPr>
            <a:r>
              <a:rPr lang="zh-CN" altLang="en-US" smtClean="0"/>
              <a:t>电子科技大学 计算机学院</a:t>
            </a:r>
            <a:r>
              <a:rPr lang="en-US" altLang="zh-CN" smtClean="0"/>
              <a:t>——</a:t>
            </a:r>
            <a:r>
              <a:rPr lang="zh-CN" altLang="en-US" smtClean="0"/>
              <a:t>密码学 汪小芬</a:t>
            </a:r>
            <a:endParaRPr lang="en-US" altLang="zh-CN"/>
          </a:p>
        </p:txBody>
      </p:sp>
      <p:sp>
        <p:nvSpPr>
          <p:cNvPr id="6" name="Slide Number Placeholder 5">
            <a:extLst>
              <a:ext uri="{FF2B5EF4-FFF2-40B4-BE49-F238E27FC236}">
                <a16:creationId xmlns="" xmlns:a16="http://schemas.microsoft.com/office/drawing/2014/main" id="{630E2CF1-6EDC-4A9E-B8EA-10412650FB60}"/>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ea typeface="华文中宋" panose="02010600040101010101" pitchFamily="2" charset="-122"/>
              </a:defRPr>
            </a:lvl1pPr>
          </a:lstStyle>
          <a:p>
            <a:pPr>
              <a:defRPr/>
            </a:pPr>
            <a:fld id="{F0780B3E-3326-44C8-9299-724150B9FEFB}" type="slidenum">
              <a:rPr lang="en-US" altLang="zh-CN"/>
              <a:pPr>
                <a:defRPr/>
              </a:pPr>
              <a:t>‹#›</a:t>
            </a:fld>
            <a:endParaRPr lang="en-US" altLang="zh-CN"/>
          </a:p>
        </p:txBody>
      </p:sp>
      <p:pic>
        <p:nvPicPr>
          <p:cNvPr id="1031" name="图片 8">
            <a:extLst>
              <a:ext uri="{FF2B5EF4-FFF2-40B4-BE49-F238E27FC236}">
                <a16:creationId xmlns="" xmlns:a16="http://schemas.microsoft.com/office/drawing/2014/main" id="{56149313-61B0-480D-97FF-D4260C5DB3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2925" y="387350"/>
            <a:ext cx="6127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9" r:id="rId7"/>
  </p:sldLayoutIdLst>
  <p:hf sldNum="0" hdr="0"/>
  <p:txStyles>
    <p:titleStyle>
      <a:lvl1pPr algn="l" rtl="0" eaLnBrk="0" fontAlgn="base" hangingPunct="0">
        <a:lnSpc>
          <a:spcPct val="90000"/>
        </a:lnSpc>
        <a:spcBef>
          <a:spcPct val="0"/>
        </a:spcBef>
        <a:spcAft>
          <a:spcPct val="0"/>
        </a:spcAft>
        <a:defRPr sz="4400" b="1" kern="1200">
          <a:solidFill>
            <a:schemeClr val="tx1"/>
          </a:solidFill>
          <a:latin typeface="+mj-lt"/>
          <a:ea typeface="华文中宋" panose="02010600040101010101" pitchFamily="2" charset="-122"/>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b="1" kern="1200">
          <a:solidFill>
            <a:schemeClr val="tx1"/>
          </a:solidFill>
          <a:latin typeface="+mn-lt"/>
          <a:ea typeface="华文中宋" panose="0201060004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1" kern="1200">
          <a:solidFill>
            <a:schemeClr val="tx1"/>
          </a:solidFill>
          <a:latin typeface="+mn-lt"/>
          <a:ea typeface="华文中宋" panose="0201060004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8.wmf"/><Relationship Id="rId4" Type="http://schemas.openxmlformats.org/officeDocument/2006/relationships/oleObject" Target="../embeddings/oleObject19.bin"/></Relationships>
</file>

<file path=ppt/slides/_rels/slide10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0.wmf"/><Relationship Id="rId5" Type="http://schemas.openxmlformats.org/officeDocument/2006/relationships/oleObject" Target="../embeddings/oleObject20.bin"/><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51.w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3.emf"/></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4.wmf"/><Relationship Id="rId18" Type="http://schemas.openxmlformats.org/officeDocument/2006/relationships/oleObject" Target="../embeddings/oleObject12.bin"/><Relationship Id="rId3" Type="http://schemas.openxmlformats.org/officeDocument/2006/relationships/notesSlide" Target="../notesSlides/notesSlide9.xml"/><Relationship Id="rId7" Type="http://schemas.openxmlformats.org/officeDocument/2006/relationships/image" Target="../media/image31.wmf"/><Relationship Id="rId12" Type="http://schemas.openxmlformats.org/officeDocument/2006/relationships/oleObject" Target="../embeddings/oleObject7.bin"/><Relationship Id="rId17" Type="http://schemas.openxmlformats.org/officeDocument/2006/relationships/oleObject" Target="../embeddings/oleObject11.bin"/><Relationship Id="rId2" Type="http://schemas.openxmlformats.org/officeDocument/2006/relationships/slideLayout" Target="../slideLayouts/slideLayout3.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oleObject" Target="../embeddings/oleObject9.bin"/><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2.wmf"/><Relationship Id="rId14"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6.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7.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41.wmf"/><Relationship Id="rId4" Type="http://schemas.openxmlformats.org/officeDocument/2006/relationships/oleObject" Target="../embeddings/oleObject15.bin"/></Relationships>
</file>

<file path=ppt/slides/_rels/slide9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43.wmf"/><Relationship Id="rId4" Type="http://schemas.openxmlformats.org/officeDocument/2006/relationships/oleObject" Target="../embeddings/oleObject16.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5.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D2C025A4-1C8E-4627-92C6-B7F06B2FB684}"/>
              </a:ext>
            </a:extLst>
          </p:cNvPr>
          <p:cNvSpPr>
            <a:spLocks noGrp="1"/>
          </p:cNvSpPr>
          <p:nvPr>
            <p:ph type="ctrTitle"/>
          </p:nvPr>
        </p:nvSpPr>
        <p:spPr>
          <a:xfrm>
            <a:off x="477838" y="1390650"/>
            <a:ext cx="7772400" cy="1781175"/>
          </a:xfrm>
        </p:spPr>
        <p:txBody>
          <a:bodyPr/>
          <a:lstStyle/>
          <a:p>
            <a:pPr eaLnBrk="1" hangingPunct="1">
              <a:defRPr/>
            </a:pPr>
            <a:r>
              <a:rPr lang="zh-CN" altLang="en-US" b="0"/>
              <a:t>密码学</a:t>
            </a:r>
            <a:endParaRPr lang="zh-CN" altLang="en-US" b="0" dirty="0"/>
          </a:p>
        </p:txBody>
      </p:sp>
      <p:sp>
        <p:nvSpPr>
          <p:cNvPr id="11267" name="副标题 6">
            <a:extLst>
              <a:ext uri="{FF2B5EF4-FFF2-40B4-BE49-F238E27FC236}">
                <a16:creationId xmlns="" xmlns:a16="http://schemas.microsoft.com/office/drawing/2014/main" id="{2F039199-AFE4-4476-B1C5-6B946378ED42}"/>
              </a:ext>
            </a:extLst>
          </p:cNvPr>
          <p:cNvSpPr>
            <a:spLocks noGrp="1" noChangeArrowheads="1"/>
          </p:cNvSpPr>
          <p:nvPr>
            <p:ph type="subTitle" idx="1"/>
          </p:nvPr>
        </p:nvSpPr>
        <p:spPr>
          <a:xfrm>
            <a:off x="685800" y="3181350"/>
            <a:ext cx="7358063" cy="790575"/>
          </a:xfrm>
        </p:spPr>
        <p:txBody>
          <a:bodyPr/>
          <a:lstStyle/>
          <a:p>
            <a:pPr eaLnBrk="1" hangingPunct="1"/>
            <a:r>
              <a:rPr lang="zh-CN" altLang="en-US" sz="3600" b="0"/>
              <a:t>第四章 分组密码</a:t>
            </a:r>
          </a:p>
        </p:txBody>
      </p:sp>
      <p:sp>
        <p:nvSpPr>
          <p:cNvPr id="8" name="矩形 7">
            <a:extLst>
              <a:ext uri="{FF2B5EF4-FFF2-40B4-BE49-F238E27FC236}">
                <a16:creationId xmlns="" xmlns:a16="http://schemas.microsoft.com/office/drawing/2014/main" id="{F54BDFD6-1C8D-4DE6-8198-72AA9935E627}"/>
              </a:ext>
            </a:extLst>
          </p:cNvPr>
          <p:cNvSpPr/>
          <p:nvPr/>
        </p:nvSpPr>
        <p:spPr>
          <a:xfrm>
            <a:off x="2078038" y="4510088"/>
            <a:ext cx="4572000" cy="1384995"/>
          </a:xfrm>
          <a:prstGeom prst="rect">
            <a:avLst/>
          </a:prstGeom>
        </p:spPr>
        <p:txBody>
          <a:bodyPr>
            <a:spAutoFit/>
          </a:bodyPr>
          <a:lstStyle/>
          <a:p>
            <a:pPr algn="ctr">
              <a:buFont typeface="Arial" panose="020B0604020202020204" pitchFamily="34" charset="0"/>
              <a:buNone/>
              <a:defRPr/>
            </a:pPr>
            <a:r>
              <a:rPr lang="zh-CN" altLang="en-US" sz="2800" dirty="0" smtClean="0">
                <a:solidFill>
                  <a:srgbClr val="000000"/>
                </a:solidFill>
                <a:latin typeface="+mn-lt"/>
                <a:ea typeface="华文中宋" panose="02010600040101010101" pitchFamily="2" charset="-122"/>
              </a:rPr>
              <a:t>汪小芬</a:t>
            </a:r>
            <a:endParaRPr lang="en-US" altLang="zh-CN" sz="2800" dirty="0" smtClean="0">
              <a:solidFill>
                <a:srgbClr val="000000"/>
              </a:solidFill>
              <a:latin typeface="+mn-lt"/>
              <a:ea typeface="华文中宋" panose="02010600040101010101" pitchFamily="2" charset="-122"/>
            </a:endParaRPr>
          </a:p>
          <a:p>
            <a:pPr algn="ctr">
              <a:buFont typeface="Arial" panose="020B0604020202020204" pitchFamily="34" charset="0"/>
              <a:buNone/>
              <a:defRPr/>
            </a:pPr>
            <a:r>
              <a:rPr lang="zh-CN" altLang="en-US" sz="2800" dirty="0" smtClean="0">
                <a:solidFill>
                  <a:srgbClr val="000000"/>
                </a:solidFill>
                <a:latin typeface="+mn-lt"/>
                <a:ea typeface="华文中宋" panose="02010600040101010101" pitchFamily="2" charset="-122"/>
              </a:rPr>
              <a:t>计算机科学</a:t>
            </a:r>
            <a:r>
              <a:rPr lang="zh-CN" altLang="en-US" sz="2800" dirty="0">
                <a:solidFill>
                  <a:srgbClr val="000000"/>
                </a:solidFill>
                <a:latin typeface="+mn-lt"/>
                <a:ea typeface="华文中宋" panose="02010600040101010101" pitchFamily="2" charset="-122"/>
              </a:rPr>
              <a:t>与工程学院</a:t>
            </a:r>
            <a:endParaRPr lang="en-US" altLang="zh-CN" sz="2800" dirty="0">
              <a:solidFill>
                <a:srgbClr val="000000"/>
              </a:solidFill>
              <a:latin typeface="+mn-lt"/>
              <a:ea typeface="华文中宋" panose="02010600040101010101" pitchFamily="2" charset="-122"/>
            </a:endParaRPr>
          </a:p>
          <a:p>
            <a:pPr algn="ctr">
              <a:buFont typeface="Arial" panose="020B0604020202020204" pitchFamily="34" charset="0"/>
              <a:buNone/>
              <a:defRPr/>
            </a:pPr>
            <a:r>
              <a:rPr lang="en-US" altLang="zh-CN" sz="2800" dirty="0" smtClean="0">
                <a:latin typeface="+mn-lt"/>
                <a:ea typeface="华文中宋" panose="02010600040101010101" pitchFamily="2" charset="-122"/>
              </a:rPr>
              <a:t>xfwang@uestc.edu.cn</a:t>
            </a:r>
            <a:endParaRPr kumimoji="1" lang="en-US" altLang="zh-CN" sz="2800" dirty="0">
              <a:latin typeface="+mn-lt"/>
              <a:ea typeface="华文中宋" panose="02010600040101010101" pitchFamily="2" charset="-122"/>
              <a:cs typeface="FangSong"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678D85-5EEF-4894-863E-BC68BA87F175}"/>
              </a:ext>
            </a:extLst>
          </p:cNvPr>
          <p:cNvSpPr>
            <a:spLocks noGrp="1"/>
          </p:cNvSpPr>
          <p:nvPr>
            <p:ph type="title"/>
          </p:nvPr>
        </p:nvSpPr>
        <p:spPr/>
        <p:txBody>
          <a:bodyPr/>
          <a:lstStyle/>
          <a:p>
            <a:r>
              <a:rPr lang="en-US" altLang="zh-CN" dirty="0"/>
              <a:t>4.1.2 SP</a:t>
            </a:r>
            <a:r>
              <a:rPr lang="zh-CN" altLang="en-US" dirty="0"/>
              <a:t>网络</a:t>
            </a:r>
          </a:p>
        </p:txBody>
      </p:sp>
      <p:sp>
        <p:nvSpPr>
          <p:cNvPr id="3" name="内容占位符 2">
            <a:extLst>
              <a:ext uri="{FF2B5EF4-FFF2-40B4-BE49-F238E27FC236}">
                <a16:creationId xmlns="" xmlns:a16="http://schemas.microsoft.com/office/drawing/2014/main" id="{6C563D3A-622A-4A84-A6C0-0DA208AC1D8D}"/>
              </a:ext>
            </a:extLst>
          </p:cNvPr>
          <p:cNvSpPr>
            <a:spLocks noGrp="1"/>
          </p:cNvSpPr>
          <p:nvPr>
            <p:ph idx="1"/>
          </p:nvPr>
        </p:nvSpPr>
        <p:spPr/>
        <p:txBody>
          <a:bodyPr/>
          <a:lstStyle/>
          <a:p>
            <a:pPr marL="457200" lvl="1" indent="-457200"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en-US" altLang="zh-CN" sz="2800" b="0" dirty="0">
                <a:latin typeface="+mn-lt"/>
              </a:rPr>
              <a:t>SP</a:t>
            </a:r>
            <a:r>
              <a:rPr lang="zh-CN" altLang="en-US" sz="2800" b="0" dirty="0">
                <a:latin typeface="+mn-lt"/>
              </a:rPr>
              <a:t>网络示意图</a:t>
            </a:r>
            <a:endParaRPr lang="en-US" altLang="zh-CN" sz="2800" b="0" dirty="0">
              <a:latin typeface="+mn-lt"/>
            </a:endParaRPr>
          </a:p>
          <a:p>
            <a:pPr lvl="1" eaLnBrk="1" hangingPunct="1">
              <a:lnSpc>
                <a:spcPct val="120000"/>
              </a:lnSpc>
              <a:spcBef>
                <a:spcPct val="0"/>
              </a:spcBef>
              <a:buClr>
                <a:srgbClr val="FF0000"/>
              </a:buClr>
              <a:buSzPct val="55000"/>
              <a:buFont typeface="Wingdings" panose="05000000000000000000" pitchFamily="2" charset="2"/>
              <a:buChar char="l"/>
              <a:defRPr/>
            </a:pPr>
            <a:endParaRPr lang="en-US" altLang="zh-CN" sz="3200" dirty="0"/>
          </a:p>
          <a:p>
            <a:pPr lvl="1" eaLnBrk="1" hangingPunct="1">
              <a:lnSpc>
                <a:spcPct val="120000"/>
              </a:lnSpc>
              <a:spcBef>
                <a:spcPct val="0"/>
              </a:spcBef>
              <a:buClr>
                <a:srgbClr val="FF0000"/>
              </a:buClr>
              <a:buSzPct val="55000"/>
              <a:buFont typeface="Wingdings" panose="05000000000000000000" pitchFamily="2" charset="2"/>
              <a:buChar char="l"/>
              <a:defRPr/>
            </a:pPr>
            <a:endParaRPr lang="en-US" altLang="zh-CN" sz="3200" dirty="0"/>
          </a:p>
          <a:p>
            <a:pPr lvl="1" eaLnBrk="1" hangingPunct="1">
              <a:lnSpc>
                <a:spcPct val="120000"/>
              </a:lnSpc>
              <a:spcBef>
                <a:spcPct val="0"/>
              </a:spcBef>
              <a:buClr>
                <a:srgbClr val="FF0000"/>
              </a:buClr>
              <a:buSzPct val="55000"/>
              <a:buFont typeface="Wingdings" panose="05000000000000000000" pitchFamily="2" charset="2"/>
              <a:buChar char="l"/>
              <a:defRPr/>
            </a:pPr>
            <a:endParaRPr lang="en-US" altLang="zh-CN" sz="3200" dirty="0"/>
          </a:p>
          <a:p>
            <a:pPr lvl="1" eaLnBrk="1" hangingPunct="1">
              <a:lnSpc>
                <a:spcPct val="120000"/>
              </a:lnSpc>
              <a:spcBef>
                <a:spcPct val="0"/>
              </a:spcBef>
              <a:buClr>
                <a:srgbClr val="FF0000"/>
              </a:buClr>
              <a:buSzPct val="55000"/>
              <a:buFont typeface="Wingdings" panose="05000000000000000000" pitchFamily="2" charset="2"/>
              <a:buChar char="l"/>
              <a:defRPr/>
            </a:pPr>
            <a:endParaRPr lang="en-US" altLang="zh-CN" sz="4000" dirty="0"/>
          </a:p>
          <a:p>
            <a:pPr marL="1080000"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dirty="0"/>
          </a:p>
          <a:p>
            <a:pPr marL="457200" lvl="1" indent="0" algn="just" eaLnBrk="1" hangingPunct="1">
              <a:lnSpc>
                <a:spcPct val="125000"/>
              </a:lnSpc>
              <a:spcBef>
                <a:spcPts val="0"/>
              </a:spcBef>
              <a:spcAft>
                <a:spcPts val="0"/>
              </a:spcAft>
              <a:buClr>
                <a:schemeClr val="tx1"/>
              </a:buClr>
              <a:buSzPct val="100000"/>
              <a:buNone/>
              <a:defRPr/>
            </a:pPr>
            <a:endParaRPr lang="en-US" altLang="zh-CN" sz="2800" b="0" dirty="0">
              <a:latin typeface="+mn-lt"/>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800" b="0" dirty="0">
                <a:latin typeface="+mn-lt"/>
              </a:rPr>
              <a:t>SP</a:t>
            </a:r>
            <a:r>
              <a:rPr lang="zh-CN" altLang="en-US" sz="2800" b="0" dirty="0">
                <a:latin typeface="+mn-lt"/>
              </a:rPr>
              <a:t>网络结构的典型代表为</a:t>
            </a:r>
            <a:r>
              <a:rPr lang="zh-CN" altLang="en-US" sz="2800" b="0" dirty="0">
                <a:solidFill>
                  <a:srgbClr val="FF0000"/>
                </a:solidFill>
                <a:latin typeface="+mn-lt"/>
              </a:rPr>
              <a:t>高级加密标准</a:t>
            </a:r>
            <a:r>
              <a:rPr lang="en-US" altLang="zh-CN" sz="2800" b="0" dirty="0">
                <a:solidFill>
                  <a:srgbClr val="FF0000"/>
                </a:solidFill>
                <a:latin typeface="+mn-lt"/>
              </a:rPr>
              <a:t>(AES)</a:t>
            </a:r>
            <a:r>
              <a:rPr lang="zh-CN" altLang="en-US" sz="2800" b="0" dirty="0">
                <a:latin typeface="+mn-lt"/>
              </a:rPr>
              <a:t>。</a:t>
            </a:r>
            <a:endParaRPr lang="en-US" altLang="zh-CN" sz="2800" b="0" dirty="0">
              <a:latin typeface="+mn-lt"/>
            </a:endParaRPr>
          </a:p>
          <a:p>
            <a:endParaRPr lang="zh-CN" altLang="en-US" dirty="0"/>
          </a:p>
        </p:txBody>
      </p:sp>
      <p:pic>
        <p:nvPicPr>
          <p:cNvPr id="4" name="图片 3">
            <a:extLst>
              <a:ext uri="{FF2B5EF4-FFF2-40B4-BE49-F238E27FC236}">
                <a16:creationId xmlns="" xmlns:a16="http://schemas.microsoft.com/office/drawing/2014/main" id="{617E3ACA-7930-41C7-9760-DFCFA72E8B5F}"/>
              </a:ext>
            </a:extLst>
          </p:cNvPr>
          <p:cNvPicPr>
            <a:picLocks noChangeAspect="1"/>
          </p:cNvPicPr>
          <p:nvPr/>
        </p:nvPicPr>
        <p:blipFill>
          <a:blip r:embed="rId2"/>
          <a:stretch>
            <a:fillRect/>
          </a:stretch>
        </p:blipFill>
        <p:spPr>
          <a:xfrm>
            <a:off x="4114812" y="1048544"/>
            <a:ext cx="3304978" cy="4343400"/>
          </a:xfrm>
          <a:prstGeom prst="rect">
            <a:avLst/>
          </a:prstGeom>
        </p:spPr>
      </p:pic>
      <p:sp>
        <p:nvSpPr>
          <p:cNvPr id="5" name="日期占位符 4"/>
          <p:cNvSpPr>
            <a:spLocks noGrp="1"/>
          </p:cNvSpPr>
          <p:nvPr>
            <p:ph type="dt" sz="half" idx="10"/>
          </p:nvPr>
        </p:nvSpPr>
        <p:spPr/>
        <p:txBody>
          <a:bodyPr/>
          <a:lstStyle/>
          <a:p>
            <a:pPr>
              <a:defRPr/>
            </a:pPr>
            <a:fld id="{C4C1879C-8D70-415C-BE0A-8DAF1816D776}" type="datetime1">
              <a:rPr lang="zh-CN" altLang="en-US" smtClean="0"/>
              <a:t>2023/3/31</a:t>
            </a:fld>
            <a:endParaRPr lang="en-US" altLang="zh-CN" dirty="0"/>
          </a:p>
        </p:txBody>
      </p:sp>
      <p:sp>
        <p:nvSpPr>
          <p:cNvPr id="6" name="页脚占位符 5"/>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4805237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32">
            <a:extLst>
              <a:ext uri="{FF2B5EF4-FFF2-40B4-BE49-F238E27FC236}">
                <a16:creationId xmlns="" xmlns:a16="http://schemas.microsoft.com/office/drawing/2014/main" id="{1067B2FF-A656-466F-8BF0-0F9F88B83EFE}"/>
              </a:ext>
            </a:extLst>
          </p:cNvPr>
          <p:cNvSpPr txBox="1">
            <a:spLocks noChangeArrowheads="1"/>
          </p:cNvSpPr>
          <p:nvPr/>
        </p:nvSpPr>
        <p:spPr>
          <a:xfrm>
            <a:off x="304912" y="457278"/>
            <a:ext cx="9037637" cy="668338"/>
          </a:xfrm>
          <a:prstGeom prst="rect">
            <a:avLst/>
          </a:prstGeom>
        </p:spPr>
        <p:txBody>
          <a:bodyPr/>
          <a:lstStyle>
            <a:lvl1pPr algn="l" rtl="0" eaLnBrk="0" fontAlgn="base" hangingPunct="0">
              <a:lnSpc>
                <a:spcPct val="90000"/>
              </a:lnSpc>
              <a:spcBef>
                <a:spcPct val="0"/>
              </a:spcBef>
              <a:spcAft>
                <a:spcPct val="0"/>
              </a:spcAft>
              <a:defRPr sz="4400" b="1" kern="1200">
                <a:solidFill>
                  <a:schemeClr val="tx1"/>
                </a:solidFill>
                <a:latin typeface="+mj-lt"/>
                <a:ea typeface="华文中宋" panose="02010600040101010101" pitchFamily="2" charset="-122"/>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defRPr/>
            </a:pPr>
            <a:r>
              <a:rPr lang="en-US" altLang="zh-CN" sz="2800" dirty="0">
                <a:latin typeface="Euclid" panose="02020503060505020303" pitchFamily="18" charset="0"/>
              </a:rPr>
              <a:t>AES</a:t>
            </a:r>
            <a:r>
              <a:rPr lang="zh-CN" altLang="en-US" sz="2800" b="0" dirty="0">
                <a:latin typeface="Euclid" panose="02020503060505020303" pitchFamily="18" charset="0"/>
              </a:rPr>
              <a:t>的</a:t>
            </a:r>
            <a:r>
              <a:rPr lang="en-US" altLang="zh-CN" sz="2800" dirty="0">
                <a:latin typeface="Euclid" panose="02020503060505020303" pitchFamily="18" charset="0"/>
              </a:rPr>
              <a:t>S</a:t>
            </a:r>
            <a:r>
              <a:rPr lang="zh-CN" altLang="en-US" sz="2800" b="0" dirty="0">
                <a:latin typeface="Euclid" panose="02020503060505020303" pitchFamily="18" charset="0"/>
              </a:rPr>
              <a:t>盒的使用</a:t>
            </a:r>
            <a:r>
              <a:rPr lang="zh-CN" altLang="en-US" sz="2800" dirty="0">
                <a:latin typeface="Euclid" panose="02020503060505020303" pitchFamily="18" charset="0"/>
              </a:rPr>
              <a:t>：</a:t>
            </a:r>
            <a:r>
              <a:rPr lang="zh-CN" altLang="en-US" sz="2800" b="0" dirty="0">
                <a:latin typeface="Euclid" panose="02020503060505020303" pitchFamily="18" charset="0"/>
              </a:rPr>
              <a:t>输入</a:t>
            </a:r>
            <a:r>
              <a:rPr lang="en-US" altLang="zh-CN" sz="2800" dirty="0">
                <a:latin typeface="Euclid" panose="02020503060505020303" pitchFamily="18" charset="0"/>
              </a:rPr>
              <a:t>8a, </a:t>
            </a:r>
            <a:r>
              <a:rPr lang="zh-CN" altLang="en-US" sz="2800" b="0" dirty="0">
                <a:latin typeface="Euclid" panose="02020503060505020303" pitchFamily="18" charset="0"/>
              </a:rPr>
              <a:t>输出</a:t>
            </a:r>
            <a:r>
              <a:rPr lang="en-US" altLang="zh-CN" sz="2800" dirty="0">
                <a:latin typeface="Euclid" panose="02020503060505020303" pitchFamily="18" charset="0"/>
              </a:rPr>
              <a:t>7e, </a:t>
            </a:r>
            <a:r>
              <a:rPr lang="zh-CN" altLang="en-US" sz="2800" b="0" dirty="0">
                <a:latin typeface="Euclid" panose="02020503060505020303" pitchFamily="18" charset="0"/>
              </a:rPr>
              <a:t>即</a:t>
            </a:r>
            <a:r>
              <a:rPr lang="en-US" altLang="zh-CN" sz="2800" dirty="0">
                <a:latin typeface="Euclid" panose="02020503060505020303" pitchFamily="18" charset="0"/>
              </a:rPr>
              <a:t>7e=S(8a)</a:t>
            </a:r>
            <a:endParaRPr lang="zh-CN" altLang="en-US" sz="2800" dirty="0">
              <a:latin typeface="Euclid" panose="02020503060505020303" pitchFamily="18" charset="0"/>
            </a:endParaRPr>
          </a:p>
        </p:txBody>
      </p:sp>
      <p:graphicFrame>
        <p:nvGraphicFramePr>
          <p:cNvPr id="4" name="表格 3">
            <a:extLst>
              <a:ext uri="{FF2B5EF4-FFF2-40B4-BE49-F238E27FC236}">
                <a16:creationId xmlns="" xmlns:a16="http://schemas.microsoft.com/office/drawing/2014/main" id="{F1386726-AB7D-45F3-87C2-772FE1BAE2DE}"/>
              </a:ext>
            </a:extLst>
          </p:cNvPr>
          <p:cNvGraphicFramePr>
            <a:graphicFrameLocks noGrp="1"/>
          </p:cNvGraphicFramePr>
          <p:nvPr>
            <p:extLst>
              <p:ext uri="{D42A27DB-BD31-4B8C-83A1-F6EECF244321}">
                <p14:modId xmlns:p14="http://schemas.microsoft.com/office/powerpoint/2010/main" val="725054149"/>
              </p:ext>
            </p:extLst>
          </p:nvPr>
        </p:nvGraphicFramePr>
        <p:xfrm>
          <a:off x="304912" y="1371654"/>
          <a:ext cx="8785908" cy="5231538"/>
        </p:xfrm>
        <a:graphic>
          <a:graphicData uri="http://schemas.openxmlformats.org/drawingml/2006/table">
            <a:tbl>
              <a:tblPr firstRow="1" firstCol="1" lastRow="1" lastCol="1" bandRow="1" bandCol="1"/>
              <a:tblGrid>
                <a:gridCol w="487590">
                  <a:extLst>
                    <a:ext uri="{9D8B030D-6E8A-4147-A177-3AD203B41FA5}">
                      <a16:colId xmlns="" xmlns:a16="http://schemas.microsoft.com/office/drawing/2014/main" val="20000"/>
                    </a:ext>
                  </a:extLst>
                </a:gridCol>
                <a:gridCol w="487590">
                  <a:extLst>
                    <a:ext uri="{9D8B030D-6E8A-4147-A177-3AD203B41FA5}">
                      <a16:colId xmlns="" xmlns:a16="http://schemas.microsoft.com/office/drawing/2014/main" val="20001"/>
                    </a:ext>
                  </a:extLst>
                </a:gridCol>
                <a:gridCol w="487590">
                  <a:extLst>
                    <a:ext uri="{9D8B030D-6E8A-4147-A177-3AD203B41FA5}">
                      <a16:colId xmlns="" xmlns:a16="http://schemas.microsoft.com/office/drawing/2014/main" val="20002"/>
                    </a:ext>
                  </a:extLst>
                </a:gridCol>
                <a:gridCol w="487590">
                  <a:extLst>
                    <a:ext uri="{9D8B030D-6E8A-4147-A177-3AD203B41FA5}">
                      <a16:colId xmlns="" xmlns:a16="http://schemas.microsoft.com/office/drawing/2014/main" val="20003"/>
                    </a:ext>
                  </a:extLst>
                </a:gridCol>
                <a:gridCol w="487590">
                  <a:extLst>
                    <a:ext uri="{9D8B030D-6E8A-4147-A177-3AD203B41FA5}">
                      <a16:colId xmlns="" xmlns:a16="http://schemas.microsoft.com/office/drawing/2014/main" val="20004"/>
                    </a:ext>
                  </a:extLst>
                </a:gridCol>
                <a:gridCol w="487590">
                  <a:extLst>
                    <a:ext uri="{9D8B030D-6E8A-4147-A177-3AD203B41FA5}">
                      <a16:colId xmlns="" xmlns:a16="http://schemas.microsoft.com/office/drawing/2014/main" val="20005"/>
                    </a:ext>
                  </a:extLst>
                </a:gridCol>
                <a:gridCol w="487590">
                  <a:extLst>
                    <a:ext uri="{9D8B030D-6E8A-4147-A177-3AD203B41FA5}">
                      <a16:colId xmlns="" xmlns:a16="http://schemas.microsoft.com/office/drawing/2014/main" val="20006"/>
                    </a:ext>
                  </a:extLst>
                </a:gridCol>
                <a:gridCol w="487590">
                  <a:extLst>
                    <a:ext uri="{9D8B030D-6E8A-4147-A177-3AD203B41FA5}">
                      <a16:colId xmlns="" xmlns:a16="http://schemas.microsoft.com/office/drawing/2014/main" val="20007"/>
                    </a:ext>
                  </a:extLst>
                </a:gridCol>
                <a:gridCol w="487590">
                  <a:extLst>
                    <a:ext uri="{9D8B030D-6E8A-4147-A177-3AD203B41FA5}">
                      <a16:colId xmlns="" xmlns:a16="http://schemas.microsoft.com/office/drawing/2014/main" val="20008"/>
                    </a:ext>
                  </a:extLst>
                </a:gridCol>
                <a:gridCol w="488622">
                  <a:extLst>
                    <a:ext uri="{9D8B030D-6E8A-4147-A177-3AD203B41FA5}">
                      <a16:colId xmlns="" xmlns:a16="http://schemas.microsoft.com/office/drawing/2014/main" val="20009"/>
                    </a:ext>
                  </a:extLst>
                </a:gridCol>
                <a:gridCol w="488622">
                  <a:extLst>
                    <a:ext uri="{9D8B030D-6E8A-4147-A177-3AD203B41FA5}">
                      <a16:colId xmlns="" xmlns:a16="http://schemas.microsoft.com/office/drawing/2014/main" val="20010"/>
                    </a:ext>
                  </a:extLst>
                </a:gridCol>
                <a:gridCol w="488622">
                  <a:extLst>
                    <a:ext uri="{9D8B030D-6E8A-4147-A177-3AD203B41FA5}">
                      <a16:colId xmlns="" xmlns:a16="http://schemas.microsoft.com/office/drawing/2014/main" val="20011"/>
                    </a:ext>
                  </a:extLst>
                </a:gridCol>
                <a:gridCol w="488622">
                  <a:extLst>
                    <a:ext uri="{9D8B030D-6E8A-4147-A177-3AD203B41FA5}">
                      <a16:colId xmlns="" xmlns:a16="http://schemas.microsoft.com/office/drawing/2014/main" val="20012"/>
                    </a:ext>
                  </a:extLst>
                </a:gridCol>
                <a:gridCol w="488622">
                  <a:extLst>
                    <a:ext uri="{9D8B030D-6E8A-4147-A177-3AD203B41FA5}">
                      <a16:colId xmlns="" xmlns:a16="http://schemas.microsoft.com/office/drawing/2014/main" val="20013"/>
                    </a:ext>
                  </a:extLst>
                </a:gridCol>
                <a:gridCol w="488622">
                  <a:extLst>
                    <a:ext uri="{9D8B030D-6E8A-4147-A177-3AD203B41FA5}">
                      <a16:colId xmlns="" xmlns:a16="http://schemas.microsoft.com/office/drawing/2014/main" val="20014"/>
                    </a:ext>
                  </a:extLst>
                </a:gridCol>
                <a:gridCol w="488622">
                  <a:extLst>
                    <a:ext uri="{9D8B030D-6E8A-4147-A177-3AD203B41FA5}">
                      <a16:colId xmlns="" xmlns:a16="http://schemas.microsoft.com/office/drawing/2014/main" val="20015"/>
                    </a:ext>
                  </a:extLst>
                </a:gridCol>
                <a:gridCol w="488622">
                  <a:extLst>
                    <a:ext uri="{9D8B030D-6E8A-4147-A177-3AD203B41FA5}">
                      <a16:colId xmlns="" xmlns:a16="http://schemas.microsoft.com/office/drawing/2014/main" val="20016"/>
                    </a:ext>
                  </a:extLst>
                </a:gridCol>
                <a:gridCol w="488622">
                  <a:extLst>
                    <a:ext uri="{9D8B030D-6E8A-4147-A177-3AD203B41FA5}">
                      <a16:colId xmlns="" xmlns:a16="http://schemas.microsoft.com/office/drawing/2014/main" val="20017"/>
                    </a:ext>
                  </a:extLst>
                </a:gridCol>
              </a:tblGrid>
              <a:tr h="290641">
                <a:tc rowSpan="2" gridSpan="2">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 </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16">
                  <a:txBody>
                    <a:bodyPr/>
                    <a:lstStyle/>
                    <a:p>
                      <a:pPr algn="ctr">
                        <a:spcAft>
                          <a:spcPts val="0"/>
                        </a:spcAft>
                        <a:tabLst>
                          <a:tab pos="276225" algn="l"/>
                        </a:tabLst>
                      </a:pPr>
                      <a:r>
                        <a:rPr lang="en-US" sz="1900" i="1" kern="100" dirty="0">
                          <a:effectLst/>
                          <a:latin typeface="Times New Roman" panose="02020603050405020304" pitchFamily="18" charset="0"/>
                          <a:ea typeface="宋体" panose="02010600030101010101" pitchFamily="2" charset="-122"/>
                        </a:rPr>
                        <a:t>y</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90641">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0</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2</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3</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4</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E</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0641">
                <a:tc rowSpan="16">
                  <a:txBody>
                    <a:bodyPr/>
                    <a:lstStyle/>
                    <a:p>
                      <a:pPr algn="ctr">
                        <a:spcAft>
                          <a:spcPts val="0"/>
                        </a:spcAft>
                        <a:tabLst>
                          <a:tab pos="276225" algn="l"/>
                        </a:tabLst>
                      </a:pPr>
                      <a:r>
                        <a:rPr lang="en-US" sz="1900" i="1" kern="100" dirty="0">
                          <a:effectLst/>
                          <a:latin typeface="Times New Roman" panose="02020603050405020304" pitchFamily="18" charset="0"/>
                          <a:ea typeface="宋体" panose="02010600030101010101" pitchFamily="2" charset="-122"/>
                        </a:rPr>
                        <a:t>x</a:t>
                      </a:r>
                      <a:endParaRPr lang="zh-CN" sz="19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0</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7C</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77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30</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67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2B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D7</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AB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0641">
                <a:tc vMerge="1">
                  <a:txBody>
                    <a:bodyPr/>
                    <a:lstStyle/>
                    <a:p>
                      <a:endParaRPr lang="zh-CN" altLang="en-US"/>
                    </a:p>
                  </a:txBody>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1</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CA</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82</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C9</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7D</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FA</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59</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47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F0</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AD</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D4</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A2</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AF</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9C</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A4</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72</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C0</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3"/>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B7</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FD</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93</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26</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F7</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CC</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A5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E5</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C7</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23</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9A</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07</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80</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27</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2C</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1A</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5A</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A0</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52</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D6</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29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2F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00</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ED</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20</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B1</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6A</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BE</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4A</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D0</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AA</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FB</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4D</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45</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F9</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50</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A8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90641">
                <a:tc vMerge="1">
                  <a:txBody>
                    <a:bodyPr/>
                    <a:lstStyle/>
                    <a:p>
                      <a:endParaRPr lang="zh-CN" altLang="en-US"/>
                    </a:p>
                  </a:txBody>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51</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A3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40</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9D</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BC</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DA</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21</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10</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FF</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F3</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D2</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290641">
                <a:tc vMerge="1">
                  <a:txBody>
                    <a:bodyPr/>
                    <a:lstStyle/>
                    <a:p>
                      <a:endParaRPr lang="zh-CN" altLang="en-US"/>
                    </a:p>
                  </a:txBody>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8</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CD</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0C</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13</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5F</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97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17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C4</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7E</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3D</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5D</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73</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10"/>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60</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4F</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22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2A</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90</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46</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EE</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0B</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A</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E0</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3A</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0A</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24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C2</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D3</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AC</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62</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E7</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37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6D</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8D</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A9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F4</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EA</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7A</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AE</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BA</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25</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2E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A6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DD</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74</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1F</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4B</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BD</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8B</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8A</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70</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B5</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03</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35</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57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86</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C1</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1D</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9E</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98</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D9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9B</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1E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87</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CE</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55</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28</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DF</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90641">
                <a:tc vMerge="1">
                  <a:txBody>
                    <a:bodyPr/>
                    <a:lstStyle/>
                    <a:p>
                      <a:endParaRPr lang="zh-CN" altLang="en-US"/>
                    </a:p>
                  </a:txBody>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8C</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A1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89</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0D</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BF</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E6</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42</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68</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41</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99</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2D</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0F</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B0</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a:effectLst/>
                          <a:latin typeface="Times New Roman" panose="02020603050405020304" pitchFamily="18" charset="0"/>
                          <a:ea typeface="宋体" panose="02010600030101010101" pitchFamily="2" charset="-122"/>
                        </a:rPr>
                        <a:t>54</a:t>
                      </a:r>
                      <a:endParaRPr lang="zh-CN" sz="1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BB</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1900" kern="100" dirty="0">
                          <a:effectLst/>
                          <a:latin typeface="Times New Roman" panose="02020603050405020304" pitchFamily="18" charset="0"/>
                          <a:ea typeface="宋体" panose="02010600030101010101" pitchFamily="2" charset="-122"/>
                        </a:rPr>
                        <a:t>16</a:t>
                      </a:r>
                      <a:endParaRPr lang="zh-CN" sz="1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bl>
          </a:graphicData>
        </a:graphic>
      </p:graphicFrame>
      <p:sp>
        <p:nvSpPr>
          <p:cNvPr id="3" name="日期占位符 2"/>
          <p:cNvSpPr>
            <a:spLocks noGrp="1"/>
          </p:cNvSpPr>
          <p:nvPr>
            <p:ph type="dt" sz="half" idx="10"/>
          </p:nvPr>
        </p:nvSpPr>
        <p:spPr/>
        <p:txBody>
          <a:bodyPr/>
          <a:lstStyle/>
          <a:p>
            <a:pPr>
              <a:defRPr/>
            </a:pPr>
            <a:fld id="{F981EFBF-1574-4D80-AA84-B8F6BE933D40}" type="datetime1">
              <a:rPr lang="zh-CN" altLang="en-US" smtClean="0"/>
              <a:t>2023/3/31</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4921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 xmlns:a16="http://schemas.microsoft.com/office/drawing/2014/main" id="{CF2C9128-EF96-4936-9DAD-56202D516588}"/>
              </a:ext>
            </a:extLst>
          </p:cNvPr>
          <p:cNvSpPr>
            <a:spLocks noGrp="1" noChangeArrowheads="1"/>
          </p:cNvSpPr>
          <p:nvPr>
            <p:ph type="title"/>
          </p:nvPr>
        </p:nvSpPr>
        <p:spPr>
          <a:xfrm>
            <a:off x="901700" y="381000"/>
            <a:ext cx="8229600" cy="609600"/>
          </a:xfrm>
        </p:spPr>
        <p:txBody>
          <a:bodyPr>
            <a:normAutofit/>
          </a:bodyPr>
          <a:lstStyle/>
          <a:p>
            <a:pPr>
              <a:defRPr/>
            </a:pPr>
            <a:r>
              <a:rPr lang="zh-CN" altLang="en-US" dirty="0">
                <a:latin typeface="+mn-lt"/>
              </a:rPr>
              <a:t>逆字节代换</a:t>
            </a:r>
            <a:r>
              <a:rPr lang="en-US" altLang="zh-CN" dirty="0" err="1">
                <a:latin typeface="+mn-lt"/>
              </a:rPr>
              <a:t>InvSubBytes</a:t>
            </a:r>
            <a:r>
              <a:rPr lang="en-US" altLang="zh-CN" dirty="0">
                <a:latin typeface="+mn-lt"/>
              </a:rPr>
              <a:t>()</a:t>
            </a:r>
          </a:p>
        </p:txBody>
      </p:sp>
      <p:sp>
        <p:nvSpPr>
          <p:cNvPr id="126979" name="Rectangle 3">
            <a:extLst>
              <a:ext uri="{FF2B5EF4-FFF2-40B4-BE49-F238E27FC236}">
                <a16:creationId xmlns="" xmlns:a16="http://schemas.microsoft.com/office/drawing/2014/main" id="{2C673145-486B-4CD4-AAF5-BA6CBDC73364}"/>
              </a:ext>
            </a:extLst>
          </p:cNvPr>
          <p:cNvSpPr>
            <a:spLocks noGrp="1" noChangeArrowheads="1"/>
          </p:cNvSpPr>
          <p:nvPr>
            <p:ph idx="1"/>
          </p:nvPr>
        </p:nvSpPr>
        <p:spPr>
          <a:xfrm>
            <a:off x="617538" y="1465263"/>
            <a:ext cx="7886700" cy="4579937"/>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逆字节代替变换</a:t>
            </a:r>
            <a:endParaRPr lang="en-US" altLang="zh-CN" sz="2800" b="0" dirty="0">
              <a:latin typeface="Euclid" panose="02020503060505020303" pitchFamily="18" charset="0"/>
            </a:endParaRPr>
          </a:p>
          <a:p>
            <a:pPr marL="687600" lvl="1">
              <a:lnSpc>
                <a:spcPct val="150000"/>
              </a:lnSpc>
              <a:spcBef>
                <a:spcPts val="0"/>
              </a:spcBef>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逆字节替代变换是字节替代变换的逆变换</a:t>
            </a:r>
            <a:r>
              <a:rPr lang="en-US" altLang="zh-CN" sz="2800" b="0" dirty="0">
                <a:latin typeface="Euclid" panose="02020503060505020303" pitchFamily="18" charset="0"/>
              </a:rPr>
              <a:t>, </a:t>
            </a:r>
            <a:r>
              <a:rPr lang="zh-CN" altLang="en-US" sz="2800" b="0" dirty="0">
                <a:latin typeface="Euclid" panose="02020503060505020303" pitchFamily="18" charset="0"/>
              </a:rPr>
              <a:t>也可以分为两步：</a:t>
            </a:r>
            <a:endParaRPr lang="en-US" altLang="zh-CN" sz="2800" b="0" dirty="0">
              <a:latin typeface="Euclid" panose="02020503060505020303" pitchFamily="18" charset="0"/>
            </a:endParaRPr>
          </a:p>
          <a:p>
            <a:pPr marL="459000" lvl="1" indent="0">
              <a:lnSpc>
                <a:spcPct val="150000"/>
              </a:lnSpc>
              <a:spcBef>
                <a:spcPts val="0"/>
              </a:spcBef>
              <a:buClr>
                <a:schemeClr val="accent1"/>
              </a:buClr>
              <a:buSzPct val="55000"/>
              <a:buNone/>
              <a:defRPr/>
            </a:pPr>
            <a:r>
              <a:rPr lang="en-US" altLang="zh-CN" sz="2800" b="0" dirty="0">
                <a:latin typeface="Euclid" panose="02020503060505020303" pitchFamily="18" charset="0"/>
              </a:rPr>
              <a:t>  </a:t>
            </a:r>
            <a:r>
              <a:rPr lang="en-US" altLang="zh-CN" sz="2800" dirty="0">
                <a:latin typeface="Euclid" panose="02020503060505020303" pitchFamily="18" charset="0"/>
              </a:rPr>
              <a:t>(1)</a:t>
            </a:r>
            <a:r>
              <a:rPr lang="zh-CN" altLang="en-US" sz="2800" b="0" dirty="0">
                <a:latin typeface="Euclid" panose="02020503060505020303" pitchFamily="18" charset="0"/>
              </a:rPr>
              <a:t>首先</a:t>
            </a:r>
            <a:r>
              <a:rPr lang="zh-CN" altLang="en-US" sz="2800" b="0" dirty="0">
                <a:solidFill>
                  <a:srgbClr val="FF0000"/>
                </a:solidFill>
                <a:latin typeface="Euclid" panose="02020503060505020303" pitchFamily="18" charset="0"/>
              </a:rPr>
              <a:t>对字节进行仿射变换的逆变换</a:t>
            </a:r>
          </a:p>
          <a:p>
            <a:pPr marL="459000" lvl="1" indent="0">
              <a:lnSpc>
                <a:spcPct val="150000"/>
              </a:lnSpc>
              <a:spcBef>
                <a:spcPts val="0"/>
              </a:spcBef>
              <a:buClr>
                <a:schemeClr val="accent1"/>
              </a:buClr>
              <a:buSzPct val="55000"/>
              <a:buNone/>
              <a:defRPr/>
            </a:pPr>
            <a:r>
              <a:rPr lang="en-US" altLang="zh-CN" sz="2800" b="0" dirty="0">
                <a:latin typeface="Euclid" panose="02020503060505020303" pitchFamily="18" charset="0"/>
              </a:rPr>
              <a:t>  </a:t>
            </a:r>
            <a:r>
              <a:rPr lang="en-US" altLang="zh-CN" sz="2800" dirty="0">
                <a:latin typeface="Euclid" panose="02020503060505020303" pitchFamily="18" charset="0"/>
              </a:rPr>
              <a:t>(2)</a:t>
            </a:r>
            <a:r>
              <a:rPr lang="zh-CN" altLang="en-US" sz="2800" b="0" dirty="0">
                <a:latin typeface="Euclid" panose="02020503060505020303" pitchFamily="18" charset="0"/>
              </a:rPr>
              <a:t>再对</a:t>
            </a:r>
            <a:r>
              <a:rPr lang="zh-CN" altLang="en-US" sz="2800" b="0" dirty="0">
                <a:solidFill>
                  <a:srgbClr val="FF0000"/>
                </a:solidFill>
                <a:latin typeface="Euclid" panose="02020503060505020303" pitchFamily="18" charset="0"/>
              </a:rPr>
              <a:t>所得结果求在</a:t>
            </a:r>
            <a:r>
              <a:rPr lang="en-US" altLang="zh-CN" sz="2800" dirty="0">
                <a:solidFill>
                  <a:srgbClr val="FF0000"/>
                </a:solidFill>
                <a:latin typeface="Euclid" panose="02020503060505020303" pitchFamily="18" charset="0"/>
              </a:rPr>
              <a:t>GF(2</a:t>
            </a:r>
            <a:r>
              <a:rPr lang="en-US" altLang="zh-CN" sz="2800" baseline="30000" dirty="0">
                <a:solidFill>
                  <a:srgbClr val="FF0000"/>
                </a:solidFill>
                <a:latin typeface="Euclid" panose="02020503060505020303" pitchFamily="18" charset="0"/>
              </a:rPr>
              <a:t>8</a:t>
            </a:r>
            <a:r>
              <a:rPr lang="en-US" altLang="zh-CN" sz="2800" dirty="0">
                <a:solidFill>
                  <a:srgbClr val="FF0000"/>
                </a:solidFill>
                <a:latin typeface="Euclid" panose="02020503060505020303" pitchFamily="18" charset="0"/>
              </a:rPr>
              <a:t>)</a:t>
            </a:r>
            <a:r>
              <a:rPr lang="zh-CN" altLang="en-US" sz="2800" b="0" dirty="0">
                <a:solidFill>
                  <a:srgbClr val="FF0000"/>
                </a:solidFill>
                <a:latin typeface="Euclid" panose="02020503060505020303" pitchFamily="18" charset="0"/>
              </a:rPr>
              <a:t>中的乘法逆元</a:t>
            </a:r>
            <a:endParaRPr lang="en-US" altLang="zh-CN" sz="2800" dirty="0">
              <a:solidFill>
                <a:srgbClr val="FF0000"/>
              </a:solidFill>
            </a:endParaRPr>
          </a:p>
          <a:p>
            <a:pPr marL="459000" lvl="1" indent="0">
              <a:lnSpc>
                <a:spcPct val="150000"/>
              </a:lnSpc>
              <a:spcBef>
                <a:spcPts val="0"/>
              </a:spcBef>
              <a:buClr>
                <a:schemeClr val="accent1"/>
              </a:buClr>
              <a:buSzPct val="55000"/>
              <a:buNone/>
              <a:defRPr/>
            </a:pPr>
            <a:r>
              <a:rPr lang="zh-CN" altLang="en-US" sz="2800" b="0" dirty="0">
                <a:solidFill>
                  <a:srgbClr val="FF0000"/>
                </a:solidFill>
                <a:latin typeface="Euclid" panose="02020503060505020303" pitchFamily="18" charset="0"/>
              </a:rPr>
              <a:t>与字节代替变换一样</a:t>
            </a:r>
            <a:r>
              <a:rPr lang="en-US" altLang="zh-CN" sz="2800" b="0" dirty="0">
                <a:solidFill>
                  <a:srgbClr val="FF0000"/>
                </a:solidFill>
                <a:latin typeface="Euclid" panose="02020503060505020303" pitchFamily="18" charset="0"/>
              </a:rPr>
              <a:t>, </a:t>
            </a:r>
            <a:r>
              <a:rPr lang="zh-CN" altLang="en-US" sz="2800" b="0" dirty="0">
                <a:solidFill>
                  <a:srgbClr val="FF0000"/>
                </a:solidFill>
                <a:latin typeface="Euclid" panose="02020503060505020303" pitchFamily="18" charset="0"/>
              </a:rPr>
              <a:t>也可以将该变换制作成表格进行查询</a:t>
            </a:r>
          </a:p>
        </p:txBody>
      </p:sp>
      <p:sp>
        <p:nvSpPr>
          <p:cNvPr id="2" name="日期占位符 1"/>
          <p:cNvSpPr>
            <a:spLocks noGrp="1"/>
          </p:cNvSpPr>
          <p:nvPr>
            <p:ph type="dt" sz="half" idx="10"/>
          </p:nvPr>
        </p:nvSpPr>
        <p:spPr/>
        <p:txBody>
          <a:bodyPr/>
          <a:lstStyle/>
          <a:p>
            <a:pPr>
              <a:defRPr/>
            </a:pPr>
            <a:fld id="{79EFC7C8-6C3F-469C-99D2-2D5F2AA9C082}"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132">
            <a:extLst>
              <a:ext uri="{FF2B5EF4-FFF2-40B4-BE49-F238E27FC236}">
                <a16:creationId xmlns="" xmlns:a16="http://schemas.microsoft.com/office/drawing/2014/main" id="{9730676A-F0A2-4F92-AA00-AEFD1CCC1466}"/>
              </a:ext>
            </a:extLst>
          </p:cNvPr>
          <p:cNvSpPr>
            <a:spLocks noGrp="1" noChangeArrowheads="1"/>
          </p:cNvSpPr>
          <p:nvPr>
            <p:ph type="title"/>
          </p:nvPr>
        </p:nvSpPr>
        <p:spPr>
          <a:xfrm>
            <a:off x="990600" y="366713"/>
            <a:ext cx="7793038" cy="700087"/>
          </a:xfrm>
        </p:spPr>
        <p:txBody>
          <a:bodyPr/>
          <a:lstStyle/>
          <a:p>
            <a:pPr>
              <a:defRPr/>
            </a:pPr>
            <a:r>
              <a:rPr lang="en-US" altLang="zh-CN" sz="3600" dirty="0">
                <a:latin typeface="Euclid" panose="02020503060505020303" pitchFamily="18" charset="0"/>
              </a:rPr>
              <a:t>AES</a:t>
            </a:r>
            <a:r>
              <a:rPr lang="zh-CN" altLang="en-US" sz="3600" b="0" dirty="0">
                <a:latin typeface="Euclid" panose="02020503060505020303" pitchFamily="18" charset="0"/>
              </a:rPr>
              <a:t>的逆</a:t>
            </a:r>
            <a:r>
              <a:rPr lang="en-US" altLang="zh-CN" sz="3600" dirty="0">
                <a:latin typeface="Euclid" panose="02020503060505020303" pitchFamily="18" charset="0"/>
              </a:rPr>
              <a:t>S</a:t>
            </a:r>
            <a:r>
              <a:rPr lang="zh-CN" altLang="en-US" sz="3600" b="0" dirty="0">
                <a:latin typeface="Euclid" panose="02020503060505020303" pitchFamily="18" charset="0"/>
              </a:rPr>
              <a:t>盒</a:t>
            </a:r>
          </a:p>
        </p:txBody>
      </p:sp>
      <p:graphicFrame>
        <p:nvGraphicFramePr>
          <p:cNvPr id="6" name="表格 5">
            <a:extLst>
              <a:ext uri="{FF2B5EF4-FFF2-40B4-BE49-F238E27FC236}">
                <a16:creationId xmlns="" xmlns:a16="http://schemas.microsoft.com/office/drawing/2014/main" id="{D71D4A22-21F3-4A4F-85B6-F1E9E4C0794A}"/>
              </a:ext>
            </a:extLst>
          </p:cNvPr>
          <p:cNvGraphicFramePr>
            <a:graphicFrameLocks noGrp="1"/>
          </p:cNvGraphicFramePr>
          <p:nvPr>
            <p:extLst>
              <p:ext uri="{D42A27DB-BD31-4B8C-83A1-F6EECF244321}">
                <p14:modId xmlns:p14="http://schemas.microsoft.com/office/powerpoint/2010/main" val="3995465896"/>
              </p:ext>
            </p:extLst>
          </p:nvPr>
        </p:nvGraphicFramePr>
        <p:xfrm>
          <a:off x="76318" y="1066800"/>
          <a:ext cx="8962459" cy="5715000"/>
        </p:xfrm>
        <a:graphic>
          <a:graphicData uri="http://schemas.openxmlformats.org/drawingml/2006/table">
            <a:tbl>
              <a:tblPr firstRow="1" firstCol="1" lastRow="1" lastCol="1" bandRow="1" bandCol="1"/>
              <a:tblGrid>
                <a:gridCol w="353337">
                  <a:extLst>
                    <a:ext uri="{9D8B030D-6E8A-4147-A177-3AD203B41FA5}">
                      <a16:colId xmlns="" xmlns:a16="http://schemas.microsoft.com/office/drawing/2014/main" val="20000"/>
                    </a:ext>
                  </a:extLst>
                </a:gridCol>
                <a:gridCol w="505853">
                  <a:extLst>
                    <a:ext uri="{9D8B030D-6E8A-4147-A177-3AD203B41FA5}">
                      <a16:colId xmlns="" xmlns:a16="http://schemas.microsoft.com/office/drawing/2014/main" val="20001"/>
                    </a:ext>
                  </a:extLst>
                </a:gridCol>
                <a:gridCol w="505853">
                  <a:extLst>
                    <a:ext uri="{9D8B030D-6E8A-4147-A177-3AD203B41FA5}">
                      <a16:colId xmlns="" xmlns:a16="http://schemas.microsoft.com/office/drawing/2014/main" val="20002"/>
                    </a:ext>
                  </a:extLst>
                </a:gridCol>
                <a:gridCol w="505853">
                  <a:extLst>
                    <a:ext uri="{9D8B030D-6E8A-4147-A177-3AD203B41FA5}">
                      <a16:colId xmlns="" xmlns:a16="http://schemas.microsoft.com/office/drawing/2014/main" val="20003"/>
                    </a:ext>
                  </a:extLst>
                </a:gridCol>
                <a:gridCol w="505853">
                  <a:extLst>
                    <a:ext uri="{9D8B030D-6E8A-4147-A177-3AD203B41FA5}">
                      <a16:colId xmlns="" xmlns:a16="http://schemas.microsoft.com/office/drawing/2014/main" val="20004"/>
                    </a:ext>
                  </a:extLst>
                </a:gridCol>
                <a:gridCol w="505853">
                  <a:extLst>
                    <a:ext uri="{9D8B030D-6E8A-4147-A177-3AD203B41FA5}">
                      <a16:colId xmlns="" xmlns:a16="http://schemas.microsoft.com/office/drawing/2014/main" val="20005"/>
                    </a:ext>
                  </a:extLst>
                </a:gridCol>
                <a:gridCol w="505853">
                  <a:extLst>
                    <a:ext uri="{9D8B030D-6E8A-4147-A177-3AD203B41FA5}">
                      <a16:colId xmlns="" xmlns:a16="http://schemas.microsoft.com/office/drawing/2014/main" val="20006"/>
                    </a:ext>
                  </a:extLst>
                </a:gridCol>
                <a:gridCol w="505853">
                  <a:extLst>
                    <a:ext uri="{9D8B030D-6E8A-4147-A177-3AD203B41FA5}">
                      <a16:colId xmlns="" xmlns:a16="http://schemas.microsoft.com/office/drawing/2014/main" val="20007"/>
                    </a:ext>
                  </a:extLst>
                </a:gridCol>
                <a:gridCol w="505853">
                  <a:extLst>
                    <a:ext uri="{9D8B030D-6E8A-4147-A177-3AD203B41FA5}">
                      <a16:colId xmlns="" xmlns:a16="http://schemas.microsoft.com/office/drawing/2014/main" val="20008"/>
                    </a:ext>
                  </a:extLst>
                </a:gridCol>
                <a:gridCol w="506922">
                  <a:extLst>
                    <a:ext uri="{9D8B030D-6E8A-4147-A177-3AD203B41FA5}">
                      <a16:colId xmlns="" xmlns:a16="http://schemas.microsoft.com/office/drawing/2014/main" val="20009"/>
                    </a:ext>
                  </a:extLst>
                </a:gridCol>
                <a:gridCol w="506922">
                  <a:extLst>
                    <a:ext uri="{9D8B030D-6E8A-4147-A177-3AD203B41FA5}">
                      <a16:colId xmlns="" xmlns:a16="http://schemas.microsoft.com/office/drawing/2014/main" val="20010"/>
                    </a:ext>
                  </a:extLst>
                </a:gridCol>
                <a:gridCol w="506922">
                  <a:extLst>
                    <a:ext uri="{9D8B030D-6E8A-4147-A177-3AD203B41FA5}">
                      <a16:colId xmlns="" xmlns:a16="http://schemas.microsoft.com/office/drawing/2014/main" val="20011"/>
                    </a:ext>
                  </a:extLst>
                </a:gridCol>
                <a:gridCol w="506922">
                  <a:extLst>
                    <a:ext uri="{9D8B030D-6E8A-4147-A177-3AD203B41FA5}">
                      <a16:colId xmlns="" xmlns:a16="http://schemas.microsoft.com/office/drawing/2014/main" val="20012"/>
                    </a:ext>
                  </a:extLst>
                </a:gridCol>
                <a:gridCol w="506922">
                  <a:extLst>
                    <a:ext uri="{9D8B030D-6E8A-4147-A177-3AD203B41FA5}">
                      <a16:colId xmlns="" xmlns:a16="http://schemas.microsoft.com/office/drawing/2014/main" val="20013"/>
                    </a:ext>
                  </a:extLst>
                </a:gridCol>
                <a:gridCol w="506922">
                  <a:extLst>
                    <a:ext uri="{9D8B030D-6E8A-4147-A177-3AD203B41FA5}">
                      <a16:colId xmlns="" xmlns:a16="http://schemas.microsoft.com/office/drawing/2014/main" val="20014"/>
                    </a:ext>
                  </a:extLst>
                </a:gridCol>
                <a:gridCol w="506922">
                  <a:extLst>
                    <a:ext uri="{9D8B030D-6E8A-4147-A177-3AD203B41FA5}">
                      <a16:colId xmlns="" xmlns:a16="http://schemas.microsoft.com/office/drawing/2014/main" val="20015"/>
                    </a:ext>
                  </a:extLst>
                </a:gridCol>
                <a:gridCol w="506922">
                  <a:extLst>
                    <a:ext uri="{9D8B030D-6E8A-4147-A177-3AD203B41FA5}">
                      <a16:colId xmlns="" xmlns:a16="http://schemas.microsoft.com/office/drawing/2014/main" val="20016"/>
                    </a:ext>
                  </a:extLst>
                </a:gridCol>
                <a:gridCol w="506922">
                  <a:extLst>
                    <a:ext uri="{9D8B030D-6E8A-4147-A177-3AD203B41FA5}">
                      <a16:colId xmlns="" xmlns:a16="http://schemas.microsoft.com/office/drawing/2014/main" val="20017"/>
                    </a:ext>
                  </a:extLst>
                </a:gridCol>
              </a:tblGrid>
              <a:tr h="317500">
                <a:tc rowSpan="2" gridSpan="2">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hMerge="1">
                  <a:txBody>
                    <a:bodyPr/>
                    <a:lstStyle/>
                    <a:p>
                      <a:endParaRPr lang="zh-CN" altLang="en-US"/>
                    </a:p>
                  </a:txBody>
                  <a:tcPr/>
                </a:tc>
                <a:tc gridSpan="16">
                  <a:txBody>
                    <a:bodyPr/>
                    <a:lstStyle/>
                    <a:p>
                      <a:pPr algn="ctr">
                        <a:spcAft>
                          <a:spcPts val="0"/>
                        </a:spcAft>
                        <a:tabLst>
                          <a:tab pos="276225" algn="l"/>
                        </a:tabLst>
                      </a:pPr>
                      <a:r>
                        <a:rPr lang="en-US" sz="2000" i="1" kern="100">
                          <a:effectLst/>
                          <a:latin typeface="Times New Roman" panose="02020603050405020304" pitchFamily="18" charset="0"/>
                          <a:ea typeface="宋体" panose="02010600030101010101" pitchFamily="2" charset="-122"/>
                        </a:rPr>
                        <a:t>y</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17500">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9</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1"/>
                  </a:ext>
                </a:extLst>
              </a:tr>
              <a:tr h="317500">
                <a:tc rowSpan="16">
                  <a:txBody>
                    <a:bodyPr/>
                    <a:lstStyle/>
                    <a:p>
                      <a:pPr algn="ctr">
                        <a:spcAft>
                          <a:spcPts val="0"/>
                        </a:spcAft>
                        <a:tabLst>
                          <a:tab pos="276225" algn="l"/>
                        </a:tabLst>
                      </a:pPr>
                      <a:r>
                        <a:rPr lang="en-US" sz="2000" i="1" kern="100" dirty="0">
                          <a:effectLst/>
                          <a:latin typeface="Times New Roman" panose="02020603050405020304" pitchFamily="18" charset="0"/>
                          <a:ea typeface="宋体" panose="02010600030101010101" pitchFamily="2" charset="-122"/>
                        </a:rPr>
                        <a:t>x</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52</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36</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D7</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2"/>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E3</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8E</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E9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3"/>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7B</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C2</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EE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4C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4E</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4"/>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2E</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A1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66</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5B</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5"/>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F6</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A4</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6"/>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48</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50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ED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15</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84</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7"/>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8C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BC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E4</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06</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8"/>
                  </a:ext>
                </a:extLst>
              </a:tr>
              <a:tr h="317500">
                <a:tc vMerge="1">
                  <a:txBody>
                    <a:bodyPr/>
                    <a:lstStyle/>
                    <a:p>
                      <a:endParaRPr lang="zh-CN" altLang="en-US"/>
                    </a:p>
                  </a:txBody>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7</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D0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2C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8F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3F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0F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C1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AF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BD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03</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01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13</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8A</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6B</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9"/>
                  </a:ext>
                </a:extLst>
              </a:tr>
              <a:tr h="317500">
                <a:tc vMerge="1">
                  <a:txBody>
                    <a:bodyPr/>
                    <a:lstStyle/>
                    <a:p>
                      <a:endParaRPr lang="zh-CN" altLang="en-US"/>
                    </a:p>
                  </a:txBody>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8</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4F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DC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EA</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97</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F2</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CF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E6</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73</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0"/>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E7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E2</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F9</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37</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E8</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1C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75</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DF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1"/>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B7</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AA</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18</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BE</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2"/>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79</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DB</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CD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5A</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3"/>
                  </a:ext>
                </a:extLst>
              </a:tr>
              <a:tr h="317500">
                <a:tc vMerge="1">
                  <a:txBody>
                    <a:bodyPr/>
                    <a:lstStyle/>
                    <a:p>
                      <a:endParaRPr lang="zh-CN" altLang="en-US"/>
                    </a:p>
                  </a:txBody>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DD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A8</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33</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88</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07</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C7</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31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B1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12</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59</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27</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80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5F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4"/>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0D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E5</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93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9C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EF</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5"/>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E0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4D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AE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C8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EB</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3C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83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99</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61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6"/>
                  </a:ext>
                </a:extLst>
              </a:tr>
              <a:tr h="317500">
                <a:tc vMerge="1">
                  <a:txBody>
                    <a:bodyPr/>
                    <a:lstStyle/>
                    <a:p>
                      <a:endParaRPr lang="zh-CN" altLang="en-US"/>
                    </a:p>
                  </a:txBody>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2B</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04</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7E</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BA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77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D6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E1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69</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14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63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55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a:effectLst/>
                          <a:latin typeface="Times New Roman" panose="02020603050405020304" pitchFamily="18" charset="0"/>
                          <a:ea typeface="宋体" panose="02010600030101010101" pitchFamily="2" charset="-122"/>
                        </a:rPr>
                        <a:t>21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0C</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tabLst>
                          <a:tab pos="276225" algn="l"/>
                        </a:tabLst>
                      </a:pPr>
                      <a:r>
                        <a:rPr lang="en-US" sz="2000" kern="100" dirty="0">
                          <a:effectLst/>
                          <a:latin typeface="Times New Roman" panose="02020603050405020304" pitchFamily="18" charset="0"/>
                          <a:ea typeface="宋体" panose="02010600030101010101" pitchFamily="2" charset="-122"/>
                        </a:rPr>
                        <a:t>7D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7"/>
                  </a:ext>
                </a:extLst>
              </a:tr>
            </a:tbl>
          </a:graphicData>
        </a:graphic>
      </p:graphicFrame>
      <p:sp>
        <p:nvSpPr>
          <p:cNvPr id="2" name="日期占位符 1"/>
          <p:cNvSpPr>
            <a:spLocks noGrp="1"/>
          </p:cNvSpPr>
          <p:nvPr>
            <p:ph type="dt" sz="half" idx="10"/>
          </p:nvPr>
        </p:nvSpPr>
        <p:spPr/>
        <p:txBody>
          <a:bodyPr/>
          <a:lstStyle/>
          <a:p>
            <a:pPr>
              <a:defRPr/>
            </a:pPr>
            <a:fld id="{E66C43C2-BABF-4EBE-BD05-866C4A374761}"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D4175114-0887-4EBA-91FC-9713CBD14FB3}"/>
              </a:ext>
            </a:extLst>
          </p:cNvPr>
          <p:cNvPicPr>
            <a:picLocks noChangeAspect="1"/>
          </p:cNvPicPr>
          <p:nvPr/>
        </p:nvPicPr>
        <p:blipFill>
          <a:blip r:embed="rId3"/>
          <a:stretch>
            <a:fillRect/>
          </a:stretch>
        </p:blipFill>
        <p:spPr>
          <a:xfrm>
            <a:off x="1126514" y="0"/>
            <a:ext cx="6890971" cy="6858000"/>
          </a:xfrm>
          <a:prstGeom prst="rect">
            <a:avLst/>
          </a:prstGeom>
        </p:spPr>
      </p:pic>
      <p:sp>
        <p:nvSpPr>
          <p:cNvPr id="2" name="日期占位符 1"/>
          <p:cNvSpPr>
            <a:spLocks noGrp="1"/>
          </p:cNvSpPr>
          <p:nvPr>
            <p:ph type="dt" sz="half" idx="10"/>
          </p:nvPr>
        </p:nvSpPr>
        <p:spPr/>
        <p:txBody>
          <a:bodyPr/>
          <a:lstStyle/>
          <a:p>
            <a:pPr>
              <a:defRPr/>
            </a:pPr>
            <a:fld id="{8BCA8744-EFCF-49CE-94FA-66DBA0B1C978}"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40898295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 xmlns:a16="http://schemas.microsoft.com/office/drawing/2014/main" id="{1689716E-D3E1-443B-8CB9-066CD18A1FFD}"/>
              </a:ext>
            </a:extLst>
          </p:cNvPr>
          <p:cNvSpPr>
            <a:spLocks noGrp="1" noChangeArrowheads="1"/>
          </p:cNvSpPr>
          <p:nvPr>
            <p:ph type="title"/>
          </p:nvPr>
        </p:nvSpPr>
        <p:spPr>
          <a:xfrm>
            <a:off x="1098550" y="365125"/>
            <a:ext cx="6778625" cy="668338"/>
          </a:xfrm>
        </p:spPr>
        <p:txBody>
          <a:bodyPr/>
          <a:lstStyle/>
          <a:p>
            <a:pPr>
              <a:defRPr/>
            </a:pPr>
            <a:r>
              <a:rPr lang="zh-CN" altLang="en-US" dirty="0">
                <a:latin typeface="+mn-lt"/>
              </a:rPr>
              <a:t>行移位变换</a:t>
            </a:r>
          </a:p>
        </p:txBody>
      </p:sp>
      <p:sp>
        <p:nvSpPr>
          <p:cNvPr id="131075" name="Rectangle 3">
            <a:extLst>
              <a:ext uri="{FF2B5EF4-FFF2-40B4-BE49-F238E27FC236}">
                <a16:creationId xmlns="" xmlns:a16="http://schemas.microsoft.com/office/drawing/2014/main" id="{11A13C0F-7D2C-45F6-9D0E-873B77A93EE2}"/>
              </a:ext>
            </a:extLst>
          </p:cNvPr>
          <p:cNvSpPr>
            <a:spLocks noGrp="1" noChangeArrowheads="1"/>
          </p:cNvSpPr>
          <p:nvPr>
            <p:ph idx="1"/>
          </p:nvPr>
        </p:nvSpPr>
        <p:spPr>
          <a:xfrm>
            <a:off x="628650" y="1069023"/>
            <a:ext cx="7886700" cy="5011737"/>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将状态阵列的各行进行</a:t>
            </a:r>
            <a:r>
              <a:rPr lang="zh-CN" altLang="en-US" sz="2800" b="0" dirty="0">
                <a:solidFill>
                  <a:srgbClr val="FF0000"/>
                </a:solidFill>
                <a:latin typeface="Euclid" panose="02020503060505020303" pitchFamily="18" charset="0"/>
              </a:rPr>
              <a:t>循环左移</a:t>
            </a:r>
            <a:r>
              <a:rPr lang="en-US" altLang="zh-CN" sz="2800" b="0" dirty="0">
                <a:latin typeface="Euclid" panose="02020503060505020303" pitchFamily="18" charset="0"/>
              </a:rPr>
              <a:t>, </a:t>
            </a:r>
            <a:r>
              <a:rPr lang="zh-CN" altLang="en-US" sz="2800" b="0" dirty="0">
                <a:latin typeface="Euclid" panose="02020503060505020303" pitchFamily="18" charset="0"/>
              </a:rPr>
              <a:t>不同行的移位量不同</a:t>
            </a:r>
          </a:p>
          <a:p>
            <a:pPr marL="687600" lvl="1"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600" dirty="0">
                <a:latin typeface="Euclid" panose="02020503060505020303" pitchFamily="18" charset="0"/>
              </a:rPr>
              <a:t>0</a:t>
            </a:r>
            <a:r>
              <a:rPr lang="zh-CN" altLang="en-US" sz="2600" b="0" dirty="0">
                <a:latin typeface="Euclid" panose="02020503060505020303" pitchFamily="18" charset="0"/>
              </a:rPr>
              <a:t>行</a:t>
            </a:r>
            <a:r>
              <a:rPr lang="en-US" altLang="zh-CN" sz="2600" b="0" dirty="0">
                <a:latin typeface="Euclid" panose="02020503060505020303" pitchFamily="18" charset="0"/>
              </a:rPr>
              <a:t>: </a:t>
            </a:r>
            <a:r>
              <a:rPr lang="zh-CN" altLang="en-US" sz="2600" b="0" dirty="0">
                <a:latin typeface="Euclid" panose="02020503060505020303" pitchFamily="18" charset="0"/>
              </a:rPr>
              <a:t>不动</a:t>
            </a:r>
            <a:endParaRPr lang="en-US" altLang="zh-CN" sz="2600" b="0" dirty="0">
              <a:latin typeface="Euclid" panose="02020503060505020303" pitchFamily="18" charset="0"/>
            </a:endParaRPr>
          </a:p>
          <a:p>
            <a:pPr marL="687600" lvl="1"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600" dirty="0">
                <a:latin typeface="Euclid" panose="02020503060505020303" pitchFamily="18" charset="0"/>
              </a:rPr>
              <a:t>1</a:t>
            </a:r>
            <a:r>
              <a:rPr lang="zh-CN" altLang="en-US" sz="2600" b="0" dirty="0"/>
              <a:t>行</a:t>
            </a:r>
            <a:r>
              <a:rPr lang="en-US" altLang="zh-CN" sz="2600" b="0" dirty="0">
                <a:latin typeface="Times New Roman" panose="02020603050405020304" pitchFamily="18" charset="0"/>
              </a:rPr>
              <a:t>: </a:t>
            </a:r>
            <a:r>
              <a:rPr lang="zh-CN" altLang="en-US" sz="2600" b="0" dirty="0"/>
              <a:t>循环左移</a:t>
            </a:r>
            <a:r>
              <a:rPr lang="en-US" altLang="zh-CN" sz="2600" dirty="0">
                <a:latin typeface="Euclid" panose="02020503060505020303" pitchFamily="18" charset="0"/>
              </a:rPr>
              <a:t>1</a:t>
            </a:r>
            <a:r>
              <a:rPr lang="zh-CN" altLang="en-US" sz="2600" b="0" dirty="0"/>
              <a:t>字节</a:t>
            </a:r>
            <a:endParaRPr lang="en-US" altLang="zh-CN" sz="2600" b="0" dirty="0"/>
          </a:p>
          <a:p>
            <a:pPr marL="687600" lvl="1"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600" dirty="0">
                <a:latin typeface="Euclid" panose="02020503060505020303" pitchFamily="18" charset="0"/>
              </a:rPr>
              <a:t>2</a:t>
            </a:r>
            <a:r>
              <a:rPr lang="zh-CN" altLang="en-US" sz="2600" b="0" dirty="0"/>
              <a:t>行</a:t>
            </a:r>
            <a:r>
              <a:rPr lang="en-US" altLang="zh-CN" sz="2600" b="0" dirty="0">
                <a:latin typeface="Times New Roman" panose="02020603050405020304" pitchFamily="18" charset="0"/>
              </a:rPr>
              <a:t>: </a:t>
            </a:r>
            <a:r>
              <a:rPr lang="zh-CN" altLang="en-US" sz="2600" b="0" dirty="0"/>
              <a:t>循环左移</a:t>
            </a:r>
            <a:r>
              <a:rPr lang="en-US" altLang="zh-CN" sz="2600" dirty="0">
                <a:latin typeface="Euclid" panose="02020503060505020303" pitchFamily="18" charset="0"/>
              </a:rPr>
              <a:t>2</a:t>
            </a:r>
            <a:r>
              <a:rPr lang="zh-CN" altLang="en-US" sz="2600" b="0" dirty="0"/>
              <a:t>字节</a:t>
            </a:r>
            <a:endParaRPr lang="en-US" altLang="zh-CN" sz="2600" b="0" dirty="0"/>
          </a:p>
          <a:p>
            <a:pPr marL="687600" lvl="1"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600" dirty="0">
                <a:latin typeface="Euclid" panose="02020503060505020303" pitchFamily="18" charset="0"/>
              </a:rPr>
              <a:t>3</a:t>
            </a:r>
            <a:r>
              <a:rPr lang="zh-CN" altLang="en-US" sz="2600" b="0" dirty="0"/>
              <a:t>行</a:t>
            </a:r>
            <a:r>
              <a:rPr lang="en-US" altLang="zh-CN" sz="2600" b="0" dirty="0">
                <a:latin typeface="Times New Roman" panose="02020603050405020304" pitchFamily="18" charset="0"/>
              </a:rPr>
              <a:t>:</a:t>
            </a:r>
            <a:r>
              <a:rPr lang="en-US" altLang="zh-CN" sz="2600" b="0" dirty="0"/>
              <a:t> </a:t>
            </a:r>
            <a:r>
              <a:rPr lang="zh-CN" altLang="en-US" sz="2600" b="0" dirty="0"/>
              <a:t>循环左移</a:t>
            </a:r>
            <a:r>
              <a:rPr lang="en-US" altLang="zh-CN" sz="2600" dirty="0">
                <a:latin typeface="Euclid" panose="02020503060505020303" pitchFamily="18" charset="0"/>
              </a:rPr>
              <a:t>3</a:t>
            </a:r>
            <a:r>
              <a:rPr lang="zh-CN" altLang="en-US" sz="2600" b="0" dirty="0"/>
              <a:t>字节</a:t>
            </a:r>
            <a:endParaRPr lang="en-US" altLang="zh-CN" sz="2600" b="0" dirty="0"/>
          </a:p>
          <a:p>
            <a:pPr marL="687600" lvl="1"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600" b="0" dirty="0"/>
              <a:t>记为</a:t>
            </a:r>
            <a:r>
              <a:rPr lang="en-US" altLang="zh-CN" sz="2600" b="0" dirty="0">
                <a:latin typeface="Times New Roman" panose="02020603050405020304" pitchFamily="18" charset="0"/>
              </a:rPr>
              <a:t>: </a:t>
            </a:r>
            <a:r>
              <a:rPr lang="en-US" altLang="zh-CN" sz="2600" dirty="0" err="1">
                <a:latin typeface="Euclid" panose="02020503060505020303" pitchFamily="18" charset="0"/>
              </a:rPr>
              <a:t>ShiftRow</a:t>
            </a:r>
            <a:r>
              <a:rPr lang="en-US" altLang="zh-CN" sz="2600" dirty="0">
                <a:latin typeface="Euclid" panose="02020503060505020303" pitchFamily="18" charset="0"/>
              </a:rPr>
              <a:t>(State)</a:t>
            </a:r>
          </a:p>
        </p:txBody>
      </p:sp>
      <p:pic>
        <p:nvPicPr>
          <p:cNvPr id="5" name="图片 4">
            <a:extLst>
              <a:ext uri="{FF2B5EF4-FFF2-40B4-BE49-F238E27FC236}">
                <a16:creationId xmlns="" xmlns:a16="http://schemas.microsoft.com/office/drawing/2014/main" id="{6BBCCF46-3ECB-4D06-BEA5-527FEA397B67}"/>
              </a:ext>
            </a:extLst>
          </p:cNvPr>
          <p:cNvPicPr>
            <a:picLocks noChangeAspect="1"/>
          </p:cNvPicPr>
          <p:nvPr/>
        </p:nvPicPr>
        <p:blipFill>
          <a:blip r:embed="rId3"/>
          <a:stretch>
            <a:fillRect/>
          </a:stretch>
        </p:blipFill>
        <p:spPr>
          <a:xfrm>
            <a:off x="1905070" y="4495772"/>
            <a:ext cx="6406371" cy="2133600"/>
          </a:xfrm>
          <a:prstGeom prst="rect">
            <a:avLst/>
          </a:prstGeom>
        </p:spPr>
      </p:pic>
      <p:sp>
        <p:nvSpPr>
          <p:cNvPr id="2" name="日期占位符 1"/>
          <p:cNvSpPr>
            <a:spLocks noGrp="1"/>
          </p:cNvSpPr>
          <p:nvPr>
            <p:ph type="dt" sz="half" idx="10"/>
          </p:nvPr>
        </p:nvSpPr>
        <p:spPr/>
        <p:txBody>
          <a:bodyPr/>
          <a:lstStyle/>
          <a:p>
            <a:pPr>
              <a:defRPr/>
            </a:pPr>
            <a:fld id="{BC0399F3-7FC3-436E-9A3C-FA7CECE97CFD}"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 xmlns:a16="http://schemas.microsoft.com/office/drawing/2014/main" id="{03B71CED-A0F3-4766-B2F7-7D5AF4B665AB}"/>
              </a:ext>
            </a:extLst>
          </p:cNvPr>
          <p:cNvSpPr>
            <a:spLocks noGrp="1" noChangeArrowheads="1"/>
          </p:cNvSpPr>
          <p:nvPr>
            <p:ph type="title"/>
          </p:nvPr>
        </p:nvSpPr>
        <p:spPr>
          <a:xfrm>
            <a:off x="1098550" y="365125"/>
            <a:ext cx="6778625" cy="668338"/>
          </a:xfrm>
        </p:spPr>
        <p:txBody>
          <a:bodyPr/>
          <a:lstStyle/>
          <a:p>
            <a:pPr>
              <a:defRPr/>
            </a:pPr>
            <a:r>
              <a:rPr lang="zh-CN" altLang="en-US" dirty="0">
                <a:latin typeface="+mn-lt"/>
              </a:rPr>
              <a:t>逆行移位</a:t>
            </a:r>
            <a:r>
              <a:rPr lang="en-US" altLang="zh-CN" dirty="0" err="1">
                <a:latin typeface="+mn-lt"/>
              </a:rPr>
              <a:t>InvShiftRows</a:t>
            </a:r>
            <a:r>
              <a:rPr lang="en-US" altLang="zh-CN" dirty="0">
                <a:latin typeface="+mn-lt"/>
              </a:rPr>
              <a:t>()</a:t>
            </a:r>
          </a:p>
        </p:txBody>
      </p:sp>
      <p:sp>
        <p:nvSpPr>
          <p:cNvPr id="135171" name="Rectangle 3">
            <a:extLst>
              <a:ext uri="{FF2B5EF4-FFF2-40B4-BE49-F238E27FC236}">
                <a16:creationId xmlns="" xmlns:a16="http://schemas.microsoft.com/office/drawing/2014/main" id="{7C668DFF-2F4E-4213-A769-971EC63D9062}"/>
              </a:ext>
            </a:extLst>
          </p:cNvPr>
          <p:cNvSpPr>
            <a:spLocks noGrp="1" noChangeArrowheads="1"/>
          </p:cNvSpPr>
          <p:nvPr>
            <p:ph idx="1"/>
          </p:nvPr>
        </p:nvSpPr>
        <p:spPr>
          <a:xfrm>
            <a:off x="617538" y="1465263"/>
            <a:ext cx="7886700" cy="4579937"/>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逆行移位变换是行移位变换的逆变换</a:t>
            </a:r>
            <a:r>
              <a:rPr lang="en-US" altLang="zh-CN" sz="2800" b="0" dirty="0">
                <a:latin typeface="Euclid" panose="02020503060505020303" pitchFamily="18" charset="0"/>
              </a:rPr>
              <a:t>, </a:t>
            </a:r>
            <a:r>
              <a:rPr lang="zh-CN" altLang="en-US" sz="2800" b="0" dirty="0">
                <a:latin typeface="Euclid" panose="02020503060505020303" pitchFamily="18" charset="0"/>
              </a:rPr>
              <a:t>它对状态的每一行进行</a:t>
            </a:r>
            <a:r>
              <a:rPr lang="zh-CN" altLang="en-US" sz="2800" b="0" dirty="0">
                <a:solidFill>
                  <a:srgbClr val="FF0000"/>
                </a:solidFill>
                <a:latin typeface="Euclid" panose="02020503060505020303" pitchFamily="18" charset="0"/>
              </a:rPr>
              <a:t>循环右移</a:t>
            </a:r>
            <a:r>
              <a:rPr lang="zh-CN" altLang="en-US" sz="2800" b="0" dirty="0">
                <a:latin typeface="Euclid" panose="02020503060505020303" pitchFamily="18" charset="0"/>
              </a:rPr>
              <a:t>。</a:t>
            </a:r>
            <a:endParaRPr lang="en-US" altLang="zh-CN" sz="2800" b="0" dirty="0">
              <a:latin typeface="Euclid" panose="02020503060505020303" pitchFamily="18" charset="0"/>
            </a:endParaRPr>
          </a:p>
          <a:p>
            <a:pPr marL="687600" lvl="1"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t>第一行不动</a:t>
            </a:r>
            <a:r>
              <a:rPr lang="en-US" altLang="zh-CN" sz="2800" b="0" dirty="0">
                <a:latin typeface="Times New Roman" panose="02020603050405020304" pitchFamily="18" charset="0"/>
              </a:rPr>
              <a:t>,</a:t>
            </a:r>
            <a:r>
              <a:rPr lang="en-US" altLang="zh-CN" sz="2800" b="0" dirty="0"/>
              <a:t> </a:t>
            </a:r>
          </a:p>
          <a:p>
            <a:pPr marL="687600" lvl="1"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t>第二行循环右移</a:t>
            </a:r>
            <a:r>
              <a:rPr lang="en-US" altLang="zh-CN" sz="2800" dirty="0">
                <a:latin typeface="Euclid" panose="02020503060505020303" pitchFamily="18" charset="0"/>
              </a:rPr>
              <a:t>1</a:t>
            </a:r>
            <a:r>
              <a:rPr lang="zh-CN" altLang="en-US" sz="2800" b="0" dirty="0"/>
              <a:t>个字节</a:t>
            </a:r>
            <a:r>
              <a:rPr lang="en-US" altLang="zh-CN" sz="2800" b="0" dirty="0">
                <a:latin typeface="Times New Roman" panose="02020603050405020304" pitchFamily="18" charset="0"/>
              </a:rPr>
              <a:t>, </a:t>
            </a:r>
          </a:p>
          <a:p>
            <a:pPr marL="687600" lvl="1"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t>第三行循环右移</a:t>
            </a:r>
            <a:r>
              <a:rPr lang="en-US" altLang="zh-CN" sz="2800" dirty="0">
                <a:latin typeface="Euclid" panose="02020503060505020303" pitchFamily="18" charset="0"/>
              </a:rPr>
              <a:t>2</a:t>
            </a:r>
            <a:r>
              <a:rPr lang="zh-CN" altLang="en-US" sz="2800" b="0" dirty="0"/>
              <a:t>个字节</a:t>
            </a:r>
            <a:r>
              <a:rPr lang="en-US" altLang="zh-CN" sz="2800" b="0" dirty="0">
                <a:latin typeface="Times New Roman" panose="02020603050405020304" pitchFamily="18" charset="0"/>
              </a:rPr>
              <a:t>, </a:t>
            </a:r>
          </a:p>
          <a:p>
            <a:pPr marL="687600" lvl="1"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t>第四行循环右移</a:t>
            </a:r>
            <a:r>
              <a:rPr lang="en-US" altLang="zh-CN" sz="2800" dirty="0">
                <a:latin typeface="Euclid" panose="02020503060505020303" pitchFamily="18" charset="0"/>
              </a:rPr>
              <a:t>3</a:t>
            </a:r>
            <a:r>
              <a:rPr lang="zh-CN" altLang="en-US" sz="2800" b="0" dirty="0"/>
              <a:t>个字节。</a:t>
            </a:r>
            <a:endParaRPr lang="en-US" altLang="zh-CN" sz="2800" b="0" dirty="0"/>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记为</a:t>
            </a:r>
            <a:r>
              <a:rPr lang="en-US" altLang="zh-CN" sz="2800" b="0" dirty="0">
                <a:latin typeface="Euclid" panose="02020503060505020303" pitchFamily="18" charset="0"/>
              </a:rPr>
              <a:t>: </a:t>
            </a:r>
            <a:r>
              <a:rPr lang="en-US" altLang="zh-CN" sz="2800" dirty="0" err="1">
                <a:latin typeface="Euclid" panose="02020503060505020303" pitchFamily="18" charset="0"/>
              </a:rPr>
              <a:t>InvShiftRow</a:t>
            </a:r>
            <a:r>
              <a:rPr lang="en-US" altLang="zh-CN" sz="2800" dirty="0">
                <a:latin typeface="Euclid" panose="02020503060505020303" pitchFamily="18" charset="0"/>
              </a:rPr>
              <a:t>(State)</a:t>
            </a:r>
            <a:endParaRPr lang="zh-CN" altLang="en-US" sz="2800" dirty="0">
              <a:latin typeface="Euclid" panose="02020503060505020303" pitchFamily="18" charset="0"/>
            </a:endParaRPr>
          </a:p>
        </p:txBody>
      </p:sp>
      <p:sp>
        <p:nvSpPr>
          <p:cNvPr id="2" name="日期占位符 1"/>
          <p:cNvSpPr>
            <a:spLocks noGrp="1"/>
          </p:cNvSpPr>
          <p:nvPr>
            <p:ph type="dt" sz="half" idx="10"/>
          </p:nvPr>
        </p:nvSpPr>
        <p:spPr/>
        <p:txBody>
          <a:bodyPr/>
          <a:lstStyle/>
          <a:p>
            <a:pPr>
              <a:defRPr/>
            </a:pPr>
            <a:fld id="{50CB0415-AFE1-43FB-9646-765A5757A3C5}"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1" name="Rectangle 2">
            <a:extLst>
              <a:ext uri="{FF2B5EF4-FFF2-40B4-BE49-F238E27FC236}">
                <a16:creationId xmlns="" xmlns:a16="http://schemas.microsoft.com/office/drawing/2014/main" id="{515A999E-BCA0-4BC5-96BE-3B6A8EA1C8FE}"/>
              </a:ext>
            </a:extLst>
          </p:cNvPr>
          <p:cNvSpPr>
            <a:spLocks noGrp="1" noChangeArrowheads="1"/>
          </p:cNvSpPr>
          <p:nvPr>
            <p:ph type="title"/>
          </p:nvPr>
        </p:nvSpPr>
        <p:spPr>
          <a:xfrm>
            <a:off x="1098550" y="365125"/>
            <a:ext cx="6778625" cy="668338"/>
          </a:xfrm>
        </p:spPr>
        <p:txBody>
          <a:bodyPr>
            <a:normAutofit/>
          </a:bodyPr>
          <a:lstStyle/>
          <a:p>
            <a:pPr>
              <a:defRPr/>
            </a:pPr>
            <a:r>
              <a:rPr lang="zh-CN" altLang="en-US" dirty="0"/>
              <a:t>列混合</a:t>
            </a:r>
          </a:p>
        </p:txBody>
      </p:sp>
      <p:sp>
        <p:nvSpPr>
          <p:cNvPr id="136195" name="Rectangle 3">
            <a:extLst>
              <a:ext uri="{FF2B5EF4-FFF2-40B4-BE49-F238E27FC236}">
                <a16:creationId xmlns="" xmlns:a16="http://schemas.microsoft.com/office/drawing/2014/main" id="{4CBCB0B4-7F61-4754-A68F-73DA7BE293DA}"/>
              </a:ext>
            </a:extLst>
          </p:cNvPr>
          <p:cNvSpPr>
            <a:spLocks noGrp="1" noChangeArrowheads="1"/>
          </p:cNvSpPr>
          <p:nvPr>
            <p:ph type="body" sz="half" idx="4294967295"/>
          </p:nvPr>
        </p:nvSpPr>
        <p:spPr>
          <a:xfrm>
            <a:off x="657224" y="1295456"/>
            <a:ext cx="7572279" cy="4876672"/>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t>列混合变换是一个</a:t>
            </a:r>
            <a:r>
              <a:rPr lang="zh-CN" altLang="en-US" sz="2800" b="0" dirty="0">
                <a:solidFill>
                  <a:srgbClr val="FF0000"/>
                </a:solidFill>
              </a:rPr>
              <a:t>线性变换</a:t>
            </a:r>
            <a:r>
              <a:rPr lang="en-US" altLang="zh-CN" sz="2800" b="0" dirty="0"/>
              <a:t>, </a:t>
            </a:r>
            <a:r>
              <a:rPr lang="zh-CN" altLang="en-US" sz="2800" b="0" dirty="0"/>
              <a:t>混淆状态矩阵的每一列</a:t>
            </a:r>
            <a:endParaRPr lang="en-US" altLang="zh-CN" sz="2800" b="0" dirty="0"/>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t>由于每个输入字节都影响了四个输出字节</a:t>
            </a:r>
            <a:r>
              <a:rPr lang="en-US" altLang="zh-CN" sz="2800" b="0" dirty="0"/>
              <a:t>, </a:t>
            </a:r>
            <a:r>
              <a:rPr lang="zh-CN" altLang="en-US" sz="2800" b="0" dirty="0"/>
              <a:t>所以列混合起到了</a:t>
            </a:r>
            <a:r>
              <a:rPr lang="zh-CN" altLang="en-US" sz="2800" b="0" dirty="0">
                <a:solidFill>
                  <a:srgbClr val="FF0000"/>
                </a:solidFill>
              </a:rPr>
              <a:t>扩散</a:t>
            </a:r>
            <a:r>
              <a:rPr lang="zh-CN" altLang="en-US" sz="2800" b="0" dirty="0"/>
              <a:t>的作用。</a:t>
            </a:r>
            <a:endParaRPr lang="en-US" altLang="zh-CN" sz="2800" b="0" dirty="0"/>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将</a:t>
            </a:r>
            <a:r>
              <a:rPr lang="zh-CN" altLang="en-US" sz="2800" b="0" dirty="0">
                <a:solidFill>
                  <a:srgbClr val="FF0000"/>
                </a:solidFill>
                <a:latin typeface="Euclid" panose="02020503060505020303" pitchFamily="18" charset="0"/>
              </a:rPr>
              <a:t>每列</a:t>
            </a:r>
            <a:r>
              <a:rPr lang="zh-CN" altLang="en-US" sz="2800" b="0" dirty="0">
                <a:latin typeface="Euclid" panose="02020503060505020303" pitchFamily="18" charset="0"/>
              </a:rPr>
              <a:t>视为</a:t>
            </a:r>
            <a:r>
              <a:rPr lang="en-US" altLang="zh-CN" sz="2800" i="1" dirty="0">
                <a:latin typeface="Euclid" panose="02020503060505020303" pitchFamily="18" charset="0"/>
              </a:rPr>
              <a:t>GF</a:t>
            </a:r>
            <a:r>
              <a:rPr lang="en-US" altLang="zh-CN" sz="2800" dirty="0">
                <a:latin typeface="Euclid" panose="02020503060505020303" pitchFamily="18" charset="0"/>
              </a:rPr>
              <a:t>(2</a:t>
            </a:r>
            <a:r>
              <a:rPr lang="en-US" altLang="zh-CN" sz="2800" baseline="30000" dirty="0">
                <a:latin typeface="Euclid" panose="02020503060505020303" pitchFamily="18" charset="0"/>
              </a:rPr>
              <a:t>8</a:t>
            </a:r>
            <a:r>
              <a:rPr lang="en-US" altLang="zh-CN" sz="2800" dirty="0">
                <a:latin typeface="Euclid" panose="02020503060505020303" pitchFamily="18" charset="0"/>
              </a:rPr>
              <a:t>)</a:t>
            </a:r>
            <a:r>
              <a:rPr lang="zh-CN" altLang="en-US" sz="2800" b="0" dirty="0">
                <a:latin typeface="Euclid" panose="02020503060505020303" pitchFamily="18" charset="0"/>
              </a:rPr>
              <a:t>上多项式</a:t>
            </a:r>
            <a:r>
              <a:rPr lang="en-US" altLang="zh-CN" sz="2800" b="0" dirty="0">
                <a:latin typeface="Euclid" panose="02020503060505020303" pitchFamily="18" charset="0"/>
              </a:rPr>
              <a:t>, </a:t>
            </a:r>
            <a:r>
              <a:rPr lang="zh-CN" altLang="en-US" sz="2800" b="0" dirty="0">
                <a:latin typeface="Euclid" panose="02020503060505020303" pitchFamily="18" charset="0"/>
              </a:rPr>
              <a:t>与固定的多项式</a:t>
            </a:r>
            <a:r>
              <a:rPr lang="en-US" altLang="zh-CN" sz="2800" i="1" dirty="0">
                <a:latin typeface="Euclid" panose="02020503060505020303" pitchFamily="18" charset="0"/>
              </a:rPr>
              <a:t>c</a:t>
            </a:r>
            <a:r>
              <a:rPr lang="en-US" altLang="zh-CN" sz="2800" dirty="0">
                <a:latin typeface="Euclid" panose="02020503060505020303" pitchFamily="18" charset="0"/>
              </a:rPr>
              <a:t>(</a:t>
            </a:r>
            <a:r>
              <a:rPr lang="en-US" altLang="zh-CN" sz="2800" i="1" dirty="0">
                <a:latin typeface="Euclid" panose="02020503060505020303" pitchFamily="18" charset="0"/>
              </a:rPr>
              <a:t>x</a:t>
            </a:r>
            <a:r>
              <a:rPr lang="en-US" altLang="zh-CN" sz="2800" dirty="0">
                <a:latin typeface="Euclid" panose="02020503060505020303" pitchFamily="18" charset="0"/>
              </a:rPr>
              <a:t>)</a:t>
            </a:r>
            <a:r>
              <a:rPr lang="zh-CN" altLang="en-US" sz="2800" b="0" dirty="0">
                <a:latin typeface="Euclid" panose="02020503060505020303" pitchFamily="18" charset="0"/>
              </a:rPr>
              <a:t>进行模</a:t>
            </a:r>
            <a:r>
              <a:rPr lang="en-US" altLang="zh-CN" sz="2800" i="1" dirty="0">
                <a:latin typeface="Euclid" panose="02020503060505020303" pitchFamily="18" charset="0"/>
              </a:rPr>
              <a:t>x</a:t>
            </a:r>
            <a:r>
              <a:rPr lang="en-US" altLang="zh-CN" sz="2800" baseline="30000" dirty="0">
                <a:latin typeface="Euclid" panose="02020503060505020303" pitchFamily="18" charset="0"/>
              </a:rPr>
              <a:t>4</a:t>
            </a:r>
            <a:r>
              <a:rPr lang="en-US" altLang="zh-CN" sz="2800" dirty="0">
                <a:latin typeface="Euclid" panose="02020503060505020303" pitchFamily="18" charset="0"/>
              </a:rPr>
              <a:t>+1</a:t>
            </a:r>
            <a:r>
              <a:rPr lang="zh-CN" altLang="en-US" sz="2800" b="0" dirty="0">
                <a:latin typeface="Euclid" panose="02020503060505020303" pitchFamily="18" charset="0"/>
              </a:rPr>
              <a:t>乘法</a:t>
            </a:r>
            <a:r>
              <a:rPr lang="en-US" altLang="zh-CN" sz="2800" b="0" dirty="0">
                <a:latin typeface="Euclid" panose="02020503060505020303" pitchFamily="18" charset="0"/>
              </a:rPr>
              <a:t>, </a:t>
            </a:r>
            <a:r>
              <a:rPr lang="zh-CN" altLang="en-US" sz="2800" b="0" dirty="0">
                <a:latin typeface="Euclid" panose="02020503060505020303" pitchFamily="18" charset="0"/>
              </a:rPr>
              <a:t>要求</a:t>
            </a:r>
            <a:r>
              <a:rPr lang="en-US" altLang="zh-CN" sz="2800" i="1" dirty="0">
                <a:solidFill>
                  <a:srgbClr val="FF0000"/>
                </a:solidFill>
                <a:latin typeface="Euclid" panose="02020503060505020303" pitchFamily="18" charset="0"/>
              </a:rPr>
              <a:t>c</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x</a:t>
            </a:r>
            <a:r>
              <a:rPr lang="en-US" altLang="zh-CN" sz="2800" dirty="0">
                <a:solidFill>
                  <a:srgbClr val="FF0000"/>
                </a:solidFill>
                <a:latin typeface="Euclid" panose="02020503060505020303" pitchFamily="18" charset="0"/>
              </a:rPr>
              <a:t>)</a:t>
            </a:r>
            <a:r>
              <a:rPr lang="zh-CN" altLang="en-US" sz="2800" b="0" dirty="0">
                <a:solidFill>
                  <a:srgbClr val="FF0000"/>
                </a:solidFill>
                <a:latin typeface="Euclid" panose="02020503060505020303" pitchFamily="18" charset="0"/>
              </a:rPr>
              <a:t>模</a:t>
            </a:r>
            <a:r>
              <a:rPr lang="en-US" altLang="zh-CN" sz="2800" i="1" dirty="0">
                <a:solidFill>
                  <a:srgbClr val="FF0000"/>
                </a:solidFill>
                <a:latin typeface="Euclid" panose="02020503060505020303" pitchFamily="18" charset="0"/>
              </a:rPr>
              <a:t>x</a:t>
            </a:r>
            <a:r>
              <a:rPr lang="en-US" altLang="zh-CN" sz="2800" baseline="30000" dirty="0">
                <a:solidFill>
                  <a:srgbClr val="FF0000"/>
                </a:solidFill>
                <a:latin typeface="Euclid" panose="02020503060505020303" pitchFamily="18" charset="0"/>
              </a:rPr>
              <a:t>4</a:t>
            </a:r>
            <a:r>
              <a:rPr lang="en-US" altLang="zh-CN" sz="2800" dirty="0">
                <a:solidFill>
                  <a:srgbClr val="FF0000"/>
                </a:solidFill>
                <a:latin typeface="Euclid" panose="02020503060505020303" pitchFamily="18" charset="0"/>
              </a:rPr>
              <a:t>+1</a:t>
            </a:r>
            <a:r>
              <a:rPr lang="zh-CN" altLang="en-US" sz="2800" b="0" dirty="0">
                <a:solidFill>
                  <a:srgbClr val="FF0000"/>
                </a:solidFill>
                <a:latin typeface="Euclid" panose="02020503060505020303" pitchFamily="18" charset="0"/>
              </a:rPr>
              <a:t>可逆</a:t>
            </a:r>
            <a:r>
              <a:rPr lang="zh-CN" altLang="en-US" sz="2800" b="0" dirty="0">
                <a:latin typeface="Euclid" panose="02020503060505020303" pitchFamily="18" charset="0"/>
              </a:rPr>
              <a:t>。</a:t>
            </a: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表示为</a:t>
            </a:r>
            <a:r>
              <a:rPr lang="en-US" altLang="zh-CN" sz="2800" dirty="0" err="1">
                <a:latin typeface="Euclid" panose="02020503060505020303" pitchFamily="18" charset="0"/>
              </a:rPr>
              <a:t>MixColumn</a:t>
            </a:r>
            <a:r>
              <a:rPr lang="en-US" altLang="zh-CN" sz="2800" dirty="0">
                <a:latin typeface="Euclid" panose="02020503060505020303" pitchFamily="18" charset="0"/>
              </a:rPr>
              <a:t>(State)</a:t>
            </a:r>
          </a:p>
          <a:p>
            <a:pPr marL="0" indent="0" algn="ctr">
              <a:lnSpc>
                <a:spcPct val="150000"/>
              </a:lnSpc>
              <a:buNone/>
            </a:pPr>
            <a:r>
              <a:rPr lang="en-US" altLang="zh-CN" i="1" dirty="0">
                <a:solidFill>
                  <a:srgbClr val="FF0000"/>
                </a:solidFill>
                <a:latin typeface="Euclid" panose="02020503060505020303" pitchFamily="18" charset="0"/>
              </a:rPr>
              <a:t>c</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 </a:t>
            </a:r>
            <a:r>
              <a:rPr lang="en-US" altLang="zh-CN" dirty="0">
                <a:solidFill>
                  <a:srgbClr val="FF0000"/>
                </a:solidFill>
                <a:latin typeface="Euclid" panose="02020503060505020303" pitchFamily="18" charset="0"/>
              </a:rPr>
              <a:t>‘03’</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3</a:t>
            </a:r>
            <a:r>
              <a:rPr lang="en-US" altLang="zh-CN" dirty="0">
                <a:solidFill>
                  <a:srgbClr val="FF0000"/>
                </a:solidFill>
                <a:latin typeface="Euclid" panose="02020503060505020303" pitchFamily="18" charset="0"/>
              </a:rPr>
              <a:t>+ ‘01’</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2</a:t>
            </a:r>
            <a:r>
              <a:rPr lang="en-US" altLang="zh-CN" dirty="0">
                <a:solidFill>
                  <a:srgbClr val="FF0000"/>
                </a:solidFill>
                <a:latin typeface="Euclid" panose="02020503060505020303" pitchFamily="18" charset="0"/>
              </a:rPr>
              <a:t>+‘01’</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+‘02’</a:t>
            </a:r>
            <a:endParaRPr lang="en-US" altLang="zh-CN" dirty="0">
              <a:solidFill>
                <a:srgbClr val="FF0000"/>
              </a:solidFill>
            </a:endParaRPr>
          </a:p>
        </p:txBody>
      </p:sp>
      <p:sp>
        <p:nvSpPr>
          <p:cNvPr id="2" name="日期占位符 1"/>
          <p:cNvSpPr>
            <a:spLocks noGrp="1"/>
          </p:cNvSpPr>
          <p:nvPr>
            <p:ph type="dt" sz="half" idx="10"/>
          </p:nvPr>
        </p:nvSpPr>
        <p:spPr/>
        <p:txBody>
          <a:bodyPr/>
          <a:lstStyle/>
          <a:p>
            <a:pPr>
              <a:defRPr/>
            </a:pPr>
            <a:fld id="{E4CD9525-5AB7-4A5B-9E58-F615F5636414}"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6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a:extLst>
              <a:ext uri="{FF2B5EF4-FFF2-40B4-BE49-F238E27FC236}">
                <a16:creationId xmlns="" xmlns:a16="http://schemas.microsoft.com/office/drawing/2014/main" id="{D0DC5027-5D4B-4A58-98B7-6A358495003F}"/>
              </a:ext>
            </a:extLst>
          </p:cNvPr>
          <p:cNvSpPr>
            <a:spLocks noGrp="1" noChangeArrowheads="1"/>
          </p:cNvSpPr>
          <p:nvPr>
            <p:ph type="title"/>
          </p:nvPr>
        </p:nvSpPr>
        <p:spPr>
          <a:xfrm>
            <a:off x="1098550" y="365125"/>
            <a:ext cx="6778625" cy="668338"/>
          </a:xfrm>
        </p:spPr>
        <p:txBody>
          <a:bodyPr/>
          <a:lstStyle/>
          <a:p>
            <a:pPr>
              <a:defRPr/>
            </a:pPr>
            <a:r>
              <a:rPr lang="zh-CN" altLang="en-US" dirty="0"/>
              <a:t>列混合</a:t>
            </a:r>
          </a:p>
        </p:txBody>
      </p:sp>
      <p:sp>
        <p:nvSpPr>
          <p:cNvPr id="148483" name="Rectangle 2">
            <a:extLst>
              <a:ext uri="{FF2B5EF4-FFF2-40B4-BE49-F238E27FC236}">
                <a16:creationId xmlns="" xmlns:a16="http://schemas.microsoft.com/office/drawing/2014/main" id="{903FFC77-B091-46D7-A631-98444CA8D4A8}"/>
              </a:ext>
            </a:extLst>
          </p:cNvPr>
          <p:cNvSpPr>
            <a:spLocks noGrp="1" noChangeArrowheads="1"/>
          </p:cNvSpPr>
          <p:nvPr>
            <p:ph idx="1"/>
          </p:nvPr>
        </p:nvSpPr>
        <p:spPr>
          <a:xfrm>
            <a:off x="617538" y="1219259"/>
            <a:ext cx="7886700" cy="4825942"/>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mn-lt"/>
              </a:rPr>
              <a:t>列混合的矩阵表示</a:t>
            </a:r>
            <a:endParaRPr lang="en-US" altLang="zh-CN" sz="2800" b="0" dirty="0">
              <a:latin typeface="+mn-lt"/>
            </a:endParaRPr>
          </a:p>
          <a:p>
            <a:pPr marL="687600" indent="-230400">
              <a:lnSpc>
                <a:spcPct val="120000"/>
              </a:lnSpc>
              <a:buFont typeface="Times New Roman" panose="02020603050405020304" pitchFamily="18" charset="0"/>
              <a:buChar char="‒"/>
            </a:pPr>
            <a:r>
              <a:rPr lang="en-US" altLang="zh-CN" i="1" dirty="0">
                <a:latin typeface="Euclid" panose="02020503060505020303" pitchFamily="18" charset="0"/>
              </a:rPr>
              <a:t>c</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zh-CN" altLang="en-US" b="0" dirty="0"/>
              <a:t>是与</a:t>
            </a:r>
            <a:r>
              <a:rPr lang="en-US" altLang="zh-CN" i="1" dirty="0">
                <a:latin typeface="Euclid" panose="02020503060505020303" pitchFamily="18" charset="0"/>
              </a:rPr>
              <a:t>x</a:t>
            </a:r>
            <a:r>
              <a:rPr lang="en-US" altLang="zh-CN" baseline="30000" dirty="0">
                <a:latin typeface="Euclid" panose="02020503060505020303" pitchFamily="18" charset="0"/>
              </a:rPr>
              <a:t>4</a:t>
            </a:r>
            <a:r>
              <a:rPr lang="en-US" altLang="zh-CN" dirty="0">
                <a:latin typeface="Euclid" panose="02020503060505020303" pitchFamily="18" charset="0"/>
              </a:rPr>
              <a:t>+1</a:t>
            </a:r>
            <a:r>
              <a:rPr lang="zh-CN" altLang="en-US" b="0" dirty="0"/>
              <a:t>互素的</a:t>
            </a:r>
            <a:r>
              <a:rPr lang="en-US" altLang="zh-CN" b="0" dirty="0">
                <a:latin typeface="Times New Roman" panose="02020603050405020304" pitchFamily="18" charset="0"/>
              </a:rPr>
              <a:t>, </a:t>
            </a:r>
            <a:r>
              <a:rPr lang="zh-CN" altLang="en-US" b="0" dirty="0"/>
              <a:t>因此是模</a:t>
            </a:r>
            <a:r>
              <a:rPr lang="en-US" altLang="zh-CN" i="1" dirty="0">
                <a:latin typeface="Euclid" panose="02020503060505020303" pitchFamily="18" charset="0"/>
              </a:rPr>
              <a:t>x</a:t>
            </a:r>
            <a:r>
              <a:rPr lang="en-US" altLang="zh-CN" baseline="30000" dirty="0">
                <a:latin typeface="Euclid" panose="02020503060505020303" pitchFamily="18" charset="0"/>
              </a:rPr>
              <a:t>4</a:t>
            </a:r>
            <a:r>
              <a:rPr lang="en-US" altLang="zh-CN" dirty="0">
                <a:latin typeface="Euclid" panose="02020503060505020303" pitchFamily="18" charset="0"/>
              </a:rPr>
              <a:t>+1</a:t>
            </a:r>
            <a:r>
              <a:rPr lang="zh-CN" altLang="en-US" b="0" dirty="0"/>
              <a:t>可逆的。列混合运算也可写为矩阵乘法。</a:t>
            </a:r>
          </a:p>
          <a:p>
            <a:pPr marL="287338" indent="-6350">
              <a:buFont typeface="Wingdings" panose="05000000000000000000" pitchFamily="2" charset="2"/>
              <a:buNone/>
            </a:pPr>
            <a:r>
              <a:rPr lang="zh-CN" altLang="en-US" b="0" dirty="0"/>
              <a:t>设</a:t>
            </a:r>
            <a:r>
              <a:rPr lang="en-US" altLang="zh-CN" i="1" dirty="0">
                <a:latin typeface="Euclid" panose="02020503060505020303" pitchFamily="18" charset="0"/>
              </a:rPr>
              <a:t>b</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 </a:t>
            </a:r>
            <a:r>
              <a:rPr lang="en-US" altLang="zh-CN" i="1" dirty="0">
                <a:latin typeface="Euclid" panose="02020503060505020303" pitchFamily="18" charset="0"/>
              </a:rPr>
              <a:t>c</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i="1" dirty="0">
                <a:latin typeface="Euclid" panose="02020503060505020303" pitchFamily="18" charset="0"/>
              </a:rPr>
              <a:t>a</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b="0" dirty="0">
                <a:latin typeface="Times New Roman" panose="02020603050405020304" pitchFamily="18" charset="0"/>
              </a:rPr>
              <a:t>, </a:t>
            </a:r>
            <a:r>
              <a:rPr lang="zh-CN" altLang="en-US" b="0" dirty="0"/>
              <a:t>则</a:t>
            </a:r>
          </a:p>
        </p:txBody>
      </p:sp>
      <p:sp>
        <p:nvSpPr>
          <p:cNvPr id="148484" name="Rectangle 4">
            <a:extLst>
              <a:ext uri="{FF2B5EF4-FFF2-40B4-BE49-F238E27FC236}">
                <a16:creationId xmlns="" xmlns:a16="http://schemas.microsoft.com/office/drawing/2014/main" id="{2EC1301E-125A-40C1-AC93-FAD883DC30CF}"/>
              </a:ext>
            </a:extLst>
          </p:cNvPr>
          <p:cNvSpPr>
            <a:spLocks noChangeArrowheads="1"/>
          </p:cNvSpPr>
          <p:nvPr/>
        </p:nvSpPr>
        <p:spPr bwMode="auto">
          <a:xfrm>
            <a:off x="3595688" y="2957513"/>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graphicFrame>
        <p:nvGraphicFramePr>
          <p:cNvPr id="148485" name="Object 5">
            <a:extLst>
              <a:ext uri="{FF2B5EF4-FFF2-40B4-BE49-F238E27FC236}">
                <a16:creationId xmlns="" xmlns:a16="http://schemas.microsoft.com/office/drawing/2014/main" id="{57BDA311-B637-4EE9-B137-3EB833F6B222}"/>
              </a:ext>
            </a:extLst>
          </p:cNvPr>
          <p:cNvGraphicFramePr>
            <a:graphicFrameLocks noChangeAspect="1"/>
          </p:cNvGraphicFramePr>
          <p:nvPr>
            <p:extLst>
              <p:ext uri="{D42A27DB-BD31-4B8C-83A1-F6EECF244321}">
                <p14:modId xmlns:p14="http://schemas.microsoft.com/office/powerpoint/2010/main" val="3603911762"/>
              </p:ext>
            </p:extLst>
          </p:nvPr>
        </p:nvGraphicFramePr>
        <p:xfrm>
          <a:off x="2766032" y="3538993"/>
          <a:ext cx="5040312" cy="2435225"/>
        </p:xfrm>
        <a:graphic>
          <a:graphicData uri="http://schemas.openxmlformats.org/presentationml/2006/ole">
            <mc:AlternateContent xmlns:mc="http://schemas.openxmlformats.org/markup-compatibility/2006">
              <mc:Choice xmlns:v="urn:schemas-microsoft-com:vml" Requires="v">
                <p:oleObj spid="_x0000_s148614" r:id="rId4" imgW="1955800" imgH="939800" progId="Equation.DSMT4">
                  <p:embed/>
                </p:oleObj>
              </mc:Choice>
              <mc:Fallback>
                <p:oleObj r:id="rId4" imgW="1955800" imgH="939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6032" y="3538993"/>
                        <a:ext cx="5040312"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Text Box 7">
            <a:extLst>
              <a:ext uri="{FF2B5EF4-FFF2-40B4-BE49-F238E27FC236}">
                <a16:creationId xmlns="" xmlns:a16="http://schemas.microsoft.com/office/drawing/2014/main" id="{B409104E-7F77-4B8E-9C55-6DB3560BF89E}"/>
              </a:ext>
            </a:extLst>
          </p:cNvPr>
          <p:cNvSpPr txBox="1">
            <a:spLocks noChangeArrowheads="1"/>
          </p:cNvSpPr>
          <p:nvPr/>
        </p:nvSpPr>
        <p:spPr bwMode="auto">
          <a:xfrm>
            <a:off x="457308" y="5053966"/>
            <a:ext cx="22500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rgbClr val="FF0000"/>
                </a:solidFill>
                <a:latin typeface="Euclid" panose="02020503060505020303" pitchFamily="18" charset="0"/>
                <a:ea typeface="华文中宋" panose="02010600040101010101" pitchFamily="2" charset="-122"/>
              </a:rPr>
              <a:t>(</a:t>
            </a:r>
            <a:r>
              <a:rPr lang="zh-CN" altLang="en-US" sz="3200" b="1" dirty="0">
                <a:solidFill>
                  <a:srgbClr val="FF0000"/>
                </a:solidFill>
                <a:latin typeface="Euclid" panose="02020503060505020303" pitchFamily="18" charset="0"/>
                <a:ea typeface="华文中宋" panose="02010600040101010101" pitchFamily="2" charset="-122"/>
              </a:rPr>
              <a:t>扩散原则</a:t>
            </a:r>
            <a:r>
              <a:rPr lang="en-US" altLang="zh-CN" sz="3200" b="1" dirty="0">
                <a:solidFill>
                  <a:srgbClr val="FF0000"/>
                </a:solidFill>
                <a:latin typeface="Euclid" panose="02020503060505020303" pitchFamily="18" charset="0"/>
                <a:ea typeface="华文中宋" panose="02010600040101010101" pitchFamily="2" charset="-122"/>
              </a:rPr>
              <a:t>)</a:t>
            </a:r>
            <a:endParaRPr lang="zh-CN" altLang="en-US" sz="3200" b="1" dirty="0">
              <a:solidFill>
                <a:srgbClr val="FF0000"/>
              </a:solidFill>
              <a:latin typeface="Euclid" panose="02020503060505020303" pitchFamily="18" charset="0"/>
              <a:ea typeface="华文中宋" panose="02010600040101010101" pitchFamily="2" charset="-122"/>
            </a:endParaRPr>
          </a:p>
        </p:txBody>
      </p:sp>
      <p:sp>
        <p:nvSpPr>
          <p:cNvPr id="2" name="日期占位符 1"/>
          <p:cNvSpPr>
            <a:spLocks noGrp="1"/>
          </p:cNvSpPr>
          <p:nvPr>
            <p:ph type="dt" sz="half" idx="10"/>
          </p:nvPr>
        </p:nvSpPr>
        <p:spPr/>
        <p:txBody>
          <a:bodyPr/>
          <a:lstStyle/>
          <a:p>
            <a:pPr>
              <a:defRPr/>
            </a:pPr>
            <a:fld id="{BCB90FB0-F8CD-4FA2-9673-A2D25832105C}"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a:extLst>
              <a:ext uri="{FF2B5EF4-FFF2-40B4-BE49-F238E27FC236}">
                <a16:creationId xmlns="" xmlns:a16="http://schemas.microsoft.com/office/drawing/2014/main" id="{109E6967-F390-4261-8E3A-288CC3873492}"/>
              </a:ext>
            </a:extLst>
          </p:cNvPr>
          <p:cNvSpPr>
            <a:spLocks noGrp="1" noChangeArrowheads="1"/>
          </p:cNvSpPr>
          <p:nvPr>
            <p:ph type="title"/>
          </p:nvPr>
        </p:nvSpPr>
        <p:spPr>
          <a:xfrm>
            <a:off x="1098550" y="365125"/>
            <a:ext cx="6778625" cy="668338"/>
          </a:xfrm>
        </p:spPr>
        <p:txBody>
          <a:bodyPr/>
          <a:lstStyle/>
          <a:p>
            <a:pPr>
              <a:defRPr/>
            </a:pPr>
            <a:r>
              <a:rPr lang="zh-CN" altLang="en-US" dirty="0"/>
              <a:t>列混合</a:t>
            </a:r>
          </a:p>
        </p:txBody>
      </p:sp>
      <p:sp>
        <p:nvSpPr>
          <p:cNvPr id="150531" name="Rectangle 2">
            <a:extLst>
              <a:ext uri="{FF2B5EF4-FFF2-40B4-BE49-F238E27FC236}">
                <a16:creationId xmlns="" xmlns:a16="http://schemas.microsoft.com/office/drawing/2014/main" id="{BE25AD31-1914-4B2D-86A5-4E6F0DFB6B23}"/>
              </a:ext>
            </a:extLst>
          </p:cNvPr>
          <p:cNvSpPr>
            <a:spLocks noGrp="1" noChangeArrowheads="1"/>
          </p:cNvSpPr>
          <p:nvPr>
            <p:ph idx="1"/>
          </p:nvPr>
        </p:nvSpPr>
        <p:spPr>
          <a:xfrm>
            <a:off x="617538" y="1295455"/>
            <a:ext cx="7886700" cy="4749745"/>
          </a:xfrm>
        </p:spPr>
        <p:txBody>
          <a:bodyPr/>
          <a:lstStyle/>
          <a:p>
            <a:pPr marL="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mn-lt"/>
              </a:rPr>
              <a:t>列混合举例</a:t>
            </a:r>
            <a:endParaRPr lang="en-US" altLang="zh-CN" sz="2800" b="0" dirty="0">
              <a:latin typeface="+mn-lt"/>
            </a:endParaRPr>
          </a:p>
          <a:p>
            <a:pPr marL="687600" lvl="1" indent="-230400">
              <a:lnSpc>
                <a:spcPct val="120000"/>
              </a:lnSpc>
              <a:spcBef>
                <a:spcPts val="1000"/>
              </a:spcBef>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按前面的步骤可以对一个状态矩阵进行列混合变换</a:t>
            </a:r>
          </a:p>
          <a:p>
            <a:pPr marL="287338" indent="-6350" algn="ctr">
              <a:buFont typeface="Wingdings" panose="05000000000000000000" pitchFamily="2" charset="2"/>
              <a:buNone/>
            </a:pPr>
            <a:endParaRPr lang="en-US" altLang="zh-CN" dirty="0"/>
          </a:p>
          <a:p>
            <a:pPr marL="287338" indent="-6350" algn="ctr">
              <a:buFont typeface="Wingdings" panose="05000000000000000000" pitchFamily="2" charset="2"/>
              <a:buNone/>
            </a:pPr>
            <a:endParaRPr lang="en-US" altLang="zh-CN" dirty="0"/>
          </a:p>
          <a:p>
            <a:pPr marL="287338" indent="-6350" algn="ctr">
              <a:buFont typeface="Wingdings" panose="05000000000000000000" pitchFamily="2" charset="2"/>
              <a:buNone/>
            </a:pPr>
            <a:endParaRPr lang="en-US" altLang="zh-CN" dirty="0"/>
          </a:p>
          <a:p>
            <a:pPr marL="287338" indent="-6350" algn="ctr">
              <a:buFont typeface="Wingdings" panose="05000000000000000000" pitchFamily="2" charset="2"/>
              <a:buNone/>
            </a:pPr>
            <a:endParaRPr lang="en-US" altLang="zh-CN" dirty="0"/>
          </a:p>
          <a:p>
            <a:pPr marL="287338" indent="-6350" algn="ctr">
              <a:buFont typeface="Wingdings" panose="05000000000000000000" pitchFamily="2" charset="2"/>
              <a:buNone/>
            </a:pPr>
            <a:endParaRPr lang="en-US" altLang="zh-CN" dirty="0"/>
          </a:p>
          <a:p>
            <a:pPr marL="287338" indent="-6350" algn="ctr">
              <a:buFont typeface="Wingdings" panose="05000000000000000000" pitchFamily="2" charset="2"/>
              <a:buNone/>
            </a:pPr>
            <a:r>
              <a:rPr lang="zh-CN" altLang="en-US" b="0" dirty="0"/>
              <a:t>列混合运算示意图</a:t>
            </a:r>
          </a:p>
          <a:p>
            <a:pPr marL="287338" indent="-6350" algn="ctr">
              <a:buFont typeface="Wingdings" panose="05000000000000000000" pitchFamily="2" charset="2"/>
              <a:buNone/>
            </a:pPr>
            <a:endParaRPr lang="en-US" altLang="zh-CN" dirty="0"/>
          </a:p>
        </p:txBody>
      </p:sp>
      <p:pic>
        <p:nvPicPr>
          <p:cNvPr id="5" name="图片 4">
            <a:extLst>
              <a:ext uri="{FF2B5EF4-FFF2-40B4-BE49-F238E27FC236}">
                <a16:creationId xmlns="" xmlns:a16="http://schemas.microsoft.com/office/drawing/2014/main" id="{E45D8BAF-E694-4563-90AC-03A969447EFB}"/>
              </a:ext>
            </a:extLst>
          </p:cNvPr>
          <p:cNvPicPr>
            <a:picLocks noChangeAspect="1"/>
          </p:cNvPicPr>
          <p:nvPr/>
        </p:nvPicPr>
        <p:blipFill>
          <a:blip r:embed="rId3"/>
          <a:stretch>
            <a:fillRect/>
          </a:stretch>
        </p:blipFill>
        <p:spPr>
          <a:xfrm>
            <a:off x="1098550" y="3048010"/>
            <a:ext cx="7229327" cy="2407680"/>
          </a:xfrm>
          <a:prstGeom prst="rect">
            <a:avLst/>
          </a:prstGeom>
        </p:spPr>
      </p:pic>
      <p:sp>
        <p:nvSpPr>
          <p:cNvPr id="2" name="日期占位符 1"/>
          <p:cNvSpPr>
            <a:spLocks noGrp="1"/>
          </p:cNvSpPr>
          <p:nvPr>
            <p:ph type="dt" sz="half" idx="10"/>
          </p:nvPr>
        </p:nvSpPr>
        <p:spPr/>
        <p:txBody>
          <a:bodyPr/>
          <a:lstStyle/>
          <a:p>
            <a:pPr>
              <a:defRPr/>
            </a:pPr>
            <a:fld id="{7274DC1D-6A19-405D-BA4E-5787EC3653E8}"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0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D45EC67-002E-4D25-8B3D-3FC667999B39}"/>
              </a:ext>
            </a:extLst>
          </p:cNvPr>
          <p:cNvSpPr>
            <a:spLocks noGrp="1"/>
          </p:cNvSpPr>
          <p:nvPr>
            <p:ph type="title"/>
          </p:nvPr>
        </p:nvSpPr>
        <p:spPr/>
        <p:txBody>
          <a:bodyPr/>
          <a:lstStyle/>
          <a:p>
            <a:pPr>
              <a:defRPr/>
            </a:pPr>
            <a:r>
              <a:rPr lang="zh-CN" altLang="en-US" dirty="0"/>
              <a:t>列混合</a:t>
            </a:r>
          </a:p>
        </p:txBody>
      </p:sp>
      <p:sp>
        <p:nvSpPr>
          <p:cNvPr id="3" name="内容占位符 2">
            <a:extLst>
              <a:ext uri="{FF2B5EF4-FFF2-40B4-BE49-F238E27FC236}">
                <a16:creationId xmlns="" xmlns:a16="http://schemas.microsoft.com/office/drawing/2014/main" id="{DDBD76DC-02DB-4154-A368-A65079E89DC1}"/>
              </a:ext>
            </a:extLst>
          </p:cNvPr>
          <p:cNvSpPr>
            <a:spLocks noGrp="1"/>
          </p:cNvSpPr>
          <p:nvPr>
            <p:ph idx="1"/>
          </p:nvPr>
        </p:nvSpPr>
        <p:spPr>
          <a:xfrm>
            <a:off x="617935" y="1033463"/>
            <a:ext cx="7886700" cy="5011737"/>
          </a:xfrm>
        </p:spPr>
        <p:txBody>
          <a:bodyPr/>
          <a:lstStyle/>
          <a:p>
            <a:pPr marL="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mn-lt"/>
              </a:rPr>
              <a:t>具体过程</a:t>
            </a:r>
            <a:endParaRPr lang="en-US" altLang="zh-CN" sz="2800" b="0" dirty="0">
              <a:latin typeface="+mn-lt"/>
            </a:endParaRPr>
          </a:p>
          <a:p>
            <a:pPr marL="687600" lvl="1" indent="-230400">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这里对第</a:t>
            </a:r>
            <a:r>
              <a:rPr lang="en-US" altLang="zh-CN" sz="2800" dirty="0">
                <a:latin typeface="Euclid" panose="02020503060505020303" pitchFamily="18" charset="0"/>
              </a:rPr>
              <a:t>1</a:t>
            </a:r>
            <a:r>
              <a:rPr lang="zh-CN" altLang="en-US" sz="2800" b="0" dirty="0">
                <a:latin typeface="Euclid" panose="02020503060505020303" pitchFamily="18" charset="0"/>
              </a:rPr>
              <a:t>列变换过程做详细描述</a:t>
            </a:r>
            <a:r>
              <a:rPr lang="en-US" altLang="zh-CN" sz="2800" b="0" dirty="0">
                <a:latin typeface="Euclid" panose="02020503060505020303" pitchFamily="18" charset="0"/>
              </a:rPr>
              <a:t>, </a:t>
            </a:r>
            <a:r>
              <a:rPr lang="zh-CN" altLang="en-US" sz="2800" b="0" dirty="0">
                <a:latin typeface="Euclid" panose="02020503060505020303" pitchFamily="18" charset="0"/>
              </a:rPr>
              <a:t>其它列变换过程类似。</a:t>
            </a:r>
            <a:endParaRPr lang="en-US" altLang="zh-CN" sz="2800" b="0" dirty="0">
              <a:latin typeface="Euclid" panose="02020503060505020303" pitchFamily="18" charset="0"/>
            </a:endParaRPr>
          </a:p>
          <a:p>
            <a:pPr marL="687600" lvl="1" indent="-230400">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由</a:t>
            </a: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endParaRPr lang="zh-CN" altLang="en-US" dirty="0"/>
          </a:p>
        </p:txBody>
      </p:sp>
      <p:sp>
        <p:nvSpPr>
          <p:cNvPr id="4" name="弧形 3">
            <a:extLst>
              <a:ext uri="{FF2B5EF4-FFF2-40B4-BE49-F238E27FC236}">
                <a16:creationId xmlns="" xmlns:a16="http://schemas.microsoft.com/office/drawing/2014/main" id="{574ADC30-7286-4030-B4AA-A5EE8E28307D}"/>
              </a:ext>
            </a:extLst>
          </p:cNvPr>
          <p:cNvSpPr/>
          <p:nvPr/>
        </p:nvSpPr>
        <p:spPr>
          <a:xfrm rot="19369040">
            <a:off x="6117148" y="2597475"/>
            <a:ext cx="1219200" cy="466725"/>
          </a:xfrm>
          <a:prstGeom prst="arc">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华文中宋" panose="02010600040101010101" pitchFamily="2" charset="-122"/>
            </a:endParaRPr>
          </a:p>
        </p:txBody>
      </p:sp>
      <p:sp>
        <p:nvSpPr>
          <p:cNvPr id="5" name="文本框 4">
            <a:extLst>
              <a:ext uri="{FF2B5EF4-FFF2-40B4-BE49-F238E27FC236}">
                <a16:creationId xmlns="" xmlns:a16="http://schemas.microsoft.com/office/drawing/2014/main" id="{1AFFC16A-70FC-4278-8358-403C88FAB860}"/>
              </a:ext>
            </a:extLst>
          </p:cNvPr>
          <p:cNvSpPr txBox="1"/>
          <p:nvPr/>
        </p:nvSpPr>
        <p:spPr>
          <a:xfrm>
            <a:off x="6840998" y="2473081"/>
            <a:ext cx="1371600" cy="369332"/>
          </a:xfrm>
          <a:prstGeom prst="rect">
            <a:avLst/>
          </a:prstGeom>
          <a:noFill/>
        </p:spPr>
        <p:txBody>
          <a:bodyPr wrap="square" rtlCol="0">
            <a:spAutoFit/>
          </a:bodyPr>
          <a:lstStyle/>
          <a:p>
            <a:r>
              <a:rPr lang="zh-CN" altLang="en-US" b="1" dirty="0">
                <a:solidFill>
                  <a:srgbClr val="FF0000"/>
                </a:solidFill>
              </a:rPr>
              <a:t>第一列</a:t>
            </a:r>
          </a:p>
        </p:txBody>
      </p:sp>
      <p:sp>
        <p:nvSpPr>
          <p:cNvPr id="6" name="矩形 5">
            <a:extLst>
              <a:ext uri="{FF2B5EF4-FFF2-40B4-BE49-F238E27FC236}">
                <a16:creationId xmlns="" xmlns:a16="http://schemas.microsoft.com/office/drawing/2014/main" id="{3F640374-6543-45F5-9F89-DD927458CAD1}"/>
              </a:ext>
            </a:extLst>
          </p:cNvPr>
          <p:cNvSpPr/>
          <p:nvPr/>
        </p:nvSpPr>
        <p:spPr>
          <a:xfrm>
            <a:off x="685902" y="4501854"/>
            <a:ext cx="7151983" cy="1815882"/>
          </a:xfrm>
          <a:prstGeom prst="rect">
            <a:avLst/>
          </a:prstGeom>
        </p:spPr>
        <p:txBody>
          <a:bodyPr wrap="square">
            <a:spAutoFit/>
          </a:bodyPr>
          <a:lstStyle/>
          <a:p>
            <a:pPr algn="ctr">
              <a:spcBef>
                <a:spcPts val="0"/>
              </a:spcBef>
              <a:spcAft>
                <a:spcPts val="0"/>
              </a:spcAft>
            </a:pPr>
            <a:r>
              <a:rPr lang="en-US" altLang="zh-CN" sz="2800" b="1" i="1" kern="100" dirty="0">
                <a:latin typeface="Euclid" panose="02020503060505020303" pitchFamily="18" charset="0"/>
              </a:rPr>
              <a:t>d</a:t>
            </a:r>
            <a:r>
              <a:rPr lang="en-US" altLang="zh-CN" sz="2800" b="1" kern="100" baseline="-25000" dirty="0">
                <a:latin typeface="Euclid" panose="02020503060505020303" pitchFamily="18" charset="0"/>
              </a:rPr>
              <a:t>0</a:t>
            </a:r>
            <a:r>
              <a:rPr lang="en-US" altLang="zh-CN" sz="2800" b="1" kern="100" dirty="0">
                <a:latin typeface="Euclid" panose="02020503060505020303" pitchFamily="18" charset="0"/>
              </a:rPr>
              <a:t>=02×C9+03×7A+01×63+01×0F=6B</a:t>
            </a:r>
          </a:p>
          <a:p>
            <a:pPr algn="ctr">
              <a:spcBef>
                <a:spcPts val="0"/>
              </a:spcBef>
              <a:spcAft>
                <a:spcPts val="0"/>
              </a:spcAft>
            </a:pPr>
            <a:r>
              <a:rPr lang="en-US" altLang="zh-CN" sz="2800" b="1" i="1" kern="100" dirty="0">
                <a:latin typeface="Euclid" panose="02020503060505020303" pitchFamily="18" charset="0"/>
              </a:rPr>
              <a:t>d</a:t>
            </a:r>
            <a:r>
              <a:rPr lang="en-US" altLang="zh-CN" sz="2800" b="1" kern="100" baseline="-25000" dirty="0">
                <a:latin typeface="Euclid" panose="02020503060505020303" pitchFamily="18" charset="0"/>
              </a:rPr>
              <a:t>1</a:t>
            </a:r>
            <a:r>
              <a:rPr lang="en-US" altLang="zh-CN" sz="2800" b="1" kern="100" dirty="0">
                <a:latin typeface="Euclid" panose="02020503060505020303" pitchFamily="18" charset="0"/>
              </a:rPr>
              <a:t>=01×C9+02×7A+03×63+01×0F=97</a:t>
            </a:r>
          </a:p>
          <a:p>
            <a:pPr algn="ctr">
              <a:spcBef>
                <a:spcPts val="0"/>
              </a:spcBef>
              <a:spcAft>
                <a:spcPts val="0"/>
              </a:spcAft>
            </a:pPr>
            <a:r>
              <a:rPr lang="en-US" altLang="zh-CN" sz="2800" b="1" i="1" kern="100" dirty="0">
                <a:latin typeface="Euclid" panose="02020503060505020303" pitchFamily="18" charset="0"/>
              </a:rPr>
              <a:t>d</a:t>
            </a:r>
            <a:r>
              <a:rPr lang="en-US" altLang="zh-CN" sz="2800" b="1" kern="100" baseline="-25000" dirty="0">
                <a:latin typeface="Euclid" panose="02020503060505020303" pitchFamily="18" charset="0"/>
              </a:rPr>
              <a:t>2</a:t>
            </a:r>
            <a:r>
              <a:rPr lang="en-US" altLang="zh-CN" sz="2800" b="1" kern="100" dirty="0">
                <a:latin typeface="Euclid" panose="02020503060505020303" pitchFamily="18" charset="0"/>
              </a:rPr>
              <a:t>=01×C9+01×7A+02×63+03×0F=64</a:t>
            </a:r>
          </a:p>
          <a:p>
            <a:pPr algn="ctr">
              <a:spcBef>
                <a:spcPts val="0"/>
              </a:spcBef>
              <a:spcAft>
                <a:spcPts val="0"/>
              </a:spcAft>
            </a:pPr>
            <a:r>
              <a:rPr lang="en-US" altLang="zh-CN" sz="2800" b="1" i="1" kern="100" dirty="0">
                <a:latin typeface="Euclid" panose="02020503060505020303" pitchFamily="18" charset="0"/>
              </a:rPr>
              <a:t>d</a:t>
            </a:r>
            <a:r>
              <a:rPr lang="en-US" altLang="zh-CN" sz="2800" b="1" kern="100" baseline="-25000" dirty="0">
                <a:latin typeface="Euclid" panose="02020503060505020303" pitchFamily="18" charset="0"/>
              </a:rPr>
              <a:t>3</a:t>
            </a:r>
            <a:r>
              <a:rPr lang="en-US" altLang="zh-CN" sz="2800" b="1" kern="100" dirty="0">
                <a:latin typeface="Euclid" panose="02020503060505020303" pitchFamily="18" charset="0"/>
              </a:rPr>
              <a:t>=03×C9+01×7A+01×63+02×0F=47</a:t>
            </a:r>
          </a:p>
        </p:txBody>
      </p:sp>
      <p:sp>
        <p:nvSpPr>
          <p:cNvPr id="7" name="箭头: 右 6">
            <a:extLst>
              <a:ext uri="{FF2B5EF4-FFF2-40B4-BE49-F238E27FC236}">
                <a16:creationId xmlns="" xmlns:a16="http://schemas.microsoft.com/office/drawing/2014/main" id="{BFAE467D-39BE-4241-9FC1-74A319B92751}"/>
              </a:ext>
            </a:extLst>
          </p:cNvPr>
          <p:cNvSpPr/>
          <p:nvPr/>
        </p:nvSpPr>
        <p:spPr>
          <a:xfrm rot="2017106">
            <a:off x="7469784" y="3096776"/>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中宋" panose="02010600040101010101" pitchFamily="2"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1A68F54C-EDFC-4BA9-9BE7-51D119059A7D}"/>
                  </a:ext>
                </a:extLst>
              </p:cNvPr>
              <p:cNvSpPr txBox="1"/>
              <p:nvPr/>
            </p:nvSpPr>
            <p:spPr>
              <a:xfrm>
                <a:off x="7716704" y="3466682"/>
                <a:ext cx="1308587" cy="17018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800" i="1">
                              <a:latin typeface="Cambria Math"/>
                            </a:rPr>
                          </m:ctrlPr>
                        </m:dPr>
                        <m:e>
                          <m:m>
                            <m:mPr>
                              <m:mcs>
                                <m:mc>
                                  <m:mcPr>
                                    <m:count m:val="1"/>
                                    <m:mcJc m:val="center"/>
                                  </m:mcPr>
                                </m:mc>
                              </m:mcs>
                              <m:ctrlPr>
                                <a:rPr lang="en-US" altLang="zh-CN" sz="2800" i="1">
                                  <a:latin typeface="Cambria Math"/>
                                </a:rPr>
                              </m:ctrlPr>
                            </m:mPr>
                            <m:mr>
                              <m:e>
                                <m:r>
                                  <m:rPr>
                                    <m:brk m:alnAt="7"/>
                                  </m:rPr>
                                  <a:rPr lang="en-US" altLang="zh-CN" sz="2800">
                                    <a:latin typeface="Cambria Math" panose="02040503050406030204" pitchFamily="18" charset="0"/>
                                  </a:rPr>
                                  <m:t>6</m:t>
                                </m:r>
                                <m:r>
                                  <m:rPr>
                                    <m:sty m:val="p"/>
                                  </m:rPr>
                                  <a:rPr lang="en-US" altLang="zh-CN" sz="2800">
                                    <a:latin typeface="Cambria Math" panose="02040503050406030204" pitchFamily="18" charset="0"/>
                                  </a:rPr>
                                  <m:t>B</m:t>
                                </m:r>
                              </m:e>
                            </m:mr>
                            <m:mr>
                              <m:e>
                                <m:m>
                                  <m:mPr>
                                    <m:mcs>
                                      <m:mc>
                                        <m:mcPr>
                                          <m:count m:val="1"/>
                                          <m:mcJc m:val="center"/>
                                        </m:mcPr>
                                      </m:mc>
                                    </m:mcs>
                                    <m:ctrlPr>
                                      <a:rPr lang="en-US" altLang="zh-CN" sz="2800" i="1">
                                        <a:latin typeface="Cambria Math"/>
                                      </a:rPr>
                                    </m:ctrlPr>
                                  </m:mPr>
                                  <m:mr>
                                    <m:e>
                                      <m:r>
                                        <m:rPr>
                                          <m:brk m:alnAt="7"/>
                                        </m:rPr>
                                        <a:rPr lang="en-US" altLang="zh-CN" sz="2800">
                                          <a:latin typeface="Cambria Math" panose="02040503050406030204" pitchFamily="18" charset="0"/>
                                        </a:rPr>
                                        <m:t>9</m:t>
                                      </m:r>
                                      <m:r>
                                        <a:rPr lang="en-US" altLang="zh-CN" sz="2800">
                                          <a:latin typeface="Cambria Math" panose="02040503050406030204" pitchFamily="18" charset="0"/>
                                        </a:rPr>
                                        <m:t>7</m:t>
                                      </m:r>
                                    </m:e>
                                  </m:mr>
                                  <m:mr>
                                    <m:e>
                                      <m:r>
                                        <a:rPr lang="en-US" altLang="zh-CN" sz="2800">
                                          <a:latin typeface="Cambria Math" panose="02040503050406030204" pitchFamily="18" charset="0"/>
                                        </a:rPr>
                                        <m:t>64</m:t>
                                      </m:r>
                                    </m:e>
                                  </m:mr>
                                  <m:mr>
                                    <m:e>
                                      <m:r>
                                        <a:rPr lang="en-US" altLang="zh-CN" sz="2800">
                                          <a:latin typeface="Cambria Math" panose="02040503050406030204" pitchFamily="18" charset="0"/>
                                        </a:rPr>
                                        <m:t>47</m:t>
                                      </m:r>
                                    </m:e>
                                  </m:mr>
                                </m:m>
                              </m:e>
                            </m:mr>
                          </m:m>
                        </m:e>
                      </m:d>
                    </m:oMath>
                  </m:oMathPara>
                </a14:m>
                <a:endParaRPr lang="zh-CN" altLang="en-US" sz="2800" dirty="0">
                  <a:latin typeface="+mn-lt"/>
                </a:endParaRPr>
              </a:p>
            </p:txBody>
          </p:sp>
        </mc:Choice>
        <mc:Fallback xmlns="">
          <p:sp>
            <p:nvSpPr>
              <p:cNvPr id="8" name="文本框 7">
                <a:extLst>
                  <a:ext uri="{FF2B5EF4-FFF2-40B4-BE49-F238E27FC236}">
                    <a16:creationId xmlns:a16="http://schemas.microsoft.com/office/drawing/2014/main" id="{1A68F54C-EDFC-4BA9-9BE7-51D119059A7D}"/>
                  </a:ext>
                </a:extLst>
              </p:cNvPr>
              <p:cNvSpPr txBox="1">
                <a:spLocks noRot="1" noChangeAspect="1" noMove="1" noResize="1" noEditPoints="1" noAdjustHandles="1" noChangeArrowheads="1" noChangeShapeType="1" noTextEdit="1"/>
              </p:cNvSpPr>
              <p:nvPr/>
            </p:nvSpPr>
            <p:spPr>
              <a:xfrm>
                <a:off x="7716704" y="3466682"/>
                <a:ext cx="1308587" cy="1701813"/>
              </a:xfrm>
              <a:prstGeom prst="rect">
                <a:avLst/>
              </a:prstGeom>
              <a:blipFill>
                <a:blip r:embed="rId4"/>
                <a:stretch>
                  <a:fillRect/>
                </a:stretch>
              </a:blipFill>
            </p:spPr>
            <p:txBody>
              <a:bodyPr/>
              <a:lstStyle/>
              <a:p>
                <a:r>
                  <a:rPr lang="zh-CN" altLang="en-US">
                    <a:noFill/>
                  </a:rPr>
                  <a:t> </a:t>
                </a:r>
              </a:p>
            </p:txBody>
          </p:sp>
        </mc:Fallback>
      </mc:AlternateContent>
      <p:graphicFrame>
        <p:nvGraphicFramePr>
          <p:cNvPr id="9" name="对象 8">
            <a:extLst>
              <a:ext uri="{FF2B5EF4-FFF2-40B4-BE49-F238E27FC236}">
                <a16:creationId xmlns="" xmlns:a16="http://schemas.microsoft.com/office/drawing/2014/main" id="{EA8EF48E-7CEE-486B-B9B7-AFECA608A896}"/>
              </a:ext>
            </a:extLst>
          </p:cNvPr>
          <p:cNvGraphicFramePr>
            <a:graphicFrameLocks noChangeAspect="1"/>
          </p:cNvGraphicFramePr>
          <p:nvPr>
            <p:extLst>
              <p:ext uri="{D42A27DB-BD31-4B8C-83A1-F6EECF244321}">
                <p14:modId xmlns:p14="http://schemas.microsoft.com/office/powerpoint/2010/main" val="2845341481"/>
              </p:ext>
            </p:extLst>
          </p:nvPr>
        </p:nvGraphicFramePr>
        <p:xfrm>
          <a:off x="2341563" y="2571750"/>
          <a:ext cx="4394200" cy="2030413"/>
        </p:xfrm>
        <a:graphic>
          <a:graphicData uri="http://schemas.openxmlformats.org/presentationml/2006/ole">
            <mc:AlternateContent xmlns:mc="http://schemas.openxmlformats.org/markup-compatibility/2006">
              <mc:Choice xmlns:v="urn:schemas-microsoft-com:vml" Requires="v">
                <p:oleObj spid="_x0000_s211039" name="Equation" r:id="rId5" imgW="1777680" imgH="825480" progId="Equation.DSMT4">
                  <p:embed/>
                </p:oleObj>
              </mc:Choice>
              <mc:Fallback>
                <p:oleObj name="Equation" r:id="rId5" imgW="1777680" imgH="825480" progId="Equation.DSMT4">
                  <p:embed/>
                  <p:pic>
                    <p:nvPicPr>
                      <p:cNvPr id="8" name="对象 7"/>
                      <p:cNvPicPr>
                        <a:picLocks noChangeAspect="1" noChangeArrowheads="1"/>
                      </p:cNvPicPr>
                      <p:nvPr/>
                    </p:nvPicPr>
                    <p:blipFill>
                      <a:blip r:embed="rId6"/>
                      <a:srcRect/>
                      <a:stretch>
                        <a:fillRect/>
                      </a:stretch>
                    </p:blipFill>
                    <p:spPr bwMode="auto">
                      <a:xfrm>
                        <a:off x="2341563" y="2571750"/>
                        <a:ext cx="4394200" cy="2030413"/>
                      </a:xfrm>
                      <a:prstGeom prst="rect">
                        <a:avLst/>
                      </a:prstGeom>
                      <a:noFill/>
                    </p:spPr>
                  </p:pic>
                </p:oleObj>
              </mc:Fallback>
            </mc:AlternateContent>
          </a:graphicData>
        </a:graphic>
      </p:graphicFrame>
      <p:sp>
        <p:nvSpPr>
          <p:cNvPr id="10" name="日期占位符 9"/>
          <p:cNvSpPr>
            <a:spLocks noGrp="1"/>
          </p:cNvSpPr>
          <p:nvPr>
            <p:ph type="dt" sz="half" idx="10"/>
          </p:nvPr>
        </p:nvSpPr>
        <p:spPr/>
        <p:txBody>
          <a:bodyPr/>
          <a:lstStyle/>
          <a:p>
            <a:pPr>
              <a:defRPr/>
            </a:pPr>
            <a:fld id="{668C49E0-7FDC-47B8-8D3C-F9D5DE2A6CB4}" type="datetime1">
              <a:rPr lang="zh-CN" altLang="en-US" smtClean="0"/>
              <a:t>2023/3/31</a:t>
            </a:fld>
            <a:endParaRPr lang="en-US" altLang="zh-CN" dirty="0"/>
          </a:p>
        </p:txBody>
      </p:sp>
      <p:sp>
        <p:nvSpPr>
          <p:cNvPr id="11" name="页脚占位符 10"/>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4259560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EA1E44A-CDC0-4C3A-8E15-EB48152AD7BB}"/>
              </a:ext>
            </a:extLst>
          </p:cNvPr>
          <p:cNvSpPr>
            <a:spLocks noGrp="1"/>
          </p:cNvSpPr>
          <p:nvPr>
            <p:ph type="title"/>
          </p:nvPr>
        </p:nvSpPr>
        <p:spPr/>
        <p:txBody>
          <a:bodyPr/>
          <a:lstStyle/>
          <a:p>
            <a:r>
              <a:rPr lang="en-US" altLang="zh-CN" dirty="0"/>
              <a:t>4.1.3 Feistel</a:t>
            </a:r>
            <a:r>
              <a:rPr lang="zh-CN" altLang="en-US" dirty="0"/>
              <a:t>网络</a:t>
            </a:r>
          </a:p>
        </p:txBody>
      </p:sp>
      <p:sp>
        <p:nvSpPr>
          <p:cNvPr id="3" name="内容占位符 2">
            <a:extLst>
              <a:ext uri="{FF2B5EF4-FFF2-40B4-BE49-F238E27FC236}">
                <a16:creationId xmlns="" xmlns:a16="http://schemas.microsoft.com/office/drawing/2014/main" id="{D92E9D2A-1008-444B-920F-391B31EB786F}"/>
              </a:ext>
            </a:extLst>
          </p:cNvPr>
          <p:cNvSpPr>
            <a:spLocks noGrp="1"/>
          </p:cNvSpPr>
          <p:nvPr>
            <p:ph idx="1"/>
          </p:nvPr>
        </p:nvSpPr>
        <p:spPr/>
        <p:txBody>
          <a:bodyPr/>
          <a:lstStyle/>
          <a:p>
            <a:pPr marL="457200" lvl="1" indent="-457200"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mn-lt"/>
              </a:rPr>
              <a:t>分组密码的迭代方式</a:t>
            </a:r>
            <a:r>
              <a:rPr lang="en-US" altLang="zh-CN" sz="2800" b="0" dirty="0">
                <a:latin typeface="+mn-lt"/>
              </a:rPr>
              <a:t>——</a:t>
            </a:r>
            <a:r>
              <a:rPr lang="en-US" altLang="zh-CN" sz="2800" b="0" dirty="0">
                <a:solidFill>
                  <a:srgbClr val="FF0000"/>
                </a:solidFill>
                <a:latin typeface="+mn-lt"/>
              </a:rPr>
              <a:t>Feistel</a:t>
            </a:r>
            <a:r>
              <a:rPr lang="zh-CN" altLang="en-US" sz="2800" b="0" dirty="0">
                <a:solidFill>
                  <a:srgbClr val="FF0000"/>
                </a:solidFill>
                <a:latin typeface="+mn-lt"/>
              </a:rPr>
              <a:t>网络</a:t>
            </a:r>
            <a:endParaRPr lang="en-US" altLang="zh-CN" sz="2800" b="0" dirty="0">
              <a:solidFill>
                <a:srgbClr val="FF0000"/>
              </a:solidFill>
              <a:latin typeface="+mn-lt"/>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它将明文平均分为左半部分</a:t>
            </a:r>
            <a:r>
              <a:rPr lang="en-US" altLang="zh-CN" sz="2800" i="1" dirty="0">
                <a:solidFill>
                  <a:srgbClr val="FF0000"/>
                </a:solidFill>
                <a:latin typeface="Euclid" panose="02020503060505020303" pitchFamily="18" charset="0"/>
              </a:rPr>
              <a:t>L</a:t>
            </a:r>
            <a:r>
              <a:rPr lang="en-US" altLang="zh-CN" sz="2800" baseline="-25000" dirty="0">
                <a:solidFill>
                  <a:srgbClr val="FF0000"/>
                </a:solidFill>
                <a:latin typeface="Euclid" panose="02020503060505020303" pitchFamily="18" charset="0"/>
              </a:rPr>
              <a:t>0</a:t>
            </a:r>
            <a:r>
              <a:rPr lang="zh-CN" altLang="en-US" sz="2800" b="0" dirty="0">
                <a:latin typeface="Euclid" panose="02020503060505020303" pitchFamily="18" charset="0"/>
              </a:rPr>
              <a:t>和右半部分</a:t>
            </a:r>
            <a:r>
              <a:rPr lang="en-US" altLang="zh-CN" sz="2800" i="1" dirty="0">
                <a:solidFill>
                  <a:srgbClr val="FF0000"/>
                </a:solidFill>
                <a:latin typeface="Euclid" panose="02020503060505020303" pitchFamily="18" charset="0"/>
              </a:rPr>
              <a:t>R</a:t>
            </a:r>
            <a:r>
              <a:rPr lang="en-US" altLang="zh-CN" sz="2800" baseline="-25000" dirty="0">
                <a:solidFill>
                  <a:srgbClr val="FF0000"/>
                </a:solidFill>
                <a:latin typeface="Euclid" panose="02020503060505020303" pitchFamily="18" charset="0"/>
              </a:rPr>
              <a:t>0</a:t>
            </a:r>
            <a:r>
              <a:rPr lang="en-US" altLang="zh-CN" sz="2800" b="0" dirty="0">
                <a:latin typeface="Euclid" panose="02020503060505020303" pitchFamily="18" charset="0"/>
              </a:rPr>
              <a:t>, </a:t>
            </a:r>
            <a:r>
              <a:rPr lang="zh-CN" altLang="en-US" sz="2800" b="0" dirty="0">
                <a:latin typeface="Euclid" panose="02020503060505020303" pitchFamily="18" charset="0"/>
              </a:rPr>
              <a:t>经过</a:t>
            </a:r>
            <a:r>
              <a:rPr lang="en-US" altLang="zh-CN" sz="2800" i="1" dirty="0">
                <a:solidFill>
                  <a:srgbClr val="FF0000"/>
                </a:solidFill>
                <a:latin typeface="Euclid" panose="02020503060505020303" pitchFamily="18" charset="0"/>
              </a:rPr>
              <a:t>r</a:t>
            </a:r>
            <a:r>
              <a:rPr lang="en-US" altLang="zh-CN" sz="2800" dirty="0">
                <a:solidFill>
                  <a:srgbClr val="FF0000"/>
                </a:solidFill>
                <a:latin typeface="Euclid" panose="02020503060505020303" pitchFamily="18" charset="0"/>
              </a:rPr>
              <a:t>(≥1)</a:t>
            </a:r>
            <a:r>
              <a:rPr lang="zh-CN" altLang="en-US" sz="2800" b="0" dirty="0">
                <a:latin typeface="Euclid" panose="02020503060505020303" pitchFamily="18" charset="0"/>
              </a:rPr>
              <a:t>轮迭代完成整个操作过程。</a:t>
            </a:r>
            <a:endParaRPr lang="en-US" altLang="zh-CN" sz="2800" b="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假设第</a:t>
            </a:r>
            <a:r>
              <a:rPr lang="en-US" altLang="zh-CN" sz="2800" i="1" dirty="0">
                <a:solidFill>
                  <a:srgbClr val="FF0000"/>
                </a:solidFill>
                <a:latin typeface="Euclid" panose="02020503060505020303" pitchFamily="18" charset="0"/>
              </a:rPr>
              <a:t>i</a:t>
            </a:r>
            <a:r>
              <a:rPr lang="en-US" altLang="zh-CN" sz="2800" dirty="0">
                <a:solidFill>
                  <a:srgbClr val="FF0000"/>
                </a:solidFill>
                <a:latin typeface="Euclid" panose="02020503060505020303" pitchFamily="18" charset="0"/>
              </a:rPr>
              <a:t>-1</a:t>
            </a:r>
            <a:r>
              <a:rPr lang="zh-CN" altLang="en-US" sz="2800" b="0" dirty="0">
                <a:latin typeface="Euclid" panose="02020503060505020303" pitchFamily="18" charset="0"/>
              </a:rPr>
              <a:t>轮的输出为</a:t>
            </a:r>
            <a:r>
              <a:rPr lang="en-US" altLang="zh-CN" sz="2800" i="1" dirty="0">
                <a:solidFill>
                  <a:srgbClr val="FF0000"/>
                </a:solidFill>
                <a:latin typeface="Euclid" panose="02020503060505020303" pitchFamily="18" charset="0"/>
              </a:rPr>
              <a:t>L</a:t>
            </a:r>
            <a:r>
              <a:rPr lang="en-US" altLang="zh-CN" sz="2800" i="1" baseline="-25000" dirty="0">
                <a:solidFill>
                  <a:srgbClr val="FF0000"/>
                </a:solidFill>
                <a:latin typeface="Euclid" panose="02020503060505020303" pitchFamily="18" charset="0"/>
              </a:rPr>
              <a:t>i</a:t>
            </a:r>
            <a:r>
              <a:rPr lang="en-US" altLang="zh-CN" sz="2800" baseline="-25000" dirty="0">
                <a:solidFill>
                  <a:srgbClr val="FF0000"/>
                </a:solidFill>
                <a:latin typeface="Euclid" panose="02020503060505020303" pitchFamily="18" charset="0"/>
              </a:rPr>
              <a:t>-1</a:t>
            </a:r>
            <a:r>
              <a:rPr lang="zh-CN" altLang="en-US" sz="2800" b="0" dirty="0">
                <a:solidFill>
                  <a:srgbClr val="FF0000"/>
                </a:solidFill>
                <a:latin typeface="Euclid" panose="02020503060505020303" pitchFamily="18" charset="0"/>
              </a:rPr>
              <a:t>和</a:t>
            </a:r>
            <a:r>
              <a:rPr lang="en-US" altLang="zh-CN" sz="2800" i="1" dirty="0">
                <a:solidFill>
                  <a:srgbClr val="FF0000"/>
                </a:solidFill>
                <a:latin typeface="Euclid" panose="02020503060505020303" pitchFamily="18" charset="0"/>
              </a:rPr>
              <a:t>R</a:t>
            </a:r>
            <a:r>
              <a:rPr lang="en-US" altLang="zh-CN" sz="2800" i="1" baseline="-25000" dirty="0">
                <a:solidFill>
                  <a:srgbClr val="FF0000"/>
                </a:solidFill>
                <a:latin typeface="Euclid" panose="02020503060505020303" pitchFamily="18" charset="0"/>
              </a:rPr>
              <a:t>i</a:t>
            </a:r>
            <a:r>
              <a:rPr lang="en-US" altLang="zh-CN" sz="2800" baseline="-25000" dirty="0">
                <a:solidFill>
                  <a:srgbClr val="FF0000"/>
                </a:solidFill>
                <a:latin typeface="Euclid" panose="02020503060505020303" pitchFamily="18" charset="0"/>
              </a:rPr>
              <a:t>-1</a:t>
            </a:r>
            <a:r>
              <a:rPr lang="en-US" altLang="zh-CN" sz="2800" b="0" dirty="0">
                <a:latin typeface="+mn-lt"/>
              </a:rPr>
              <a:t>, </a:t>
            </a:r>
            <a:r>
              <a:rPr lang="zh-CN" altLang="en-US" sz="2800" b="0" dirty="0">
                <a:latin typeface="Euclid" panose="02020503060505020303" pitchFamily="18" charset="0"/>
              </a:rPr>
              <a:t>它们是第</a:t>
            </a:r>
            <a:r>
              <a:rPr lang="en-US" altLang="zh-CN" sz="2800" i="1" dirty="0" err="1">
                <a:latin typeface="Euclid" panose="02020503060505020303" pitchFamily="18" charset="0"/>
              </a:rPr>
              <a:t>i</a:t>
            </a:r>
            <a:r>
              <a:rPr lang="zh-CN" altLang="en-US" sz="2800" b="0" dirty="0">
                <a:latin typeface="Euclid" panose="02020503060505020303" pitchFamily="18" charset="0"/>
              </a:rPr>
              <a:t>轮的输入</a:t>
            </a:r>
            <a:r>
              <a:rPr lang="en-US" altLang="zh-CN" sz="2800" b="0" dirty="0">
                <a:latin typeface="+mn-lt"/>
              </a:rPr>
              <a:t>,</a:t>
            </a:r>
            <a:r>
              <a:rPr lang="en-US" altLang="zh-CN" sz="2800" b="0" dirty="0">
                <a:latin typeface="Euclid" panose="02020503060505020303" pitchFamily="18" charset="0"/>
              </a:rPr>
              <a:t> </a:t>
            </a:r>
            <a:r>
              <a:rPr lang="zh-CN" altLang="en-US" sz="2800" b="0" dirty="0">
                <a:latin typeface="Euclid" panose="02020503060505020303" pitchFamily="18" charset="0"/>
              </a:rPr>
              <a:t>第</a:t>
            </a:r>
            <a:r>
              <a:rPr lang="en-US" altLang="zh-CN" sz="2800" i="1" dirty="0" err="1">
                <a:latin typeface="Euclid" panose="02020503060505020303" pitchFamily="18" charset="0"/>
              </a:rPr>
              <a:t>i</a:t>
            </a:r>
            <a:r>
              <a:rPr lang="zh-CN" altLang="en-US" sz="2800" b="0" dirty="0">
                <a:latin typeface="Euclid" panose="02020503060505020303" pitchFamily="18" charset="0"/>
              </a:rPr>
              <a:t>轮的输出为</a:t>
            </a:r>
            <a:endParaRPr lang="en-US" altLang="zh-CN" sz="2800" b="0" dirty="0">
              <a:latin typeface="Euclid" panose="02020503060505020303" pitchFamily="18" charset="0"/>
            </a:endParaRPr>
          </a:p>
          <a:p>
            <a:pPr marL="457200" lvl="1" indent="0" algn="ctr" eaLnBrk="1" hangingPunct="1">
              <a:lnSpc>
                <a:spcPct val="120000"/>
              </a:lnSpc>
              <a:spcBef>
                <a:spcPct val="0"/>
              </a:spcBef>
              <a:buClr>
                <a:schemeClr val="tx1"/>
              </a:buClr>
              <a:buSzPct val="100000"/>
              <a:buNone/>
              <a:defRPr/>
            </a:pPr>
            <a:r>
              <a:rPr lang="en-US" altLang="zh-CN" sz="2800" i="1" dirty="0">
                <a:solidFill>
                  <a:srgbClr val="FF0000"/>
                </a:solidFill>
                <a:latin typeface="Euclid" panose="02020503060505020303" pitchFamily="18" charset="0"/>
              </a:rPr>
              <a:t>L</a:t>
            </a:r>
            <a:r>
              <a:rPr lang="en-US" altLang="zh-CN" sz="2800" i="1" baseline="-25000" dirty="0">
                <a:solidFill>
                  <a:srgbClr val="FF0000"/>
                </a:solidFill>
                <a:latin typeface="Euclid" panose="02020503060505020303" pitchFamily="18" charset="0"/>
              </a:rPr>
              <a:t>i</a:t>
            </a:r>
            <a:r>
              <a:rPr lang="en-US" altLang="zh-CN" sz="2800" dirty="0">
                <a:solidFill>
                  <a:srgbClr val="FF0000"/>
                </a:solidFill>
                <a:latin typeface="Euclid" panose="02020503060505020303" pitchFamily="18" charset="0"/>
              </a:rPr>
              <a:t> = </a:t>
            </a:r>
            <a:r>
              <a:rPr lang="en-US" altLang="zh-CN" sz="2800" i="1" dirty="0">
                <a:solidFill>
                  <a:srgbClr val="FF0000"/>
                </a:solidFill>
                <a:latin typeface="Euclid" panose="02020503060505020303" pitchFamily="18" charset="0"/>
              </a:rPr>
              <a:t>R</a:t>
            </a:r>
            <a:r>
              <a:rPr lang="en-US" altLang="zh-CN" sz="2800" i="1" baseline="-25000" dirty="0">
                <a:solidFill>
                  <a:srgbClr val="FF0000"/>
                </a:solidFill>
                <a:latin typeface="Euclid" panose="02020503060505020303" pitchFamily="18" charset="0"/>
              </a:rPr>
              <a:t>i</a:t>
            </a:r>
            <a:r>
              <a:rPr lang="en-US" altLang="zh-CN" sz="2800" baseline="-25000" dirty="0">
                <a:solidFill>
                  <a:srgbClr val="FF0000"/>
                </a:solidFill>
                <a:latin typeface="Times New Roman" panose="02020603050405020304" pitchFamily="18" charset="0"/>
                <a:cs typeface="Times New Roman" panose="02020603050405020304" pitchFamily="18" charset="0"/>
              </a:rPr>
              <a:t>‒</a:t>
            </a:r>
            <a:r>
              <a:rPr lang="en-US" altLang="zh-CN" sz="2800" baseline="-25000" dirty="0">
                <a:solidFill>
                  <a:srgbClr val="FF0000"/>
                </a:solidFill>
                <a:latin typeface="Euclid" panose="02020503060505020303" pitchFamily="18" charset="0"/>
              </a:rPr>
              <a:t>1</a:t>
            </a:r>
          </a:p>
          <a:p>
            <a:pPr marL="457200" lvl="1" indent="0" algn="ctr" eaLnBrk="1" hangingPunct="1">
              <a:lnSpc>
                <a:spcPct val="120000"/>
              </a:lnSpc>
              <a:spcBef>
                <a:spcPct val="0"/>
              </a:spcBef>
              <a:buClr>
                <a:schemeClr val="tx1"/>
              </a:buClr>
              <a:buSzPct val="100000"/>
              <a:buNone/>
              <a:defRPr/>
            </a:pPr>
            <a:r>
              <a:rPr lang="en-US" altLang="zh-CN" sz="2800" i="1" dirty="0">
                <a:solidFill>
                  <a:srgbClr val="FF0000"/>
                </a:solidFill>
                <a:latin typeface="Euclid" panose="02020503060505020303" pitchFamily="18" charset="0"/>
              </a:rPr>
              <a:t>R</a:t>
            </a:r>
            <a:r>
              <a:rPr lang="en-US" altLang="zh-CN" sz="2800" i="1" baseline="-25000" dirty="0">
                <a:solidFill>
                  <a:srgbClr val="FF0000"/>
                </a:solidFill>
                <a:latin typeface="Euclid" panose="02020503060505020303" pitchFamily="18" charset="0"/>
              </a:rPr>
              <a:t>i</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L</a:t>
            </a:r>
            <a:r>
              <a:rPr lang="en-US" altLang="zh-CN" sz="2800" i="1" baseline="-25000" dirty="0">
                <a:solidFill>
                  <a:srgbClr val="FF0000"/>
                </a:solidFill>
                <a:latin typeface="Euclid" panose="02020503060505020303" pitchFamily="18" charset="0"/>
              </a:rPr>
              <a:t>i</a:t>
            </a:r>
            <a:r>
              <a:rPr lang="en-US" altLang="zh-CN" sz="2800" baseline="-25000" dirty="0">
                <a:solidFill>
                  <a:srgbClr val="FF0000"/>
                </a:solidFill>
                <a:latin typeface="Times New Roman" panose="02020603050405020304" pitchFamily="18" charset="0"/>
                <a:cs typeface="Times New Roman" panose="02020603050405020304" pitchFamily="18" charset="0"/>
              </a:rPr>
              <a:t> ‒ </a:t>
            </a:r>
            <a:r>
              <a:rPr lang="en-US" altLang="zh-CN" sz="2800" baseline="-25000" dirty="0">
                <a:solidFill>
                  <a:srgbClr val="FF0000"/>
                </a:solidFill>
                <a:latin typeface="Euclid" panose="02020503060505020303" pitchFamily="18" charset="0"/>
              </a:rPr>
              <a:t>1</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f</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R</a:t>
            </a:r>
            <a:r>
              <a:rPr lang="en-US" altLang="zh-CN" sz="2800" i="1" baseline="-25000" dirty="0">
                <a:solidFill>
                  <a:srgbClr val="FF0000"/>
                </a:solidFill>
                <a:latin typeface="Euclid" panose="02020503060505020303" pitchFamily="18" charset="0"/>
              </a:rPr>
              <a:t>i</a:t>
            </a:r>
            <a:r>
              <a:rPr lang="en-US" altLang="zh-CN" sz="2800" baseline="-25000" dirty="0">
                <a:solidFill>
                  <a:srgbClr val="FF0000"/>
                </a:solidFill>
                <a:latin typeface="Times New Roman" panose="02020603050405020304" pitchFamily="18" charset="0"/>
                <a:cs typeface="Times New Roman" panose="02020603050405020304" pitchFamily="18" charset="0"/>
              </a:rPr>
              <a:t>‒ </a:t>
            </a:r>
            <a:r>
              <a:rPr lang="en-US" altLang="zh-CN" sz="2800" baseline="-25000" dirty="0">
                <a:solidFill>
                  <a:srgbClr val="FF0000"/>
                </a:solidFill>
                <a:latin typeface="Euclid" panose="02020503060505020303" pitchFamily="18" charset="0"/>
              </a:rPr>
              <a:t>1</a:t>
            </a:r>
            <a:r>
              <a:rPr lang="en-US" altLang="zh-CN" sz="2800" dirty="0">
                <a:solidFill>
                  <a:srgbClr val="FF0000"/>
                </a:solidFill>
                <a:latin typeface="Euclid" panose="02020503060505020303" pitchFamily="18" charset="0"/>
              </a:rPr>
              <a:t>, </a:t>
            </a:r>
            <a:r>
              <a:rPr lang="en-US" altLang="zh-CN" sz="2800" i="1" dirty="0" err="1">
                <a:solidFill>
                  <a:srgbClr val="FF0000"/>
                </a:solidFill>
                <a:latin typeface="Euclid" panose="02020503060505020303" pitchFamily="18" charset="0"/>
              </a:rPr>
              <a:t>k</a:t>
            </a:r>
            <a:r>
              <a:rPr lang="en-US" altLang="zh-CN" sz="2800" i="1" baseline="-25000" dirty="0" err="1">
                <a:solidFill>
                  <a:srgbClr val="FF0000"/>
                </a:solidFill>
                <a:latin typeface="Euclid" panose="02020503060505020303" pitchFamily="18" charset="0"/>
              </a:rPr>
              <a:t>i</a:t>
            </a:r>
            <a:r>
              <a:rPr lang="en-US" altLang="zh-CN" sz="2800" dirty="0">
                <a:solidFill>
                  <a:srgbClr val="FF0000"/>
                </a:solidFill>
                <a:latin typeface="Euclid" panose="02020503060505020303" pitchFamily="18" charset="0"/>
              </a:rPr>
              <a:t>)</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i="1" dirty="0">
                <a:solidFill>
                  <a:srgbClr val="FF0000"/>
                </a:solidFill>
                <a:latin typeface="Euclid" panose="02020503060505020303" pitchFamily="18" charset="0"/>
              </a:rPr>
              <a:t>f </a:t>
            </a:r>
            <a:r>
              <a:rPr lang="zh-CN" altLang="en-US" sz="2800" b="0" dirty="0">
                <a:solidFill>
                  <a:srgbClr val="FF0000"/>
                </a:solidFill>
                <a:latin typeface="Euclid" panose="02020503060505020303" pitchFamily="18" charset="0"/>
              </a:rPr>
              <a:t>称为轮函数</a:t>
            </a:r>
            <a:r>
              <a:rPr lang="en-US" altLang="zh-CN" sz="2800" b="0" dirty="0">
                <a:latin typeface="+mn-lt"/>
              </a:rPr>
              <a:t>,</a:t>
            </a:r>
            <a:r>
              <a:rPr lang="en-US" altLang="zh-CN" sz="2800" b="0" dirty="0">
                <a:latin typeface="Euclid" panose="02020503060505020303" pitchFamily="18" charset="0"/>
              </a:rPr>
              <a:t> </a:t>
            </a:r>
            <a:r>
              <a:rPr lang="en-US" altLang="zh-CN" sz="2800" i="1" dirty="0" err="1">
                <a:latin typeface="Euclid" panose="02020503060505020303" pitchFamily="18" charset="0"/>
              </a:rPr>
              <a:t>k</a:t>
            </a:r>
            <a:r>
              <a:rPr lang="en-US" altLang="zh-CN" sz="2800" i="1" baseline="-25000" dirty="0" err="1">
                <a:latin typeface="Euclid" panose="02020503060505020303" pitchFamily="18" charset="0"/>
              </a:rPr>
              <a:t>i</a:t>
            </a:r>
            <a:r>
              <a:rPr lang="zh-CN" altLang="en-US" sz="2800" b="0" dirty="0">
                <a:latin typeface="Euclid" panose="02020503060505020303" pitchFamily="18" charset="0"/>
              </a:rPr>
              <a:t>是利用加密密钥生成的供第</a:t>
            </a:r>
            <a:r>
              <a:rPr lang="en-US" altLang="zh-CN" sz="2800" i="1" dirty="0" err="1">
                <a:latin typeface="Euclid" panose="02020503060505020303" pitchFamily="18" charset="0"/>
              </a:rPr>
              <a:t>i</a:t>
            </a:r>
            <a:r>
              <a:rPr lang="zh-CN" altLang="en-US" sz="2800" b="0" dirty="0">
                <a:latin typeface="Euclid" panose="02020503060505020303" pitchFamily="18" charset="0"/>
              </a:rPr>
              <a:t>轮使用的子密钥。</a:t>
            </a:r>
          </a:p>
          <a:p>
            <a:pPr marL="1080000"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pPr marL="707400" lvl="1" indent="0" eaLnBrk="1" hangingPunct="1">
              <a:lnSpc>
                <a:spcPct val="120000"/>
              </a:lnSpc>
              <a:spcBef>
                <a:spcPct val="0"/>
              </a:spcBef>
              <a:buClr>
                <a:schemeClr val="accent1"/>
              </a:buClr>
              <a:buSzPct val="55000"/>
              <a:buNone/>
              <a:defRPr/>
            </a:pPr>
            <a:endParaRPr lang="en-US" altLang="zh-CN" sz="2800" dirty="0"/>
          </a:p>
          <a:p>
            <a:endParaRPr lang="zh-CN" altLang="en-US" dirty="0"/>
          </a:p>
        </p:txBody>
      </p:sp>
      <p:sp>
        <p:nvSpPr>
          <p:cNvPr id="4" name="日期占位符 3"/>
          <p:cNvSpPr>
            <a:spLocks noGrp="1"/>
          </p:cNvSpPr>
          <p:nvPr>
            <p:ph type="dt" sz="half" idx="10"/>
          </p:nvPr>
        </p:nvSpPr>
        <p:spPr/>
        <p:txBody>
          <a:bodyPr/>
          <a:lstStyle/>
          <a:p>
            <a:pPr>
              <a:defRPr/>
            </a:pPr>
            <a:fld id="{7FA676B6-B865-46D2-BB39-3A6EE96A181A}"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3312212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0A3940C-6B73-457B-8E9C-AFFCD2F2191A}"/>
              </a:ext>
            </a:extLst>
          </p:cNvPr>
          <p:cNvSpPr>
            <a:spLocks noGrp="1"/>
          </p:cNvSpPr>
          <p:nvPr>
            <p:ph type="title"/>
          </p:nvPr>
        </p:nvSpPr>
        <p:spPr/>
        <p:txBody>
          <a:bodyPr/>
          <a:lstStyle/>
          <a:p>
            <a:r>
              <a:rPr lang="zh-CN" altLang="en-US" dirty="0"/>
              <a:t>列混合</a:t>
            </a:r>
          </a:p>
        </p:txBody>
      </p:sp>
      <p:sp>
        <p:nvSpPr>
          <p:cNvPr id="3" name="内容占位符 2">
            <a:extLst>
              <a:ext uri="{FF2B5EF4-FFF2-40B4-BE49-F238E27FC236}">
                <a16:creationId xmlns="" xmlns:a16="http://schemas.microsoft.com/office/drawing/2014/main" id="{E24DEF09-2663-4910-8F2A-D71E130D7B1A}"/>
              </a:ext>
            </a:extLst>
          </p:cNvPr>
          <p:cNvSpPr>
            <a:spLocks noGrp="1"/>
          </p:cNvSpPr>
          <p:nvPr>
            <p:ph idx="1"/>
          </p:nvPr>
        </p:nvSpPr>
        <p:spPr>
          <a:xfrm>
            <a:off x="617934" y="1143060"/>
            <a:ext cx="8068757" cy="4902140"/>
          </a:xfrm>
        </p:spPr>
        <p:txBody>
          <a:bodyPr/>
          <a:lstStyle/>
          <a:p>
            <a:pPr>
              <a:lnSpc>
                <a:spcPct val="120000"/>
              </a:lnSpc>
              <a:spcBef>
                <a:spcPts val="0"/>
              </a:spcBef>
              <a:buFont typeface="Wingdings" panose="05000000000000000000" pitchFamily="2" charset="2"/>
              <a:buChar char="Ø"/>
            </a:pPr>
            <a:r>
              <a:rPr lang="en-US" altLang="zh-CN" i="1" kern="100" dirty="0">
                <a:latin typeface="Euclid" panose="02020503060505020303" pitchFamily="18" charset="0"/>
              </a:rPr>
              <a:t>d</a:t>
            </a:r>
            <a:r>
              <a:rPr lang="en-US" altLang="zh-CN" kern="100" baseline="-25000" dirty="0">
                <a:latin typeface="Euclid" panose="02020503060505020303" pitchFamily="18" charset="0"/>
              </a:rPr>
              <a:t>0</a:t>
            </a:r>
            <a:r>
              <a:rPr lang="en-US" altLang="zh-CN" kern="100" dirty="0">
                <a:latin typeface="Euclid" panose="02020503060505020303" pitchFamily="18" charset="0"/>
              </a:rPr>
              <a:t>=02×C9</a:t>
            </a:r>
            <a:r>
              <a:rPr lang="zh-CN" altLang="en-US" kern="100" dirty="0">
                <a:latin typeface="Euclid" panose="02020503060505020303" pitchFamily="18" charset="0"/>
              </a:rPr>
              <a:t>⊕</a:t>
            </a:r>
            <a:r>
              <a:rPr lang="en-US" altLang="zh-CN" kern="100" dirty="0">
                <a:latin typeface="Euclid" panose="02020503060505020303" pitchFamily="18" charset="0"/>
              </a:rPr>
              <a:t>03×7A</a:t>
            </a:r>
            <a:r>
              <a:rPr lang="zh-CN" altLang="en-US" kern="100" dirty="0">
                <a:latin typeface="Euclid" panose="02020503060505020303" pitchFamily="18" charset="0"/>
              </a:rPr>
              <a:t>⊕</a:t>
            </a:r>
            <a:r>
              <a:rPr lang="en-US" altLang="zh-CN" kern="100" dirty="0">
                <a:latin typeface="Euclid" panose="02020503060505020303" pitchFamily="18" charset="0"/>
              </a:rPr>
              <a:t>01×63</a:t>
            </a:r>
            <a:r>
              <a:rPr lang="zh-CN" altLang="en-US" kern="100" dirty="0">
                <a:latin typeface="Euclid" panose="02020503060505020303" pitchFamily="18" charset="0"/>
              </a:rPr>
              <a:t>⊕</a:t>
            </a:r>
            <a:r>
              <a:rPr lang="en-US" altLang="zh-CN" kern="100" dirty="0">
                <a:latin typeface="Euclid" panose="02020503060505020303" pitchFamily="18" charset="0"/>
              </a:rPr>
              <a:t>01×0F</a:t>
            </a:r>
          </a:p>
          <a:p>
            <a:pPr lvl="1">
              <a:lnSpc>
                <a:spcPct val="120000"/>
              </a:lnSpc>
              <a:spcBef>
                <a:spcPts val="0"/>
              </a:spcBef>
              <a:buFont typeface="Times New Roman" panose="02020603050405020304" pitchFamily="18" charset="0"/>
              <a:buChar char="‒"/>
            </a:pPr>
            <a:r>
              <a:rPr lang="en-US" altLang="zh-CN" sz="2800" kern="100" dirty="0">
                <a:latin typeface="Euclid" panose="02020503060505020303" pitchFamily="18" charset="0"/>
              </a:rPr>
              <a:t>C9×02=</a:t>
            </a:r>
            <a:r>
              <a:rPr lang="en-US" altLang="zh-CN" sz="2800" kern="100" dirty="0">
                <a:solidFill>
                  <a:srgbClr val="0000FF"/>
                </a:solidFill>
                <a:latin typeface="Euclid" panose="02020503060505020303" pitchFamily="18" charset="0"/>
              </a:rPr>
              <a:t>1</a:t>
            </a:r>
            <a:r>
              <a:rPr lang="en-US" altLang="zh-CN" sz="2800" kern="100" dirty="0">
                <a:solidFill>
                  <a:srgbClr val="FF0000"/>
                </a:solidFill>
                <a:latin typeface="Euclid" panose="02020503060505020303" pitchFamily="18" charset="0"/>
              </a:rPr>
              <a:t>1001001</a:t>
            </a:r>
            <a:r>
              <a:rPr lang="en-US" altLang="zh-CN" sz="2800" kern="100" dirty="0">
                <a:latin typeface="Euclid" panose="02020503060505020303" pitchFamily="18" charset="0"/>
              </a:rPr>
              <a:t>×</a:t>
            </a:r>
            <a:r>
              <a:rPr lang="en-US" altLang="zh-CN" sz="2800" dirty="0">
                <a:latin typeface="Euclid" panose="02020503060505020303" pitchFamily="18" charset="0"/>
              </a:rPr>
              <a:t>00000010=</a:t>
            </a:r>
            <a:r>
              <a:rPr lang="en-US" altLang="zh-CN" sz="2800" dirty="0">
                <a:solidFill>
                  <a:srgbClr val="FF0000"/>
                </a:solidFill>
                <a:latin typeface="Euclid" panose="02020503060505020303" pitchFamily="18" charset="0"/>
              </a:rPr>
              <a:t>1001001</a:t>
            </a:r>
            <a:r>
              <a:rPr lang="en-US" altLang="zh-CN" sz="2800" dirty="0">
                <a:solidFill>
                  <a:srgbClr val="0000FF"/>
                </a:solidFill>
                <a:latin typeface="Euclid" panose="02020503060505020303" pitchFamily="18" charset="0"/>
              </a:rPr>
              <a:t>0</a:t>
            </a:r>
            <a:r>
              <a:rPr lang="zh-CN" altLang="en-US" sz="2800" kern="100" dirty="0">
                <a:latin typeface="Euclid" panose="02020503060505020303" pitchFamily="18" charset="0"/>
              </a:rPr>
              <a:t>⊕</a:t>
            </a:r>
            <a:r>
              <a:rPr lang="en-US" altLang="zh-CN" sz="2800" kern="100" dirty="0">
                <a:latin typeface="Euclid" panose="02020503060505020303" pitchFamily="18" charset="0"/>
              </a:rPr>
              <a:t>00011011=10001001</a:t>
            </a:r>
          </a:p>
          <a:p>
            <a:pPr lvl="1">
              <a:lnSpc>
                <a:spcPct val="120000"/>
              </a:lnSpc>
              <a:spcBef>
                <a:spcPts val="0"/>
              </a:spcBef>
              <a:buFont typeface="Times New Roman" panose="02020603050405020304" pitchFamily="18" charset="0"/>
              <a:buChar char="‒"/>
            </a:pPr>
            <a:r>
              <a:rPr lang="en-US" altLang="zh-CN" sz="2800" kern="100" dirty="0">
                <a:latin typeface="Euclid" panose="02020503060505020303" pitchFamily="18" charset="0"/>
              </a:rPr>
              <a:t>7A×03=7A×(01+02)=</a:t>
            </a:r>
            <a:r>
              <a:rPr lang="en-US" altLang="zh-CN" sz="2800" kern="100" dirty="0">
                <a:solidFill>
                  <a:srgbClr val="0000FF"/>
                </a:solidFill>
                <a:latin typeface="Euclid" panose="02020503060505020303" pitchFamily="18" charset="0"/>
              </a:rPr>
              <a:t>0</a:t>
            </a:r>
            <a:r>
              <a:rPr lang="en-US" altLang="zh-CN" sz="2800" kern="100" dirty="0">
                <a:solidFill>
                  <a:srgbClr val="FF0000"/>
                </a:solidFill>
                <a:latin typeface="Euclid" panose="02020503060505020303" pitchFamily="18" charset="0"/>
              </a:rPr>
              <a:t>1111010</a:t>
            </a:r>
            <a:r>
              <a:rPr lang="zh-CN" altLang="en-US" sz="2800" kern="100" dirty="0">
                <a:latin typeface="Euclid" panose="02020503060505020303" pitchFamily="18" charset="0"/>
              </a:rPr>
              <a:t>⊕</a:t>
            </a:r>
            <a:r>
              <a:rPr lang="en-US" altLang="zh-CN" sz="2800" kern="100" dirty="0">
                <a:solidFill>
                  <a:srgbClr val="FF0000"/>
                </a:solidFill>
                <a:latin typeface="Euclid" panose="02020503060505020303" pitchFamily="18" charset="0"/>
              </a:rPr>
              <a:t>1111010</a:t>
            </a:r>
            <a:r>
              <a:rPr lang="en-US" altLang="zh-CN" sz="2800" kern="100" dirty="0">
                <a:solidFill>
                  <a:srgbClr val="0000FF"/>
                </a:solidFill>
                <a:latin typeface="Euclid" panose="02020503060505020303" pitchFamily="18" charset="0"/>
              </a:rPr>
              <a:t>0</a:t>
            </a:r>
            <a:r>
              <a:rPr lang="en-US" altLang="zh-CN" sz="2800" kern="100" dirty="0">
                <a:latin typeface="Euclid" panose="02020503060505020303" pitchFamily="18" charset="0"/>
              </a:rPr>
              <a:t>=10001110</a:t>
            </a:r>
          </a:p>
          <a:p>
            <a:pPr lvl="1">
              <a:lnSpc>
                <a:spcPct val="120000"/>
              </a:lnSpc>
              <a:spcBef>
                <a:spcPts val="0"/>
              </a:spcBef>
              <a:buFont typeface="Times New Roman" panose="02020603050405020304" pitchFamily="18" charset="0"/>
              <a:buChar char="‒"/>
            </a:pPr>
            <a:r>
              <a:rPr lang="en-US" altLang="zh-CN" sz="2800" kern="100" dirty="0">
                <a:latin typeface="Euclid" panose="02020503060505020303" pitchFamily="18" charset="0"/>
              </a:rPr>
              <a:t>01×63=01100011</a:t>
            </a:r>
          </a:p>
          <a:p>
            <a:pPr lvl="1">
              <a:lnSpc>
                <a:spcPct val="120000"/>
              </a:lnSpc>
              <a:spcBef>
                <a:spcPts val="0"/>
              </a:spcBef>
              <a:buFont typeface="Times New Roman" panose="02020603050405020304" pitchFamily="18" charset="0"/>
              <a:buChar char="‒"/>
            </a:pPr>
            <a:r>
              <a:rPr lang="en-US" altLang="zh-CN" sz="2800" kern="100" dirty="0">
                <a:latin typeface="Euclid" panose="02020503060505020303" pitchFamily="18" charset="0"/>
              </a:rPr>
              <a:t>01×0F=00001111</a:t>
            </a:r>
          </a:p>
          <a:p>
            <a:pPr lvl="1">
              <a:lnSpc>
                <a:spcPct val="120000"/>
              </a:lnSpc>
              <a:spcBef>
                <a:spcPts val="0"/>
              </a:spcBef>
              <a:buFont typeface="Times New Roman" panose="02020603050405020304" pitchFamily="18" charset="0"/>
              <a:buChar char="‒"/>
            </a:pPr>
            <a:r>
              <a:rPr lang="zh-CN" altLang="en-US" sz="2800" kern="100" dirty="0">
                <a:latin typeface="Euclid" panose="02020503060505020303" pitchFamily="18" charset="0"/>
              </a:rPr>
              <a:t>故</a:t>
            </a:r>
            <a:r>
              <a:rPr lang="en-US" altLang="zh-CN" sz="2800" i="1" kern="100" dirty="0">
                <a:latin typeface="Euclid" panose="02020503060505020303" pitchFamily="18" charset="0"/>
              </a:rPr>
              <a:t>d</a:t>
            </a:r>
            <a:r>
              <a:rPr lang="en-US" altLang="zh-CN" sz="2800" kern="100" baseline="-25000" dirty="0">
                <a:latin typeface="Euclid" panose="02020503060505020303" pitchFamily="18" charset="0"/>
              </a:rPr>
              <a:t>0</a:t>
            </a:r>
            <a:r>
              <a:rPr lang="en-US" altLang="zh-CN" sz="2800" kern="100" dirty="0">
                <a:latin typeface="Euclid" panose="02020503060505020303" pitchFamily="18" charset="0"/>
              </a:rPr>
              <a:t>=10001001</a:t>
            </a:r>
            <a:r>
              <a:rPr lang="zh-CN" altLang="en-US" sz="2800" kern="100" dirty="0">
                <a:latin typeface="Euclid" panose="02020503060505020303" pitchFamily="18" charset="0"/>
              </a:rPr>
              <a:t>⊕</a:t>
            </a:r>
            <a:r>
              <a:rPr lang="en-US" altLang="zh-CN" sz="2800" kern="100" dirty="0">
                <a:latin typeface="Euclid" panose="02020503060505020303" pitchFamily="18" charset="0"/>
              </a:rPr>
              <a:t>10001110</a:t>
            </a:r>
            <a:r>
              <a:rPr lang="zh-CN" altLang="en-US" sz="2800" kern="100" dirty="0">
                <a:latin typeface="Euclid" panose="02020503060505020303" pitchFamily="18" charset="0"/>
              </a:rPr>
              <a:t>⊕</a:t>
            </a:r>
            <a:r>
              <a:rPr lang="en-US" altLang="zh-CN" sz="2800" kern="100" dirty="0">
                <a:latin typeface="Euclid" panose="02020503060505020303" pitchFamily="18" charset="0"/>
              </a:rPr>
              <a:t>01100011</a:t>
            </a:r>
            <a:r>
              <a:rPr lang="zh-CN" altLang="en-US" sz="2800" kern="100" dirty="0">
                <a:latin typeface="Euclid" panose="02020503060505020303" pitchFamily="18" charset="0"/>
              </a:rPr>
              <a:t>⊕</a:t>
            </a:r>
            <a:r>
              <a:rPr lang="en-US" altLang="zh-CN" sz="2800" kern="100" dirty="0">
                <a:latin typeface="Euclid" panose="02020503060505020303" pitchFamily="18" charset="0"/>
              </a:rPr>
              <a:t>0000</a:t>
            </a:r>
          </a:p>
          <a:p>
            <a:pPr marL="457200" lvl="1" indent="0">
              <a:lnSpc>
                <a:spcPct val="120000"/>
              </a:lnSpc>
              <a:spcBef>
                <a:spcPts val="0"/>
              </a:spcBef>
              <a:buNone/>
            </a:pPr>
            <a:r>
              <a:rPr lang="en-US" altLang="zh-CN" sz="2800" kern="100" dirty="0">
                <a:latin typeface="Euclid" panose="02020503060505020303" pitchFamily="18" charset="0"/>
              </a:rPr>
              <a:t>1111=01101011=6B</a:t>
            </a:r>
          </a:p>
          <a:p>
            <a:endParaRPr lang="zh-CN" altLang="en-US" dirty="0"/>
          </a:p>
        </p:txBody>
      </p:sp>
      <p:sp>
        <p:nvSpPr>
          <p:cNvPr id="4" name="日期占位符 3"/>
          <p:cNvSpPr>
            <a:spLocks noGrp="1"/>
          </p:cNvSpPr>
          <p:nvPr>
            <p:ph type="dt" sz="half" idx="10"/>
          </p:nvPr>
        </p:nvSpPr>
        <p:spPr/>
        <p:txBody>
          <a:bodyPr/>
          <a:lstStyle/>
          <a:p>
            <a:pPr>
              <a:defRPr/>
            </a:pPr>
            <a:fld id="{D0F3E678-40D3-4A58-817E-7A9DD9046F35}"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6810940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 xmlns:a16="http://schemas.microsoft.com/office/drawing/2014/main" id="{CDD81327-0B86-4BF3-A5C5-D3FBB8EB2C9D}"/>
              </a:ext>
            </a:extLst>
          </p:cNvPr>
          <p:cNvSpPr>
            <a:spLocks noGrp="1" noChangeArrowheads="1"/>
          </p:cNvSpPr>
          <p:nvPr>
            <p:ph type="title"/>
          </p:nvPr>
        </p:nvSpPr>
        <p:spPr>
          <a:xfrm>
            <a:off x="1098550" y="365125"/>
            <a:ext cx="6778625" cy="668338"/>
          </a:xfrm>
        </p:spPr>
        <p:txBody>
          <a:bodyPr/>
          <a:lstStyle/>
          <a:p>
            <a:pPr>
              <a:defRPr/>
            </a:pPr>
            <a:r>
              <a:rPr lang="zh-CN" altLang="en-US" dirty="0"/>
              <a:t>逆列混合</a:t>
            </a:r>
            <a:r>
              <a:rPr lang="en-US" altLang="zh-CN" dirty="0" err="1"/>
              <a:t>InvMixColumns</a:t>
            </a:r>
            <a:r>
              <a:rPr lang="en-US" altLang="zh-CN" dirty="0"/>
              <a:t>()</a:t>
            </a:r>
          </a:p>
        </p:txBody>
      </p:sp>
      <p:sp>
        <p:nvSpPr>
          <p:cNvPr id="152579" name="Rectangle 3">
            <a:extLst>
              <a:ext uri="{FF2B5EF4-FFF2-40B4-BE49-F238E27FC236}">
                <a16:creationId xmlns="" xmlns:a16="http://schemas.microsoft.com/office/drawing/2014/main" id="{8BF9E868-2360-4BD8-B939-A21AC43D0C3B}"/>
              </a:ext>
            </a:extLst>
          </p:cNvPr>
          <p:cNvSpPr>
            <a:spLocks noGrp="1" noChangeArrowheads="1"/>
          </p:cNvSpPr>
          <p:nvPr>
            <p:ph type="body" sz="half" idx="4294967295"/>
          </p:nvPr>
        </p:nvSpPr>
        <p:spPr>
          <a:xfrm>
            <a:off x="1098550" y="1262063"/>
            <a:ext cx="7313613" cy="4910137"/>
          </a:xfrm>
        </p:spPr>
        <p:txBody>
          <a:bodyPr/>
          <a:lstStyle/>
          <a:p>
            <a:pPr marL="2304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3200" b="0" dirty="0">
                <a:latin typeface="Euclid" panose="02020503060505020303" pitchFamily="18" charset="0"/>
              </a:rPr>
              <a:t>逆列混合变换是列混合变换的逆</a:t>
            </a:r>
            <a:endParaRPr lang="en-US" altLang="zh-CN" sz="3200" b="0" dirty="0">
              <a:latin typeface="Euclid" panose="02020503060505020303" pitchFamily="18" charset="0"/>
            </a:endParaRPr>
          </a:p>
          <a:p>
            <a:pPr marL="2304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3200" b="0" dirty="0">
                <a:latin typeface="Euclid" panose="02020503060505020303" pitchFamily="18" charset="0"/>
              </a:rPr>
              <a:t>将状态矩阵中的每一列视为系数在</a:t>
            </a:r>
            <a:r>
              <a:rPr lang="en-US" altLang="zh-CN" sz="3200" i="1" dirty="0">
                <a:latin typeface="Euclid" panose="02020503060505020303" pitchFamily="18" charset="0"/>
              </a:rPr>
              <a:t>GF</a:t>
            </a:r>
            <a:r>
              <a:rPr lang="en-US" altLang="zh-CN" sz="3200" dirty="0">
                <a:latin typeface="Euclid" panose="02020503060505020303" pitchFamily="18" charset="0"/>
              </a:rPr>
              <a:t>(2</a:t>
            </a:r>
            <a:r>
              <a:rPr lang="en-US" altLang="zh-CN" sz="3200" baseline="30000" dirty="0">
                <a:latin typeface="Euclid" panose="02020503060505020303" pitchFamily="18" charset="0"/>
              </a:rPr>
              <a:t>8</a:t>
            </a:r>
            <a:r>
              <a:rPr lang="en-US" altLang="zh-CN" sz="3200" dirty="0">
                <a:latin typeface="Euclid" panose="02020503060505020303" pitchFamily="18" charset="0"/>
              </a:rPr>
              <a:t>)</a:t>
            </a:r>
            <a:r>
              <a:rPr lang="zh-CN" altLang="en-US" sz="3200" b="0" dirty="0">
                <a:latin typeface="Euclid" panose="02020503060505020303" pitchFamily="18" charset="0"/>
              </a:rPr>
              <a:t>上的次数小于</a:t>
            </a:r>
            <a:r>
              <a:rPr lang="en-US" altLang="zh-CN" sz="3200" dirty="0">
                <a:latin typeface="Euclid" panose="02020503060505020303" pitchFamily="18" charset="0"/>
              </a:rPr>
              <a:t>4</a:t>
            </a:r>
            <a:r>
              <a:rPr lang="zh-CN" altLang="en-US" sz="3200" b="0" dirty="0">
                <a:latin typeface="Euclid" panose="02020503060505020303" pitchFamily="18" charset="0"/>
              </a:rPr>
              <a:t>的多项式与同一个固定的多项式 </a:t>
            </a:r>
            <a:r>
              <a:rPr lang="en-US" altLang="zh-CN" sz="3200" i="1" dirty="0">
                <a:latin typeface="Euclid" panose="02020503060505020303" pitchFamily="18" charset="0"/>
              </a:rPr>
              <a:t>d</a:t>
            </a:r>
            <a:r>
              <a:rPr lang="en-US" altLang="zh-CN" sz="3200" dirty="0">
                <a:latin typeface="Euclid" panose="02020503060505020303" pitchFamily="18" charset="0"/>
              </a:rPr>
              <a:t>(</a:t>
            </a:r>
            <a:r>
              <a:rPr lang="en-US" altLang="zh-CN" sz="3200" i="1" dirty="0">
                <a:latin typeface="Euclid" panose="02020503060505020303" pitchFamily="18" charset="0"/>
              </a:rPr>
              <a:t>x</a:t>
            </a:r>
            <a:r>
              <a:rPr lang="en-US" altLang="zh-CN" sz="3200" dirty="0">
                <a:latin typeface="Euclid" panose="02020503060505020303" pitchFamily="18" charset="0"/>
              </a:rPr>
              <a:t>)</a:t>
            </a:r>
            <a:r>
              <a:rPr lang="zh-CN" altLang="en-US" sz="3200" b="0" dirty="0">
                <a:latin typeface="Euclid" panose="02020503060505020303" pitchFamily="18" charset="0"/>
              </a:rPr>
              <a:t>相乘。</a:t>
            </a:r>
            <a:r>
              <a:rPr lang="en-US" altLang="zh-CN" sz="3200" i="1" dirty="0">
                <a:latin typeface="Euclid" panose="02020503060505020303" pitchFamily="18" charset="0"/>
              </a:rPr>
              <a:t>d</a:t>
            </a:r>
            <a:r>
              <a:rPr lang="en-US" altLang="zh-CN" sz="3200" dirty="0">
                <a:latin typeface="Euclid" panose="02020503060505020303" pitchFamily="18" charset="0"/>
              </a:rPr>
              <a:t>(</a:t>
            </a:r>
            <a:r>
              <a:rPr lang="en-US" altLang="zh-CN" sz="3200" i="1" dirty="0">
                <a:latin typeface="Euclid" panose="02020503060505020303" pitchFamily="18" charset="0"/>
              </a:rPr>
              <a:t>x</a:t>
            </a:r>
            <a:r>
              <a:rPr lang="en-US" altLang="zh-CN" sz="3200" dirty="0">
                <a:latin typeface="Euclid" panose="02020503060505020303" pitchFamily="18" charset="0"/>
              </a:rPr>
              <a:t>)</a:t>
            </a:r>
            <a:r>
              <a:rPr lang="zh-CN" altLang="en-US" sz="3200" b="0" dirty="0">
                <a:latin typeface="Euclid" panose="02020503060505020303" pitchFamily="18" charset="0"/>
              </a:rPr>
              <a:t>满足</a:t>
            </a:r>
          </a:p>
          <a:p>
            <a:pPr algn="ctr">
              <a:lnSpc>
                <a:spcPct val="125000"/>
              </a:lnSpc>
              <a:spcBef>
                <a:spcPts val="0"/>
              </a:spcBef>
              <a:spcAft>
                <a:spcPts val="0"/>
              </a:spcAft>
              <a:buFont typeface="Wingdings" panose="05000000000000000000" pitchFamily="2" charset="2"/>
              <a:buNone/>
            </a:pPr>
            <a:r>
              <a:rPr lang="en-US" altLang="zh-CN" dirty="0">
                <a:latin typeface="Euclid" panose="02020503060505020303" pitchFamily="18" charset="0"/>
              </a:rPr>
              <a:t>(‘03’</a:t>
            </a:r>
            <a:r>
              <a:rPr lang="en-US" altLang="zh-CN" i="1" dirty="0">
                <a:latin typeface="Euclid" panose="02020503060505020303" pitchFamily="18" charset="0"/>
              </a:rPr>
              <a:t>x</a:t>
            </a:r>
            <a:r>
              <a:rPr lang="en-US" altLang="zh-CN" baseline="30000" dirty="0">
                <a:latin typeface="Euclid" panose="02020503060505020303" pitchFamily="18" charset="0"/>
              </a:rPr>
              <a:t>3</a:t>
            </a:r>
            <a:r>
              <a:rPr lang="en-US" altLang="zh-CN" dirty="0">
                <a:latin typeface="Euclid" panose="02020503060505020303" pitchFamily="18" charset="0"/>
              </a:rPr>
              <a:t>+‘01’</a:t>
            </a:r>
            <a:r>
              <a:rPr lang="en-US" altLang="zh-CN" i="1" dirty="0">
                <a:latin typeface="Euclid" panose="02020503060505020303" pitchFamily="18" charset="0"/>
              </a:rPr>
              <a:t>x</a:t>
            </a:r>
            <a:r>
              <a:rPr lang="en-US" altLang="zh-CN" baseline="30000" dirty="0">
                <a:latin typeface="Euclid" panose="02020503060505020303" pitchFamily="18" charset="0"/>
              </a:rPr>
              <a:t>2</a:t>
            </a:r>
            <a:r>
              <a:rPr lang="en-US" altLang="zh-CN" dirty="0">
                <a:latin typeface="Euclid" panose="02020503060505020303" pitchFamily="18" charset="0"/>
              </a:rPr>
              <a:t>+‘01’</a:t>
            </a:r>
            <a:r>
              <a:rPr lang="en-US" altLang="zh-CN" i="1" dirty="0">
                <a:latin typeface="Euclid" panose="02020503060505020303" pitchFamily="18" charset="0"/>
              </a:rPr>
              <a:t>x</a:t>
            </a:r>
            <a:r>
              <a:rPr lang="en-US" altLang="zh-CN" dirty="0">
                <a:latin typeface="Euclid" panose="02020503060505020303" pitchFamily="18" charset="0"/>
              </a:rPr>
              <a:t>+‘02’)</a:t>
            </a:r>
            <a:r>
              <a:rPr lang="en-US" altLang="zh-CN" i="1" dirty="0">
                <a:latin typeface="Euclid" panose="02020503060505020303" pitchFamily="18" charset="0"/>
              </a:rPr>
              <a:t>d</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 =‘01’ mod (</a:t>
            </a:r>
            <a:r>
              <a:rPr lang="en-US" altLang="zh-CN" i="1" dirty="0">
                <a:latin typeface="Euclid" panose="02020503060505020303" pitchFamily="18" charset="0"/>
              </a:rPr>
              <a:t>x</a:t>
            </a:r>
            <a:r>
              <a:rPr lang="en-US" altLang="zh-CN" baseline="30000" dirty="0">
                <a:latin typeface="Euclid" panose="02020503060505020303" pitchFamily="18" charset="0"/>
              </a:rPr>
              <a:t>4</a:t>
            </a:r>
            <a:r>
              <a:rPr lang="en-US" altLang="zh-CN" dirty="0">
                <a:latin typeface="Euclid" panose="02020503060505020303" pitchFamily="18" charset="0"/>
              </a:rPr>
              <a:t>+1)</a:t>
            </a:r>
          </a:p>
          <a:p>
            <a:pPr>
              <a:lnSpc>
                <a:spcPct val="125000"/>
              </a:lnSpc>
              <a:spcBef>
                <a:spcPts val="0"/>
              </a:spcBef>
              <a:spcAft>
                <a:spcPts val="0"/>
              </a:spcAft>
              <a:buFont typeface="Wingdings" panose="05000000000000000000" pitchFamily="2" charset="2"/>
              <a:buNone/>
            </a:pPr>
            <a:r>
              <a:rPr lang="zh-CN" altLang="en-US" sz="3200" b="0" dirty="0">
                <a:latin typeface="Euclid" panose="02020503060505020303" pitchFamily="18" charset="0"/>
              </a:rPr>
              <a:t>由此可得</a:t>
            </a:r>
          </a:p>
          <a:p>
            <a:pPr algn="ctr">
              <a:lnSpc>
                <a:spcPct val="125000"/>
              </a:lnSpc>
              <a:spcBef>
                <a:spcPts val="0"/>
              </a:spcBef>
              <a:spcAft>
                <a:spcPts val="0"/>
              </a:spcAft>
              <a:buFont typeface="Wingdings" panose="05000000000000000000" pitchFamily="2" charset="2"/>
              <a:buNone/>
            </a:pPr>
            <a:r>
              <a:rPr lang="en-US" altLang="zh-CN" i="1" dirty="0">
                <a:latin typeface="Euclid" panose="02020503060505020303" pitchFamily="18" charset="0"/>
              </a:rPr>
              <a:t>d</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)=‘0</a:t>
            </a:r>
            <a:r>
              <a:rPr lang="en-US" altLang="zh-CN" i="1" dirty="0">
                <a:latin typeface="Euclid" panose="02020503060505020303" pitchFamily="18" charset="0"/>
              </a:rPr>
              <a:t>B</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3</a:t>
            </a:r>
            <a:r>
              <a:rPr lang="en-US" altLang="zh-CN" dirty="0">
                <a:latin typeface="Euclid" panose="02020503060505020303" pitchFamily="18" charset="0"/>
              </a:rPr>
              <a:t>+‘0</a:t>
            </a:r>
            <a:r>
              <a:rPr lang="en-US" altLang="zh-CN" i="1" dirty="0">
                <a:latin typeface="Euclid" panose="02020503060505020303" pitchFamily="18" charset="0"/>
              </a:rPr>
              <a:t>D</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2</a:t>
            </a:r>
            <a:r>
              <a:rPr lang="en-US" altLang="zh-CN" dirty="0">
                <a:latin typeface="Euclid" panose="02020503060505020303" pitchFamily="18" charset="0"/>
              </a:rPr>
              <a:t>+‘09’</a:t>
            </a:r>
            <a:r>
              <a:rPr lang="en-US" altLang="zh-CN" i="1" dirty="0">
                <a:latin typeface="Euclid" panose="02020503060505020303" pitchFamily="18" charset="0"/>
              </a:rPr>
              <a:t>x</a:t>
            </a:r>
            <a:r>
              <a:rPr lang="en-US" altLang="zh-CN" dirty="0">
                <a:latin typeface="Euclid" panose="02020503060505020303" pitchFamily="18" charset="0"/>
              </a:rPr>
              <a:t>+‘0</a:t>
            </a:r>
            <a:r>
              <a:rPr lang="en-US" altLang="zh-CN" i="1" dirty="0">
                <a:latin typeface="Euclid" panose="02020503060505020303" pitchFamily="18" charset="0"/>
              </a:rPr>
              <a:t>E</a:t>
            </a:r>
            <a:r>
              <a:rPr lang="en-US" altLang="zh-CN" dirty="0">
                <a:latin typeface="Euclid" panose="02020503060505020303" pitchFamily="18" charset="0"/>
              </a:rPr>
              <a:t>’</a:t>
            </a:r>
            <a:endParaRPr lang="en-US" altLang="zh-CN" sz="2400" i="1" dirty="0">
              <a:latin typeface="Euclid" panose="02020503060505020303" pitchFamily="18" charset="0"/>
            </a:endParaRPr>
          </a:p>
        </p:txBody>
      </p:sp>
      <p:sp>
        <p:nvSpPr>
          <p:cNvPr id="152580" name="Rectangle 5">
            <a:extLst>
              <a:ext uri="{FF2B5EF4-FFF2-40B4-BE49-F238E27FC236}">
                <a16:creationId xmlns="" xmlns:a16="http://schemas.microsoft.com/office/drawing/2014/main" id="{B7DDF3CF-E6A7-4BD1-B7BF-B0ED5ABD904A}"/>
              </a:ext>
            </a:extLst>
          </p:cNvPr>
          <p:cNvSpPr>
            <a:spLocks noChangeArrowheads="1"/>
          </p:cNvSpPr>
          <p:nvPr/>
        </p:nvSpPr>
        <p:spPr bwMode="auto">
          <a:xfrm>
            <a:off x="0" y="3135313"/>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a:defRPr/>
            </a:pPr>
            <a:fld id="{9A56DDD4-3354-4B2E-84C9-518D54F38B67}"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 xmlns:a16="http://schemas.microsoft.com/office/drawing/2014/main" id="{E5BFC054-DECF-41C5-B813-189595D8F945}"/>
              </a:ext>
            </a:extLst>
          </p:cNvPr>
          <p:cNvSpPr>
            <a:spLocks noGrp="1" noChangeArrowheads="1"/>
          </p:cNvSpPr>
          <p:nvPr>
            <p:ph type="title"/>
          </p:nvPr>
        </p:nvSpPr>
        <p:spPr>
          <a:xfrm>
            <a:off x="1098550" y="365125"/>
            <a:ext cx="6778625" cy="668338"/>
          </a:xfrm>
        </p:spPr>
        <p:txBody>
          <a:bodyPr/>
          <a:lstStyle/>
          <a:p>
            <a:pPr>
              <a:defRPr/>
            </a:pPr>
            <a:r>
              <a:rPr lang="zh-CN" altLang="en-US" dirty="0">
                <a:solidFill>
                  <a:srgbClr val="1F4E79"/>
                </a:solidFill>
                <a:latin typeface="+mn-lt"/>
              </a:rPr>
              <a:t>逆列混合</a:t>
            </a:r>
            <a:r>
              <a:rPr lang="en-US" altLang="zh-CN" dirty="0" err="1">
                <a:solidFill>
                  <a:srgbClr val="1F4E79"/>
                </a:solidFill>
                <a:latin typeface="+mn-lt"/>
              </a:rPr>
              <a:t>InvMixColumns</a:t>
            </a:r>
            <a:r>
              <a:rPr lang="en-US" altLang="zh-CN" dirty="0">
                <a:solidFill>
                  <a:srgbClr val="1F4E79"/>
                </a:solidFill>
                <a:latin typeface="+mn-lt"/>
              </a:rPr>
              <a:t>()</a:t>
            </a:r>
            <a:endParaRPr lang="zh-CN" altLang="zh-CN" dirty="0">
              <a:latin typeface="+mn-lt"/>
            </a:endParaRPr>
          </a:p>
        </p:txBody>
      </p:sp>
      <p:sp>
        <p:nvSpPr>
          <p:cNvPr id="153603" name="Rectangle 3">
            <a:extLst>
              <a:ext uri="{FF2B5EF4-FFF2-40B4-BE49-F238E27FC236}">
                <a16:creationId xmlns="" xmlns:a16="http://schemas.microsoft.com/office/drawing/2014/main" id="{F21CEA7C-2263-438F-8586-F184FD7D2BD0}"/>
              </a:ext>
            </a:extLst>
          </p:cNvPr>
          <p:cNvSpPr>
            <a:spLocks noGrp="1" noChangeArrowheads="1"/>
          </p:cNvSpPr>
          <p:nvPr>
            <p:ph idx="1"/>
          </p:nvPr>
        </p:nvSpPr>
        <p:spPr>
          <a:xfrm>
            <a:off x="617538" y="1465263"/>
            <a:ext cx="7886700" cy="4579937"/>
          </a:xfrm>
        </p:spPr>
        <p:txBody>
          <a:bodyPr/>
          <a:lstStyle/>
          <a:p>
            <a:pPr marL="2304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3200" b="0" dirty="0">
                <a:latin typeface="Euclid" panose="02020503060505020303" pitchFamily="18" charset="0"/>
              </a:rPr>
              <a:t>同样</a:t>
            </a:r>
            <a:r>
              <a:rPr lang="en-US" altLang="zh-CN" sz="3200" b="0" dirty="0">
                <a:latin typeface="Euclid" panose="02020503060505020303" pitchFamily="18" charset="0"/>
              </a:rPr>
              <a:t>, </a:t>
            </a:r>
            <a:r>
              <a:rPr lang="zh-CN" altLang="en-US" sz="3200" b="0" dirty="0">
                <a:latin typeface="Euclid" panose="02020503060505020303" pitchFamily="18" charset="0"/>
              </a:rPr>
              <a:t>逆列混合可以写成矩阵乘法形式 </a:t>
            </a:r>
          </a:p>
        </p:txBody>
      </p:sp>
      <p:sp>
        <p:nvSpPr>
          <p:cNvPr id="153604" name="Rectangle 5">
            <a:extLst>
              <a:ext uri="{FF2B5EF4-FFF2-40B4-BE49-F238E27FC236}">
                <a16:creationId xmlns="" xmlns:a16="http://schemas.microsoft.com/office/drawing/2014/main" id="{A013BF55-985D-4A79-8ECA-B85854F754AA}"/>
              </a:ext>
            </a:extLst>
          </p:cNvPr>
          <p:cNvSpPr>
            <a:spLocks noChangeArrowheads="1"/>
          </p:cNvSpPr>
          <p:nvPr/>
        </p:nvSpPr>
        <p:spPr bwMode="auto">
          <a:xfrm>
            <a:off x="0" y="3028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graphicFrame>
        <p:nvGraphicFramePr>
          <p:cNvPr id="153605" name="Object 4">
            <a:extLst>
              <a:ext uri="{FF2B5EF4-FFF2-40B4-BE49-F238E27FC236}">
                <a16:creationId xmlns="" xmlns:a16="http://schemas.microsoft.com/office/drawing/2014/main" id="{D4136FE6-DACE-4129-9A05-3DA350BDB355}"/>
              </a:ext>
            </a:extLst>
          </p:cNvPr>
          <p:cNvGraphicFramePr>
            <a:graphicFrameLocks noChangeAspect="1"/>
          </p:cNvGraphicFramePr>
          <p:nvPr/>
        </p:nvGraphicFramePr>
        <p:xfrm>
          <a:off x="1676400" y="2971800"/>
          <a:ext cx="5257800" cy="2439988"/>
        </p:xfrm>
        <a:graphic>
          <a:graphicData uri="http://schemas.openxmlformats.org/presentationml/2006/ole">
            <mc:AlternateContent xmlns:mc="http://schemas.openxmlformats.org/markup-compatibility/2006">
              <mc:Choice xmlns:v="urn:schemas-microsoft-com:vml" Requires="v">
                <p:oleObj spid="_x0000_s153722" name="Equation" r:id="rId3" imgW="1727200" imgH="800100" progId="Equation.DSMT4">
                  <p:embed/>
                </p:oleObj>
              </mc:Choice>
              <mc:Fallback>
                <p:oleObj name="Equation" r:id="rId3" imgW="1727200" imgH="800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971800"/>
                        <a:ext cx="52578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13B564A6-7B0D-43D4-B206-B4CB0D3B6B4C}"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a:extLst>
              <a:ext uri="{FF2B5EF4-FFF2-40B4-BE49-F238E27FC236}">
                <a16:creationId xmlns="" xmlns:a16="http://schemas.microsoft.com/office/drawing/2014/main" id="{38CE05B3-C243-4202-9A18-22B4398AA35A}"/>
              </a:ext>
            </a:extLst>
          </p:cNvPr>
          <p:cNvSpPr>
            <a:spLocks noGrp="1" noChangeArrowheads="1"/>
          </p:cNvSpPr>
          <p:nvPr>
            <p:ph type="title"/>
          </p:nvPr>
        </p:nvSpPr>
        <p:spPr>
          <a:xfrm>
            <a:off x="1098550" y="365125"/>
            <a:ext cx="6778625" cy="668338"/>
          </a:xfrm>
        </p:spPr>
        <p:txBody>
          <a:bodyPr>
            <a:normAutofit/>
          </a:bodyPr>
          <a:lstStyle/>
          <a:p>
            <a:pPr>
              <a:defRPr/>
            </a:pPr>
            <a:r>
              <a:rPr lang="zh-CN" altLang="en-US" dirty="0">
                <a:latin typeface="+mn-lt"/>
              </a:rPr>
              <a:t>轮密钥加</a:t>
            </a:r>
          </a:p>
        </p:txBody>
      </p:sp>
      <p:sp>
        <p:nvSpPr>
          <p:cNvPr id="154627" name="Rectangle 3">
            <a:extLst>
              <a:ext uri="{FF2B5EF4-FFF2-40B4-BE49-F238E27FC236}">
                <a16:creationId xmlns="" xmlns:a16="http://schemas.microsoft.com/office/drawing/2014/main" id="{EC34F6B5-1C7F-4895-83F3-0F84AFFB14D8}"/>
              </a:ext>
            </a:extLst>
          </p:cNvPr>
          <p:cNvSpPr>
            <a:spLocks noGrp="1" noChangeArrowheads="1"/>
          </p:cNvSpPr>
          <p:nvPr>
            <p:ph idx="1"/>
          </p:nvPr>
        </p:nvSpPr>
        <p:spPr>
          <a:xfrm>
            <a:off x="617538" y="1465263"/>
            <a:ext cx="7886700" cy="4579937"/>
          </a:xfrm>
        </p:spPr>
        <p:txBody>
          <a:bodyPr/>
          <a:lstStyle/>
          <a:p>
            <a:pPr>
              <a:lnSpc>
                <a:spcPct val="125000"/>
              </a:lnSpc>
              <a:spcBef>
                <a:spcPts val="0"/>
              </a:spcBef>
              <a:buFont typeface="Wingdings" panose="05000000000000000000" pitchFamily="2" charset="2"/>
              <a:buChar char="Ø"/>
            </a:pPr>
            <a:r>
              <a:rPr lang="zh-CN" altLang="en-US" sz="3200" b="0" dirty="0"/>
              <a:t>轮密钥与状态进行</a:t>
            </a:r>
            <a:r>
              <a:rPr lang="zh-CN" altLang="en-US" sz="3200" b="0" dirty="0">
                <a:solidFill>
                  <a:srgbClr val="FF0000"/>
                </a:solidFill>
              </a:rPr>
              <a:t>逐比特异或</a:t>
            </a:r>
            <a:r>
              <a:rPr lang="zh-CN" altLang="en-US" sz="3200" b="0" dirty="0"/>
              <a:t>。</a:t>
            </a:r>
          </a:p>
          <a:p>
            <a:pPr>
              <a:lnSpc>
                <a:spcPct val="125000"/>
              </a:lnSpc>
              <a:spcBef>
                <a:spcPts val="0"/>
              </a:spcBef>
              <a:buFont typeface="Wingdings" panose="05000000000000000000" pitchFamily="2" charset="2"/>
              <a:buChar char="Ø"/>
            </a:pPr>
            <a:r>
              <a:rPr lang="zh-CN" altLang="en-US" sz="3200" b="0" dirty="0"/>
              <a:t>轮密钥由种子密钥通过</a:t>
            </a:r>
            <a:r>
              <a:rPr lang="zh-CN" altLang="en-US" sz="3200" b="0" dirty="0">
                <a:solidFill>
                  <a:srgbClr val="FF0000"/>
                </a:solidFill>
              </a:rPr>
              <a:t>密钥扩展算法</a:t>
            </a:r>
            <a:r>
              <a:rPr lang="zh-CN" altLang="en-US" sz="3200" b="0" dirty="0"/>
              <a:t>得到</a:t>
            </a:r>
          </a:p>
          <a:p>
            <a:pPr>
              <a:lnSpc>
                <a:spcPct val="125000"/>
              </a:lnSpc>
              <a:spcBef>
                <a:spcPts val="0"/>
              </a:spcBef>
              <a:buFont typeface="Wingdings" panose="05000000000000000000" pitchFamily="2" charset="2"/>
              <a:buChar char="Ø"/>
            </a:pPr>
            <a:r>
              <a:rPr lang="zh-CN" altLang="en-US" sz="3200" b="0" dirty="0"/>
              <a:t>轮密钥长度与分组长度相同</a:t>
            </a:r>
            <a:endParaRPr lang="en-US" altLang="zh-CN" sz="3200" b="0" dirty="0"/>
          </a:p>
          <a:p>
            <a:pPr>
              <a:lnSpc>
                <a:spcPct val="125000"/>
              </a:lnSpc>
              <a:spcBef>
                <a:spcPts val="0"/>
              </a:spcBef>
              <a:buFont typeface="Wingdings" panose="05000000000000000000" pitchFamily="2" charset="2"/>
              <a:buChar char="Ø"/>
            </a:pPr>
            <a:r>
              <a:rPr lang="zh-CN" altLang="en-US" sz="3200" b="0" dirty="0"/>
              <a:t>轮密钥加变换的逆变换就是其本身</a:t>
            </a:r>
            <a:r>
              <a:rPr lang="en-US" altLang="zh-CN" sz="3200" b="0" dirty="0"/>
              <a:t>, </a:t>
            </a:r>
            <a:r>
              <a:rPr lang="zh-CN" altLang="en-US" sz="3200" b="0" dirty="0"/>
              <a:t>因为其中仅使用了</a:t>
            </a:r>
            <a:r>
              <a:rPr lang="zh-CN" altLang="en-US" sz="3200" b="0" dirty="0">
                <a:solidFill>
                  <a:srgbClr val="FF0000"/>
                </a:solidFill>
              </a:rPr>
              <a:t>异或</a:t>
            </a:r>
            <a:r>
              <a:rPr lang="zh-CN" altLang="en-US" sz="3200" b="0" dirty="0"/>
              <a:t>运算。</a:t>
            </a:r>
          </a:p>
          <a:p>
            <a:pPr>
              <a:lnSpc>
                <a:spcPct val="125000"/>
              </a:lnSpc>
              <a:spcBef>
                <a:spcPts val="0"/>
              </a:spcBef>
              <a:buFont typeface="Wingdings" panose="05000000000000000000" pitchFamily="2" charset="2"/>
              <a:buChar char="Ø"/>
            </a:pPr>
            <a:r>
              <a:rPr lang="zh-CN" altLang="en-US" sz="3200" b="0" dirty="0"/>
              <a:t>表示为</a:t>
            </a:r>
            <a:r>
              <a:rPr lang="en-US" altLang="zh-CN" sz="3200" dirty="0" err="1">
                <a:latin typeface="Euclid" panose="02020503060505020303" pitchFamily="18" charset="0"/>
              </a:rPr>
              <a:t>AddRoundKey</a:t>
            </a:r>
            <a:r>
              <a:rPr lang="en-US" altLang="zh-CN" sz="3200" dirty="0">
                <a:latin typeface="Euclid" panose="02020503060505020303" pitchFamily="18" charset="0"/>
              </a:rPr>
              <a:t>(State</a:t>
            </a:r>
            <a:r>
              <a:rPr lang="en-US" altLang="zh-CN" sz="3200" b="0" dirty="0">
                <a:latin typeface="Euclid" panose="02020503060505020303" pitchFamily="18" charset="0"/>
              </a:rPr>
              <a:t>, </a:t>
            </a:r>
            <a:r>
              <a:rPr lang="en-US" altLang="zh-CN" sz="3200" dirty="0" err="1">
                <a:latin typeface="Euclid" panose="02020503060505020303" pitchFamily="18" charset="0"/>
              </a:rPr>
              <a:t>RoundKey</a:t>
            </a:r>
            <a:r>
              <a:rPr lang="en-US" altLang="zh-CN" sz="3200" dirty="0">
                <a:latin typeface="Euclid" panose="02020503060505020303" pitchFamily="18" charset="0"/>
              </a:rPr>
              <a:t>)</a:t>
            </a:r>
          </a:p>
        </p:txBody>
      </p:sp>
      <p:sp>
        <p:nvSpPr>
          <p:cNvPr id="2" name="日期占位符 1"/>
          <p:cNvSpPr>
            <a:spLocks noGrp="1"/>
          </p:cNvSpPr>
          <p:nvPr>
            <p:ph type="dt" sz="half" idx="10"/>
          </p:nvPr>
        </p:nvSpPr>
        <p:spPr/>
        <p:txBody>
          <a:bodyPr/>
          <a:lstStyle/>
          <a:p>
            <a:pPr>
              <a:defRPr/>
            </a:pPr>
            <a:fld id="{01D03CE0-4FE6-4DDC-B8B1-8DCCC0AC1452}"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4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263D1C6-6339-4637-ABA7-CC08CF3DC935}"/>
              </a:ext>
            </a:extLst>
          </p:cNvPr>
          <p:cNvSpPr>
            <a:spLocks noGrp="1"/>
          </p:cNvSpPr>
          <p:nvPr>
            <p:ph type="title"/>
          </p:nvPr>
        </p:nvSpPr>
        <p:spPr/>
        <p:txBody>
          <a:bodyPr/>
          <a:lstStyle/>
          <a:p>
            <a:pPr>
              <a:defRPr/>
            </a:pPr>
            <a:r>
              <a:rPr lang="zh-CN" altLang="en-US" dirty="0"/>
              <a:t>轮密钥加</a:t>
            </a:r>
          </a:p>
        </p:txBody>
      </p:sp>
      <p:sp>
        <p:nvSpPr>
          <p:cNvPr id="4" name="Rectangle 3">
            <a:extLst>
              <a:ext uri="{FF2B5EF4-FFF2-40B4-BE49-F238E27FC236}">
                <a16:creationId xmlns="" xmlns:a16="http://schemas.microsoft.com/office/drawing/2014/main" id="{B2D27DF4-DC04-4D81-ACCA-0BB6978396FE}"/>
              </a:ext>
            </a:extLst>
          </p:cNvPr>
          <p:cNvSpPr txBox="1">
            <a:spLocks noChangeArrowheads="1"/>
          </p:cNvSpPr>
          <p:nvPr/>
        </p:nvSpPr>
        <p:spPr bwMode="auto">
          <a:xfrm>
            <a:off x="609704" y="1295456"/>
            <a:ext cx="6476938" cy="76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仿宋" panose="02010609060101010101" pitchFamily="49"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仿宋" panose="02010609060101010101" pitchFamily="49"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仿宋" panose="02010609060101010101" pitchFamily="49"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仿宋" panose="02010609060101010101" pitchFamily="49"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nSpc>
                <a:spcPct val="125000"/>
              </a:lnSpc>
              <a:spcBef>
                <a:spcPts val="0"/>
              </a:spcBef>
              <a:buClr>
                <a:schemeClr val="tx1"/>
              </a:buClr>
              <a:buSzPct val="100000"/>
              <a:buFont typeface="Wingdings" panose="05000000000000000000" pitchFamily="2" charset="2"/>
              <a:buChar char="Ø"/>
              <a:defRPr/>
            </a:pPr>
            <a:r>
              <a:rPr lang="zh-CN" altLang="en-US" sz="3200" dirty="0">
                <a:latin typeface="华文中宋" panose="02010600040101010101" pitchFamily="2" charset="-122"/>
                <a:ea typeface="华文中宋" panose="02010600040101010101" pitchFamily="2" charset="-122"/>
              </a:rPr>
              <a:t>轮密钥加举例</a:t>
            </a:r>
            <a:endParaRPr lang="en-US" altLang="zh-CN" sz="3200" dirty="0">
              <a:latin typeface="华文中宋" panose="02010600040101010101" pitchFamily="2" charset="-122"/>
              <a:ea typeface="华文中宋" panose="02010600040101010101" pitchFamily="2" charset="-122"/>
            </a:endParaRPr>
          </a:p>
        </p:txBody>
      </p:sp>
      <p:sp>
        <p:nvSpPr>
          <p:cNvPr id="5" name="Rectangle 5">
            <a:extLst>
              <a:ext uri="{FF2B5EF4-FFF2-40B4-BE49-F238E27FC236}">
                <a16:creationId xmlns="" xmlns:a16="http://schemas.microsoft.com/office/drawing/2014/main" id="{C54EF584-C07D-46B1-81AF-5998489C3C3E}"/>
              </a:ext>
            </a:extLst>
          </p:cNvPr>
          <p:cNvSpPr>
            <a:spLocks noChangeArrowheads="1"/>
          </p:cNvSpPr>
          <p:nvPr/>
        </p:nvSpPr>
        <p:spPr bwMode="auto">
          <a:xfrm>
            <a:off x="1" y="2695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 name="图片 5">
            <a:extLst>
              <a:ext uri="{FF2B5EF4-FFF2-40B4-BE49-F238E27FC236}">
                <a16:creationId xmlns="" xmlns:a16="http://schemas.microsoft.com/office/drawing/2014/main" id="{EAC6F69E-4535-4004-84EE-DC6C685D0213}"/>
              </a:ext>
            </a:extLst>
          </p:cNvPr>
          <p:cNvPicPr>
            <a:picLocks noChangeAspect="1"/>
          </p:cNvPicPr>
          <p:nvPr/>
        </p:nvPicPr>
        <p:blipFill>
          <a:blip r:embed="rId2"/>
          <a:stretch>
            <a:fillRect/>
          </a:stretch>
        </p:blipFill>
        <p:spPr>
          <a:xfrm>
            <a:off x="61880" y="2716183"/>
            <a:ext cx="9064854" cy="2084381"/>
          </a:xfrm>
          <a:prstGeom prst="rect">
            <a:avLst/>
          </a:prstGeom>
        </p:spPr>
      </p:pic>
      <p:sp>
        <p:nvSpPr>
          <p:cNvPr id="3" name="日期占位符 2"/>
          <p:cNvSpPr>
            <a:spLocks noGrp="1"/>
          </p:cNvSpPr>
          <p:nvPr>
            <p:ph type="dt" sz="half" idx="10"/>
          </p:nvPr>
        </p:nvSpPr>
        <p:spPr/>
        <p:txBody>
          <a:bodyPr/>
          <a:lstStyle/>
          <a:p>
            <a:pPr>
              <a:defRPr/>
            </a:pPr>
            <a:fld id="{837A7353-0881-4843-8449-E23EACCAB7C7}" type="datetime1">
              <a:rPr lang="zh-CN" altLang="en-US" smtClean="0"/>
              <a:t>2023/3/31</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1430070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 xmlns:a16="http://schemas.microsoft.com/office/drawing/2014/main" id="{7390C264-A595-4604-971C-BEF90C66B214}"/>
              </a:ext>
            </a:extLst>
          </p:cNvPr>
          <p:cNvSpPr>
            <a:spLocks noGrp="1" noChangeArrowheads="1"/>
          </p:cNvSpPr>
          <p:nvPr>
            <p:ph type="title"/>
          </p:nvPr>
        </p:nvSpPr>
        <p:spPr>
          <a:xfrm>
            <a:off x="1098550" y="365125"/>
            <a:ext cx="6778625" cy="668338"/>
          </a:xfrm>
        </p:spPr>
        <p:txBody>
          <a:bodyPr>
            <a:normAutofit/>
          </a:bodyPr>
          <a:lstStyle/>
          <a:p>
            <a:pPr>
              <a:defRPr/>
            </a:pPr>
            <a:r>
              <a:rPr lang="zh-CN" altLang="en-US" dirty="0">
                <a:latin typeface="+mn-lt"/>
              </a:rPr>
              <a:t>子密钥生成</a:t>
            </a:r>
          </a:p>
        </p:txBody>
      </p:sp>
      <p:sp>
        <p:nvSpPr>
          <p:cNvPr id="161795" name="Rectangle 3">
            <a:extLst>
              <a:ext uri="{FF2B5EF4-FFF2-40B4-BE49-F238E27FC236}">
                <a16:creationId xmlns="" xmlns:a16="http://schemas.microsoft.com/office/drawing/2014/main" id="{48827FCE-E232-4DF0-B290-06584EEB9991}"/>
              </a:ext>
            </a:extLst>
          </p:cNvPr>
          <p:cNvSpPr>
            <a:spLocks noGrp="1" noChangeArrowheads="1"/>
          </p:cNvSpPr>
          <p:nvPr>
            <p:ph idx="1"/>
          </p:nvPr>
        </p:nvSpPr>
        <p:spPr>
          <a:xfrm>
            <a:off x="617538" y="1143061"/>
            <a:ext cx="7886700" cy="4902140"/>
          </a:xfrm>
        </p:spPr>
        <p:txBody>
          <a:bodyPr/>
          <a:lstStyle/>
          <a:p>
            <a:pPr algn="just">
              <a:lnSpc>
                <a:spcPct val="125000"/>
              </a:lnSpc>
              <a:spcBef>
                <a:spcPts val="0"/>
              </a:spcBef>
              <a:buFont typeface="Wingdings" panose="05000000000000000000" pitchFamily="2" charset="2"/>
              <a:buChar char="Ø"/>
            </a:pPr>
            <a:r>
              <a:rPr lang="zh-CN" altLang="en-US" sz="2800" b="0" dirty="0">
                <a:latin typeface="Euclid" panose="02020503060505020303" pitchFamily="18" charset="0"/>
              </a:rPr>
              <a:t>子密钥生成</a:t>
            </a:r>
            <a:endParaRPr lang="en-US" altLang="zh-CN" sz="2800" b="0" dirty="0">
              <a:latin typeface="Euclid" panose="02020503060505020303" pitchFamily="18" charset="0"/>
            </a:endParaRPr>
          </a:p>
          <a:p>
            <a:pPr algn="just">
              <a:lnSpc>
                <a:spcPct val="125000"/>
              </a:lnSpc>
              <a:spcBef>
                <a:spcPts val="0"/>
              </a:spcBef>
              <a:buFont typeface="Wingdings" panose="05000000000000000000" pitchFamily="2" charset="2"/>
              <a:buChar char="Ø"/>
            </a:pPr>
            <a:r>
              <a:rPr lang="zh-CN" altLang="en-US" sz="2800" b="0" dirty="0">
                <a:latin typeface="Euclid" panose="02020503060505020303" pitchFamily="18" charset="0"/>
              </a:rPr>
              <a:t>它是指</a:t>
            </a:r>
            <a:r>
              <a:rPr lang="zh-CN" altLang="en-US" sz="2800" b="0" dirty="0">
                <a:solidFill>
                  <a:srgbClr val="FF0000"/>
                </a:solidFill>
                <a:latin typeface="Euclid" panose="02020503060505020303" pitchFamily="18" charset="0"/>
              </a:rPr>
              <a:t>从初始密钥得到子密钥</a:t>
            </a:r>
            <a:r>
              <a:rPr lang="zh-CN" altLang="en-US" sz="2800" b="0" dirty="0">
                <a:latin typeface="Euclid" panose="02020503060505020303" pitchFamily="18" charset="0"/>
              </a:rPr>
              <a:t>的过程。</a:t>
            </a:r>
            <a:endParaRPr lang="en-US" altLang="zh-CN" sz="2800" b="0" dirty="0">
              <a:latin typeface="Euclid" panose="02020503060505020303" pitchFamily="18" charset="0"/>
            </a:endParaRPr>
          </a:p>
          <a:p>
            <a:pPr algn="just">
              <a:lnSpc>
                <a:spcPct val="125000"/>
              </a:lnSpc>
              <a:spcBef>
                <a:spcPts val="0"/>
              </a:spcBef>
              <a:buFont typeface="Wingdings" panose="05000000000000000000" pitchFamily="2" charset="2"/>
              <a:buChar char="Ø"/>
            </a:pPr>
            <a:r>
              <a:rPr lang="zh-CN" altLang="en-US" sz="2800" b="0" dirty="0">
                <a:latin typeface="Euclid" panose="02020503060505020303" pitchFamily="18" charset="0"/>
              </a:rPr>
              <a:t>基本原则：</a:t>
            </a:r>
            <a:endParaRPr lang="en-US" altLang="zh-CN" sz="2800" b="0" dirty="0">
              <a:latin typeface="Euclid" panose="02020503060505020303" pitchFamily="18" charset="0"/>
            </a:endParaRPr>
          </a:p>
          <a:p>
            <a:pPr marL="687600" lvl="1" indent="-230400" algn="just">
              <a:lnSpc>
                <a:spcPct val="120000"/>
              </a:lnSpc>
              <a:spcBef>
                <a:spcPts val="1000"/>
              </a:spcBef>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子密钥的比特数等于分组长度乘以轮数加</a:t>
            </a:r>
            <a:r>
              <a:rPr lang="en-US" altLang="zh-CN" sz="2800" dirty="0">
                <a:latin typeface="Euclid" panose="02020503060505020303" pitchFamily="18" charset="0"/>
              </a:rPr>
              <a:t>1</a:t>
            </a:r>
            <a:r>
              <a:rPr lang="en-US" altLang="zh-CN" sz="2800" b="0" dirty="0">
                <a:latin typeface="Euclid" panose="02020503060505020303" pitchFamily="18" charset="0"/>
              </a:rPr>
              <a:t>; </a:t>
            </a:r>
            <a:r>
              <a:rPr lang="zh-CN" altLang="en-US" sz="2800" b="0" dirty="0">
                <a:latin typeface="Euclid" panose="02020503060505020303" pitchFamily="18" charset="0"/>
              </a:rPr>
              <a:t>例如要将</a:t>
            </a:r>
            <a:r>
              <a:rPr lang="en-US" altLang="zh-CN" sz="2800" dirty="0">
                <a:latin typeface="Euclid" panose="02020503060505020303" pitchFamily="18" charset="0"/>
              </a:rPr>
              <a:t>128</a:t>
            </a:r>
            <a:r>
              <a:rPr lang="zh-CN" altLang="en-US" sz="2800" b="0" dirty="0">
                <a:latin typeface="Euclid" panose="02020503060505020303" pitchFamily="18" charset="0"/>
              </a:rPr>
              <a:t>比特的明文经过</a:t>
            </a:r>
            <a:r>
              <a:rPr lang="en-US" altLang="zh-CN" sz="2800" dirty="0">
                <a:latin typeface="Euclid" panose="02020503060505020303" pitchFamily="18" charset="0"/>
              </a:rPr>
              <a:t>10</a:t>
            </a:r>
            <a:r>
              <a:rPr lang="zh-CN" altLang="en-US" sz="2800" b="0" dirty="0">
                <a:latin typeface="Euclid" panose="02020503060505020303" pitchFamily="18" charset="0"/>
              </a:rPr>
              <a:t>轮的加密</a:t>
            </a:r>
            <a:r>
              <a:rPr lang="en-US" altLang="zh-CN" sz="2800" b="0" dirty="0">
                <a:latin typeface="Euclid" panose="02020503060505020303" pitchFamily="18" charset="0"/>
              </a:rPr>
              <a:t>, </a:t>
            </a:r>
            <a:r>
              <a:rPr lang="zh-CN" altLang="en-US" sz="2800" b="0" dirty="0">
                <a:latin typeface="Euclid" panose="02020503060505020303" pitchFamily="18" charset="0"/>
              </a:rPr>
              <a:t>则总共需要</a:t>
            </a:r>
            <a:r>
              <a:rPr lang="en-US" altLang="zh-CN" sz="2800" dirty="0">
                <a:solidFill>
                  <a:srgbClr val="FF0000"/>
                </a:solidFill>
                <a:latin typeface="Euclid" panose="02020503060505020303" pitchFamily="18" charset="0"/>
              </a:rPr>
              <a:t>(10+1)</a:t>
            </a:r>
            <a:r>
              <a:rPr lang="en-US" altLang="zh-CN" sz="2800" b="0" dirty="0">
                <a:solidFill>
                  <a:srgbClr val="FF0000"/>
                </a:solidFill>
              </a:rPr>
              <a:t>×</a:t>
            </a:r>
            <a:r>
              <a:rPr lang="en-US" altLang="zh-CN" sz="2800" dirty="0">
                <a:solidFill>
                  <a:srgbClr val="FF0000"/>
                </a:solidFill>
                <a:latin typeface="Euclid" panose="02020503060505020303" pitchFamily="18" charset="0"/>
              </a:rPr>
              <a:t>128=1408</a:t>
            </a:r>
            <a:r>
              <a:rPr lang="zh-CN" altLang="en-US" sz="2800" b="0" dirty="0">
                <a:solidFill>
                  <a:srgbClr val="FF0000"/>
                </a:solidFill>
                <a:latin typeface="Euclid" panose="02020503060505020303" pitchFamily="18" charset="0"/>
              </a:rPr>
              <a:t>比特的密钥</a:t>
            </a:r>
            <a:r>
              <a:rPr lang="zh-CN" altLang="en-US" sz="2800" b="0" dirty="0">
                <a:latin typeface="Euclid" panose="02020503060505020303" pitchFamily="18" charset="0"/>
              </a:rPr>
              <a:t>。</a:t>
            </a:r>
            <a:endParaRPr lang="en-US" altLang="zh-CN" sz="2800" b="0" dirty="0">
              <a:latin typeface="Euclid" panose="02020503060505020303" pitchFamily="18" charset="0"/>
            </a:endParaRPr>
          </a:p>
          <a:p>
            <a:pPr marL="687600" lvl="1" indent="-230400" algn="just">
              <a:lnSpc>
                <a:spcPct val="120000"/>
              </a:lnSpc>
              <a:spcBef>
                <a:spcPts val="1000"/>
              </a:spcBef>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子密钥从扩展密钥中取</a:t>
            </a:r>
            <a:r>
              <a:rPr lang="en-US" altLang="zh-CN" sz="2800" b="0" dirty="0">
                <a:latin typeface="Euclid" panose="02020503060505020303" pitchFamily="18" charset="0"/>
              </a:rPr>
              <a:t>, </a:t>
            </a:r>
            <a:r>
              <a:rPr lang="zh-CN" altLang="en-US" sz="2800" b="0" dirty="0">
                <a:latin typeface="Euclid" panose="02020503060505020303" pitchFamily="18" charset="0"/>
              </a:rPr>
              <a:t>其中</a:t>
            </a:r>
            <a:r>
              <a:rPr lang="zh-CN" altLang="en-US" sz="2800" b="0" dirty="0">
                <a:solidFill>
                  <a:srgbClr val="FF0000"/>
                </a:solidFill>
                <a:latin typeface="Euclid" panose="02020503060505020303" pitchFamily="18" charset="0"/>
              </a:rPr>
              <a:t>第</a:t>
            </a:r>
            <a:r>
              <a:rPr lang="en-US" altLang="zh-CN" sz="2800" dirty="0">
                <a:solidFill>
                  <a:srgbClr val="FF0000"/>
                </a:solidFill>
                <a:latin typeface="Euclid" panose="02020503060505020303" pitchFamily="18" charset="0"/>
              </a:rPr>
              <a:t>1</a:t>
            </a:r>
            <a:r>
              <a:rPr lang="zh-CN" altLang="en-US" sz="2800" b="0" dirty="0">
                <a:solidFill>
                  <a:srgbClr val="FF0000"/>
                </a:solidFill>
                <a:latin typeface="Euclid" panose="02020503060505020303" pitchFamily="18" charset="0"/>
              </a:rPr>
              <a:t>轮子密钥取扩展密钥的前</a:t>
            </a:r>
            <a:r>
              <a:rPr lang="en-US" altLang="zh-CN" sz="2800" dirty="0">
                <a:solidFill>
                  <a:srgbClr val="FF0000"/>
                </a:solidFill>
                <a:latin typeface="Euclid" panose="02020503060505020303" pitchFamily="18" charset="0"/>
              </a:rPr>
              <a:t>4</a:t>
            </a:r>
            <a:r>
              <a:rPr lang="zh-CN" altLang="en-US" sz="2800" b="0" dirty="0">
                <a:solidFill>
                  <a:srgbClr val="FF0000"/>
                </a:solidFill>
                <a:latin typeface="Euclid" panose="02020503060505020303" pitchFamily="18" charset="0"/>
              </a:rPr>
              <a:t>个字</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第</a:t>
            </a:r>
            <a:r>
              <a:rPr lang="en-US" altLang="zh-CN" sz="2800" dirty="0">
                <a:solidFill>
                  <a:srgbClr val="FF0000"/>
                </a:solidFill>
                <a:latin typeface="Euclid" panose="02020503060505020303" pitchFamily="18" charset="0"/>
              </a:rPr>
              <a:t>2</a:t>
            </a:r>
            <a:r>
              <a:rPr lang="zh-CN" altLang="en-US" sz="2800" b="0" dirty="0">
                <a:solidFill>
                  <a:srgbClr val="FF0000"/>
                </a:solidFill>
                <a:latin typeface="Euclid" panose="02020503060505020303" pitchFamily="18" charset="0"/>
              </a:rPr>
              <a:t>轮轮密钥取接下来的</a:t>
            </a:r>
            <a:r>
              <a:rPr lang="en-US" altLang="zh-CN" sz="2800" dirty="0">
                <a:solidFill>
                  <a:srgbClr val="FF0000"/>
                </a:solidFill>
                <a:latin typeface="Euclid" panose="02020503060505020303" pitchFamily="18" charset="0"/>
              </a:rPr>
              <a:t>4</a:t>
            </a:r>
            <a:r>
              <a:rPr lang="zh-CN" altLang="en-US" sz="2800" b="0" dirty="0">
                <a:solidFill>
                  <a:srgbClr val="FF0000"/>
                </a:solidFill>
                <a:latin typeface="Euclid" panose="02020503060505020303" pitchFamily="18" charset="0"/>
              </a:rPr>
              <a:t>个字</a:t>
            </a:r>
            <a:r>
              <a:rPr lang="en-US" altLang="zh-CN" sz="2800" b="0" dirty="0">
                <a:latin typeface="Euclid" panose="02020503060505020303" pitchFamily="18" charset="0"/>
              </a:rPr>
              <a:t>, </a:t>
            </a:r>
            <a:r>
              <a:rPr lang="zh-CN" altLang="en-US" sz="2800" b="0" dirty="0">
                <a:latin typeface="Euclid" panose="02020503060505020303" pitchFamily="18" charset="0"/>
              </a:rPr>
              <a:t>如此下去。</a:t>
            </a:r>
          </a:p>
        </p:txBody>
      </p:sp>
      <p:sp>
        <p:nvSpPr>
          <p:cNvPr id="2" name="日期占位符 1"/>
          <p:cNvSpPr>
            <a:spLocks noGrp="1"/>
          </p:cNvSpPr>
          <p:nvPr>
            <p:ph type="dt" sz="half" idx="10"/>
          </p:nvPr>
        </p:nvSpPr>
        <p:spPr/>
        <p:txBody>
          <a:bodyPr/>
          <a:lstStyle/>
          <a:p>
            <a:pPr>
              <a:defRPr/>
            </a:pPr>
            <a:fld id="{05084955-E8E4-42EA-9C13-295844B3AACF}"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889CCC-F1B6-42E1-BF30-F2C840995EEE}"/>
              </a:ext>
            </a:extLst>
          </p:cNvPr>
          <p:cNvSpPr>
            <a:spLocks noGrp="1"/>
          </p:cNvSpPr>
          <p:nvPr>
            <p:ph type="title"/>
          </p:nvPr>
        </p:nvSpPr>
        <p:spPr/>
        <p:txBody>
          <a:bodyPr/>
          <a:lstStyle/>
          <a:p>
            <a:pPr>
              <a:defRPr/>
            </a:pPr>
            <a:r>
              <a:rPr lang="zh-CN" altLang="en-US" dirty="0"/>
              <a:t>子密钥生成</a:t>
            </a:r>
          </a:p>
        </p:txBody>
      </p:sp>
      <p:sp>
        <p:nvSpPr>
          <p:cNvPr id="3" name="内容占位符 2">
            <a:extLst>
              <a:ext uri="{FF2B5EF4-FFF2-40B4-BE49-F238E27FC236}">
                <a16:creationId xmlns="" xmlns:a16="http://schemas.microsoft.com/office/drawing/2014/main" id="{7C282323-0CCC-4FB7-B67D-C6A3FCF0FA2E}"/>
              </a:ext>
            </a:extLst>
          </p:cNvPr>
          <p:cNvSpPr>
            <a:spLocks noGrp="1"/>
          </p:cNvSpPr>
          <p:nvPr>
            <p:ph idx="1"/>
          </p:nvPr>
        </p:nvSpPr>
        <p:spPr>
          <a:xfrm>
            <a:off x="617935" y="1162619"/>
            <a:ext cx="7886700" cy="4882581"/>
          </a:xfrm>
        </p:spPr>
        <p:txBody>
          <a:bodyPr/>
          <a:lstStyle/>
          <a:p>
            <a:pPr marL="228600" lvl="1">
              <a:lnSpc>
                <a:spcPct val="125000"/>
              </a:lnSpc>
              <a:spcBef>
                <a:spcPts val="0"/>
              </a:spcBef>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子密钥生成过程</a:t>
            </a:r>
            <a:r>
              <a:rPr lang="en-US" altLang="zh-CN" sz="2800" b="0" dirty="0">
                <a:latin typeface="Euclid" panose="02020503060505020303" pitchFamily="18" charset="0"/>
              </a:rPr>
              <a:t>(</a:t>
            </a:r>
            <a:r>
              <a:rPr lang="en-US" altLang="zh-CN" sz="2800" dirty="0">
                <a:latin typeface="Euclid" panose="02020503060505020303" pitchFamily="18" charset="0"/>
              </a:rPr>
              <a:t>128bit</a:t>
            </a:r>
            <a:r>
              <a:rPr lang="zh-CN" altLang="en-US" sz="2800" b="0" dirty="0">
                <a:latin typeface="Euclid" panose="02020503060505020303" pitchFamily="18" charset="0"/>
              </a:rPr>
              <a:t>密钥</a:t>
            </a:r>
            <a:r>
              <a:rPr lang="en-US" altLang="zh-CN" sz="2800" b="0" dirty="0">
                <a:latin typeface="Euclid" panose="02020503060505020303" pitchFamily="18" charset="0"/>
              </a:rPr>
              <a:t>, </a:t>
            </a:r>
            <a:r>
              <a:rPr lang="en-US" altLang="zh-CN" sz="2800" i="1" dirty="0">
                <a:latin typeface="Euclid" panose="02020503060505020303" pitchFamily="18" charset="0"/>
              </a:rPr>
              <a:t>N</a:t>
            </a:r>
            <a:r>
              <a:rPr lang="en-US" altLang="zh-CN" sz="2800" dirty="0">
                <a:latin typeface="Euclid" panose="02020503060505020303" pitchFamily="18" charset="0"/>
              </a:rPr>
              <a:t>=10</a:t>
            </a:r>
            <a:r>
              <a:rPr lang="en-US" altLang="zh-CN" sz="2800" b="0" dirty="0">
                <a:latin typeface="Euclid" panose="02020503060505020303" pitchFamily="18" charset="0"/>
              </a:rPr>
              <a:t>)</a:t>
            </a:r>
          </a:p>
          <a:p>
            <a:pPr marL="687600" lvl="1" indent="-230400">
              <a:lnSpc>
                <a:spcPct val="120000"/>
              </a:lnSpc>
              <a:spcBef>
                <a:spcPts val="1000"/>
              </a:spcBef>
              <a:buClr>
                <a:schemeClr val="tx1"/>
              </a:buClr>
              <a:buSzPct val="100000"/>
              <a:buFont typeface="Times New Roman" panose="02020603050405020304" pitchFamily="18" charset="0"/>
              <a:buChar char="‒"/>
              <a:defRPr/>
            </a:pPr>
            <a:r>
              <a:rPr lang="en-US" altLang="zh-CN" sz="2800" dirty="0">
                <a:solidFill>
                  <a:srgbClr val="FF0000"/>
                </a:solidFill>
                <a:latin typeface="Euclid" panose="02020503060505020303" pitchFamily="18" charset="0"/>
              </a:rPr>
              <a:t>(1) </a:t>
            </a:r>
            <a:r>
              <a:rPr lang="zh-CN" altLang="en-US" sz="2800" b="0" dirty="0">
                <a:latin typeface="Euclid" panose="02020503060505020303" pitchFamily="18" charset="0"/>
              </a:rPr>
              <a:t>给定一个原始密钥</a:t>
            </a:r>
            <a:r>
              <a:rPr lang="en-US" altLang="zh-CN" sz="2800" i="1" dirty="0">
                <a:latin typeface="Euclid" panose="02020503060505020303" pitchFamily="18" charset="0"/>
              </a:rPr>
              <a:t>k</a:t>
            </a:r>
            <a:r>
              <a:rPr lang="zh-CN" altLang="en-US" sz="2800" b="0" dirty="0">
                <a:latin typeface="Euclid" panose="02020503060505020303" pitchFamily="18" charset="0"/>
              </a:rPr>
              <a:t>如下</a:t>
            </a:r>
            <a:r>
              <a:rPr lang="en-US" altLang="zh-CN" sz="2800" b="0" dirty="0">
                <a:latin typeface="Euclid" panose="02020503060505020303" pitchFamily="18" charset="0"/>
              </a:rPr>
              <a:t>, </a:t>
            </a:r>
            <a:r>
              <a:rPr lang="zh-CN" altLang="en-US" sz="2800" b="0" dirty="0">
                <a:latin typeface="Euclid" panose="02020503060505020303" pitchFamily="18" charset="0"/>
              </a:rPr>
              <a:t>输出子密钥</a:t>
            </a:r>
            <a:r>
              <a:rPr lang="en-US" altLang="zh-CN" sz="2800" i="1" dirty="0">
                <a:latin typeface="Euclid" panose="02020503060505020303" pitchFamily="18" charset="0"/>
              </a:rPr>
              <a:t>w</a:t>
            </a:r>
            <a:r>
              <a:rPr lang="en-US" altLang="zh-CN" sz="2800" baseline="-25000" dirty="0">
                <a:latin typeface="Euclid" panose="02020503060505020303" pitchFamily="18" charset="0"/>
              </a:rPr>
              <a:t>0</a:t>
            </a:r>
            <a:r>
              <a:rPr lang="zh-CN" altLang="en-US" sz="2800" dirty="0">
                <a:latin typeface="Euclid" panose="02020503060505020303" pitchFamily="18" charset="0"/>
              </a:rPr>
              <a:t>、</a:t>
            </a:r>
            <a:r>
              <a:rPr lang="en-US" altLang="zh-CN" sz="2800" i="1" dirty="0">
                <a:latin typeface="Euclid" panose="02020503060505020303" pitchFamily="18" charset="0"/>
              </a:rPr>
              <a:t>w</a:t>
            </a:r>
            <a:r>
              <a:rPr lang="en-US" altLang="zh-CN" sz="2800" baseline="-25000" dirty="0">
                <a:latin typeface="Euclid" panose="02020503060505020303" pitchFamily="18" charset="0"/>
              </a:rPr>
              <a:t>1</a:t>
            </a:r>
            <a:r>
              <a:rPr lang="zh-CN" altLang="en-US" sz="2800" dirty="0">
                <a:latin typeface="Euclid" panose="02020503060505020303" pitchFamily="18" charset="0"/>
              </a:rPr>
              <a:t>、</a:t>
            </a:r>
            <a:r>
              <a:rPr lang="en-US" altLang="zh-CN" sz="2800" i="1" dirty="0">
                <a:latin typeface="Euclid" panose="02020503060505020303" pitchFamily="18" charset="0"/>
              </a:rPr>
              <a:t>w</a:t>
            </a:r>
            <a:r>
              <a:rPr lang="en-US" altLang="zh-CN" sz="2800" baseline="-25000" dirty="0">
                <a:latin typeface="Euclid" panose="02020503060505020303" pitchFamily="18" charset="0"/>
              </a:rPr>
              <a:t>2</a:t>
            </a:r>
            <a:r>
              <a:rPr lang="zh-CN" altLang="en-US" sz="2800" dirty="0">
                <a:latin typeface="Euclid" panose="02020503060505020303" pitchFamily="18" charset="0"/>
              </a:rPr>
              <a:t>和</a:t>
            </a:r>
            <a:r>
              <a:rPr lang="en-US" altLang="zh-CN" sz="2800" i="1" dirty="0">
                <a:latin typeface="Euclid" panose="02020503060505020303" pitchFamily="18" charset="0"/>
              </a:rPr>
              <a:t>w</a:t>
            </a:r>
            <a:r>
              <a:rPr lang="en-US" altLang="zh-CN" sz="2800" baseline="-25000" dirty="0">
                <a:latin typeface="Euclid" panose="02020503060505020303" pitchFamily="18" charset="0"/>
              </a:rPr>
              <a:t>3</a:t>
            </a:r>
            <a:r>
              <a:rPr lang="zh-CN" altLang="en-US" sz="2800" dirty="0">
                <a:latin typeface="Euclid" panose="02020503060505020303" pitchFamily="18" charset="0"/>
              </a:rPr>
              <a:t>。</a:t>
            </a: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dirty="0"/>
          </a:p>
          <a:p>
            <a:endParaRPr lang="zh-CN" altLang="en-US" dirty="0"/>
          </a:p>
        </p:txBody>
      </p:sp>
      <p:graphicFrame>
        <p:nvGraphicFramePr>
          <p:cNvPr id="4" name="表格 3">
            <a:extLst>
              <a:ext uri="{FF2B5EF4-FFF2-40B4-BE49-F238E27FC236}">
                <a16:creationId xmlns="" xmlns:a16="http://schemas.microsoft.com/office/drawing/2014/main" id="{A6493D65-A3E7-4E20-81AD-22579009DE5E}"/>
              </a:ext>
            </a:extLst>
          </p:cNvPr>
          <p:cNvGraphicFramePr>
            <a:graphicFrameLocks noGrp="1"/>
          </p:cNvGraphicFramePr>
          <p:nvPr>
            <p:extLst>
              <p:ext uri="{D42A27DB-BD31-4B8C-83A1-F6EECF244321}">
                <p14:modId xmlns:p14="http://schemas.microsoft.com/office/powerpoint/2010/main" val="1568404450"/>
              </p:ext>
            </p:extLst>
          </p:nvPr>
        </p:nvGraphicFramePr>
        <p:xfrm>
          <a:off x="2362258" y="2905708"/>
          <a:ext cx="3810000" cy="2514602"/>
        </p:xfrm>
        <a:graphic>
          <a:graphicData uri="http://schemas.openxmlformats.org/drawingml/2006/table">
            <a:tbl>
              <a:tblPr>
                <a:tableStyleId>{5C22544A-7EE6-4342-B048-85BDC9FD1C3A}</a:tableStyleId>
              </a:tblPr>
              <a:tblGrid>
                <a:gridCol w="952500">
                  <a:extLst>
                    <a:ext uri="{9D8B030D-6E8A-4147-A177-3AD203B41FA5}">
                      <a16:colId xmlns="" xmlns:a16="http://schemas.microsoft.com/office/drawing/2014/main" val="830731423"/>
                    </a:ext>
                  </a:extLst>
                </a:gridCol>
                <a:gridCol w="952500">
                  <a:extLst>
                    <a:ext uri="{9D8B030D-6E8A-4147-A177-3AD203B41FA5}">
                      <a16:colId xmlns="" xmlns:a16="http://schemas.microsoft.com/office/drawing/2014/main" val="2064504263"/>
                    </a:ext>
                  </a:extLst>
                </a:gridCol>
                <a:gridCol w="952500">
                  <a:extLst>
                    <a:ext uri="{9D8B030D-6E8A-4147-A177-3AD203B41FA5}">
                      <a16:colId xmlns="" xmlns:a16="http://schemas.microsoft.com/office/drawing/2014/main" val="503649697"/>
                    </a:ext>
                  </a:extLst>
                </a:gridCol>
                <a:gridCol w="952500">
                  <a:extLst>
                    <a:ext uri="{9D8B030D-6E8A-4147-A177-3AD203B41FA5}">
                      <a16:colId xmlns="" xmlns:a16="http://schemas.microsoft.com/office/drawing/2014/main" val="3191529667"/>
                    </a:ext>
                  </a:extLst>
                </a:gridCol>
              </a:tblGrid>
              <a:tr h="626319">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0</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4</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8</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12</a:t>
                      </a:r>
                      <a:endParaRPr 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3418693746"/>
                  </a:ext>
                </a:extLst>
              </a:tr>
              <a:tr h="626319">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1</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5</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9</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13</a:t>
                      </a:r>
                      <a:endParaRPr 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541438499"/>
                  </a:ext>
                </a:extLst>
              </a:tr>
              <a:tr h="626319">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2</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6</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10</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14</a:t>
                      </a:r>
                      <a:endParaRPr 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1590015847"/>
                  </a:ext>
                </a:extLst>
              </a:tr>
              <a:tr h="635645">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3</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7</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11</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i="1" kern="100" dirty="0">
                          <a:effectLst/>
                          <a:latin typeface="Euclid" panose="02020503060505020303" pitchFamily="18" charset="0"/>
                          <a:ea typeface="华文中宋" panose="02010600040101010101" pitchFamily="2" charset="-122"/>
                        </a:rPr>
                        <a:t>k</a:t>
                      </a:r>
                      <a:r>
                        <a:rPr lang="en-US" sz="2800" b="1" kern="100" baseline="-25000" dirty="0">
                          <a:effectLst/>
                          <a:latin typeface="Euclid" panose="02020503060505020303" pitchFamily="18" charset="0"/>
                        </a:rPr>
                        <a:t>15</a:t>
                      </a:r>
                      <a:endParaRPr 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682290016"/>
                  </a:ext>
                </a:extLst>
              </a:tr>
            </a:tbl>
          </a:graphicData>
        </a:graphic>
      </p:graphicFrame>
      <p:sp>
        <p:nvSpPr>
          <p:cNvPr id="5" name="文本框 4">
            <a:extLst>
              <a:ext uri="{FF2B5EF4-FFF2-40B4-BE49-F238E27FC236}">
                <a16:creationId xmlns="" xmlns:a16="http://schemas.microsoft.com/office/drawing/2014/main" id="{D882B47F-B7A4-4439-A44B-591911F68AEC}"/>
              </a:ext>
            </a:extLst>
          </p:cNvPr>
          <p:cNvSpPr txBox="1"/>
          <p:nvPr/>
        </p:nvSpPr>
        <p:spPr>
          <a:xfrm>
            <a:off x="2590858" y="5725106"/>
            <a:ext cx="762000" cy="523220"/>
          </a:xfrm>
          <a:prstGeom prst="rect">
            <a:avLst/>
          </a:prstGeom>
          <a:noFill/>
        </p:spPr>
        <p:txBody>
          <a:bodyPr wrap="square" rtlCol="0">
            <a:spAutoFit/>
          </a:bodyPr>
          <a:lstStyle/>
          <a:p>
            <a:r>
              <a:rPr lang="en-US" altLang="zh-CN" sz="2800" b="1" i="1" dirty="0">
                <a:latin typeface="Euclid" panose="02020503060505020303" pitchFamily="18" charset="0"/>
              </a:rPr>
              <a:t>w</a:t>
            </a:r>
            <a:r>
              <a:rPr lang="en-US" altLang="zh-CN" sz="2800" b="1" baseline="-25000" dirty="0">
                <a:latin typeface="Euclid" panose="02020503060505020303" pitchFamily="18" charset="0"/>
              </a:rPr>
              <a:t>0</a:t>
            </a:r>
            <a:endParaRPr lang="zh-CN" altLang="en-US" sz="2800" b="1" dirty="0">
              <a:latin typeface="Euclid" panose="02020503060505020303" pitchFamily="18" charset="0"/>
            </a:endParaRPr>
          </a:p>
        </p:txBody>
      </p:sp>
      <p:sp>
        <p:nvSpPr>
          <p:cNvPr id="6" name="文本框 5">
            <a:extLst>
              <a:ext uri="{FF2B5EF4-FFF2-40B4-BE49-F238E27FC236}">
                <a16:creationId xmlns="" xmlns:a16="http://schemas.microsoft.com/office/drawing/2014/main" id="{252684E6-3A2C-4437-90F7-C93D1E64CBA0}"/>
              </a:ext>
            </a:extLst>
          </p:cNvPr>
          <p:cNvSpPr txBox="1"/>
          <p:nvPr/>
        </p:nvSpPr>
        <p:spPr>
          <a:xfrm>
            <a:off x="3505258" y="5725106"/>
            <a:ext cx="838200" cy="523220"/>
          </a:xfrm>
          <a:prstGeom prst="rect">
            <a:avLst/>
          </a:prstGeom>
          <a:noFill/>
        </p:spPr>
        <p:txBody>
          <a:bodyPr wrap="square" rtlCol="0">
            <a:spAutoFit/>
          </a:bodyPr>
          <a:lstStyle/>
          <a:p>
            <a:r>
              <a:rPr lang="en-US" altLang="zh-CN" sz="2800" b="1" i="1" dirty="0">
                <a:latin typeface="Euclid" panose="02020503060505020303" pitchFamily="18" charset="0"/>
              </a:rPr>
              <a:t>w</a:t>
            </a:r>
            <a:r>
              <a:rPr lang="en-US" altLang="zh-CN" sz="2800" b="1" baseline="-25000" dirty="0">
                <a:latin typeface="Euclid" panose="02020503060505020303" pitchFamily="18" charset="0"/>
              </a:rPr>
              <a:t>1</a:t>
            </a:r>
            <a:endParaRPr lang="zh-CN" altLang="en-US" sz="2800" b="1" baseline="-25000" dirty="0">
              <a:latin typeface="Euclid" panose="02020503060505020303" pitchFamily="18" charset="0"/>
            </a:endParaRPr>
          </a:p>
        </p:txBody>
      </p:sp>
      <p:sp>
        <p:nvSpPr>
          <p:cNvPr id="7" name="文本框 6">
            <a:extLst>
              <a:ext uri="{FF2B5EF4-FFF2-40B4-BE49-F238E27FC236}">
                <a16:creationId xmlns="" xmlns:a16="http://schemas.microsoft.com/office/drawing/2014/main" id="{F476E184-7602-456C-A829-E950C81BC7B7}"/>
              </a:ext>
            </a:extLst>
          </p:cNvPr>
          <p:cNvSpPr txBox="1"/>
          <p:nvPr/>
        </p:nvSpPr>
        <p:spPr>
          <a:xfrm>
            <a:off x="4419658" y="5725106"/>
            <a:ext cx="838200" cy="523220"/>
          </a:xfrm>
          <a:prstGeom prst="rect">
            <a:avLst/>
          </a:prstGeom>
          <a:noFill/>
        </p:spPr>
        <p:txBody>
          <a:bodyPr wrap="square" rtlCol="0">
            <a:spAutoFit/>
          </a:bodyPr>
          <a:lstStyle/>
          <a:p>
            <a:r>
              <a:rPr lang="en-US" altLang="zh-CN" sz="2800" b="1" i="1" dirty="0">
                <a:latin typeface="Euclid" panose="02020503060505020303" pitchFamily="18" charset="0"/>
              </a:rPr>
              <a:t>w</a:t>
            </a:r>
            <a:r>
              <a:rPr lang="en-US" altLang="zh-CN" sz="2800" b="1" baseline="-25000" dirty="0">
                <a:latin typeface="Euclid" panose="02020503060505020303" pitchFamily="18" charset="0"/>
              </a:rPr>
              <a:t>2</a:t>
            </a:r>
            <a:endParaRPr lang="zh-CN" altLang="en-US" sz="2800" b="1" baseline="-25000" dirty="0">
              <a:latin typeface="Euclid" panose="02020503060505020303" pitchFamily="18" charset="0"/>
            </a:endParaRPr>
          </a:p>
        </p:txBody>
      </p:sp>
      <p:sp>
        <p:nvSpPr>
          <p:cNvPr id="8" name="文本框 7">
            <a:extLst>
              <a:ext uri="{FF2B5EF4-FFF2-40B4-BE49-F238E27FC236}">
                <a16:creationId xmlns="" xmlns:a16="http://schemas.microsoft.com/office/drawing/2014/main" id="{57B7B0DE-4A4B-411B-B3E7-BD8081A4170D}"/>
              </a:ext>
            </a:extLst>
          </p:cNvPr>
          <p:cNvSpPr txBox="1"/>
          <p:nvPr/>
        </p:nvSpPr>
        <p:spPr>
          <a:xfrm>
            <a:off x="5410258" y="5725106"/>
            <a:ext cx="838200" cy="523220"/>
          </a:xfrm>
          <a:prstGeom prst="rect">
            <a:avLst/>
          </a:prstGeom>
          <a:noFill/>
        </p:spPr>
        <p:txBody>
          <a:bodyPr wrap="square" rtlCol="0">
            <a:spAutoFit/>
          </a:bodyPr>
          <a:lstStyle/>
          <a:p>
            <a:r>
              <a:rPr lang="en-US" altLang="zh-CN" sz="2800" b="1" i="1" dirty="0">
                <a:latin typeface="Euclid" panose="02020503060505020303" pitchFamily="18" charset="0"/>
              </a:rPr>
              <a:t>w</a:t>
            </a:r>
            <a:r>
              <a:rPr lang="en-US" altLang="zh-CN" sz="2800" b="1" baseline="-25000" dirty="0">
                <a:latin typeface="Euclid" panose="02020503060505020303" pitchFamily="18" charset="0"/>
              </a:rPr>
              <a:t>3</a:t>
            </a:r>
            <a:endParaRPr lang="zh-CN" altLang="en-US" sz="2800" b="1" baseline="-25000" dirty="0">
              <a:latin typeface="Euclid" panose="02020503060505020303" pitchFamily="18" charset="0"/>
            </a:endParaRPr>
          </a:p>
        </p:txBody>
      </p:sp>
      <p:sp>
        <p:nvSpPr>
          <p:cNvPr id="9" name="下箭头 6">
            <a:extLst>
              <a:ext uri="{FF2B5EF4-FFF2-40B4-BE49-F238E27FC236}">
                <a16:creationId xmlns="" xmlns:a16="http://schemas.microsoft.com/office/drawing/2014/main" id="{B0F1E619-882D-4186-A244-ADAC3132E25B}"/>
              </a:ext>
            </a:extLst>
          </p:cNvPr>
          <p:cNvSpPr/>
          <p:nvPr/>
        </p:nvSpPr>
        <p:spPr>
          <a:xfrm>
            <a:off x="2791749" y="5390579"/>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中宋" panose="02010600040101010101" pitchFamily="2" charset="-122"/>
            </a:endParaRPr>
          </a:p>
        </p:txBody>
      </p:sp>
      <p:sp>
        <p:nvSpPr>
          <p:cNvPr id="10" name="下箭头 12">
            <a:extLst>
              <a:ext uri="{FF2B5EF4-FFF2-40B4-BE49-F238E27FC236}">
                <a16:creationId xmlns="" xmlns:a16="http://schemas.microsoft.com/office/drawing/2014/main" id="{256319E5-9F16-4039-A693-98160DDA7394}"/>
              </a:ext>
            </a:extLst>
          </p:cNvPr>
          <p:cNvSpPr/>
          <p:nvPr/>
        </p:nvSpPr>
        <p:spPr>
          <a:xfrm>
            <a:off x="3657658" y="5390579"/>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中宋" panose="02010600040101010101" pitchFamily="2" charset="-122"/>
            </a:endParaRPr>
          </a:p>
        </p:txBody>
      </p:sp>
      <p:sp>
        <p:nvSpPr>
          <p:cNvPr id="11" name="下箭头 13">
            <a:extLst>
              <a:ext uri="{FF2B5EF4-FFF2-40B4-BE49-F238E27FC236}">
                <a16:creationId xmlns="" xmlns:a16="http://schemas.microsoft.com/office/drawing/2014/main" id="{1AE63926-E49C-4815-8D19-5037065249F0}"/>
              </a:ext>
            </a:extLst>
          </p:cNvPr>
          <p:cNvSpPr/>
          <p:nvPr/>
        </p:nvSpPr>
        <p:spPr>
          <a:xfrm>
            <a:off x="4572058" y="5410138"/>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中宋" panose="02010600040101010101" pitchFamily="2" charset="-122"/>
            </a:endParaRPr>
          </a:p>
        </p:txBody>
      </p:sp>
      <p:sp>
        <p:nvSpPr>
          <p:cNvPr id="12" name="下箭头 14">
            <a:extLst>
              <a:ext uri="{FF2B5EF4-FFF2-40B4-BE49-F238E27FC236}">
                <a16:creationId xmlns="" xmlns:a16="http://schemas.microsoft.com/office/drawing/2014/main" id="{6CC0FA33-DD63-4D47-87E8-9AC2271790E5}"/>
              </a:ext>
            </a:extLst>
          </p:cNvPr>
          <p:cNvSpPr/>
          <p:nvPr/>
        </p:nvSpPr>
        <p:spPr>
          <a:xfrm>
            <a:off x="5562658" y="5390579"/>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中宋" panose="02010600040101010101" pitchFamily="2" charset="-122"/>
            </a:endParaRPr>
          </a:p>
        </p:txBody>
      </p:sp>
      <p:sp>
        <p:nvSpPr>
          <p:cNvPr id="13" name="日期占位符 12"/>
          <p:cNvSpPr>
            <a:spLocks noGrp="1"/>
          </p:cNvSpPr>
          <p:nvPr>
            <p:ph type="dt" sz="half" idx="10"/>
          </p:nvPr>
        </p:nvSpPr>
        <p:spPr/>
        <p:txBody>
          <a:bodyPr/>
          <a:lstStyle/>
          <a:p>
            <a:pPr>
              <a:defRPr/>
            </a:pPr>
            <a:fld id="{E4DDC291-76A0-435F-B112-7636DFEAE537}" type="datetime1">
              <a:rPr lang="zh-CN" altLang="en-US" smtClean="0"/>
              <a:t>2023/3/31</a:t>
            </a:fld>
            <a:endParaRPr lang="en-US" altLang="zh-CN" dirty="0"/>
          </a:p>
        </p:txBody>
      </p:sp>
      <p:sp>
        <p:nvSpPr>
          <p:cNvPr id="14" name="页脚占位符 1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60629604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P spid="11" grpId="0" animBg="1"/>
      <p:bldP spid="1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1611DDE-38D9-4301-B69C-14D8979A836E}"/>
              </a:ext>
            </a:extLst>
          </p:cNvPr>
          <p:cNvSpPr>
            <a:spLocks noGrp="1"/>
          </p:cNvSpPr>
          <p:nvPr>
            <p:ph type="title"/>
          </p:nvPr>
        </p:nvSpPr>
        <p:spPr/>
        <p:txBody>
          <a:bodyPr/>
          <a:lstStyle/>
          <a:p>
            <a:pPr>
              <a:defRPr/>
            </a:pPr>
            <a:r>
              <a:rPr lang="zh-CN" altLang="en-US" dirty="0"/>
              <a:t>子密钥生成</a:t>
            </a:r>
          </a:p>
        </p:txBody>
      </p:sp>
      <p:sp>
        <p:nvSpPr>
          <p:cNvPr id="3" name="内容占位符 2">
            <a:extLst>
              <a:ext uri="{FF2B5EF4-FFF2-40B4-BE49-F238E27FC236}">
                <a16:creationId xmlns="" xmlns:a16="http://schemas.microsoft.com/office/drawing/2014/main" id="{842AA82F-738A-4D51-AB5D-2B64DCBE3747}"/>
              </a:ext>
            </a:extLst>
          </p:cNvPr>
          <p:cNvSpPr>
            <a:spLocks noGrp="1"/>
          </p:cNvSpPr>
          <p:nvPr>
            <p:ph idx="1"/>
          </p:nvPr>
        </p:nvSpPr>
        <p:spPr>
          <a:xfrm>
            <a:off x="617935" y="1219258"/>
            <a:ext cx="7886700" cy="4825942"/>
          </a:xfrm>
        </p:spPr>
        <p:txBody>
          <a:bodyPr/>
          <a:lstStyle/>
          <a:p>
            <a:pPr marL="228600" lvl="1" algn="just">
              <a:lnSpc>
                <a:spcPct val="120000"/>
              </a:lnSpc>
              <a:spcBef>
                <a:spcPts val="0"/>
              </a:spcBef>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子密钥生成过程</a:t>
            </a:r>
            <a:r>
              <a:rPr lang="en-US" altLang="zh-CN" sz="2800" b="0" dirty="0">
                <a:latin typeface="Euclid" panose="02020503060505020303" pitchFamily="18" charset="0"/>
              </a:rPr>
              <a:t>(</a:t>
            </a:r>
            <a:r>
              <a:rPr lang="en-US" altLang="zh-CN" sz="2800" dirty="0">
                <a:latin typeface="Euclid" panose="02020503060505020303" pitchFamily="18" charset="0"/>
              </a:rPr>
              <a:t>128bit</a:t>
            </a:r>
            <a:r>
              <a:rPr lang="zh-CN" altLang="en-US" sz="2800" b="0" dirty="0">
                <a:latin typeface="Euclid" panose="02020503060505020303" pitchFamily="18" charset="0"/>
              </a:rPr>
              <a:t>密钥</a:t>
            </a:r>
            <a:r>
              <a:rPr lang="en-US" altLang="zh-CN" sz="2800" b="0" dirty="0">
                <a:latin typeface="Euclid" panose="02020503060505020303" pitchFamily="18" charset="0"/>
              </a:rPr>
              <a:t>, </a:t>
            </a:r>
            <a:r>
              <a:rPr lang="en-US" altLang="zh-CN" sz="2800" i="1" dirty="0">
                <a:latin typeface="Euclid" panose="02020503060505020303" pitchFamily="18" charset="0"/>
              </a:rPr>
              <a:t>N</a:t>
            </a:r>
            <a:r>
              <a:rPr lang="en-US" altLang="zh-CN" sz="2800" dirty="0">
                <a:latin typeface="Euclid" panose="02020503060505020303" pitchFamily="18" charset="0"/>
              </a:rPr>
              <a:t>=10</a:t>
            </a:r>
            <a:r>
              <a:rPr lang="en-US" altLang="zh-CN" sz="2800" b="0" dirty="0">
                <a:latin typeface="Euclid" panose="02020503060505020303" pitchFamily="18" charset="0"/>
              </a:rPr>
              <a:t>)</a:t>
            </a:r>
          </a:p>
          <a:p>
            <a:pPr marL="687600" lvl="1" indent="-230400" algn="just">
              <a:lnSpc>
                <a:spcPct val="120000"/>
              </a:lnSpc>
              <a:spcBef>
                <a:spcPts val="0"/>
              </a:spcBef>
              <a:buClr>
                <a:schemeClr val="tx1"/>
              </a:buClr>
              <a:buSzPct val="100000"/>
              <a:buFont typeface="Times New Roman" panose="02020603050405020304" pitchFamily="18" charset="0"/>
              <a:buChar char="‒"/>
              <a:defRPr/>
            </a:pPr>
            <a:r>
              <a:rPr lang="en-US" altLang="zh-CN" sz="2800" dirty="0">
                <a:solidFill>
                  <a:srgbClr val="FF0000"/>
                </a:solidFill>
                <a:latin typeface="Euclid" panose="02020503060505020303" pitchFamily="18" charset="0"/>
              </a:rPr>
              <a:t>(2) </a:t>
            </a:r>
            <a:r>
              <a:rPr lang="zh-CN" altLang="en-US" sz="2800" b="0" dirty="0">
                <a:latin typeface="Euclid" panose="02020503060505020303" pitchFamily="18" charset="0"/>
              </a:rPr>
              <a:t>对于第</a:t>
            </a:r>
            <a:r>
              <a:rPr lang="en-US" altLang="zh-CN" sz="2800" dirty="0">
                <a:latin typeface="Euclid" panose="02020503060505020303" pitchFamily="18" charset="0"/>
              </a:rPr>
              <a:t>1</a:t>
            </a:r>
            <a:r>
              <a:rPr lang="zh-CN" altLang="en-US" sz="2800" b="0" dirty="0">
                <a:latin typeface="Euclid" panose="02020503060505020303" pitchFamily="18" charset="0"/>
              </a:rPr>
              <a:t>轮到第</a:t>
            </a:r>
            <a:r>
              <a:rPr lang="en-US" altLang="zh-CN" sz="2800" dirty="0">
                <a:latin typeface="Euclid" panose="02020503060505020303" pitchFamily="18" charset="0"/>
              </a:rPr>
              <a:t>10</a:t>
            </a:r>
            <a:r>
              <a:rPr lang="zh-CN" altLang="en-US" sz="2800" b="0" dirty="0">
                <a:latin typeface="Euclid" panose="02020503060505020303" pitchFamily="18" charset="0"/>
              </a:rPr>
              <a:t>轮的子密钥</a:t>
            </a:r>
            <a:r>
              <a:rPr lang="en-US" altLang="zh-CN" sz="2800" b="0" dirty="0">
                <a:latin typeface="Euclid" panose="02020503060505020303" pitchFamily="18" charset="0"/>
              </a:rPr>
              <a:t>, </a:t>
            </a:r>
            <a:r>
              <a:rPr lang="zh-CN" altLang="en-US" sz="2800" b="0" dirty="0">
                <a:latin typeface="Euclid" panose="02020503060505020303" pitchFamily="18" charset="0"/>
              </a:rPr>
              <a:t>首先通过</a:t>
            </a:r>
            <a:endParaRPr lang="en-US" altLang="zh-CN" sz="2800" b="0" dirty="0">
              <a:latin typeface="Euclid" panose="02020503060505020303" pitchFamily="18" charset="0"/>
            </a:endParaRPr>
          </a:p>
          <a:p>
            <a:pPr marL="457200" lvl="1" indent="0" algn="just">
              <a:lnSpc>
                <a:spcPct val="120000"/>
              </a:lnSpc>
              <a:spcBef>
                <a:spcPts val="0"/>
              </a:spcBef>
              <a:buClr>
                <a:schemeClr val="tx1"/>
              </a:buClr>
              <a:buSzPct val="100000"/>
              <a:buNone/>
              <a:defRPr/>
            </a:pP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dirty="0">
                <a:latin typeface="Euclid" panose="02020503060505020303" pitchFamily="18" charset="0"/>
              </a:rPr>
              <a:t>=</a:t>
            </a: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baseline="-25000" dirty="0">
                <a:latin typeface="Euclid" panose="02020503060505020303" pitchFamily="18" charset="0"/>
              </a:rPr>
              <a:t>-1)</a:t>
            </a:r>
            <a:r>
              <a:rPr lang="zh-CN" altLang="en-US" sz="2800" dirty="0">
                <a:latin typeface="Euclid" panose="02020503060505020303" pitchFamily="18" charset="0"/>
              </a:rPr>
              <a:t>⊕</a:t>
            </a:r>
            <a:r>
              <a:rPr lang="en-US" altLang="zh-CN" sz="2800" i="1" dirty="0">
                <a:latin typeface="Euclid" panose="02020503060505020303" pitchFamily="18" charset="0"/>
              </a:rPr>
              <a:t>t</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dirty="0">
                <a:latin typeface="Euclid" panose="02020503060505020303" pitchFamily="18" charset="0"/>
              </a:rPr>
              <a:t>, </a:t>
            </a:r>
            <a:r>
              <a:rPr lang="en-US" altLang="zh-CN" sz="2800" i="1" dirty="0">
                <a:latin typeface="Euclid" panose="02020503060505020303" pitchFamily="18" charset="0"/>
              </a:rPr>
              <a:t>N</a:t>
            </a:r>
            <a:r>
              <a:rPr lang="en-US" altLang="zh-CN" sz="2800" dirty="0">
                <a:latin typeface="Euclid" panose="02020503060505020303" pitchFamily="18" charset="0"/>
              </a:rPr>
              <a:t> = 1, 2, ∙∙∙, 10, </a:t>
            </a:r>
            <a:r>
              <a:rPr lang="zh-CN" altLang="en-US" sz="2800" b="0" dirty="0">
                <a:latin typeface="Euclid" panose="02020503060505020303" pitchFamily="18" charset="0"/>
              </a:rPr>
              <a:t>得到子密钥最左边的字</a:t>
            </a: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b="0" dirty="0">
                <a:latin typeface="Euclid" panose="02020503060505020303" pitchFamily="18" charset="0"/>
              </a:rPr>
              <a:t>, </a:t>
            </a:r>
            <a:r>
              <a:rPr lang="zh-CN" altLang="en-US" sz="2800" b="0" dirty="0">
                <a:latin typeface="Euclid" panose="02020503060505020303" pitchFamily="18" charset="0"/>
              </a:rPr>
              <a:t>这里的</a:t>
            </a:r>
            <a:r>
              <a:rPr lang="en-US" altLang="zh-CN" sz="2800" i="1" dirty="0">
                <a:latin typeface="Euclid" panose="02020503060505020303" pitchFamily="18" charset="0"/>
              </a:rPr>
              <a:t>t</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zh-CN" altLang="en-US" sz="2800" b="0" dirty="0">
                <a:latin typeface="Euclid" panose="02020503060505020303" pitchFamily="18" charset="0"/>
              </a:rPr>
              <a:t>为</a:t>
            </a:r>
            <a:endParaRPr lang="en-US" altLang="zh-CN" sz="2800" b="0" dirty="0">
              <a:latin typeface="Euclid" panose="02020503060505020303" pitchFamily="18" charset="0"/>
            </a:endParaRPr>
          </a:p>
          <a:p>
            <a:pPr marL="457200" lvl="1" indent="0" algn="just">
              <a:lnSpc>
                <a:spcPct val="120000"/>
              </a:lnSpc>
              <a:spcBef>
                <a:spcPts val="0"/>
              </a:spcBef>
              <a:buClr>
                <a:schemeClr val="tx1"/>
              </a:buClr>
              <a:buSzPct val="100000"/>
              <a:buNone/>
              <a:defRPr/>
            </a:pPr>
            <a:r>
              <a:rPr lang="en-US" altLang="zh-CN" sz="2800" i="1" dirty="0">
                <a:latin typeface="Euclid" panose="02020503060505020303" pitchFamily="18" charset="0"/>
              </a:rPr>
              <a:t>t</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dirty="0">
                <a:latin typeface="Euclid" panose="02020503060505020303" pitchFamily="18" charset="0"/>
              </a:rPr>
              <a:t>=</a:t>
            </a:r>
            <a:r>
              <a:rPr lang="en-US" altLang="zh-CN" sz="2800" dirty="0" err="1">
                <a:latin typeface="Euclid" panose="02020503060505020303" pitchFamily="18" charset="0"/>
              </a:rPr>
              <a:t>SubBytes</a:t>
            </a:r>
            <a:r>
              <a:rPr lang="en-US" altLang="zh-CN" sz="2800" dirty="0">
                <a:latin typeface="Euclid" panose="02020503060505020303" pitchFamily="18" charset="0"/>
              </a:rPr>
              <a:t>(</a:t>
            </a:r>
            <a:r>
              <a:rPr lang="en-US" altLang="zh-CN" sz="2800" dirty="0" err="1">
                <a:latin typeface="Euclid" panose="02020503060505020303" pitchFamily="18" charset="0"/>
              </a:rPr>
              <a:t>RotBytes</a:t>
            </a:r>
            <a:r>
              <a:rPr lang="en-US" altLang="zh-CN" sz="2800" dirty="0">
                <a:latin typeface="Euclid" panose="02020503060505020303" pitchFamily="18" charset="0"/>
              </a:rPr>
              <a:t>(</a:t>
            </a: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baseline="-25000" dirty="0">
                <a:latin typeface="Euclid" panose="02020503060505020303" pitchFamily="18" charset="0"/>
              </a:rPr>
              <a:t>-1</a:t>
            </a:r>
            <a:r>
              <a:rPr lang="en-US" altLang="zh-CN" sz="2800" dirty="0">
                <a:latin typeface="Euclid" panose="02020503060505020303" pitchFamily="18" charset="0"/>
              </a:rPr>
              <a:t>))</a:t>
            </a:r>
            <a:r>
              <a:rPr lang="zh-CN" altLang="en-US" sz="2800" dirty="0">
                <a:latin typeface="Euclid" panose="02020503060505020303" pitchFamily="18" charset="0"/>
              </a:rPr>
              <a:t>⊕</a:t>
            </a:r>
            <a:r>
              <a:rPr lang="en-US" altLang="zh-CN" sz="2800" i="1" dirty="0">
                <a:latin typeface="Euclid" panose="02020503060505020303" pitchFamily="18" charset="0"/>
              </a:rPr>
              <a:t>RC</a:t>
            </a:r>
            <a:r>
              <a:rPr lang="en-US" altLang="zh-CN" sz="2800" i="1" baseline="-25000" dirty="0">
                <a:latin typeface="Euclid" panose="02020503060505020303" pitchFamily="18" charset="0"/>
              </a:rPr>
              <a:t>N</a:t>
            </a:r>
            <a:r>
              <a:rPr lang="en-US" altLang="zh-CN" sz="2800" baseline="-25000" dirty="0">
                <a:latin typeface="Euclid" panose="02020503060505020303" pitchFamily="18" charset="0"/>
              </a:rPr>
              <a:t>/1</a:t>
            </a:r>
          </a:p>
          <a:p>
            <a:pPr marL="687600" lvl="1" indent="-230400" algn="just">
              <a:lnSpc>
                <a:spcPct val="120000"/>
              </a:lnSpc>
              <a:spcBef>
                <a:spcPts val="0"/>
              </a:spcBef>
              <a:buClr>
                <a:schemeClr val="tx1"/>
              </a:buClr>
              <a:buSzPct val="100000"/>
              <a:buFont typeface="Times New Roman" panose="02020603050405020304" pitchFamily="18" charset="0"/>
              <a:buChar char="‒"/>
              <a:defRPr/>
            </a:pPr>
            <a:endParaRPr lang="en-US" altLang="zh-CN" b="0" dirty="0">
              <a:latin typeface="Euclid" panose="02020503060505020303" pitchFamily="18" charset="0"/>
            </a:endParaRPr>
          </a:p>
          <a:p>
            <a:pPr marL="687600" lvl="1" indent="-230400" algn="just">
              <a:lnSpc>
                <a:spcPct val="120000"/>
              </a:lnSpc>
              <a:spcBef>
                <a:spcPts val="0"/>
              </a:spcBef>
              <a:buClr>
                <a:schemeClr val="tx1"/>
              </a:buClr>
              <a:buSzPct val="100000"/>
              <a:buFont typeface="Times New Roman" panose="02020603050405020304" pitchFamily="18" charset="0"/>
              <a:buChar char="‒"/>
              <a:defRPr/>
            </a:pPr>
            <a:endParaRPr lang="en-US" altLang="zh-CN" b="0" dirty="0">
              <a:latin typeface="Euclid" panose="02020503060505020303" pitchFamily="18" charset="0"/>
            </a:endParaRPr>
          </a:p>
          <a:p>
            <a:pPr marL="687600" lvl="1" indent="-230400" algn="just">
              <a:lnSpc>
                <a:spcPct val="120000"/>
              </a:lnSpc>
              <a:spcBef>
                <a:spcPts val="0"/>
              </a:spcBef>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然后通过</a:t>
            </a: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baseline="-25000" dirty="0">
                <a:latin typeface="Euclid" panose="02020503060505020303" pitchFamily="18" charset="0"/>
              </a:rPr>
              <a:t>+</a:t>
            </a:r>
            <a:r>
              <a:rPr lang="en-US" altLang="zh-CN" sz="2800" i="1" baseline="-25000" dirty="0">
                <a:latin typeface="Euclid" panose="02020503060505020303" pitchFamily="18" charset="0"/>
              </a:rPr>
              <a:t>j</a:t>
            </a:r>
            <a:r>
              <a:rPr lang="en-US" altLang="zh-CN" sz="2800" dirty="0">
                <a:latin typeface="Euclid" panose="02020503060505020303" pitchFamily="18" charset="0"/>
              </a:rPr>
              <a:t>=</a:t>
            </a: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baseline="-25000" dirty="0">
                <a:latin typeface="Euclid" panose="02020503060505020303" pitchFamily="18" charset="0"/>
              </a:rPr>
              <a:t>+</a:t>
            </a:r>
            <a:r>
              <a:rPr lang="en-US" altLang="zh-CN" sz="2800" i="1" baseline="-25000" dirty="0">
                <a:latin typeface="Euclid" panose="02020503060505020303" pitchFamily="18" charset="0"/>
              </a:rPr>
              <a:t>j</a:t>
            </a:r>
            <a:r>
              <a:rPr lang="en-US" altLang="zh-CN" sz="2800" baseline="-25000" dirty="0">
                <a:latin typeface="Euclid" panose="02020503060505020303" pitchFamily="18" charset="0"/>
              </a:rPr>
              <a:t>-1</a:t>
            </a:r>
            <a:r>
              <a:rPr lang="zh-CN" altLang="en-US" sz="2800" dirty="0">
                <a:latin typeface="Euclid" panose="02020503060505020303" pitchFamily="18" charset="0"/>
              </a:rPr>
              <a:t>⊕</a:t>
            </a: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baseline="-25000" dirty="0">
                <a:latin typeface="Euclid" panose="02020503060505020303" pitchFamily="18" charset="0"/>
              </a:rPr>
              <a:t>-1)+</a:t>
            </a:r>
            <a:r>
              <a:rPr lang="en-US" altLang="zh-CN" sz="2800" i="1" baseline="-25000" dirty="0">
                <a:latin typeface="Euclid" panose="02020503060505020303" pitchFamily="18" charset="0"/>
              </a:rPr>
              <a:t>j</a:t>
            </a:r>
            <a:r>
              <a:rPr lang="en-US" altLang="zh-CN" sz="2800" dirty="0">
                <a:latin typeface="Euclid" panose="02020503060505020303" pitchFamily="18" charset="0"/>
              </a:rPr>
              <a:t>, </a:t>
            </a:r>
            <a:r>
              <a:rPr lang="en-US" altLang="zh-CN" sz="2800" i="1" dirty="0">
                <a:latin typeface="Euclid" panose="02020503060505020303" pitchFamily="18" charset="0"/>
              </a:rPr>
              <a:t>j</a:t>
            </a:r>
            <a:r>
              <a:rPr lang="en-US" altLang="zh-CN" sz="2800" dirty="0">
                <a:latin typeface="Euclid" panose="02020503060505020303" pitchFamily="18" charset="0"/>
              </a:rPr>
              <a:t> = 1, 2, 3</a:t>
            </a:r>
            <a:r>
              <a:rPr lang="zh-CN" altLang="en-US" sz="2800" b="0" dirty="0">
                <a:latin typeface="Euclid" panose="02020503060505020303" pitchFamily="18" charset="0"/>
              </a:rPr>
              <a:t>得到子密钥其余的三个字</a:t>
            </a: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baseline="-25000" dirty="0">
                <a:latin typeface="Euclid" panose="02020503060505020303" pitchFamily="18" charset="0"/>
              </a:rPr>
              <a:t>+1</a:t>
            </a:r>
            <a:r>
              <a:rPr lang="en-US" altLang="zh-CN" sz="2800" dirty="0">
                <a:latin typeface="Euclid" panose="02020503060505020303" pitchFamily="18" charset="0"/>
              </a:rPr>
              <a:t>,</a:t>
            </a: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baseline="-25000" dirty="0">
                <a:latin typeface="Euclid" panose="02020503060505020303" pitchFamily="18" charset="0"/>
              </a:rPr>
              <a:t>+2</a:t>
            </a:r>
            <a:r>
              <a:rPr lang="zh-CN" altLang="en-US" sz="2800" dirty="0">
                <a:latin typeface="Euclid" panose="02020503060505020303" pitchFamily="18" charset="0"/>
              </a:rPr>
              <a:t>和</a:t>
            </a:r>
            <a:r>
              <a:rPr lang="en-US" altLang="zh-CN" sz="2800" i="1" dirty="0">
                <a:latin typeface="Euclid" panose="02020503060505020303" pitchFamily="18" charset="0"/>
              </a:rPr>
              <a:t>w</a:t>
            </a:r>
            <a:r>
              <a:rPr lang="en-US" altLang="zh-CN" sz="2800" baseline="-25000" dirty="0">
                <a:latin typeface="Euclid" panose="02020503060505020303" pitchFamily="18" charset="0"/>
              </a:rPr>
              <a:t>4</a:t>
            </a:r>
            <a:r>
              <a:rPr lang="en-US" altLang="zh-CN" sz="2800" i="1" baseline="-25000" dirty="0">
                <a:latin typeface="Euclid" panose="02020503060505020303" pitchFamily="18" charset="0"/>
              </a:rPr>
              <a:t>N</a:t>
            </a:r>
            <a:r>
              <a:rPr lang="en-US" altLang="zh-CN" sz="2800" baseline="-25000" dirty="0">
                <a:latin typeface="Euclid" panose="02020503060505020303" pitchFamily="18" charset="0"/>
              </a:rPr>
              <a:t>+3</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endParaRPr lang="zh-CN" altLang="en-US" dirty="0"/>
          </a:p>
        </p:txBody>
      </p:sp>
      <p:grpSp>
        <p:nvGrpSpPr>
          <p:cNvPr id="13" name="组合 12">
            <a:extLst>
              <a:ext uri="{FF2B5EF4-FFF2-40B4-BE49-F238E27FC236}">
                <a16:creationId xmlns="" xmlns:a16="http://schemas.microsoft.com/office/drawing/2014/main" id="{9C6B0D7C-315B-4A13-B457-24BF3909FD25}"/>
              </a:ext>
            </a:extLst>
          </p:cNvPr>
          <p:cNvGrpSpPr/>
          <p:nvPr/>
        </p:nvGrpSpPr>
        <p:grpSpPr>
          <a:xfrm>
            <a:off x="1752674" y="3877498"/>
            <a:ext cx="1600200" cy="710607"/>
            <a:chOff x="1752674" y="3877498"/>
            <a:chExt cx="1600200" cy="710607"/>
          </a:xfrm>
        </p:grpSpPr>
        <p:sp>
          <p:nvSpPr>
            <p:cNvPr id="5" name="弧形 4">
              <a:extLst>
                <a:ext uri="{FF2B5EF4-FFF2-40B4-BE49-F238E27FC236}">
                  <a16:creationId xmlns="" xmlns:a16="http://schemas.microsoft.com/office/drawing/2014/main" id="{15D5CA7F-501E-42C5-A538-172CC5FE417A}"/>
                </a:ext>
              </a:extLst>
            </p:cNvPr>
            <p:cNvSpPr/>
            <p:nvPr/>
          </p:nvSpPr>
          <p:spPr>
            <a:xfrm rot="15915588">
              <a:off x="2602509" y="3887024"/>
              <a:ext cx="533401" cy="514350"/>
            </a:xfrm>
            <a:prstGeom prst="arc">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华文中宋" panose="02010600040101010101" pitchFamily="2" charset="-122"/>
              </a:endParaRPr>
            </a:p>
          </p:txBody>
        </p:sp>
        <p:sp>
          <p:nvSpPr>
            <p:cNvPr id="8" name="文本框 7">
              <a:extLst>
                <a:ext uri="{FF2B5EF4-FFF2-40B4-BE49-F238E27FC236}">
                  <a16:creationId xmlns="" xmlns:a16="http://schemas.microsoft.com/office/drawing/2014/main" id="{719C2268-2C8D-4970-A3F3-01FB68D2F0C5}"/>
                </a:ext>
              </a:extLst>
            </p:cNvPr>
            <p:cNvSpPr txBox="1"/>
            <p:nvPr/>
          </p:nvSpPr>
          <p:spPr>
            <a:xfrm>
              <a:off x="1752674" y="4126440"/>
              <a:ext cx="1600200" cy="461665"/>
            </a:xfrm>
            <a:prstGeom prst="rect">
              <a:avLst/>
            </a:prstGeom>
            <a:noFill/>
          </p:spPr>
          <p:txBody>
            <a:bodyPr wrap="square" rtlCol="0">
              <a:spAutoFit/>
            </a:bodyPr>
            <a:lstStyle/>
            <a:p>
              <a:r>
                <a:rPr lang="zh-CN" altLang="en-US" sz="2400" dirty="0">
                  <a:solidFill>
                    <a:srgbClr val="FF0000"/>
                  </a:solidFill>
                  <a:latin typeface="华文中宋" panose="02010600040101010101" pitchFamily="2" charset="-122"/>
                  <a:ea typeface="华文中宋" panose="02010600040101010101" pitchFamily="2" charset="-122"/>
                </a:rPr>
                <a:t>字节代替</a:t>
              </a:r>
            </a:p>
          </p:txBody>
        </p:sp>
      </p:grpSp>
      <p:grpSp>
        <p:nvGrpSpPr>
          <p:cNvPr id="14" name="组合 13">
            <a:extLst>
              <a:ext uri="{FF2B5EF4-FFF2-40B4-BE49-F238E27FC236}">
                <a16:creationId xmlns="" xmlns:a16="http://schemas.microsoft.com/office/drawing/2014/main" id="{DB06A47A-B0C1-4018-AA5D-5226F91B8DB6}"/>
              </a:ext>
            </a:extLst>
          </p:cNvPr>
          <p:cNvGrpSpPr/>
          <p:nvPr/>
        </p:nvGrpSpPr>
        <p:grpSpPr>
          <a:xfrm>
            <a:off x="3810074" y="3781515"/>
            <a:ext cx="1600200" cy="802125"/>
            <a:chOff x="3810074" y="3781515"/>
            <a:chExt cx="1600200" cy="802125"/>
          </a:xfrm>
        </p:grpSpPr>
        <p:sp>
          <p:nvSpPr>
            <p:cNvPr id="6" name="弧形 5">
              <a:extLst>
                <a:ext uri="{FF2B5EF4-FFF2-40B4-BE49-F238E27FC236}">
                  <a16:creationId xmlns="" xmlns:a16="http://schemas.microsoft.com/office/drawing/2014/main" id="{9881BD57-62D5-45B5-A87F-F37EAF1FF975}"/>
                </a:ext>
              </a:extLst>
            </p:cNvPr>
            <p:cNvSpPr/>
            <p:nvPr/>
          </p:nvSpPr>
          <p:spPr>
            <a:xfrm rot="502066">
              <a:off x="4103239" y="3781515"/>
              <a:ext cx="533400" cy="514351"/>
            </a:xfrm>
            <a:prstGeom prst="arc">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华文中宋" panose="02010600040101010101" pitchFamily="2" charset="-122"/>
              </a:endParaRPr>
            </a:p>
          </p:txBody>
        </p:sp>
        <p:sp>
          <p:nvSpPr>
            <p:cNvPr id="9" name="文本框 8">
              <a:extLst>
                <a:ext uri="{FF2B5EF4-FFF2-40B4-BE49-F238E27FC236}">
                  <a16:creationId xmlns="" xmlns:a16="http://schemas.microsoft.com/office/drawing/2014/main" id="{6BDA4A61-7FDA-4806-BD1A-1D6B6EDC7DC3}"/>
                </a:ext>
              </a:extLst>
            </p:cNvPr>
            <p:cNvSpPr txBox="1"/>
            <p:nvPr/>
          </p:nvSpPr>
          <p:spPr>
            <a:xfrm>
              <a:off x="3810074" y="4121975"/>
              <a:ext cx="1600200" cy="461665"/>
            </a:xfrm>
            <a:prstGeom prst="rect">
              <a:avLst/>
            </a:prstGeom>
            <a:noFill/>
          </p:spPr>
          <p:txBody>
            <a:bodyPr wrap="square" rtlCol="0">
              <a:spAutoFit/>
            </a:bodyPr>
            <a:lstStyle/>
            <a:p>
              <a:r>
                <a:rPr lang="zh-CN" altLang="en-US" sz="2400" dirty="0">
                  <a:solidFill>
                    <a:srgbClr val="FF0000"/>
                  </a:solidFill>
                  <a:latin typeface="华文中宋" panose="02010600040101010101" pitchFamily="2" charset="-122"/>
                  <a:ea typeface="华文中宋" panose="02010600040101010101" pitchFamily="2" charset="-122"/>
                </a:rPr>
                <a:t>字节旋转</a:t>
              </a:r>
            </a:p>
          </p:txBody>
        </p:sp>
      </p:grpSp>
      <p:grpSp>
        <p:nvGrpSpPr>
          <p:cNvPr id="15" name="组合 14">
            <a:extLst>
              <a:ext uri="{FF2B5EF4-FFF2-40B4-BE49-F238E27FC236}">
                <a16:creationId xmlns="" xmlns:a16="http://schemas.microsoft.com/office/drawing/2014/main" id="{F46236F3-0E56-4898-9FF6-A423A4D0D5A4}"/>
              </a:ext>
            </a:extLst>
          </p:cNvPr>
          <p:cNvGrpSpPr/>
          <p:nvPr/>
        </p:nvGrpSpPr>
        <p:grpSpPr>
          <a:xfrm>
            <a:off x="5956720" y="3822948"/>
            <a:ext cx="2514600" cy="1046633"/>
            <a:chOff x="5956720" y="3822948"/>
            <a:chExt cx="2514600" cy="1046633"/>
          </a:xfrm>
        </p:grpSpPr>
        <p:sp>
          <p:nvSpPr>
            <p:cNvPr id="10" name="弧形 9">
              <a:extLst>
                <a:ext uri="{FF2B5EF4-FFF2-40B4-BE49-F238E27FC236}">
                  <a16:creationId xmlns="" xmlns:a16="http://schemas.microsoft.com/office/drawing/2014/main" id="{9ADB1F19-4074-4C07-9765-5D19A4DBA7F1}"/>
                </a:ext>
              </a:extLst>
            </p:cNvPr>
            <p:cNvSpPr/>
            <p:nvPr/>
          </p:nvSpPr>
          <p:spPr>
            <a:xfrm rot="171205">
              <a:off x="6489546" y="3822948"/>
              <a:ext cx="533400" cy="514351"/>
            </a:xfrm>
            <a:prstGeom prst="arc">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华文中宋" panose="02010600040101010101" pitchFamily="2" charset="-122"/>
              </a:endParaRPr>
            </a:p>
          </p:txBody>
        </p:sp>
        <p:sp>
          <p:nvSpPr>
            <p:cNvPr id="11" name="文本框 10">
              <a:extLst>
                <a:ext uri="{FF2B5EF4-FFF2-40B4-BE49-F238E27FC236}">
                  <a16:creationId xmlns="" xmlns:a16="http://schemas.microsoft.com/office/drawing/2014/main" id="{44C5529F-4795-4B47-A24F-7F85EFB1E6FD}"/>
                </a:ext>
              </a:extLst>
            </p:cNvPr>
            <p:cNvSpPr txBox="1"/>
            <p:nvPr/>
          </p:nvSpPr>
          <p:spPr>
            <a:xfrm>
              <a:off x="5956720" y="4038584"/>
              <a:ext cx="2514600" cy="830997"/>
            </a:xfrm>
            <a:prstGeom prst="rect">
              <a:avLst/>
            </a:prstGeom>
            <a:noFill/>
          </p:spPr>
          <p:txBody>
            <a:bodyPr wrap="square" rtlCol="0">
              <a:spAutoFit/>
            </a:bodyPr>
            <a:lstStyle/>
            <a:p>
              <a:r>
                <a:rPr lang="zh-CN" altLang="en-US" sz="2400" dirty="0">
                  <a:solidFill>
                    <a:srgbClr val="FF0000"/>
                  </a:solidFill>
                  <a:latin typeface="Euclid" panose="02020503060505020303" pitchFamily="18" charset="0"/>
                  <a:ea typeface="华文中宋" panose="02010600040101010101" pitchFamily="2" charset="-122"/>
                </a:rPr>
                <a:t>第</a:t>
              </a:r>
              <a:r>
                <a:rPr lang="en-US" altLang="zh-CN" sz="2400" i="1" dirty="0">
                  <a:solidFill>
                    <a:srgbClr val="FF0000"/>
                  </a:solidFill>
                  <a:latin typeface="Euclid" panose="02020503060505020303" pitchFamily="18" charset="0"/>
                  <a:ea typeface="华文中宋" panose="02010600040101010101" pitchFamily="2" charset="-122"/>
                </a:rPr>
                <a:t>N</a:t>
              </a:r>
              <a:r>
                <a:rPr lang="zh-CN" altLang="en-US" sz="2400" dirty="0">
                  <a:solidFill>
                    <a:srgbClr val="FF0000"/>
                  </a:solidFill>
                  <a:latin typeface="Euclid" panose="02020503060505020303" pitchFamily="18" charset="0"/>
                  <a:ea typeface="华文中宋" panose="02010600040101010101" pitchFamily="2" charset="-122"/>
                </a:rPr>
                <a:t>轮子密钥生成中使用的常数</a:t>
              </a:r>
            </a:p>
          </p:txBody>
        </p:sp>
      </p:grpSp>
      <p:sp>
        <p:nvSpPr>
          <p:cNvPr id="4" name="日期占位符 3"/>
          <p:cNvSpPr>
            <a:spLocks noGrp="1"/>
          </p:cNvSpPr>
          <p:nvPr>
            <p:ph type="dt" sz="half" idx="10"/>
          </p:nvPr>
        </p:nvSpPr>
        <p:spPr/>
        <p:txBody>
          <a:bodyPr/>
          <a:lstStyle/>
          <a:p>
            <a:pPr>
              <a:defRPr/>
            </a:pPr>
            <a:fld id="{237BE6CC-17EF-4311-8108-8D125D012ED4}" type="datetime1">
              <a:rPr lang="zh-CN" altLang="en-US" smtClean="0"/>
              <a:t>2023/3/31</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8888316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8898541-D9E0-4F80-A1D7-45502FF28818}"/>
              </a:ext>
            </a:extLst>
          </p:cNvPr>
          <p:cNvSpPr>
            <a:spLocks noGrp="1"/>
          </p:cNvSpPr>
          <p:nvPr>
            <p:ph type="title"/>
          </p:nvPr>
        </p:nvSpPr>
        <p:spPr/>
        <p:txBody>
          <a:bodyPr/>
          <a:lstStyle/>
          <a:p>
            <a:pPr>
              <a:defRPr/>
            </a:pPr>
            <a:r>
              <a:rPr lang="zh-CN" altLang="en-US" dirty="0"/>
              <a:t>子密钥生成</a:t>
            </a:r>
          </a:p>
        </p:txBody>
      </p:sp>
      <p:sp>
        <p:nvSpPr>
          <p:cNvPr id="3" name="内容占位符 2">
            <a:extLst>
              <a:ext uri="{FF2B5EF4-FFF2-40B4-BE49-F238E27FC236}">
                <a16:creationId xmlns="" xmlns:a16="http://schemas.microsoft.com/office/drawing/2014/main" id="{74AD96CC-5CAE-41F5-B66B-0A9CB40C8546}"/>
              </a:ext>
            </a:extLst>
          </p:cNvPr>
          <p:cNvSpPr>
            <a:spLocks noGrp="1"/>
          </p:cNvSpPr>
          <p:nvPr>
            <p:ph idx="1"/>
          </p:nvPr>
        </p:nvSpPr>
        <p:spPr/>
        <p:txBody>
          <a:bodyPr/>
          <a:lstStyle/>
          <a:p>
            <a:pPr marL="228600" lvl="1">
              <a:lnSpc>
                <a:spcPct val="120000"/>
              </a:lnSpc>
              <a:spcBef>
                <a:spcPts val="0"/>
              </a:spcBef>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轮常数表</a:t>
            </a: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dirty="0"/>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dirty="0"/>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dirty="0"/>
          </a:p>
          <a:p>
            <a:pPr marL="851379" lvl="1" indent="0" eaLnBrk="1" hangingPunct="1">
              <a:lnSpc>
                <a:spcPct val="120000"/>
              </a:lnSpc>
              <a:spcBef>
                <a:spcPct val="0"/>
              </a:spcBef>
              <a:buClr>
                <a:schemeClr val="accent1"/>
              </a:buClr>
              <a:buSzPct val="55000"/>
              <a:buNone/>
              <a:defRPr/>
            </a:pPr>
            <a:endParaRPr lang="en-US" altLang="zh-CN" sz="3200" dirty="0"/>
          </a:p>
          <a:p>
            <a:pPr lvl="1" eaLnBrk="1" hangingPunct="1">
              <a:lnSpc>
                <a:spcPct val="120000"/>
              </a:lnSpc>
              <a:spcBef>
                <a:spcPct val="0"/>
              </a:spcBef>
              <a:buClr>
                <a:srgbClr val="FF0000"/>
              </a:buClr>
              <a:buSzPct val="55000"/>
              <a:buFont typeface="Wingdings" panose="05000000000000000000" pitchFamily="2" charset="2"/>
              <a:buChar char="l"/>
              <a:defRPr/>
            </a:pPr>
            <a:endParaRPr lang="en-US" altLang="zh-CN" sz="3200" dirty="0"/>
          </a:p>
          <a:p>
            <a:pPr marL="457189" lvl="1" indent="0" eaLnBrk="1" hangingPunct="1">
              <a:lnSpc>
                <a:spcPct val="120000"/>
              </a:lnSpc>
              <a:spcBef>
                <a:spcPct val="0"/>
              </a:spcBef>
              <a:buClr>
                <a:srgbClr val="FF0000"/>
              </a:buClr>
              <a:buSzPct val="55000"/>
              <a:buNone/>
              <a:defRPr/>
            </a:pPr>
            <a:endParaRPr lang="en-US" altLang="zh-CN" sz="3200" dirty="0"/>
          </a:p>
          <a:p>
            <a:endParaRPr lang="zh-CN" altLang="en-US" dirty="0"/>
          </a:p>
        </p:txBody>
      </p:sp>
      <p:graphicFrame>
        <p:nvGraphicFramePr>
          <p:cNvPr id="4" name="表格 3">
            <a:extLst>
              <a:ext uri="{FF2B5EF4-FFF2-40B4-BE49-F238E27FC236}">
                <a16:creationId xmlns="" xmlns:a16="http://schemas.microsoft.com/office/drawing/2014/main" id="{6E9E5C1C-5411-4381-9B1D-48BD42D22148}"/>
              </a:ext>
            </a:extLst>
          </p:cNvPr>
          <p:cNvGraphicFramePr>
            <a:graphicFrameLocks noGrp="1"/>
          </p:cNvGraphicFramePr>
          <p:nvPr>
            <p:extLst>
              <p:ext uri="{D42A27DB-BD31-4B8C-83A1-F6EECF244321}">
                <p14:modId xmlns:p14="http://schemas.microsoft.com/office/powerpoint/2010/main" val="3112967958"/>
              </p:ext>
            </p:extLst>
          </p:nvPr>
        </p:nvGraphicFramePr>
        <p:xfrm>
          <a:off x="617935" y="2286030"/>
          <a:ext cx="8250876" cy="3505200"/>
        </p:xfrm>
        <a:graphic>
          <a:graphicData uri="http://schemas.openxmlformats.org/drawingml/2006/table">
            <a:tbl>
              <a:tblPr>
                <a:tableStyleId>{5C22544A-7EE6-4342-B048-85BDC9FD1C3A}</a:tableStyleId>
              </a:tblPr>
              <a:tblGrid>
                <a:gridCol w="2061507">
                  <a:extLst>
                    <a:ext uri="{9D8B030D-6E8A-4147-A177-3AD203B41FA5}">
                      <a16:colId xmlns="" xmlns:a16="http://schemas.microsoft.com/office/drawing/2014/main" val="2165294004"/>
                    </a:ext>
                  </a:extLst>
                </a:gridCol>
                <a:gridCol w="2063123">
                  <a:extLst>
                    <a:ext uri="{9D8B030D-6E8A-4147-A177-3AD203B41FA5}">
                      <a16:colId xmlns="" xmlns:a16="http://schemas.microsoft.com/office/drawing/2014/main" val="3717470530"/>
                    </a:ext>
                  </a:extLst>
                </a:gridCol>
                <a:gridCol w="2063123">
                  <a:extLst>
                    <a:ext uri="{9D8B030D-6E8A-4147-A177-3AD203B41FA5}">
                      <a16:colId xmlns="" xmlns:a16="http://schemas.microsoft.com/office/drawing/2014/main" val="516609531"/>
                    </a:ext>
                  </a:extLst>
                </a:gridCol>
                <a:gridCol w="2063123">
                  <a:extLst>
                    <a:ext uri="{9D8B030D-6E8A-4147-A177-3AD203B41FA5}">
                      <a16:colId xmlns="" xmlns:a16="http://schemas.microsoft.com/office/drawing/2014/main" val="2525311078"/>
                    </a:ext>
                  </a:extLst>
                </a:gridCol>
              </a:tblGrid>
              <a:tr h="584200">
                <a:tc>
                  <a:txBody>
                    <a:bodyPr/>
                    <a:lstStyle/>
                    <a:p>
                      <a:pPr marL="0" marR="0" algn="ctr">
                        <a:spcBef>
                          <a:spcPts val="0"/>
                        </a:spcBef>
                        <a:spcAft>
                          <a:spcPts val="0"/>
                        </a:spcAft>
                      </a:pPr>
                      <a:r>
                        <a:rPr lang="zh-CN" altLang="en-US" sz="2800" b="0" kern="100" dirty="0">
                          <a:effectLst/>
                          <a:latin typeface="Euclid" panose="02020503060505020303" pitchFamily="18" charset="0"/>
                          <a:ea typeface="华文中宋" panose="02010600040101010101" pitchFamily="2" charset="-122"/>
                        </a:rPr>
                        <a:t>轮数</a:t>
                      </a:r>
                      <a:r>
                        <a:rPr lang="en-US" sz="2800" b="1" i="1" kern="100" dirty="0">
                          <a:effectLst/>
                          <a:latin typeface="Euclid" panose="02020503060505020303" pitchFamily="18" charset="0"/>
                        </a:rPr>
                        <a:t>N</a:t>
                      </a:r>
                      <a:endParaRPr lang="en-US" sz="2800" b="1" i="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zh-CN" altLang="en-US" sz="2800" b="1" kern="100" dirty="0">
                          <a:effectLst/>
                          <a:latin typeface="Euclid" panose="02020503060505020303" pitchFamily="18" charset="0"/>
                          <a:ea typeface="华文中宋" panose="02010600040101010101" pitchFamily="2" charset="-122"/>
                        </a:rPr>
                        <a:t>常数</a:t>
                      </a:r>
                      <a:r>
                        <a:rPr lang="en-US" sz="2800" b="1" kern="100" dirty="0">
                          <a:effectLst/>
                          <a:latin typeface="Euclid" panose="02020503060505020303" pitchFamily="18" charset="0"/>
                        </a:rPr>
                        <a:t>RC</a:t>
                      </a:r>
                      <a:r>
                        <a:rPr lang="en-US" sz="2800" b="1" i="1" kern="100" baseline="-25000" dirty="0">
                          <a:effectLst/>
                          <a:latin typeface="Euclid" panose="02020503060505020303" pitchFamily="18" charset="0"/>
                        </a:rPr>
                        <a:t>N</a:t>
                      </a:r>
                      <a:r>
                        <a:rPr lang="en-US" sz="2800" b="1" kern="100" baseline="-25000" dirty="0">
                          <a:effectLst/>
                          <a:latin typeface="Euclid" panose="02020503060505020303" pitchFamily="18" charset="0"/>
                        </a:rPr>
                        <a:t>/1</a:t>
                      </a:r>
                      <a:endParaRPr 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zh-CN" altLang="en-US" sz="2800" b="0" kern="100" dirty="0">
                          <a:effectLst/>
                          <a:latin typeface="Euclid" panose="02020503060505020303" pitchFamily="18" charset="0"/>
                          <a:ea typeface="华文中宋" panose="02010600040101010101" pitchFamily="2" charset="-122"/>
                        </a:rPr>
                        <a:t>轮数</a:t>
                      </a:r>
                      <a:r>
                        <a:rPr lang="en-US" sz="2800" b="1" i="1" kern="100" dirty="0">
                          <a:effectLst/>
                          <a:latin typeface="Euclid" panose="02020503060505020303" pitchFamily="18" charset="0"/>
                        </a:rPr>
                        <a:t>N</a:t>
                      </a:r>
                      <a:endParaRPr lang="en-US" sz="2800" b="1" i="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zh-CN" altLang="en-US" sz="2800" b="0" kern="100" dirty="0">
                          <a:effectLst/>
                          <a:latin typeface="Euclid" panose="02020503060505020303" pitchFamily="18" charset="0"/>
                          <a:ea typeface="华文中宋" panose="02010600040101010101" pitchFamily="2" charset="-122"/>
                        </a:rPr>
                        <a:t>常数</a:t>
                      </a:r>
                      <a:r>
                        <a:rPr lang="en-US" sz="2800" b="1" kern="100" dirty="0">
                          <a:effectLst/>
                          <a:latin typeface="Euclid" panose="02020503060505020303" pitchFamily="18" charset="0"/>
                        </a:rPr>
                        <a:t>RC</a:t>
                      </a:r>
                      <a:r>
                        <a:rPr lang="en-US" sz="2800" b="1" i="1" kern="100" baseline="-25000" dirty="0">
                          <a:effectLst/>
                          <a:latin typeface="Euclid" panose="02020503060505020303" pitchFamily="18" charset="0"/>
                        </a:rPr>
                        <a:t>N</a:t>
                      </a:r>
                      <a:r>
                        <a:rPr lang="en-US" sz="2800" b="1" kern="100" baseline="-25000" dirty="0">
                          <a:effectLst/>
                          <a:latin typeface="Euclid" panose="02020503060505020303" pitchFamily="18" charset="0"/>
                        </a:rPr>
                        <a:t>/1</a:t>
                      </a:r>
                      <a:endParaRPr 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2202705614"/>
                  </a:ext>
                </a:extLst>
              </a:tr>
              <a:tr h="584200">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1</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01000000</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6</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20000000</a:t>
                      </a:r>
                      <a:endParaRPr lang="zh-CN" alt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707857756"/>
                  </a:ext>
                </a:extLst>
              </a:tr>
              <a:tr h="584200">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2</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02000000</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7</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40000000</a:t>
                      </a:r>
                      <a:endParaRPr lang="zh-CN" alt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1038164585"/>
                  </a:ext>
                </a:extLst>
              </a:tr>
              <a:tr h="584200">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3</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04000000</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8</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80000000</a:t>
                      </a:r>
                      <a:endParaRPr lang="zh-CN" alt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3381687649"/>
                  </a:ext>
                </a:extLst>
              </a:tr>
              <a:tr h="584200">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4</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08000000</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9</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sz="2800" b="1" kern="100" dirty="0">
                          <a:effectLst/>
                          <a:latin typeface="Euclid" panose="02020503060505020303" pitchFamily="18" charset="0"/>
                          <a:ea typeface="华文中宋" panose="02010600040101010101" pitchFamily="2" charset="-122"/>
                        </a:rPr>
                        <a:t>1B000000</a:t>
                      </a:r>
                      <a:endParaRPr 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1110798127"/>
                  </a:ext>
                </a:extLst>
              </a:tr>
              <a:tr h="584200">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5</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10000000</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10</a:t>
                      </a:r>
                      <a:endParaRPr lang="zh-CN" altLang="en-US" sz="2800" b="1" kern="100" dirty="0">
                        <a:effectLst/>
                        <a:latin typeface="Euclid" panose="02020503060505020303" pitchFamily="18" charset="0"/>
                        <a:ea typeface="宋体" panose="02010600030101010101" pitchFamily="2" charset="-122"/>
                      </a:endParaRPr>
                    </a:p>
                  </a:txBody>
                  <a:tcPr marL="68580" marR="68580"/>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36000000</a:t>
                      </a:r>
                      <a:endParaRPr lang="zh-CN" altLang="en-US" sz="2800" b="1" kern="100" dirty="0">
                        <a:effectLst/>
                        <a:latin typeface="Euclid" panose="02020503060505020303" pitchFamily="18" charset="0"/>
                        <a:ea typeface="宋体" panose="02010600030101010101" pitchFamily="2" charset="-122"/>
                      </a:endParaRPr>
                    </a:p>
                  </a:txBody>
                  <a:tcPr marL="68580" marR="68580"/>
                </a:tc>
                <a:extLst>
                  <a:ext uri="{0D108BD9-81ED-4DB2-BD59-A6C34878D82A}">
                    <a16:rowId xmlns="" xmlns:a16="http://schemas.microsoft.com/office/drawing/2014/main" val="1187834167"/>
                  </a:ext>
                </a:extLst>
              </a:tr>
            </a:tbl>
          </a:graphicData>
        </a:graphic>
      </p:graphicFrame>
      <p:sp>
        <p:nvSpPr>
          <p:cNvPr id="5" name="日期占位符 4"/>
          <p:cNvSpPr>
            <a:spLocks noGrp="1"/>
          </p:cNvSpPr>
          <p:nvPr>
            <p:ph type="dt" sz="half" idx="10"/>
          </p:nvPr>
        </p:nvSpPr>
        <p:spPr/>
        <p:txBody>
          <a:bodyPr/>
          <a:lstStyle/>
          <a:p>
            <a:pPr>
              <a:defRPr/>
            </a:pPr>
            <a:fld id="{9771C604-36C6-4158-BA56-A97E1F6F1E3C}" type="datetime1">
              <a:rPr lang="zh-CN" altLang="en-US" smtClean="0"/>
              <a:t>2023/3/31</a:t>
            </a:fld>
            <a:endParaRPr lang="en-US" altLang="zh-CN" dirty="0"/>
          </a:p>
        </p:txBody>
      </p:sp>
      <p:sp>
        <p:nvSpPr>
          <p:cNvPr id="6" name="页脚占位符 5"/>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8765171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87A91D-C774-41BC-B906-6CE53D40E191}"/>
              </a:ext>
            </a:extLst>
          </p:cNvPr>
          <p:cNvSpPr>
            <a:spLocks noGrp="1"/>
          </p:cNvSpPr>
          <p:nvPr>
            <p:ph type="title"/>
          </p:nvPr>
        </p:nvSpPr>
        <p:spPr/>
        <p:txBody>
          <a:bodyPr/>
          <a:lstStyle/>
          <a:p>
            <a:pPr>
              <a:defRPr/>
            </a:pPr>
            <a:r>
              <a:rPr lang="zh-CN" altLang="en-US" dirty="0"/>
              <a:t>子密钥生成</a:t>
            </a:r>
          </a:p>
        </p:txBody>
      </p:sp>
      <p:pic>
        <p:nvPicPr>
          <p:cNvPr id="4" name="内容占位符 3">
            <a:extLst>
              <a:ext uri="{FF2B5EF4-FFF2-40B4-BE49-F238E27FC236}">
                <a16:creationId xmlns="" xmlns:a16="http://schemas.microsoft.com/office/drawing/2014/main" id="{65D708D4-55ED-4883-94B2-BBA2D5E488C0}"/>
              </a:ext>
            </a:extLst>
          </p:cNvPr>
          <p:cNvPicPr>
            <a:picLocks noGrp="1" noChangeAspect="1"/>
          </p:cNvPicPr>
          <p:nvPr>
            <p:ph idx="1"/>
          </p:nvPr>
        </p:nvPicPr>
        <p:blipFill>
          <a:blip r:embed="rId2"/>
          <a:stretch>
            <a:fillRect/>
          </a:stretch>
        </p:blipFill>
        <p:spPr>
          <a:xfrm>
            <a:off x="76318" y="1773230"/>
            <a:ext cx="8652425" cy="4816428"/>
          </a:xfrm>
          <a:prstGeom prst="rect">
            <a:avLst/>
          </a:prstGeom>
        </p:spPr>
      </p:pic>
      <p:sp>
        <p:nvSpPr>
          <p:cNvPr id="5" name="矩形 4">
            <a:extLst>
              <a:ext uri="{FF2B5EF4-FFF2-40B4-BE49-F238E27FC236}">
                <a16:creationId xmlns="" xmlns:a16="http://schemas.microsoft.com/office/drawing/2014/main" id="{B0FD48C8-0161-4584-9303-21173D792EF0}"/>
              </a:ext>
            </a:extLst>
          </p:cNvPr>
          <p:cNvSpPr/>
          <p:nvPr/>
        </p:nvSpPr>
        <p:spPr>
          <a:xfrm>
            <a:off x="914496" y="1173690"/>
            <a:ext cx="5871860" cy="587853"/>
          </a:xfrm>
          <a:prstGeom prst="rect">
            <a:avLst/>
          </a:prstGeom>
        </p:spPr>
        <p:txBody>
          <a:bodyPr wrap="square">
            <a:spAutoFit/>
          </a:bodyPr>
          <a:lstStyle/>
          <a:p>
            <a:pPr marL="228600" lvl="1" indent="-228600">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ea typeface="华文中宋" panose="02010600040101010101" pitchFamily="2" charset="-122"/>
              </a:rPr>
              <a:t>子密钥生成过程示意图</a:t>
            </a:r>
          </a:p>
        </p:txBody>
      </p:sp>
      <p:sp>
        <p:nvSpPr>
          <p:cNvPr id="3" name="日期占位符 2"/>
          <p:cNvSpPr>
            <a:spLocks noGrp="1"/>
          </p:cNvSpPr>
          <p:nvPr>
            <p:ph type="dt" sz="half" idx="10"/>
          </p:nvPr>
        </p:nvSpPr>
        <p:spPr/>
        <p:txBody>
          <a:bodyPr/>
          <a:lstStyle/>
          <a:p>
            <a:pPr>
              <a:defRPr/>
            </a:pPr>
            <a:fld id="{C60B0A3B-B2FB-4401-A270-5C7093D830E8}" type="datetime1">
              <a:rPr lang="zh-CN" altLang="en-US" smtClean="0"/>
              <a:t>2023/3/31</a:t>
            </a:fld>
            <a:endParaRPr lang="en-US" altLang="zh-CN" dirty="0"/>
          </a:p>
        </p:txBody>
      </p:sp>
      <p:sp>
        <p:nvSpPr>
          <p:cNvPr id="6" name="页脚占位符 5"/>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4609550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D937204-7FCC-4807-A051-F81553AE4EA0}"/>
              </a:ext>
            </a:extLst>
          </p:cNvPr>
          <p:cNvSpPr>
            <a:spLocks noGrp="1"/>
          </p:cNvSpPr>
          <p:nvPr>
            <p:ph type="title"/>
          </p:nvPr>
        </p:nvSpPr>
        <p:spPr/>
        <p:txBody>
          <a:bodyPr/>
          <a:lstStyle/>
          <a:p>
            <a:r>
              <a:rPr lang="en-US" altLang="zh-CN" dirty="0"/>
              <a:t>4.1.3 Feistel</a:t>
            </a:r>
            <a:r>
              <a:rPr lang="zh-CN" altLang="en-US" dirty="0"/>
              <a:t>网络</a:t>
            </a:r>
          </a:p>
        </p:txBody>
      </p:sp>
      <p:sp>
        <p:nvSpPr>
          <p:cNvPr id="3" name="内容占位符 2">
            <a:extLst>
              <a:ext uri="{FF2B5EF4-FFF2-40B4-BE49-F238E27FC236}">
                <a16:creationId xmlns="" xmlns:a16="http://schemas.microsoft.com/office/drawing/2014/main" id="{9CCC52E5-7C0C-469D-8470-C21C29ED8F7D}"/>
              </a:ext>
            </a:extLst>
          </p:cNvPr>
          <p:cNvSpPr>
            <a:spLocks noGrp="1"/>
          </p:cNvSpPr>
          <p:nvPr>
            <p:ph idx="1"/>
          </p:nvPr>
        </p:nvSpPr>
        <p:spPr>
          <a:xfrm>
            <a:off x="617935" y="1143060"/>
            <a:ext cx="7886700" cy="4902140"/>
          </a:xfrm>
        </p:spPr>
        <p:txBody>
          <a:bodyPr/>
          <a:lstStyle/>
          <a:p>
            <a:pPr marL="457200" lvl="1" indent="-457200"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Feistel</a:t>
            </a:r>
            <a:r>
              <a:rPr lang="zh-CN" altLang="en-US" sz="2800" b="0" dirty="0">
                <a:latin typeface="+mn-lt"/>
              </a:rPr>
              <a:t>网络示意图</a:t>
            </a:r>
            <a:endParaRPr lang="en-US" altLang="zh-CN" sz="2800" b="0" dirty="0">
              <a:latin typeface="+mn-lt"/>
            </a:endParaRPr>
          </a:p>
          <a:p>
            <a:pPr lvl="1" eaLnBrk="1" hangingPunct="1">
              <a:lnSpc>
                <a:spcPct val="120000"/>
              </a:lnSpc>
              <a:spcBef>
                <a:spcPct val="0"/>
              </a:spcBef>
              <a:buClr>
                <a:srgbClr val="FF0000"/>
              </a:buClr>
              <a:buSzPct val="55000"/>
              <a:buFont typeface="Wingdings" panose="05000000000000000000" pitchFamily="2" charset="2"/>
              <a:buChar char="l"/>
              <a:defRPr/>
            </a:pPr>
            <a:endParaRPr lang="en-US" altLang="zh-CN" sz="4000" dirty="0"/>
          </a:p>
          <a:p>
            <a:pPr marL="851400" lvl="1" indent="0" eaLnBrk="1" hangingPunct="1">
              <a:lnSpc>
                <a:spcPct val="120000"/>
              </a:lnSpc>
              <a:spcBef>
                <a:spcPct val="0"/>
              </a:spcBef>
              <a:buClr>
                <a:schemeClr val="accent1"/>
              </a:buClr>
              <a:buSzPct val="55000"/>
              <a:buNone/>
              <a:defRPr/>
            </a:pPr>
            <a:endParaRPr lang="zh-CN" altLang="en-US" sz="2800" dirty="0"/>
          </a:p>
          <a:p>
            <a:pPr marL="1080000"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pPr marL="707400" lvl="1" indent="0" eaLnBrk="1" hangingPunct="1">
              <a:lnSpc>
                <a:spcPct val="120000"/>
              </a:lnSpc>
              <a:spcBef>
                <a:spcPct val="0"/>
              </a:spcBef>
              <a:buClr>
                <a:schemeClr val="accent1"/>
              </a:buClr>
              <a:buSzPct val="55000"/>
              <a:buNone/>
              <a:defRPr/>
            </a:pPr>
            <a:endParaRPr lang="en-US" altLang="zh-CN" sz="2800" dirty="0"/>
          </a:p>
          <a:p>
            <a:pPr marL="707400" lvl="1" indent="0" eaLnBrk="1" hangingPunct="1">
              <a:lnSpc>
                <a:spcPct val="120000"/>
              </a:lnSpc>
              <a:spcBef>
                <a:spcPct val="0"/>
              </a:spcBef>
              <a:buClr>
                <a:schemeClr val="accent1"/>
              </a:buClr>
              <a:buSzPct val="55000"/>
              <a:buNone/>
              <a:defRPr/>
            </a:pPr>
            <a:endParaRPr lang="en-US" altLang="zh-CN" sz="2800" dirty="0"/>
          </a:p>
          <a:p>
            <a:pPr marL="457200" lvl="1" indent="0" eaLnBrk="1" hangingPunct="1">
              <a:lnSpc>
                <a:spcPct val="120000"/>
              </a:lnSpc>
              <a:spcBef>
                <a:spcPct val="0"/>
              </a:spcBef>
              <a:buClr>
                <a:schemeClr val="tx1"/>
              </a:buClr>
              <a:buSzPct val="100000"/>
              <a:buNone/>
              <a:defRPr/>
            </a:pP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dirty="0">
                <a:latin typeface="Euclid" panose="02020503060505020303" pitchFamily="18" charset="0"/>
              </a:rPr>
              <a:t>Feistel</a:t>
            </a:r>
            <a:r>
              <a:rPr lang="zh-CN" altLang="en-US" sz="2800" b="0" dirty="0">
                <a:latin typeface="Euclid" panose="02020503060505020303" pitchFamily="18" charset="0"/>
              </a:rPr>
              <a:t>网络结构的典型代表为数据加密标准</a:t>
            </a:r>
            <a:r>
              <a:rPr lang="en-US" altLang="zh-CN" sz="2800" b="0" dirty="0">
                <a:solidFill>
                  <a:srgbClr val="FF0000"/>
                </a:solidFill>
                <a:latin typeface="Euclid" panose="02020503060505020303" pitchFamily="18" charset="0"/>
              </a:rPr>
              <a:t>(</a:t>
            </a:r>
            <a:r>
              <a:rPr lang="en-US" altLang="zh-CN" sz="2800" dirty="0">
                <a:solidFill>
                  <a:srgbClr val="FF0000"/>
                </a:solidFill>
                <a:latin typeface="Euclid" panose="02020503060505020303" pitchFamily="18" charset="0"/>
              </a:rPr>
              <a:t>DES</a:t>
            </a:r>
            <a:r>
              <a:rPr lang="en-US" altLang="zh-CN" sz="2800" b="0" dirty="0">
                <a:solidFill>
                  <a:srgbClr val="FF0000"/>
                </a:solidFill>
                <a:latin typeface="Euclid" panose="02020503060505020303" pitchFamily="18" charset="0"/>
              </a:rPr>
              <a:t>)</a:t>
            </a:r>
            <a:r>
              <a:rPr lang="zh-CN" altLang="en-US" sz="2800" b="0" dirty="0">
                <a:latin typeface="Euclid" panose="02020503060505020303" pitchFamily="18" charset="0"/>
              </a:rPr>
              <a:t>。</a:t>
            </a:r>
            <a:endParaRPr lang="en-US" altLang="zh-CN" sz="2800" b="0" dirty="0">
              <a:latin typeface="Euclid" panose="02020503060505020303" pitchFamily="18" charset="0"/>
            </a:endParaRPr>
          </a:p>
          <a:p>
            <a:endParaRPr lang="zh-CN" altLang="en-US" dirty="0"/>
          </a:p>
        </p:txBody>
      </p:sp>
      <p:pic>
        <p:nvPicPr>
          <p:cNvPr id="4" name="图片 3">
            <a:extLst>
              <a:ext uri="{FF2B5EF4-FFF2-40B4-BE49-F238E27FC236}">
                <a16:creationId xmlns="" xmlns:a16="http://schemas.microsoft.com/office/drawing/2014/main" id="{DE5EE7C3-E285-438F-89C4-9BC517D5F646}"/>
              </a:ext>
            </a:extLst>
          </p:cNvPr>
          <p:cNvPicPr>
            <a:picLocks noChangeAspect="1"/>
          </p:cNvPicPr>
          <p:nvPr/>
        </p:nvPicPr>
        <p:blipFill>
          <a:blip r:embed="rId2"/>
          <a:stretch>
            <a:fillRect/>
          </a:stretch>
        </p:blipFill>
        <p:spPr>
          <a:xfrm>
            <a:off x="639375" y="1676446"/>
            <a:ext cx="5051764" cy="3124118"/>
          </a:xfrm>
          <a:prstGeom prst="rect">
            <a:avLst/>
          </a:prstGeom>
        </p:spPr>
      </p:pic>
      <p:sp>
        <p:nvSpPr>
          <p:cNvPr id="6" name="文本框 5">
            <a:extLst>
              <a:ext uri="{FF2B5EF4-FFF2-40B4-BE49-F238E27FC236}">
                <a16:creationId xmlns="" xmlns:a16="http://schemas.microsoft.com/office/drawing/2014/main" id="{73D1E1B5-ADF7-44D7-8B05-D146DB17893F}"/>
              </a:ext>
            </a:extLst>
          </p:cNvPr>
          <p:cNvSpPr txBox="1"/>
          <p:nvPr/>
        </p:nvSpPr>
        <p:spPr>
          <a:xfrm>
            <a:off x="5029188" y="2892399"/>
            <a:ext cx="3809900" cy="1403461"/>
          </a:xfrm>
          <a:prstGeom prst="rect">
            <a:avLst/>
          </a:prstGeom>
          <a:noFill/>
        </p:spPr>
        <p:txBody>
          <a:bodyPr wrap="square" rtlCol="0">
            <a:spAutoFit/>
          </a:bodyPr>
          <a:lstStyle/>
          <a:p>
            <a:pPr marL="0" lvl="1" algn="ctr" eaLnBrk="1" hangingPunct="1">
              <a:lnSpc>
                <a:spcPct val="120000"/>
              </a:lnSpc>
              <a:buClr>
                <a:schemeClr val="tx1"/>
              </a:buClr>
              <a:buSzPct val="100000"/>
              <a:defRPr/>
            </a:pPr>
            <a:r>
              <a:rPr lang="en-US" altLang="zh-CN" sz="2800" b="1" i="1" dirty="0">
                <a:solidFill>
                  <a:srgbClr val="FF0000"/>
                </a:solidFill>
                <a:latin typeface="Euclid" panose="02020503060505020303" pitchFamily="18" charset="0"/>
              </a:rPr>
              <a:t>L</a:t>
            </a:r>
            <a:r>
              <a:rPr lang="en-US" altLang="zh-CN" sz="2800" b="1" i="1" baseline="-25000" dirty="0">
                <a:solidFill>
                  <a:srgbClr val="FF0000"/>
                </a:solidFill>
                <a:latin typeface="Euclid" panose="02020503060505020303" pitchFamily="18" charset="0"/>
              </a:rPr>
              <a:t>i</a:t>
            </a:r>
            <a:r>
              <a:rPr lang="en-US" altLang="zh-CN" sz="2800" b="1" dirty="0">
                <a:solidFill>
                  <a:srgbClr val="FF0000"/>
                </a:solidFill>
                <a:latin typeface="Euclid" panose="02020503060505020303" pitchFamily="18" charset="0"/>
              </a:rPr>
              <a:t> = </a:t>
            </a:r>
            <a:r>
              <a:rPr lang="en-US" altLang="zh-CN" sz="2800" b="1" i="1" dirty="0">
                <a:solidFill>
                  <a:srgbClr val="FF0000"/>
                </a:solidFill>
                <a:latin typeface="Euclid" panose="02020503060505020303" pitchFamily="18" charset="0"/>
              </a:rPr>
              <a:t>R</a:t>
            </a:r>
            <a:r>
              <a:rPr lang="en-US" altLang="zh-CN" sz="2800" b="1" i="1" baseline="-25000" dirty="0">
                <a:solidFill>
                  <a:srgbClr val="FF0000"/>
                </a:solidFill>
                <a:latin typeface="Euclid" panose="02020503060505020303" pitchFamily="18" charset="0"/>
              </a:rPr>
              <a:t>i</a:t>
            </a:r>
            <a:r>
              <a:rPr lang="en-US" altLang="zh-CN" sz="2800" b="1" baseline="-25000" dirty="0">
                <a:solidFill>
                  <a:srgbClr val="FF0000"/>
                </a:solidFill>
                <a:latin typeface="Times New Roman" panose="02020603050405020304" pitchFamily="18" charset="0"/>
                <a:cs typeface="Times New Roman" panose="02020603050405020304" pitchFamily="18" charset="0"/>
              </a:rPr>
              <a:t>‒</a:t>
            </a:r>
            <a:r>
              <a:rPr lang="en-US" altLang="zh-CN" sz="2800" b="1" baseline="-25000" dirty="0">
                <a:solidFill>
                  <a:srgbClr val="FF0000"/>
                </a:solidFill>
                <a:latin typeface="Euclid" panose="02020503060505020303" pitchFamily="18" charset="0"/>
              </a:rPr>
              <a:t>1</a:t>
            </a:r>
          </a:p>
          <a:p>
            <a:pPr marL="0" lvl="1" algn="ctr" eaLnBrk="1" hangingPunct="1">
              <a:lnSpc>
                <a:spcPct val="120000"/>
              </a:lnSpc>
              <a:buClr>
                <a:schemeClr val="tx1"/>
              </a:buClr>
              <a:buSzPct val="100000"/>
              <a:defRPr/>
            </a:pPr>
            <a:r>
              <a:rPr lang="en-US" altLang="zh-CN" sz="2800" b="1" i="1" dirty="0">
                <a:solidFill>
                  <a:srgbClr val="FF0000"/>
                </a:solidFill>
                <a:latin typeface="Euclid" panose="02020503060505020303" pitchFamily="18" charset="0"/>
              </a:rPr>
              <a:t>R</a:t>
            </a:r>
            <a:r>
              <a:rPr lang="en-US" altLang="zh-CN" sz="2800" b="1" i="1" baseline="-25000" dirty="0">
                <a:solidFill>
                  <a:srgbClr val="FF0000"/>
                </a:solidFill>
                <a:latin typeface="Euclid" panose="02020503060505020303" pitchFamily="18" charset="0"/>
              </a:rPr>
              <a:t>i</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L</a:t>
            </a:r>
            <a:r>
              <a:rPr lang="en-US" altLang="zh-CN" sz="2800" b="1" i="1" baseline="-25000" dirty="0">
                <a:solidFill>
                  <a:srgbClr val="FF0000"/>
                </a:solidFill>
                <a:latin typeface="Euclid" panose="02020503060505020303" pitchFamily="18" charset="0"/>
              </a:rPr>
              <a:t>i</a:t>
            </a:r>
            <a:r>
              <a:rPr lang="en-US" altLang="zh-CN" sz="2800" b="1" baseline="-25000" dirty="0">
                <a:solidFill>
                  <a:srgbClr val="FF0000"/>
                </a:solidFill>
                <a:latin typeface="Times New Roman" panose="02020603050405020304" pitchFamily="18" charset="0"/>
                <a:cs typeface="Times New Roman" panose="02020603050405020304" pitchFamily="18" charset="0"/>
              </a:rPr>
              <a:t> ‒ </a:t>
            </a:r>
            <a:r>
              <a:rPr lang="en-US" altLang="zh-CN" sz="2800" b="1" baseline="-25000" dirty="0">
                <a:solidFill>
                  <a:srgbClr val="FF0000"/>
                </a:solidFill>
                <a:latin typeface="Euclid" panose="02020503060505020303" pitchFamily="18" charset="0"/>
              </a:rPr>
              <a:t>1</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f</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R</a:t>
            </a:r>
            <a:r>
              <a:rPr lang="en-US" altLang="zh-CN" sz="2800" b="1" i="1" baseline="-25000" dirty="0">
                <a:solidFill>
                  <a:srgbClr val="FF0000"/>
                </a:solidFill>
                <a:latin typeface="Euclid" panose="02020503060505020303" pitchFamily="18" charset="0"/>
              </a:rPr>
              <a:t>i</a:t>
            </a:r>
            <a:r>
              <a:rPr lang="en-US" altLang="zh-CN" sz="2800" b="1" baseline="-25000" dirty="0">
                <a:solidFill>
                  <a:srgbClr val="FF0000"/>
                </a:solidFill>
                <a:latin typeface="Times New Roman" panose="02020603050405020304" pitchFamily="18" charset="0"/>
                <a:cs typeface="Times New Roman" panose="02020603050405020304" pitchFamily="18" charset="0"/>
              </a:rPr>
              <a:t>‒ </a:t>
            </a:r>
            <a:r>
              <a:rPr lang="en-US" altLang="zh-CN" sz="2800" b="1" baseline="-25000" dirty="0">
                <a:solidFill>
                  <a:srgbClr val="FF0000"/>
                </a:solidFill>
                <a:latin typeface="Euclid" panose="02020503060505020303" pitchFamily="18" charset="0"/>
              </a:rPr>
              <a:t>1</a:t>
            </a:r>
            <a:r>
              <a:rPr lang="en-US" altLang="zh-CN" sz="2800" b="1" dirty="0">
                <a:solidFill>
                  <a:srgbClr val="FF0000"/>
                </a:solidFill>
                <a:latin typeface="Euclid" panose="02020503060505020303" pitchFamily="18" charset="0"/>
              </a:rPr>
              <a:t>, </a:t>
            </a:r>
            <a:r>
              <a:rPr lang="en-US" altLang="zh-CN" sz="2800" b="1" i="1" dirty="0" err="1">
                <a:solidFill>
                  <a:srgbClr val="FF0000"/>
                </a:solidFill>
                <a:latin typeface="Euclid" panose="02020503060505020303" pitchFamily="18" charset="0"/>
              </a:rPr>
              <a:t>k</a:t>
            </a:r>
            <a:r>
              <a:rPr lang="en-US" altLang="zh-CN" sz="2800" b="1" i="1" baseline="-25000" dirty="0" err="1">
                <a:solidFill>
                  <a:srgbClr val="FF0000"/>
                </a:solidFill>
                <a:latin typeface="Euclid" panose="02020503060505020303" pitchFamily="18" charset="0"/>
              </a:rPr>
              <a:t>i</a:t>
            </a:r>
            <a:r>
              <a:rPr lang="en-US" altLang="zh-CN" sz="2800" b="1" dirty="0">
                <a:solidFill>
                  <a:srgbClr val="FF0000"/>
                </a:solidFill>
                <a:latin typeface="Euclid" panose="02020503060505020303" pitchFamily="18" charset="0"/>
              </a:rPr>
              <a:t>)</a:t>
            </a:r>
          </a:p>
          <a:p>
            <a:endParaRPr lang="zh-CN" altLang="en-US" b="1" dirty="0"/>
          </a:p>
        </p:txBody>
      </p:sp>
      <p:sp>
        <p:nvSpPr>
          <p:cNvPr id="5" name="日期占位符 4"/>
          <p:cNvSpPr>
            <a:spLocks noGrp="1"/>
          </p:cNvSpPr>
          <p:nvPr>
            <p:ph type="dt" sz="half" idx="10"/>
          </p:nvPr>
        </p:nvSpPr>
        <p:spPr/>
        <p:txBody>
          <a:bodyPr/>
          <a:lstStyle/>
          <a:p>
            <a:pPr>
              <a:defRPr/>
            </a:pPr>
            <a:fld id="{3B8817AD-78EA-49F4-862C-6CC778263890}" type="datetime1">
              <a:rPr lang="zh-CN" altLang="en-US" smtClean="0"/>
              <a:t>2023/3/31</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8161805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641F60-5297-4A64-BC48-CB67C820EC29}"/>
              </a:ext>
            </a:extLst>
          </p:cNvPr>
          <p:cNvSpPr>
            <a:spLocks noGrp="1"/>
          </p:cNvSpPr>
          <p:nvPr>
            <p:ph type="title"/>
          </p:nvPr>
        </p:nvSpPr>
        <p:spPr/>
        <p:txBody>
          <a:bodyPr/>
          <a:lstStyle/>
          <a:p>
            <a:pPr>
              <a:defRPr/>
            </a:pPr>
            <a:r>
              <a:rPr lang="zh-CN" altLang="en-US" dirty="0"/>
              <a:t>子密钥生成</a:t>
            </a:r>
          </a:p>
        </p:txBody>
      </p:sp>
      <p:sp>
        <p:nvSpPr>
          <p:cNvPr id="3" name="内容占位符 2">
            <a:extLst>
              <a:ext uri="{FF2B5EF4-FFF2-40B4-BE49-F238E27FC236}">
                <a16:creationId xmlns="" xmlns:a16="http://schemas.microsoft.com/office/drawing/2014/main" id="{4E9B3400-D613-432B-9379-832B2D03B698}"/>
              </a:ext>
            </a:extLst>
          </p:cNvPr>
          <p:cNvSpPr>
            <a:spLocks noGrp="1"/>
          </p:cNvSpPr>
          <p:nvPr>
            <p:ph idx="1"/>
          </p:nvPr>
        </p:nvSpPr>
        <p:spPr>
          <a:xfrm>
            <a:off x="457308" y="1143060"/>
            <a:ext cx="8297352" cy="4902140"/>
          </a:xfrm>
        </p:spPr>
        <p:txBody>
          <a:bodyPr/>
          <a:lstStyle/>
          <a:p>
            <a:pPr marL="228600" lvl="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rPr>
              <a:t>举例</a:t>
            </a:r>
            <a:endParaRPr lang="en-US" altLang="zh-CN" sz="2800" dirty="0">
              <a:latin typeface="Euclid" panose="02020503060505020303" pitchFamily="18" charset="0"/>
            </a:endParaRPr>
          </a:p>
          <a:p>
            <a:pPr marL="687600" lvl="1" indent="-230400">
              <a:lnSpc>
                <a:spcPct val="120000"/>
              </a:lnSpc>
              <a:spcBef>
                <a:spcPts val="0"/>
              </a:spcBef>
              <a:buClr>
                <a:schemeClr val="tx1"/>
              </a:buClr>
              <a:buSzPct val="100000"/>
              <a:buFont typeface="Times New Roman" panose="02020603050405020304" pitchFamily="18" charset="0"/>
              <a:buChar char="‒"/>
              <a:defRPr/>
            </a:pPr>
            <a:r>
              <a:rPr lang="zh-CN" altLang="en-US" b="0" dirty="0">
                <a:latin typeface="Euclid" panose="02020503060505020303" pitchFamily="18" charset="0"/>
              </a:rPr>
              <a:t>设原始加密密钥为</a:t>
            </a:r>
            <a:r>
              <a:rPr lang="en-US" altLang="zh-CN" dirty="0">
                <a:latin typeface="Euclid" panose="02020503060505020303" pitchFamily="18" charset="0"/>
              </a:rPr>
              <a:t>2B7E151628AED2A6ABF7158809 CF4F3C</a:t>
            </a:r>
            <a:r>
              <a:rPr lang="en-US" altLang="zh-CN" b="0" dirty="0">
                <a:latin typeface="Euclid" panose="02020503060505020303" pitchFamily="18" charset="0"/>
              </a:rPr>
              <a:t>, </a:t>
            </a:r>
            <a:r>
              <a:rPr lang="zh-CN" altLang="en-US" b="0" dirty="0">
                <a:latin typeface="Euclid" panose="02020503060505020303" pitchFamily="18" charset="0"/>
              </a:rPr>
              <a:t>则</a:t>
            </a:r>
            <a:r>
              <a:rPr lang="pl-PL" altLang="zh-CN" i="1" dirty="0">
                <a:latin typeface="Euclid" panose="02020503060505020303" pitchFamily="18" charset="0"/>
              </a:rPr>
              <a:t>w</a:t>
            </a:r>
            <a:r>
              <a:rPr lang="pl-PL" altLang="zh-CN" baseline="-25000" dirty="0">
                <a:latin typeface="Euclid" panose="02020503060505020303" pitchFamily="18" charset="0"/>
              </a:rPr>
              <a:t>0</a:t>
            </a:r>
            <a:r>
              <a:rPr lang="pl-PL" altLang="zh-CN" dirty="0">
                <a:latin typeface="Euclid" panose="02020503060505020303" pitchFamily="18" charset="0"/>
              </a:rPr>
              <a:t>=2B7E1516</a:t>
            </a:r>
            <a:r>
              <a:rPr lang="en-US" altLang="zh-CN" b="0" dirty="0">
                <a:latin typeface="Euclid" panose="02020503060505020303" pitchFamily="18" charset="0"/>
              </a:rPr>
              <a:t>, </a:t>
            </a:r>
            <a:r>
              <a:rPr lang="pl-PL" altLang="zh-CN" i="1" dirty="0">
                <a:latin typeface="Euclid" panose="02020503060505020303" pitchFamily="18" charset="0"/>
              </a:rPr>
              <a:t>w</a:t>
            </a:r>
            <a:r>
              <a:rPr lang="pl-PL" altLang="zh-CN" baseline="-25000" dirty="0">
                <a:latin typeface="Euclid" panose="02020503060505020303" pitchFamily="18" charset="0"/>
              </a:rPr>
              <a:t>1</a:t>
            </a:r>
            <a:r>
              <a:rPr lang="pl-PL" altLang="zh-CN" dirty="0">
                <a:latin typeface="Euclid" panose="02020503060505020303" pitchFamily="18" charset="0"/>
              </a:rPr>
              <a:t>=28AED2A6</a:t>
            </a:r>
            <a:r>
              <a:rPr lang="en-US" altLang="zh-CN" dirty="0">
                <a:latin typeface="Euclid" panose="02020503060505020303" pitchFamily="18" charset="0"/>
              </a:rPr>
              <a:t>, </a:t>
            </a:r>
            <a:r>
              <a:rPr lang="pl-PL" altLang="zh-CN" i="1" dirty="0">
                <a:latin typeface="Euclid" panose="02020503060505020303" pitchFamily="18" charset="0"/>
              </a:rPr>
              <a:t>w</a:t>
            </a:r>
            <a:r>
              <a:rPr lang="pl-PL" altLang="zh-CN" baseline="-25000" dirty="0">
                <a:latin typeface="Euclid" panose="02020503060505020303" pitchFamily="18" charset="0"/>
              </a:rPr>
              <a:t>2</a:t>
            </a:r>
            <a:r>
              <a:rPr lang="pl-PL" altLang="zh-CN" dirty="0">
                <a:latin typeface="Euclid" panose="02020503060505020303" pitchFamily="18" charset="0"/>
              </a:rPr>
              <a:t>=ABF71588</a:t>
            </a:r>
            <a:r>
              <a:rPr lang="en-US" altLang="zh-CN" b="0" dirty="0">
                <a:latin typeface="Euclid" panose="02020503060505020303" pitchFamily="18" charset="0"/>
              </a:rPr>
              <a:t>, </a:t>
            </a:r>
            <a:r>
              <a:rPr lang="pl-PL" altLang="zh-CN" i="1" dirty="0">
                <a:latin typeface="Euclid" panose="02020503060505020303" pitchFamily="18" charset="0"/>
              </a:rPr>
              <a:t>w</a:t>
            </a:r>
            <a:r>
              <a:rPr lang="pl-PL" altLang="zh-CN" baseline="-25000" dirty="0">
                <a:latin typeface="Euclid" panose="02020503060505020303" pitchFamily="18" charset="0"/>
              </a:rPr>
              <a:t>3</a:t>
            </a:r>
            <a:r>
              <a:rPr lang="pl-PL" altLang="zh-CN" dirty="0">
                <a:latin typeface="Euclid" panose="02020503060505020303" pitchFamily="18" charset="0"/>
              </a:rPr>
              <a:t>=</a:t>
            </a:r>
            <a:r>
              <a:rPr lang="en-US" altLang="zh-CN" dirty="0">
                <a:latin typeface="Euclid" panose="02020503060505020303" pitchFamily="18" charset="0"/>
              </a:rPr>
              <a:t> </a:t>
            </a:r>
            <a:r>
              <a:rPr lang="pl-PL" altLang="zh-CN" dirty="0">
                <a:solidFill>
                  <a:srgbClr val="FF0000"/>
                </a:solidFill>
                <a:latin typeface="Euclid" panose="02020503060505020303" pitchFamily="18" charset="0"/>
              </a:rPr>
              <a:t>09CF4F3C</a:t>
            </a:r>
          </a:p>
          <a:p>
            <a:pPr marL="687600" lvl="1" indent="-230400">
              <a:lnSpc>
                <a:spcPct val="120000"/>
              </a:lnSpc>
              <a:spcBef>
                <a:spcPts val="0"/>
              </a:spcBef>
              <a:buClr>
                <a:schemeClr val="tx1"/>
              </a:buClr>
              <a:buSzPct val="100000"/>
              <a:buFont typeface="Times New Roman" panose="02020603050405020304" pitchFamily="18" charset="0"/>
              <a:buChar char="‒"/>
              <a:defRPr/>
            </a:pPr>
            <a:r>
              <a:rPr lang="zh-CN" altLang="en-US" b="0" dirty="0">
                <a:latin typeface="Euclid" panose="02020503060505020303" pitchFamily="18" charset="0"/>
              </a:rPr>
              <a:t>按前面子密钥生成步骤计算</a:t>
            </a:r>
            <a:endParaRPr lang="en-US" altLang="zh-CN" b="0" dirty="0">
              <a:latin typeface="Euclid" panose="02020503060505020303" pitchFamily="18" charset="0"/>
            </a:endParaRPr>
          </a:p>
          <a:p>
            <a:pPr marL="687600" lvl="1" indent="-230400">
              <a:lnSpc>
                <a:spcPct val="120000"/>
              </a:lnSpc>
              <a:spcBef>
                <a:spcPts val="0"/>
              </a:spcBef>
              <a:buClr>
                <a:schemeClr val="tx1"/>
              </a:buClr>
              <a:buSzPct val="100000"/>
              <a:buFont typeface="Times New Roman" panose="02020603050405020304" pitchFamily="18" charset="0"/>
              <a:buChar char="‒"/>
              <a:defRPr/>
            </a:pPr>
            <a:r>
              <a:rPr lang="en-US" altLang="zh-CN" i="1" dirty="0">
                <a:latin typeface="Euclid" panose="02020503060505020303" pitchFamily="18" charset="0"/>
              </a:rPr>
              <a:t>t</a:t>
            </a:r>
            <a:r>
              <a:rPr lang="en-US" altLang="zh-CN" baseline="-25000" dirty="0">
                <a:latin typeface="Euclid" panose="02020503060505020303" pitchFamily="18" charset="0"/>
              </a:rPr>
              <a:t>4</a:t>
            </a:r>
            <a:r>
              <a:rPr lang="en-US" altLang="zh-CN" dirty="0">
                <a:latin typeface="Euclid" panose="02020503060505020303" pitchFamily="18" charset="0"/>
              </a:rPr>
              <a:t>=</a:t>
            </a:r>
            <a:r>
              <a:rPr lang="en-US" altLang="zh-CN" dirty="0" err="1">
                <a:latin typeface="Euclid" panose="02020503060505020303" pitchFamily="18" charset="0"/>
              </a:rPr>
              <a:t>SubBytes</a:t>
            </a:r>
            <a:r>
              <a:rPr lang="en-US" altLang="zh-CN" dirty="0">
                <a:latin typeface="Euclid" panose="02020503060505020303" pitchFamily="18" charset="0"/>
              </a:rPr>
              <a:t>(</a:t>
            </a:r>
            <a:r>
              <a:rPr lang="en-US" altLang="zh-CN" dirty="0" err="1">
                <a:latin typeface="Euclid" panose="02020503060505020303" pitchFamily="18" charset="0"/>
              </a:rPr>
              <a:t>RotBytes</a:t>
            </a:r>
            <a:r>
              <a:rPr lang="en-US" altLang="zh-CN" dirty="0">
                <a:latin typeface="Euclid" panose="02020503060505020303" pitchFamily="18" charset="0"/>
              </a:rPr>
              <a:t>(</a:t>
            </a:r>
            <a:r>
              <a:rPr lang="en-US" altLang="zh-CN" i="1" dirty="0">
                <a:solidFill>
                  <a:srgbClr val="FF0000"/>
                </a:solidFill>
                <a:latin typeface="Euclid" panose="02020503060505020303" pitchFamily="18" charset="0"/>
              </a:rPr>
              <a:t>w</a:t>
            </a:r>
            <a:r>
              <a:rPr lang="en-US" altLang="zh-CN" baseline="-25000" dirty="0">
                <a:solidFill>
                  <a:srgbClr val="FF0000"/>
                </a:solidFill>
                <a:latin typeface="Euclid" panose="02020503060505020303" pitchFamily="18" charset="0"/>
              </a:rPr>
              <a:t>3</a:t>
            </a:r>
            <a:r>
              <a:rPr lang="en-US" altLang="zh-CN" dirty="0">
                <a:latin typeface="Euclid" panose="02020503060505020303" pitchFamily="18" charset="0"/>
              </a:rPr>
              <a:t>))</a:t>
            </a:r>
            <a:r>
              <a:rPr lang="zh-CN" altLang="en-US" dirty="0">
                <a:latin typeface="Euclid" panose="02020503060505020303" pitchFamily="18" charset="0"/>
              </a:rPr>
              <a:t>⊕</a:t>
            </a:r>
            <a:r>
              <a:rPr lang="en-US" altLang="zh-CN" i="1" dirty="0">
                <a:latin typeface="Euclid" panose="02020503060505020303" pitchFamily="18" charset="0"/>
              </a:rPr>
              <a:t>RC</a:t>
            </a:r>
            <a:r>
              <a:rPr lang="en-US" altLang="zh-CN" i="1" baseline="-25000" dirty="0">
                <a:latin typeface="Euclid" panose="02020503060505020303" pitchFamily="18" charset="0"/>
              </a:rPr>
              <a:t>N</a:t>
            </a:r>
            <a:r>
              <a:rPr lang="en-US" altLang="zh-CN" baseline="-25000" dirty="0">
                <a:latin typeface="Euclid" panose="02020503060505020303" pitchFamily="18" charset="0"/>
              </a:rPr>
              <a:t>/1</a:t>
            </a:r>
            <a:r>
              <a:rPr lang="en-US" altLang="zh-CN" dirty="0">
                <a:latin typeface="Euclid" panose="02020503060505020303" pitchFamily="18" charset="0"/>
              </a:rPr>
              <a:t>=</a:t>
            </a:r>
            <a:r>
              <a:rPr lang="en-US" altLang="zh-CN" dirty="0" err="1">
                <a:latin typeface="Euclid" panose="02020503060505020303" pitchFamily="18" charset="0"/>
              </a:rPr>
              <a:t>SubBytes</a:t>
            </a:r>
            <a:r>
              <a:rPr lang="en-US" altLang="zh-CN" dirty="0">
                <a:latin typeface="Euclid" panose="02020503060505020303" pitchFamily="18" charset="0"/>
              </a:rPr>
              <a:t>(</a:t>
            </a:r>
            <a:r>
              <a:rPr lang="pl-PL" altLang="zh-CN" dirty="0">
                <a:solidFill>
                  <a:srgbClr val="FF0000"/>
                </a:solidFill>
                <a:latin typeface="Euclid" panose="02020503060505020303" pitchFamily="18" charset="0"/>
              </a:rPr>
              <a:t>CF4F3C09</a:t>
            </a:r>
            <a:r>
              <a:rPr lang="en-US" altLang="zh-CN" dirty="0">
                <a:latin typeface="Euclid" panose="02020503060505020303" pitchFamily="18" charset="0"/>
              </a:rPr>
              <a:t>)</a:t>
            </a:r>
            <a:r>
              <a:rPr lang="zh-CN" altLang="en-US" dirty="0">
                <a:latin typeface="Euclid" panose="02020503060505020303" pitchFamily="18" charset="0"/>
              </a:rPr>
              <a:t>⊕</a:t>
            </a:r>
            <a:r>
              <a:rPr lang="en-US" altLang="zh-CN" kern="100" dirty="0">
                <a:latin typeface="Euclid" panose="02020503060505020303" pitchFamily="18" charset="0"/>
              </a:rPr>
              <a:t>01000000=</a:t>
            </a:r>
            <a:r>
              <a:rPr lang="en-US" altLang="zh-CN" dirty="0">
                <a:solidFill>
                  <a:srgbClr val="FF0000"/>
                </a:solidFill>
                <a:latin typeface="Euclid" panose="02020503060505020303" pitchFamily="18" charset="0"/>
              </a:rPr>
              <a:t>8A84EB01</a:t>
            </a:r>
            <a:r>
              <a:rPr lang="zh-CN" altLang="en-US" dirty="0">
                <a:latin typeface="Euclid" panose="02020503060505020303" pitchFamily="18" charset="0"/>
              </a:rPr>
              <a:t>⊕</a:t>
            </a:r>
            <a:r>
              <a:rPr lang="en-US" altLang="zh-CN" kern="100" dirty="0">
                <a:latin typeface="Euclid" panose="02020503060505020303" pitchFamily="18" charset="0"/>
              </a:rPr>
              <a:t>01000000=</a:t>
            </a:r>
            <a:r>
              <a:rPr lang="en-US" altLang="zh-CN" dirty="0">
                <a:solidFill>
                  <a:srgbClr val="FF0000"/>
                </a:solidFill>
                <a:latin typeface="Euclid" panose="02020503060505020303" pitchFamily="18" charset="0"/>
              </a:rPr>
              <a:t>8B84EB01</a:t>
            </a:r>
            <a:endParaRPr lang="en-US" altLang="zh-CN" b="0" dirty="0">
              <a:latin typeface="Euclid" panose="02020503060505020303" pitchFamily="18" charset="0"/>
            </a:endParaRPr>
          </a:p>
          <a:p>
            <a:pPr marL="457200" lvl="1" indent="0" algn="ctr">
              <a:lnSpc>
                <a:spcPct val="120000"/>
              </a:lnSpc>
              <a:spcBef>
                <a:spcPts val="0"/>
              </a:spcBef>
              <a:buClr>
                <a:schemeClr val="tx1"/>
              </a:buClr>
              <a:buSzPct val="100000"/>
              <a:buNone/>
              <a:defRPr/>
            </a:pPr>
            <a:r>
              <a:rPr lang="en-US" altLang="zh-CN" i="1" dirty="0">
                <a:latin typeface="Euclid" panose="02020503060505020303" pitchFamily="18" charset="0"/>
              </a:rPr>
              <a:t>w</a:t>
            </a:r>
            <a:r>
              <a:rPr lang="en-US" altLang="zh-CN" baseline="-25000" dirty="0">
                <a:latin typeface="Euclid" panose="02020503060505020303" pitchFamily="18" charset="0"/>
              </a:rPr>
              <a:t>4</a:t>
            </a:r>
            <a:r>
              <a:rPr lang="en-US" altLang="zh-CN" dirty="0">
                <a:latin typeface="Euclid" panose="02020503060505020303" pitchFamily="18" charset="0"/>
              </a:rPr>
              <a:t>=</a:t>
            </a:r>
            <a:r>
              <a:rPr lang="en-US" altLang="zh-CN" i="1" dirty="0">
                <a:latin typeface="Euclid" panose="02020503060505020303" pitchFamily="18" charset="0"/>
              </a:rPr>
              <a:t>w</a:t>
            </a:r>
            <a:r>
              <a:rPr lang="en-US" altLang="zh-CN" baseline="-25000" dirty="0">
                <a:latin typeface="Euclid" panose="02020503060505020303" pitchFamily="18" charset="0"/>
              </a:rPr>
              <a:t>0</a:t>
            </a:r>
            <a:r>
              <a:rPr lang="zh-CN" altLang="en-US" dirty="0">
                <a:latin typeface="Euclid" panose="02020503060505020303" pitchFamily="18" charset="0"/>
              </a:rPr>
              <a:t>⊕</a:t>
            </a:r>
            <a:r>
              <a:rPr lang="en-US" altLang="zh-CN" i="1" dirty="0">
                <a:latin typeface="Euclid" panose="02020503060505020303" pitchFamily="18" charset="0"/>
              </a:rPr>
              <a:t>t</a:t>
            </a:r>
            <a:r>
              <a:rPr lang="en-US" altLang="zh-CN" baseline="-25000" dirty="0">
                <a:latin typeface="Euclid" panose="02020503060505020303" pitchFamily="18" charset="0"/>
              </a:rPr>
              <a:t>4</a:t>
            </a:r>
            <a:r>
              <a:rPr lang="en-US" altLang="zh-CN" dirty="0">
                <a:latin typeface="Euclid" panose="02020503060505020303" pitchFamily="18" charset="0"/>
              </a:rPr>
              <a:t>=2B7E1516</a:t>
            </a:r>
            <a:r>
              <a:rPr lang="zh-CN" altLang="en-US" dirty="0">
                <a:latin typeface="Euclid" panose="02020503060505020303" pitchFamily="18" charset="0"/>
              </a:rPr>
              <a:t>⊕</a:t>
            </a:r>
            <a:r>
              <a:rPr lang="en-US" altLang="zh-CN" dirty="0">
                <a:solidFill>
                  <a:srgbClr val="FF0000"/>
                </a:solidFill>
                <a:latin typeface="Euclid" panose="02020503060505020303" pitchFamily="18" charset="0"/>
              </a:rPr>
              <a:t>8B84EB01</a:t>
            </a:r>
            <a:r>
              <a:rPr lang="en-US" altLang="zh-CN" dirty="0">
                <a:latin typeface="Euclid" panose="02020503060505020303" pitchFamily="18" charset="0"/>
              </a:rPr>
              <a:t>=A0FAFE17</a:t>
            </a:r>
          </a:p>
          <a:p>
            <a:pPr marL="457200" lvl="1" indent="0" algn="ctr">
              <a:lnSpc>
                <a:spcPct val="120000"/>
              </a:lnSpc>
              <a:spcBef>
                <a:spcPts val="0"/>
              </a:spcBef>
              <a:buClr>
                <a:schemeClr val="tx1"/>
              </a:buClr>
              <a:buSzPct val="100000"/>
              <a:buNone/>
              <a:defRPr/>
            </a:pPr>
            <a:r>
              <a:rPr lang="en-US" altLang="zh-CN" i="1" dirty="0">
                <a:latin typeface="Euclid" panose="02020503060505020303" pitchFamily="18" charset="0"/>
              </a:rPr>
              <a:t>w</a:t>
            </a:r>
            <a:r>
              <a:rPr lang="en-US" altLang="zh-CN" baseline="-25000" dirty="0">
                <a:latin typeface="Euclid" panose="02020503060505020303" pitchFamily="18" charset="0"/>
              </a:rPr>
              <a:t>5</a:t>
            </a:r>
            <a:r>
              <a:rPr lang="en-US" altLang="zh-CN" dirty="0">
                <a:latin typeface="Euclid" panose="02020503060505020303" pitchFamily="18" charset="0"/>
              </a:rPr>
              <a:t>=</a:t>
            </a:r>
            <a:r>
              <a:rPr lang="en-US" altLang="zh-CN" i="1" dirty="0">
                <a:latin typeface="Euclid" panose="02020503060505020303" pitchFamily="18" charset="0"/>
              </a:rPr>
              <a:t>w</a:t>
            </a:r>
            <a:r>
              <a:rPr lang="en-US" altLang="zh-CN" baseline="-25000" dirty="0">
                <a:latin typeface="Euclid" panose="02020503060505020303" pitchFamily="18" charset="0"/>
              </a:rPr>
              <a:t>4</a:t>
            </a:r>
            <a:r>
              <a:rPr lang="zh-CN" altLang="en-US" dirty="0">
                <a:latin typeface="Euclid" panose="02020503060505020303" pitchFamily="18" charset="0"/>
              </a:rPr>
              <a:t>⊕</a:t>
            </a:r>
            <a:r>
              <a:rPr lang="en-US" altLang="zh-CN" i="1" dirty="0">
                <a:latin typeface="Euclid" panose="02020503060505020303" pitchFamily="18" charset="0"/>
              </a:rPr>
              <a:t>w</a:t>
            </a:r>
            <a:r>
              <a:rPr lang="en-US" altLang="zh-CN" baseline="-25000" dirty="0">
                <a:latin typeface="Euclid" panose="02020503060505020303" pitchFamily="18" charset="0"/>
              </a:rPr>
              <a:t>1</a:t>
            </a:r>
            <a:r>
              <a:rPr lang="en-US" altLang="zh-CN" dirty="0">
                <a:latin typeface="Euclid" panose="02020503060505020303" pitchFamily="18" charset="0"/>
              </a:rPr>
              <a:t>=A0FAFE17</a:t>
            </a:r>
            <a:r>
              <a:rPr lang="zh-CN" altLang="en-US" dirty="0">
                <a:latin typeface="Euclid" panose="02020503060505020303" pitchFamily="18" charset="0"/>
              </a:rPr>
              <a:t>⊕</a:t>
            </a:r>
            <a:r>
              <a:rPr lang="en-US" altLang="zh-CN" dirty="0">
                <a:latin typeface="Euclid" panose="02020503060505020303" pitchFamily="18" charset="0"/>
              </a:rPr>
              <a:t>28AED2A6=88542CB1</a:t>
            </a:r>
          </a:p>
          <a:p>
            <a:pPr marL="457200" lvl="1" indent="0" algn="ctr">
              <a:lnSpc>
                <a:spcPct val="120000"/>
              </a:lnSpc>
              <a:spcBef>
                <a:spcPts val="0"/>
              </a:spcBef>
              <a:buClr>
                <a:schemeClr val="tx1"/>
              </a:buClr>
              <a:buSzPct val="100000"/>
              <a:buNone/>
              <a:defRPr/>
            </a:pPr>
            <a:r>
              <a:rPr lang="en-US" altLang="zh-CN" i="1" dirty="0">
                <a:latin typeface="Euclid" panose="02020503060505020303" pitchFamily="18" charset="0"/>
              </a:rPr>
              <a:t>w</a:t>
            </a:r>
            <a:r>
              <a:rPr lang="en-US" altLang="zh-CN" baseline="-25000" dirty="0">
                <a:latin typeface="Euclid" panose="02020503060505020303" pitchFamily="18" charset="0"/>
              </a:rPr>
              <a:t>6</a:t>
            </a:r>
            <a:r>
              <a:rPr lang="en-US" altLang="zh-CN" dirty="0">
                <a:latin typeface="Euclid" panose="02020503060505020303" pitchFamily="18" charset="0"/>
              </a:rPr>
              <a:t>=</a:t>
            </a:r>
            <a:r>
              <a:rPr lang="en-US" altLang="zh-CN" i="1" dirty="0">
                <a:latin typeface="Euclid" panose="02020503060505020303" pitchFamily="18" charset="0"/>
              </a:rPr>
              <a:t>w</a:t>
            </a:r>
            <a:r>
              <a:rPr lang="en-US" altLang="zh-CN" baseline="-25000" dirty="0">
                <a:latin typeface="Euclid" panose="02020503060505020303" pitchFamily="18" charset="0"/>
              </a:rPr>
              <a:t>5</a:t>
            </a:r>
            <a:r>
              <a:rPr lang="zh-CN" altLang="en-US" dirty="0">
                <a:latin typeface="Euclid" panose="02020503060505020303" pitchFamily="18" charset="0"/>
              </a:rPr>
              <a:t>⊕</a:t>
            </a:r>
            <a:r>
              <a:rPr lang="en-US" altLang="zh-CN" i="1" dirty="0">
                <a:latin typeface="Euclid" panose="02020503060505020303" pitchFamily="18" charset="0"/>
              </a:rPr>
              <a:t>w</a:t>
            </a:r>
            <a:r>
              <a:rPr lang="en-US" altLang="zh-CN" baseline="-25000" dirty="0">
                <a:latin typeface="Euclid" panose="02020503060505020303" pitchFamily="18" charset="0"/>
              </a:rPr>
              <a:t>2</a:t>
            </a:r>
            <a:r>
              <a:rPr lang="en-US" altLang="zh-CN" dirty="0">
                <a:latin typeface="Euclid" panose="02020503060505020303" pitchFamily="18" charset="0"/>
              </a:rPr>
              <a:t>=88542CB1</a:t>
            </a:r>
            <a:r>
              <a:rPr lang="zh-CN" altLang="en-US" dirty="0">
                <a:latin typeface="Euclid" panose="02020503060505020303" pitchFamily="18" charset="0"/>
              </a:rPr>
              <a:t>⊕</a:t>
            </a:r>
            <a:r>
              <a:rPr lang="en-US" altLang="zh-CN" dirty="0">
                <a:latin typeface="Euclid" panose="02020503060505020303" pitchFamily="18" charset="0"/>
              </a:rPr>
              <a:t>ABF71588=23A33939</a:t>
            </a:r>
          </a:p>
          <a:p>
            <a:pPr marL="457200" lvl="1" indent="0" algn="ctr">
              <a:lnSpc>
                <a:spcPct val="120000"/>
              </a:lnSpc>
              <a:spcBef>
                <a:spcPts val="0"/>
              </a:spcBef>
              <a:buClr>
                <a:schemeClr val="tx1"/>
              </a:buClr>
              <a:buSzPct val="100000"/>
              <a:buNone/>
              <a:defRPr/>
            </a:pPr>
            <a:r>
              <a:rPr lang="en-US" altLang="zh-CN" i="1" dirty="0">
                <a:latin typeface="Euclid" panose="02020503060505020303" pitchFamily="18" charset="0"/>
              </a:rPr>
              <a:t>w</a:t>
            </a:r>
            <a:r>
              <a:rPr lang="en-US" altLang="zh-CN" baseline="-25000" dirty="0">
                <a:latin typeface="Euclid" panose="02020503060505020303" pitchFamily="18" charset="0"/>
              </a:rPr>
              <a:t>7</a:t>
            </a:r>
            <a:r>
              <a:rPr lang="en-US" altLang="zh-CN" dirty="0">
                <a:latin typeface="Euclid" panose="02020503060505020303" pitchFamily="18" charset="0"/>
              </a:rPr>
              <a:t>=</a:t>
            </a:r>
            <a:r>
              <a:rPr lang="en-US" altLang="zh-CN" i="1" dirty="0">
                <a:latin typeface="Euclid" panose="02020503060505020303" pitchFamily="18" charset="0"/>
              </a:rPr>
              <a:t>w</a:t>
            </a:r>
            <a:r>
              <a:rPr lang="en-US" altLang="zh-CN" baseline="-25000" dirty="0">
                <a:latin typeface="Euclid" panose="02020503060505020303" pitchFamily="18" charset="0"/>
              </a:rPr>
              <a:t>6</a:t>
            </a:r>
            <a:r>
              <a:rPr lang="zh-CN" altLang="en-US" dirty="0">
                <a:latin typeface="Euclid" panose="02020503060505020303" pitchFamily="18" charset="0"/>
              </a:rPr>
              <a:t>⊕</a:t>
            </a:r>
            <a:r>
              <a:rPr lang="en-US" altLang="zh-CN" i="1" dirty="0">
                <a:latin typeface="Euclid" panose="02020503060505020303" pitchFamily="18" charset="0"/>
              </a:rPr>
              <a:t>w</a:t>
            </a:r>
            <a:r>
              <a:rPr lang="en-US" altLang="zh-CN" baseline="-25000" dirty="0">
                <a:latin typeface="Euclid" panose="02020503060505020303" pitchFamily="18" charset="0"/>
              </a:rPr>
              <a:t>3</a:t>
            </a:r>
            <a:r>
              <a:rPr lang="en-US" altLang="zh-CN" dirty="0">
                <a:latin typeface="Euclid" panose="02020503060505020303" pitchFamily="18" charset="0"/>
              </a:rPr>
              <a:t>=23A33939</a:t>
            </a:r>
            <a:r>
              <a:rPr lang="zh-CN" altLang="en-US" dirty="0">
                <a:latin typeface="Euclid" panose="02020503060505020303" pitchFamily="18" charset="0"/>
              </a:rPr>
              <a:t>⊕</a:t>
            </a:r>
            <a:r>
              <a:rPr lang="en-US" altLang="zh-CN" dirty="0">
                <a:latin typeface="Euclid" panose="02020503060505020303" pitchFamily="18" charset="0"/>
              </a:rPr>
              <a:t>09CF4F3C=2A6C7605</a:t>
            </a:r>
            <a:endParaRPr lang="zh-CN" altLang="en-US" dirty="0"/>
          </a:p>
        </p:txBody>
      </p:sp>
      <p:sp>
        <p:nvSpPr>
          <p:cNvPr id="4" name="日期占位符 3"/>
          <p:cNvSpPr>
            <a:spLocks noGrp="1"/>
          </p:cNvSpPr>
          <p:nvPr>
            <p:ph type="dt" sz="half" idx="10"/>
          </p:nvPr>
        </p:nvSpPr>
        <p:spPr/>
        <p:txBody>
          <a:bodyPr/>
          <a:lstStyle/>
          <a:p>
            <a:pPr>
              <a:defRPr/>
            </a:pPr>
            <a:fld id="{25489390-9DD0-4084-BD6E-B952BB624D7A}"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8867744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6ECDB5-A160-4786-B51E-BABAC73CB377}"/>
              </a:ext>
            </a:extLst>
          </p:cNvPr>
          <p:cNvSpPr>
            <a:spLocks noGrp="1"/>
          </p:cNvSpPr>
          <p:nvPr>
            <p:ph type="title"/>
          </p:nvPr>
        </p:nvSpPr>
        <p:spPr/>
        <p:txBody>
          <a:bodyPr/>
          <a:lstStyle/>
          <a:p>
            <a:pPr>
              <a:defRPr/>
            </a:pPr>
            <a:r>
              <a:rPr lang="zh-CN" altLang="en-US" dirty="0"/>
              <a:t>子密钥生成</a:t>
            </a:r>
          </a:p>
        </p:txBody>
      </p:sp>
      <p:sp>
        <p:nvSpPr>
          <p:cNvPr id="3" name="内容占位符 2">
            <a:extLst>
              <a:ext uri="{FF2B5EF4-FFF2-40B4-BE49-F238E27FC236}">
                <a16:creationId xmlns="" xmlns:a16="http://schemas.microsoft.com/office/drawing/2014/main" id="{4E016DFA-7D8B-492F-B80D-B542663BF99F}"/>
              </a:ext>
            </a:extLst>
          </p:cNvPr>
          <p:cNvSpPr>
            <a:spLocks noGrp="1"/>
          </p:cNvSpPr>
          <p:nvPr>
            <p:ph idx="1"/>
          </p:nvPr>
        </p:nvSpPr>
        <p:spPr/>
        <p:txBody>
          <a:bodyPr/>
          <a:lstStyle/>
          <a:p>
            <a:pPr marL="687600" lvl="1" indent="-230400">
              <a:lnSpc>
                <a:spcPct val="120000"/>
              </a:lnSpc>
              <a:spcBef>
                <a:spcPts val="0"/>
              </a:spcBef>
              <a:buClr>
                <a:schemeClr val="tx1"/>
              </a:buClr>
              <a:buSzPct val="100000"/>
              <a:buFont typeface="Times New Roman" panose="02020603050405020304" pitchFamily="18" charset="0"/>
              <a:buChar char="‒"/>
              <a:defRPr/>
            </a:pPr>
            <a:r>
              <a:rPr lang="zh-CN" altLang="en-US" sz="3200" b="0" dirty="0">
                <a:latin typeface="Euclid" panose="02020503060505020303" pitchFamily="18" charset="0"/>
              </a:rPr>
              <a:t>从而得到第一轮子密钥为</a:t>
            </a:r>
          </a:p>
          <a:p>
            <a:endParaRPr lang="zh-CN" altLang="en-US" dirty="0"/>
          </a:p>
        </p:txBody>
      </p:sp>
      <p:pic>
        <p:nvPicPr>
          <p:cNvPr id="4" name="图片 3">
            <a:extLst>
              <a:ext uri="{FF2B5EF4-FFF2-40B4-BE49-F238E27FC236}">
                <a16:creationId xmlns="" xmlns:a16="http://schemas.microsoft.com/office/drawing/2014/main" id="{C6E4A8DB-6667-4256-B853-84C005D4E485}"/>
              </a:ext>
            </a:extLst>
          </p:cNvPr>
          <p:cNvPicPr>
            <a:picLocks noChangeAspect="1"/>
          </p:cNvPicPr>
          <p:nvPr/>
        </p:nvPicPr>
        <p:blipFill>
          <a:blip r:embed="rId2"/>
          <a:stretch>
            <a:fillRect/>
          </a:stretch>
        </p:blipFill>
        <p:spPr>
          <a:xfrm>
            <a:off x="762100" y="2514624"/>
            <a:ext cx="7835521" cy="2971800"/>
          </a:xfrm>
          <a:prstGeom prst="rect">
            <a:avLst/>
          </a:prstGeom>
        </p:spPr>
      </p:pic>
      <p:sp>
        <p:nvSpPr>
          <p:cNvPr id="5" name="日期占位符 4"/>
          <p:cNvSpPr>
            <a:spLocks noGrp="1"/>
          </p:cNvSpPr>
          <p:nvPr>
            <p:ph type="dt" sz="half" idx="10"/>
          </p:nvPr>
        </p:nvSpPr>
        <p:spPr/>
        <p:txBody>
          <a:bodyPr/>
          <a:lstStyle/>
          <a:p>
            <a:pPr>
              <a:defRPr/>
            </a:pPr>
            <a:fld id="{B89F5DFE-E833-4EC4-9760-5AA5EB0E3803}" type="datetime1">
              <a:rPr lang="zh-CN" altLang="en-US" smtClean="0"/>
              <a:t>2023/3/31</a:t>
            </a:fld>
            <a:endParaRPr lang="en-US" altLang="zh-CN" dirty="0"/>
          </a:p>
        </p:txBody>
      </p:sp>
      <p:sp>
        <p:nvSpPr>
          <p:cNvPr id="6" name="页脚占位符 5"/>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3399276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D0D6EC-0989-42DC-91A1-A971C40236E3}"/>
              </a:ext>
            </a:extLst>
          </p:cNvPr>
          <p:cNvSpPr>
            <a:spLocks noGrp="1"/>
          </p:cNvSpPr>
          <p:nvPr>
            <p:ph type="title"/>
          </p:nvPr>
        </p:nvSpPr>
        <p:spPr/>
        <p:txBody>
          <a:bodyPr/>
          <a:lstStyle/>
          <a:p>
            <a:r>
              <a:rPr lang="en-US" altLang="zh-CN" dirty="0"/>
              <a:t>IDEA</a:t>
            </a:r>
            <a:endParaRPr lang="zh-CN" altLang="en-US" dirty="0"/>
          </a:p>
        </p:txBody>
      </p:sp>
      <p:sp>
        <p:nvSpPr>
          <p:cNvPr id="3" name="内容占位符 2">
            <a:extLst>
              <a:ext uri="{FF2B5EF4-FFF2-40B4-BE49-F238E27FC236}">
                <a16:creationId xmlns="" xmlns:a16="http://schemas.microsoft.com/office/drawing/2014/main" id="{E734AFDC-FDD4-439D-8EF3-078A591BF8D5}"/>
              </a:ext>
            </a:extLst>
          </p:cNvPr>
          <p:cNvSpPr>
            <a:spLocks noGrp="1"/>
          </p:cNvSpPr>
          <p:nvPr>
            <p:ph idx="1"/>
          </p:nvPr>
        </p:nvSpPr>
        <p:spPr>
          <a:xfrm>
            <a:off x="617935" y="1219258"/>
            <a:ext cx="7886700" cy="4825942"/>
          </a:xfrm>
        </p:spPr>
        <p:txBody>
          <a:bodyPr/>
          <a:lstStyle/>
          <a:p>
            <a:pPr>
              <a:lnSpc>
                <a:spcPct val="125000"/>
              </a:lnSpc>
              <a:spcBef>
                <a:spcPts val="0"/>
              </a:spcBef>
              <a:buFont typeface="Wingdings" panose="05000000000000000000" pitchFamily="2" charset="2"/>
              <a:buChar char="Ø"/>
            </a:pPr>
            <a:r>
              <a:rPr lang="en-US" altLang="zh-CN" dirty="0">
                <a:latin typeface="Euclid" panose="02020503060505020303" pitchFamily="18" charset="0"/>
              </a:rPr>
              <a:t>IDEA</a:t>
            </a:r>
            <a:r>
              <a:rPr lang="en-US" altLang="zh-CN" b="0" dirty="0">
                <a:latin typeface="Euclid" panose="02020503060505020303" pitchFamily="18" charset="0"/>
              </a:rPr>
              <a:t>(</a:t>
            </a:r>
            <a:r>
              <a:rPr lang="en-US" altLang="zh-CN" dirty="0">
                <a:latin typeface="Euclid" panose="02020503060505020303" pitchFamily="18" charset="0"/>
              </a:rPr>
              <a:t>International Data Encryption Algorithm</a:t>
            </a:r>
            <a:r>
              <a:rPr lang="en-US" altLang="zh-CN" b="0" dirty="0">
                <a:latin typeface="Euclid" panose="02020503060505020303" pitchFamily="18" charset="0"/>
              </a:rPr>
              <a:t>, </a:t>
            </a:r>
            <a:r>
              <a:rPr lang="zh-CN" altLang="en-US" b="0" dirty="0">
                <a:latin typeface="Euclid" panose="02020503060505020303" pitchFamily="18" charset="0"/>
              </a:rPr>
              <a:t>国际数据加密算法</a:t>
            </a:r>
            <a:r>
              <a:rPr lang="en-US" altLang="zh-CN" b="0" dirty="0">
                <a:latin typeface="Euclid" panose="02020503060505020303" pitchFamily="18" charset="0"/>
              </a:rPr>
              <a:t>)</a:t>
            </a:r>
          </a:p>
          <a:p>
            <a:pPr marL="687600" indent="-230400">
              <a:lnSpc>
                <a:spcPct val="120000"/>
              </a:lnSpc>
              <a:buFont typeface="Times New Roman" panose="02020603050405020304" pitchFamily="18" charset="0"/>
              <a:buChar char="‒"/>
            </a:pPr>
            <a:r>
              <a:rPr lang="en-US" altLang="zh-CN" dirty="0">
                <a:latin typeface="Euclid" panose="02020503060505020303" pitchFamily="18" charset="0"/>
              </a:rPr>
              <a:t>1990</a:t>
            </a:r>
            <a:r>
              <a:rPr lang="zh-CN" altLang="en-US" b="0" dirty="0">
                <a:latin typeface="Euclid" panose="02020503060505020303" pitchFamily="18" charset="0"/>
              </a:rPr>
              <a:t>年由</a:t>
            </a:r>
            <a:r>
              <a:rPr lang="zh-CN" altLang="en-US" b="0" dirty="0">
                <a:solidFill>
                  <a:srgbClr val="FF0000"/>
                </a:solidFill>
                <a:latin typeface="Euclid" panose="02020503060505020303" pitchFamily="18" charset="0"/>
              </a:rPr>
              <a:t>来学嘉教授</a:t>
            </a:r>
            <a:r>
              <a:rPr lang="zh-CN" altLang="en-US" b="0" dirty="0">
                <a:latin typeface="Euclid" panose="02020503060505020303" pitchFamily="18" charset="0"/>
              </a:rPr>
              <a:t>提出</a:t>
            </a:r>
            <a:endParaRPr lang="en-US" altLang="zh-CN" b="0" dirty="0">
              <a:latin typeface="Euclid" panose="02020503060505020303" pitchFamily="18" charset="0"/>
            </a:endParaRPr>
          </a:p>
          <a:p>
            <a:pPr marL="687600" indent="-230400">
              <a:lnSpc>
                <a:spcPct val="120000"/>
              </a:lnSpc>
              <a:buClr>
                <a:schemeClr val="tx1"/>
              </a:buClr>
              <a:buFont typeface="Times New Roman" panose="02020603050405020304" pitchFamily="18" charset="0"/>
              <a:buChar char="‒"/>
            </a:pPr>
            <a:r>
              <a:rPr lang="zh-CN" altLang="en-US" b="0" dirty="0">
                <a:solidFill>
                  <a:srgbClr val="FF0000"/>
                </a:solidFill>
                <a:latin typeface="Euclid" panose="02020503060505020303" pitchFamily="18" charset="0"/>
              </a:rPr>
              <a:t>明密文</a:t>
            </a:r>
            <a:r>
              <a:rPr lang="en-US" altLang="zh-CN" dirty="0">
                <a:solidFill>
                  <a:srgbClr val="FF0000"/>
                </a:solidFill>
                <a:latin typeface="Euclid" panose="02020503060505020303" pitchFamily="18" charset="0"/>
              </a:rPr>
              <a:t>64 bit</a:t>
            </a:r>
            <a:r>
              <a:rPr lang="en-US" altLang="zh-CN" b="0" dirty="0">
                <a:solidFill>
                  <a:srgbClr val="FF0000"/>
                </a:solidFill>
                <a:latin typeface="Euclid" panose="02020503060505020303" pitchFamily="18" charset="0"/>
              </a:rPr>
              <a:t>, </a:t>
            </a:r>
            <a:r>
              <a:rPr lang="zh-CN" altLang="en-US" b="0" dirty="0">
                <a:solidFill>
                  <a:srgbClr val="FF0000"/>
                </a:solidFill>
                <a:latin typeface="Euclid" panose="02020503060505020303" pitchFamily="18" charset="0"/>
              </a:rPr>
              <a:t>密钥</a:t>
            </a:r>
            <a:r>
              <a:rPr lang="en-US" altLang="zh-CN" dirty="0">
                <a:solidFill>
                  <a:srgbClr val="FF0000"/>
                </a:solidFill>
                <a:latin typeface="Euclid" panose="02020503060505020303" pitchFamily="18" charset="0"/>
              </a:rPr>
              <a:t>128 bit</a:t>
            </a:r>
          </a:p>
          <a:p>
            <a:pPr marL="687600" indent="-230400">
              <a:lnSpc>
                <a:spcPct val="120000"/>
              </a:lnSpc>
              <a:buClr>
                <a:schemeClr val="tx1"/>
              </a:buClr>
              <a:buFont typeface="Times New Roman" panose="02020603050405020304" pitchFamily="18" charset="0"/>
              <a:buChar char="‒"/>
            </a:pPr>
            <a:r>
              <a:rPr lang="zh-CN" altLang="en-US" b="0" dirty="0">
                <a:latin typeface="Euclid" panose="02020503060505020303" pitchFamily="18" charset="0"/>
              </a:rPr>
              <a:t>以</a:t>
            </a:r>
            <a:r>
              <a:rPr lang="en-US" altLang="zh-CN" dirty="0">
                <a:solidFill>
                  <a:srgbClr val="FF0000"/>
                </a:solidFill>
                <a:latin typeface="Euclid" panose="02020503060505020303" pitchFamily="18" charset="0"/>
              </a:rPr>
              <a:t>16bit</a:t>
            </a:r>
            <a:r>
              <a:rPr lang="zh-CN" altLang="en-US" b="0" dirty="0">
                <a:solidFill>
                  <a:srgbClr val="FF0000"/>
                </a:solidFill>
                <a:latin typeface="Euclid" panose="02020503060505020303" pitchFamily="18" charset="0"/>
              </a:rPr>
              <a:t>为单</a:t>
            </a:r>
            <a:r>
              <a:rPr lang="zh-CN" altLang="en-US" b="0" dirty="0">
                <a:latin typeface="Euclid" panose="02020503060505020303" pitchFamily="18" charset="0"/>
              </a:rPr>
              <a:t>元进行数据处理</a:t>
            </a:r>
            <a:endParaRPr lang="en-US" altLang="zh-CN" b="0" dirty="0">
              <a:latin typeface="Euclid" panose="02020503060505020303" pitchFamily="18" charset="0"/>
            </a:endParaRPr>
          </a:p>
          <a:p>
            <a:pPr marL="687600" indent="-230400">
              <a:lnSpc>
                <a:spcPct val="120000"/>
              </a:lnSpc>
              <a:buClr>
                <a:schemeClr val="tx1"/>
              </a:buClr>
              <a:buFont typeface="Times New Roman" panose="02020603050405020304" pitchFamily="18" charset="0"/>
              <a:buChar char="‒"/>
            </a:pPr>
            <a:r>
              <a:rPr lang="zh-CN" altLang="en-US" b="0" dirty="0">
                <a:solidFill>
                  <a:srgbClr val="FF0000"/>
                </a:solidFill>
                <a:latin typeface="Euclid" panose="02020503060505020303" pitchFamily="18" charset="0"/>
              </a:rPr>
              <a:t>迭代</a:t>
            </a:r>
            <a:r>
              <a:rPr lang="en-US" altLang="zh-CN" dirty="0">
                <a:solidFill>
                  <a:srgbClr val="FF0000"/>
                </a:solidFill>
                <a:latin typeface="Euclid" panose="02020503060505020303" pitchFamily="18" charset="0"/>
              </a:rPr>
              <a:t>8</a:t>
            </a:r>
            <a:r>
              <a:rPr lang="zh-CN" altLang="en-US" b="0" dirty="0">
                <a:solidFill>
                  <a:srgbClr val="FF0000"/>
                </a:solidFill>
                <a:latin typeface="Euclid" panose="02020503060505020303" pitchFamily="18" charset="0"/>
              </a:rPr>
              <a:t>轮</a:t>
            </a:r>
            <a:endParaRPr lang="en-US" altLang="zh-CN" b="0" dirty="0">
              <a:solidFill>
                <a:srgbClr val="FF0000"/>
              </a:solidFill>
              <a:latin typeface="Euclid" panose="02020503060505020303" pitchFamily="18" charset="0"/>
            </a:endParaRPr>
          </a:p>
          <a:p>
            <a:pPr marL="687600" indent="-230400">
              <a:lnSpc>
                <a:spcPct val="120000"/>
              </a:lnSpc>
              <a:buFont typeface="Times New Roman" panose="02020603050405020304" pitchFamily="18" charset="0"/>
              <a:buChar char="‒"/>
            </a:pPr>
            <a:r>
              <a:rPr lang="zh-CN" altLang="en-US" b="0" dirty="0">
                <a:latin typeface="Euclid" panose="02020503060505020303" pitchFamily="18" charset="0"/>
              </a:rPr>
              <a:t>分组密码中一个成功的方案</a:t>
            </a:r>
            <a:endParaRPr lang="en-US" altLang="zh-CN" b="0" dirty="0">
              <a:latin typeface="Euclid" panose="02020503060505020303" pitchFamily="18" charset="0"/>
            </a:endParaRPr>
          </a:p>
          <a:p>
            <a:pPr marL="687600" indent="-230400">
              <a:lnSpc>
                <a:spcPct val="120000"/>
              </a:lnSpc>
              <a:buFont typeface="Times New Roman" panose="02020603050405020304" pitchFamily="18" charset="0"/>
              <a:buChar char="‒"/>
            </a:pPr>
            <a:r>
              <a:rPr lang="zh-CN" altLang="en-US" b="0" dirty="0">
                <a:latin typeface="Euclid" panose="02020503060505020303" pitchFamily="18" charset="0"/>
              </a:rPr>
              <a:t>被应用于</a:t>
            </a:r>
            <a:r>
              <a:rPr lang="en-US" altLang="zh-CN" dirty="0">
                <a:latin typeface="Euclid" panose="02020503060505020303" pitchFamily="18" charset="0"/>
              </a:rPr>
              <a:t>PGP</a:t>
            </a:r>
            <a:r>
              <a:rPr lang="en-US" altLang="zh-CN" b="0" dirty="0">
                <a:latin typeface="Euclid" panose="02020503060505020303" pitchFamily="18" charset="0"/>
              </a:rPr>
              <a:t>, </a:t>
            </a:r>
            <a:r>
              <a:rPr lang="en-US" altLang="zh-CN" dirty="0">
                <a:latin typeface="Euclid" panose="02020503060505020303" pitchFamily="18" charset="0"/>
              </a:rPr>
              <a:t>SSL</a:t>
            </a:r>
            <a:r>
              <a:rPr lang="zh-CN" altLang="en-US" b="0" dirty="0">
                <a:latin typeface="Euclid" panose="02020503060505020303" pitchFamily="18" charset="0"/>
              </a:rPr>
              <a:t>等</a:t>
            </a:r>
          </a:p>
        </p:txBody>
      </p:sp>
      <p:pic>
        <p:nvPicPr>
          <p:cNvPr id="206850" name="Picture 2" descr="来学嘉">
            <a:extLst>
              <a:ext uri="{FF2B5EF4-FFF2-40B4-BE49-F238E27FC236}">
                <a16:creationId xmlns="" xmlns:a16="http://schemas.microsoft.com/office/drawing/2014/main" id="{A628D101-D9D0-484B-B964-FC7E74A7C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134" y="1981238"/>
            <a:ext cx="2582349" cy="386178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pPr>
              <a:defRPr/>
            </a:pPr>
            <a:fld id="{EC4AF93A-DFC3-48FB-88D0-9A8335FDA00F}"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431298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8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B146F32-1CF8-41E6-A82F-678CBA4CE084}"/>
              </a:ext>
            </a:extLst>
          </p:cNvPr>
          <p:cNvSpPr>
            <a:spLocks noGrp="1"/>
          </p:cNvSpPr>
          <p:nvPr>
            <p:ph type="title"/>
          </p:nvPr>
        </p:nvSpPr>
        <p:spPr/>
        <p:txBody>
          <a:bodyPr/>
          <a:lstStyle/>
          <a:p>
            <a:r>
              <a:rPr lang="zh-CN" altLang="en-US" dirty="0"/>
              <a:t>中国商用密码算法</a:t>
            </a:r>
            <a:r>
              <a:rPr lang="en-US" altLang="zh-CN" dirty="0"/>
              <a:t>SM4</a:t>
            </a:r>
            <a:endParaRPr lang="zh-CN" altLang="en-US" dirty="0"/>
          </a:p>
        </p:txBody>
      </p:sp>
      <p:sp>
        <p:nvSpPr>
          <p:cNvPr id="3" name="内容占位符 2">
            <a:extLst>
              <a:ext uri="{FF2B5EF4-FFF2-40B4-BE49-F238E27FC236}">
                <a16:creationId xmlns="" xmlns:a16="http://schemas.microsoft.com/office/drawing/2014/main" id="{FC354DBE-85D3-4C5A-9EE2-221A8E3E3F2D}"/>
              </a:ext>
            </a:extLst>
          </p:cNvPr>
          <p:cNvSpPr>
            <a:spLocks noGrp="1"/>
          </p:cNvSpPr>
          <p:nvPr>
            <p:ph idx="1"/>
          </p:nvPr>
        </p:nvSpPr>
        <p:spPr/>
        <p:txBody>
          <a:bodyPr/>
          <a:lstStyle/>
          <a:p>
            <a:pPr>
              <a:lnSpc>
                <a:spcPct val="125000"/>
              </a:lnSpc>
              <a:spcBef>
                <a:spcPts val="0"/>
              </a:spcBef>
              <a:buFont typeface="Wingdings" panose="05000000000000000000" pitchFamily="2" charset="2"/>
              <a:buChar char="Ø"/>
            </a:pPr>
            <a:r>
              <a:rPr lang="en-US" altLang="zh-CN" dirty="0">
                <a:latin typeface="Euclid" panose="02020503060505020303" pitchFamily="18" charset="0"/>
              </a:rPr>
              <a:t>SM4</a:t>
            </a:r>
          </a:p>
          <a:p>
            <a:pPr marL="687600" indent="-230400">
              <a:lnSpc>
                <a:spcPct val="120000"/>
              </a:lnSpc>
              <a:buClr>
                <a:schemeClr val="tx1"/>
              </a:buClr>
              <a:buFont typeface="Times New Roman" panose="02020603050405020304" pitchFamily="18" charset="0"/>
              <a:buChar char="‒"/>
            </a:pPr>
            <a:r>
              <a:rPr lang="zh-CN" altLang="en-US" b="0" dirty="0">
                <a:latin typeface="Euclid" panose="02020503060505020303" pitchFamily="18" charset="0"/>
              </a:rPr>
              <a:t>我国商用密码中的分组密码算法</a:t>
            </a:r>
            <a:endParaRPr lang="en-US" altLang="zh-CN" b="0" dirty="0">
              <a:latin typeface="Euclid" panose="02020503060505020303" pitchFamily="18" charset="0"/>
            </a:endParaRPr>
          </a:p>
          <a:p>
            <a:pPr marL="687600" indent="-230400">
              <a:lnSpc>
                <a:spcPct val="120000"/>
              </a:lnSpc>
              <a:buClr>
                <a:schemeClr val="tx1"/>
              </a:buClr>
              <a:buFont typeface="Times New Roman" panose="02020603050405020304" pitchFamily="18" charset="0"/>
              <a:buChar char="‒"/>
            </a:pPr>
            <a:r>
              <a:rPr lang="zh-CN" altLang="en-US" b="0" dirty="0">
                <a:latin typeface="Euclid" panose="02020503060505020303" pitchFamily="18" charset="0"/>
              </a:rPr>
              <a:t>用于</a:t>
            </a:r>
            <a:r>
              <a:rPr lang="en-US" altLang="zh-CN" dirty="0">
                <a:latin typeface="Euclid" panose="02020503060505020303" pitchFamily="18" charset="0"/>
              </a:rPr>
              <a:t>WAPI</a:t>
            </a:r>
            <a:r>
              <a:rPr lang="en-US" altLang="zh-CN" b="0" dirty="0">
                <a:latin typeface="Euclid" panose="02020503060505020303" pitchFamily="18" charset="0"/>
              </a:rPr>
              <a:t>, </a:t>
            </a:r>
            <a:r>
              <a:rPr lang="en-US" altLang="zh-CN" dirty="0">
                <a:latin typeface="Euclid" panose="02020503060505020303" pitchFamily="18" charset="0"/>
              </a:rPr>
              <a:t>2006</a:t>
            </a:r>
            <a:r>
              <a:rPr lang="zh-CN" altLang="en-US" b="0" dirty="0">
                <a:latin typeface="Euclid" panose="02020503060505020303" pitchFamily="18" charset="0"/>
              </a:rPr>
              <a:t>年由国家密码管理局公布的第一个商用密码算法</a:t>
            </a:r>
            <a:endParaRPr lang="en-US" altLang="zh-CN" b="0" dirty="0">
              <a:latin typeface="Euclid" panose="02020503060505020303" pitchFamily="18" charset="0"/>
            </a:endParaRPr>
          </a:p>
          <a:p>
            <a:pPr marL="687600" indent="-230400">
              <a:lnSpc>
                <a:spcPct val="120000"/>
              </a:lnSpc>
              <a:buClr>
                <a:schemeClr val="tx1"/>
              </a:buClr>
              <a:buFont typeface="Times New Roman" panose="02020603050405020304" pitchFamily="18" charset="0"/>
              <a:buChar char="‒"/>
            </a:pPr>
            <a:r>
              <a:rPr lang="zh-CN" altLang="en-US" b="0" dirty="0">
                <a:solidFill>
                  <a:srgbClr val="FF0000"/>
                </a:solidFill>
                <a:latin typeface="Euclid" panose="02020503060505020303" pitchFamily="18" charset="0"/>
              </a:rPr>
              <a:t>分组长度</a:t>
            </a:r>
            <a:r>
              <a:rPr lang="en-US" altLang="zh-CN" dirty="0">
                <a:solidFill>
                  <a:srgbClr val="FF0000"/>
                </a:solidFill>
                <a:latin typeface="Euclid" panose="02020503060505020303" pitchFamily="18" charset="0"/>
              </a:rPr>
              <a:t>128 bit</a:t>
            </a:r>
            <a:r>
              <a:rPr lang="en-US" altLang="zh-CN" b="0" dirty="0">
                <a:solidFill>
                  <a:srgbClr val="FF0000"/>
                </a:solidFill>
                <a:latin typeface="Euclid" panose="02020503060505020303" pitchFamily="18" charset="0"/>
              </a:rPr>
              <a:t>,</a:t>
            </a:r>
            <a:r>
              <a:rPr lang="zh-CN" altLang="en-US" b="0" dirty="0">
                <a:solidFill>
                  <a:srgbClr val="FF0000"/>
                </a:solidFill>
                <a:latin typeface="Euclid" panose="02020503060505020303" pitchFamily="18" charset="0"/>
              </a:rPr>
              <a:t> 密钥长度</a:t>
            </a:r>
            <a:r>
              <a:rPr lang="en-US" altLang="zh-CN" dirty="0">
                <a:solidFill>
                  <a:srgbClr val="FF0000"/>
                </a:solidFill>
                <a:latin typeface="Euclid" panose="02020503060505020303" pitchFamily="18" charset="0"/>
              </a:rPr>
              <a:t>128 bit</a:t>
            </a:r>
            <a:r>
              <a:rPr lang="en-US" altLang="zh-CN" b="0" dirty="0">
                <a:solidFill>
                  <a:srgbClr val="FF0000"/>
                </a:solidFill>
                <a:latin typeface="Euclid" panose="02020503060505020303" pitchFamily="18" charset="0"/>
              </a:rPr>
              <a:t>,</a:t>
            </a:r>
            <a:r>
              <a:rPr lang="zh-CN" altLang="en-US" b="0" dirty="0">
                <a:solidFill>
                  <a:srgbClr val="FF0000"/>
                </a:solidFill>
                <a:latin typeface="Euclid" panose="02020503060505020303" pitchFamily="18" charset="0"/>
              </a:rPr>
              <a:t> </a:t>
            </a:r>
            <a:r>
              <a:rPr lang="en-US" altLang="zh-CN" dirty="0">
                <a:solidFill>
                  <a:srgbClr val="FF0000"/>
                </a:solidFill>
                <a:latin typeface="Euclid" panose="02020503060505020303" pitchFamily="18" charset="0"/>
              </a:rPr>
              <a:t>32</a:t>
            </a:r>
            <a:r>
              <a:rPr lang="zh-CN" altLang="en-US" b="0" dirty="0">
                <a:solidFill>
                  <a:srgbClr val="FF0000"/>
                </a:solidFill>
                <a:latin typeface="Euclid" panose="02020503060505020303" pitchFamily="18" charset="0"/>
              </a:rPr>
              <a:t>轮迭代</a:t>
            </a:r>
            <a:endParaRPr lang="en-US" altLang="zh-CN" b="0" dirty="0">
              <a:solidFill>
                <a:srgbClr val="FF0000"/>
              </a:solidFill>
              <a:latin typeface="Euclid" panose="02020503060505020303" pitchFamily="18" charset="0"/>
            </a:endParaRPr>
          </a:p>
          <a:p>
            <a:pPr marL="687600" indent="-230400">
              <a:lnSpc>
                <a:spcPct val="120000"/>
              </a:lnSpc>
              <a:buClr>
                <a:schemeClr val="tx1"/>
              </a:buClr>
              <a:buFont typeface="Times New Roman" panose="02020603050405020304" pitchFamily="18" charset="0"/>
              <a:buChar char="‒"/>
            </a:pPr>
            <a:r>
              <a:rPr lang="zh-CN" altLang="en-US" b="0" dirty="0">
                <a:latin typeface="Euclid" panose="02020503060505020303" pitchFamily="18" charset="0"/>
              </a:rPr>
              <a:t>以</a:t>
            </a:r>
            <a:r>
              <a:rPr lang="zh-CN" altLang="en-US" b="0" dirty="0">
                <a:solidFill>
                  <a:srgbClr val="FF0000"/>
                </a:solidFill>
                <a:latin typeface="Euclid" panose="02020503060505020303" pitchFamily="18" charset="0"/>
              </a:rPr>
              <a:t>字节</a:t>
            </a:r>
            <a:r>
              <a:rPr lang="en-US" altLang="zh-CN" dirty="0">
                <a:solidFill>
                  <a:srgbClr val="FF0000"/>
                </a:solidFill>
                <a:latin typeface="Euclid" panose="02020503060505020303" pitchFamily="18" charset="0"/>
              </a:rPr>
              <a:t>(8 bit)</a:t>
            </a:r>
            <a:r>
              <a:rPr lang="zh-CN" altLang="en-US" b="0" dirty="0">
                <a:solidFill>
                  <a:srgbClr val="FF0000"/>
                </a:solidFill>
                <a:latin typeface="Euclid" panose="02020503060505020303" pitchFamily="18" charset="0"/>
              </a:rPr>
              <a:t>和字</a:t>
            </a:r>
            <a:r>
              <a:rPr lang="en-US" altLang="zh-CN" dirty="0">
                <a:solidFill>
                  <a:srgbClr val="FF0000"/>
                </a:solidFill>
                <a:latin typeface="Euclid" panose="02020503060505020303" pitchFamily="18" charset="0"/>
              </a:rPr>
              <a:t>(32 bit)</a:t>
            </a:r>
            <a:r>
              <a:rPr lang="zh-CN" altLang="en-US" b="0" dirty="0">
                <a:latin typeface="Euclid" panose="02020503060505020303" pitchFamily="18" charset="0"/>
              </a:rPr>
              <a:t>为单位进行数据处理</a:t>
            </a:r>
            <a:endParaRPr lang="en-US" altLang="zh-CN" b="0" dirty="0">
              <a:latin typeface="Euclid" panose="02020503060505020303" pitchFamily="18" charset="0"/>
            </a:endParaRPr>
          </a:p>
          <a:p>
            <a:pPr marL="687600" indent="-230400">
              <a:lnSpc>
                <a:spcPct val="120000"/>
              </a:lnSpc>
              <a:buFont typeface="Times New Roman" panose="02020603050405020304" pitchFamily="18" charset="0"/>
              <a:buChar char="‒"/>
            </a:pPr>
            <a:endParaRPr lang="zh-CN" altLang="en-US" b="0" dirty="0">
              <a:latin typeface="Euclid" panose="02020503060505020303" pitchFamily="18" charset="0"/>
            </a:endParaRPr>
          </a:p>
        </p:txBody>
      </p:sp>
      <p:sp>
        <p:nvSpPr>
          <p:cNvPr id="4" name="日期占位符 3"/>
          <p:cNvSpPr>
            <a:spLocks noGrp="1"/>
          </p:cNvSpPr>
          <p:nvPr>
            <p:ph type="dt" sz="half" idx="10"/>
          </p:nvPr>
        </p:nvSpPr>
        <p:spPr/>
        <p:txBody>
          <a:bodyPr/>
          <a:lstStyle/>
          <a:p>
            <a:pPr>
              <a:defRPr/>
            </a:pPr>
            <a:fld id="{4D33D6D3-4259-44C4-9A34-4C5B64D0C2F8}"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575178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378EDF3B-9CDB-4958-B685-0DE8F687D90A}"/>
              </a:ext>
            </a:extLst>
          </p:cNvPr>
          <p:cNvSpPr>
            <a:spLocks noGrp="1"/>
          </p:cNvSpPr>
          <p:nvPr>
            <p:ph type="title"/>
          </p:nvPr>
        </p:nvSpPr>
        <p:spPr>
          <a:xfrm>
            <a:off x="1098550" y="365125"/>
            <a:ext cx="6778625" cy="668338"/>
          </a:xfrm>
        </p:spPr>
        <p:txBody>
          <a:bodyPr/>
          <a:lstStyle/>
          <a:p>
            <a:pPr eaLnBrk="1" hangingPunct="1">
              <a:defRPr/>
            </a:pPr>
            <a:r>
              <a:rPr lang="zh-CN" altLang="en-US" dirty="0"/>
              <a:t>第四章 分组密码</a:t>
            </a:r>
          </a:p>
        </p:txBody>
      </p:sp>
      <p:graphicFrame>
        <p:nvGraphicFramePr>
          <p:cNvPr id="10" name="表格 9">
            <a:extLst>
              <a:ext uri="{FF2B5EF4-FFF2-40B4-BE49-F238E27FC236}">
                <a16:creationId xmlns="" xmlns:a16="http://schemas.microsoft.com/office/drawing/2014/main" id="{6F0B8B51-1AD6-40E0-9E43-16E6F29CA1D8}"/>
              </a:ext>
            </a:extLst>
          </p:cNvPr>
          <p:cNvGraphicFramePr>
            <a:graphicFrameLocks noGrp="1"/>
          </p:cNvGraphicFramePr>
          <p:nvPr>
            <p:extLst>
              <p:ext uri="{D42A27DB-BD31-4B8C-83A1-F6EECF244321}">
                <p14:modId xmlns:p14="http://schemas.microsoft.com/office/powerpoint/2010/main" val="3349240057"/>
              </p:ext>
            </p:extLst>
          </p:nvPr>
        </p:nvGraphicFramePr>
        <p:xfrm>
          <a:off x="882838" y="1905808"/>
          <a:ext cx="6810279" cy="3199549"/>
        </p:xfrm>
        <a:graphic>
          <a:graphicData uri="http://schemas.openxmlformats.org/drawingml/2006/table">
            <a:tbl>
              <a:tblPr firstRow="1" bandRow="1">
                <a:tableStyleId>{3B4B98B0-60AC-42C2-AFA5-B58CD77FA1E5}</a:tableStyleId>
              </a:tblPr>
              <a:tblGrid>
                <a:gridCol w="6810279">
                  <a:extLst>
                    <a:ext uri="{9D8B030D-6E8A-4147-A177-3AD203B41FA5}">
                      <a16:colId xmlns="" xmlns:a16="http://schemas.microsoft.com/office/drawing/2014/main" val="20000"/>
                    </a:ext>
                  </a:extLst>
                </a:gridCol>
              </a:tblGrid>
              <a:tr h="811681">
                <a:tc>
                  <a:txBody>
                    <a:bodyPr/>
                    <a:lstStyle/>
                    <a:p>
                      <a:endParaRPr lang="zh-CN" altLang="en-US" sz="1800" dirty="0">
                        <a:latin typeface="Euclid" panose="02020503060505020303" pitchFamily="18" charset="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82811">
                <a:tc>
                  <a:txBody>
                    <a:bodyPr/>
                    <a:lstStyle/>
                    <a:p>
                      <a:endParaRPr lang="zh-CN" altLang="en-US" sz="1800" dirty="0">
                        <a:latin typeface="Euclid" panose="02020503060505020303" pitchFamily="18" charset="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44920">
                <a:tc>
                  <a:txBody>
                    <a:bodyPr/>
                    <a:lstStyle/>
                    <a:p>
                      <a:endParaRPr lang="zh-CN" altLang="en-US" sz="1800" dirty="0">
                        <a:latin typeface="Euclid" panose="02020503060505020303" pitchFamily="18" charset="0"/>
                        <a:ea typeface="华文中宋" panose="02010600040101010101" pitchFamily="2" charset="-122"/>
                      </a:endParaRPr>
                    </a:p>
                  </a:txBody>
                  <a:tcPr marT="45728" marB="45728"/>
                </a:tc>
                <a:extLst>
                  <a:ext uri="{0D108BD9-81ED-4DB2-BD59-A6C34878D82A}">
                    <a16:rowId xmlns="" xmlns:a16="http://schemas.microsoft.com/office/drawing/2014/main" val="10002"/>
                  </a:ext>
                </a:extLst>
              </a:tr>
              <a:tr h="860137">
                <a:tc>
                  <a:txBody>
                    <a:bodyPr/>
                    <a:lstStyle/>
                    <a:p>
                      <a:endParaRPr lang="zh-CN" altLang="en-US" sz="1800" dirty="0">
                        <a:latin typeface="Euclid" panose="02020503060505020303" pitchFamily="18" charset="0"/>
                        <a:ea typeface="华文中宋" panose="02010600040101010101" pitchFamily="2" charset="-122"/>
                      </a:endParaRPr>
                    </a:p>
                  </a:txBody>
                  <a:tcPr marT="45728" marB="45728"/>
                </a:tc>
                <a:extLst>
                  <a:ext uri="{0D108BD9-81ED-4DB2-BD59-A6C34878D82A}">
                    <a16:rowId xmlns="" xmlns:a16="http://schemas.microsoft.com/office/drawing/2014/main" val="10003"/>
                  </a:ext>
                </a:extLst>
              </a:tr>
            </a:tbl>
          </a:graphicData>
        </a:graphic>
      </p:graphicFrame>
      <p:sp>
        <p:nvSpPr>
          <p:cNvPr id="11" name="文本框 10">
            <a:extLst>
              <a:ext uri="{FF2B5EF4-FFF2-40B4-BE49-F238E27FC236}">
                <a16:creationId xmlns="" xmlns:a16="http://schemas.microsoft.com/office/drawing/2014/main" id="{E369DE10-6A5F-4EB3-A5A1-41E71E5D01FA}"/>
              </a:ext>
            </a:extLst>
          </p:cNvPr>
          <p:cNvSpPr txBox="1">
            <a:spLocks noChangeArrowheads="1"/>
          </p:cNvSpPr>
          <p:nvPr/>
        </p:nvSpPr>
        <p:spPr bwMode="auto">
          <a:xfrm>
            <a:off x="1074738" y="2049425"/>
            <a:ext cx="67992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4.1</a:t>
            </a:r>
            <a:r>
              <a:rPr lang="en-US" altLang="zh-CN" b="0" dirty="0">
                <a:latin typeface="Euclid" panose="02020503060505020303" pitchFamily="18" charset="0"/>
              </a:rPr>
              <a:t>  </a:t>
            </a:r>
            <a:r>
              <a:rPr lang="zh-CN" altLang="en-US" b="0" dirty="0">
                <a:latin typeface="Euclid" panose="02020503060505020303" pitchFamily="18" charset="0"/>
              </a:rPr>
              <a:t>分组密码概述</a:t>
            </a:r>
          </a:p>
          <a:p>
            <a:pPr eaLnBrk="1" hangingPunct="1">
              <a:lnSpc>
                <a:spcPct val="100000"/>
              </a:lnSpc>
              <a:spcBef>
                <a:spcPct val="0"/>
              </a:spcBef>
              <a:buFontTx/>
              <a:buNone/>
            </a:pPr>
            <a:endParaRPr lang="en-US" altLang="zh-CN" dirty="0">
              <a:latin typeface="Euclid" panose="02020503060505020303" pitchFamily="18" charset="0"/>
            </a:endParaRPr>
          </a:p>
        </p:txBody>
      </p:sp>
      <p:sp>
        <p:nvSpPr>
          <p:cNvPr id="13" name="文本框 8">
            <a:extLst>
              <a:ext uri="{FF2B5EF4-FFF2-40B4-BE49-F238E27FC236}">
                <a16:creationId xmlns="" xmlns:a16="http://schemas.microsoft.com/office/drawing/2014/main" id="{3A050092-4478-47E3-8FBA-2535D71B95A6}"/>
              </a:ext>
            </a:extLst>
          </p:cNvPr>
          <p:cNvSpPr txBox="1">
            <a:spLocks noChangeArrowheads="1"/>
          </p:cNvSpPr>
          <p:nvPr/>
        </p:nvSpPr>
        <p:spPr bwMode="auto">
          <a:xfrm>
            <a:off x="1069975" y="2841587"/>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4.2</a:t>
            </a:r>
            <a:r>
              <a:rPr lang="en-US" altLang="zh-CN" b="0" dirty="0">
                <a:latin typeface="Euclid" panose="02020503060505020303" pitchFamily="18" charset="0"/>
              </a:rPr>
              <a:t>  </a:t>
            </a:r>
            <a:r>
              <a:rPr lang="zh-CN" altLang="en-US" b="0" dirty="0">
                <a:latin typeface="Euclid" panose="02020503060505020303" pitchFamily="18" charset="0"/>
              </a:rPr>
              <a:t>数据加密标准</a:t>
            </a:r>
            <a:r>
              <a:rPr lang="en-US" altLang="zh-CN" b="0" dirty="0">
                <a:latin typeface="Euclid" panose="02020503060505020303" pitchFamily="18" charset="0"/>
              </a:rPr>
              <a:t>—</a:t>
            </a:r>
            <a:r>
              <a:rPr lang="en-US" altLang="zh-CN" dirty="0">
                <a:latin typeface="Euclid" panose="02020503060505020303" pitchFamily="18" charset="0"/>
              </a:rPr>
              <a:t>DES</a:t>
            </a:r>
            <a:endParaRPr lang="zh-CN" altLang="en-US" dirty="0">
              <a:latin typeface="Euclid" panose="02020503060505020303" pitchFamily="18" charset="0"/>
            </a:endParaRPr>
          </a:p>
        </p:txBody>
      </p:sp>
      <p:sp>
        <p:nvSpPr>
          <p:cNvPr id="14" name="文本框 9">
            <a:extLst>
              <a:ext uri="{FF2B5EF4-FFF2-40B4-BE49-F238E27FC236}">
                <a16:creationId xmlns="" xmlns:a16="http://schemas.microsoft.com/office/drawing/2014/main" id="{6A609504-1CAF-4697-8217-5B8EA42068E8}"/>
              </a:ext>
            </a:extLst>
          </p:cNvPr>
          <p:cNvSpPr txBox="1">
            <a:spLocks noChangeArrowheads="1"/>
          </p:cNvSpPr>
          <p:nvPr/>
        </p:nvSpPr>
        <p:spPr bwMode="auto">
          <a:xfrm>
            <a:off x="1063625" y="3613112"/>
            <a:ext cx="6810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4.3</a:t>
            </a:r>
            <a:r>
              <a:rPr lang="en-US" altLang="zh-CN" b="0" dirty="0">
                <a:latin typeface="Euclid" panose="02020503060505020303" pitchFamily="18" charset="0"/>
              </a:rPr>
              <a:t>  </a:t>
            </a:r>
            <a:r>
              <a:rPr lang="zh-CN" altLang="en-US" b="0" dirty="0">
                <a:latin typeface="Euclid" panose="02020503060505020303" pitchFamily="18" charset="0"/>
              </a:rPr>
              <a:t>高级加密标准</a:t>
            </a:r>
            <a:r>
              <a:rPr lang="en-US" altLang="zh-CN" dirty="0">
                <a:latin typeface="Euclid" panose="02020503060505020303" pitchFamily="18" charset="0"/>
              </a:rPr>
              <a:t>—AES</a:t>
            </a:r>
            <a:endParaRPr lang="zh-CN" altLang="en-US" dirty="0">
              <a:latin typeface="Euclid" panose="02020503060505020303" pitchFamily="18" charset="0"/>
            </a:endParaRPr>
          </a:p>
        </p:txBody>
      </p:sp>
      <p:sp>
        <p:nvSpPr>
          <p:cNvPr id="15" name="文本框 14">
            <a:extLst>
              <a:ext uri="{FF2B5EF4-FFF2-40B4-BE49-F238E27FC236}">
                <a16:creationId xmlns="" xmlns:a16="http://schemas.microsoft.com/office/drawing/2014/main" id="{49F984F4-B128-4C85-9052-67541C446BE2}"/>
              </a:ext>
            </a:extLst>
          </p:cNvPr>
          <p:cNvSpPr txBox="1">
            <a:spLocks noChangeArrowheads="1"/>
          </p:cNvSpPr>
          <p:nvPr/>
        </p:nvSpPr>
        <p:spPr bwMode="auto">
          <a:xfrm>
            <a:off x="1074738" y="4352887"/>
            <a:ext cx="679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4.4</a:t>
            </a:r>
            <a:r>
              <a:rPr lang="en-US" altLang="zh-CN" b="0" dirty="0">
                <a:latin typeface="Euclid" panose="02020503060505020303" pitchFamily="18" charset="0"/>
              </a:rPr>
              <a:t>  </a:t>
            </a:r>
            <a:r>
              <a:rPr lang="zh-CN" altLang="en-US" b="0" dirty="0">
                <a:latin typeface="Euclid" panose="02020503060505020303" pitchFamily="18" charset="0"/>
              </a:rPr>
              <a:t>分组密码运行模式</a:t>
            </a:r>
          </a:p>
        </p:txBody>
      </p:sp>
      <p:sp>
        <p:nvSpPr>
          <p:cNvPr id="2" name="日期占位符 1"/>
          <p:cNvSpPr>
            <a:spLocks noGrp="1"/>
          </p:cNvSpPr>
          <p:nvPr>
            <p:ph type="dt" sz="half" idx="10"/>
          </p:nvPr>
        </p:nvSpPr>
        <p:spPr/>
        <p:txBody>
          <a:bodyPr/>
          <a:lstStyle/>
          <a:p>
            <a:pPr>
              <a:defRPr/>
            </a:pPr>
            <a:fld id="{35433C01-92F8-4AFB-AE50-E92D3D83FCA1}"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36970971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1" name="Rectangle 3">
            <a:extLst>
              <a:ext uri="{FF2B5EF4-FFF2-40B4-BE49-F238E27FC236}">
                <a16:creationId xmlns="" xmlns:a16="http://schemas.microsoft.com/office/drawing/2014/main" id="{1C0D200F-3FFB-4764-AABA-FEE6099B52A8}"/>
              </a:ext>
            </a:extLst>
          </p:cNvPr>
          <p:cNvSpPr>
            <a:spLocks noGrp="1"/>
          </p:cNvSpPr>
          <p:nvPr>
            <p:ph idx="1"/>
          </p:nvPr>
        </p:nvSpPr>
        <p:spPr>
          <a:xfrm>
            <a:off x="457200" y="1033463"/>
            <a:ext cx="8305690" cy="5214863"/>
          </a:xfrm>
        </p:spPr>
        <p:txBody>
          <a:bodyPr/>
          <a:lstStyle/>
          <a:p>
            <a:pPr algn="just" eaLnBrk="1" hangingPunct="1">
              <a:lnSpc>
                <a:spcPct val="125000"/>
              </a:lnSpc>
              <a:spcBef>
                <a:spcPts val="0"/>
              </a:spcBef>
              <a:spcAft>
                <a:spcPts val="0"/>
              </a:spcAft>
              <a:buFont typeface="Wingdings" panose="05000000000000000000" pitchFamily="2" charset="2"/>
              <a:buChar char="Ø"/>
              <a:defRPr/>
            </a:pPr>
            <a:r>
              <a:rPr lang="zh-CN" altLang="en-US" b="0" dirty="0">
                <a:latin typeface="+mn-lt"/>
              </a:rPr>
              <a:t>即使有了安全的分组密码算法</a:t>
            </a:r>
            <a:r>
              <a:rPr lang="en-US" altLang="zh-CN" b="0" dirty="0">
                <a:latin typeface="+mn-lt"/>
              </a:rPr>
              <a:t>, </a:t>
            </a:r>
            <a:r>
              <a:rPr lang="zh-CN" altLang="en-US" b="0" dirty="0">
                <a:latin typeface="+mn-lt"/>
              </a:rPr>
              <a:t>也需要采用适当的</a:t>
            </a:r>
            <a:r>
              <a:rPr lang="zh-CN" altLang="en-US" b="0" dirty="0">
                <a:solidFill>
                  <a:srgbClr val="FF0000"/>
                </a:solidFill>
                <a:latin typeface="+mn-lt"/>
              </a:rPr>
              <a:t>工作模式</a:t>
            </a:r>
            <a:r>
              <a:rPr lang="zh-CN" altLang="en-US" b="0" dirty="0">
                <a:latin typeface="+mn-lt"/>
              </a:rPr>
              <a:t>来隐蔽明文的统计特性、数据的格式等</a:t>
            </a:r>
            <a:r>
              <a:rPr lang="en-US" altLang="zh-CN" b="0" dirty="0">
                <a:latin typeface="+mn-lt"/>
              </a:rPr>
              <a:t>, </a:t>
            </a:r>
            <a:r>
              <a:rPr lang="zh-CN" altLang="en-US" b="0" dirty="0">
                <a:latin typeface="+mn-lt"/>
              </a:rPr>
              <a:t>以提高整体的安全性</a:t>
            </a:r>
            <a:r>
              <a:rPr lang="en-US" altLang="zh-CN" b="0" dirty="0">
                <a:latin typeface="+mn-lt"/>
              </a:rPr>
              <a:t>, </a:t>
            </a:r>
            <a:r>
              <a:rPr lang="zh-CN" altLang="en-US" b="0" dirty="0">
                <a:latin typeface="+mn-lt"/>
              </a:rPr>
              <a:t>降低删除、重放、插入和伪造成功的机会。</a:t>
            </a:r>
            <a:endParaRPr lang="en-US" altLang="zh-CN" b="0" dirty="0">
              <a:latin typeface="+mn-lt"/>
            </a:endParaRPr>
          </a:p>
          <a:p>
            <a:pPr algn="just" eaLnBrk="1" hangingPunct="1">
              <a:lnSpc>
                <a:spcPct val="125000"/>
              </a:lnSpc>
              <a:spcBef>
                <a:spcPts val="0"/>
              </a:spcBef>
              <a:spcAft>
                <a:spcPts val="0"/>
              </a:spcAft>
              <a:buFont typeface="Wingdings" panose="05000000000000000000" pitchFamily="2" charset="2"/>
              <a:buChar char="Ø"/>
              <a:defRPr/>
            </a:pPr>
            <a:r>
              <a:rPr lang="zh-CN" altLang="en-US" b="0" dirty="0">
                <a:latin typeface="+mn-lt"/>
              </a:rPr>
              <a:t>分组密码的工作模式是</a:t>
            </a:r>
            <a:r>
              <a:rPr lang="zh-CN" altLang="en-US" b="0" dirty="0">
                <a:solidFill>
                  <a:srgbClr val="FF0000"/>
                </a:solidFill>
                <a:latin typeface="+mn-lt"/>
              </a:rPr>
              <a:t>根据不同的数据格式和安全性要求</a:t>
            </a:r>
            <a:r>
              <a:rPr lang="en-US" altLang="zh-CN" b="0" dirty="0">
                <a:solidFill>
                  <a:srgbClr val="FF0000"/>
                </a:solidFill>
                <a:latin typeface="+mn-lt"/>
              </a:rPr>
              <a:t>, </a:t>
            </a:r>
            <a:r>
              <a:rPr lang="zh-CN" altLang="en-US" b="0" dirty="0">
                <a:solidFill>
                  <a:srgbClr val="FF0000"/>
                </a:solidFill>
                <a:latin typeface="+mn-lt"/>
              </a:rPr>
              <a:t>以一个具体的分组密码算法为基础构造一个分组密码系统的方法</a:t>
            </a:r>
            <a:r>
              <a:rPr lang="zh-CN" altLang="en-US" b="0" dirty="0">
                <a:latin typeface="+mn-lt"/>
              </a:rPr>
              <a:t>。</a:t>
            </a:r>
            <a:endParaRPr lang="en-US" altLang="zh-CN" b="0" dirty="0">
              <a:latin typeface="+mn-lt"/>
            </a:endParaRPr>
          </a:p>
          <a:p>
            <a:pPr algn="just" eaLnBrk="1" hangingPunct="1">
              <a:lnSpc>
                <a:spcPct val="125000"/>
              </a:lnSpc>
              <a:spcBef>
                <a:spcPts val="0"/>
              </a:spcBef>
              <a:spcAft>
                <a:spcPts val="0"/>
              </a:spcAft>
              <a:buClr>
                <a:schemeClr val="tx1"/>
              </a:buClr>
              <a:buFont typeface="Wingdings" panose="05000000000000000000" pitchFamily="2" charset="2"/>
              <a:buChar char="Ø"/>
              <a:defRPr/>
            </a:pPr>
            <a:r>
              <a:rPr lang="zh-CN" altLang="en-US" b="0" dirty="0">
                <a:solidFill>
                  <a:srgbClr val="FF0000"/>
                </a:solidFill>
                <a:latin typeface="+mn-lt"/>
              </a:rPr>
              <a:t>安全性依赖于算法</a:t>
            </a:r>
            <a:r>
              <a:rPr lang="en-US" altLang="zh-CN" b="0" dirty="0">
                <a:solidFill>
                  <a:srgbClr val="FF0000"/>
                </a:solidFill>
                <a:latin typeface="+mn-lt"/>
              </a:rPr>
              <a:t>, </a:t>
            </a:r>
            <a:r>
              <a:rPr lang="zh-CN" altLang="en-US" b="0" dirty="0">
                <a:solidFill>
                  <a:srgbClr val="FF0000"/>
                </a:solidFill>
                <a:latin typeface="+mn-lt"/>
              </a:rPr>
              <a:t>不依赖于工作模式</a:t>
            </a:r>
            <a:r>
              <a:rPr lang="en-US" altLang="zh-CN" b="0" dirty="0">
                <a:latin typeface="+mn-lt"/>
              </a:rPr>
              <a:t>, </a:t>
            </a:r>
            <a:r>
              <a:rPr lang="zh-CN" altLang="en-US" b="0" dirty="0">
                <a:latin typeface="+mn-lt"/>
              </a:rPr>
              <a:t>工作模式不会损害算法的安全性。</a:t>
            </a:r>
          </a:p>
          <a:p>
            <a:pPr marL="687600" algn="just" eaLnBrk="1" hangingPunct="1">
              <a:lnSpc>
                <a:spcPct val="120000"/>
              </a:lnSpc>
              <a:spcBef>
                <a:spcPts val="0"/>
              </a:spcBef>
              <a:spcAft>
                <a:spcPts val="0"/>
              </a:spcAft>
              <a:buClr>
                <a:schemeClr val="tx1"/>
              </a:buClr>
              <a:buFont typeface="Times New Roman" panose="02020603050405020304" pitchFamily="18" charset="0"/>
              <a:buChar char="‒"/>
              <a:defRPr/>
            </a:pPr>
            <a:endParaRPr lang="zh-CN" altLang="zh-CN" b="0" dirty="0">
              <a:solidFill>
                <a:srgbClr val="FF0000"/>
              </a:solidFill>
              <a:latin typeface="Euclid" panose="02020503060505020303" pitchFamily="18" charset="0"/>
            </a:endParaRPr>
          </a:p>
          <a:p>
            <a:pPr algn="just" eaLnBrk="1" hangingPunct="1">
              <a:spcAft>
                <a:spcPts val="600"/>
              </a:spcAft>
              <a:buFont typeface="Wingdings" panose="05000000000000000000" pitchFamily="2" charset="2"/>
              <a:buNone/>
              <a:defRPr/>
            </a:pPr>
            <a:r>
              <a:rPr lang="zh-CN" altLang="zh-CN" sz="2400" dirty="0">
                <a:solidFill>
                  <a:schemeClr val="bg2"/>
                </a:solidFill>
                <a:latin typeface="Times New Roman" panose="02020603050405020304" pitchFamily="18" charset="0"/>
              </a:rPr>
              <a:t>                      </a:t>
            </a:r>
            <a:endParaRPr lang="en-US" altLang="zh-CN" sz="2400" dirty="0">
              <a:solidFill>
                <a:schemeClr val="bg2"/>
              </a:solidFill>
              <a:latin typeface="Times New Roman" panose="02020603050405020304" pitchFamily="18" charset="0"/>
            </a:endParaRPr>
          </a:p>
        </p:txBody>
      </p:sp>
      <p:sp>
        <p:nvSpPr>
          <p:cNvPr id="89091" name="Text Box 4">
            <a:extLst>
              <a:ext uri="{FF2B5EF4-FFF2-40B4-BE49-F238E27FC236}">
                <a16:creationId xmlns="" xmlns:a16="http://schemas.microsoft.com/office/drawing/2014/main" id="{9973C12B-2D0A-4A53-8C8A-D93B3FACB537}"/>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89092" name="Text Box 5">
            <a:extLst>
              <a:ext uri="{FF2B5EF4-FFF2-40B4-BE49-F238E27FC236}">
                <a16:creationId xmlns="" xmlns:a16="http://schemas.microsoft.com/office/drawing/2014/main" id="{3161977C-83D7-4ED0-A491-EB2A0D134AF1}"/>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F78F0DE9-F75A-4470-B68D-14A15998DE6A}"/>
              </a:ext>
            </a:extLst>
          </p:cNvPr>
          <p:cNvSpPr>
            <a:spLocks noGrp="1"/>
          </p:cNvSpPr>
          <p:nvPr>
            <p:ph type="title"/>
          </p:nvPr>
        </p:nvSpPr>
        <p:spPr>
          <a:xfrm>
            <a:off x="1098550" y="365125"/>
            <a:ext cx="6778625" cy="668338"/>
          </a:xfrm>
        </p:spPr>
        <p:txBody>
          <a:bodyPr/>
          <a:lstStyle/>
          <a:p>
            <a:pPr>
              <a:defRPr/>
            </a:pPr>
            <a:r>
              <a:rPr lang="en-US" altLang="zh-CN" dirty="0">
                <a:latin typeface="+mn-lt"/>
              </a:rPr>
              <a:t>4.4.1</a:t>
            </a:r>
            <a:r>
              <a:rPr lang="zh-CN" altLang="en-US" dirty="0"/>
              <a:t>分组密码工作模式</a:t>
            </a:r>
          </a:p>
        </p:txBody>
      </p:sp>
      <p:sp>
        <p:nvSpPr>
          <p:cNvPr id="2" name="日期占位符 1"/>
          <p:cNvSpPr>
            <a:spLocks noGrp="1"/>
          </p:cNvSpPr>
          <p:nvPr>
            <p:ph type="dt" sz="half" idx="10"/>
          </p:nvPr>
        </p:nvSpPr>
        <p:spPr/>
        <p:txBody>
          <a:bodyPr/>
          <a:lstStyle/>
          <a:p>
            <a:pPr>
              <a:defRPr/>
            </a:pPr>
            <a:fld id="{CCCE6CC6-F7B8-4941-8857-11A7C2DCF56C}"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7440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CB1855A-D507-48A1-A438-9EA89C841EBB}"/>
              </a:ext>
            </a:extLst>
          </p:cNvPr>
          <p:cNvSpPr>
            <a:spLocks noGrp="1"/>
          </p:cNvSpPr>
          <p:nvPr>
            <p:ph type="title"/>
          </p:nvPr>
        </p:nvSpPr>
        <p:spPr/>
        <p:txBody>
          <a:bodyPr/>
          <a:lstStyle/>
          <a:p>
            <a:r>
              <a:rPr lang="en-US" altLang="zh-CN" dirty="0"/>
              <a:t>4.4.1</a:t>
            </a:r>
            <a:r>
              <a:rPr lang="zh-CN" altLang="en-US" dirty="0"/>
              <a:t>分组密码工作模式</a:t>
            </a:r>
          </a:p>
        </p:txBody>
      </p:sp>
      <p:sp>
        <p:nvSpPr>
          <p:cNvPr id="3" name="内容占位符 2">
            <a:extLst>
              <a:ext uri="{FF2B5EF4-FFF2-40B4-BE49-F238E27FC236}">
                <a16:creationId xmlns="" xmlns:a16="http://schemas.microsoft.com/office/drawing/2014/main" id="{E5D1255C-BCEA-47E9-BDED-B4C38E7C7486}"/>
              </a:ext>
            </a:extLst>
          </p:cNvPr>
          <p:cNvSpPr>
            <a:spLocks noGrp="1"/>
          </p:cNvSpPr>
          <p:nvPr>
            <p:ph idx="1"/>
          </p:nvPr>
        </p:nvSpPr>
        <p:spPr>
          <a:xfrm>
            <a:off x="617935" y="1371654"/>
            <a:ext cx="7886700" cy="4673546"/>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1980</a:t>
            </a:r>
            <a:r>
              <a:rPr lang="zh-CN" altLang="en-US" sz="2800" b="0" dirty="0">
                <a:solidFill>
                  <a:srgbClr val="FF0000"/>
                </a:solidFill>
                <a:latin typeface="Euclid" panose="02020503060505020303" pitchFamily="18" charset="0"/>
              </a:rPr>
              <a:t>年</a:t>
            </a:r>
            <a:r>
              <a:rPr lang="en-US" altLang="zh-CN" sz="2800" dirty="0">
                <a:latin typeface="Euclid" panose="02020503060505020303" pitchFamily="18" charset="0"/>
              </a:rPr>
              <a:t>NBS</a:t>
            </a:r>
            <a:r>
              <a:rPr lang="en-US" altLang="zh-CN" sz="2800" b="0" dirty="0">
                <a:latin typeface="Euclid" panose="02020503060505020303" pitchFamily="18" charset="0"/>
              </a:rPr>
              <a:t>(</a:t>
            </a:r>
            <a:r>
              <a:rPr lang="en-US" altLang="zh-CN" sz="2800" dirty="0">
                <a:latin typeface="Euclid" panose="02020503060505020303" pitchFamily="18" charset="0"/>
              </a:rPr>
              <a:t>1988</a:t>
            </a:r>
            <a:r>
              <a:rPr lang="zh-CN" altLang="en-US" sz="2800" b="0" dirty="0">
                <a:latin typeface="Euclid" panose="02020503060505020303" pitchFamily="18" charset="0"/>
              </a:rPr>
              <a:t>年更名为</a:t>
            </a:r>
            <a:r>
              <a:rPr lang="en-US" altLang="zh-CN" sz="2800" dirty="0">
                <a:latin typeface="Euclid" panose="02020503060505020303" pitchFamily="18" charset="0"/>
              </a:rPr>
              <a:t>NIST</a:t>
            </a:r>
            <a:r>
              <a:rPr lang="en-US" altLang="zh-CN" sz="2800" b="0" dirty="0">
                <a:latin typeface="Euclid" panose="02020503060505020303" pitchFamily="18" charset="0"/>
              </a:rPr>
              <a:t>)</a:t>
            </a:r>
            <a:r>
              <a:rPr lang="zh-CN" altLang="en-US" sz="2800" b="0" dirty="0">
                <a:latin typeface="Euclid" panose="02020503060505020303" pitchFamily="18" charset="0"/>
              </a:rPr>
              <a:t>公布了</a:t>
            </a:r>
            <a:r>
              <a:rPr lang="en-US" altLang="zh-CN" sz="2800" dirty="0">
                <a:solidFill>
                  <a:srgbClr val="FF0000"/>
                </a:solidFill>
                <a:latin typeface="Euclid" panose="02020503060505020303" pitchFamily="18" charset="0"/>
              </a:rPr>
              <a:t>4</a:t>
            </a:r>
            <a:r>
              <a:rPr lang="zh-CN" altLang="en-US" sz="2800" b="0" dirty="0">
                <a:solidFill>
                  <a:srgbClr val="FF0000"/>
                </a:solidFill>
                <a:latin typeface="Euclid" panose="02020503060505020303" pitchFamily="18" charset="0"/>
              </a:rPr>
              <a:t>种</a:t>
            </a:r>
            <a:r>
              <a:rPr lang="en-US" altLang="zh-CN" sz="2800" dirty="0">
                <a:solidFill>
                  <a:srgbClr val="FF0000"/>
                </a:solidFill>
                <a:latin typeface="Euclid" panose="02020503060505020303" pitchFamily="18" charset="0"/>
              </a:rPr>
              <a:t>DES</a:t>
            </a:r>
            <a:r>
              <a:rPr lang="zh-CN" altLang="en-US" sz="2800" b="0" dirty="0">
                <a:latin typeface="Euclid" panose="02020503060505020303" pitchFamily="18" charset="0"/>
              </a:rPr>
              <a:t>的工作模式</a:t>
            </a:r>
            <a:endParaRPr lang="en-US" altLang="zh-CN" sz="2800" b="0" dirty="0">
              <a:latin typeface="Euclid" panose="02020503060505020303" pitchFamily="18" charset="0"/>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rPr>
              <a:t>电码本</a:t>
            </a:r>
            <a:r>
              <a:rPr lang="en-US" altLang="zh-CN" sz="2800" dirty="0">
                <a:solidFill>
                  <a:srgbClr val="FF0000"/>
                </a:solidFill>
                <a:latin typeface="Euclid" panose="02020503060505020303" pitchFamily="18" charset="0"/>
              </a:rPr>
              <a:t>(electronic codebook, ECB)</a:t>
            </a:r>
            <a:r>
              <a:rPr lang="zh-CN" altLang="en-US" sz="2800" b="0" dirty="0">
                <a:solidFill>
                  <a:srgbClr val="FF0000"/>
                </a:solidFill>
                <a:latin typeface="Euclid" panose="02020503060505020303" pitchFamily="18" charset="0"/>
              </a:rPr>
              <a:t>模式</a:t>
            </a:r>
            <a:endParaRPr lang="en-US" altLang="zh-CN" sz="2800" b="0" dirty="0">
              <a:solidFill>
                <a:srgbClr val="FF0000"/>
              </a:solidFill>
              <a:latin typeface="Euclid" panose="02020503060505020303" pitchFamily="18" charset="0"/>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rPr>
              <a:t>密码分组链接</a:t>
            </a:r>
            <a:r>
              <a:rPr lang="en-US" altLang="zh-CN" sz="2800" dirty="0">
                <a:solidFill>
                  <a:srgbClr val="FF0000"/>
                </a:solidFill>
                <a:latin typeface="Euclid" panose="02020503060505020303" pitchFamily="18" charset="0"/>
              </a:rPr>
              <a:t>(cipher block chaining, CBC)</a:t>
            </a:r>
            <a:r>
              <a:rPr lang="zh-CN" altLang="en-US" sz="2800" b="0" dirty="0">
                <a:solidFill>
                  <a:srgbClr val="FF0000"/>
                </a:solidFill>
                <a:latin typeface="Euclid" panose="02020503060505020303" pitchFamily="18" charset="0"/>
              </a:rPr>
              <a:t>模式</a:t>
            </a:r>
            <a:endParaRPr lang="en-US" altLang="zh-CN" sz="2800" b="0" dirty="0">
              <a:solidFill>
                <a:srgbClr val="FF0000"/>
              </a:solidFill>
              <a:latin typeface="Euclid" panose="02020503060505020303" pitchFamily="18" charset="0"/>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rPr>
              <a:t>密码反馈</a:t>
            </a:r>
            <a:r>
              <a:rPr lang="en-US" altLang="zh-CN" sz="2800" dirty="0">
                <a:solidFill>
                  <a:srgbClr val="FF0000"/>
                </a:solidFill>
                <a:latin typeface="Euclid" panose="02020503060505020303" pitchFamily="18" charset="0"/>
              </a:rPr>
              <a:t>(cipher feedback, CFB)</a:t>
            </a:r>
            <a:r>
              <a:rPr lang="zh-CN" altLang="en-US" sz="2800" b="0" dirty="0">
                <a:solidFill>
                  <a:srgbClr val="FF0000"/>
                </a:solidFill>
                <a:latin typeface="Euclid" panose="02020503060505020303" pitchFamily="18" charset="0"/>
              </a:rPr>
              <a:t>模式</a:t>
            </a:r>
            <a:endParaRPr lang="en-US" altLang="zh-CN" sz="2800" b="0" dirty="0">
              <a:solidFill>
                <a:srgbClr val="FF0000"/>
              </a:solidFill>
              <a:latin typeface="Euclid" panose="02020503060505020303" pitchFamily="18" charset="0"/>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rPr>
              <a:t>输出反馈</a:t>
            </a:r>
            <a:r>
              <a:rPr lang="en-US" altLang="zh-CN" sz="2800" dirty="0">
                <a:solidFill>
                  <a:srgbClr val="FF0000"/>
                </a:solidFill>
                <a:latin typeface="Euclid" panose="02020503060505020303" pitchFamily="18" charset="0"/>
              </a:rPr>
              <a:t>(output feedback, OFB)</a:t>
            </a:r>
            <a:r>
              <a:rPr lang="zh-CN" altLang="en-US" sz="2800" b="0" dirty="0">
                <a:solidFill>
                  <a:srgbClr val="FF0000"/>
                </a:solidFill>
                <a:latin typeface="Euclid" panose="02020503060505020303" pitchFamily="18" charset="0"/>
              </a:rPr>
              <a:t>模式</a:t>
            </a:r>
            <a:endParaRPr lang="en-US" altLang="zh-CN" sz="2800" b="0" dirty="0">
              <a:solidFill>
                <a:srgbClr val="FF0000"/>
              </a:solidFill>
              <a:latin typeface="Euclid" panose="02020503060505020303" pitchFamily="18" charset="0"/>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2001</a:t>
            </a:r>
            <a:r>
              <a:rPr lang="zh-CN" altLang="en-US" sz="2800" b="0" dirty="0">
                <a:latin typeface="Euclid" panose="02020503060505020303" pitchFamily="18" charset="0"/>
              </a:rPr>
              <a:t>年</a:t>
            </a:r>
            <a:r>
              <a:rPr lang="en-US" altLang="zh-CN" sz="2800" dirty="0">
                <a:latin typeface="Euclid" panose="02020503060505020303" pitchFamily="18" charset="0"/>
              </a:rPr>
              <a:t>NIST</a:t>
            </a:r>
            <a:r>
              <a:rPr lang="zh-CN" altLang="en-US" sz="2800" b="0" dirty="0">
                <a:latin typeface="Euclid" panose="02020503060505020303" pitchFamily="18" charset="0"/>
              </a:rPr>
              <a:t>公布了</a:t>
            </a:r>
            <a:r>
              <a:rPr lang="en-US" altLang="zh-CN" sz="2800" dirty="0">
                <a:latin typeface="Euclid" panose="02020503060505020303" pitchFamily="18" charset="0"/>
              </a:rPr>
              <a:t>AES</a:t>
            </a:r>
            <a:r>
              <a:rPr lang="zh-CN" altLang="en-US" sz="2800" b="0" dirty="0">
                <a:latin typeface="Euclid" panose="02020503060505020303" pitchFamily="18" charset="0"/>
              </a:rPr>
              <a:t>的</a:t>
            </a:r>
            <a:r>
              <a:rPr lang="en-US" altLang="zh-CN" sz="2800" dirty="0">
                <a:latin typeface="Euclid" panose="02020503060505020303" pitchFamily="18" charset="0"/>
              </a:rPr>
              <a:t>5</a:t>
            </a:r>
            <a:r>
              <a:rPr lang="zh-CN" altLang="en-US" sz="2800" b="0" dirty="0">
                <a:latin typeface="Euclid" panose="02020503060505020303" pitchFamily="18" charset="0"/>
              </a:rPr>
              <a:t>种工作模式</a:t>
            </a:r>
            <a:endParaRPr lang="en-US" altLang="zh-CN" sz="2800" b="0" dirty="0">
              <a:solidFill>
                <a:srgbClr val="FF0000"/>
              </a:solidFill>
              <a:latin typeface="Euclid" panose="02020503060505020303" pitchFamily="18" charset="0"/>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rPr>
              <a:t>计数器</a:t>
            </a:r>
            <a:r>
              <a:rPr lang="en-US" altLang="zh-CN" sz="2800" dirty="0">
                <a:solidFill>
                  <a:srgbClr val="FF0000"/>
                </a:solidFill>
                <a:latin typeface="Euclid" panose="02020503060505020303" pitchFamily="18" charset="0"/>
              </a:rPr>
              <a:t>(counter, CTR)</a:t>
            </a:r>
            <a:r>
              <a:rPr lang="zh-CN" altLang="en-US" sz="2800" b="0" dirty="0">
                <a:solidFill>
                  <a:srgbClr val="FF0000"/>
                </a:solidFill>
                <a:latin typeface="Euclid" panose="02020503060505020303" pitchFamily="18" charset="0"/>
              </a:rPr>
              <a:t>模式</a:t>
            </a:r>
          </a:p>
          <a:p>
            <a:endParaRPr lang="zh-CN" altLang="en-US" dirty="0"/>
          </a:p>
        </p:txBody>
      </p:sp>
      <p:sp>
        <p:nvSpPr>
          <p:cNvPr id="4" name="日期占位符 3"/>
          <p:cNvSpPr>
            <a:spLocks noGrp="1"/>
          </p:cNvSpPr>
          <p:nvPr>
            <p:ph type="dt" sz="half" idx="10"/>
          </p:nvPr>
        </p:nvSpPr>
        <p:spPr/>
        <p:txBody>
          <a:bodyPr/>
          <a:lstStyle/>
          <a:p>
            <a:pPr>
              <a:defRPr/>
            </a:pPr>
            <a:fld id="{17EEAC86-A445-47F1-95CC-3ADC01DFA45A}"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8708338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CD147E5-BE26-4067-9E39-F86E308C30F3}"/>
              </a:ext>
            </a:extLst>
          </p:cNvPr>
          <p:cNvSpPr>
            <a:spLocks noGrp="1"/>
          </p:cNvSpPr>
          <p:nvPr>
            <p:ph type="title"/>
          </p:nvPr>
        </p:nvSpPr>
        <p:spPr/>
        <p:txBody>
          <a:bodyPr/>
          <a:lstStyle/>
          <a:p>
            <a:r>
              <a:rPr lang="en-US" altLang="zh-CN" dirty="0"/>
              <a:t>4.4.2 </a:t>
            </a:r>
            <a:r>
              <a:rPr lang="zh-CN" altLang="en-US" dirty="0"/>
              <a:t>电码本 </a:t>
            </a:r>
            <a:r>
              <a:rPr lang="en-US" altLang="zh-CN" dirty="0"/>
              <a:t>(ECB) </a:t>
            </a:r>
            <a:r>
              <a:rPr lang="zh-CN" altLang="en-US" dirty="0"/>
              <a:t>模式</a:t>
            </a:r>
          </a:p>
        </p:txBody>
      </p:sp>
      <p:sp>
        <p:nvSpPr>
          <p:cNvPr id="3" name="内容占位符 2">
            <a:extLst>
              <a:ext uri="{FF2B5EF4-FFF2-40B4-BE49-F238E27FC236}">
                <a16:creationId xmlns="" xmlns:a16="http://schemas.microsoft.com/office/drawing/2014/main" id="{D6401A78-3A8C-4255-977B-6A9159AC66DB}"/>
              </a:ext>
            </a:extLst>
          </p:cNvPr>
          <p:cNvSpPr>
            <a:spLocks noGrp="1"/>
          </p:cNvSpPr>
          <p:nvPr>
            <p:ph idx="1"/>
          </p:nvPr>
        </p:nvSpPr>
        <p:spPr>
          <a:xfrm>
            <a:off x="617935" y="1033463"/>
            <a:ext cx="7886700" cy="5011737"/>
          </a:xfrm>
        </p:spPr>
        <p:txBody>
          <a:bodyPr/>
          <a:lstStyle/>
          <a:p>
            <a:pPr marL="228600" lvl="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电码本模式</a:t>
            </a:r>
            <a:endParaRPr lang="en-US" altLang="zh-CN" sz="2800" b="0" dirty="0">
              <a:latin typeface="Euclid" panose="02020503060505020303" pitchFamily="18" charset="0"/>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en-US" altLang="zh-CN" dirty="0">
                <a:latin typeface="Euclid" panose="02020503060505020303" pitchFamily="18" charset="0"/>
              </a:rPr>
              <a:t>ECB</a:t>
            </a:r>
            <a:r>
              <a:rPr lang="zh-CN" altLang="en-US" b="0" dirty="0">
                <a:solidFill>
                  <a:srgbClr val="FF0000"/>
                </a:solidFill>
                <a:latin typeface="Euclid" panose="02020503060505020303" pitchFamily="18" charset="0"/>
              </a:rPr>
              <a:t>直接使用分组密码的工作模式</a:t>
            </a:r>
            <a:endParaRPr lang="en-US" altLang="zh-CN" b="0" dirty="0">
              <a:solidFill>
                <a:srgbClr val="FF0000"/>
              </a:solidFill>
              <a:latin typeface="Euclid" panose="02020503060505020303" pitchFamily="18" charset="0"/>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Euclid" panose="02020503060505020303" pitchFamily="18" charset="0"/>
              </a:rPr>
              <a:t>将明文按照分组长度划分成等长的明文块</a:t>
            </a:r>
            <a:r>
              <a:rPr lang="en-US" altLang="zh-CN" b="0" dirty="0">
                <a:latin typeface="Euclid" panose="02020503060505020303" pitchFamily="18" charset="0"/>
              </a:rPr>
              <a:t>, </a:t>
            </a:r>
            <a:r>
              <a:rPr lang="zh-CN" altLang="en-US" b="0" dirty="0">
                <a:latin typeface="Euclid" panose="02020503060505020303" pitchFamily="18" charset="0"/>
              </a:rPr>
              <a:t>然后对每一块明文分别加密</a:t>
            </a:r>
            <a:r>
              <a:rPr lang="en-US" altLang="zh-CN" b="0" dirty="0">
                <a:latin typeface="Euclid" panose="02020503060505020303" pitchFamily="18" charset="0"/>
              </a:rPr>
              <a:t>, </a:t>
            </a:r>
            <a:r>
              <a:rPr lang="zh-CN" altLang="en-US" b="0" dirty="0">
                <a:latin typeface="Euclid" panose="02020503060505020303" pitchFamily="18" charset="0"/>
              </a:rPr>
              <a:t>最后将每一个密文块连接起来就成为最后的密文。</a:t>
            </a:r>
            <a:endParaRPr lang="en-US" altLang="zh-CN" b="0" dirty="0">
              <a:latin typeface="Euclid" panose="02020503060505020303" pitchFamily="18" charset="0"/>
            </a:endParaRPr>
          </a:p>
          <a:p>
            <a:pPr marL="228600" lvl="1">
              <a:lnSpc>
                <a:spcPct val="120000"/>
              </a:lnSpc>
              <a:spcBef>
                <a:spcPts val="0"/>
              </a:spcBef>
              <a:spcAft>
                <a:spcPts val="0"/>
              </a:spcAft>
              <a:buClr>
                <a:schemeClr val="tx1"/>
              </a:buClr>
              <a:buSzPct val="100000"/>
              <a:buFont typeface="Wingdings" panose="05000000000000000000" pitchFamily="2" charset="2"/>
              <a:buChar char="Ø"/>
              <a:defRPr/>
            </a:pPr>
            <a:r>
              <a:rPr lang="en-US" altLang="zh-CN" dirty="0">
                <a:latin typeface="Euclid" panose="02020503060505020303" pitchFamily="18" charset="0"/>
              </a:rPr>
              <a:t>ECB</a:t>
            </a:r>
            <a:r>
              <a:rPr lang="zh-CN" altLang="en-US" b="0" dirty="0">
                <a:latin typeface="Euclid" panose="02020503060505020303" pitchFamily="18" charset="0"/>
              </a:rPr>
              <a:t>加密：</a:t>
            </a:r>
            <a:endParaRPr lang="en-US" altLang="zh-CN" b="0" dirty="0">
              <a:latin typeface="Euclid" panose="02020503060505020303" pitchFamily="18" charset="0"/>
            </a:endParaRPr>
          </a:p>
          <a:p>
            <a:pPr marL="0" lvl="1" indent="0">
              <a:lnSpc>
                <a:spcPct val="120000"/>
              </a:lnSpc>
              <a:spcBef>
                <a:spcPts val="0"/>
              </a:spcBef>
              <a:spcAft>
                <a:spcPts val="0"/>
              </a:spcAft>
              <a:buClr>
                <a:schemeClr val="tx1"/>
              </a:buClr>
              <a:buSzPct val="100000"/>
              <a:buNone/>
              <a:defRPr/>
            </a:pPr>
            <a:r>
              <a:rPr lang="en-US" altLang="zh-CN" i="1" dirty="0">
                <a:solidFill>
                  <a:srgbClr val="FF0000"/>
                </a:solidFill>
                <a:latin typeface="Euclid" panose="02020503060505020303" pitchFamily="18" charset="0"/>
              </a:rPr>
              <a:t>  c</a:t>
            </a:r>
            <a:r>
              <a:rPr lang="en-US" altLang="zh-CN" i="1" baseline="-25000" dirty="0">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a:t>
            </a:r>
            <a:r>
              <a:rPr lang="en-US" altLang="zh-CN" i="1" dirty="0" err="1">
                <a:solidFill>
                  <a:srgbClr val="FF0000"/>
                </a:solidFill>
                <a:latin typeface="Euclid" panose="02020503060505020303" pitchFamily="18" charset="0"/>
              </a:rPr>
              <a:t>E</a:t>
            </a:r>
            <a:r>
              <a:rPr lang="en-US" altLang="zh-CN" i="1" baseline="-25000" dirty="0" err="1">
                <a:solidFill>
                  <a:srgbClr val="FF0000"/>
                </a:solidFill>
                <a:latin typeface="Euclid" panose="02020503060505020303" pitchFamily="18" charset="0"/>
              </a:rPr>
              <a:t>k</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m</a:t>
            </a:r>
            <a:r>
              <a:rPr lang="en-US" altLang="zh-CN" i="1" baseline="-25000" dirty="0">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a:t>
            </a:r>
            <a:r>
              <a:rPr lang="zh-CN" altLang="en-US" dirty="0">
                <a:solidFill>
                  <a:srgbClr val="FF0000"/>
                </a:solidFill>
                <a:latin typeface="Euclid" panose="02020503060505020303" pitchFamily="18" charset="0"/>
              </a:rPr>
              <a:t> </a:t>
            </a:r>
            <a:r>
              <a:rPr lang="en-US" altLang="zh-CN" dirty="0">
                <a:solidFill>
                  <a:srgbClr val="FF0000"/>
                </a:solidFill>
                <a:latin typeface="Euclid" panose="02020503060505020303" pitchFamily="18" charset="0"/>
              </a:rPr>
              <a:t>1≤</a:t>
            </a:r>
            <a:r>
              <a:rPr lang="en-US" altLang="zh-CN" i="1" dirty="0">
                <a:solidFill>
                  <a:srgbClr val="FF0000"/>
                </a:solidFill>
                <a:latin typeface="Euclid" panose="02020503060505020303" pitchFamily="18" charset="0"/>
              </a:rPr>
              <a:t>i</a:t>
            </a:r>
            <a:r>
              <a:rPr lang="zh-CN" altLang="en-US"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t</a:t>
            </a:r>
            <a:endParaRPr lang="zh-CN" altLang="en-US" i="1" dirty="0">
              <a:solidFill>
                <a:srgbClr val="FF0000"/>
              </a:solidFill>
              <a:latin typeface="Euclid" panose="02020503060505020303" pitchFamily="18" charset="0"/>
            </a:endParaRPr>
          </a:p>
          <a:p>
            <a:pPr marL="228600" lvl="1">
              <a:lnSpc>
                <a:spcPct val="120000"/>
              </a:lnSpc>
              <a:spcBef>
                <a:spcPts val="0"/>
              </a:spcBef>
              <a:spcAft>
                <a:spcPts val="0"/>
              </a:spcAft>
              <a:buClr>
                <a:schemeClr val="tx1"/>
              </a:buClr>
              <a:buSzPct val="100000"/>
              <a:buFont typeface="Wingdings" panose="05000000000000000000" pitchFamily="2" charset="2"/>
              <a:buChar char="Ø"/>
              <a:defRPr/>
            </a:pPr>
            <a:r>
              <a:rPr lang="en-US" altLang="zh-CN" dirty="0">
                <a:latin typeface="Euclid" panose="02020503060505020303" pitchFamily="18" charset="0"/>
              </a:rPr>
              <a:t>ECB</a:t>
            </a:r>
            <a:r>
              <a:rPr lang="zh-CN" altLang="en-US" b="0" dirty="0">
                <a:latin typeface="Euclid" panose="02020503060505020303" pitchFamily="18" charset="0"/>
              </a:rPr>
              <a:t>解密：</a:t>
            </a:r>
            <a:endParaRPr lang="en-US" altLang="zh-CN" b="0" dirty="0">
              <a:latin typeface="Euclid" panose="02020503060505020303" pitchFamily="18" charset="0"/>
            </a:endParaRPr>
          </a:p>
          <a:p>
            <a:pPr marL="0" lvl="1" indent="0">
              <a:lnSpc>
                <a:spcPct val="120000"/>
              </a:lnSpc>
              <a:spcBef>
                <a:spcPts val="0"/>
              </a:spcBef>
              <a:spcAft>
                <a:spcPts val="0"/>
              </a:spcAft>
              <a:buClr>
                <a:schemeClr val="tx1"/>
              </a:buClr>
              <a:buSzPct val="100000"/>
              <a:buNone/>
              <a:defRPr/>
            </a:pPr>
            <a:r>
              <a:rPr lang="en-US" altLang="zh-CN" i="1" dirty="0">
                <a:solidFill>
                  <a:srgbClr val="FF0000"/>
                </a:solidFill>
                <a:latin typeface="Euclid" panose="02020503060505020303" pitchFamily="18" charset="0"/>
              </a:rPr>
              <a:t>  m</a:t>
            </a:r>
            <a:r>
              <a:rPr lang="en-US" altLang="zh-CN" i="1" baseline="-25000" dirty="0">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D</a:t>
            </a:r>
            <a:r>
              <a:rPr lang="en-US" altLang="zh-CN" i="1" baseline="-25000" dirty="0">
                <a:solidFill>
                  <a:srgbClr val="FF0000"/>
                </a:solidFill>
                <a:latin typeface="Euclid" panose="02020503060505020303" pitchFamily="18" charset="0"/>
              </a:rPr>
              <a:t>k</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c</a:t>
            </a:r>
            <a:r>
              <a:rPr lang="en-US" altLang="zh-CN" i="1" baseline="-25000" dirty="0">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 1≤</a:t>
            </a:r>
            <a:r>
              <a:rPr lang="en-US" altLang="zh-CN" i="1" dirty="0">
                <a:solidFill>
                  <a:srgbClr val="FF0000"/>
                </a:solidFill>
                <a:latin typeface="Euclid" panose="02020503060505020303" pitchFamily="18" charset="0"/>
              </a:rPr>
              <a:t>i</a:t>
            </a:r>
            <a:r>
              <a:rPr lang="zh-CN" altLang="en-US"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t</a:t>
            </a:r>
            <a:endParaRPr lang="zh-CN" altLang="en-US" i="1" dirty="0">
              <a:solidFill>
                <a:srgbClr val="FF0000"/>
              </a:solidFill>
              <a:latin typeface="Euclid" panose="02020503060505020303" pitchFamily="18" charset="0"/>
            </a:endParaRPr>
          </a:p>
          <a:p>
            <a:pPr marL="1080000"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endParaRPr lang="zh-CN" altLang="en-US" dirty="0"/>
          </a:p>
        </p:txBody>
      </p:sp>
      <p:pic>
        <p:nvPicPr>
          <p:cNvPr id="4" name="图片 3">
            <a:extLst>
              <a:ext uri="{FF2B5EF4-FFF2-40B4-BE49-F238E27FC236}">
                <a16:creationId xmlns="" xmlns:a16="http://schemas.microsoft.com/office/drawing/2014/main" id="{B333E1FF-3C86-415F-8FB4-B0ED37A448B3}"/>
              </a:ext>
            </a:extLst>
          </p:cNvPr>
          <p:cNvPicPr>
            <a:picLocks noChangeAspect="1"/>
          </p:cNvPicPr>
          <p:nvPr/>
        </p:nvPicPr>
        <p:blipFill>
          <a:blip r:embed="rId3"/>
          <a:stretch>
            <a:fillRect/>
          </a:stretch>
        </p:blipFill>
        <p:spPr>
          <a:xfrm>
            <a:off x="4191000" y="2824162"/>
            <a:ext cx="4521675" cy="3576560"/>
          </a:xfrm>
          <a:prstGeom prst="rect">
            <a:avLst/>
          </a:prstGeom>
        </p:spPr>
      </p:pic>
      <p:sp>
        <p:nvSpPr>
          <p:cNvPr id="5" name="日期占位符 4"/>
          <p:cNvSpPr>
            <a:spLocks noGrp="1"/>
          </p:cNvSpPr>
          <p:nvPr>
            <p:ph type="dt" sz="half" idx="10"/>
          </p:nvPr>
        </p:nvSpPr>
        <p:spPr/>
        <p:txBody>
          <a:bodyPr/>
          <a:lstStyle/>
          <a:p>
            <a:pPr>
              <a:defRPr/>
            </a:pPr>
            <a:fld id="{719BC692-7889-47F7-B002-77592AF0AC6D}" type="datetime1">
              <a:rPr lang="zh-CN" altLang="en-US" smtClean="0"/>
              <a:t>2023/3/31</a:t>
            </a:fld>
            <a:endParaRPr lang="en-US" altLang="zh-CN" dirty="0"/>
          </a:p>
        </p:txBody>
      </p:sp>
      <p:sp>
        <p:nvSpPr>
          <p:cNvPr id="6" name="页脚占位符 5"/>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1665232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1B12A96-31F1-4F83-9C64-BB23DFEB379E}"/>
              </a:ext>
            </a:extLst>
          </p:cNvPr>
          <p:cNvSpPr>
            <a:spLocks noGrp="1"/>
          </p:cNvSpPr>
          <p:nvPr>
            <p:ph type="title"/>
          </p:nvPr>
        </p:nvSpPr>
        <p:spPr/>
        <p:txBody>
          <a:bodyPr/>
          <a:lstStyle/>
          <a:p>
            <a:r>
              <a:rPr lang="en-US" altLang="zh-CN" dirty="0"/>
              <a:t>4.4.2 </a:t>
            </a:r>
            <a:r>
              <a:rPr lang="zh-CN" altLang="en-US" dirty="0"/>
              <a:t>电码本 </a:t>
            </a:r>
            <a:r>
              <a:rPr lang="en-US" altLang="zh-CN" dirty="0"/>
              <a:t>(ECB) </a:t>
            </a:r>
            <a:r>
              <a:rPr lang="zh-CN" altLang="en-US" dirty="0"/>
              <a:t>模式</a:t>
            </a:r>
          </a:p>
        </p:txBody>
      </p:sp>
      <p:sp>
        <p:nvSpPr>
          <p:cNvPr id="3" name="内容占位符 2">
            <a:extLst>
              <a:ext uri="{FF2B5EF4-FFF2-40B4-BE49-F238E27FC236}">
                <a16:creationId xmlns="" xmlns:a16="http://schemas.microsoft.com/office/drawing/2014/main" id="{DB894277-233C-4E38-87E4-26E66ADCBB79}"/>
              </a:ext>
            </a:extLst>
          </p:cNvPr>
          <p:cNvSpPr>
            <a:spLocks noGrp="1"/>
          </p:cNvSpPr>
          <p:nvPr>
            <p:ph idx="1"/>
          </p:nvPr>
        </p:nvSpPr>
        <p:spPr>
          <a:xfrm>
            <a:off x="617935" y="1143060"/>
            <a:ext cx="7886700" cy="5029068"/>
          </a:xfrm>
        </p:spPr>
        <p:txBody>
          <a:bodyPr/>
          <a:lstStyle/>
          <a:p>
            <a:pPr marL="228600" lvl="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优点</a:t>
            </a:r>
            <a:r>
              <a:rPr lang="zh-CN" altLang="en-US" sz="2800" b="0" dirty="0">
                <a:latin typeface="Euclid" panose="02020503060505020303" pitchFamily="18" charset="0"/>
                <a:sym typeface="Wingdings" panose="05000000000000000000" pitchFamily="2" charset="2"/>
              </a:rPr>
              <a:t>：</a:t>
            </a:r>
            <a:endParaRPr lang="en-US" altLang="zh-CN" sz="2800" b="0" dirty="0">
              <a:latin typeface="Euclid" panose="02020503060505020303" pitchFamily="18" charset="0"/>
              <a:sym typeface="Wingdings" panose="05000000000000000000" pitchFamily="2" charset="2"/>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不同明文分组的加密可以</a:t>
            </a:r>
            <a:r>
              <a:rPr lang="zh-CN" altLang="en-US" sz="2800" b="0" dirty="0">
                <a:solidFill>
                  <a:srgbClr val="FF0000"/>
                </a:solidFill>
                <a:latin typeface="Euclid" panose="02020503060505020303" pitchFamily="18" charset="0"/>
              </a:rPr>
              <a:t>并行计算</a:t>
            </a:r>
            <a:r>
              <a:rPr lang="en-US" altLang="zh-CN" sz="2800" b="0" dirty="0">
                <a:latin typeface="Euclid" panose="02020503060505020303" pitchFamily="18" charset="0"/>
              </a:rPr>
              <a:t>, </a:t>
            </a:r>
            <a:r>
              <a:rPr lang="zh-CN" altLang="en-US" sz="2800" b="0" dirty="0">
                <a:latin typeface="Euclid" panose="02020503060505020303" pitchFamily="18" charset="0"/>
              </a:rPr>
              <a:t>尤其是硬件</a:t>
            </a:r>
            <a:r>
              <a:rPr lang="zh-CN" altLang="en-US" sz="2800" b="0" dirty="0">
                <a:solidFill>
                  <a:srgbClr val="FF0000"/>
                </a:solidFill>
                <a:latin typeface="Euclid" panose="02020503060505020303" pitchFamily="18" charset="0"/>
              </a:rPr>
              <a:t>实现速度很快</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明文块</a:t>
            </a:r>
            <a:r>
              <a:rPr lang="en-US" altLang="zh-CN" sz="2800" i="1" dirty="0">
                <a:latin typeface="Euclid" panose="02020503060505020303" pitchFamily="18" charset="0"/>
              </a:rPr>
              <a:t>m</a:t>
            </a:r>
            <a:r>
              <a:rPr lang="en-US" altLang="zh-CN" sz="2800" i="1" baseline="-25000" dirty="0">
                <a:latin typeface="Euclid" panose="02020503060505020303" pitchFamily="18" charset="0"/>
              </a:rPr>
              <a:t>i</a:t>
            </a:r>
            <a:r>
              <a:rPr lang="zh-CN" altLang="en-US" sz="2800" b="0" dirty="0">
                <a:latin typeface="Euclid" panose="02020503060505020303" pitchFamily="18" charset="0"/>
              </a:rPr>
              <a:t>的改变只影响对应密文块</a:t>
            </a:r>
            <a:r>
              <a:rPr lang="en-US" altLang="zh-CN" sz="2800" i="1" dirty="0">
                <a:latin typeface="Euclid" panose="02020503060505020303" pitchFamily="18" charset="0"/>
              </a:rPr>
              <a:t>c</a:t>
            </a:r>
            <a:r>
              <a:rPr lang="en-US" altLang="zh-CN" sz="2800" i="1" baseline="-25000" dirty="0">
                <a:latin typeface="Euclid" panose="02020503060505020303" pitchFamily="18" charset="0"/>
              </a:rPr>
              <a:t>i</a:t>
            </a:r>
            <a:r>
              <a:rPr lang="en-US" altLang="zh-CN" sz="2800" dirty="0">
                <a:latin typeface="Euclid" panose="02020503060505020303" pitchFamily="18" charset="0"/>
              </a:rPr>
              <a:t>;</a:t>
            </a: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密文块在传输中</a:t>
            </a:r>
            <a:r>
              <a:rPr lang="zh-CN" altLang="en-US" sz="2800" b="0" dirty="0">
                <a:solidFill>
                  <a:srgbClr val="FF0000"/>
                </a:solidFill>
                <a:latin typeface="Euclid" panose="02020503060505020303" pitchFamily="18" charset="0"/>
              </a:rPr>
              <a:t>单个比特出错只会影响到该块的解密</a:t>
            </a:r>
            <a:r>
              <a:rPr lang="zh-CN" altLang="en-US" sz="2800" b="0" dirty="0">
                <a:latin typeface="Euclid" panose="02020503060505020303" pitchFamily="18" charset="0"/>
              </a:rPr>
              <a:t>。</a:t>
            </a:r>
          </a:p>
          <a:p>
            <a:pPr marL="228600" lvl="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缺点</a:t>
            </a:r>
            <a:r>
              <a:rPr lang="en-US" altLang="zh-CN" sz="2800" b="0" dirty="0">
                <a:latin typeface="Euclid" panose="02020503060505020303" pitchFamily="18" charset="0"/>
              </a:rPr>
              <a:t>:</a:t>
            </a: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相同明文分组对应相同密文分组</a:t>
            </a:r>
            <a:r>
              <a:rPr lang="en-US" altLang="zh-CN" sz="2800" b="0" dirty="0">
                <a:latin typeface="Euclid" panose="02020503060505020303" pitchFamily="18" charset="0"/>
              </a:rPr>
              <a:t>, </a:t>
            </a:r>
            <a:r>
              <a:rPr lang="zh-CN" altLang="en-US" sz="2800" b="0" dirty="0">
                <a:latin typeface="Euclid" panose="02020503060505020303" pitchFamily="18" charset="0"/>
              </a:rPr>
              <a:t>不能隐蔽明文分组的</a:t>
            </a:r>
            <a:r>
              <a:rPr lang="zh-CN" altLang="en-US" sz="2800" b="0" dirty="0">
                <a:solidFill>
                  <a:srgbClr val="FF0000"/>
                </a:solidFill>
                <a:latin typeface="Euclid" panose="02020503060505020303" pitchFamily="18" charset="0"/>
              </a:rPr>
              <a:t>统计规律</a:t>
            </a:r>
            <a:r>
              <a:rPr lang="zh-CN" altLang="en-US" sz="2800" b="0" dirty="0">
                <a:latin typeface="Euclid" panose="02020503060505020303" pitchFamily="18" charset="0"/>
              </a:rPr>
              <a:t>和</a:t>
            </a:r>
            <a:r>
              <a:rPr lang="zh-CN" altLang="en-US" sz="2800" b="0" dirty="0">
                <a:solidFill>
                  <a:srgbClr val="FF0000"/>
                </a:solidFill>
                <a:latin typeface="Euclid" panose="02020503060505020303" pitchFamily="18" charset="0"/>
              </a:rPr>
              <a:t>结构规律</a:t>
            </a:r>
            <a:r>
              <a:rPr lang="en-US" altLang="zh-CN" sz="2800" b="0" dirty="0">
                <a:latin typeface="Euclid" panose="02020503060505020303" pitchFamily="18" charset="0"/>
              </a:rPr>
              <a:t>;</a:t>
            </a: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rPr>
              <a:t>不能抵抗替换攻击</a:t>
            </a:r>
            <a:r>
              <a:rPr lang="zh-CN" altLang="en-US" sz="2800" b="0" dirty="0">
                <a:latin typeface="Euclid" panose="02020503060505020303" pitchFamily="18" charset="0"/>
              </a:rPr>
              <a:t>。</a:t>
            </a:r>
            <a:endParaRPr lang="en-US" altLang="zh-CN" sz="2800" b="0" dirty="0">
              <a:latin typeface="Euclid" panose="02020503060505020303" pitchFamily="18" charset="0"/>
            </a:endParaRPr>
          </a:p>
        </p:txBody>
      </p:sp>
      <p:sp>
        <p:nvSpPr>
          <p:cNvPr id="4" name="日期占位符 3"/>
          <p:cNvSpPr>
            <a:spLocks noGrp="1"/>
          </p:cNvSpPr>
          <p:nvPr>
            <p:ph type="dt" sz="half" idx="10"/>
          </p:nvPr>
        </p:nvSpPr>
        <p:spPr/>
        <p:txBody>
          <a:bodyPr/>
          <a:lstStyle/>
          <a:p>
            <a:pPr>
              <a:defRPr/>
            </a:pPr>
            <a:fld id="{AF3F7684-D729-4969-9322-D0621DFDC323}"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9922462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7A91986-E55D-47F8-B2B0-9FF72E8EDBDB}"/>
              </a:ext>
            </a:extLst>
          </p:cNvPr>
          <p:cNvSpPr>
            <a:spLocks noGrp="1"/>
          </p:cNvSpPr>
          <p:nvPr>
            <p:ph type="title"/>
          </p:nvPr>
        </p:nvSpPr>
        <p:spPr/>
        <p:txBody>
          <a:bodyPr/>
          <a:lstStyle/>
          <a:p>
            <a:r>
              <a:rPr lang="en-US" altLang="zh-CN" dirty="0"/>
              <a:t>4.4.2 </a:t>
            </a:r>
            <a:r>
              <a:rPr lang="zh-CN" altLang="en-US" dirty="0"/>
              <a:t>电码本 </a:t>
            </a:r>
            <a:r>
              <a:rPr lang="en-US" altLang="zh-CN" dirty="0"/>
              <a:t>(ECB) </a:t>
            </a:r>
            <a:r>
              <a:rPr lang="zh-CN" altLang="en-US" dirty="0"/>
              <a:t>模式</a:t>
            </a:r>
          </a:p>
        </p:txBody>
      </p:sp>
      <p:pic>
        <p:nvPicPr>
          <p:cNvPr id="4" name="Picture 2" descr="Tux.jpg">
            <a:extLst>
              <a:ext uri="{FF2B5EF4-FFF2-40B4-BE49-F238E27FC236}">
                <a16:creationId xmlns="" xmlns:a16="http://schemas.microsoft.com/office/drawing/2014/main" id="{A17DBD1A-3490-4662-864F-5FAAF40B6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35" y="2244777"/>
            <a:ext cx="2627420" cy="28955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descr="Tux ecb.jpg">
            <a:extLst>
              <a:ext uri="{FF2B5EF4-FFF2-40B4-BE49-F238E27FC236}">
                <a16:creationId xmlns="" xmlns:a16="http://schemas.microsoft.com/office/drawing/2014/main" id="{D9641237-60A4-4FFF-BE80-C9538C01E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34" y="2244778"/>
            <a:ext cx="2627420" cy="28955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ux secure.jpg">
            <a:extLst>
              <a:ext uri="{FF2B5EF4-FFF2-40B4-BE49-F238E27FC236}">
                <a16:creationId xmlns="" xmlns:a16="http://schemas.microsoft.com/office/drawing/2014/main" id="{48EAE742-D6B9-45C4-ADBE-955A34309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933" y="2244778"/>
            <a:ext cx="2627420" cy="2895524"/>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B47E66AF-9E02-45CB-A4F6-045923AD010D}" type="datetime1">
              <a:rPr lang="zh-CN" altLang="en-US" smtClean="0"/>
              <a:t>2023/3/31</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
        <p:nvSpPr>
          <p:cNvPr id="8" name="TextBox 7"/>
          <p:cNvSpPr txBox="1"/>
          <p:nvPr/>
        </p:nvSpPr>
        <p:spPr>
          <a:xfrm>
            <a:off x="762100" y="5333950"/>
            <a:ext cx="1523960" cy="380990"/>
          </a:xfrm>
          <a:prstGeom prst="rect">
            <a:avLst/>
          </a:prstGeom>
          <a:noFill/>
        </p:spPr>
        <p:txBody>
          <a:bodyPr wrap="square" rtlCol="0">
            <a:spAutoFit/>
          </a:bodyPr>
          <a:lstStyle/>
          <a:p>
            <a:pPr algn="ctr"/>
            <a:r>
              <a:rPr lang="zh-CN" altLang="en-US" dirty="0" smtClean="0"/>
              <a:t>原图</a:t>
            </a:r>
            <a:endParaRPr lang="zh-CN" altLang="en-US" dirty="0"/>
          </a:p>
        </p:txBody>
      </p:sp>
      <p:sp>
        <p:nvSpPr>
          <p:cNvPr id="9" name="TextBox 8"/>
          <p:cNvSpPr txBox="1"/>
          <p:nvPr/>
        </p:nvSpPr>
        <p:spPr>
          <a:xfrm>
            <a:off x="3733822" y="5333950"/>
            <a:ext cx="1752554" cy="369332"/>
          </a:xfrm>
          <a:prstGeom prst="rect">
            <a:avLst/>
          </a:prstGeom>
          <a:noFill/>
        </p:spPr>
        <p:txBody>
          <a:bodyPr wrap="square" rtlCol="0">
            <a:spAutoFit/>
          </a:bodyPr>
          <a:lstStyle/>
          <a:p>
            <a:pPr algn="ctr"/>
            <a:r>
              <a:rPr lang="en-US" altLang="zh-CN" dirty="0" smtClean="0"/>
              <a:t>ECB</a:t>
            </a:r>
            <a:r>
              <a:rPr lang="zh-CN" altLang="en-US" dirty="0" smtClean="0"/>
              <a:t>模式加密</a:t>
            </a:r>
            <a:endParaRPr lang="zh-CN" altLang="en-US" dirty="0"/>
          </a:p>
        </p:txBody>
      </p:sp>
      <p:sp>
        <p:nvSpPr>
          <p:cNvPr id="10" name="TextBox 9"/>
          <p:cNvSpPr txBox="1"/>
          <p:nvPr/>
        </p:nvSpPr>
        <p:spPr>
          <a:xfrm>
            <a:off x="6783366" y="5301684"/>
            <a:ext cx="1903326" cy="369332"/>
          </a:xfrm>
          <a:prstGeom prst="rect">
            <a:avLst/>
          </a:prstGeom>
          <a:noFill/>
        </p:spPr>
        <p:txBody>
          <a:bodyPr wrap="square" rtlCol="0">
            <a:spAutoFit/>
          </a:bodyPr>
          <a:lstStyle/>
          <a:p>
            <a:pPr algn="ctr"/>
            <a:r>
              <a:rPr lang="zh-CN" altLang="en-US" dirty="0" smtClean="0"/>
              <a:t>非</a:t>
            </a:r>
            <a:r>
              <a:rPr lang="en-US" altLang="zh-CN" dirty="0" smtClean="0"/>
              <a:t>ECB</a:t>
            </a:r>
            <a:r>
              <a:rPr lang="zh-CN" altLang="en-US" dirty="0" smtClean="0"/>
              <a:t>模式加密</a:t>
            </a:r>
            <a:endParaRPr lang="zh-CN" altLang="en-US" dirty="0"/>
          </a:p>
        </p:txBody>
      </p:sp>
    </p:spTree>
    <p:extLst>
      <p:ext uri="{BB962C8B-B14F-4D97-AF65-F5344CB8AC3E}">
        <p14:creationId xmlns:p14="http://schemas.microsoft.com/office/powerpoint/2010/main" val="20268098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2">
            <a:extLst>
              <a:ext uri="{FF2B5EF4-FFF2-40B4-BE49-F238E27FC236}">
                <a16:creationId xmlns="" xmlns:a16="http://schemas.microsoft.com/office/drawing/2014/main" id="{6A0111C0-731A-4880-8977-E11A164587FC}"/>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2771" name="Text Box 3">
            <a:extLst>
              <a:ext uri="{FF2B5EF4-FFF2-40B4-BE49-F238E27FC236}">
                <a16:creationId xmlns="" xmlns:a16="http://schemas.microsoft.com/office/drawing/2014/main" id="{D12A4657-B3D1-4163-AA0F-A57F32695CC2}"/>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2772" name="Text Box 4">
            <a:extLst>
              <a:ext uri="{FF2B5EF4-FFF2-40B4-BE49-F238E27FC236}">
                <a16:creationId xmlns="" xmlns:a16="http://schemas.microsoft.com/office/drawing/2014/main" id="{9790C9B4-4F62-491B-8C61-9998287EFC98}"/>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2773" name="Text Box 5">
            <a:extLst>
              <a:ext uri="{FF2B5EF4-FFF2-40B4-BE49-F238E27FC236}">
                <a16:creationId xmlns="" xmlns:a16="http://schemas.microsoft.com/office/drawing/2014/main" id="{A8E231AE-DABD-4BE3-85EF-995A6E1FBDE6}"/>
              </a:ext>
            </a:extLst>
          </p:cNvPr>
          <p:cNvSpPr txBox="1">
            <a:spLocks noChangeArrowheads="1"/>
          </p:cNvSpPr>
          <p:nvPr/>
        </p:nvSpPr>
        <p:spPr bwMode="auto">
          <a:xfrm>
            <a:off x="6232525" y="5202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2774" name="Text Box 6">
            <a:extLst>
              <a:ext uri="{FF2B5EF4-FFF2-40B4-BE49-F238E27FC236}">
                <a16:creationId xmlns="" xmlns:a16="http://schemas.microsoft.com/office/drawing/2014/main" id="{22B63A4E-E163-4823-B418-24D40DF2126F}"/>
              </a:ext>
            </a:extLst>
          </p:cNvPr>
          <p:cNvSpPr txBox="1">
            <a:spLocks noChangeArrowheads="1"/>
          </p:cNvSpPr>
          <p:nvPr/>
        </p:nvSpPr>
        <p:spPr bwMode="auto">
          <a:xfrm>
            <a:off x="2803525" y="2763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2775" name="Text Box 7">
            <a:extLst>
              <a:ext uri="{FF2B5EF4-FFF2-40B4-BE49-F238E27FC236}">
                <a16:creationId xmlns="" xmlns:a16="http://schemas.microsoft.com/office/drawing/2014/main" id="{832001E7-0AE4-475F-A301-8A8ADBEAD888}"/>
              </a:ext>
            </a:extLst>
          </p:cNvPr>
          <p:cNvSpPr txBox="1">
            <a:spLocks noChangeArrowheads="1"/>
          </p:cNvSpPr>
          <p:nvPr/>
        </p:nvSpPr>
        <p:spPr bwMode="auto">
          <a:xfrm>
            <a:off x="1584325" y="4287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pic>
        <p:nvPicPr>
          <p:cNvPr id="32776" name="Picture 8" descr="xd25">
            <a:extLst>
              <a:ext uri="{FF2B5EF4-FFF2-40B4-BE49-F238E27FC236}">
                <a16:creationId xmlns="" xmlns:a16="http://schemas.microsoft.com/office/drawing/2014/main" id="{6C189E7A-020F-4FAC-8F40-40C2ABC13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487" y="78978"/>
            <a:ext cx="6095944" cy="628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Rectangle 9">
            <a:extLst>
              <a:ext uri="{FF2B5EF4-FFF2-40B4-BE49-F238E27FC236}">
                <a16:creationId xmlns="" xmlns:a16="http://schemas.microsoft.com/office/drawing/2014/main" id="{0E0C1C01-3E96-4446-9569-5FDA00A3E356}"/>
              </a:ext>
            </a:extLst>
          </p:cNvPr>
          <p:cNvSpPr>
            <a:spLocks noChangeArrowheads="1"/>
          </p:cNvSpPr>
          <p:nvPr/>
        </p:nvSpPr>
        <p:spPr bwMode="auto">
          <a:xfrm>
            <a:off x="3284538" y="6334125"/>
            <a:ext cx="2982912" cy="523875"/>
          </a:xfrm>
          <a:prstGeom prst="rect">
            <a:avLst/>
          </a:prstGeom>
          <a:noFill/>
          <a:ln>
            <a:noFill/>
          </a:ln>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lang="en-US" altLang="zh-CN" b="0" dirty="0">
                <a:latin typeface="+mn-lt"/>
                <a:ea typeface="华文中宋" panose="02010600040101010101" pitchFamily="2" charset="-122"/>
              </a:rPr>
              <a:t>Feistel</a:t>
            </a:r>
            <a:r>
              <a:rPr lang="zh-CN" altLang="en-US" b="0" dirty="0">
                <a:latin typeface="+mn-lt"/>
                <a:ea typeface="华文中宋" panose="02010600040101010101" pitchFamily="2" charset="-122"/>
              </a:rPr>
              <a:t>网络示意图</a:t>
            </a:r>
          </a:p>
        </p:txBody>
      </p:sp>
      <p:sp>
        <p:nvSpPr>
          <p:cNvPr id="2" name="日期占位符 1"/>
          <p:cNvSpPr>
            <a:spLocks noGrp="1"/>
          </p:cNvSpPr>
          <p:nvPr>
            <p:ph type="dt" sz="half" idx="10"/>
          </p:nvPr>
        </p:nvSpPr>
        <p:spPr/>
        <p:txBody>
          <a:bodyPr/>
          <a:lstStyle/>
          <a:p>
            <a:pPr>
              <a:defRPr/>
            </a:pPr>
            <a:fld id="{1ECC60E2-E7AE-4E00-8BB1-55989CC5BBBE}"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9A47919-258C-45B7-9D27-A1B7DD82506E}"/>
              </a:ext>
            </a:extLst>
          </p:cNvPr>
          <p:cNvSpPr>
            <a:spLocks noGrp="1"/>
          </p:cNvSpPr>
          <p:nvPr>
            <p:ph type="title"/>
          </p:nvPr>
        </p:nvSpPr>
        <p:spPr/>
        <p:txBody>
          <a:bodyPr/>
          <a:lstStyle/>
          <a:p>
            <a:r>
              <a:rPr lang="en-US" altLang="zh-CN" dirty="0"/>
              <a:t>4.4.2 </a:t>
            </a:r>
            <a:r>
              <a:rPr lang="zh-CN" altLang="en-US" dirty="0"/>
              <a:t>电码本 </a:t>
            </a:r>
            <a:r>
              <a:rPr lang="en-US" altLang="zh-CN" dirty="0"/>
              <a:t>(ECB) </a:t>
            </a:r>
            <a:r>
              <a:rPr lang="zh-CN" altLang="en-US" dirty="0"/>
              <a:t>模式</a:t>
            </a:r>
          </a:p>
        </p:txBody>
      </p:sp>
      <p:sp>
        <p:nvSpPr>
          <p:cNvPr id="3" name="内容占位符 2">
            <a:extLst>
              <a:ext uri="{FF2B5EF4-FFF2-40B4-BE49-F238E27FC236}">
                <a16:creationId xmlns="" xmlns:a16="http://schemas.microsoft.com/office/drawing/2014/main" id="{39C63C6B-1C7A-4100-BEF1-4E50D1CDB67C}"/>
              </a:ext>
            </a:extLst>
          </p:cNvPr>
          <p:cNvSpPr>
            <a:spLocks noGrp="1"/>
          </p:cNvSpPr>
          <p:nvPr>
            <p:ph idx="1"/>
          </p:nvPr>
        </p:nvSpPr>
        <p:spPr>
          <a:xfrm>
            <a:off x="617935" y="1066862"/>
            <a:ext cx="7886700" cy="5257662"/>
          </a:xfrm>
        </p:spPr>
        <p:txBody>
          <a:bodyPr/>
          <a:lstStyle/>
          <a:p>
            <a:pPr marL="230400" lvl="1" eaLnBrk="1" hangingPunct="1">
              <a:lnSpc>
                <a:spcPct val="120000"/>
              </a:lnSpc>
              <a:spcBef>
                <a:spcPct val="0"/>
              </a:spcBef>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电码本模式缺陷的例子</a:t>
            </a:r>
            <a:r>
              <a:rPr lang="zh-CN" altLang="en-US" sz="3200" b="0" dirty="0">
                <a:latin typeface="仿宋" panose="02010609060101010101" pitchFamily="49" charset="-122"/>
              </a:rPr>
              <a:t>　</a:t>
            </a:r>
            <a:endParaRPr lang="en-US" altLang="zh-CN" sz="3200" b="0" dirty="0">
              <a:latin typeface="仿宋" panose="02010609060101010101" pitchFamily="49" charset="-122"/>
            </a:endParaRPr>
          </a:p>
          <a:p>
            <a:pPr marL="687600" lvl="1"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Euclid" panose="02020503060505020303" pitchFamily="18" charset="0"/>
              </a:rPr>
              <a:t>例: 假设银行</a:t>
            </a:r>
            <a:r>
              <a:rPr lang="en-US" altLang="zh-CN" dirty="0">
                <a:latin typeface="Euclid" panose="02020503060505020303" pitchFamily="18" charset="0"/>
              </a:rPr>
              <a:t>A</a:t>
            </a:r>
            <a:r>
              <a:rPr lang="zh-CN" altLang="en-US" b="0" dirty="0">
                <a:latin typeface="Euclid" panose="02020503060505020303" pitchFamily="18" charset="0"/>
              </a:rPr>
              <a:t>和银行</a:t>
            </a:r>
            <a:r>
              <a:rPr lang="en-US" altLang="zh-CN" dirty="0">
                <a:latin typeface="Euclid" panose="02020503060505020303" pitchFamily="18" charset="0"/>
              </a:rPr>
              <a:t>B</a:t>
            </a:r>
            <a:r>
              <a:rPr lang="zh-CN" altLang="en-US" b="0" dirty="0">
                <a:latin typeface="Euclid" panose="02020503060505020303" pitchFamily="18" charset="0"/>
              </a:rPr>
              <a:t>之间的资金转帐系统所使用报文模式如下：</a:t>
            </a:r>
          </a:p>
          <a:p>
            <a:pPr marL="1080000"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b="0" dirty="0"/>
          </a:p>
          <a:p>
            <a:endParaRPr kumimoji="1" lang="en-US" altLang="zh-CN" sz="2400" b="0" dirty="0"/>
          </a:p>
          <a:p>
            <a:pPr marL="0" indent="0">
              <a:buNone/>
            </a:pPr>
            <a:endParaRPr kumimoji="1" lang="en-US" altLang="zh-CN" sz="2400" b="0" dirty="0"/>
          </a:p>
          <a:p>
            <a:pPr marL="687600" lvl="1"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Euclid" panose="02020503060505020303" pitchFamily="18" charset="0"/>
              </a:rPr>
              <a:t>敌手</a:t>
            </a:r>
            <a:r>
              <a:rPr lang="en-US" altLang="zh-CN" dirty="0">
                <a:latin typeface="Euclid" panose="02020503060505020303" pitchFamily="18" charset="0"/>
              </a:rPr>
              <a:t>C</a:t>
            </a:r>
            <a:r>
              <a:rPr lang="zh-CN" altLang="en-US" b="0" dirty="0">
                <a:latin typeface="Euclid" panose="02020503060505020303" pitchFamily="18" charset="0"/>
              </a:rPr>
              <a:t>通过截收从</a:t>
            </a:r>
            <a:r>
              <a:rPr lang="en-US" altLang="zh-CN" dirty="0">
                <a:latin typeface="Euclid" panose="02020503060505020303" pitchFamily="18" charset="0"/>
              </a:rPr>
              <a:t>A</a:t>
            </a:r>
            <a:r>
              <a:rPr lang="zh-CN" altLang="en-US" b="0" dirty="0">
                <a:latin typeface="Euclid" panose="02020503060505020303" pitchFamily="18" charset="0"/>
              </a:rPr>
              <a:t>到</a:t>
            </a:r>
            <a:r>
              <a:rPr lang="en-US" altLang="zh-CN" dirty="0">
                <a:latin typeface="Euclid" panose="02020503060505020303" pitchFamily="18" charset="0"/>
              </a:rPr>
              <a:t>B</a:t>
            </a:r>
            <a:r>
              <a:rPr lang="zh-CN" altLang="en-US" b="0" dirty="0">
                <a:latin typeface="Euclid" panose="02020503060505020303" pitchFamily="18" charset="0"/>
              </a:rPr>
              <a:t>的加密消息</a:t>
            </a:r>
            <a:r>
              <a:rPr lang="en-US" altLang="zh-CN" b="0" dirty="0">
                <a:latin typeface="Euclid" panose="02020503060505020303" pitchFamily="18" charset="0"/>
              </a:rPr>
              <a:t>, </a:t>
            </a:r>
            <a:r>
              <a:rPr lang="zh-CN" altLang="en-US" b="0" dirty="0">
                <a:latin typeface="Euclid" panose="02020503060505020303" pitchFamily="18" charset="0"/>
              </a:rPr>
              <a:t>将第</a:t>
            </a:r>
            <a:r>
              <a:rPr lang="zh-CN" altLang="zh-CN" dirty="0">
                <a:latin typeface="Euclid" panose="02020503060505020303" pitchFamily="18" charset="0"/>
              </a:rPr>
              <a:t>5</a:t>
            </a:r>
            <a:r>
              <a:rPr lang="zh-CN" altLang="en-US" b="0" dirty="0">
                <a:latin typeface="Euclid" panose="02020503060505020303" pitchFamily="18" charset="0"/>
              </a:rPr>
              <a:t>至第</a:t>
            </a:r>
            <a:r>
              <a:rPr lang="zh-CN" altLang="zh-CN" dirty="0">
                <a:latin typeface="Euclid" panose="02020503060505020303" pitchFamily="18" charset="0"/>
              </a:rPr>
              <a:t>12</a:t>
            </a:r>
            <a:r>
              <a:rPr lang="zh-CN" altLang="en-US" b="0" dirty="0">
                <a:latin typeface="Euclid" panose="02020503060505020303" pitchFamily="18" charset="0"/>
              </a:rPr>
              <a:t>分组替换为自己的姓名和帐号相对应的密文</a:t>
            </a:r>
            <a:r>
              <a:rPr lang="en-US" altLang="zh-CN" b="0" dirty="0">
                <a:latin typeface="Euclid" panose="02020503060505020303" pitchFamily="18" charset="0"/>
              </a:rPr>
              <a:t>, </a:t>
            </a:r>
            <a:r>
              <a:rPr lang="zh-CN" altLang="en-US" b="0" dirty="0">
                <a:latin typeface="Euclid" panose="02020503060505020303" pitchFamily="18" charset="0"/>
              </a:rPr>
              <a:t>则将别人的存款存入自己的帐号。</a:t>
            </a:r>
          </a:p>
          <a:p>
            <a:endParaRPr lang="zh-CN" altLang="en-US" b="0" dirty="0"/>
          </a:p>
        </p:txBody>
      </p:sp>
      <p:pic>
        <p:nvPicPr>
          <p:cNvPr id="4" name="图片 3">
            <a:extLst>
              <a:ext uri="{FF2B5EF4-FFF2-40B4-BE49-F238E27FC236}">
                <a16:creationId xmlns="" xmlns:a16="http://schemas.microsoft.com/office/drawing/2014/main" id="{6FD55AB7-FF94-445F-9035-423F38192236}"/>
              </a:ext>
            </a:extLst>
          </p:cNvPr>
          <p:cNvPicPr>
            <a:picLocks noChangeAspect="1"/>
          </p:cNvPicPr>
          <p:nvPr/>
        </p:nvPicPr>
        <p:blipFill>
          <a:blip r:embed="rId2"/>
          <a:stretch>
            <a:fillRect/>
          </a:stretch>
        </p:blipFill>
        <p:spPr>
          <a:xfrm>
            <a:off x="1815495" y="4952960"/>
            <a:ext cx="5715028" cy="1284276"/>
          </a:xfrm>
          <a:prstGeom prst="rect">
            <a:avLst/>
          </a:prstGeom>
        </p:spPr>
      </p:pic>
      <p:pic>
        <p:nvPicPr>
          <p:cNvPr id="5" name="图片 4">
            <a:extLst>
              <a:ext uri="{FF2B5EF4-FFF2-40B4-BE49-F238E27FC236}">
                <a16:creationId xmlns="" xmlns:a16="http://schemas.microsoft.com/office/drawing/2014/main" id="{5B641402-8565-44A6-B798-6D269E0F27FD}"/>
              </a:ext>
            </a:extLst>
          </p:cNvPr>
          <p:cNvPicPr>
            <a:picLocks noChangeAspect="1"/>
          </p:cNvPicPr>
          <p:nvPr/>
        </p:nvPicPr>
        <p:blipFill>
          <a:blip r:embed="rId3"/>
          <a:stretch>
            <a:fillRect/>
          </a:stretch>
        </p:blipFill>
        <p:spPr>
          <a:xfrm>
            <a:off x="1828872" y="2411417"/>
            <a:ext cx="5715028" cy="1284276"/>
          </a:xfrm>
          <a:prstGeom prst="rect">
            <a:avLst/>
          </a:prstGeom>
        </p:spPr>
      </p:pic>
      <p:sp>
        <p:nvSpPr>
          <p:cNvPr id="6" name="日期占位符 5"/>
          <p:cNvSpPr>
            <a:spLocks noGrp="1"/>
          </p:cNvSpPr>
          <p:nvPr>
            <p:ph type="dt" sz="half" idx="10"/>
          </p:nvPr>
        </p:nvSpPr>
        <p:spPr/>
        <p:txBody>
          <a:bodyPr/>
          <a:lstStyle/>
          <a:p>
            <a:pPr>
              <a:defRPr/>
            </a:pPr>
            <a:fld id="{97F6101D-EA62-44CF-B78F-CA8D2250E88E}" type="datetime1">
              <a:rPr lang="zh-CN" altLang="en-US" smtClean="0"/>
              <a:t>2023/3/31</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626345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04BE24-F930-4F58-9DFF-4533F51263E8}"/>
              </a:ext>
            </a:extLst>
          </p:cNvPr>
          <p:cNvSpPr>
            <a:spLocks noGrp="1"/>
          </p:cNvSpPr>
          <p:nvPr>
            <p:ph type="title"/>
          </p:nvPr>
        </p:nvSpPr>
        <p:spPr/>
        <p:txBody>
          <a:bodyPr/>
          <a:lstStyle/>
          <a:p>
            <a:r>
              <a:rPr lang="en-US" altLang="zh-CN" dirty="0"/>
              <a:t>4.4.2 </a:t>
            </a:r>
            <a:r>
              <a:rPr lang="zh-CN" altLang="en-US" dirty="0"/>
              <a:t>电码本 </a:t>
            </a:r>
            <a:r>
              <a:rPr lang="en-US" altLang="zh-CN" dirty="0"/>
              <a:t>(ECB) </a:t>
            </a:r>
            <a:r>
              <a:rPr lang="zh-CN" altLang="en-US" dirty="0"/>
              <a:t>模式</a:t>
            </a:r>
          </a:p>
        </p:txBody>
      </p:sp>
      <p:sp>
        <p:nvSpPr>
          <p:cNvPr id="3" name="内容占位符 2">
            <a:extLst>
              <a:ext uri="{FF2B5EF4-FFF2-40B4-BE49-F238E27FC236}">
                <a16:creationId xmlns="" xmlns:a16="http://schemas.microsoft.com/office/drawing/2014/main" id="{EE06EB3B-8E72-4038-B33C-FCD13B36ECE2}"/>
              </a:ext>
            </a:extLst>
          </p:cNvPr>
          <p:cNvSpPr>
            <a:spLocks noGrp="1"/>
          </p:cNvSpPr>
          <p:nvPr>
            <p:ph idx="1"/>
          </p:nvPr>
        </p:nvSpPr>
        <p:spPr/>
        <p:txBody>
          <a:bodyPr/>
          <a:lstStyle/>
          <a:p>
            <a:pPr marL="228600" lvl="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ECB</a:t>
            </a:r>
            <a:r>
              <a:rPr lang="zh-CN" altLang="en-US" sz="2800" b="0" dirty="0">
                <a:latin typeface="Euclid" panose="02020503060505020303" pitchFamily="18" charset="0"/>
              </a:rPr>
              <a:t>模式应用</a:t>
            </a:r>
            <a:endParaRPr lang="zh-CN"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加密</a:t>
            </a:r>
            <a:r>
              <a:rPr lang="zh-CN" altLang="en-US" sz="2800" b="0" dirty="0">
                <a:solidFill>
                  <a:srgbClr val="FF0000"/>
                </a:solidFill>
                <a:latin typeface="Euclid" panose="02020503060505020303" pitchFamily="18" charset="0"/>
              </a:rPr>
              <a:t>短数据</a:t>
            </a:r>
            <a:r>
              <a:rPr lang="en-US" altLang="zh-CN" sz="2800" b="0" dirty="0">
                <a:latin typeface="Euclid" panose="02020503060505020303" pitchFamily="18" charset="0"/>
              </a:rPr>
              <a:t>, </a:t>
            </a:r>
            <a:r>
              <a:rPr lang="zh-CN" altLang="en-US" sz="2800" b="0" dirty="0">
                <a:latin typeface="Euclid" panose="02020503060505020303" pitchFamily="18" charset="0"/>
              </a:rPr>
              <a:t>比如说一个</a:t>
            </a:r>
            <a:r>
              <a:rPr lang="zh-CN" altLang="en-US" sz="2800" b="0" dirty="0">
                <a:solidFill>
                  <a:srgbClr val="FF0000"/>
                </a:solidFill>
                <a:latin typeface="Euclid" panose="02020503060505020303" pitchFamily="18" charset="0"/>
              </a:rPr>
              <a:t>会话密钥</a:t>
            </a:r>
            <a:r>
              <a:rPr lang="zh-CN" altLang="en-US" sz="2800" b="0" dirty="0">
                <a:latin typeface="Euclid" panose="02020503060505020303" pitchFamily="18" charset="0"/>
              </a:rPr>
              <a:t>。</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用于</a:t>
            </a:r>
            <a:r>
              <a:rPr lang="zh-CN" altLang="en-US" sz="2800" b="0" dirty="0">
                <a:solidFill>
                  <a:srgbClr val="FF0000"/>
                </a:solidFill>
                <a:latin typeface="Euclid" panose="02020503060505020303" pitchFamily="18" charset="0"/>
              </a:rPr>
              <a:t>随机数</a:t>
            </a:r>
            <a:r>
              <a:rPr lang="zh-CN" altLang="en-US" sz="2800" b="0" dirty="0">
                <a:latin typeface="Euclid" panose="02020503060505020303" pitchFamily="18" charset="0"/>
              </a:rPr>
              <a:t>的加密保护。</a:t>
            </a: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用于</a:t>
            </a:r>
            <a:r>
              <a:rPr lang="zh-CN" altLang="en-US" sz="2800" b="0" dirty="0">
                <a:solidFill>
                  <a:srgbClr val="FF0000"/>
                </a:solidFill>
                <a:latin typeface="Euclid" panose="02020503060505020303" pitchFamily="18" charset="0"/>
              </a:rPr>
              <a:t>单分组明文</a:t>
            </a:r>
            <a:r>
              <a:rPr lang="zh-CN" altLang="en-US" sz="2800" b="0" dirty="0">
                <a:latin typeface="Euclid" panose="02020503060505020303" pitchFamily="18" charset="0"/>
              </a:rPr>
              <a:t>的加密。</a:t>
            </a:r>
          </a:p>
          <a:p>
            <a:endParaRPr lang="zh-CN" altLang="en-US" dirty="0"/>
          </a:p>
        </p:txBody>
      </p:sp>
      <p:sp>
        <p:nvSpPr>
          <p:cNvPr id="4" name="日期占位符 3"/>
          <p:cNvSpPr>
            <a:spLocks noGrp="1"/>
          </p:cNvSpPr>
          <p:nvPr>
            <p:ph type="dt" sz="half" idx="10"/>
          </p:nvPr>
        </p:nvSpPr>
        <p:spPr/>
        <p:txBody>
          <a:bodyPr/>
          <a:lstStyle/>
          <a:p>
            <a:pPr>
              <a:defRPr/>
            </a:pPr>
            <a:fld id="{03365282-811F-4517-8686-55600E68C4E9}"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597895147"/>
      </p:ext>
    </p:extLst>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40FD077A-45A8-413E-A86C-119D9328C198}"/>
              </a:ext>
            </a:extLst>
          </p:cNvPr>
          <p:cNvSpPr>
            <a:spLocks noGrp="1"/>
          </p:cNvSpPr>
          <p:nvPr>
            <p:ph type="title"/>
          </p:nvPr>
        </p:nvSpPr>
        <p:spPr>
          <a:xfrm>
            <a:off x="1098550" y="365125"/>
            <a:ext cx="6778625" cy="668338"/>
          </a:xfrm>
        </p:spPr>
        <p:txBody>
          <a:bodyPr/>
          <a:lstStyle/>
          <a:p>
            <a:pPr>
              <a:defRPr/>
            </a:pPr>
            <a:r>
              <a:rPr lang="en-US" altLang="zh-CN" dirty="0"/>
              <a:t>4.4.3 </a:t>
            </a:r>
            <a:r>
              <a:rPr lang="zh-CN" altLang="en-US" dirty="0"/>
              <a:t>密码分组链接 </a:t>
            </a:r>
            <a:r>
              <a:rPr lang="en-US" altLang="zh-CN" dirty="0"/>
              <a:t>(CBC) </a:t>
            </a:r>
            <a:r>
              <a:rPr lang="zh-CN" altLang="en-US" dirty="0"/>
              <a:t>模式</a:t>
            </a:r>
          </a:p>
        </p:txBody>
      </p:sp>
      <p:sp>
        <p:nvSpPr>
          <p:cNvPr id="93187" name="内容占位符 3">
            <a:extLst>
              <a:ext uri="{FF2B5EF4-FFF2-40B4-BE49-F238E27FC236}">
                <a16:creationId xmlns="" xmlns:a16="http://schemas.microsoft.com/office/drawing/2014/main" id="{752F3030-456C-4A23-8219-6A09403450B8}"/>
              </a:ext>
            </a:extLst>
          </p:cNvPr>
          <p:cNvSpPr>
            <a:spLocks noGrp="1" noChangeArrowheads="1"/>
          </p:cNvSpPr>
          <p:nvPr>
            <p:ph idx="1"/>
          </p:nvPr>
        </p:nvSpPr>
        <p:spPr>
          <a:xfrm>
            <a:off x="617538" y="1143061"/>
            <a:ext cx="7886700" cy="4902140"/>
          </a:xfrm>
        </p:spPr>
        <p:txBody>
          <a:bodyPr/>
          <a:lstStyle/>
          <a:p>
            <a:pPr marL="0" indent="719138" algn="just" eaLnBrk="1" hangingPunct="1">
              <a:lnSpc>
                <a:spcPct val="125000"/>
              </a:lnSpc>
              <a:spcBef>
                <a:spcPts val="0"/>
              </a:spcBef>
              <a:spcAft>
                <a:spcPts val="0"/>
              </a:spcAft>
              <a:buClr>
                <a:schemeClr val="folHlink"/>
              </a:buClr>
              <a:buSzPct val="60000"/>
              <a:buFont typeface="Wingdings" panose="05000000000000000000" pitchFamily="2" charset="2"/>
              <a:buNone/>
            </a:pPr>
            <a:r>
              <a:rPr lang="zh-CN" altLang="en-US" b="0" dirty="0">
                <a:latin typeface="Euclid" panose="02020503060505020303" pitchFamily="18" charset="0"/>
              </a:rPr>
              <a:t>为了解决</a:t>
            </a:r>
            <a:r>
              <a:rPr lang="en-US" altLang="zh-CN" dirty="0">
                <a:latin typeface="Euclid" panose="02020503060505020303" pitchFamily="18" charset="0"/>
              </a:rPr>
              <a:t>ECB</a:t>
            </a:r>
            <a:r>
              <a:rPr lang="zh-CN" altLang="en-US" b="0" dirty="0">
                <a:latin typeface="Euclid" panose="02020503060505020303" pitchFamily="18" charset="0"/>
              </a:rPr>
              <a:t>的安全缺陷</a:t>
            </a:r>
            <a:r>
              <a:rPr lang="en-US" altLang="zh-CN" b="0" dirty="0">
                <a:latin typeface="Euclid" panose="02020503060505020303" pitchFamily="18" charset="0"/>
              </a:rPr>
              <a:t>, </a:t>
            </a:r>
            <a:r>
              <a:rPr lang="zh-CN" altLang="en-US" b="0" dirty="0">
                <a:solidFill>
                  <a:srgbClr val="FF0000"/>
                </a:solidFill>
                <a:latin typeface="Euclid" panose="02020503060505020303" pitchFamily="18" charset="0"/>
              </a:rPr>
              <a:t>通过在加密处理中引入少量的记忆</a:t>
            </a:r>
            <a:r>
              <a:rPr lang="en-US" altLang="zh-CN" b="0" dirty="0">
                <a:latin typeface="Euclid" panose="02020503060505020303" pitchFamily="18" charset="0"/>
              </a:rPr>
              <a:t>, </a:t>
            </a:r>
            <a:r>
              <a:rPr lang="zh-CN" altLang="en-US" b="0" dirty="0">
                <a:latin typeface="Euclid" panose="02020503060505020303" pitchFamily="18" charset="0"/>
              </a:rPr>
              <a:t>可以让重复的明文分组产生不同的密文分组</a:t>
            </a:r>
            <a:r>
              <a:rPr lang="en-US" altLang="zh-CN" b="0" dirty="0">
                <a:latin typeface="Euclid" panose="02020503060505020303" pitchFamily="18" charset="0"/>
              </a:rPr>
              <a:t>, </a:t>
            </a:r>
            <a:r>
              <a:rPr lang="en-US" altLang="zh-CN" dirty="0">
                <a:latin typeface="Euclid" panose="02020503060505020303" pitchFamily="18" charset="0"/>
              </a:rPr>
              <a:t>CBC</a:t>
            </a:r>
            <a:r>
              <a:rPr lang="en-US" altLang="zh-CN" b="0" dirty="0">
                <a:latin typeface="Euclid" panose="02020503060505020303" pitchFamily="18" charset="0"/>
              </a:rPr>
              <a:t> </a:t>
            </a:r>
            <a:r>
              <a:rPr lang="en-US" altLang="zh-CN" dirty="0">
                <a:latin typeface="Euclid" panose="02020503060505020303" pitchFamily="18" charset="0"/>
              </a:rPr>
              <a:t>(cipher</a:t>
            </a:r>
            <a:r>
              <a:rPr lang="en-US" altLang="zh-CN" b="0" dirty="0">
                <a:latin typeface="Euclid" panose="02020503060505020303" pitchFamily="18" charset="0"/>
              </a:rPr>
              <a:t> </a:t>
            </a:r>
            <a:r>
              <a:rPr lang="en-US" altLang="zh-CN" dirty="0">
                <a:latin typeface="Euclid" panose="02020503060505020303" pitchFamily="18" charset="0"/>
              </a:rPr>
              <a:t>block</a:t>
            </a:r>
            <a:r>
              <a:rPr lang="en-US" altLang="zh-CN" b="0" dirty="0">
                <a:latin typeface="Euclid" panose="02020503060505020303" pitchFamily="18" charset="0"/>
              </a:rPr>
              <a:t> </a:t>
            </a:r>
            <a:r>
              <a:rPr lang="en-US" altLang="zh-CN" dirty="0">
                <a:latin typeface="Euclid" panose="02020503060505020303" pitchFamily="18" charset="0"/>
              </a:rPr>
              <a:t>chaining)</a:t>
            </a:r>
            <a:r>
              <a:rPr lang="zh-CN" altLang="en-US" b="0" dirty="0">
                <a:latin typeface="Euclid" panose="02020503060505020303" pitchFamily="18" charset="0"/>
              </a:rPr>
              <a:t> 模式就可满足这一要求。</a:t>
            </a:r>
          </a:p>
          <a:p>
            <a:pPr marL="228600" lvl="1" algn="just">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这种模式先将</a:t>
            </a:r>
            <a:r>
              <a:rPr lang="zh-CN" altLang="en-US" sz="2800" b="0" dirty="0">
                <a:solidFill>
                  <a:srgbClr val="FF0000"/>
                </a:solidFill>
                <a:latin typeface="Euclid" panose="02020503060505020303" pitchFamily="18" charset="0"/>
              </a:rPr>
              <a:t>明文分组与上一次的密文块进行按比特异或</a:t>
            </a:r>
            <a:r>
              <a:rPr lang="en-US" altLang="zh-CN" sz="2800" b="0" dirty="0">
                <a:latin typeface="Euclid" panose="02020503060505020303" pitchFamily="18" charset="0"/>
              </a:rPr>
              <a:t>, </a:t>
            </a:r>
            <a:r>
              <a:rPr lang="zh-CN" altLang="en-US" sz="2800" b="0" dirty="0">
                <a:latin typeface="Euclid" panose="02020503060505020303" pitchFamily="18" charset="0"/>
              </a:rPr>
              <a:t>然后再进行加密处理。这种模式必须选择一个初始向量</a:t>
            </a:r>
            <a:r>
              <a:rPr lang="en-US" altLang="zh-CN" sz="2800" i="1" dirty="0">
                <a:latin typeface="Euclid" panose="02020503060505020303" pitchFamily="18" charset="0"/>
              </a:rPr>
              <a:t>c</a:t>
            </a:r>
            <a:r>
              <a:rPr lang="en-US" altLang="zh-CN" sz="2800" baseline="-25000" dirty="0">
                <a:latin typeface="Euclid" panose="02020503060505020303" pitchFamily="18" charset="0"/>
              </a:rPr>
              <a:t>0</a:t>
            </a:r>
            <a:r>
              <a:rPr lang="en-US" altLang="zh-CN" sz="2800" dirty="0">
                <a:latin typeface="Euclid" panose="02020503060505020303" pitchFamily="18" charset="0"/>
              </a:rPr>
              <a:t>=</a:t>
            </a:r>
            <a:r>
              <a:rPr lang="en-US" altLang="zh-CN" sz="2800" i="1" dirty="0">
                <a:latin typeface="Euclid" panose="02020503060505020303" pitchFamily="18" charset="0"/>
              </a:rPr>
              <a:t>IV</a:t>
            </a:r>
            <a:r>
              <a:rPr lang="en-US" altLang="zh-CN" sz="2800" b="0" dirty="0">
                <a:latin typeface="Euclid" panose="02020503060505020303" pitchFamily="18" charset="0"/>
              </a:rPr>
              <a:t>, </a:t>
            </a:r>
            <a:r>
              <a:rPr lang="zh-CN" altLang="en-US" sz="2800" b="0" dirty="0">
                <a:latin typeface="Euclid" panose="02020503060505020303" pitchFamily="18" charset="0"/>
              </a:rPr>
              <a:t>用于加密第一块明文。</a:t>
            </a:r>
            <a:endParaRPr lang="en-US" altLang="zh-CN" sz="2800" b="0" dirty="0">
              <a:latin typeface="Euclid" panose="02020503060505020303" pitchFamily="18" charset="0"/>
            </a:endParaRPr>
          </a:p>
          <a:p>
            <a:pPr marL="228600" lvl="1" algn="just">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初始向量的选择会使每次加密变得不确定。</a:t>
            </a:r>
            <a:endParaRPr lang="en-US" altLang="zh-CN" sz="2800" b="0" dirty="0">
              <a:latin typeface="Euclid" panose="02020503060505020303" pitchFamily="18" charset="0"/>
            </a:endParaRPr>
          </a:p>
          <a:p>
            <a:pPr marL="0" indent="719138" algn="just" eaLnBrk="1" hangingPunct="1">
              <a:lnSpc>
                <a:spcPct val="100000"/>
              </a:lnSpc>
              <a:spcBef>
                <a:spcPts val="1200"/>
              </a:spcBef>
              <a:spcAft>
                <a:spcPts val="600"/>
              </a:spcAft>
              <a:buClr>
                <a:schemeClr val="folHlink"/>
              </a:buClr>
              <a:buSzPct val="60000"/>
              <a:buFont typeface="Wingdings" panose="05000000000000000000" pitchFamily="2" charset="2"/>
              <a:buNone/>
            </a:pPr>
            <a:endParaRPr lang="zh-CN" altLang="en-US" b="0" dirty="0">
              <a:latin typeface="Euclid" panose="02020503060505020303" pitchFamily="18" charset="0"/>
            </a:endParaRPr>
          </a:p>
        </p:txBody>
      </p:sp>
      <p:sp>
        <p:nvSpPr>
          <p:cNvPr id="2" name="日期占位符 1"/>
          <p:cNvSpPr>
            <a:spLocks noGrp="1"/>
          </p:cNvSpPr>
          <p:nvPr>
            <p:ph type="dt" sz="half" idx="10"/>
          </p:nvPr>
        </p:nvSpPr>
        <p:spPr/>
        <p:txBody>
          <a:bodyPr/>
          <a:lstStyle/>
          <a:p>
            <a:pPr>
              <a:defRPr/>
            </a:pPr>
            <a:fld id="{5233D02C-70F4-42E6-831B-82B3E76A38A3}"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4488176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3">
            <a:extLst>
              <a:ext uri="{FF2B5EF4-FFF2-40B4-BE49-F238E27FC236}">
                <a16:creationId xmlns="" xmlns:a16="http://schemas.microsoft.com/office/drawing/2014/main" id="{2B5ACD2B-6339-47A6-9E15-13AFDEF087D2}"/>
              </a:ext>
            </a:extLst>
          </p:cNvPr>
          <p:cNvSpPr>
            <a:spLocks noChangeArrowheads="1"/>
          </p:cNvSpPr>
          <p:nvPr/>
        </p:nvSpPr>
        <p:spPr bwMode="auto">
          <a:xfrm>
            <a:off x="5261455" y="2438426"/>
            <a:ext cx="3124200" cy="52387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lang="en-US" altLang="zh-CN" dirty="0">
                <a:latin typeface="Euclid" panose="02020503060505020303" pitchFamily="18" charset="0"/>
                <a:ea typeface="华文中宋" panose="02010600040101010101" pitchFamily="2" charset="-122"/>
              </a:rPr>
              <a:t> CBC</a:t>
            </a:r>
            <a:r>
              <a:rPr lang="zh-CN" altLang="en-US" b="0" dirty="0">
                <a:latin typeface="Euclid" panose="02020503060505020303" pitchFamily="18" charset="0"/>
                <a:ea typeface="华文中宋" panose="02010600040101010101" pitchFamily="2" charset="-122"/>
              </a:rPr>
              <a:t>模式示意图</a:t>
            </a:r>
          </a:p>
        </p:txBody>
      </p:sp>
      <p:pic>
        <p:nvPicPr>
          <p:cNvPr id="4" name="图片 3">
            <a:extLst>
              <a:ext uri="{FF2B5EF4-FFF2-40B4-BE49-F238E27FC236}">
                <a16:creationId xmlns="" xmlns:a16="http://schemas.microsoft.com/office/drawing/2014/main" id="{80FB4465-563A-4706-A855-4DA0313C7181}"/>
              </a:ext>
            </a:extLst>
          </p:cNvPr>
          <p:cNvPicPr>
            <a:picLocks noChangeAspect="1"/>
          </p:cNvPicPr>
          <p:nvPr/>
        </p:nvPicPr>
        <p:blipFill>
          <a:blip r:embed="rId3"/>
          <a:stretch>
            <a:fillRect/>
          </a:stretch>
        </p:blipFill>
        <p:spPr>
          <a:xfrm>
            <a:off x="38026" y="152486"/>
            <a:ext cx="5219756" cy="5410058"/>
          </a:xfrm>
          <a:prstGeom prst="rect">
            <a:avLst/>
          </a:prstGeom>
        </p:spPr>
      </p:pic>
      <p:sp>
        <p:nvSpPr>
          <p:cNvPr id="2" name="文本框 1">
            <a:extLst>
              <a:ext uri="{FF2B5EF4-FFF2-40B4-BE49-F238E27FC236}">
                <a16:creationId xmlns="" xmlns:a16="http://schemas.microsoft.com/office/drawing/2014/main" id="{447B8D44-3499-4CBB-94B6-CEB329E33DD6}"/>
              </a:ext>
            </a:extLst>
          </p:cNvPr>
          <p:cNvSpPr txBox="1"/>
          <p:nvPr/>
        </p:nvSpPr>
        <p:spPr>
          <a:xfrm>
            <a:off x="3962416" y="5064861"/>
            <a:ext cx="4571880" cy="1621982"/>
          </a:xfrm>
          <a:prstGeom prst="rect">
            <a:avLst/>
          </a:prstGeom>
          <a:noFill/>
        </p:spPr>
        <p:txBody>
          <a:bodyPr wrap="square" rtlCol="0">
            <a:spAutoFit/>
          </a:bodyPr>
          <a:lstStyle/>
          <a:p>
            <a:pPr marL="0" lvl="1" eaLnBrk="1" hangingPunct="1">
              <a:lnSpc>
                <a:spcPct val="120000"/>
              </a:lnSpc>
              <a:buClr>
                <a:srgbClr val="FF0000"/>
              </a:buClr>
              <a:buSzPct val="55000"/>
              <a:defRPr/>
            </a:pPr>
            <a:r>
              <a:rPr lang="zh-CN" altLang="en-US" sz="2800" dirty="0">
                <a:latin typeface="Euclid" panose="02020503060505020303" pitchFamily="18" charset="0"/>
                <a:ea typeface="华文中宋" panose="02010600040101010101" pitchFamily="2" charset="-122"/>
              </a:rPr>
              <a:t>加密过程</a:t>
            </a:r>
            <a:r>
              <a:rPr lang="en-US" altLang="zh-CN" sz="2800" dirty="0">
                <a:latin typeface="Euclid" panose="02020503060505020303" pitchFamily="18" charset="0"/>
                <a:ea typeface="华文中宋" panose="02010600040101010101" pitchFamily="2" charset="-122"/>
              </a:rPr>
              <a:t>:</a:t>
            </a:r>
            <a:r>
              <a:rPr lang="zh-CN" altLang="en-US" sz="2800" dirty="0">
                <a:latin typeface="Euclid" panose="02020503060505020303" pitchFamily="18" charset="0"/>
                <a:ea typeface="华文中宋" panose="02010600040101010101" pitchFamily="2" charset="-122"/>
              </a:rPr>
              <a:t>  </a:t>
            </a:r>
            <a:r>
              <a:rPr lang="en-US" altLang="zh-CN" sz="2800" b="1" i="1" dirty="0">
                <a:solidFill>
                  <a:srgbClr val="FF0000"/>
                </a:solidFill>
                <a:latin typeface="Euclid" panose="02020503060505020303" pitchFamily="18" charset="0"/>
                <a:ea typeface="华文中宋" panose="02010600040101010101" pitchFamily="2" charset="-122"/>
              </a:rPr>
              <a:t>c</a:t>
            </a:r>
            <a:r>
              <a:rPr lang="en-US" altLang="zh-CN" sz="2800" b="1" i="1" baseline="-25000" dirty="0">
                <a:solidFill>
                  <a:srgbClr val="FF0000"/>
                </a:solidFill>
                <a:latin typeface="Euclid" panose="02020503060505020303" pitchFamily="18" charset="0"/>
                <a:ea typeface="华文中宋" panose="02010600040101010101" pitchFamily="2" charset="-122"/>
              </a:rPr>
              <a:t>i</a:t>
            </a:r>
            <a:r>
              <a:rPr lang="en-US" altLang="zh-CN" sz="2800" b="1" dirty="0">
                <a:solidFill>
                  <a:srgbClr val="FF0000"/>
                </a:solidFill>
                <a:latin typeface="Euclid" panose="02020503060505020303" pitchFamily="18" charset="0"/>
                <a:ea typeface="华文中宋" panose="02010600040101010101" pitchFamily="2" charset="-122"/>
              </a:rPr>
              <a:t>=</a:t>
            </a:r>
            <a:r>
              <a:rPr lang="en-US" altLang="zh-CN" sz="2800" b="1" i="1" dirty="0" err="1">
                <a:solidFill>
                  <a:srgbClr val="FF0000"/>
                </a:solidFill>
                <a:latin typeface="Euclid" panose="02020503060505020303" pitchFamily="18" charset="0"/>
                <a:ea typeface="华文中宋" panose="02010600040101010101" pitchFamily="2" charset="-122"/>
              </a:rPr>
              <a:t>E</a:t>
            </a:r>
            <a:r>
              <a:rPr lang="en-US" altLang="zh-CN" sz="2800" b="1" i="1" baseline="-25000" dirty="0" err="1">
                <a:solidFill>
                  <a:srgbClr val="FF0000"/>
                </a:solidFill>
                <a:latin typeface="Euclid" panose="02020503060505020303" pitchFamily="18" charset="0"/>
                <a:ea typeface="华文中宋" panose="02010600040101010101" pitchFamily="2" charset="-122"/>
              </a:rPr>
              <a:t>k</a:t>
            </a:r>
            <a:r>
              <a:rPr lang="en-US" altLang="zh-CN" sz="2800" b="1" dirty="0">
                <a:solidFill>
                  <a:srgbClr val="FF0000"/>
                </a:solidFill>
                <a:latin typeface="Euclid" panose="02020503060505020303" pitchFamily="18" charset="0"/>
                <a:ea typeface="华文中宋" panose="02010600040101010101" pitchFamily="2" charset="-122"/>
              </a:rPr>
              <a:t>(</a:t>
            </a:r>
            <a:r>
              <a:rPr lang="en-US" altLang="zh-CN" sz="2800" b="1" i="1" dirty="0">
                <a:solidFill>
                  <a:srgbClr val="FF0000"/>
                </a:solidFill>
                <a:latin typeface="Euclid" panose="02020503060505020303" pitchFamily="18" charset="0"/>
                <a:ea typeface="华文中宋" panose="02010600040101010101" pitchFamily="2" charset="-122"/>
              </a:rPr>
              <a:t>m</a:t>
            </a:r>
            <a:r>
              <a:rPr lang="en-US" altLang="zh-CN" sz="2800" b="1" i="1" baseline="-25000" dirty="0">
                <a:solidFill>
                  <a:srgbClr val="FF0000"/>
                </a:solidFill>
                <a:latin typeface="Euclid" panose="02020503060505020303" pitchFamily="18" charset="0"/>
                <a:ea typeface="华文中宋" panose="02010600040101010101" pitchFamily="2" charset="-122"/>
              </a:rPr>
              <a:t>i</a:t>
            </a:r>
            <a:r>
              <a:rPr lang="zh-CN" altLang="en-US"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c</a:t>
            </a:r>
            <a:r>
              <a:rPr lang="en-US" altLang="zh-CN" sz="2800" b="1" i="1" baseline="-25000" dirty="0">
                <a:solidFill>
                  <a:srgbClr val="FF0000"/>
                </a:solidFill>
                <a:latin typeface="Euclid" panose="02020503060505020303" pitchFamily="18" charset="0"/>
              </a:rPr>
              <a:t>i</a:t>
            </a:r>
            <a:r>
              <a:rPr lang="en-US" altLang="zh-CN" sz="2800" b="1" baseline="-25000" dirty="0">
                <a:solidFill>
                  <a:srgbClr val="FF0000"/>
                </a:solidFill>
                <a:latin typeface="Euclid" panose="02020503060505020303" pitchFamily="18" charset="0"/>
              </a:rPr>
              <a:t>-1</a:t>
            </a:r>
            <a:r>
              <a:rPr lang="en-US" altLang="zh-CN" sz="2800" b="1" dirty="0">
                <a:solidFill>
                  <a:srgbClr val="FF0000"/>
                </a:solidFill>
                <a:latin typeface="Euclid" panose="02020503060505020303" pitchFamily="18" charset="0"/>
                <a:ea typeface="华文中宋" panose="02010600040101010101" pitchFamily="2" charset="-122"/>
              </a:rPr>
              <a:t>)</a:t>
            </a:r>
          </a:p>
          <a:p>
            <a:pPr marL="0" lvl="1" algn="ctr" eaLnBrk="1" hangingPunct="1">
              <a:lnSpc>
                <a:spcPct val="120000"/>
              </a:lnSpc>
              <a:buClr>
                <a:srgbClr val="FF0000"/>
              </a:buClr>
              <a:buSzPct val="55000"/>
              <a:defRPr/>
            </a:pPr>
            <a:r>
              <a:rPr lang="en-US" altLang="zh-CN" sz="2800" b="1" dirty="0">
                <a:solidFill>
                  <a:srgbClr val="FF0000"/>
                </a:solidFill>
                <a:latin typeface="Euclid" panose="02020503060505020303" pitchFamily="18" charset="0"/>
                <a:ea typeface="华文中宋" panose="02010600040101010101" pitchFamily="2" charset="-122"/>
              </a:rPr>
              <a:t>1</a:t>
            </a:r>
            <a:r>
              <a:rPr lang="zh-CN" altLang="en-US" sz="2800" b="1" dirty="0">
                <a:solidFill>
                  <a:srgbClr val="FF0000"/>
                </a:solidFill>
                <a:latin typeface="Euclid" panose="02020503060505020303" pitchFamily="18" charset="0"/>
                <a:ea typeface="华文中宋" panose="02010600040101010101" pitchFamily="2" charset="-122"/>
              </a:rPr>
              <a:t>≤</a:t>
            </a:r>
            <a:r>
              <a:rPr lang="en-US" altLang="zh-CN" sz="2800" b="1" i="1" dirty="0" err="1">
                <a:solidFill>
                  <a:srgbClr val="FF0000"/>
                </a:solidFill>
                <a:latin typeface="Euclid" panose="02020503060505020303" pitchFamily="18" charset="0"/>
                <a:ea typeface="华文中宋" panose="02010600040101010101" pitchFamily="2" charset="-122"/>
              </a:rPr>
              <a:t>i</a:t>
            </a:r>
            <a:r>
              <a:rPr lang="zh-CN" altLang="en-US" sz="2800" b="1" dirty="0">
                <a:solidFill>
                  <a:srgbClr val="FF0000"/>
                </a:solidFill>
                <a:latin typeface="Euclid" panose="02020503060505020303" pitchFamily="18" charset="0"/>
                <a:ea typeface="华文中宋" panose="02010600040101010101" pitchFamily="2" charset="-122"/>
              </a:rPr>
              <a:t>≤</a:t>
            </a:r>
            <a:r>
              <a:rPr lang="en-US" altLang="zh-CN" sz="2800" b="1" i="1" dirty="0">
                <a:solidFill>
                  <a:srgbClr val="FF0000"/>
                </a:solidFill>
                <a:latin typeface="Euclid" panose="02020503060505020303" pitchFamily="18" charset="0"/>
                <a:ea typeface="华文中宋" panose="02010600040101010101" pitchFamily="2" charset="-122"/>
              </a:rPr>
              <a:t>t</a:t>
            </a:r>
            <a:endParaRPr lang="en-US" altLang="zh-CN" sz="2800" b="1" dirty="0">
              <a:solidFill>
                <a:srgbClr val="FF0000"/>
              </a:solidFill>
              <a:latin typeface="Euclid" panose="02020503060505020303" pitchFamily="18" charset="0"/>
              <a:ea typeface="华文中宋" panose="02010600040101010101" pitchFamily="2" charset="-122"/>
            </a:endParaRPr>
          </a:p>
          <a:p>
            <a:pPr marL="0" lvl="1" eaLnBrk="1" hangingPunct="1">
              <a:lnSpc>
                <a:spcPct val="120000"/>
              </a:lnSpc>
              <a:buClr>
                <a:srgbClr val="FF0000"/>
              </a:buClr>
              <a:buSzPct val="55000"/>
              <a:defRPr/>
            </a:pPr>
            <a:r>
              <a:rPr lang="zh-CN" altLang="en-US" sz="2800" dirty="0">
                <a:latin typeface="Euclid" panose="02020503060505020303" pitchFamily="18" charset="0"/>
                <a:ea typeface="华文中宋" panose="02010600040101010101" pitchFamily="2" charset="-122"/>
              </a:rPr>
              <a:t>解密过程</a:t>
            </a:r>
            <a:r>
              <a:rPr lang="en-US" altLang="zh-CN" sz="2800" dirty="0">
                <a:latin typeface="Euclid" panose="02020503060505020303" pitchFamily="18" charset="0"/>
                <a:ea typeface="华文中宋" panose="02010600040101010101" pitchFamily="2" charset="-122"/>
              </a:rPr>
              <a:t>: </a:t>
            </a:r>
            <a:r>
              <a:rPr lang="en-US" altLang="zh-CN" sz="2800" b="1" i="1" dirty="0">
                <a:solidFill>
                  <a:srgbClr val="FF0000"/>
                </a:solidFill>
                <a:latin typeface="Euclid" panose="02020503060505020303" pitchFamily="18" charset="0"/>
                <a:ea typeface="华文中宋" panose="02010600040101010101" pitchFamily="2" charset="-122"/>
              </a:rPr>
              <a:t>m</a:t>
            </a:r>
            <a:r>
              <a:rPr lang="en-US" altLang="zh-CN" sz="2800" b="1" i="1" baseline="-25000" dirty="0">
                <a:solidFill>
                  <a:srgbClr val="FF0000"/>
                </a:solidFill>
                <a:latin typeface="Euclid" panose="02020503060505020303" pitchFamily="18" charset="0"/>
                <a:ea typeface="华文中宋" panose="02010600040101010101" pitchFamily="2" charset="-122"/>
              </a:rPr>
              <a:t>i</a:t>
            </a:r>
            <a:r>
              <a:rPr lang="en-US" altLang="zh-CN" sz="2800" b="1" dirty="0">
                <a:solidFill>
                  <a:srgbClr val="FF0000"/>
                </a:solidFill>
                <a:latin typeface="Euclid" panose="02020503060505020303" pitchFamily="18" charset="0"/>
                <a:ea typeface="华文中宋" panose="02010600040101010101" pitchFamily="2" charset="-122"/>
              </a:rPr>
              <a:t>=</a:t>
            </a:r>
            <a:r>
              <a:rPr lang="en-US" altLang="zh-CN" sz="2800" b="1" i="1" dirty="0">
                <a:solidFill>
                  <a:srgbClr val="FF0000"/>
                </a:solidFill>
                <a:latin typeface="Euclid" panose="02020503060505020303" pitchFamily="18" charset="0"/>
                <a:ea typeface="华文中宋" panose="02010600040101010101" pitchFamily="2" charset="-122"/>
              </a:rPr>
              <a:t>D</a:t>
            </a:r>
            <a:r>
              <a:rPr lang="en-US" altLang="zh-CN" sz="2800" b="1" i="1" baseline="-25000" dirty="0">
                <a:solidFill>
                  <a:srgbClr val="FF0000"/>
                </a:solidFill>
                <a:latin typeface="Euclid" panose="02020503060505020303" pitchFamily="18" charset="0"/>
                <a:ea typeface="华文中宋" panose="02010600040101010101" pitchFamily="2" charset="-122"/>
              </a:rPr>
              <a:t>k</a:t>
            </a:r>
            <a:r>
              <a:rPr lang="en-US" altLang="zh-CN" sz="2800" b="1" dirty="0">
                <a:solidFill>
                  <a:srgbClr val="FF0000"/>
                </a:solidFill>
                <a:latin typeface="Euclid" panose="02020503060505020303" pitchFamily="18" charset="0"/>
                <a:ea typeface="华文中宋" panose="02010600040101010101" pitchFamily="2" charset="-122"/>
              </a:rPr>
              <a:t>(</a:t>
            </a:r>
            <a:r>
              <a:rPr lang="en-US" altLang="zh-CN" sz="2800" b="1" i="1" dirty="0">
                <a:solidFill>
                  <a:srgbClr val="FF0000"/>
                </a:solidFill>
                <a:latin typeface="Euclid" panose="02020503060505020303" pitchFamily="18" charset="0"/>
                <a:ea typeface="华文中宋" panose="02010600040101010101" pitchFamily="2" charset="-122"/>
              </a:rPr>
              <a:t>c</a:t>
            </a:r>
            <a:r>
              <a:rPr lang="en-US" altLang="zh-CN" sz="2800" b="1" i="1" baseline="-25000" dirty="0">
                <a:solidFill>
                  <a:srgbClr val="FF0000"/>
                </a:solidFill>
                <a:latin typeface="Euclid" panose="02020503060505020303" pitchFamily="18" charset="0"/>
                <a:ea typeface="华文中宋" panose="02010600040101010101" pitchFamily="2" charset="-122"/>
              </a:rPr>
              <a:t>i</a:t>
            </a:r>
            <a:r>
              <a:rPr lang="en-US" altLang="zh-CN" sz="2800" b="1" dirty="0">
                <a:solidFill>
                  <a:srgbClr val="FF0000"/>
                </a:solidFill>
                <a:latin typeface="Euclid" panose="02020503060505020303" pitchFamily="18" charset="0"/>
                <a:ea typeface="华文中宋" panose="02010600040101010101" pitchFamily="2" charset="-122"/>
              </a:rPr>
              <a:t>)</a:t>
            </a:r>
            <a:r>
              <a:rPr lang="zh-CN" altLang="en-US"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c</a:t>
            </a:r>
            <a:r>
              <a:rPr lang="en-US" altLang="zh-CN" sz="2800" b="1" i="1" baseline="-25000" dirty="0">
                <a:solidFill>
                  <a:srgbClr val="FF0000"/>
                </a:solidFill>
                <a:latin typeface="Euclid" panose="02020503060505020303" pitchFamily="18" charset="0"/>
              </a:rPr>
              <a:t>i</a:t>
            </a:r>
            <a:r>
              <a:rPr lang="en-US" altLang="zh-CN" sz="2800" b="1" baseline="-25000" dirty="0">
                <a:solidFill>
                  <a:srgbClr val="FF0000"/>
                </a:solidFill>
                <a:latin typeface="Euclid" panose="02020503060505020303" pitchFamily="18" charset="0"/>
              </a:rPr>
              <a:t>-1</a:t>
            </a:r>
          </a:p>
        </p:txBody>
      </p:sp>
      <p:sp>
        <p:nvSpPr>
          <p:cNvPr id="3" name="日期占位符 2"/>
          <p:cNvSpPr>
            <a:spLocks noGrp="1"/>
          </p:cNvSpPr>
          <p:nvPr>
            <p:ph type="dt" sz="half" idx="10"/>
          </p:nvPr>
        </p:nvSpPr>
        <p:spPr/>
        <p:txBody>
          <a:bodyPr/>
          <a:lstStyle/>
          <a:p>
            <a:pPr>
              <a:defRPr/>
            </a:pPr>
            <a:fld id="{E9F36321-6BE0-4049-B32C-C41617BBFB6A}" type="datetime1">
              <a:rPr lang="zh-CN" altLang="en-US" smtClean="0"/>
              <a:t>2023/3/31</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20118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2DC855-BC83-4B51-A73B-B1224822FF59}"/>
              </a:ext>
            </a:extLst>
          </p:cNvPr>
          <p:cNvSpPr>
            <a:spLocks noGrp="1"/>
          </p:cNvSpPr>
          <p:nvPr>
            <p:ph type="title"/>
          </p:nvPr>
        </p:nvSpPr>
        <p:spPr/>
        <p:txBody>
          <a:bodyPr/>
          <a:lstStyle/>
          <a:p>
            <a:r>
              <a:rPr lang="en-US" altLang="zh-CN" dirty="0"/>
              <a:t>4.4.3 </a:t>
            </a:r>
            <a:r>
              <a:rPr lang="zh-CN" altLang="en-US" dirty="0"/>
              <a:t>密码分组链接（</a:t>
            </a:r>
            <a:r>
              <a:rPr lang="en-US" altLang="zh-CN" dirty="0"/>
              <a:t>CBC</a:t>
            </a:r>
            <a:r>
              <a:rPr lang="zh-CN" altLang="en-US" dirty="0"/>
              <a:t>）模式</a:t>
            </a:r>
          </a:p>
        </p:txBody>
      </p:sp>
      <p:sp>
        <p:nvSpPr>
          <p:cNvPr id="3" name="内容占位符 2">
            <a:extLst>
              <a:ext uri="{FF2B5EF4-FFF2-40B4-BE49-F238E27FC236}">
                <a16:creationId xmlns="" xmlns:a16="http://schemas.microsoft.com/office/drawing/2014/main" id="{E99B545D-42E8-4ADF-B248-55D9CDB31C61}"/>
              </a:ext>
            </a:extLst>
          </p:cNvPr>
          <p:cNvSpPr>
            <a:spLocks noGrp="1"/>
          </p:cNvSpPr>
          <p:nvPr>
            <p:ph idx="1"/>
          </p:nvPr>
        </p:nvSpPr>
        <p:spPr>
          <a:xfrm>
            <a:off x="617935" y="1219258"/>
            <a:ext cx="7886700" cy="4825942"/>
          </a:xfrm>
        </p:spPr>
        <p:txBody>
          <a:bodyPr/>
          <a:lstStyle/>
          <a:p>
            <a:pPr marL="228600" lvl="1"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关于</a:t>
            </a:r>
            <a:r>
              <a:rPr lang="en-US" altLang="zh-CN" sz="2800" dirty="0">
                <a:latin typeface="Euclid" panose="02020503060505020303" pitchFamily="18" charset="0"/>
              </a:rPr>
              <a:t>IV</a:t>
            </a:r>
          </a:p>
          <a:p>
            <a:pPr marL="687600" lvl="2" indent="-230400"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400" b="0" dirty="0">
                <a:latin typeface="Times New Roman" panose="02020603050405020304" pitchFamily="18" charset="0"/>
              </a:rPr>
              <a:t>如果第一个分组不采用初始向量</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那么</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两个相同的消息仍然被加密成相同的密文</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并且两个消息在第一个不同分组之前的所有分组都将被加密成相同的消息。</a:t>
            </a:r>
            <a:endParaRPr lang="en-US" altLang="zh-CN" sz="2400" b="0" dirty="0">
              <a:latin typeface="Times New Roman" panose="02020603050405020304" pitchFamily="18" charset="0"/>
            </a:endParaRPr>
          </a:p>
          <a:p>
            <a:pPr marL="687600" lvl="2" indent="-230400"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400" b="0" dirty="0">
                <a:latin typeface="Times New Roman" panose="02020603050405020304" pitchFamily="18" charset="0"/>
              </a:rPr>
              <a:t>一般来说</a:t>
            </a:r>
            <a:r>
              <a:rPr lang="en-US" altLang="zh-CN" sz="2400" b="0" dirty="0">
                <a:latin typeface="Times New Roman" panose="02020603050405020304" pitchFamily="18" charset="0"/>
              </a:rPr>
              <a:t>, </a:t>
            </a:r>
            <a:r>
              <a:rPr lang="en-US" altLang="zh-CN" sz="2400" b="0" i="1" dirty="0">
                <a:latin typeface="Times New Roman" panose="02020603050405020304" pitchFamily="18" charset="0"/>
              </a:rPr>
              <a:t>IV</a:t>
            </a:r>
            <a:r>
              <a:rPr lang="zh-CN" altLang="en-US" sz="2400" b="0" dirty="0">
                <a:latin typeface="Times New Roman" panose="02020603050405020304" pitchFamily="18" charset="0"/>
              </a:rPr>
              <a:t>无须保密</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可以以明文形式在报文中进行传输</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要</a:t>
            </a:r>
            <a:r>
              <a:rPr lang="zh-CN" altLang="en-US" sz="2400" b="0" dirty="0">
                <a:solidFill>
                  <a:srgbClr val="FF0000"/>
                </a:solidFill>
                <a:latin typeface="Times New Roman" panose="02020603050405020304" pitchFamily="18" charset="0"/>
              </a:rPr>
              <a:t>随消息更换</a:t>
            </a:r>
            <a:r>
              <a:rPr lang="zh-CN" altLang="en-US" sz="2400" b="0" dirty="0">
                <a:latin typeface="Times New Roman" panose="02020603050405020304" pitchFamily="18" charset="0"/>
              </a:rPr>
              <a:t>。</a:t>
            </a:r>
          </a:p>
          <a:p>
            <a:pPr marL="228600" lvl="1"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如果资金转账系统采用</a:t>
            </a:r>
            <a:r>
              <a:rPr lang="en-US" altLang="zh-CN" sz="2800" dirty="0">
                <a:latin typeface="Euclid" panose="02020503060505020303" pitchFamily="18" charset="0"/>
              </a:rPr>
              <a:t>CBC</a:t>
            </a:r>
            <a:r>
              <a:rPr lang="zh-CN" altLang="en-US" sz="2800" b="0" dirty="0">
                <a:latin typeface="Euclid" panose="02020503060505020303" pitchFamily="18" charset="0"/>
              </a:rPr>
              <a:t>模式加密</a:t>
            </a:r>
            <a:r>
              <a:rPr lang="en-US" altLang="zh-CN" sz="2800" b="0" dirty="0">
                <a:latin typeface="Euclid" panose="02020503060505020303" pitchFamily="18" charset="0"/>
              </a:rPr>
              <a:t>, </a:t>
            </a:r>
            <a:r>
              <a:rPr lang="zh-CN" altLang="en-US" sz="2800" b="0" dirty="0">
                <a:latin typeface="Euclid" panose="02020503060505020303" pitchFamily="18" charset="0"/>
              </a:rPr>
              <a:t>攻击者进行替换攻击还能成功吗</a:t>
            </a:r>
            <a:r>
              <a:rPr lang="en-US" altLang="zh-CN" sz="2800" b="0" dirty="0">
                <a:latin typeface="Euclid" panose="02020503060505020303" pitchFamily="18" charset="0"/>
              </a:rPr>
              <a:t>?</a:t>
            </a:r>
            <a:endParaRPr lang="zh-CN" altLang="en-US" sz="2800" b="0" dirty="0">
              <a:latin typeface="Euclid" panose="02020503060505020303" pitchFamily="18" charset="0"/>
            </a:endParaRPr>
          </a:p>
          <a:p>
            <a:endParaRPr lang="zh-CN" altLang="en-US" dirty="0"/>
          </a:p>
        </p:txBody>
      </p:sp>
      <p:graphicFrame>
        <p:nvGraphicFramePr>
          <p:cNvPr id="4" name="Object 4">
            <a:extLst>
              <a:ext uri="{FF2B5EF4-FFF2-40B4-BE49-F238E27FC236}">
                <a16:creationId xmlns="" xmlns:a16="http://schemas.microsoft.com/office/drawing/2014/main" id="{A5A47DB2-A92B-48C8-8C97-3D3EAFC0F659}"/>
              </a:ext>
            </a:extLst>
          </p:cNvPr>
          <p:cNvGraphicFramePr>
            <a:graphicFrameLocks noChangeAspect="1"/>
          </p:cNvGraphicFramePr>
          <p:nvPr>
            <p:extLst>
              <p:ext uri="{D42A27DB-BD31-4B8C-83A1-F6EECF244321}">
                <p14:modId xmlns:p14="http://schemas.microsoft.com/office/powerpoint/2010/main" val="732317133"/>
              </p:ext>
            </p:extLst>
          </p:nvPr>
        </p:nvGraphicFramePr>
        <p:xfrm>
          <a:off x="649504" y="4495772"/>
          <a:ext cx="7886700" cy="2147405"/>
        </p:xfrm>
        <a:graphic>
          <a:graphicData uri="http://schemas.openxmlformats.org/presentationml/2006/ole">
            <mc:AlternateContent xmlns:mc="http://schemas.openxmlformats.org/markup-compatibility/2006">
              <mc:Choice xmlns:v="urn:schemas-microsoft-com:vml" Requires="v">
                <p:oleObj spid="_x0000_s212017" r:id="rId3" imgW="8397092" imgH="2263140" progId="Word.Document.8">
                  <p:embed/>
                </p:oleObj>
              </mc:Choice>
              <mc:Fallback>
                <p:oleObj r:id="rId3" imgW="8397092" imgH="2263140" progId="Word.Document.8">
                  <p:embed/>
                  <p:pic>
                    <p:nvPicPr>
                      <p:cNvPr id="326660" name="Object 4">
                        <a:extLst>
                          <a:ext uri="{FF2B5EF4-FFF2-40B4-BE49-F238E27FC236}">
                            <a16:creationId xmlns="" xmlns:a16="http://schemas.microsoft.com/office/drawing/2014/main" id="{837CDA07-92C9-4343-B0D2-4EF6CA817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04" y="4495772"/>
                        <a:ext cx="7886700" cy="2147405"/>
                      </a:xfrm>
                      <a:prstGeom prst="rect">
                        <a:avLst/>
                      </a:prstGeom>
                      <a:noFill/>
                      <a:ln>
                        <a:noFill/>
                      </a:ln>
                    </p:spPr>
                  </p:pic>
                </p:oleObj>
              </mc:Fallback>
            </mc:AlternateContent>
          </a:graphicData>
        </a:graphic>
      </p:graphicFrame>
      <p:sp>
        <p:nvSpPr>
          <p:cNvPr id="5" name="日期占位符 4"/>
          <p:cNvSpPr>
            <a:spLocks noGrp="1"/>
          </p:cNvSpPr>
          <p:nvPr>
            <p:ph type="dt" sz="half" idx="10"/>
          </p:nvPr>
        </p:nvSpPr>
        <p:spPr/>
        <p:txBody>
          <a:bodyPr/>
          <a:lstStyle/>
          <a:p>
            <a:pPr>
              <a:defRPr/>
            </a:pPr>
            <a:fld id="{B3E57073-9EBC-4CA7-97D7-85A02BD9D385}" type="datetime1">
              <a:rPr lang="zh-CN" altLang="en-US" smtClean="0"/>
              <a:t>2023/3/31</a:t>
            </a:fld>
            <a:endParaRPr lang="en-US" altLang="zh-CN" dirty="0"/>
          </a:p>
        </p:txBody>
      </p:sp>
      <p:sp>
        <p:nvSpPr>
          <p:cNvPr id="6" name="页脚占位符 5"/>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2518498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a:extLst>
              <a:ext uri="{FF2B5EF4-FFF2-40B4-BE49-F238E27FC236}">
                <a16:creationId xmlns="" xmlns:a16="http://schemas.microsoft.com/office/drawing/2014/main" id="{411E1CDA-A482-4CBF-B9BF-2653F0FA823D}"/>
              </a:ext>
            </a:extLst>
          </p:cNvPr>
          <p:cNvSpPr>
            <a:spLocks noGrp="1"/>
          </p:cNvSpPr>
          <p:nvPr>
            <p:ph type="title"/>
          </p:nvPr>
        </p:nvSpPr>
        <p:spPr>
          <a:xfrm>
            <a:off x="1098550" y="365125"/>
            <a:ext cx="6778625" cy="668338"/>
          </a:xfrm>
        </p:spPr>
        <p:txBody>
          <a:bodyPr/>
          <a:lstStyle/>
          <a:p>
            <a:pPr>
              <a:defRPr/>
            </a:pPr>
            <a:r>
              <a:rPr lang="en-US" altLang="zh-CN" dirty="0"/>
              <a:t>4.4.3 </a:t>
            </a:r>
            <a:r>
              <a:rPr lang="zh-CN" altLang="en-US" dirty="0"/>
              <a:t>密码分组链接（</a:t>
            </a:r>
            <a:r>
              <a:rPr lang="en-US" altLang="zh-CN" dirty="0"/>
              <a:t>CBC</a:t>
            </a:r>
            <a:r>
              <a:rPr lang="zh-CN" altLang="en-US" dirty="0"/>
              <a:t>）模式</a:t>
            </a:r>
          </a:p>
        </p:txBody>
      </p:sp>
      <p:sp>
        <p:nvSpPr>
          <p:cNvPr id="4" name="内容占位符 3">
            <a:extLst>
              <a:ext uri="{FF2B5EF4-FFF2-40B4-BE49-F238E27FC236}">
                <a16:creationId xmlns="" xmlns:a16="http://schemas.microsoft.com/office/drawing/2014/main" id="{59684628-9D54-4843-A2D7-6106CECF976F}"/>
              </a:ext>
            </a:extLst>
          </p:cNvPr>
          <p:cNvSpPr>
            <a:spLocks noGrp="1"/>
          </p:cNvSpPr>
          <p:nvPr>
            <p:ph idx="1"/>
          </p:nvPr>
        </p:nvSpPr>
        <p:spPr>
          <a:xfrm>
            <a:off x="617538" y="1033463"/>
            <a:ext cx="8297748" cy="5214864"/>
          </a:xfrm>
        </p:spPr>
        <p:txBody>
          <a:bodyPr/>
          <a:lstStyle/>
          <a:p>
            <a:pPr marL="228600" lvl="1"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CBC</a:t>
            </a:r>
            <a:r>
              <a:rPr lang="zh-CN" altLang="en-US" sz="2800" b="0" dirty="0">
                <a:latin typeface="Euclid" panose="02020503060505020303" pitchFamily="18" charset="0"/>
              </a:rPr>
              <a:t>模式特点</a:t>
            </a:r>
            <a:endParaRPr lang="en-US" altLang="zh-CN" sz="2800" b="0" dirty="0">
              <a:latin typeface="Euclid" panose="02020503060505020303" pitchFamily="18" charset="0"/>
            </a:endParaRPr>
          </a:p>
          <a:p>
            <a:pPr marL="687600" lvl="1" algn="just" eaLnBrk="1" hangingPunct="1">
              <a:lnSpc>
                <a:spcPct val="11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由于引入了</a:t>
            </a:r>
            <a:r>
              <a:rPr lang="zh-CN" altLang="en-US" sz="2800" b="0" dirty="0">
                <a:solidFill>
                  <a:srgbClr val="FF0000"/>
                </a:solidFill>
                <a:latin typeface="Euclid" panose="02020503060505020303" pitchFamily="18" charset="0"/>
              </a:rPr>
              <a:t>初始向量</a:t>
            </a:r>
            <a:r>
              <a:rPr lang="en-US" altLang="zh-CN" sz="2800" b="0" dirty="0">
                <a:solidFill>
                  <a:srgbClr val="FF0000"/>
                </a:solidFill>
                <a:latin typeface="Euclid" panose="02020503060505020303" pitchFamily="18" charset="0"/>
              </a:rPr>
              <a:t>, </a:t>
            </a:r>
            <a:r>
              <a:rPr lang="zh-CN" altLang="en-US" sz="2800" b="0" dirty="0">
                <a:solidFill>
                  <a:srgbClr val="FF0000"/>
                </a:solidFill>
                <a:latin typeface="Euclid" panose="02020503060505020303" pitchFamily="18" charset="0"/>
              </a:rPr>
              <a:t>相同的明文块产生的密文块可能不同</a:t>
            </a:r>
            <a:r>
              <a:rPr lang="en-US" altLang="zh-CN" sz="2800" b="0" dirty="0">
                <a:solidFill>
                  <a:srgbClr val="FF0000"/>
                </a:solidFill>
                <a:latin typeface="Euclid" panose="02020503060505020303" pitchFamily="18" charset="0"/>
              </a:rPr>
              <a:t>, </a:t>
            </a:r>
            <a:r>
              <a:rPr lang="zh-CN" altLang="en-US" sz="2800" b="0" dirty="0">
                <a:solidFill>
                  <a:srgbClr val="FF0000"/>
                </a:solidFill>
                <a:latin typeface="Euclid" panose="02020503060505020303" pitchFamily="18" charset="0"/>
              </a:rPr>
              <a:t>能够隐蔽明文的数据格式</a:t>
            </a:r>
            <a:r>
              <a:rPr lang="zh-CN" altLang="en-US" sz="2800" b="0" dirty="0">
                <a:latin typeface="Euclid" panose="02020503060505020303" pitchFamily="18" charset="0"/>
              </a:rPr>
              <a:t>。</a:t>
            </a:r>
          </a:p>
          <a:p>
            <a:pPr marL="687600" lvl="1" algn="just" eaLnBrk="1" hangingPunct="1">
              <a:lnSpc>
                <a:spcPct val="11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密文块</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zh-CN" altLang="en-US" sz="2800" b="0" dirty="0">
                <a:solidFill>
                  <a:srgbClr val="FF0000"/>
                </a:solidFill>
                <a:latin typeface="Euclid" panose="02020503060505020303" pitchFamily="18" charset="0"/>
              </a:rPr>
              <a:t>中单个比特出错会影响后续至多两个密文块</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zh-CN" altLang="en-US" sz="2800" b="0" dirty="0">
                <a:solidFill>
                  <a:srgbClr val="FF0000"/>
                </a:solidFill>
                <a:latin typeface="Euclid" panose="02020503060505020303" pitchFamily="18" charset="0"/>
              </a:rPr>
              <a:t>和</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en-US" altLang="zh-CN" sz="2800" baseline="-25000" dirty="0">
                <a:solidFill>
                  <a:srgbClr val="FF0000"/>
                </a:solidFill>
                <a:latin typeface="Euclid" panose="02020503060505020303" pitchFamily="18" charset="0"/>
              </a:rPr>
              <a:t>+1</a:t>
            </a:r>
            <a:r>
              <a:rPr lang="en-US" altLang="zh-CN" sz="2800" dirty="0">
                <a:solidFill>
                  <a:srgbClr val="FF0000"/>
                </a:solidFill>
                <a:latin typeface="Euclid" panose="02020503060505020303" pitchFamily="18" charset="0"/>
              </a:rPr>
              <a:t>)</a:t>
            </a:r>
            <a:r>
              <a:rPr lang="zh-CN" altLang="en-US" sz="2800" b="0" dirty="0">
                <a:solidFill>
                  <a:srgbClr val="FF0000"/>
                </a:solidFill>
                <a:latin typeface="Euclid" panose="02020503060505020303" pitchFamily="18" charset="0"/>
              </a:rPr>
              <a:t>的解密</a:t>
            </a:r>
            <a:r>
              <a:rPr lang="en-US" altLang="zh-CN" sz="2800" b="0" dirty="0">
                <a:latin typeface="Euclid" panose="02020503060505020303" pitchFamily="18" charset="0"/>
              </a:rPr>
              <a:t>, </a:t>
            </a:r>
            <a:r>
              <a:rPr lang="zh-CN" altLang="en-US" sz="2800" b="0" dirty="0">
                <a:latin typeface="Euclid" panose="02020503060505020303" pitchFamily="18" charset="0"/>
              </a:rPr>
              <a:t>具有有限的错误传播特性。</a:t>
            </a:r>
            <a:endParaRPr lang="en-US" altLang="zh-CN" sz="2800" b="0" dirty="0">
              <a:latin typeface="Euclid" panose="02020503060505020303" pitchFamily="18" charset="0"/>
            </a:endParaRPr>
          </a:p>
          <a:p>
            <a:pPr marL="687600" lvl="1" algn="just" eaLnBrk="1" hangingPunct="1">
              <a:lnSpc>
                <a:spcPct val="11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Times New Roman" panose="02020603050405020304" pitchFamily="18" charset="0"/>
              </a:rPr>
              <a:t>假设密文块</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zh-CN" altLang="en-US" sz="2800" b="0" dirty="0">
                <a:latin typeface="Times New Roman" panose="02020603050405020304" pitchFamily="18" charset="0"/>
              </a:rPr>
              <a:t>在传输中出错</a:t>
            </a:r>
            <a:r>
              <a:rPr lang="en-US" altLang="zh-CN" sz="2800" b="0" dirty="0">
                <a:latin typeface="Times New Roman" panose="02020603050405020304" pitchFamily="18" charset="0"/>
              </a:rPr>
              <a:t>, </a:t>
            </a:r>
            <a:r>
              <a:rPr lang="zh-CN" altLang="en-US" sz="2800" b="0" dirty="0">
                <a:latin typeface="Times New Roman" panose="02020603050405020304" pitchFamily="18" charset="0"/>
              </a:rPr>
              <a:t>由于</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en-US" altLang="zh-CN" sz="2800" dirty="0">
                <a:latin typeface="Euclid" panose="02020503060505020303" pitchFamily="18" charset="0"/>
              </a:rPr>
              <a:t>= </a:t>
            </a:r>
            <a:r>
              <a:rPr lang="en-US" altLang="zh-CN" sz="2800" i="1" dirty="0" err="1">
                <a:latin typeface="Euclid" panose="02020503060505020303" pitchFamily="18" charset="0"/>
              </a:rPr>
              <a:t>E</a:t>
            </a:r>
            <a:r>
              <a:rPr lang="en-US" altLang="zh-CN" sz="2800" i="1" baseline="-25000" dirty="0" err="1">
                <a:latin typeface="Euclid" panose="02020503060505020303" pitchFamily="18" charset="0"/>
              </a:rPr>
              <a:t>k</a:t>
            </a:r>
            <a:r>
              <a:rPr lang="en-US" altLang="zh-CN" sz="2800" dirty="0">
                <a:latin typeface="Euclid" panose="02020503060505020303" pitchFamily="18" charset="0"/>
              </a:rPr>
              <a:t>(</a:t>
            </a:r>
            <a:r>
              <a:rPr lang="en-US" altLang="zh-CN" sz="2800" i="1" dirty="0">
                <a:latin typeface="Euclid" panose="02020503060505020303" pitchFamily="18" charset="0"/>
              </a:rPr>
              <a:t>m</a:t>
            </a:r>
            <a:r>
              <a:rPr lang="en-US" altLang="zh-CN" sz="2800" i="1" baseline="-25000" dirty="0">
                <a:latin typeface="Euclid" panose="02020503060505020303" pitchFamily="18" charset="0"/>
              </a:rPr>
              <a:t>i</a:t>
            </a:r>
            <a:r>
              <a:rPr lang="en-US" altLang="zh-CN" sz="2800" dirty="0">
                <a:latin typeface="Euclid" panose="02020503060505020303" pitchFamily="18" charset="0"/>
              </a:rPr>
              <a:t>⊕ </a:t>
            </a:r>
            <a:r>
              <a:rPr lang="en-US" altLang="zh-CN" sz="2800" i="1" dirty="0">
                <a:latin typeface="Euclid" panose="02020503060505020303" pitchFamily="18" charset="0"/>
              </a:rPr>
              <a:t>c</a:t>
            </a:r>
            <a:r>
              <a:rPr lang="en-US" altLang="zh-CN" sz="2800" i="1" baseline="-25000" dirty="0">
                <a:latin typeface="Euclid" panose="02020503060505020303" pitchFamily="18" charset="0"/>
              </a:rPr>
              <a:t>i</a:t>
            </a:r>
            <a:r>
              <a:rPr lang="en-US" altLang="zh-CN" sz="2800" baseline="-25000" dirty="0">
                <a:latin typeface="Euclid" panose="02020503060505020303" pitchFamily="18" charset="0"/>
              </a:rPr>
              <a:t>-1</a:t>
            </a:r>
            <a:r>
              <a:rPr lang="en-US" altLang="zh-CN" sz="2800" dirty="0">
                <a:latin typeface="Euclid" panose="02020503060505020303" pitchFamily="18" charset="0"/>
              </a:rPr>
              <a:t>)</a:t>
            </a:r>
            <a:r>
              <a:rPr lang="zh-CN" altLang="en-US" sz="2800" b="0" dirty="0">
                <a:latin typeface="Times New Roman" panose="02020603050405020304" pitchFamily="18" charset="0"/>
              </a:rPr>
              <a:t>。则</a:t>
            </a:r>
            <a:r>
              <a:rPr lang="en-US" altLang="zh-CN" sz="2800" i="1" dirty="0">
                <a:solidFill>
                  <a:srgbClr val="3333FF"/>
                </a:solidFill>
                <a:latin typeface="Euclid" panose="02020503060505020303" pitchFamily="18" charset="0"/>
              </a:rPr>
              <a:t>m</a:t>
            </a:r>
            <a:r>
              <a:rPr lang="en-US" altLang="zh-CN" sz="2800" i="1" baseline="-25000" dirty="0">
                <a:solidFill>
                  <a:srgbClr val="3333FF"/>
                </a:solidFill>
                <a:latin typeface="Euclid" panose="02020503060505020303" pitchFamily="18" charset="0"/>
              </a:rPr>
              <a:t>i</a:t>
            </a:r>
            <a:r>
              <a:rPr lang="en-US" altLang="zh-CN" sz="2800" dirty="0">
                <a:latin typeface="Euclid" panose="02020503060505020303" pitchFamily="18" charset="0"/>
              </a:rPr>
              <a:t>=</a:t>
            </a:r>
            <a:r>
              <a:rPr lang="en-US" altLang="zh-CN" sz="2800" i="1" dirty="0">
                <a:latin typeface="Euclid" panose="02020503060505020303" pitchFamily="18" charset="0"/>
              </a:rPr>
              <a:t>D</a:t>
            </a:r>
            <a:r>
              <a:rPr lang="en-US" altLang="zh-CN" sz="2800" i="1" baseline="-25000" dirty="0">
                <a:latin typeface="Euclid" panose="02020503060505020303" pitchFamily="18" charset="0"/>
              </a:rPr>
              <a:t>k</a:t>
            </a:r>
            <a:r>
              <a:rPr lang="en-US" altLang="zh-CN" sz="2800" dirty="0">
                <a:latin typeface="Euclid" panose="02020503060505020303" pitchFamily="18" charset="0"/>
              </a:rPr>
              <a:t>(</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en-US" altLang="zh-CN" sz="2800" dirty="0">
                <a:latin typeface="Euclid" panose="02020503060505020303" pitchFamily="18" charset="0"/>
              </a:rPr>
              <a:t>)⊕</a:t>
            </a:r>
            <a:r>
              <a:rPr lang="en-US" altLang="zh-CN" sz="2800" i="1" dirty="0">
                <a:latin typeface="Euclid" panose="02020503060505020303" pitchFamily="18" charset="0"/>
              </a:rPr>
              <a:t>c</a:t>
            </a:r>
            <a:r>
              <a:rPr lang="en-US" altLang="zh-CN" sz="2800" i="1" baseline="-25000" dirty="0">
                <a:latin typeface="Euclid" panose="02020503060505020303" pitchFamily="18" charset="0"/>
              </a:rPr>
              <a:t>i</a:t>
            </a:r>
            <a:r>
              <a:rPr lang="en-US" altLang="zh-CN" sz="2800" baseline="-25000" dirty="0">
                <a:latin typeface="Euclid" panose="02020503060505020303" pitchFamily="18" charset="0"/>
              </a:rPr>
              <a:t>-1</a:t>
            </a:r>
            <a:r>
              <a:rPr lang="en-US" altLang="zh-CN" sz="2800" dirty="0">
                <a:latin typeface="Euclid" panose="02020503060505020303" pitchFamily="18" charset="0"/>
              </a:rPr>
              <a:t>, </a:t>
            </a:r>
            <a:r>
              <a:rPr lang="en-US" altLang="zh-CN" sz="2800" i="1" dirty="0">
                <a:solidFill>
                  <a:srgbClr val="3333FF"/>
                </a:solidFill>
                <a:latin typeface="Euclid" panose="02020503060505020303" pitchFamily="18" charset="0"/>
              </a:rPr>
              <a:t>m</a:t>
            </a:r>
            <a:r>
              <a:rPr lang="en-US" altLang="zh-CN" sz="2800" i="1" baseline="-25000" dirty="0">
                <a:solidFill>
                  <a:srgbClr val="3333FF"/>
                </a:solidFill>
                <a:latin typeface="Euclid" panose="02020503060505020303" pitchFamily="18" charset="0"/>
              </a:rPr>
              <a:t>i</a:t>
            </a:r>
            <a:r>
              <a:rPr lang="en-US" altLang="zh-CN" sz="2800" baseline="-25000" dirty="0">
                <a:solidFill>
                  <a:srgbClr val="3333FF"/>
                </a:solidFill>
                <a:latin typeface="Euclid" panose="02020503060505020303" pitchFamily="18" charset="0"/>
              </a:rPr>
              <a:t>+1</a:t>
            </a:r>
            <a:r>
              <a:rPr lang="en-US" altLang="zh-CN" sz="2800" dirty="0">
                <a:latin typeface="Euclid" panose="02020503060505020303" pitchFamily="18" charset="0"/>
              </a:rPr>
              <a:t>=</a:t>
            </a:r>
            <a:r>
              <a:rPr lang="en-US" altLang="zh-CN" sz="2800" i="1" dirty="0">
                <a:latin typeface="Euclid" panose="02020503060505020303" pitchFamily="18" charset="0"/>
              </a:rPr>
              <a:t>D</a:t>
            </a:r>
            <a:r>
              <a:rPr lang="en-US" altLang="zh-CN" sz="2800" i="1" baseline="-25000" dirty="0">
                <a:latin typeface="Euclid" panose="02020503060505020303" pitchFamily="18" charset="0"/>
              </a:rPr>
              <a:t>k</a:t>
            </a:r>
            <a:r>
              <a:rPr lang="en-US" altLang="zh-CN" sz="2800" dirty="0">
                <a:latin typeface="Euclid" panose="02020503060505020303" pitchFamily="18" charset="0"/>
              </a:rPr>
              <a:t>(</a:t>
            </a:r>
            <a:r>
              <a:rPr lang="en-US" altLang="zh-CN" sz="2800" i="1" dirty="0">
                <a:latin typeface="Euclid" panose="02020503060505020303" pitchFamily="18" charset="0"/>
              </a:rPr>
              <a:t>c</a:t>
            </a:r>
            <a:r>
              <a:rPr lang="en-US" altLang="zh-CN" sz="2800" i="1" baseline="-25000" dirty="0">
                <a:latin typeface="Euclid" panose="02020503060505020303" pitchFamily="18" charset="0"/>
              </a:rPr>
              <a:t>i</a:t>
            </a:r>
            <a:r>
              <a:rPr lang="en-US" altLang="zh-CN" sz="2800" baseline="-25000" dirty="0">
                <a:latin typeface="Euclid" panose="02020503060505020303" pitchFamily="18" charset="0"/>
              </a:rPr>
              <a:t>+1</a:t>
            </a:r>
            <a:r>
              <a:rPr lang="en-US" altLang="zh-CN" sz="2800" dirty="0">
                <a:latin typeface="Euclid" panose="02020503060505020303" pitchFamily="18" charset="0"/>
              </a:rPr>
              <a:t>)⊕</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en-US" altLang="zh-CN" sz="2800" dirty="0">
                <a:latin typeface="Euclid" panose="02020503060505020303" pitchFamily="18" charset="0"/>
              </a:rPr>
              <a:t>, </a:t>
            </a:r>
            <a:r>
              <a:rPr lang="en-US" altLang="zh-CN" sz="2800" i="1" dirty="0">
                <a:latin typeface="Euclid" panose="02020503060505020303" pitchFamily="18" charset="0"/>
              </a:rPr>
              <a:t>m</a:t>
            </a:r>
            <a:r>
              <a:rPr lang="en-US" altLang="zh-CN" sz="2800" i="1" baseline="-25000" dirty="0">
                <a:latin typeface="Euclid" panose="02020503060505020303" pitchFamily="18" charset="0"/>
              </a:rPr>
              <a:t>i</a:t>
            </a:r>
            <a:r>
              <a:rPr lang="en-US" altLang="zh-CN" sz="2800" baseline="-25000" dirty="0">
                <a:latin typeface="Euclid" panose="02020503060505020303" pitchFamily="18" charset="0"/>
              </a:rPr>
              <a:t>+2</a:t>
            </a:r>
            <a:r>
              <a:rPr lang="en-US" altLang="zh-CN" sz="2800" dirty="0">
                <a:latin typeface="Euclid" panose="02020503060505020303" pitchFamily="18" charset="0"/>
              </a:rPr>
              <a:t>= </a:t>
            </a:r>
            <a:r>
              <a:rPr lang="en-US" altLang="zh-CN" sz="2800" i="1" dirty="0">
                <a:latin typeface="Euclid" panose="02020503060505020303" pitchFamily="18" charset="0"/>
              </a:rPr>
              <a:t>D</a:t>
            </a:r>
            <a:r>
              <a:rPr lang="en-US" altLang="zh-CN" sz="2800" i="1" baseline="-25000" dirty="0">
                <a:latin typeface="Euclid" panose="02020503060505020303" pitchFamily="18" charset="0"/>
              </a:rPr>
              <a:t>k</a:t>
            </a:r>
            <a:r>
              <a:rPr lang="en-US" altLang="zh-CN" sz="2800" dirty="0">
                <a:latin typeface="Euclid" panose="02020503060505020303" pitchFamily="18" charset="0"/>
              </a:rPr>
              <a:t>(</a:t>
            </a:r>
            <a:r>
              <a:rPr lang="en-US" altLang="zh-CN" sz="2800" i="1" dirty="0">
                <a:latin typeface="Euclid" panose="02020503060505020303" pitchFamily="18" charset="0"/>
              </a:rPr>
              <a:t>c</a:t>
            </a:r>
            <a:r>
              <a:rPr lang="en-US" altLang="zh-CN" sz="2800" i="1" baseline="-25000" dirty="0">
                <a:latin typeface="Euclid" panose="02020503060505020303" pitchFamily="18" charset="0"/>
              </a:rPr>
              <a:t>i</a:t>
            </a:r>
            <a:r>
              <a:rPr lang="en-US" altLang="zh-CN" sz="2800" baseline="-25000" dirty="0">
                <a:latin typeface="Euclid" panose="02020503060505020303" pitchFamily="18" charset="0"/>
              </a:rPr>
              <a:t>+2</a:t>
            </a:r>
            <a:r>
              <a:rPr lang="en-US" altLang="zh-CN" sz="2800" dirty="0">
                <a:latin typeface="Euclid" panose="02020503060505020303" pitchFamily="18" charset="0"/>
              </a:rPr>
              <a:t>)⊕</a:t>
            </a:r>
            <a:r>
              <a:rPr lang="en-US" altLang="zh-CN" sz="2800" i="1" dirty="0" smtClean="0">
                <a:latin typeface="Euclid" panose="02020503060505020303" pitchFamily="18" charset="0"/>
              </a:rPr>
              <a:t>c</a:t>
            </a:r>
            <a:r>
              <a:rPr lang="en-US" altLang="zh-CN" sz="2800" i="1" baseline="-25000" dirty="0" smtClean="0">
                <a:latin typeface="Euclid" panose="02020503060505020303" pitchFamily="18" charset="0"/>
              </a:rPr>
              <a:t>i</a:t>
            </a:r>
            <a:r>
              <a:rPr lang="en-US" altLang="zh-CN" sz="2800" baseline="-25000" dirty="0" smtClean="0">
                <a:latin typeface="Euclid" panose="02020503060505020303" pitchFamily="18" charset="0"/>
              </a:rPr>
              <a:t>+1</a:t>
            </a:r>
            <a:r>
              <a:rPr lang="zh-CN" altLang="en-US" sz="2800" baseline="-25000" dirty="0" smtClean="0">
                <a:latin typeface="Euclid" panose="02020503060505020303" pitchFamily="18" charset="0"/>
              </a:rPr>
              <a:t>。</a:t>
            </a:r>
            <a:endParaRPr lang="en-US" altLang="zh-CN" sz="2800" b="0" dirty="0">
              <a:latin typeface="Euclid" panose="02020503060505020303" pitchFamily="18" charset="0"/>
            </a:endParaRPr>
          </a:p>
          <a:p>
            <a:pPr marL="687600" lvl="1" algn="just" eaLnBrk="1" hangingPunct="1">
              <a:lnSpc>
                <a:spcPct val="11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明文块</a:t>
            </a:r>
            <a:r>
              <a:rPr lang="en-US" altLang="zh-CN" sz="2800" i="1" dirty="0">
                <a:solidFill>
                  <a:srgbClr val="FF0000"/>
                </a:solidFill>
                <a:latin typeface="Euclid" panose="02020503060505020303" pitchFamily="18" charset="0"/>
              </a:rPr>
              <a:t>m</a:t>
            </a:r>
            <a:r>
              <a:rPr lang="en-US" altLang="zh-CN" sz="2800" i="1" baseline="-25000" dirty="0">
                <a:solidFill>
                  <a:srgbClr val="FF0000"/>
                </a:solidFill>
                <a:latin typeface="Euclid" panose="02020503060505020303" pitchFamily="18" charset="0"/>
              </a:rPr>
              <a:t>i</a:t>
            </a:r>
            <a:r>
              <a:rPr lang="zh-CN" altLang="en-US" sz="2800" b="0" dirty="0">
                <a:solidFill>
                  <a:srgbClr val="FF0000"/>
                </a:solidFill>
                <a:latin typeface="Euclid" panose="02020503060505020303" pitchFamily="18" charset="0"/>
              </a:rPr>
              <a:t>发生改变将引起后面所有密文块发生改变</a:t>
            </a:r>
            <a:r>
              <a:rPr lang="zh-CN" altLang="en-US" sz="2800" b="0" dirty="0">
                <a:latin typeface="Euclid" panose="02020503060505020303" pitchFamily="18" charset="0"/>
              </a:rPr>
              <a:t>。</a:t>
            </a:r>
            <a:endParaRPr lang="en-US" altLang="zh-CN" sz="2800" b="0" dirty="0">
              <a:latin typeface="Euclid" panose="02020503060505020303" pitchFamily="18" charset="0"/>
            </a:endParaRPr>
          </a:p>
          <a:p>
            <a:pPr marL="687600" lvl="1" algn="just" eaLnBrk="1" hangingPunct="1">
              <a:lnSpc>
                <a:spcPct val="11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Times New Roman" panose="02020603050405020304" pitchFamily="18" charset="0"/>
              </a:rPr>
              <a:t>典型应用</a:t>
            </a:r>
            <a:r>
              <a:rPr lang="en-US" altLang="zh-CN" sz="2800" b="0" dirty="0">
                <a:solidFill>
                  <a:srgbClr val="FF0000"/>
                </a:solidFill>
                <a:latin typeface="Times New Roman" panose="02020603050405020304" pitchFamily="18" charset="0"/>
              </a:rPr>
              <a:t>:</a:t>
            </a:r>
            <a:r>
              <a:rPr lang="en-US" altLang="zh-CN" sz="2800" b="0" dirty="0">
                <a:solidFill>
                  <a:schemeClr val="accent2"/>
                </a:solidFill>
                <a:latin typeface="Times New Roman" panose="02020603050405020304" pitchFamily="18" charset="0"/>
              </a:rPr>
              <a:t> </a:t>
            </a:r>
            <a:r>
              <a:rPr lang="zh-CN" altLang="en-US" sz="2800" b="0" dirty="0">
                <a:latin typeface="Times New Roman" panose="02020603050405020304" pitchFamily="18" charset="0"/>
              </a:rPr>
              <a:t>文件加密</a:t>
            </a:r>
            <a:r>
              <a:rPr lang="en-US" altLang="zh-CN" sz="2800" b="0" dirty="0">
                <a:latin typeface="Times New Roman" panose="02020603050405020304" pitchFamily="18" charset="0"/>
              </a:rPr>
              <a:t>; </a:t>
            </a:r>
            <a:r>
              <a:rPr lang="zh-CN" altLang="en-US" sz="2800" b="0" dirty="0">
                <a:latin typeface="Times New Roman" panose="02020603050405020304" pitchFamily="18" charset="0"/>
              </a:rPr>
              <a:t>完整性认证。</a:t>
            </a:r>
          </a:p>
          <a:p>
            <a:pPr marL="687600" lvl="1" algn="just" eaLnBrk="1" hangingPunct="1">
              <a:lnSpc>
                <a:spcPct val="110000"/>
              </a:lnSpc>
              <a:spcBef>
                <a:spcPts val="0"/>
              </a:spcBef>
              <a:spcAft>
                <a:spcPts val="0"/>
              </a:spcAft>
              <a:buClr>
                <a:schemeClr val="tx1"/>
              </a:buClr>
              <a:buSzPct val="100000"/>
              <a:buFont typeface="Times New Roman" panose="02020603050405020304" pitchFamily="18" charset="0"/>
              <a:buChar char="‒"/>
              <a:defRPr/>
            </a:pPr>
            <a:endParaRPr lang="zh-CN" altLang="en-US" sz="26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Font typeface="Times New Roman" panose="02020603050405020304" pitchFamily="18" charset="0"/>
              <a:buChar char="‒"/>
              <a:defRPr/>
            </a:pPr>
            <a:endParaRPr lang="zh-CN" altLang="en-US" sz="2600" b="0" dirty="0">
              <a:latin typeface="Euclid" panose="02020503060505020303" pitchFamily="18" charset="0"/>
            </a:endParaRPr>
          </a:p>
          <a:p>
            <a:pPr>
              <a:defRPr/>
            </a:pPr>
            <a:endParaRPr lang="zh-CN" altLang="en-US" dirty="0"/>
          </a:p>
        </p:txBody>
      </p:sp>
      <p:sp>
        <p:nvSpPr>
          <p:cNvPr id="2" name="日期占位符 1"/>
          <p:cNvSpPr>
            <a:spLocks noGrp="1"/>
          </p:cNvSpPr>
          <p:nvPr>
            <p:ph type="dt" sz="half" idx="10"/>
          </p:nvPr>
        </p:nvSpPr>
        <p:spPr/>
        <p:txBody>
          <a:bodyPr/>
          <a:lstStyle/>
          <a:p>
            <a:pPr>
              <a:defRPr/>
            </a:pPr>
            <a:fld id="{EE0FFF7B-CF62-4159-8FA7-3063637F0994}"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3274771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Text Box 4">
            <a:extLst>
              <a:ext uri="{FF2B5EF4-FFF2-40B4-BE49-F238E27FC236}">
                <a16:creationId xmlns="" xmlns:a16="http://schemas.microsoft.com/office/drawing/2014/main" id="{149421E4-2D19-4ACF-96BC-099CB10BECFC}"/>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97283" name="Text Box 5">
            <a:extLst>
              <a:ext uri="{FF2B5EF4-FFF2-40B4-BE49-F238E27FC236}">
                <a16:creationId xmlns="" xmlns:a16="http://schemas.microsoft.com/office/drawing/2014/main" id="{0D5E1C8F-FD1D-4BC0-8745-E0A20BA37B2A}"/>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68EBD9E3-B0AF-4112-8648-37685DA20D5D}"/>
              </a:ext>
            </a:extLst>
          </p:cNvPr>
          <p:cNvSpPr>
            <a:spLocks noGrp="1"/>
          </p:cNvSpPr>
          <p:nvPr>
            <p:ph type="title"/>
          </p:nvPr>
        </p:nvSpPr>
        <p:spPr>
          <a:xfrm>
            <a:off x="1098550" y="365125"/>
            <a:ext cx="6778625" cy="668338"/>
          </a:xfrm>
        </p:spPr>
        <p:txBody>
          <a:bodyPr/>
          <a:lstStyle/>
          <a:p>
            <a:pPr>
              <a:defRPr/>
            </a:pPr>
            <a:r>
              <a:rPr lang="en-US" altLang="zh-CN" dirty="0"/>
              <a:t>4.4.4 </a:t>
            </a:r>
            <a:r>
              <a:rPr lang="zh-CN" altLang="en-US" dirty="0"/>
              <a:t>密码反馈 </a:t>
            </a:r>
            <a:r>
              <a:rPr lang="en-US" altLang="zh-CN" dirty="0"/>
              <a:t>(CFB)</a:t>
            </a:r>
            <a:r>
              <a:rPr lang="zh-CN" altLang="en-US" dirty="0"/>
              <a:t> 模式</a:t>
            </a:r>
          </a:p>
        </p:txBody>
      </p:sp>
      <p:sp>
        <p:nvSpPr>
          <p:cNvPr id="97285" name="内容占位符 3">
            <a:extLst>
              <a:ext uri="{FF2B5EF4-FFF2-40B4-BE49-F238E27FC236}">
                <a16:creationId xmlns="" xmlns:a16="http://schemas.microsoft.com/office/drawing/2014/main" id="{A42C070B-504A-4920-9068-10493C0336B6}"/>
              </a:ext>
            </a:extLst>
          </p:cNvPr>
          <p:cNvSpPr>
            <a:spLocks noGrp="1" noChangeArrowheads="1"/>
          </p:cNvSpPr>
          <p:nvPr>
            <p:ph idx="1"/>
          </p:nvPr>
        </p:nvSpPr>
        <p:spPr>
          <a:xfrm>
            <a:off x="617538" y="1219258"/>
            <a:ext cx="7992956" cy="4876672"/>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若待加密消息必须</a:t>
            </a:r>
            <a:r>
              <a:rPr lang="zh-CN" altLang="en-US" sz="2800" b="0" dirty="0">
                <a:solidFill>
                  <a:srgbClr val="FF0000"/>
                </a:solidFill>
                <a:latin typeface="Euclid" panose="02020503060505020303" pitchFamily="18" charset="0"/>
              </a:rPr>
              <a:t>按字符</a:t>
            </a:r>
            <a:r>
              <a:rPr lang="en-US" altLang="zh-CN" sz="2800" b="0" dirty="0">
                <a:latin typeface="Euclid" panose="02020503060505020303" pitchFamily="18" charset="0"/>
              </a:rPr>
              <a:t>(</a:t>
            </a:r>
            <a:r>
              <a:rPr lang="zh-CN" altLang="en-US" sz="2800" b="0" dirty="0">
                <a:latin typeface="Euclid" panose="02020503060505020303" pitchFamily="18" charset="0"/>
              </a:rPr>
              <a:t>如电传电报</a:t>
            </a:r>
            <a:r>
              <a:rPr lang="en-US" altLang="zh-CN" sz="2800" b="0" dirty="0">
                <a:latin typeface="Euclid" panose="02020503060505020303" pitchFamily="18" charset="0"/>
              </a:rPr>
              <a:t>)</a:t>
            </a:r>
            <a:r>
              <a:rPr lang="zh-CN" altLang="en-US" sz="2800" b="0" dirty="0">
                <a:latin typeface="Euclid" panose="02020503060505020303" pitchFamily="18" charset="0"/>
              </a:rPr>
              <a:t>、</a:t>
            </a:r>
            <a:r>
              <a:rPr lang="zh-CN" altLang="en-US" sz="2800" b="0" dirty="0">
                <a:solidFill>
                  <a:srgbClr val="FF0000"/>
                </a:solidFill>
                <a:latin typeface="Euclid" panose="02020503060505020303" pitchFamily="18" charset="0"/>
              </a:rPr>
              <a:t>字节或按比特</a:t>
            </a:r>
            <a:r>
              <a:rPr lang="zh-CN" altLang="en-US" sz="2800" b="0" dirty="0">
                <a:latin typeface="Euclid" panose="02020503060505020303" pitchFamily="18" charset="0"/>
              </a:rPr>
              <a:t>处理时</a:t>
            </a:r>
            <a:r>
              <a:rPr lang="en-US" altLang="zh-CN" sz="2800" b="0" dirty="0">
                <a:latin typeface="Euclid" panose="02020503060505020303" pitchFamily="18" charset="0"/>
              </a:rPr>
              <a:t>, </a:t>
            </a:r>
            <a:r>
              <a:rPr lang="zh-CN" altLang="en-US" sz="2800" b="0" dirty="0">
                <a:latin typeface="Euclid" panose="02020503060505020303" pitchFamily="18" charset="0"/>
              </a:rPr>
              <a:t>可采用</a:t>
            </a:r>
            <a:r>
              <a:rPr lang="en-US" altLang="zh-CN" sz="2800" dirty="0">
                <a:latin typeface="Euclid" panose="02020503060505020303" pitchFamily="18" charset="0"/>
              </a:rPr>
              <a:t>CFB</a:t>
            </a:r>
            <a:r>
              <a:rPr lang="zh-CN" altLang="en-US" sz="2800" b="0" dirty="0">
                <a:latin typeface="Euclid" panose="02020503060505020303" pitchFamily="18" charset="0"/>
              </a:rPr>
              <a:t>模式。</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该模式首先选择一个</a:t>
            </a:r>
            <a:r>
              <a:rPr lang="en-US" altLang="zh-CN" sz="2800" i="1" dirty="0">
                <a:latin typeface="Euclid" panose="02020503060505020303" pitchFamily="18" charset="0"/>
              </a:rPr>
              <a:t>n</a:t>
            </a:r>
            <a:r>
              <a:rPr lang="zh-CN" altLang="en-US" sz="2800" b="0" dirty="0">
                <a:latin typeface="Euclid" panose="02020503060505020303" pitchFamily="18" charset="0"/>
              </a:rPr>
              <a:t>比特的初始向量</a:t>
            </a:r>
            <a:r>
              <a:rPr lang="en-US" altLang="zh-CN" sz="2800" i="1" dirty="0">
                <a:latin typeface="Euclid" panose="02020503060505020303" pitchFamily="18" charset="0"/>
              </a:rPr>
              <a:t>I</a:t>
            </a:r>
            <a:r>
              <a:rPr lang="en-US" altLang="zh-CN" sz="2800" baseline="-25000" dirty="0">
                <a:latin typeface="Euclid" panose="02020503060505020303" pitchFamily="18" charset="0"/>
              </a:rPr>
              <a:t>1</a:t>
            </a:r>
            <a:r>
              <a:rPr lang="en-US" altLang="zh-CN" sz="2800" b="0" dirty="0">
                <a:latin typeface="Euclid" panose="02020503060505020303" pitchFamily="18" charset="0"/>
              </a:rPr>
              <a:t>=</a:t>
            </a:r>
            <a:r>
              <a:rPr lang="en-US" altLang="zh-CN" sz="2800" dirty="0">
                <a:latin typeface="Euclid" panose="02020503060505020303" pitchFamily="18" charset="0"/>
              </a:rPr>
              <a:t>IV</a:t>
            </a:r>
            <a:r>
              <a:rPr lang="en-US" altLang="zh-CN" sz="2800" b="0" dirty="0">
                <a:latin typeface="Euclid" panose="02020503060505020303" pitchFamily="18" charset="0"/>
              </a:rPr>
              <a:t>, </a:t>
            </a:r>
            <a:r>
              <a:rPr lang="zh-CN" altLang="en-US" sz="2800" b="0" dirty="0">
                <a:latin typeface="Euclid" panose="02020503060505020303" pitchFamily="18" charset="0"/>
              </a:rPr>
              <a:t>然后利用密钥</a:t>
            </a:r>
            <a:r>
              <a:rPr lang="en-US" altLang="zh-CN" sz="2800" i="1" dirty="0">
                <a:solidFill>
                  <a:srgbClr val="FF0000"/>
                </a:solidFill>
                <a:latin typeface="Euclid" panose="02020503060505020303" pitchFamily="18" charset="0"/>
              </a:rPr>
              <a:t>k</a:t>
            </a:r>
            <a:r>
              <a:rPr lang="zh-CN" altLang="en-US" sz="2800" b="0" dirty="0">
                <a:solidFill>
                  <a:srgbClr val="FF0000"/>
                </a:solidFill>
                <a:latin typeface="Euclid" panose="02020503060505020303" pitchFamily="18" charset="0"/>
              </a:rPr>
              <a:t>加密该向量得到</a:t>
            </a:r>
            <a:r>
              <a:rPr lang="en-US" altLang="zh-CN" sz="2800" i="1" dirty="0">
                <a:solidFill>
                  <a:srgbClr val="FF0000"/>
                </a:solidFill>
                <a:latin typeface="Euclid" panose="02020503060505020303" pitchFamily="18" charset="0"/>
              </a:rPr>
              <a:t>n</a:t>
            </a:r>
            <a:r>
              <a:rPr lang="zh-CN" altLang="en-US" sz="2800" b="0" dirty="0">
                <a:solidFill>
                  <a:srgbClr val="FF0000"/>
                </a:solidFill>
                <a:latin typeface="Euclid" panose="02020503060505020303" pitchFamily="18" charset="0"/>
              </a:rPr>
              <a:t>比特的序列</a:t>
            </a:r>
            <a:endParaRPr lang="en-US" altLang="zh-CN" sz="2800" b="0" dirty="0">
              <a:solidFill>
                <a:srgbClr val="FF0000"/>
              </a:solidFill>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其次从</a:t>
            </a:r>
            <a:r>
              <a:rPr lang="en-US" altLang="zh-CN" sz="2800" i="1" dirty="0">
                <a:latin typeface="Euclid" panose="02020503060505020303" pitchFamily="18" charset="0"/>
              </a:rPr>
              <a:t>n</a:t>
            </a:r>
            <a:r>
              <a:rPr lang="zh-CN" altLang="en-US" sz="2800" b="0" dirty="0">
                <a:latin typeface="Euclid" panose="02020503060505020303" pitchFamily="18" charset="0"/>
              </a:rPr>
              <a:t>比特的序列中</a:t>
            </a:r>
            <a:r>
              <a:rPr lang="zh-CN" altLang="en-US" sz="2800" b="0" dirty="0">
                <a:solidFill>
                  <a:srgbClr val="FF0000"/>
                </a:solidFill>
                <a:latin typeface="Euclid" panose="02020503060505020303" pitchFamily="18" charset="0"/>
              </a:rPr>
              <a:t>选取最高</a:t>
            </a:r>
            <a:r>
              <a:rPr lang="en-US" altLang="zh-CN" sz="2800" i="1" dirty="0">
                <a:solidFill>
                  <a:srgbClr val="FF0000"/>
                </a:solidFill>
                <a:latin typeface="Euclid" panose="02020503060505020303" pitchFamily="18" charset="0"/>
              </a:rPr>
              <a:t>j</a:t>
            </a:r>
            <a:r>
              <a:rPr lang="zh-CN" altLang="en-US" sz="2800" b="0" dirty="0">
                <a:solidFill>
                  <a:srgbClr val="FF0000"/>
                </a:solidFill>
                <a:latin typeface="Euclid" panose="02020503060505020303" pitchFamily="18" charset="0"/>
              </a:rPr>
              <a:t>比特序列与</a:t>
            </a:r>
            <a:r>
              <a:rPr lang="en-US" altLang="zh-CN" sz="2800" i="1" dirty="0">
                <a:solidFill>
                  <a:srgbClr val="FF0000"/>
                </a:solidFill>
                <a:latin typeface="Euclid" panose="02020503060505020303" pitchFamily="18" charset="0"/>
              </a:rPr>
              <a:t>j</a:t>
            </a:r>
            <a:r>
              <a:rPr lang="zh-CN" altLang="en-US" sz="2800" b="0" dirty="0">
                <a:solidFill>
                  <a:srgbClr val="FF0000"/>
                </a:solidFill>
                <a:latin typeface="Euclid" panose="02020503060505020303" pitchFamily="18" charset="0"/>
              </a:rPr>
              <a:t>比特的明文块进行异或得到密文块</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最后将</a:t>
            </a:r>
            <a:r>
              <a:rPr lang="zh-CN" altLang="en-US" sz="2800" b="0" dirty="0">
                <a:solidFill>
                  <a:srgbClr val="FF0000"/>
                </a:solidFill>
                <a:latin typeface="Euclid" panose="02020503060505020303" pitchFamily="18" charset="0"/>
              </a:rPr>
              <a:t>初始向量左移 </a:t>
            </a:r>
            <a:r>
              <a:rPr lang="en-US" altLang="zh-CN" sz="2800" i="1" dirty="0">
                <a:solidFill>
                  <a:srgbClr val="FF0000"/>
                </a:solidFill>
                <a:latin typeface="Euclid" panose="02020503060505020303" pitchFamily="18" charset="0"/>
              </a:rPr>
              <a:t>j </a:t>
            </a:r>
            <a:r>
              <a:rPr lang="zh-CN" altLang="en-US" sz="2800" b="0" dirty="0" smtClean="0">
                <a:solidFill>
                  <a:srgbClr val="FF0000"/>
                </a:solidFill>
                <a:latin typeface="Euclid" panose="02020503060505020303" pitchFamily="18" charset="0"/>
              </a:rPr>
              <a:t>比特，并</a:t>
            </a:r>
            <a:r>
              <a:rPr lang="zh-CN" altLang="en-US" sz="2800" b="0" dirty="0">
                <a:solidFill>
                  <a:srgbClr val="FF0000"/>
                </a:solidFill>
                <a:latin typeface="Euclid" panose="02020503060505020303" pitchFamily="18" charset="0"/>
              </a:rPr>
              <a:t>将本组密文块附在后面</a:t>
            </a:r>
            <a:r>
              <a:rPr lang="zh-CN" altLang="en-US" sz="2800" b="0" dirty="0">
                <a:latin typeface="Euclid" panose="02020503060505020303" pitchFamily="18" charset="0"/>
              </a:rPr>
              <a:t>。</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55000"/>
              <a:buFont typeface="Times New Roman" panose="02020603050405020304" pitchFamily="18" charset="0"/>
              <a:buChar char="‒"/>
              <a:defRPr/>
            </a:pPr>
            <a:endParaRPr lang="zh-CN" altLang="zh-CN" b="0" dirty="0">
              <a:latin typeface="Euclid" panose="02020503060505020303" pitchFamily="18" charset="0"/>
            </a:endParaRPr>
          </a:p>
          <a:p>
            <a:pPr marL="1080000" lvl="1" eaLnBrk="1" hangingPunct="1">
              <a:lnSpc>
                <a:spcPct val="120000"/>
              </a:lnSpc>
              <a:spcBef>
                <a:spcPct val="0"/>
              </a:spcBef>
              <a:buClr>
                <a:schemeClr val="accent1"/>
              </a:buClr>
              <a:buSzPct val="55000"/>
              <a:buFont typeface="Wingdings" panose="05000000000000000000" pitchFamily="2" charset="2"/>
              <a:buChar char="n"/>
              <a:defRPr/>
            </a:pPr>
            <a:endParaRPr lang="zh-CN" altLang="en-US" dirty="0"/>
          </a:p>
        </p:txBody>
      </p:sp>
      <p:sp>
        <p:nvSpPr>
          <p:cNvPr id="2" name="日期占位符 1"/>
          <p:cNvSpPr>
            <a:spLocks noGrp="1"/>
          </p:cNvSpPr>
          <p:nvPr>
            <p:ph type="dt" sz="half" idx="10"/>
          </p:nvPr>
        </p:nvSpPr>
        <p:spPr/>
        <p:txBody>
          <a:bodyPr/>
          <a:lstStyle/>
          <a:p>
            <a:pPr>
              <a:defRPr/>
            </a:pPr>
            <a:fld id="{500849F6-3A0B-454A-AAF4-44213451EB9B}"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6217911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Text Box 2">
            <a:extLst>
              <a:ext uri="{FF2B5EF4-FFF2-40B4-BE49-F238E27FC236}">
                <a16:creationId xmlns="" xmlns:a16="http://schemas.microsoft.com/office/drawing/2014/main" id="{B3C644CF-1667-48B6-8DF3-DFBDD9BFEC87}"/>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98307" name="Text Box 3">
            <a:extLst>
              <a:ext uri="{FF2B5EF4-FFF2-40B4-BE49-F238E27FC236}">
                <a16:creationId xmlns="" xmlns:a16="http://schemas.microsoft.com/office/drawing/2014/main" id="{2D30D515-0B36-4A9D-A187-95DAD2276893}"/>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pic>
        <p:nvPicPr>
          <p:cNvPr id="6" name="图片 5">
            <a:extLst>
              <a:ext uri="{FF2B5EF4-FFF2-40B4-BE49-F238E27FC236}">
                <a16:creationId xmlns="" xmlns:a16="http://schemas.microsoft.com/office/drawing/2014/main" id="{00808160-1748-42C6-8836-D728731BBABB}"/>
              </a:ext>
            </a:extLst>
          </p:cNvPr>
          <p:cNvPicPr>
            <a:picLocks noChangeAspect="1"/>
          </p:cNvPicPr>
          <p:nvPr/>
        </p:nvPicPr>
        <p:blipFill>
          <a:blip r:embed="rId3"/>
          <a:stretch>
            <a:fillRect/>
          </a:stretch>
        </p:blipFill>
        <p:spPr>
          <a:xfrm>
            <a:off x="344379" y="0"/>
            <a:ext cx="6589759" cy="5791138"/>
          </a:xfrm>
          <a:prstGeom prst="rect">
            <a:avLst/>
          </a:prstGeom>
        </p:spPr>
      </p:pic>
      <p:sp>
        <p:nvSpPr>
          <p:cNvPr id="7" name="文本框 6">
            <a:extLst>
              <a:ext uri="{FF2B5EF4-FFF2-40B4-BE49-F238E27FC236}">
                <a16:creationId xmlns="" xmlns:a16="http://schemas.microsoft.com/office/drawing/2014/main" id="{8C5662AC-8B64-4598-B142-F192FAF94CA8}"/>
              </a:ext>
            </a:extLst>
          </p:cNvPr>
          <p:cNvSpPr txBox="1"/>
          <p:nvPr/>
        </p:nvSpPr>
        <p:spPr>
          <a:xfrm>
            <a:off x="658109" y="5608176"/>
            <a:ext cx="6825366" cy="1104918"/>
          </a:xfrm>
          <a:prstGeom prst="rect">
            <a:avLst/>
          </a:prstGeom>
          <a:noFill/>
        </p:spPr>
        <p:txBody>
          <a:bodyPr wrap="square" rtlCol="0">
            <a:spAutoFit/>
          </a:bodyPr>
          <a:lstStyle/>
          <a:p>
            <a:pPr marL="0" lvl="1" eaLnBrk="1" hangingPunct="1">
              <a:lnSpc>
                <a:spcPct val="120000"/>
              </a:lnSpc>
              <a:buClr>
                <a:srgbClr val="FF0000"/>
              </a:buClr>
              <a:buSzPct val="55000"/>
              <a:defRPr/>
            </a:pPr>
            <a:r>
              <a:rPr lang="zh-CN" altLang="en-US" sz="2800" dirty="0">
                <a:latin typeface="Euclid" panose="02020503060505020303" pitchFamily="18" charset="0"/>
                <a:ea typeface="华文中宋" panose="02010600040101010101" pitchFamily="2" charset="-122"/>
              </a:rPr>
              <a:t>加密过程</a:t>
            </a:r>
            <a:r>
              <a:rPr lang="en-US" altLang="zh-CN" sz="2800" dirty="0">
                <a:latin typeface="Euclid" panose="02020503060505020303" pitchFamily="18" charset="0"/>
                <a:ea typeface="华文中宋" panose="02010600040101010101" pitchFamily="2" charset="-122"/>
              </a:rPr>
              <a:t>:</a:t>
            </a:r>
            <a:r>
              <a:rPr lang="zh-CN" altLang="en-US" sz="2800" dirty="0">
                <a:latin typeface="Euclid" panose="02020503060505020303" pitchFamily="18" charset="0"/>
                <a:ea typeface="华文中宋" panose="02010600040101010101" pitchFamily="2" charset="-122"/>
              </a:rPr>
              <a:t> </a:t>
            </a:r>
            <a:r>
              <a:rPr lang="en-US" altLang="zh-CN" sz="2800" b="1" i="1" dirty="0">
                <a:latin typeface="Euclid" panose="02020503060505020303" pitchFamily="18" charset="0"/>
                <a:ea typeface="华文中宋" panose="02010600040101010101" pitchFamily="2" charset="-122"/>
              </a:rPr>
              <a:t>c</a:t>
            </a:r>
            <a:r>
              <a:rPr lang="en-US" altLang="zh-CN" sz="2800" b="1" i="1" baseline="-25000" dirty="0">
                <a:latin typeface="Euclid" panose="02020503060505020303" pitchFamily="18" charset="0"/>
                <a:ea typeface="华文中宋" panose="02010600040101010101" pitchFamily="2" charset="-122"/>
              </a:rPr>
              <a:t>i</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m</a:t>
            </a:r>
            <a:r>
              <a:rPr lang="en-US" altLang="zh-CN" sz="2800" b="1" i="1" baseline="-25000" dirty="0">
                <a:latin typeface="Euclid" panose="02020503060505020303" pitchFamily="18" charset="0"/>
                <a:ea typeface="华文中宋" panose="02010600040101010101" pitchFamily="2" charset="-122"/>
              </a:rPr>
              <a:t>i</a:t>
            </a:r>
            <a:r>
              <a:rPr lang="zh-CN" altLang="en-US" sz="2800" b="1" dirty="0">
                <a:latin typeface="Euclid" panose="02020503060505020303" pitchFamily="18" charset="0"/>
              </a:rPr>
              <a:t>⊕</a:t>
            </a:r>
            <a:r>
              <a:rPr lang="en-US" altLang="zh-CN" sz="2800" b="1" i="1" dirty="0" err="1">
                <a:latin typeface="Euclid" panose="02020503060505020303" pitchFamily="18" charset="0"/>
              </a:rPr>
              <a:t>MSB</a:t>
            </a:r>
            <a:r>
              <a:rPr lang="en-US" altLang="zh-CN" sz="2800" b="1" i="1" baseline="-25000" dirty="0" err="1">
                <a:latin typeface="Euclid" panose="02020503060505020303" pitchFamily="18" charset="0"/>
              </a:rPr>
              <a:t>j</a:t>
            </a:r>
            <a:r>
              <a:rPr lang="en-US" altLang="zh-CN" sz="2800" b="1" dirty="0">
                <a:latin typeface="Euclid" panose="02020503060505020303" pitchFamily="18" charset="0"/>
              </a:rPr>
              <a:t>(</a:t>
            </a:r>
            <a:r>
              <a:rPr lang="en-US" altLang="zh-CN" sz="2800" b="1" i="1" dirty="0" err="1">
                <a:latin typeface="Euclid" panose="02020503060505020303" pitchFamily="18" charset="0"/>
                <a:ea typeface="华文中宋" panose="02010600040101010101" pitchFamily="2" charset="-122"/>
              </a:rPr>
              <a:t>E</a:t>
            </a:r>
            <a:r>
              <a:rPr lang="en-US" altLang="zh-CN" sz="2800" b="1" i="1" baseline="-25000" dirty="0" err="1">
                <a:latin typeface="Euclid" panose="02020503060505020303" pitchFamily="18" charset="0"/>
                <a:ea typeface="华文中宋" panose="02010600040101010101" pitchFamily="2" charset="-122"/>
              </a:rPr>
              <a:t>k</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I</a:t>
            </a:r>
            <a:r>
              <a:rPr lang="en-US" altLang="zh-CN" sz="2800" b="1" i="1" baseline="-25000" dirty="0">
                <a:latin typeface="Euclid" panose="02020503060505020303" pitchFamily="18" charset="0"/>
                <a:ea typeface="华文中宋" panose="02010600040101010101" pitchFamily="2" charset="-122"/>
              </a:rPr>
              <a:t>i</a:t>
            </a:r>
            <a:r>
              <a:rPr lang="en-US" altLang="zh-CN" sz="2800" b="1" dirty="0">
                <a:latin typeface="Euclid" panose="02020503060505020303" pitchFamily="18" charset="0"/>
                <a:ea typeface="华文中宋" panose="02010600040101010101" pitchFamily="2" charset="-122"/>
              </a:rPr>
              <a:t>))</a:t>
            </a:r>
            <a:r>
              <a:rPr lang="en-US" altLang="zh-CN" sz="2800" b="1" dirty="0">
                <a:latin typeface="Euclid" panose="02020503060505020303" pitchFamily="18" charset="0"/>
              </a:rPr>
              <a:t>,</a:t>
            </a:r>
            <a:r>
              <a:rPr lang="en-US" altLang="zh-CN" sz="2800" b="1" dirty="0">
                <a:latin typeface="Euclid" panose="02020503060505020303" pitchFamily="18" charset="0"/>
                <a:ea typeface="华文中宋" panose="02010600040101010101" pitchFamily="2" charset="-122"/>
              </a:rPr>
              <a:t> 1</a:t>
            </a:r>
            <a:r>
              <a:rPr lang="zh-CN" altLang="en-US" sz="2800" b="1" dirty="0">
                <a:latin typeface="Euclid" panose="02020503060505020303" pitchFamily="18" charset="0"/>
                <a:ea typeface="华文中宋" panose="02010600040101010101" pitchFamily="2" charset="-122"/>
              </a:rPr>
              <a:t>≤</a:t>
            </a:r>
            <a:r>
              <a:rPr lang="en-US" altLang="zh-CN" sz="2800" b="1" i="1" dirty="0" err="1">
                <a:latin typeface="Euclid" panose="02020503060505020303" pitchFamily="18" charset="0"/>
                <a:ea typeface="华文中宋" panose="02010600040101010101" pitchFamily="2" charset="-122"/>
              </a:rPr>
              <a:t>i</a:t>
            </a:r>
            <a:r>
              <a:rPr lang="zh-CN" altLang="en-US"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t</a:t>
            </a:r>
            <a:r>
              <a:rPr lang="zh-CN" altLang="en-US" sz="2800" dirty="0">
                <a:latin typeface="Euclid" panose="02020503060505020303" pitchFamily="18" charset="0"/>
                <a:ea typeface="华文中宋" panose="02010600040101010101" pitchFamily="2" charset="-122"/>
              </a:rPr>
              <a:t>解密过程</a:t>
            </a:r>
            <a:r>
              <a:rPr lang="en-US" altLang="zh-CN" sz="2800" dirty="0">
                <a:latin typeface="Euclid" panose="02020503060505020303" pitchFamily="18" charset="0"/>
                <a:ea typeface="华文中宋" panose="02010600040101010101" pitchFamily="2" charset="-122"/>
              </a:rPr>
              <a:t>: </a:t>
            </a:r>
            <a:r>
              <a:rPr lang="en-US" altLang="zh-CN" sz="2800" b="1" i="1" dirty="0">
                <a:latin typeface="Euclid" panose="02020503060505020303" pitchFamily="18" charset="0"/>
                <a:ea typeface="华文中宋" panose="02010600040101010101" pitchFamily="2" charset="-122"/>
              </a:rPr>
              <a:t>m</a:t>
            </a:r>
            <a:r>
              <a:rPr lang="en-US" altLang="zh-CN" sz="2800" b="1" i="1" baseline="-25000" dirty="0">
                <a:latin typeface="Euclid" panose="02020503060505020303" pitchFamily="18" charset="0"/>
                <a:ea typeface="华文中宋" panose="02010600040101010101" pitchFamily="2" charset="-122"/>
              </a:rPr>
              <a:t>i</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c</a:t>
            </a:r>
            <a:r>
              <a:rPr lang="en-US" altLang="zh-CN" sz="2800" b="1" i="1" baseline="-25000" dirty="0">
                <a:latin typeface="Euclid" panose="02020503060505020303" pitchFamily="18" charset="0"/>
                <a:ea typeface="华文中宋" panose="02010600040101010101" pitchFamily="2" charset="-122"/>
              </a:rPr>
              <a:t>i</a:t>
            </a:r>
            <a:r>
              <a:rPr lang="zh-CN" altLang="en-US" sz="2800" b="1" dirty="0">
                <a:latin typeface="Euclid" panose="02020503060505020303" pitchFamily="18" charset="0"/>
              </a:rPr>
              <a:t>⊕</a:t>
            </a:r>
            <a:r>
              <a:rPr lang="en-US" altLang="zh-CN" sz="2800" b="1" i="1" dirty="0" err="1">
                <a:latin typeface="Euclid" panose="02020503060505020303" pitchFamily="18" charset="0"/>
              </a:rPr>
              <a:t>MSB</a:t>
            </a:r>
            <a:r>
              <a:rPr lang="en-US" altLang="zh-CN" sz="2800" b="1" i="1" baseline="-25000" dirty="0" err="1">
                <a:latin typeface="Euclid" panose="02020503060505020303" pitchFamily="18" charset="0"/>
              </a:rPr>
              <a:t>j</a:t>
            </a:r>
            <a:r>
              <a:rPr lang="en-US" altLang="zh-CN" sz="2800" b="1" dirty="0">
                <a:latin typeface="Euclid" panose="02020503060505020303" pitchFamily="18" charset="0"/>
              </a:rPr>
              <a:t>(</a:t>
            </a:r>
            <a:r>
              <a:rPr lang="en-US" altLang="zh-CN" sz="2800" b="1" i="1" dirty="0" err="1">
                <a:latin typeface="Euclid" panose="02020503060505020303" pitchFamily="18" charset="0"/>
                <a:ea typeface="华文中宋" panose="02010600040101010101" pitchFamily="2" charset="-122"/>
              </a:rPr>
              <a:t>E</a:t>
            </a:r>
            <a:r>
              <a:rPr lang="en-US" altLang="zh-CN" sz="2800" b="1" i="1" baseline="-25000" dirty="0" err="1">
                <a:latin typeface="Euclid" panose="02020503060505020303" pitchFamily="18" charset="0"/>
                <a:ea typeface="华文中宋" panose="02010600040101010101" pitchFamily="2" charset="-122"/>
              </a:rPr>
              <a:t>k</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I</a:t>
            </a:r>
            <a:r>
              <a:rPr lang="en-US" altLang="zh-CN" sz="2800" b="1" i="1" baseline="-25000" dirty="0">
                <a:latin typeface="Euclid" panose="02020503060505020303" pitchFamily="18" charset="0"/>
                <a:ea typeface="华文中宋" panose="02010600040101010101" pitchFamily="2" charset="-122"/>
              </a:rPr>
              <a:t>i</a:t>
            </a:r>
            <a:r>
              <a:rPr lang="en-US" altLang="zh-CN" sz="2800" b="1" dirty="0">
                <a:latin typeface="Euclid" panose="02020503060505020303" pitchFamily="18" charset="0"/>
                <a:ea typeface="华文中宋" panose="02010600040101010101" pitchFamily="2" charset="-122"/>
              </a:rPr>
              <a:t>))</a:t>
            </a:r>
            <a:r>
              <a:rPr lang="en-US" altLang="zh-CN" sz="2800" b="1" dirty="0">
                <a:latin typeface="Euclid" panose="02020503060505020303" pitchFamily="18" charset="0"/>
              </a:rPr>
              <a:t>,</a:t>
            </a:r>
            <a:r>
              <a:rPr lang="en-US" altLang="zh-CN" sz="2800" b="1" dirty="0">
                <a:latin typeface="Euclid" panose="02020503060505020303" pitchFamily="18" charset="0"/>
                <a:ea typeface="华文中宋" panose="02010600040101010101" pitchFamily="2" charset="-122"/>
              </a:rPr>
              <a:t> 1</a:t>
            </a:r>
            <a:r>
              <a:rPr lang="zh-CN" altLang="en-US" sz="2800" b="1" dirty="0">
                <a:latin typeface="Euclid" panose="02020503060505020303" pitchFamily="18" charset="0"/>
                <a:ea typeface="华文中宋" panose="02010600040101010101" pitchFamily="2" charset="-122"/>
              </a:rPr>
              <a:t>≤</a:t>
            </a:r>
            <a:r>
              <a:rPr lang="en-US" altLang="zh-CN" sz="2800" b="1" i="1" dirty="0" err="1">
                <a:latin typeface="Euclid" panose="02020503060505020303" pitchFamily="18" charset="0"/>
                <a:ea typeface="华文中宋" panose="02010600040101010101" pitchFamily="2" charset="-122"/>
              </a:rPr>
              <a:t>i</a:t>
            </a:r>
            <a:r>
              <a:rPr lang="zh-CN" altLang="en-US"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t</a:t>
            </a:r>
            <a:r>
              <a:rPr lang="zh-CN" altLang="en-US" sz="2800" b="1" i="1" dirty="0">
                <a:latin typeface="Euclid" panose="02020503060505020303" pitchFamily="18" charset="0"/>
                <a:ea typeface="华文中宋" panose="02010600040101010101" pitchFamily="2" charset="-122"/>
              </a:rPr>
              <a:t> </a:t>
            </a:r>
          </a:p>
        </p:txBody>
      </p:sp>
      <p:sp>
        <p:nvSpPr>
          <p:cNvPr id="2" name="文本框 1">
            <a:extLst>
              <a:ext uri="{FF2B5EF4-FFF2-40B4-BE49-F238E27FC236}">
                <a16:creationId xmlns="" xmlns:a16="http://schemas.microsoft.com/office/drawing/2014/main" id="{176F771B-268A-4573-AC6D-0E7FE7FAF2BB}"/>
              </a:ext>
            </a:extLst>
          </p:cNvPr>
          <p:cNvSpPr txBox="1"/>
          <p:nvPr/>
        </p:nvSpPr>
        <p:spPr>
          <a:xfrm>
            <a:off x="7206476" y="1560966"/>
            <a:ext cx="553998" cy="2826031"/>
          </a:xfrm>
          <a:prstGeom prst="rect">
            <a:avLst/>
          </a:prstGeom>
          <a:noFill/>
        </p:spPr>
        <p:txBody>
          <a:bodyPr vert="eaVert" wrap="square" rtlCol="0">
            <a:spAutoFit/>
          </a:bodyPr>
          <a:lstStyle/>
          <a:p>
            <a:r>
              <a:rPr lang="en-US" altLang="zh-CN" sz="2400" dirty="0">
                <a:latin typeface="Euclid" panose="02020503060505020303" pitchFamily="18" charset="0"/>
                <a:ea typeface="华文中宋" panose="02010600040101010101" pitchFamily="2" charset="-122"/>
              </a:rPr>
              <a:t>CFB</a:t>
            </a:r>
            <a:r>
              <a:rPr lang="zh-CN" altLang="en-US" sz="2400" dirty="0">
                <a:latin typeface="Euclid" panose="02020503060505020303" pitchFamily="18" charset="0"/>
                <a:ea typeface="华文中宋" panose="02010600040101010101" pitchFamily="2" charset="-122"/>
              </a:rPr>
              <a:t>模式示意图</a:t>
            </a:r>
            <a:endParaRPr lang="zh-CN" altLang="en-US" sz="2400" dirty="0">
              <a:latin typeface="Euclid" panose="02020503060505020303" pitchFamily="18" charset="0"/>
            </a:endParaRPr>
          </a:p>
        </p:txBody>
      </p:sp>
      <p:grpSp>
        <p:nvGrpSpPr>
          <p:cNvPr id="3" name="组合 2">
            <a:extLst>
              <a:ext uri="{FF2B5EF4-FFF2-40B4-BE49-F238E27FC236}">
                <a16:creationId xmlns="" xmlns:a16="http://schemas.microsoft.com/office/drawing/2014/main" id="{E19DF020-6486-4231-AB8F-00E525F0A0F0}"/>
              </a:ext>
            </a:extLst>
          </p:cNvPr>
          <p:cNvGrpSpPr/>
          <p:nvPr/>
        </p:nvGrpSpPr>
        <p:grpSpPr>
          <a:xfrm>
            <a:off x="3287610" y="5191720"/>
            <a:ext cx="5475280" cy="1157021"/>
            <a:chOff x="3287610" y="5191720"/>
            <a:chExt cx="5475280" cy="1157021"/>
          </a:xfrm>
        </p:grpSpPr>
        <p:sp>
          <p:nvSpPr>
            <p:cNvPr id="10" name="文本框 9">
              <a:extLst>
                <a:ext uri="{FF2B5EF4-FFF2-40B4-BE49-F238E27FC236}">
                  <a16:creationId xmlns="" xmlns:a16="http://schemas.microsoft.com/office/drawing/2014/main" id="{A0896AE6-2C10-41F3-A8CD-BEC71B29E731}"/>
                </a:ext>
              </a:extLst>
            </p:cNvPr>
            <p:cNvSpPr txBox="1"/>
            <p:nvPr/>
          </p:nvSpPr>
          <p:spPr>
            <a:xfrm>
              <a:off x="6458890" y="5191720"/>
              <a:ext cx="2304000" cy="523220"/>
            </a:xfrm>
            <a:prstGeom prst="rect">
              <a:avLst/>
            </a:prstGeom>
            <a:noFill/>
          </p:spPr>
          <p:txBody>
            <a:bodyPr wrap="square" rtlCol="0">
              <a:spAutoFit/>
            </a:bodyPr>
            <a:lstStyle/>
            <a:p>
              <a:r>
                <a:rPr lang="zh-CN" altLang="en-US" sz="2800" dirty="0">
                  <a:solidFill>
                    <a:srgbClr val="FF0000"/>
                  </a:solidFill>
                  <a:latin typeface="Euclid" panose="02020503060505020303" pitchFamily="18" charset="0"/>
                  <a:ea typeface="华文中宋" panose="02010600040101010101" pitchFamily="2" charset="-122"/>
                </a:rPr>
                <a:t>取</a:t>
              </a:r>
              <a:r>
                <a:rPr lang="en-US" altLang="zh-CN" sz="2800" b="1" i="1" dirty="0">
                  <a:solidFill>
                    <a:srgbClr val="FF0000"/>
                  </a:solidFill>
                  <a:latin typeface="Euclid" panose="02020503060505020303" pitchFamily="18" charset="0"/>
                  <a:ea typeface="华文中宋" panose="02010600040101010101" pitchFamily="2" charset="-122"/>
                </a:rPr>
                <a:t>x</a:t>
              </a:r>
              <a:r>
                <a:rPr lang="zh-CN" altLang="en-US" sz="2800" dirty="0">
                  <a:solidFill>
                    <a:srgbClr val="FF0000"/>
                  </a:solidFill>
                  <a:latin typeface="Euclid" panose="02020503060505020303" pitchFamily="18" charset="0"/>
                  <a:ea typeface="华文中宋" panose="02010600040101010101" pitchFamily="2" charset="-122"/>
                </a:rPr>
                <a:t>的最高</a:t>
              </a:r>
              <a:r>
                <a:rPr lang="en-US" altLang="zh-CN" sz="2800" b="1" i="1" dirty="0">
                  <a:solidFill>
                    <a:srgbClr val="FF0000"/>
                  </a:solidFill>
                  <a:latin typeface="Euclid" panose="02020503060505020303" pitchFamily="18" charset="0"/>
                  <a:ea typeface="华文中宋" panose="02010600040101010101" pitchFamily="2" charset="-122"/>
                </a:rPr>
                <a:t>j</a:t>
              </a:r>
              <a:r>
                <a:rPr lang="zh-CN" altLang="en-US" sz="2800" dirty="0">
                  <a:solidFill>
                    <a:srgbClr val="FF0000"/>
                  </a:solidFill>
                  <a:latin typeface="Euclid" panose="02020503060505020303" pitchFamily="18" charset="0"/>
                  <a:ea typeface="华文中宋" panose="02010600040101010101" pitchFamily="2" charset="-122"/>
                </a:rPr>
                <a:t>位</a:t>
              </a:r>
            </a:p>
          </p:txBody>
        </p:sp>
        <p:sp>
          <p:nvSpPr>
            <p:cNvPr id="11" name="弧形 10">
              <a:extLst>
                <a:ext uri="{FF2B5EF4-FFF2-40B4-BE49-F238E27FC236}">
                  <a16:creationId xmlns="" xmlns:a16="http://schemas.microsoft.com/office/drawing/2014/main" id="{4665E517-842F-4FA1-970D-76457D0B48B0}"/>
                </a:ext>
              </a:extLst>
            </p:cNvPr>
            <p:cNvSpPr/>
            <p:nvPr/>
          </p:nvSpPr>
          <p:spPr>
            <a:xfrm rot="20450659">
              <a:off x="3287610" y="5658394"/>
              <a:ext cx="3254564" cy="690347"/>
            </a:xfrm>
            <a:prstGeom prst="arc">
              <a:avLst>
                <a:gd name="adj1" fmla="val 16200000"/>
                <a:gd name="adj2" fmla="val 65899"/>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pPr>
              <a:defRPr/>
            </a:pPr>
            <a:fld id="{F67E0319-C873-4FCA-98F5-AD9FF2908B74}" type="datetime1">
              <a:rPr lang="zh-CN" altLang="en-US" smtClean="0"/>
              <a:t>2023/3/31</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68629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BB42A13-895E-4D92-BD87-F0D38965503A}"/>
              </a:ext>
            </a:extLst>
          </p:cNvPr>
          <p:cNvSpPr>
            <a:spLocks noGrp="1"/>
          </p:cNvSpPr>
          <p:nvPr>
            <p:ph type="title"/>
          </p:nvPr>
        </p:nvSpPr>
        <p:spPr/>
        <p:txBody>
          <a:bodyPr/>
          <a:lstStyle/>
          <a:p>
            <a:r>
              <a:rPr lang="en-US" altLang="zh-CN" dirty="0"/>
              <a:t>4.4.4 </a:t>
            </a:r>
            <a:r>
              <a:rPr lang="zh-CN" altLang="en-US" dirty="0"/>
              <a:t>密码反馈 </a:t>
            </a:r>
            <a:r>
              <a:rPr lang="en-US" altLang="zh-CN" dirty="0"/>
              <a:t>(CFB)</a:t>
            </a:r>
            <a:r>
              <a:rPr lang="zh-CN" altLang="en-US" dirty="0"/>
              <a:t> 模式</a:t>
            </a:r>
          </a:p>
        </p:txBody>
      </p:sp>
      <p:sp>
        <p:nvSpPr>
          <p:cNvPr id="3" name="内容占位符 2">
            <a:extLst>
              <a:ext uri="{FF2B5EF4-FFF2-40B4-BE49-F238E27FC236}">
                <a16:creationId xmlns="" xmlns:a16="http://schemas.microsoft.com/office/drawing/2014/main" id="{411D7B8C-05F6-46DE-B68D-B475E8E92695}"/>
              </a:ext>
            </a:extLst>
          </p:cNvPr>
          <p:cNvSpPr>
            <a:spLocks noGrp="1"/>
          </p:cNvSpPr>
          <p:nvPr>
            <p:ph idx="1"/>
          </p:nvPr>
        </p:nvSpPr>
        <p:spPr/>
        <p:txBody>
          <a:bodyPr/>
          <a:lstStyle/>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适用于</a:t>
            </a:r>
            <a:r>
              <a:rPr lang="zh-CN" altLang="en-US" sz="2800" b="0" dirty="0">
                <a:solidFill>
                  <a:srgbClr val="FF0000"/>
                </a:solidFill>
                <a:latin typeface="Euclid" panose="02020503060505020303" pitchFamily="18" charset="0"/>
              </a:rPr>
              <a:t>每次处理 </a:t>
            </a:r>
            <a:r>
              <a:rPr lang="en-US" altLang="zh-CN" sz="2800" i="1" dirty="0">
                <a:solidFill>
                  <a:srgbClr val="FF0000"/>
                </a:solidFill>
                <a:latin typeface="Euclid" panose="02020503060505020303" pitchFamily="18" charset="0"/>
              </a:rPr>
              <a:t>j </a:t>
            </a:r>
            <a:r>
              <a:rPr lang="zh-CN" altLang="zh-CN" sz="2800" b="0" dirty="0">
                <a:solidFill>
                  <a:srgbClr val="FF0000"/>
                </a:solidFill>
                <a:latin typeface="Euclid" panose="02020503060505020303" pitchFamily="18" charset="0"/>
              </a:rPr>
              <a:t>比特明文块</a:t>
            </a:r>
            <a:r>
              <a:rPr lang="zh-CN" altLang="zh-CN" sz="2800" b="0" dirty="0">
                <a:latin typeface="Euclid" panose="02020503060505020303" pitchFamily="18" charset="0"/>
              </a:rPr>
              <a:t>的特定需求的加密情形</a:t>
            </a:r>
            <a:r>
              <a:rPr lang="en-US" altLang="zh-CN" sz="2800" b="0" dirty="0">
                <a:latin typeface="Euclid" panose="02020503060505020303" pitchFamily="18" charset="0"/>
              </a:rPr>
              <a:t>, </a:t>
            </a:r>
            <a:r>
              <a:rPr lang="zh-CN" altLang="zh-CN" sz="2800" b="0" dirty="0">
                <a:latin typeface="Euclid" panose="02020503060505020303" pitchFamily="18" charset="0"/>
              </a:rPr>
              <a:t>能灵活适应数据各格式的需要</a:t>
            </a:r>
            <a:r>
              <a:rPr lang="zh-CN" altLang="en-US" sz="2800" b="0" dirty="0">
                <a:latin typeface="Euclid" panose="02020503060505020303" pitchFamily="18" charset="0"/>
              </a:rPr>
              <a:t>。</a:t>
            </a:r>
            <a:r>
              <a:rPr lang="zh-CN" altLang="zh-CN" sz="2800" b="0" dirty="0">
                <a:solidFill>
                  <a:srgbClr val="000000"/>
                </a:solidFill>
                <a:latin typeface="Times New Roman" panose="02020603050405020304" pitchFamily="18" charset="0"/>
              </a:rPr>
              <a:t>例如</a:t>
            </a:r>
            <a:r>
              <a:rPr lang="zh-CN" altLang="en-US" sz="2800" b="0" dirty="0">
                <a:solidFill>
                  <a:srgbClr val="000000"/>
                </a:solidFill>
                <a:latin typeface="Times New Roman" panose="02020603050405020304" pitchFamily="18" charset="0"/>
              </a:rPr>
              <a:t>对于</a:t>
            </a:r>
            <a:r>
              <a:rPr lang="zh-CN" altLang="zh-CN" sz="2800" b="0" dirty="0">
                <a:solidFill>
                  <a:srgbClr val="FF0000"/>
                </a:solidFill>
                <a:latin typeface="Times New Roman" panose="02020603050405020304" pitchFamily="18" charset="0"/>
              </a:rPr>
              <a:t>数据库加密</a:t>
            </a:r>
            <a:r>
              <a:rPr lang="en-US" altLang="zh-CN" sz="2800" b="0" dirty="0">
                <a:solidFill>
                  <a:srgbClr val="FF0000"/>
                </a:solidFill>
                <a:latin typeface="Times New Roman" panose="02020603050405020304" pitchFamily="18" charset="0"/>
              </a:rPr>
              <a:t>, </a:t>
            </a:r>
            <a:r>
              <a:rPr lang="zh-CN" altLang="zh-CN" sz="2800" b="0" dirty="0">
                <a:solidFill>
                  <a:srgbClr val="000000"/>
                </a:solidFill>
                <a:latin typeface="Times New Roman" panose="02020603050405020304" pitchFamily="18" charset="0"/>
              </a:rPr>
              <a:t>要求加密时不能改变明文的字节长度</a:t>
            </a:r>
            <a:r>
              <a:rPr lang="zh-CN" altLang="en-US" sz="2800" b="0" dirty="0">
                <a:solidFill>
                  <a:srgbClr val="000000"/>
                </a:solidFill>
                <a:latin typeface="Times New Roman" panose="02020603050405020304" pitchFamily="18" charset="0"/>
              </a:rPr>
              <a:t>。</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800" dirty="0">
                <a:latin typeface="Euclid" panose="02020503060505020303" pitchFamily="18" charset="0"/>
              </a:rPr>
              <a:t>CFB</a:t>
            </a:r>
            <a:r>
              <a:rPr lang="zh-CN" altLang="en-US" sz="2800" b="0" dirty="0">
                <a:latin typeface="Euclid" panose="02020503060505020303" pitchFamily="18" charset="0"/>
              </a:rPr>
              <a:t>加密和解密都使用的是分组密码的加密算法</a:t>
            </a:r>
            <a:r>
              <a:rPr lang="en-US" altLang="zh-CN" sz="2800" b="0" dirty="0">
                <a:latin typeface="Euclid" panose="02020503060505020303" pitchFamily="18" charset="0"/>
              </a:rPr>
              <a:t>, </a:t>
            </a:r>
            <a:r>
              <a:rPr lang="zh-CN" altLang="en-US" sz="2800" b="0" dirty="0">
                <a:latin typeface="Euclid" panose="02020503060505020303" pitchFamily="18" charset="0"/>
              </a:rPr>
              <a:t>本质上是把分组密码当成一个</a:t>
            </a:r>
            <a:r>
              <a:rPr lang="zh-CN" altLang="en-US" sz="2800" b="0" dirty="0">
                <a:solidFill>
                  <a:srgbClr val="FF0000"/>
                </a:solidFill>
                <a:latin typeface="Euclid" panose="02020503060505020303" pitchFamily="18" charset="0"/>
              </a:rPr>
              <a:t>密钥流生产器</a:t>
            </a:r>
            <a:r>
              <a:rPr lang="zh-CN" altLang="en-US" sz="2800" b="0" dirty="0">
                <a:latin typeface="Euclid" panose="02020503060505020303" pitchFamily="18" charset="0"/>
              </a:rPr>
              <a:t>来使用。</a:t>
            </a:r>
          </a:p>
          <a:p>
            <a:endParaRPr lang="zh-CN" altLang="en-US" dirty="0"/>
          </a:p>
        </p:txBody>
      </p:sp>
      <p:sp>
        <p:nvSpPr>
          <p:cNvPr id="4" name="日期占位符 3"/>
          <p:cNvSpPr>
            <a:spLocks noGrp="1"/>
          </p:cNvSpPr>
          <p:nvPr>
            <p:ph type="dt" sz="half" idx="10"/>
          </p:nvPr>
        </p:nvSpPr>
        <p:spPr/>
        <p:txBody>
          <a:bodyPr/>
          <a:lstStyle/>
          <a:p>
            <a:pPr>
              <a:defRPr/>
            </a:pPr>
            <a:fld id="{6CC1174D-AF19-4F56-9372-9D79982810E5}"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3859543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Text Box 4">
            <a:extLst>
              <a:ext uri="{FF2B5EF4-FFF2-40B4-BE49-F238E27FC236}">
                <a16:creationId xmlns="" xmlns:a16="http://schemas.microsoft.com/office/drawing/2014/main" id="{E69C248A-8EBC-4177-97D8-684BDCE584E1}"/>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99331" name="Text Box 5">
            <a:extLst>
              <a:ext uri="{FF2B5EF4-FFF2-40B4-BE49-F238E27FC236}">
                <a16:creationId xmlns="" xmlns:a16="http://schemas.microsoft.com/office/drawing/2014/main" id="{502E0678-278F-40E8-83DF-1FE07678C0E0}"/>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D2E8F1F4-2AC6-4E4E-BAE1-0ED1EF97E8A9}"/>
              </a:ext>
            </a:extLst>
          </p:cNvPr>
          <p:cNvSpPr>
            <a:spLocks noGrp="1"/>
          </p:cNvSpPr>
          <p:nvPr>
            <p:ph type="title"/>
          </p:nvPr>
        </p:nvSpPr>
        <p:spPr>
          <a:xfrm>
            <a:off x="1098550" y="365125"/>
            <a:ext cx="6778625" cy="668338"/>
          </a:xfrm>
        </p:spPr>
        <p:txBody>
          <a:bodyPr/>
          <a:lstStyle/>
          <a:p>
            <a:pPr>
              <a:defRPr/>
            </a:pPr>
            <a:r>
              <a:rPr lang="en-US" altLang="zh-CN" dirty="0"/>
              <a:t>4.4.4 </a:t>
            </a:r>
            <a:r>
              <a:rPr lang="zh-CN" altLang="en-US" dirty="0"/>
              <a:t>密码反馈（</a:t>
            </a:r>
            <a:r>
              <a:rPr lang="en-US" altLang="zh-CN" dirty="0"/>
              <a:t>CFB</a:t>
            </a:r>
            <a:r>
              <a:rPr lang="zh-CN" altLang="en-US" dirty="0"/>
              <a:t>）模式</a:t>
            </a:r>
          </a:p>
        </p:txBody>
      </p:sp>
      <p:sp>
        <p:nvSpPr>
          <p:cNvPr id="4" name="内容占位符 3">
            <a:extLst>
              <a:ext uri="{FF2B5EF4-FFF2-40B4-BE49-F238E27FC236}">
                <a16:creationId xmlns="" xmlns:a16="http://schemas.microsoft.com/office/drawing/2014/main" id="{BECDE255-91C3-4BE9-8905-4CC4B2450375}"/>
              </a:ext>
            </a:extLst>
          </p:cNvPr>
          <p:cNvSpPr>
            <a:spLocks noGrp="1"/>
          </p:cNvSpPr>
          <p:nvPr>
            <p:ph idx="1"/>
          </p:nvPr>
        </p:nvSpPr>
        <p:spPr>
          <a:xfrm>
            <a:off x="617538" y="1262057"/>
            <a:ext cx="7886700" cy="4681477"/>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b="0" dirty="0">
                <a:latin typeface="Euclid" panose="02020503060505020303" pitchFamily="18" charset="0"/>
              </a:rPr>
              <a:t>CFB</a:t>
            </a:r>
            <a:r>
              <a:rPr lang="zh-CN" altLang="en-US" sz="2800" b="0" dirty="0">
                <a:latin typeface="Euclid" panose="02020503060505020303" pitchFamily="18" charset="0"/>
              </a:rPr>
              <a:t>模式特点</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600" b="0" dirty="0">
                <a:solidFill>
                  <a:srgbClr val="000000"/>
                </a:solidFill>
                <a:latin typeface="Euclid" panose="02020503060505020303" pitchFamily="18" charset="0"/>
              </a:rPr>
              <a:t>改变初始向量会导致相同的明文块产生不同的密文块</a:t>
            </a:r>
            <a:r>
              <a:rPr lang="en-US" altLang="zh-CN" sz="2600" b="0" dirty="0">
                <a:solidFill>
                  <a:srgbClr val="000000"/>
                </a:solidFill>
                <a:latin typeface="Euclid" panose="02020503060505020303" pitchFamily="18" charset="0"/>
              </a:rPr>
              <a:t>, </a:t>
            </a:r>
            <a:r>
              <a:rPr lang="zh-CN" altLang="en-US" sz="2600" b="0" dirty="0">
                <a:solidFill>
                  <a:srgbClr val="000000"/>
                </a:solidFill>
                <a:latin typeface="Euclid" panose="02020503060505020303" pitchFamily="18" charset="0"/>
              </a:rPr>
              <a:t>能够</a:t>
            </a:r>
            <a:r>
              <a:rPr lang="zh-CN" altLang="en-US" sz="2600" b="0" dirty="0">
                <a:solidFill>
                  <a:srgbClr val="FF0000"/>
                </a:solidFill>
                <a:latin typeface="Euclid" panose="02020503060505020303" pitchFamily="18" charset="0"/>
              </a:rPr>
              <a:t>隐蔽明文的数据格式</a:t>
            </a:r>
            <a:r>
              <a:rPr lang="zh-CN" altLang="en-US" sz="2600" b="0" dirty="0">
                <a:solidFill>
                  <a:srgbClr val="000000"/>
                </a:solidFill>
                <a:latin typeface="Euclid" panose="02020503060505020303" pitchFamily="18" charset="0"/>
              </a:rPr>
              <a:t>。</a:t>
            </a: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600" b="0" dirty="0">
                <a:solidFill>
                  <a:srgbClr val="000000"/>
                </a:solidFill>
                <a:latin typeface="Euclid" panose="02020503060505020303" pitchFamily="18" charset="0"/>
              </a:rPr>
              <a:t>明文块的长度</a:t>
            </a:r>
            <a:r>
              <a:rPr lang="en-US" altLang="zh-CN" sz="2600" i="1" dirty="0">
                <a:solidFill>
                  <a:srgbClr val="000000"/>
                </a:solidFill>
                <a:latin typeface="Euclid" panose="02020503060505020303" pitchFamily="18" charset="0"/>
              </a:rPr>
              <a:t>j</a:t>
            </a:r>
            <a:r>
              <a:rPr lang="zh-CN" altLang="en-US" sz="2600" b="0" dirty="0">
                <a:solidFill>
                  <a:srgbClr val="000000"/>
                </a:solidFill>
                <a:latin typeface="Euclid" panose="02020503060505020303" pitchFamily="18" charset="0"/>
              </a:rPr>
              <a:t>可由用户来确定</a:t>
            </a:r>
            <a:r>
              <a:rPr lang="en-US" altLang="zh-CN" sz="2600" b="0" dirty="0">
                <a:solidFill>
                  <a:srgbClr val="000000"/>
                </a:solidFill>
                <a:latin typeface="Euclid" panose="02020503060505020303" pitchFamily="18" charset="0"/>
              </a:rPr>
              <a:t>, </a:t>
            </a:r>
            <a:r>
              <a:rPr lang="zh-CN" altLang="en-US" sz="2600" b="0" dirty="0">
                <a:solidFill>
                  <a:srgbClr val="000000"/>
                </a:solidFill>
                <a:latin typeface="Euclid" panose="02020503060505020303" pitchFamily="18" charset="0"/>
              </a:rPr>
              <a:t>可</a:t>
            </a:r>
            <a:r>
              <a:rPr lang="zh-CN" altLang="en-US" sz="2600" b="0" dirty="0">
                <a:solidFill>
                  <a:srgbClr val="FF0000"/>
                </a:solidFill>
                <a:latin typeface="Euclid" panose="02020503060505020303" pitchFamily="18" charset="0"/>
              </a:rPr>
              <a:t>适应用户不同的格式要求</a:t>
            </a:r>
            <a:r>
              <a:rPr lang="zh-CN" altLang="en-US" sz="2600" b="0" dirty="0">
                <a:solidFill>
                  <a:srgbClr val="000000"/>
                </a:solidFill>
                <a:latin typeface="Euclid" panose="02020503060505020303" pitchFamily="18" charset="0"/>
              </a:rPr>
              <a:t>。</a:t>
            </a: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600" b="0" dirty="0">
                <a:solidFill>
                  <a:srgbClr val="000000"/>
                </a:solidFill>
                <a:latin typeface="Euclid" panose="02020503060505020303" pitchFamily="18" charset="0"/>
              </a:rPr>
              <a:t>密文块</a:t>
            </a:r>
            <a:r>
              <a:rPr lang="en-US" altLang="zh-CN" sz="2600" i="1" dirty="0">
                <a:solidFill>
                  <a:srgbClr val="FF0000"/>
                </a:solidFill>
                <a:latin typeface="Euclid" panose="02020503060505020303" pitchFamily="18" charset="0"/>
              </a:rPr>
              <a:t>c</a:t>
            </a:r>
            <a:r>
              <a:rPr lang="en-US" altLang="zh-CN" sz="2600" i="1" baseline="-25000" dirty="0">
                <a:solidFill>
                  <a:srgbClr val="FF0000"/>
                </a:solidFill>
                <a:latin typeface="Euclid" panose="02020503060505020303" pitchFamily="18" charset="0"/>
              </a:rPr>
              <a:t>i</a:t>
            </a:r>
            <a:r>
              <a:rPr lang="zh-CN" altLang="en-US" sz="2600" b="0" dirty="0">
                <a:solidFill>
                  <a:srgbClr val="FF0000"/>
                </a:solidFill>
                <a:latin typeface="Euclid" panose="02020503060505020303" pitchFamily="18" charset="0"/>
              </a:rPr>
              <a:t>依赖于</a:t>
            </a:r>
            <a:r>
              <a:rPr lang="en-US" altLang="zh-CN" sz="2600" i="1" dirty="0">
                <a:solidFill>
                  <a:srgbClr val="FF0000"/>
                </a:solidFill>
                <a:latin typeface="Euclid" panose="02020503060505020303" pitchFamily="18" charset="0"/>
              </a:rPr>
              <a:t>m</a:t>
            </a:r>
            <a:r>
              <a:rPr lang="en-US" altLang="zh-CN" sz="2600" i="1" baseline="-25000" dirty="0">
                <a:solidFill>
                  <a:srgbClr val="FF0000"/>
                </a:solidFill>
                <a:latin typeface="Euclid" panose="02020503060505020303" pitchFamily="18" charset="0"/>
              </a:rPr>
              <a:t>i</a:t>
            </a:r>
            <a:r>
              <a:rPr lang="zh-CN" altLang="en-US" sz="2600" b="0" dirty="0">
                <a:solidFill>
                  <a:srgbClr val="FF0000"/>
                </a:solidFill>
                <a:latin typeface="Euclid" panose="02020503060505020303" pitchFamily="18" charset="0"/>
              </a:rPr>
              <a:t>以及所有前面的明文分组</a:t>
            </a:r>
            <a:r>
              <a:rPr lang="zh-CN" altLang="en-US" sz="2600" b="0" dirty="0">
                <a:solidFill>
                  <a:srgbClr val="000000"/>
                </a:solidFill>
                <a:latin typeface="Euclid" panose="02020503060505020303" pitchFamily="18" charset="0"/>
              </a:rPr>
              <a:t>。</a:t>
            </a:r>
            <a:endParaRPr lang="en-US" altLang="zh-CN" sz="2600" b="0" dirty="0">
              <a:solidFill>
                <a:srgbClr val="000000"/>
              </a:solidFill>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600" b="0" dirty="0">
                <a:solidFill>
                  <a:srgbClr val="000000"/>
                </a:solidFill>
                <a:latin typeface="Euclid" panose="02020503060505020303" pitchFamily="18" charset="0"/>
              </a:rPr>
              <a:t>密文块</a:t>
            </a:r>
            <a:r>
              <a:rPr lang="en-US" altLang="zh-CN" sz="2600" i="1" dirty="0">
                <a:solidFill>
                  <a:srgbClr val="000000"/>
                </a:solidFill>
                <a:latin typeface="Euclid" panose="02020503060505020303" pitchFamily="18" charset="0"/>
              </a:rPr>
              <a:t>c</a:t>
            </a:r>
            <a:r>
              <a:rPr lang="en-US" altLang="zh-CN" sz="2600" i="1" baseline="-25000" dirty="0">
                <a:solidFill>
                  <a:srgbClr val="000000"/>
                </a:solidFill>
                <a:latin typeface="Euclid" panose="02020503060505020303" pitchFamily="18" charset="0"/>
              </a:rPr>
              <a:t>i</a:t>
            </a:r>
            <a:r>
              <a:rPr lang="zh-CN" altLang="en-US" sz="2600" b="0" dirty="0">
                <a:solidFill>
                  <a:srgbClr val="000000"/>
                </a:solidFill>
                <a:latin typeface="Euclid" panose="02020503060505020303" pitchFamily="18" charset="0"/>
              </a:rPr>
              <a:t>的一个或多个比特错误会影响该密文块和后续</a:t>
            </a:r>
            <a:r>
              <a:rPr lang="zh-CN" altLang="en-US" sz="2800" b="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n</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j</a:t>
            </a:r>
            <a:r>
              <a:rPr lang="zh-CN" altLang="en-US" sz="2800" b="0" dirty="0">
                <a:solidFill>
                  <a:srgbClr val="FF0000"/>
                </a:solidFill>
                <a:latin typeface="Euclid" panose="02020503060505020303" pitchFamily="18" charset="0"/>
              </a:rPr>
              <a:t>⌉</a:t>
            </a:r>
            <a:r>
              <a:rPr lang="zh-CN" altLang="en-US" sz="2600" b="0" dirty="0">
                <a:solidFill>
                  <a:srgbClr val="000000"/>
                </a:solidFill>
                <a:latin typeface="Euclid" panose="02020503060505020303" pitchFamily="18" charset="0"/>
              </a:rPr>
              <a:t>个密文块的解密。</a:t>
            </a:r>
            <a:endParaRPr lang="en-US" altLang="zh-CN" sz="2600" b="0" dirty="0">
              <a:solidFill>
                <a:srgbClr val="000000"/>
              </a:solidFill>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600" b="0" dirty="0">
                <a:solidFill>
                  <a:srgbClr val="FF0000"/>
                </a:solidFill>
                <a:latin typeface="Euclid" panose="02020503060505020303" pitchFamily="18" charset="0"/>
              </a:rPr>
              <a:t>加密效率低</a:t>
            </a:r>
            <a:r>
              <a:rPr lang="en-US" altLang="zh-CN" sz="2600" b="0" dirty="0">
                <a:solidFill>
                  <a:srgbClr val="000000"/>
                </a:solidFill>
                <a:latin typeface="Euclid" panose="02020503060505020303" pitchFamily="18" charset="0"/>
              </a:rPr>
              <a:t>, </a:t>
            </a:r>
            <a:r>
              <a:rPr lang="zh-CN" altLang="en-US" sz="2600" b="0" dirty="0">
                <a:solidFill>
                  <a:srgbClr val="000000"/>
                </a:solidFill>
                <a:latin typeface="Euclid" panose="02020503060505020303" pitchFamily="18" charset="0"/>
              </a:rPr>
              <a:t>一次只能完成</a:t>
            </a:r>
            <a:r>
              <a:rPr lang="en-US" altLang="zh-CN" sz="2600" i="1" dirty="0">
                <a:solidFill>
                  <a:srgbClr val="000000"/>
                </a:solidFill>
                <a:latin typeface="Euclid" panose="02020503060505020303" pitchFamily="18" charset="0"/>
              </a:rPr>
              <a:t>j</a:t>
            </a:r>
            <a:r>
              <a:rPr lang="zh-CN" altLang="en-US" sz="2600" b="0" dirty="0">
                <a:solidFill>
                  <a:srgbClr val="000000"/>
                </a:solidFill>
                <a:latin typeface="Euclid" panose="02020503060505020303" pitchFamily="18" charset="0"/>
              </a:rPr>
              <a:t>个</a:t>
            </a:r>
            <a:r>
              <a:rPr lang="en-US" altLang="zh-CN" sz="2600" dirty="0">
                <a:solidFill>
                  <a:srgbClr val="000000"/>
                </a:solidFill>
                <a:latin typeface="Euclid" panose="02020503060505020303" pitchFamily="18" charset="0"/>
              </a:rPr>
              <a:t>bit</a:t>
            </a:r>
            <a:r>
              <a:rPr lang="zh-CN" altLang="en-US" sz="2600" b="0" dirty="0">
                <a:solidFill>
                  <a:srgbClr val="000000"/>
                </a:solidFill>
                <a:latin typeface="Euclid" panose="02020503060505020303" pitchFamily="18" charset="0"/>
              </a:rPr>
              <a:t>的明文数据加密。</a:t>
            </a:r>
          </a:p>
          <a:p>
            <a:pPr>
              <a:defRPr/>
            </a:pPr>
            <a:endParaRPr lang="zh-CN" altLang="en-US" dirty="0">
              <a:latin typeface="Euclid" panose="02020503060505020303" pitchFamily="18" charset="0"/>
            </a:endParaRPr>
          </a:p>
        </p:txBody>
      </p:sp>
      <p:sp>
        <p:nvSpPr>
          <p:cNvPr id="2" name="日期占位符 1"/>
          <p:cNvSpPr>
            <a:spLocks noGrp="1"/>
          </p:cNvSpPr>
          <p:nvPr>
            <p:ph type="dt" sz="half" idx="10"/>
          </p:nvPr>
        </p:nvSpPr>
        <p:spPr/>
        <p:txBody>
          <a:bodyPr/>
          <a:lstStyle/>
          <a:p>
            <a:pPr>
              <a:defRPr/>
            </a:pPr>
            <a:fld id="{72269CA2-23D6-41FC-8EB5-FE2CD7B92670}"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0117100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ext Box 2">
            <a:extLst>
              <a:ext uri="{FF2B5EF4-FFF2-40B4-BE49-F238E27FC236}">
                <a16:creationId xmlns="" xmlns:a16="http://schemas.microsoft.com/office/drawing/2014/main" id="{37C71F48-4333-445D-BC91-1AC219DBA78F}"/>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4819" name="Text Box 3">
            <a:extLst>
              <a:ext uri="{FF2B5EF4-FFF2-40B4-BE49-F238E27FC236}">
                <a16:creationId xmlns="" xmlns:a16="http://schemas.microsoft.com/office/drawing/2014/main" id="{7166B2AA-2B05-45FB-A058-49452696C420}"/>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4820" name="Text Box 4">
            <a:extLst>
              <a:ext uri="{FF2B5EF4-FFF2-40B4-BE49-F238E27FC236}">
                <a16:creationId xmlns="" xmlns:a16="http://schemas.microsoft.com/office/drawing/2014/main" id="{E1F9FEA3-5BFD-4B93-B725-FAACD318D297}"/>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4821" name="Text Box 5">
            <a:extLst>
              <a:ext uri="{FF2B5EF4-FFF2-40B4-BE49-F238E27FC236}">
                <a16:creationId xmlns="" xmlns:a16="http://schemas.microsoft.com/office/drawing/2014/main" id="{E3A4258A-7FE9-4524-8ECC-456CC8EC3715}"/>
              </a:ext>
            </a:extLst>
          </p:cNvPr>
          <p:cNvSpPr txBox="1">
            <a:spLocks noChangeArrowheads="1"/>
          </p:cNvSpPr>
          <p:nvPr/>
        </p:nvSpPr>
        <p:spPr bwMode="auto">
          <a:xfrm>
            <a:off x="6232525" y="5202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4822" name="Text Box 6">
            <a:extLst>
              <a:ext uri="{FF2B5EF4-FFF2-40B4-BE49-F238E27FC236}">
                <a16:creationId xmlns="" xmlns:a16="http://schemas.microsoft.com/office/drawing/2014/main" id="{D10CC01A-E260-45C7-AD72-46AAFEFB3A4A}"/>
              </a:ext>
            </a:extLst>
          </p:cNvPr>
          <p:cNvSpPr txBox="1">
            <a:spLocks noChangeArrowheads="1"/>
          </p:cNvSpPr>
          <p:nvPr/>
        </p:nvSpPr>
        <p:spPr bwMode="auto">
          <a:xfrm>
            <a:off x="2803525" y="2763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4823" name="Text Box 7">
            <a:extLst>
              <a:ext uri="{FF2B5EF4-FFF2-40B4-BE49-F238E27FC236}">
                <a16:creationId xmlns="" xmlns:a16="http://schemas.microsoft.com/office/drawing/2014/main" id="{1CDCB301-A640-41EE-8D80-C1812AD7D6E0}"/>
              </a:ext>
            </a:extLst>
          </p:cNvPr>
          <p:cNvSpPr txBox="1">
            <a:spLocks noChangeArrowheads="1"/>
          </p:cNvSpPr>
          <p:nvPr/>
        </p:nvSpPr>
        <p:spPr bwMode="auto">
          <a:xfrm>
            <a:off x="1736725" y="535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2777" name="Rectangle 9">
            <a:extLst>
              <a:ext uri="{FF2B5EF4-FFF2-40B4-BE49-F238E27FC236}">
                <a16:creationId xmlns="" xmlns:a16="http://schemas.microsoft.com/office/drawing/2014/main" id="{E1614561-F7D2-45F9-B341-59E5385842C5}"/>
              </a:ext>
            </a:extLst>
          </p:cNvPr>
          <p:cNvSpPr>
            <a:spLocks noChangeArrowheads="1"/>
          </p:cNvSpPr>
          <p:nvPr/>
        </p:nvSpPr>
        <p:spPr bwMode="auto">
          <a:xfrm>
            <a:off x="304800" y="1198562"/>
            <a:ext cx="8305694" cy="4973566"/>
          </a:xfrm>
          <a:prstGeom prst="rect">
            <a:avLst/>
          </a:prstGeom>
          <a:noFill/>
          <a:ln>
            <a:noFill/>
          </a:ln>
        </p:spPr>
        <p:txBody>
          <a:bodyPr/>
          <a:lstStyle>
            <a:lvl1pPr marL="287655" indent="-635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marL="228600" lvl="1" indent="-228600" algn="just" eaLnBrk="1" hangingPunct="1">
              <a:lnSpc>
                <a:spcPct val="100000"/>
              </a:lnSpc>
              <a:spcBef>
                <a:spcPts val="1000"/>
              </a:spcBef>
              <a:spcAft>
                <a:spcPts val="600"/>
              </a:spcAft>
              <a:buClr>
                <a:schemeClr val="tx1"/>
              </a:buClr>
              <a:buSzPct val="100000"/>
              <a:buFont typeface="Wingdings" panose="05000000000000000000" pitchFamily="2" charset="2"/>
              <a:buChar char="Ø"/>
              <a:defRPr/>
            </a:pPr>
            <a:r>
              <a:rPr lang="en-US" altLang="zh-CN" sz="3200" dirty="0">
                <a:latin typeface="Euclid" panose="02020503060505020303" pitchFamily="18" charset="0"/>
                <a:ea typeface="华文中宋" panose="02010600040101010101" pitchFamily="2" charset="-122"/>
              </a:rPr>
              <a:t>Feistel</a:t>
            </a:r>
            <a:r>
              <a:rPr lang="zh-CN" altLang="en-US" sz="3200" b="0" dirty="0">
                <a:latin typeface="Euclid" panose="02020503060505020303" pitchFamily="18" charset="0"/>
                <a:ea typeface="华文中宋" panose="02010600040101010101" pitchFamily="2" charset="-122"/>
              </a:rPr>
              <a:t>网络的实现与以下参数和特性有关</a:t>
            </a:r>
            <a:r>
              <a:rPr lang="en-US" altLang="zh-CN" sz="3200" b="0" dirty="0">
                <a:latin typeface="Euclid" panose="02020503060505020303" pitchFamily="18" charset="0"/>
                <a:ea typeface="华文中宋" panose="02010600040101010101" pitchFamily="2" charset="-122"/>
              </a:rPr>
              <a:t> </a:t>
            </a:r>
            <a:r>
              <a:rPr lang="zh-CN" altLang="en-US" sz="3200" b="0" dirty="0">
                <a:latin typeface="Euclid" panose="02020503060505020303" pitchFamily="18" charset="0"/>
                <a:ea typeface="华文中宋" panose="02010600040101010101" pitchFamily="2" charset="-122"/>
              </a:rPr>
              <a:t>  </a:t>
            </a:r>
          </a:p>
          <a:p>
            <a:pPr marL="685800" lvl="1" indent="-228600"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ea typeface="华文中宋" panose="02010600040101010101" pitchFamily="2" charset="-122"/>
              </a:rPr>
              <a:t>分组大小</a:t>
            </a:r>
            <a:r>
              <a:rPr lang="en-US" altLang="zh-CN" sz="2800" b="0" dirty="0">
                <a:latin typeface="Euclid" panose="02020503060505020303" pitchFamily="18" charset="0"/>
                <a:ea typeface="华文中宋" panose="02010600040101010101" pitchFamily="2" charset="-122"/>
              </a:rPr>
              <a:t>: </a:t>
            </a:r>
            <a:r>
              <a:rPr lang="zh-CN" altLang="en-US" sz="2800" b="0" dirty="0">
                <a:latin typeface="Euclid" panose="02020503060505020303" pitchFamily="18" charset="0"/>
                <a:ea typeface="华文中宋" panose="02010600040101010101" pitchFamily="2" charset="-122"/>
              </a:rPr>
              <a:t>分组越大则安全性越高</a:t>
            </a:r>
            <a:r>
              <a:rPr lang="en-US" altLang="zh-CN" sz="2800" b="0" dirty="0">
                <a:latin typeface="Euclid" panose="02020503060505020303" pitchFamily="18" charset="0"/>
                <a:ea typeface="华文中宋" panose="02010600040101010101" pitchFamily="2" charset="-122"/>
              </a:rPr>
              <a:t>, </a:t>
            </a:r>
            <a:r>
              <a:rPr lang="zh-CN" altLang="en-US" sz="2800" b="0" dirty="0">
                <a:latin typeface="Euclid" panose="02020503060505020303" pitchFamily="18" charset="0"/>
                <a:ea typeface="华文中宋" panose="02010600040101010101" pitchFamily="2" charset="-122"/>
              </a:rPr>
              <a:t>但加密速度就越慢。</a:t>
            </a:r>
          </a:p>
          <a:p>
            <a:pPr marL="685800" lvl="1" indent="-228600"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ea typeface="华文中宋" panose="02010600040101010101" pitchFamily="2" charset="-122"/>
              </a:rPr>
              <a:t>密钥大小</a:t>
            </a:r>
            <a:r>
              <a:rPr lang="en-US" altLang="zh-CN" sz="2800" b="0" dirty="0">
                <a:latin typeface="Euclid" panose="02020503060505020303" pitchFamily="18" charset="0"/>
                <a:ea typeface="华文中宋" panose="02010600040101010101" pitchFamily="2" charset="-122"/>
              </a:rPr>
              <a:t>: </a:t>
            </a:r>
            <a:r>
              <a:rPr lang="zh-CN" altLang="en-US" sz="2800" b="0" dirty="0">
                <a:latin typeface="Euclid" panose="02020503060505020303" pitchFamily="18" charset="0"/>
                <a:ea typeface="华文中宋" panose="02010600040101010101" pitchFamily="2" charset="-122"/>
              </a:rPr>
              <a:t>密钥越长则安全性越高</a:t>
            </a:r>
            <a:r>
              <a:rPr lang="en-US" altLang="zh-CN" sz="2800" b="0" dirty="0">
                <a:latin typeface="Euclid" panose="02020503060505020303" pitchFamily="18" charset="0"/>
                <a:ea typeface="华文中宋" panose="02010600040101010101" pitchFamily="2" charset="-122"/>
              </a:rPr>
              <a:t>, </a:t>
            </a:r>
            <a:r>
              <a:rPr lang="zh-CN" altLang="en-US" sz="2800" b="0" dirty="0">
                <a:latin typeface="Euclid" panose="02020503060505020303" pitchFamily="18" charset="0"/>
                <a:ea typeface="华文中宋" panose="02010600040101010101" pitchFamily="2" charset="-122"/>
              </a:rPr>
              <a:t>但加密速度就越慢。</a:t>
            </a:r>
            <a:endParaRPr lang="en-US" altLang="zh-CN" sz="2800" b="0" dirty="0">
              <a:latin typeface="Euclid" panose="02020503060505020303" pitchFamily="18" charset="0"/>
              <a:ea typeface="华文中宋" panose="02010600040101010101" pitchFamily="2" charset="-122"/>
            </a:endParaRPr>
          </a:p>
          <a:p>
            <a:pPr marL="685800" lvl="1" indent="-228600"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ea typeface="华文中宋" panose="02010600040101010101" pitchFamily="2" charset="-122"/>
              </a:rPr>
              <a:t>轮数</a:t>
            </a:r>
            <a:r>
              <a:rPr lang="en-US" altLang="zh-CN" sz="2800" b="0" dirty="0">
                <a:latin typeface="Euclid" panose="02020503060505020303" pitchFamily="18" charset="0"/>
                <a:ea typeface="华文中宋" panose="02010600040101010101" pitchFamily="2" charset="-122"/>
              </a:rPr>
              <a:t>: </a:t>
            </a:r>
            <a:r>
              <a:rPr lang="zh-CN" altLang="en-US" sz="2800" b="0" dirty="0">
                <a:latin typeface="Euclid" panose="02020503060505020303" pitchFamily="18" charset="0"/>
                <a:ea typeface="华文中宋" panose="02010600040101010101" pitchFamily="2" charset="-122"/>
              </a:rPr>
              <a:t>单轮结构远不足以保证安全性</a:t>
            </a:r>
            <a:r>
              <a:rPr lang="en-US" altLang="zh-CN" sz="2800" b="0" dirty="0">
                <a:latin typeface="Euclid" panose="02020503060505020303" pitchFamily="18" charset="0"/>
                <a:ea typeface="华文中宋" panose="02010600040101010101" pitchFamily="2" charset="-122"/>
              </a:rPr>
              <a:t>, </a:t>
            </a:r>
            <a:r>
              <a:rPr lang="zh-CN" altLang="en-US" sz="2800" b="0" dirty="0">
                <a:latin typeface="Euclid" panose="02020503060505020303" pitchFamily="18" charset="0"/>
                <a:ea typeface="华文中宋" panose="02010600040101010101" pitchFamily="2" charset="-122"/>
              </a:rPr>
              <a:t>但多轮结构可提供足够的安全性。典型地</a:t>
            </a:r>
            <a:r>
              <a:rPr lang="en-US" altLang="zh-CN" sz="2800" b="0" dirty="0">
                <a:latin typeface="Euclid" panose="02020503060505020303" pitchFamily="18" charset="0"/>
                <a:ea typeface="华文中宋" panose="02010600040101010101" pitchFamily="2" charset="-122"/>
              </a:rPr>
              <a:t>, </a:t>
            </a:r>
            <a:r>
              <a:rPr lang="zh-CN" altLang="en-US" sz="2800" b="0" dirty="0">
                <a:latin typeface="Euclid" panose="02020503060505020303" pitchFamily="18" charset="0"/>
                <a:ea typeface="华文中宋" panose="02010600040101010101" pitchFamily="2" charset="-122"/>
              </a:rPr>
              <a:t>轮数取为</a:t>
            </a:r>
            <a:r>
              <a:rPr lang="en-US" altLang="zh-CN" sz="2800" b="0" dirty="0">
                <a:latin typeface="Euclid" panose="02020503060505020303" pitchFamily="18" charset="0"/>
                <a:ea typeface="华文中宋" panose="02010600040101010101" pitchFamily="2" charset="-122"/>
              </a:rPr>
              <a:t>16</a:t>
            </a:r>
            <a:r>
              <a:rPr lang="zh-CN" altLang="en-US" sz="2800" b="0" dirty="0">
                <a:latin typeface="Euclid" panose="02020503060505020303" pitchFamily="18" charset="0"/>
                <a:ea typeface="华文中宋" panose="02010600040101010101" pitchFamily="2" charset="-122"/>
              </a:rPr>
              <a:t>。</a:t>
            </a:r>
            <a:endParaRPr lang="en-US" altLang="zh-CN" sz="2800" b="0" dirty="0">
              <a:latin typeface="Euclid" panose="02020503060505020303" pitchFamily="18" charset="0"/>
              <a:ea typeface="华文中宋" panose="02010600040101010101" pitchFamily="2" charset="-122"/>
            </a:endParaRPr>
          </a:p>
          <a:p>
            <a:pPr marL="685800" lvl="1" indent="-228600"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ea typeface="华文中宋" panose="02010600040101010101" pitchFamily="2" charset="-122"/>
              </a:rPr>
              <a:t>子密钥产生算法</a:t>
            </a:r>
            <a:r>
              <a:rPr lang="en-US" altLang="zh-CN" sz="2800" b="0" dirty="0">
                <a:latin typeface="Euclid" panose="02020503060505020303" pitchFamily="18" charset="0"/>
                <a:ea typeface="华文中宋" panose="02010600040101010101" pitchFamily="2" charset="-122"/>
              </a:rPr>
              <a:t>:</a:t>
            </a:r>
            <a:r>
              <a:rPr lang="zh-CN" altLang="en-US" sz="2800" b="0" dirty="0">
                <a:latin typeface="Euclid" panose="02020503060505020303" pitchFamily="18" charset="0"/>
                <a:ea typeface="华文中宋" panose="02010600040101010101" pitchFamily="2" charset="-122"/>
              </a:rPr>
              <a:t> 该算法的复杂性越大</a:t>
            </a:r>
            <a:r>
              <a:rPr lang="en-US" altLang="zh-CN" sz="2800" b="0" dirty="0">
                <a:latin typeface="Euclid" panose="02020503060505020303" pitchFamily="18" charset="0"/>
                <a:ea typeface="华文中宋" panose="02010600040101010101" pitchFamily="2" charset="-122"/>
              </a:rPr>
              <a:t>, </a:t>
            </a:r>
            <a:r>
              <a:rPr lang="zh-CN" altLang="en-US" sz="2800" b="0" dirty="0">
                <a:latin typeface="Euclid" panose="02020503060505020303" pitchFamily="18" charset="0"/>
                <a:ea typeface="华文中宋" panose="02010600040101010101" pitchFamily="2" charset="-122"/>
              </a:rPr>
              <a:t>则密码分析的困难性就越大。</a:t>
            </a:r>
          </a:p>
          <a:p>
            <a:pPr marL="685800" lvl="1" indent="-228600"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ea typeface="华文中宋" panose="02010600040101010101" pitchFamily="2" charset="-122"/>
              </a:rPr>
              <a:t>轮函数</a:t>
            </a:r>
            <a:r>
              <a:rPr lang="en-US" altLang="zh-CN" sz="2800" b="0" dirty="0">
                <a:latin typeface="Euclid" panose="02020503060505020303" pitchFamily="18" charset="0"/>
                <a:ea typeface="华文中宋" panose="02010600040101010101" pitchFamily="2" charset="-122"/>
              </a:rPr>
              <a:t>:</a:t>
            </a:r>
            <a:r>
              <a:rPr lang="zh-CN" altLang="en-US" sz="2800" b="0" dirty="0">
                <a:latin typeface="Euclid" panose="02020503060505020303" pitchFamily="18" charset="0"/>
                <a:ea typeface="华文中宋" panose="02010600040101010101" pitchFamily="2" charset="-122"/>
              </a:rPr>
              <a:t> 轮函数的复杂性越大</a:t>
            </a:r>
            <a:r>
              <a:rPr lang="en-US" altLang="zh-CN" sz="2800" b="0" dirty="0">
                <a:latin typeface="Euclid" panose="02020503060505020303" pitchFamily="18" charset="0"/>
                <a:ea typeface="华文中宋" panose="02010600040101010101" pitchFamily="2" charset="-122"/>
              </a:rPr>
              <a:t>, </a:t>
            </a:r>
            <a:r>
              <a:rPr lang="zh-CN" altLang="en-US" sz="2800" b="0" dirty="0">
                <a:latin typeface="Euclid" panose="02020503060505020303" pitchFamily="18" charset="0"/>
                <a:ea typeface="华文中宋" panose="02010600040101010101" pitchFamily="2" charset="-122"/>
              </a:rPr>
              <a:t>密码分析的困难性也越大。</a:t>
            </a:r>
            <a:endParaRPr lang="zh-CN" altLang="en-US" b="0" dirty="0">
              <a:latin typeface="Euclid" panose="02020503060505020303" pitchFamily="18" charset="0"/>
              <a:ea typeface="华文中宋" panose="02010600040101010101" pitchFamily="2" charset="-122"/>
            </a:endParaRPr>
          </a:p>
        </p:txBody>
      </p:sp>
      <p:sp>
        <p:nvSpPr>
          <p:cNvPr id="10" name="标题 1">
            <a:extLst>
              <a:ext uri="{FF2B5EF4-FFF2-40B4-BE49-F238E27FC236}">
                <a16:creationId xmlns="" xmlns:a16="http://schemas.microsoft.com/office/drawing/2014/main" id="{F277DD57-ED7A-42C4-B92B-527DCF9E667E}"/>
              </a:ext>
            </a:extLst>
          </p:cNvPr>
          <p:cNvSpPr>
            <a:spLocks noGrp="1"/>
          </p:cNvSpPr>
          <p:nvPr>
            <p:ph type="title"/>
          </p:nvPr>
        </p:nvSpPr>
        <p:spPr>
          <a:xfrm>
            <a:off x="1098550" y="365125"/>
            <a:ext cx="6778625" cy="668338"/>
          </a:xfrm>
        </p:spPr>
        <p:txBody>
          <a:bodyPr/>
          <a:lstStyle/>
          <a:p>
            <a:pPr eaLnBrk="1" hangingPunct="1">
              <a:defRPr/>
            </a:pPr>
            <a:r>
              <a:rPr lang="en-US" altLang="zh-CN" dirty="0">
                <a:latin typeface="+mn-lt"/>
              </a:rPr>
              <a:t>4.1.3 Feistel</a:t>
            </a:r>
            <a:r>
              <a:rPr lang="zh-CN" altLang="en-US" dirty="0">
                <a:latin typeface="+mn-lt"/>
              </a:rPr>
              <a:t>网络</a:t>
            </a:r>
          </a:p>
        </p:txBody>
      </p:sp>
      <p:sp>
        <p:nvSpPr>
          <p:cNvPr id="2" name="日期占位符 1"/>
          <p:cNvSpPr>
            <a:spLocks noGrp="1"/>
          </p:cNvSpPr>
          <p:nvPr>
            <p:ph type="dt" sz="half" idx="10"/>
          </p:nvPr>
        </p:nvSpPr>
        <p:spPr/>
        <p:txBody>
          <a:bodyPr/>
          <a:lstStyle/>
          <a:p>
            <a:pPr>
              <a:defRPr/>
            </a:pPr>
            <a:fld id="{ACF41205-6151-41E1-B6C8-A47402D328F8}"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 Box 4">
            <a:extLst>
              <a:ext uri="{FF2B5EF4-FFF2-40B4-BE49-F238E27FC236}">
                <a16:creationId xmlns="" xmlns:a16="http://schemas.microsoft.com/office/drawing/2014/main" id="{62FBFE42-6D67-4CD7-82A1-339BD61ADEF4}"/>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100355" name="Text Box 5">
            <a:extLst>
              <a:ext uri="{FF2B5EF4-FFF2-40B4-BE49-F238E27FC236}">
                <a16:creationId xmlns="" xmlns:a16="http://schemas.microsoft.com/office/drawing/2014/main" id="{56973A42-852D-4F10-B916-7A9D9F8A72EC}"/>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20BFFEC5-E7C8-4C12-A3B2-ED2F64B5FA14}"/>
              </a:ext>
            </a:extLst>
          </p:cNvPr>
          <p:cNvSpPr>
            <a:spLocks noGrp="1"/>
          </p:cNvSpPr>
          <p:nvPr>
            <p:ph type="title"/>
          </p:nvPr>
        </p:nvSpPr>
        <p:spPr>
          <a:xfrm>
            <a:off x="1098550" y="365125"/>
            <a:ext cx="6778625" cy="668338"/>
          </a:xfrm>
        </p:spPr>
        <p:txBody>
          <a:bodyPr/>
          <a:lstStyle/>
          <a:p>
            <a:pPr>
              <a:defRPr/>
            </a:pPr>
            <a:r>
              <a:rPr lang="en-US" altLang="zh-CN" dirty="0"/>
              <a:t>4.4.5 </a:t>
            </a:r>
            <a:r>
              <a:rPr lang="zh-CN" altLang="en-US" dirty="0"/>
              <a:t>输出反馈 </a:t>
            </a:r>
            <a:r>
              <a:rPr lang="en-US" altLang="zh-CN" dirty="0"/>
              <a:t>(OFB)</a:t>
            </a:r>
            <a:r>
              <a:rPr lang="zh-CN" altLang="en-US" dirty="0"/>
              <a:t> 模式</a:t>
            </a:r>
          </a:p>
        </p:txBody>
      </p:sp>
      <p:sp>
        <p:nvSpPr>
          <p:cNvPr id="100357" name="内容占位符 3">
            <a:extLst>
              <a:ext uri="{FF2B5EF4-FFF2-40B4-BE49-F238E27FC236}">
                <a16:creationId xmlns="" xmlns:a16="http://schemas.microsoft.com/office/drawing/2014/main" id="{C4FFB8F4-D254-49AE-94B4-4D87D6F0B6A0}"/>
              </a:ext>
            </a:extLst>
          </p:cNvPr>
          <p:cNvSpPr>
            <a:spLocks noGrp="1" noChangeArrowheads="1"/>
          </p:cNvSpPr>
          <p:nvPr>
            <p:ph idx="1"/>
          </p:nvPr>
        </p:nvSpPr>
        <p:spPr>
          <a:xfrm>
            <a:off x="617538" y="1465263"/>
            <a:ext cx="7886700" cy="4579937"/>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OFB</a:t>
            </a:r>
            <a:r>
              <a:rPr lang="zh-CN" altLang="en-US" sz="2800" b="0" dirty="0">
                <a:latin typeface="Euclid" panose="02020503060505020303" pitchFamily="18" charset="0"/>
              </a:rPr>
              <a:t>模式在结构上类似于</a:t>
            </a:r>
            <a:r>
              <a:rPr lang="en-US" altLang="zh-CN" sz="2800" dirty="0">
                <a:latin typeface="Euclid" panose="02020503060505020303" pitchFamily="18" charset="0"/>
              </a:rPr>
              <a:t>CFB</a:t>
            </a:r>
            <a:r>
              <a:rPr lang="zh-CN" altLang="en-US" sz="2800" b="0" dirty="0">
                <a:latin typeface="Euclid" panose="02020503060505020303" pitchFamily="18" charset="0"/>
              </a:rPr>
              <a:t>模式</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但反馈的内容是加密函数（如</a:t>
            </a:r>
            <a:r>
              <a:rPr lang="en-US" altLang="zh-CN" sz="2800" dirty="0">
                <a:solidFill>
                  <a:srgbClr val="FF0000"/>
                </a:solidFill>
                <a:latin typeface="Euclid" panose="02020503060505020303" pitchFamily="18" charset="0"/>
              </a:rPr>
              <a:t>DES</a:t>
            </a:r>
            <a:r>
              <a:rPr lang="zh-CN" altLang="en-US" sz="2800" b="0" dirty="0">
                <a:solidFill>
                  <a:srgbClr val="FF0000"/>
                </a:solidFill>
                <a:latin typeface="Euclid" panose="02020503060505020303" pitchFamily="18" charset="0"/>
              </a:rPr>
              <a:t>）的输出而不是密文</a:t>
            </a:r>
            <a:r>
              <a:rPr lang="zh-CN" altLang="en-US" sz="2800" b="0" dirty="0">
                <a:latin typeface="Euclid" panose="02020503060505020303" pitchFamily="18" charset="0"/>
              </a:rPr>
              <a:t>！</a:t>
            </a:r>
          </a:p>
          <a:p>
            <a:endParaRPr lang="zh-CN" altLang="en-US" dirty="0"/>
          </a:p>
        </p:txBody>
      </p:sp>
      <p:sp>
        <p:nvSpPr>
          <p:cNvPr id="2" name="日期占位符 1"/>
          <p:cNvSpPr>
            <a:spLocks noGrp="1"/>
          </p:cNvSpPr>
          <p:nvPr>
            <p:ph type="dt" sz="half" idx="10"/>
          </p:nvPr>
        </p:nvSpPr>
        <p:spPr/>
        <p:txBody>
          <a:bodyPr/>
          <a:lstStyle/>
          <a:p>
            <a:pPr>
              <a:defRPr/>
            </a:pPr>
            <a:fld id="{E3B14EC5-0B73-4958-95DA-689A6D486B73}"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55229176"/>
      </p:ext>
    </p:extLst>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Text Box 2">
            <a:extLst>
              <a:ext uri="{FF2B5EF4-FFF2-40B4-BE49-F238E27FC236}">
                <a16:creationId xmlns="" xmlns:a16="http://schemas.microsoft.com/office/drawing/2014/main" id="{9B568A9F-4BE3-4B0D-A37B-A1E0A6088F98}"/>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101379" name="Text Box 3">
            <a:extLst>
              <a:ext uri="{FF2B5EF4-FFF2-40B4-BE49-F238E27FC236}">
                <a16:creationId xmlns="" xmlns:a16="http://schemas.microsoft.com/office/drawing/2014/main" id="{6354F1F9-48A0-4104-B899-FE3BE9DB6307}"/>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101380" name="Text Box 4">
            <a:extLst>
              <a:ext uri="{FF2B5EF4-FFF2-40B4-BE49-F238E27FC236}">
                <a16:creationId xmlns="" xmlns:a16="http://schemas.microsoft.com/office/drawing/2014/main" id="{CE7B6FFD-F066-4355-A128-F031C9875681}"/>
              </a:ext>
            </a:extLst>
          </p:cNvPr>
          <p:cNvSpPr txBox="1">
            <a:spLocks noChangeArrowheads="1"/>
          </p:cNvSpPr>
          <p:nvPr/>
        </p:nvSpPr>
        <p:spPr bwMode="auto">
          <a:xfrm>
            <a:off x="1279525" y="2001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 name="Rectangle 5">
            <a:extLst>
              <a:ext uri="{FF2B5EF4-FFF2-40B4-BE49-F238E27FC236}">
                <a16:creationId xmlns="" xmlns:a16="http://schemas.microsoft.com/office/drawing/2014/main" id="{A7CB4106-E63E-4251-8E05-D5A6B310C7A6}"/>
              </a:ext>
            </a:extLst>
          </p:cNvPr>
          <p:cNvSpPr>
            <a:spLocks noChangeArrowheads="1"/>
          </p:cNvSpPr>
          <p:nvPr/>
        </p:nvSpPr>
        <p:spPr bwMode="auto">
          <a:xfrm>
            <a:off x="3352832" y="6324524"/>
            <a:ext cx="2692400" cy="461962"/>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lang="en-US" altLang="zh-CN" sz="2400" b="0" dirty="0">
                <a:latin typeface="+mn-lt"/>
                <a:ea typeface="华文中宋" panose="02010600040101010101" pitchFamily="2" charset="-122"/>
              </a:rPr>
              <a:t>OFB</a:t>
            </a:r>
            <a:r>
              <a:rPr lang="zh-CN" altLang="en-US" sz="2400" b="0" dirty="0">
                <a:latin typeface="+mn-lt"/>
                <a:ea typeface="华文中宋" panose="02010600040101010101" pitchFamily="2" charset="-122"/>
              </a:rPr>
              <a:t>模式示意图</a:t>
            </a:r>
          </a:p>
        </p:txBody>
      </p:sp>
      <p:pic>
        <p:nvPicPr>
          <p:cNvPr id="7" name="图片 6">
            <a:extLst>
              <a:ext uri="{FF2B5EF4-FFF2-40B4-BE49-F238E27FC236}">
                <a16:creationId xmlns="" xmlns:a16="http://schemas.microsoft.com/office/drawing/2014/main" id="{7A20A044-B0D9-440D-B02B-AE4C89D65E50}"/>
              </a:ext>
            </a:extLst>
          </p:cNvPr>
          <p:cNvPicPr>
            <a:picLocks noChangeAspect="1"/>
          </p:cNvPicPr>
          <p:nvPr/>
        </p:nvPicPr>
        <p:blipFill>
          <a:blip r:embed="rId2"/>
          <a:stretch>
            <a:fillRect/>
          </a:stretch>
        </p:blipFill>
        <p:spPr>
          <a:xfrm>
            <a:off x="990693" y="1"/>
            <a:ext cx="6873781" cy="6423518"/>
          </a:xfrm>
          <a:prstGeom prst="rect">
            <a:avLst/>
          </a:prstGeom>
        </p:spPr>
      </p:pic>
      <p:sp>
        <p:nvSpPr>
          <p:cNvPr id="2" name="日期占位符 1"/>
          <p:cNvSpPr>
            <a:spLocks noGrp="1"/>
          </p:cNvSpPr>
          <p:nvPr>
            <p:ph type="dt" sz="half" idx="10"/>
          </p:nvPr>
        </p:nvSpPr>
        <p:spPr/>
        <p:txBody>
          <a:bodyPr/>
          <a:lstStyle/>
          <a:p>
            <a:pPr>
              <a:defRPr/>
            </a:pPr>
            <a:fld id="{1A3EE776-1E1F-432D-9A84-8BA9ED6AAEDA}"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3341358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90FAD95-BBAA-4C26-806F-9D1F1D06FD0C}"/>
              </a:ext>
            </a:extLst>
          </p:cNvPr>
          <p:cNvSpPr>
            <a:spLocks noGrp="1"/>
          </p:cNvSpPr>
          <p:nvPr>
            <p:ph type="title"/>
          </p:nvPr>
        </p:nvSpPr>
        <p:spPr/>
        <p:txBody>
          <a:bodyPr/>
          <a:lstStyle/>
          <a:p>
            <a:r>
              <a:rPr lang="en-US" altLang="zh-CN" dirty="0"/>
              <a:t>4.4.5 </a:t>
            </a:r>
            <a:r>
              <a:rPr lang="zh-CN" altLang="en-US" dirty="0"/>
              <a:t>输出反馈 </a:t>
            </a:r>
            <a:r>
              <a:rPr lang="en-US" altLang="zh-CN" dirty="0"/>
              <a:t>(OFB)</a:t>
            </a:r>
            <a:r>
              <a:rPr lang="zh-CN" altLang="en-US" dirty="0"/>
              <a:t> 模式</a:t>
            </a:r>
          </a:p>
        </p:txBody>
      </p:sp>
      <p:sp>
        <p:nvSpPr>
          <p:cNvPr id="3" name="内容占位符 2">
            <a:extLst>
              <a:ext uri="{FF2B5EF4-FFF2-40B4-BE49-F238E27FC236}">
                <a16:creationId xmlns="" xmlns:a16="http://schemas.microsoft.com/office/drawing/2014/main" id="{5195FA50-ABAF-4239-A699-EC8EF0B8F715}"/>
              </a:ext>
            </a:extLst>
          </p:cNvPr>
          <p:cNvSpPr>
            <a:spLocks noGrp="1"/>
          </p:cNvSpPr>
          <p:nvPr>
            <p:ph idx="1"/>
          </p:nvPr>
        </p:nvSpPr>
        <p:spPr>
          <a:xfrm>
            <a:off x="617935" y="1143060"/>
            <a:ext cx="7886700" cy="4902140"/>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OFB</a:t>
            </a:r>
            <a:r>
              <a:rPr lang="zh-CN" altLang="en-US" sz="2800" b="0" dirty="0">
                <a:latin typeface="Euclid" panose="02020503060505020303" pitchFamily="18" charset="0"/>
              </a:rPr>
              <a:t>工作模式的特点</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改变初始向量会导致相同的明文块产生不同的密文块</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能够隐蔽明文的数据格式</a:t>
            </a:r>
            <a:r>
              <a:rPr lang="zh-CN" altLang="en-US" sz="2800" b="0" dirty="0">
                <a:latin typeface="Euclid" panose="02020503060505020303" pitchFamily="18" charset="0"/>
              </a:rPr>
              <a:t>。</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明文块的长度 </a:t>
            </a:r>
            <a:r>
              <a:rPr lang="en-US" altLang="zh-CN" sz="2800" i="1" dirty="0">
                <a:latin typeface="Euclid" panose="02020503060505020303" pitchFamily="18" charset="0"/>
              </a:rPr>
              <a:t>j </a:t>
            </a:r>
            <a:r>
              <a:rPr lang="zh-CN" altLang="en-US" sz="2800" b="0" dirty="0">
                <a:latin typeface="Euclid" panose="02020503060505020303" pitchFamily="18" charset="0"/>
              </a:rPr>
              <a:t>可由用户来确定</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可适应用户不同的格式要求</a:t>
            </a:r>
            <a:r>
              <a:rPr lang="zh-CN" altLang="en-US" sz="2800" b="0" dirty="0">
                <a:latin typeface="Euclid" panose="02020503060505020303" pitchFamily="18" charset="0"/>
              </a:rPr>
              <a:t>。</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密钥流是独立于明文块的</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改变明文块</a:t>
            </a:r>
            <a:r>
              <a:rPr lang="en-US" altLang="zh-CN" sz="2800" i="1" dirty="0">
                <a:solidFill>
                  <a:srgbClr val="FF0000"/>
                </a:solidFill>
                <a:latin typeface="Euclid" panose="02020503060505020303" pitchFamily="18" charset="0"/>
              </a:rPr>
              <a:t>m</a:t>
            </a:r>
            <a:r>
              <a:rPr lang="en-US" altLang="zh-CN" sz="2800" i="1" baseline="-25000" dirty="0">
                <a:solidFill>
                  <a:srgbClr val="FF0000"/>
                </a:solidFill>
                <a:latin typeface="Euclid" panose="02020503060505020303" pitchFamily="18" charset="0"/>
              </a:rPr>
              <a:t>i</a:t>
            </a:r>
            <a:r>
              <a:rPr lang="zh-CN" altLang="en-US" sz="2800" b="0" dirty="0">
                <a:solidFill>
                  <a:srgbClr val="FF0000"/>
                </a:solidFill>
                <a:latin typeface="Euclid" panose="02020503060505020303" pitchFamily="18" charset="0"/>
              </a:rPr>
              <a:t>只会引起密文块</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zh-CN" altLang="en-US" sz="2800" b="0" dirty="0">
                <a:solidFill>
                  <a:srgbClr val="FF0000"/>
                </a:solidFill>
                <a:latin typeface="Euclid" panose="02020503060505020303" pitchFamily="18" charset="0"/>
              </a:rPr>
              <a:t>的改变</a:t>
            </a:r>
            <a:r>
              <a:rPr lang="en-US" altLang="zh-CN" sz="2800" b="0" dirty="0">
                <a:latin typeface="Euclid" panose="02020503060505020303" pitchFamily="18" charset="0"/>
              </a:rPr>
              <a:t>, </a:t>
            </a:r>
            <a:r>
              <a:rPr lang="zh-CN" altLang="en-US" sz="2800" b="0" dirty="0">
                <a:latin typeface="Euclid" panose="02020503060505020303" pitchFamily="18" charset="0"/>
              </a:rPr>
              <a:t>其它密文块不变。</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密文块</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zh-CN" altLang="en-US" sz="2800" b="0" dirty="0">
                <a:solidFill>
                  <a:srgbClr val="FF0000"/>
                </a:solidFill>
                <a:latin typeface="Euclid" panose="02020503060505020303" pitchFamily="18" charset="0"/>
              </a:rPr>
              <a:t>的一个或多个比特出错仅仅会影响该密文块的解密</a:t>
            </a:r>
            <a:r>
              <a:rPr lang="en-US" altLang="zh-CN" sz="2800" b="0" dirty="0">
                <a:latin typeface="Euclid" panose="02020503060505020303" pitchFamily="18" charset="0"/>
              </a:rPr>
              <a:t>, </a:t>
            </a:r>
            <a:r>
              <a:rPr lang="zh-CN" altLang="en-US" sz="2800" b="0" dirty="0">
                <a:latin typeface="Euclid" panose="02020503060505020303" pitchFamily="18" charset="0"/>
              </a:rPr>
              <a:t>即错误不会传播。</a:t>
            </a:r>
          </a:p>
          <a:p>
            <a:endParaRPr lang="zh-CN" altLang="en-US" dirty="0"/>
          </a:p>
        </p:txBody>
      </p:sp>
      <p:sp>
        <p:nvSpPr>
          <p:cNvPr id="4" name="日期占位符 3"/>
          <p:cNvSpPr>
            <a:spLocks noGrp="1"/>
          </p:cNvSpPr>
          <p:nvPr>
            <p:ph type="dt" sz="half" idx="10"/>
          </p:nvPr>
        </p:nvSpPr>
        <p:spPr/>
        <p:txBody>
          <a:bodyPr/>
          <a:lstStyle/>
          <a:p>
            <a:pPr>
              <a:defRPr/>
            </a:pPr>
            <a:fld id="{E11738BB-7023-48A6-8245-E263D7A6D63E}"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9087069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66BB025-3116-4F45-8E01-A312886452A3}"/>
              </a:ext>
            </a:extLst>
          </p:cNvPr>
          <p:cNvSpPr>
            <a:spLocks noGrp="1"/>
          </p:cNvSpPr>
          <p:nvPr>
            <p:ph type="title"/>
          </p:nvPr>
        </p:nvSpPr>
        <p:spPr>
          <a:xfrm>
            <a:off x="1098550" y="365125"/>
            <a:ext cx="6778625" cy="668338"/>
          </a:xfrm>
        </p:spPr>
        <p:txBody>
          <a:bodyPr/>
          <a:lstStyle/>
          <a:p>
            <a:pPr>
              <a:defRPr/>
            </a:pPr>
            <a:r>
              <a:rPr lang="en-US" altLang="zh-CN" dirty="0"/>
              <a:t>4.4.6 </a:t>
            </a:r>
            <a:r>
              <a:rPr lang="zh-CN" altLang="en-US" dirty="0"/>
              <a:t>计算器模式</a:t>
            </a:r>
            <a:r>
              <a:rPr lang="en-US" altLang="zh-CN" dirty="0"/>
              <a:t>Counter(CTR)</a:t>
            </a:r>
            <a:endParaRPr lang="zh-CN" altLang="en-US" dirty="0"/>
          </a:p>
        </p:txBody>
      </p:sp>
      <p:sp>
        <p:nvSpPr>
          <p:cNvPr id="4" name="内容占位符 3">
            <a:extLst>
              <a:ext uri="{FF2B5EF4-FFF2-40B4-BE49-F238E27FC236}">
                <a16:creationId xmlns="" xmlns:a16="http://schemas.microsoft.com/office/drawing/2014/main" id="{7A220C74-A0BD-409E-A984-44C6CDCD2263}"/>
              </a:ext>
            </a:extLst>
          </p:cNvPr>
          <p:cNvSpPr>
            <a:spLocks noGrp="1"/>
          </p:cNvSpPr>
          <p:nvPr>
            <p:ph idx="1"/>
          </p:nvPr>
        </p:nvSpPr>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定义</a:t>
            </a:r>
            <a:endParaRPr lang="en-US" altLang="zh-CN" sz="2800" b="0" dirty="0">
              <a:latin typeface="Euclid" panose="02020503060505020303" pitchFamily="18" charset="0"/>
            </a:endParaRPr>
          </a:p>
          <a:p>
            <a:pPr marL="687600"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首先选择</a:t>
            </a:r>
            <a:r>
              <a:rPr lang="en-US" altLang="zh-CN" sz="2800" i="1" dirty="0">
                <a:solidFill>
                  <a:srgbClr val="FF0000"/>
                </a:solidFill>
                <a:latin typeface="Euclid" panose="02020503060505020303" pitchFamily="18" charset="0"/>
              </a:rPr>
              <a:t>t</a:t>
            </a:r>
            <a:r>
              <a:rPr lang="zh-CN" altLang="en-US" sz="2800" b="0" dirty="0">
                <a:solidFill>
                  <a:srgbClr val="FF0000"/>
                </a:solidFill>
                <a:latin typeface="Euclid" panose="02020503060505020303" pitchFamily="18" charset="0"/>
              </a:rPr>
              <a:t>个</a:t>
            </a:r>
            <a:r>
              <a:rPr lang="en-US" altLang="zh-CN" sz="2800" i="1" dirty="0">
                <a:latin typeface="Euclid" panose="02020503060505020303" pitchFamily="18" charset="0"/>
              </a:rPr>
              <a:t>n</a:t>
            </a:r>
            <a:r>
              <a:rPr lang="zh-CN" altLang="en-US" sz="2800" b="0" dirty="0">
                <a:latin typeface="Euclid" panose="02020503060505020303" pitchFamily="18" charset="0"/>
              </a:rPr>
              <a:t>比特的向量</a:t>
            </a:r>
            <a:r>
              <a:rPr lang="en-US" altLang="zh-CN" sz="2800" dirty="0">
                <a:latin typeface="Euclid" panose="02020503060505020303" pitchFamily="18" charset="0"/>
              </a:rPr>
              <a:t>CTR</a:t>
            </a:r>
            <a:r>
              <a:rPr lang="en-US" altLang="zh-CN" sz="2800" baseline="-25000" dirty="0">
                <a:latin typeface="Euclid" panose="02020503060505020303" pitchFamily="18" charset="0"/>
              </a:rPr>
              <a:t>1</a:t>
            </a:r>
            <a:r>
              <a:rPr lang="en-US" altLang="zh-CN" sz="2800" dirty="0">
                <a:latin typeface="Euclid" panose="02020503060505020303" pitchFamily="18" charset="0"/>
              </a:rPr>
              <a:t>, CTR</a:t>
            </a:r>
            <a:r>
              <a:rPr lang="en-US" altLang="zh-CN" sz="2800" baseline="-25000" dirty="0">
                <a:latin typeface="Euclid" panose="02020503060505020303" pitchFamily="18" charset="0"/>
              </a:rPr>
              <a:t>2</a:t>
            </a:r>
            <a:r>
              <a:rPr lang="en-US" altLang="zh-CN" sz="2800" dirty="0">
                <a:latin typeface="Euclid" panose="02020503060505020303" pitchFamily="18" charset="0"/>
              </a:rPr>
              <a:t>,…,</a:t>
            </a:r>
            <a:r>
              <a:rPr lang="en-US" altLang="zh-CN" sz="2800" dirty="0" err="1">
                <a:latin typeface="Euclid" panose="02020503060505020303" pitchFamily="18" charset="0"/>
              </a:rPr>
              <a:t>CTR</a:t>
            </a:r>
            <a:r>
              <a:rPr lang="en-US" altLang="zh-CN" sz="2800" i="1" baseline="-25000" dirty="0" err="1">
                <a:latin typeface="Euclid" panose="02020503060505020303" pitchFamily="18" charset="0"/>
              </a:rPr>
              <a:t>t</a:t>
            </a:r>
            <a:r>
              <a:rPr lang="en-US" altLang="zh-CN" sz="2800" b="0" dirty="0">
                <a:latin typeface="Euclid" panose="02020503060505020303" pitchFamily="18" charset="0"/>
              </a:rPr>
              <a:t>, </a:t>
            </a:r>
            <a:r>
              <a:rPr lang="zh-CN" altLang="en-US" sz="2800" b="0" dirty="0">
                <a:latin typeface="Euclid" panose="02020503060505020303" pitchFamily="18" charset="0"/>
              </a:rPr>
              <a:t>称为</a:t>
            </a:r>
            <a:r>
              <a:rPr lang="zh-CN" altLang="en-US" sz="2800" b="0" dirty="0">
                <a:solidFill>
                  <a:srgbClr val="FF0000"/>
                </a:solidFill>
                <a:latin typeface="Euclid" panose="02020503060505020303" pitchFamily="18" charset="0"/>
              </a:rPr>
              <a:t>计数器</a:t>
            </a:r>
            <a:r>
              <a:rPr lang="en-US" altLang="zh-CN" sz="2800" b="0" dirty="0">
                <a:latin typeface="Euclid" panose="02020503060505020303" pitchFamily="18" charset="0"/>
              </a:rPr>
              <a:t>, </a:t>
            </a:r>
            <a:r>
              <a:rPr lang="zh-CN" altLang="en-US" sz="2800" b="0" dirty="0">
                <a:latin typeface="Euclid" panose="02020503060505020303" pitchFamily="18" charset="0"/>
              </a:rPr>
              <a:t>然后利用固定密钥</a:t>
            </a:r>
            <a:r>
              <a:rPr lang="en-US" altLang="zh-CN" sz="2800" i="1" dirty="0">
                <a:latin typeface="Euclid" panose="02020503060505020303" pitchFamily="18" charset="0"/>
              </a:rPr>
              <a:t>k</a:t>
            </a:r>
            <a:r>
              <a:rPr lang="zh-CN" altLang="en-US" sz="2800" b="0" dirty="0">
                <a:latin typeface="Euclid" panose="02020503060505020303" pitchFamily="18" charset="0"/>
              </a:rPr>
              <a:t>对这些计数器分别加密</a:t>
            </a:r>
            <a:r>
              <a:rPr lang="en-US" altLang="zh-CN" sz="2800" b="0" dirty="0">
                <a:latin typeface="Euclid" panose="02020503060505020303" pitchFamily="18" charset="0"/>
              </a:rPr>
              <a:t>, </a:t>
            </a:r>
            <a:r>
              <a:rPr lang="zh-CN" altLang="en-US" sz="2800" b="0" dirty="0">
                <a:latin typeface="Euclid" panose="02020503060505020303" pitchFamily="18" charset="0"/>
              </a:rPr>
              <a:t>将得到的序列看成密钥流序列与明文块逐位异或</a:t>
            </a:r>
            <a:r>
              <a:rPr lang="zh-CN" altLang="en-US" b="0" dirty="0">
                <a:latin typeface="Euclid" panose="02020503060505020303" pitchFamily="18" charset="0"/>
              </a:rPr>
              <a:t>。</a:t>
            </a:r>
            <a:endParaRPr lang="en-US" altLang="zh-CN" b="0" dirty="0">
              <a:latin typeface="Euclid" panose="02020503060505020303" pitchFamily="18" charset="0"/>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加密过程：</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en-US" altLang="zh-CN" sz="2800" i="1" dirty="0">
                <a:solidFill>
                  <a:srgbClr val="FF0000"/>
                </a:solidFill>
                <a:latin typeface="Euclid" panose="02020503060505020303" pitchFamily="18" charset="0"/>
              </a:rPr>
              <a:t> </a:t>
            </a:r>
            <a:r>
              <a:rPr lang="en-US" altLang="zh-CN" sz="2800" dirty="0">
                <a:solidFill>
                  <a:srgbClr val="FF0000"/>
                </a:solidFill>
                <a:latin typeface="Euclid" panose="02020503060505020303" pitchFamily="18" charset="0"/>
              </a:rPr>
              <a:t>=</a:t>
            </a:r>
            <a:r>
              <a:rPr lang="en-US" altLang="zh-CN" sz="2800" i="1" dirty="0" err="1">
                <a:solidFill>
                  <a:srgbClr val="FF0000"/>
                </a:solidFill>
                <a:latin typeface="Euclid" panose="02020503060505020303" pitchFamily="18" charset="0"/>
              </a:rPr>
              <a:t>E</a:t>
            </a:r>
            <a:r>
              <a:rPr lang="en-US" altLang="zh-CN" sz="2800" i="1" baseline="-25000" dirty="0" err="1">
                <a:solidFill>
                  <a:srgbClr val="FF0000"/>
                </a:solidFill>
                <a:latin typeface="Euclid" panose="02020503060505020303" pitchFamily="18" charset="0"/>
              </a:rPr>
              <a:t>k</a:t>
            </a:r>
            <a:r>
              <a:rPr lang="en-US" altLang="zh-CN" sz="2800" dirty="0">
                <a:solidFill>
                  <a:srgbClr val="FF0000"/>
                </a:solidFill>
                <a:latin typeface="Euclid" panose="02020503060505020303" pitchFamily="18" charset="0"/>
              </a:rPr>
              <a:t>(</a:t>
            </a:r>
            <a:r>
              <a:rPr lang="en-US" altLang="zh-CN" sz="2800" dirty="0" err="1">
                <a:solidFill>
                  <a:srgbClr val="FF0000"/>
                </a:solidFill>
                <a:latin typeface="Euclid" panose="02020503060505020303" pitchFamily="18" charset="0"/>
              </a:rPr>
              <a:t>CTR</a:t>
            </a:r>
            <a:r>
              <a:rPr lang="en-US" altLang="zh-CN" sz="2800" i="1" baseline="-25000" dirty="0" err="1">
                <a:solidFill>
                  <a:srgbClr val="FF0000"/>
                </a:solidFill>
                <a:latin typeface="Euclid" panose="02020503060505020303" pitchFamily="18" charset="0"/>
              </a:rPr>
              <a:t>i</a:t>
            </a:r>
            <a:r>
              <a:rPr lang="en-US" altLang="zh-CN" sz="2800" dirty="0">
                <a:solidFill>
                  <a:srgbClr val="FF0000"/>
                </a:solidFill>
                <a:latin typeface="Euclid" panose="02020503060505020303" pitchFamily="18" charset="0"/>
              </a:rPr>
              <a:t>)</a:t>
            </a:r>
            <a:r>
              <a:rPr lang="zh-CN" altLang="en-US"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m</a:t>
            </a:r>
            <a:r>
              <a:rPr lang="en-US" altLang="zh-CN" sz="2800" i="1" baseline="-25000" dirty="0">
                <a:solidFill>
                  <a:srgbClr val="FF0000"/>
                </a:solidFill>
                <a:latin typeface="Euclid" panose="02020503060505020303" pitchFamily="18" charset="0"/>
              </a:rPr>
              <a:t>i</a:t>
            </a:r>
            <a:r>
              <a:rPr lang="en-US" altLang="zh-CN" sz="2800" dirty="0">
                <a:latin typeface="Euclid" panose="02020503060505020303" pitchFamily="18" charset="0"/>
              </a:rPr>
              <a:t>, 1</a:t>
            </a:r>
            <a:r>
              <a:rPr lang="zh-CN" altLang="en-US" sz="2800" dirty="0">
                <a:latin typeface="Euclid" panose="02020503060505020303" pitchFamily="18" charset="0"/>
              </a:rPr>
              <a:t>≤</a:t>
            </a:r>
            <a:r>
              <a:rPr lang="en-US" altLang="zh-CN" sz="2800" i="1" dirty="0" err="1">
                <a:latin typeface="Euclid" panose="02020503060505020303" pitchFamily="18" charset="0"/>
              </a:rPr>
              <a:t>i</a:t>
            </a:r>
            <a:r>
              <a:rPr lang="zh-CN" altLang="en-US" sz="2800" dirty="0">
                <a:latin typeface="Euclid" panose="02020503060505020303" pitchFamily="18" charset="0"/>
              </a:rPr>
              <a:t>≤</a:t>
            </a:r>
            <a:r>
              <a:rPr lang="en-US" altLang="zh-CN" sz="2800" i="1" dirty="0">
                <a:latin typeface="Euclid" panose="02020503060505020303" pitchFamily="18" charset="0"/>
              </a:rPr>
              <a:t>t</a:t>
            </a:r>
            <a:endParaRPr lang="en-US" altLang="zh-CN" sz="2800" b="0" dirty="0">
              <a:latin typeface="Euclid" panose="02020503060505020303" pitchFamily="18" charset="0"/>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解密过程：</a:t>
            </a:r>
            <a:r>
              <a:rPr lang="en-US" altLang="zh-CN" sz="2800" i="1" dirty="0">
                <a:solidFill>
                  <a:srgbClr val="FF0000"/>
                </a:solidFill>
                <a:latin typeface="Euclid" panose="02020503060505020303" pitchFamily="18" charset="0"/>
              </a:rPr>
              <a:t>m</a:t>
            </a:r>
            <a:r>
              <a:rPr lang="en-US" altLang="zh-CN" sz="2800" i="1" baseline="-25000" dirty="0">
                <a:solidFill>
                  <a:srgbClr val="FF0000"/>
                </a:solidFill>
                <a:latin typeface="Euclid" panose="02020503060505020303" pitchFamily="18" charset="0"/>
              </a:rPr>
              <a:t>i</a:t>
            </a:r>
            <a:r>
              <a:rPr lang="en-US" altLang="zh-CN" sz="2800" i="1" dirty="0">
                <a:solidFill>
                  <a:srgbClr val="FF0000"/>
                </a:solidFill>
                <a:latin typeface="Euclid" panose="02020503060505020303" pitchFamily="18" charset="0"/>
              </a:rPr>
              <a:t> </a:t>
            </a:r>
            <a:r>
              <a:rPr lang="en-US" altLang="zh-CN" sz="2800" dirty="0">
                <a:solidFill>
                  <a:srgbClr val="FF0000"/>
                </a:solidFill>
                <a:latin typeface="Euclid" panose="02020503060505020303" pitchFamily="18" charset="0"/>
              </a:rPr>
              <a:t>=</a:t>
            </a:r>
            <a:r>
              <a:rPr lang="en-US" altLang="zh-CN" sz="2800" i="1" dirty="0" err="1">
                <a:solidFill>
                  <a:srgbClr val="FF0000"/>
                </a:solidFill>
                <a:latin typeface="Euclid" panose="02020503060505020303" pitchFamily="18" charset="0"/>
              </a:rPr>
              <a:t>E</a:t>
            </a:r>
            <a:r>
              <a:rPr lang="en-US" altLang="zh-CN" sz="2800" i="1" baseline="-25000" dirty="0" err="1">
                <a:solidFill>
                  <a:srgbClr val="FF0000"/>
                </a:solidFill>
                <a:latin typeface="Euclid" panose="02020503060505020303" pitchFamily="18" charset="0"/>
              </a:rPr>
              <a:t>k</a:t>
            </a:r>
            <a:r>
              <a:rPr lang="en-US" altLang="zh-CN" sz="2800" dirty="0">
                <a:solidFill>
                  <a:srgbClr val="FF0000"/>
                </a:solidFill>
                <a:latin typeface="Euclid" panose="02020503060505020303" pitchFamily="18" charset="0"/>
              </a:rPr>
              <a:t>(</a:t>
            </a:r>
            <a:r>
              <a:rPr lang="en-US" altLang="zh-CN" sz="2800" dirty="0" err="1">
                <a:solidFill>
                  <a:srgbClr val="FF0000"/>
                </a:solidFill>
                <a:latin typeface="Euclid" panose="02020503060505020303" pitchFamily="18" charset="0"/>
              </a:rPr>
              <a:t>CTR</a:t>
            </a:r>
            <a:r>
              <a:rPr lang="en-US" altLang="zh-CN" sz="2800" i="1" baseline="-25000" dirty="0" err="1">
                <a:solidFill>
                  <a:srgbClr val="FF0000"/>
                </a:solidFill>
                <a:latin typeface="Euclid" panose="02020503060505020303" pitchFamily="18" charset="0"/>
              </a:rPr>
              <a:t>i</a:t>
            </a:r>
            <a:r>
              <a:rPr lang="en-US" altLang="zh-CN" sz="2800" dirty="0">
                <a:solidFill>
                  <a:srgbClr val="FF0000"/>
                </a:solidFill>
                <a:latin typeface="Euclid" panose="02020503060505020303" pitchFamily="18" charset="0"/>
              </a:rPr>
              <a:t>)</a:t>
            </a:r>
            <a:r>
              <a:rPr lang="zh-CN" altLang="en-US"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c</a:t>
            </a:r>
            <a:r>
              <a:rPr lang="en-US" altLang="zh-CN" sz="2800" i="1" baseline="-25000" dirty="0">
                <a:solidFill>
                  <a:srgbClr val="FF0000"/>
                </a:solidFill>
                <a:latin typeface="Euclid" panose="02020503060505020303" pitchFamily="18" charset="0"/>
              </a:rPr>
              <a:t>i</a:t>
            </a:r>
            <a:r>
              <a:rPr lang="en-US" altLang="zh-CN" sz="2800" dirty="0">
                <a:latin typeface="Euclid" panose="02020503060505020303" pitchFamily="18" charset="0"/>
              </a:rPr>
              <a:t>, 1</a:t>
            </a:r>
            <a:r>
              <a:rPr lang="zh-CN" altLang="en-US" sz="2800" dirty="0">
                <a:latin typeface="Euclid" panose="02020503060505020303" pitchFamily="18" charset="0"/>
              </a:rPr>
              <a:t>≤</a:t>
            </a:r>
            <a:r>
              <a:rPr lang="en-US" altLang="zh-CN" sz="2800" i="1" dirty="0" err="1">
                <a:latin typeface="Euclid" panose="02020503060505020303" pitchFamily="18" charset="0"/>
              </a:rPr>
              <a:t>i</a:t>
            </a:r>
            <a:r>
              <a:rPr lang="zh-CN" altLang="en-US" sz="2800" dirty="0">
                <a:latin typeface="Euclid" panose="02020503060505020303" pitchFamily="18" charset="0"/>
              </a:rPr>
              <a:t>≤</a:t>
            </a:r>
            <a:r>
              <a:rPr lang="en-US" altLang="zh-CN" sz="2800" i="1" dirty="0">
                <a:latin typeface="Euclid" panose="02020503060505020303" pitchFamily="18" charset="0"/>
              </a:rPr>
              <a:t>t</a:t>
            </a:r>
            <a:endParaRPr lang="zh-CN" altLang="en-US" sz="2800" b="0" i="1" dirty="0">
              <a:latin typeface="Euclid" panose="02020503060505020303" pitchFamily="18" charset="0"/>
            </a:endParaRPr>
          </a:p>
          <a:p>
            <a:endParaRPr lang="zh-CN" altLang="en-US" dirty="0"/>
          </a:p>
        </p:txBody>
      </p:sp>
      <p:sp>
        <p:nvSpPr>
          <p:cNvPr id="3" name="日期占位符 2"/>
          <p:cNvSpPr>
            <a:spLocks noGrp="1"/>
          </p:cNvSpPr>
          <p:nvPr>
            <p:ph type="dt" sz="half" idx="10"/>
          </p:nvPr>
        </p:nvSpPr>
        <p:spPr/>
        <p:txBody>
          <a:bodyPr/>
          <a:lstStyle/>
          <a:p>
            <a:pPr>
              <a:defRPr/>
            </a:pPr>
            <a:fld id="{2A8AF6F4-C669-4F50-A47D-A738661F793D}"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2572397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66BB025-3116-4F45-8E01-A312886452A3}"/>
              </a:ext>
            </a:extLst>
          </p:cNvPr>
          <p:cNvSpPr>
            <a:spLocks noGrp="1"/>
          </p:cNvSpPr>
          <p:nvPr>
            <p:ph type="title"/>
          </p:nvPr>
        </p:nvSpPr>
        <p:spPr>
          <a:xfrm>
            <a:off x="1098550" y="365125"/>
            <a:ext cx="6778625" cy="668338"/>
          </a:xfrm>
        </p:spPr>
        <p:txBody>
          <a:bodyPr/>
          <a:lstStyle/>
          <a:p>
            <a:pPr>
              <a:defRPr/>
            </a:pPr>
            <a:r>
              <a:rPr lang="en-US" altLang="zh-CN" dirty="0"/>
              <a:t>4.4.6</a:t>
            </a:r>
            <a:r>
              <a:rPr lang="zh-CN" altLang="en-US" dirty="0"/>
              <a:t>计算器模式</a:t>
            </a:r>
            <a:r>
              <a:rPr lang="en-US" altLang="zh-CN" dirty="0"/>
              <a:t>Counter(CTR)</a:t>
            </a:r>
            <a:endParaRPr lang="zh-CN" altLang="en-US" dirty="0"/>
          </a:p>
        </p:txBody>
      </p:sp>
      <p:pic>
        <p:nvPicPr>
          <p:cNvPr id="6" name="图片 5">
            <a:extLst>
              <a:ext uri="{FF2B5EF4-FFF2-40B4-BE49-F238E27FC236}">
                <a16:creationId xmlns="" xmlns:a16="http://schemas.microsoft.com/office/drawing/2014/main" id="{AD129169-65AB-4393-B883-8010C1FE79F8}"/>
              </a:ext>
            </a:extLst>
          </p:cNvPr>
          <p:cNvPicPr>
            <a:picLocks noChangeAspect="1"/>
          </p:cNvPicPr>
          <p:nvPr/>
        </p:nvPicPr>
        <p:blipFill>
          <a:blip r:embed="rId3"/>
          <a:stretch>
            <a:fillRect/>
          </a:stretch>
        </p:blipFill>
        <p:spPr>
          <a:xfrm>
            <a:off x="1648778" y="1143060"/>
            <a:ext cx="4904370" cy="5062467"/>
          </a:xfrm>
          <a:prstGeom prst="rect">
            <a:avLst/>
          </a:prstGeom>
        </p:spPr>
      </p:pic>
      <p:sp>
        <p:nvSpPr>
          <p:cNvPr id="5" name="文本框 4">
            <a:extLst>
              <a:ext uri="{FF2B5EF4-FFF2-40B4-BE49-F238E27FC236}">
                <a16:creationId xmlns="" xmlns:a16="http://schemas.microsoft.com/office/drawing/2014/main" id="{18AC7598-CB3C-4B59-B783-E934717776C5}"/>
              </a:ext>
            </a:extLst>
          </p:cNvPr>
          <p:cNvSpPr txBox="1"/>
          <p:nvPr/>
        </p:nvSpPr>
        <p:spPr>
          <a:xfrm>
            <a:off x="6684932" y="2331670"/>
            <a:ext cx="553998" cy="2773686"/>
          </a:xfrm>
          <a:prstGeom prst="rect">
            <a:avLst/>
          </a:prstGeom>
          <a:noFill/>
        </p:spPr>
        <p:txBody>
          <a:bodyPr vert="eaVert" wrap="square" rtlCol="0">
            <a:spAutoFit/>
          </a:bodyPr>
          <a:lstStyle/>
          <a:p>
            <a:r>
              <a:rPr lang="en-US" altLang="zh-CN" sz="2400" dirty="0">
                <a:latin typeface="Euclid" panose="02020503060505020303" pitchFamily="18" charset="0"/>
                <a:ea typeface="华文中宋" panose="02010600040101010101" pitchFamily="2" charset="-122"/>
              </a:rPr>
              <a:t>CTR</a:t>
            </a:r>
            <a:r>
              <a:rPr lang="zh-CN" altLang="en-US" sz="2400" dirty="0">
                <a:latin typeface="Euclid" panose="02020503060505020303" pitchFamily="18" charset="0"/>
                <a:ea typeface="华文中宋" panose="02010600040101010101" pitchFamily="2" charset="-122"/>
              </a:rPr>
              <a:t>模式示意图</a:t>
            </a:r>
          </a:p>
        </p:txBody>
      </p:sp>
      <p:sp>
        <p:nvSpPr>
          <p:cNvPr id="3" name="日期占位符 2"/>
          <p:cNvSpPr>
            <a:spLocks noGrp="1"/>
          </p:cNvSpPr>
          <p:nvPr>
            <p:ph type="dt" sz="half" idx="10"/>
          </p:nvPr>
        </p:nvSpPr>
        <p:spPr/>
        <p:txBody>
          <a:bodyPr/>
          <a:lstStyle/>
          <a:p>
            <a:pPr>
              <a:defRPr/>
            </a:pPr>
            <a:fld id="{B2ED5E69-3E51-4BDF-A65E-BD9753D1E70A}"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890188581"/>
      </p:ext>
    </p:extLst>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4795E2-C99E-4F74-958C-1D7558E9EB2E}"/>
              </a:ext>
            </a:extLst>
          </p:cNvPr>
          <p:cNvSpPr>
            <a:spLocks noGrp="1"/>
          </p:cNvSpPr>
          <p:nvPr>
            <p:ph type="title"/>
          </p:nvPr>
        </p:nvSpPr>
        <p:spPr/>
        <p:txBody>
          <a:bodyPr/>
          <a:lstStyle/>
          <a:p>
            <a:r>
              <a:rPr lang="en-US" altLang="zh-CN" dirty="0"/>
              <a:t>4.4.6</a:t>
            </a:r>
            <a:r>
              <a:rPr lang="zh-CN" altLang="en-US" dirty="0"/>
              <a:t>计算器模式</a:t>
            </a:r>
            <a:r>
              <a:rPr lang="en-US" altLang="zh-CN" dirty="0"/>
              <a:t>Counter(CTR)</a:t>
            </a:r>
            <a:endParaRPr lang="zh-CN" altLang="en-US" dirty="0"/>
          </a:p>
        </p:txBody>
      </p:sp>
      <p:sp>
        <p:nvSpPr>
          <p:cNvPr id="3" name="内容占位符 2">
            <a:extLst>
              <a:ext uri="{FF2B5EF4-FFF2-40B4-BE49-F238E27FC236}">
                <a16:creationId xmlns="" xmlns:a16="http://schemas.microsoft.com/office/drawing/2014/main" id="{60D97B10-06FA-4566-9C82-828780EED966}"/>
              </a:ext>
            </a:extLst>
          </p:cNvPr>
          <p:cNvSpPr>
            <a:spLocks noGrp="1"/>
          </p:cNvSpPr>
          <p:nvPr>
            <p:ph idx="1"/>
          </p:nvPr>
        </p:nvSpPr>
        <p:spPr>
          <a:xfrm>
            <a:off x="617935" y="1143060"/>
            <a:ext cx="7886700" cy="4800474"/>
          </a:xfrm>
        </p:spPr>
        <p:txBody>
          <a:bodyPr/>
          <a:lstStyle/>
          <a:p>
            <a:pPr marL="228600" lvl="1"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CTR</a:t>
            </a:r>
            <a:r>
              <a:rPr lang="zh-CN" altLang="en-US" sz="2800" b="0" dirty="0">
                <a:latin typeface="Euclid" panose="02020503060505020303" pitchFamily="18" charset="0"/>
              </a:rPr>
              <a:t>工作模式的特点</a:t>
            </a:r>
            <a:endParaRPr lang="en-US" altLang="zh-CN" sz="2800" b="0" dirty="0">
              <a:latin typeface="Euclid" panose="02020503060505020303" pitchFamily="18" charset="0"/>
            </a:endParaRP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600" b="0" dirty="0">
                <a:latin typeface="Euclid" panose="02020503060505020303" pitchFamily="18" charset="0"/>
              </a:rPr>
              <a:t>要求计数器</a:t>
            </a:r>
            <a:r>
              <a:rPr lang="en-US" altLang="zh-CN" sz="2600" dirty="0">
                <a:latin typeface="Euclid" panose="02020503060505020303" pitchFamily="18" charset="0"/>
              </a:rPr>
              <a:t>CTR</a:t>
            </a:r>
            <a:r>
              <a:rPr lang="en-US" altLang="zh-CN" sz="2600" baseline="-25000" dirty="0">
                <a:latin typeface="Euclid" panose="02020503060505020303" pitchFamily="18" charset="0"/>
              </a:rPr>
              <a:t>1</a:t>
            </a:r>
            <a:r>
              <a:rPr lang="en-US" altLang="zh-CN" sz="2600" b="0" dirty="0">
                <a:latin typeface="Euclid" panose="02020503060505020303" pitchFamily="18" charset="0"/>
              </a:rPr>
              <a:t>,</a:t>
            </a:r>
            <a:r>
              <a:rPr lang="en-US" altLang="zh-CN" sz="2600" dirty="0">
                <a:latin typeface="Euclid" panose="02020503060505020303" pitchFamily="18" charset="0"/>
              </a:rPr>
              <a:t>CTR</a:t>
            </a:r>
            <a:r>
              <a:rPr lang="en-US" altLang="zh-CN" sz="2600" baseline="-25000" dirty="0">
                <a:latin typeface="Euclid" panose="02020503060505020303" pitchFamily="18" charset="0"/>
              </a:rPr>
              <a:t>2</a:t>
            </a:r>
            <a:r>
              <a:rPr lang="en-US" altLang="zh-CN" sz="2600" b="0" dirty="0">
                <a:latin typeface="Euclid" panose="02020503060505020303" pitchFamily="18" charset="0"/>
              </a:rPr>
              <a:t>,…,</a:t>
            </a:r>
            <a:r>
              <a:rPr lang="en-US" altLang="zh-CN" sz="2600" dirty="0" err="1">
                <a:latin typeface="Euclid" panose="02020503060505020303" pitchFamily="18" charset="0"/>
              </a:rPr>
              <a:t>CTR</a:t>
            </a:r>
            <a:r>
              <a:rPr lang="en-US" altLang="zh-CN" sz="2600" i="1" baseline="-25000" dirty="0" err="1">
                <a:latin typeface="Euclid" panose="02020503060505020303" pitchFamily="18" charset="0"/>
              </a:rPr>
              <a:t>t</a:t>
            </a:r>
            <a:r>
              <a:rPr lang="zh-CN" altLang="en-US" sz="2600" b="0" dirty="0">
                <a:latin typeface="Euclid" panose="02020503060505020303" pitchFamily="18" charset="0"/>
              </a:rPr>
              <a:t>互不相同</a:t>
            </a:r>
            <a:r>
              <a:rPr lang="en-US" altLang="zh-CN" sz="2600" b="0" dirty="0">
                <a:latin typeface="Euclid" panose="02020503060505020303" pitchFamily="18" charset="0"/>
              </a:rPr>
              <a:t>, </a:t>
            </a:r>
            <a:r>
              <a:rPr lang="zh-CN" altLang="en-US" sz="2600" b="0" dirty="0">
                <a:latin typeface="Euclid" panose="02020503060505020303" pitchFamily="18" charset="0"/>
              </a:rPr>
              <a:t>使得相同的明文块产生不同的密文块</a:t>
            </a:r>
            <a:r>
              <a:rPr lang="en-US" altLang="zh-CN" sz="2600" b="0" dirty="0">
                <a:latin typeface="Euclid" panose="02020503060505020303" pitchFamily="18" charset="0"/>
              </a:rPr>
              <a:t>, </a:t>
            </a:r>
            <a:r>
              <a:rPr lang="zh-CN" altLang="en-US" sz="2600" b="0" dirty="0">
                <a:latin typeface="Euclid" panose="02020503060505020303" pitchFamily="18" charset="0"/>
              </a:rPr>
              <a:t>从而</a:t>
            </a:r>
            <a:r>
              <a:rPr lang="zh-CN" altLang="en-US" sz="2600" b="0" dirty="0">
                <a:solidFill>
                  <a:srgbClr val="FF0000"/>
                </a:solidFill>
                <a:latin typeface="Euclid" panose="02020503060505020303" pitchFamily="18" charset="0"/>
              </a:rPr>
              <a:t>隐蔽明文的数据格式</a:t>
            </a:r>
            <a:r>
              <a:rPr lang="zh-CN" altLang="en-US" sz="2600" b="0" dirty="0">
                <a:latin typeface="Euclid" panose="02020503060505020303" pitchFamily="18" charset="0"/>
              </a:rPr>
              <a:t>。一种简单方法是：首先选定</a:t>
            </a:r>
            <a:r>
              <a:rPr lang="en-US" altLang="zh-CN" sz="2600" dirty="0">
                <a:latin typeface="Euclid" panose="02020503060505020303" pitchFamily="18" charset="0"/>
              </a:rPr>
              <a:t>CTR</a:t>
            </a:r>
            <a:r>
              <a:rPr lang="en-US" altLang="zh-CN" sz="2600" baseline="-25000" dirty="0">
                <a:latin typeface="Euclid" panose="02020503060505020303" pitchFamily="18" charset="0"/>
              </a:rPr>
              <a:t>1</a:t>
            </a:r>
            <a:r>
              <a:rPr lang="en-US" altLang="zh-CN" sz="2600" b="0" dirty="0">
                <a:latin typeface="Euclid" panose="02020503060505020303" pitchFamily="18" charset="0"/>
              </a:rPr>
              <a:t>, </a:t>
            </a:r>
            <a:r>
              <a:rPr lang="zh-CN" altLang="en-US" sz="2600" b="0" dirty="0">
                <a:latin typeface="Euclid" panose="02020503060505020303" pitchFamily="18" charset="0"/>
              </a:rPr>
              <a:t>然后设 </a:t>
            </a:r>
            <a:r>
              <a:rPr lang="en-US" altLang="zh-CN" sz="2600" dirty="0" err="1">
                <a:latin typeface="Euclid" panose="02020503060505020303" pitchFamily="18" charset="0"/>
              </a:rPr>
              <a:t>CTR</a:t>
            </a:r>
            <a:r>
              <a:rPr lang="en-US" altLang="zh-CN" sz="2600" i="1" baseline="-25000" dirty="0" err="1">
                <a:latin typeface="Euclid" panose="02020503060505020303" pitchFamily="18" charset="0"/>
              </a:rPr>
              <a:t>i</a:t>
            </a:r>
            <a:r>
              <a:rPr lang="en-US" altLang="zh-CN" sz="2600" dirty="0">
                <a:latin typeface="Euclid" panose="02020503060505020303" pitchFamily="18" charset="0"/>
              </a:rPr>
              <a:t>=CTR</a:t>
            </a:r>
            <a:r>
              <a:rPr lang="en-US" altLang="zh-CN" sz="2600" i="1" baseline="-25000" dirty="0">
                <a:latin typeface="Euclid" panose="02020503060505020303" pitchFamily="18" charset="0"/>
              </a:rPr>
              <a:t>i-</a:t>
            </a:r>
            <a:r>
              <a:rPr lang="en-US" altLang="zh-CN" sz="2600" baseline="-25000" dirty="0">
                <a:latin typeface="Euclid" panose="02020503060505020303" pitchFamily="18" charset="0"/>
              </a:rPr>
              <a:t>1</a:t>
            </a:r>
            <a:r>
              <a:rPr lang="en-US" altLang="zh-CN" sz="2600" dirty="0">
                <a:latin typeface="Euclid" panose="02020503060505020303" pitchFamily="18" charset="0"/>
              </a:rPr>
              <a:t>+1(1≤</a:t>
            </a:r>
            <a:r>
              <a:rPr lang="en-US" altLang="zh-CN" sz="2600" i="1" dirty="0">
                <a:latin typeface="Euclid" panose="02020503060505020303" pitchFamily="18" charset="0"/>
              </a:rPr>
              <a:t>i</a:t>
            </a:r>
            <a:r>
              <a:rPr lang="zh-CN" altLang="en-US" sz="2600" dirty="0">
                <a:latin typeface="Euclid" panose="02020503060505020303" pitchFamily="18" charset="0"/>
              </a:rPr>
              <a:t>≤</a:t>
            </a:r>
            <a:r>
              <a:rPr lang="en-US" altLang="zh-CN" sz="2600" i="1" dirty="0">
                <a:latin typeface="Euclid" panose="02020503060505020303" pitchFamily="18" charset="0"/>
              </a:rPr>
              <a:t>t</a:t>
            </a:r>
            <a:r>
              <a:rPr lang="en-US" altLang="zh-CN" sz="2600" dirty="0">
                <a:latin typeface="Euclid" panose="02020503060505020303" pitchFamily="18" charset="0"/>
              </a:rPr>
              <a:t>)</a:t>
            </a:r>
            <a:r>
              <a:rPr lang="zh-CN" altLang="en-US" sz="2600" b="0" dirty="0">
                <a:latin typeface="Euclid" panose="02020503060505020303" pitchFamily="18" charset="0"/>
              </a:rPr>
              <a:t>。</a:t>
            </a: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600" b="0" dirty="0">
                <a:latin typeface="Euclid" panose="02020503060505020303" pitchFamily="18" charset="0"/>
              </a:rPr>
              <a:t>加密计数器不需要明文</a:t>
            </a:r>
            <a:r>
              <a:rPr lang="en-US" altLang="zh-CN" sz="2600" b="0" dirty="0">
                <a:latin typeface="Euclid" panose="02020503060505020303" pitchFamily="18" charset="0"/>
              </a:rPr>
              <a:t>, </a:t>
            </a:r>
            <a:r>
              <a:rPr lang="zh-CN" altLang="en-US" sz="2600" b="0" dirty="0">
                <a:latin typeface="Euclid" panose="02020503060505020303" pitchFamily="18" charset="0"/>
              </a:rPr>
              <a:t>可以在明文未知时</a:t>
            </a:r>
            <a:r>
              <a:rPr lang="zh-CN" altLang="en-US" sz="2600" b="0" dirty="0">
                <a:solidFill>
                  <a:srgbClr val="FF0000"/>
                </a:solidFill>
                <a:latin typeface="Euclid" panose="02020503060505020303" pitchFamily="18" charset="0"/>
              </a:rPr>
              <a:t>先加密计数器</a:t>
            </a:r>
            <a:r>
              <a:rPr lang="en-US" altLang="zh-CN" sz="2600" b="0" dirty="0">
                <a:latin typeface="Euclid" panose="02020503060505020303" pitchFamily="18" charset="0"/>
              </a:rPr>
              <a:t>, </a:t>
            </a:r>
            <a:r>
              <a:rPr lang="zh-CN" altLang="en-US" sz="2600" b="0" dirty="0">
                <a:latin typeface="Euclid" panose="02020503060505020303" pitchFamily="18" charset="0"/>
              </a:rPr>
              <a:t>等明文已知时</a:t>
            </a:r>
            <a:r>
              <a:rPr lang="en-US" altLang="zh-CN" sz="2600" b="0" dirty="0">
                <a:latin typeface="Euclid" panose="02020503060505020303" pitchFamily="18" charset="0"/>
              </a:rPr>
              <a:t>, </a:t>
            </a:r>
            <a:r>
              <a:rPr lang="zh-CN" altLang="en-US" sz="2600" b="0" dirty="0">
                <a:latin typeface="Euclid" panose="02020503060505020303" pitchFamily="18" charset="0"/>
              </a:rPr>
              <a:t>直接利用加密输出序列与明文块异或</a:t>
            </a:r>
            <a:r>
              <a:rPr lang="en-US" altLang="zh-CN" sz="2600" b="0" dirty="0">
                <a:latin typeface="Euclid" panose="02020503060505020303" pitchFamily="18" charset="0"/>
              </a:rPr>
              <a:t>, </a:t>
            </a:r>
            <a:r>
              <a:rPr lang="zh-CN" altLang="en-US" sz="2600" b="0" dirty="0">
                <a:latin typeface="Euclid" panose="02020503060505020303" pitchFamily="18" charset="0"/>
              </a:rPr>
              <a:t>大大加快了加密速度。也就是说</a:t>
            </a:r>
            <a:r>
              <a:rPr lang="en-US" altLang="zh-CN" sz="2600" b="0" dirty="0">
                <a:latin typeface="Euclid" panose="02020503060505020303" pitchFamily="18" charset="0"/>
              </a:rPr>
              <a:t>, </a:t>
            </a:r>
            <a:r>
              <a:rPr lang="zh-CN" altLang="en-US" sz="2600" b="0" dirty="0">
                <a:latin typeface="Euclid" panose="02020503060505020303" pitchFamily="18" charset="0"/>
              </a:rPr>
              <a:t>可以利用预处理方法来提高整个加密速度。</a:t>
            </a:r>
          </a:p>
          <a:p>
            <a:pPr marL="687600"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600" b="0" dirty="0">
                <a:latin typeface="Euclid" panose="02020503060505020303" pitchFamily="18" charset="0"/>
              </a:rPr>
              <a:t>可以</a:t>
            </a:r>
            <a:r>
              <a:rPr lang="zh-CN" altLang="en-US" sz="2600" b="0" dirty="0">
                <a:solidFill>
                  <a:srgbClr val="FF0000"/>
                </a:solidFill>
                <a:latin typeface="Euclid" panose="02020503060505020303" pitchFamily="18" charset="0"/>
              </a:rPr>
              <a:t>并行计算</a:t>
            </a:r>
            <a:r>
              <a:rPr lang="zh-CN" altLang="en-US" sz="2600" b="0" dirty="0">
                <a:latin typeface="Euclid" panose="02020503060505020303" pitchFamily="18" charset="0"/>
              </a:rPr>
              <a:t>。</a:t>
            </a:r>
          </a:p>
          <a:p>
            <a:pPr>
              <a:lnSpc>
                <a:spcPct val="100000"/>
              </a:lnSpc>
            </a:pPr>
            <a:endParaRPr lang="zh-CN" altLang="en-US" dirty="0"/>
          </a:p>
        </p:txBody>
      </p:sp>
      <p:sp>
        <p:nvSpPr>
          <p:cNvPr id="4" name="日期占位符 3"/>
          <p:cNvSpPr>
            <a:spLocks noGrp="1"/>
          </p:cNvSpPr>
          <p:nvPr>
            <p:ph type="dt" sz="half" idx="10"/>
          </p:nvPr>
        </p:nvSpPr>
        <p:spPr/>
        <p:txBody>
          <a:bodyPr/>
          <a:lstStyle/>
          <a:p>
            <a:pPr>
              <a:defRPr/>
            </a:pPr>
            <a:fld id="{BB6BDF01-7F2E-4384-BCA3-032D6CF1B319}"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8211652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3840FC-067D-4501-86B5-1551A42D1634}"/>
              </a:ext>
            </a:extLst>
          </p:cNvPr>
          <p:cNvSpPr>
            <a:spLocks noGrp="1"/>
          </p:cNvSpPr>
          <p:nvPr>
            <p:ph type="title"/>
          </p:nvPr>
        </p:nvSpPr>
        <p:spPr/>
        <p:txBody>
          <a:bodyPr/>
          <a:lstStyle/>
          <a:p>
            <a:r>
              <a:rPr lang="en-US" altLang="zh-CN" dirty="0"/>
              <a:t>4.4.7 </a:t>
            </a:r>
            <a:r>
              <a:rPr lang="zh-CN" altLang="en-US" dirty="0"/>
              <a:t>总评</a:t>
            </a:r>
          </a:p>
        </p:txBody>
      </p:sp>
      <p:sp>
        <p:nvSpPr>
          <p:cNvPr id="3" name="内容占位符 2">
            <a:extLst>
              <a:ext uri="{FF2B5EF4-FFF2-40B4-BE49-F238E27FC236}">
                <a16:creationId xmlns="" xmlns:a16="http://schemas.microsoft.com/office/drawing/2014/main" id="{96AD83C0-1E21-47AB-BED7-AE5C2E440E52}"/>
              </a:ext>
            </a:extLst>
          </p:cNvPr>
          <p:cNvSpPr>
            <a:spLocks noGrp="1"/>
          </p:cNvSpPr>
          <p:nvPr>
            <p:ph idx="1"/>
          </p:nvPr>
        </p:nvSpPr>
        <p:spPr>
          <a:xfrm>
            <a:off x="617935" y="1219258"/>
            <a:ext cx="7886700" cy="4876672"/>
          </a:xfrm>
        </p:spPr>
        <p:txBody>
          <a:bodyPr/>
          <a:lstStyle/>
          <a:p>
            <a:pPr marL="228600" lvl="1">
              <a:lnSpc>
                <a:spcPct val="10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消息长度</a:t>
            </a:r>
            <a:endParaRPr lang="en-US" altLang="zh-CN" sz="2800" b="0" dirty="0">
              <a:latin typeface="Euclid" panose="02020503060505020303" pitchFamily="18" charset="0"/>
            </a:endParaRPr>
          </a:p>
          <a:p>
            <a:pPr marL="687600" lvl="1"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en-US" altLang="zh-CN" sz="2600" dirty="0">
                <a:solidFill>
                  <a:srgbClr val="FF0000"/>
                </a:solidFill>
                <a:latin typeface="Euclid" panose="02020503060505020303" pitchFamily="18" charset="0"/>
              </a:rPr>
              <a:t>ECB</a:t>
            </a:r>
            <a:r>
              <a:rPr lang="zh-CN" altLang="en-US" sz="2600" b="0" dirty="0">
                <a:solidFill>
                  <a:srgbClr val="FF0000"/>
                </a:solidFill>
                <a:latin typeface="Euclid" panose="02020503060505020303" pitchFamily="18" charset="0"/>
              </a:rPr>
              <a:t>、</a:t>
            </a:r>
            <a:r>
              <a:rPr lang="en-US" altLang="zh-CN" sz="2600" dirty="0">
                <a:solidFill>
                  <a:srgbClr val="FF0000"/>
                </a:solidFill>
                <a:latin typeface="Euclid" panose="02020503060505020303" pitchFamily="18" charset="0"/>
              </a:rPr>
              <a:t>CBC</a:t>
            </a:r>
            <a:r>
              <a:rPr lang="zh-CN" altLang="en-US" sz="2600" b="0" dirty="0">
                <a:solidFill>
                  <a:srgbClr val="FF0000"/>
                </a:solidFill>
                <a:latin typeface="Euclid" panose="02020503060505020303" pitchFamily="18" charset="0"/>
              </a:rPr>
              <a:t>和</a:t>
            </a:r>
            <a:r>
              <a:rPr lang="en-US" altLang="zh-CN" sz="2600" dirty="0">
                <a:solidFill>
                  <a:srgbClr val="FF0000"/>
                </a:solidFill>
                <a:latin typeface="Euclid" panose="02020503060505020303" pitchFamily="18" charset="0"/>
              </a:rPr>
              <a:t>CTR</a:t>
            </a:r>
            <a:r>
              <a:rPr lang="zh-CN" altLang="en-US" sz="2600" b="0" dirty="0">
                <a:solidFill>
                  <a:srgbClr val="FF0000"/>
                </a:solidFill>
                <a:latin typeface="Euclid" panose="02020503060505020303" pitchFamily="18" charset="0"/>
              </a:rPr>
              <a:t>模式</a:t>
            </a:r>
            <a:r>
              <a:rPr lang="zh-CN" altLang="en-US" sz="2600" b="0" dirty="0">
                <a:latin typeface="Euclid" panose="02020503060505020303" pitchFamily="18" charset="0"/>
              </a:rPr>
              <a:t>要求消息长度是分组长度的整数倍。</a:t>
            </a:r>
            <a:endParaRPr lang="en-US" altLang="zh-CN" sz="2600" b="0" dirty="0">
              <a:latin typeface="Euclid" panose="02020503060505020303" pitchFamily="18" charset="0"/>
            </a:endParaRPr>
          </a:p>
          <a:p>
            <a:pPr marL="687600" lvl="1"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600" b="0" dirty="0">
                <a:latin typeface="Euclid" panose="02020503060505020303" pitchFamily="18" charset="0"/>
              </a:rPr>
              <a:t>消息的长度不满足该要求时</a:t>
            </a:r>
            <a:r>
              <a:rPr lang="en-US" altLang="zh-CN" sz="2600" b="0" dirty="0">
                <a:latin typeface="Euclid" panose="02020503060505020303" pitchFamily="18" charset="0"/>
              </a:rPr>
              <a:t>, </a:t>
            </a:r>
            <a:r>
              <a:rPr lang="zh-CN" altLang="en-US" sz="2600" b="0" dirty="0">
                <a:latin typeface="Euclid" panose="02020503060505020303" pitchFamily="18" charset="0"/>
              </a:rPr>
              <a:t>需要对消息进行</a:t>
            </a:r>
            <a:r>
              <a:rPr lang="zh-CN" altLang="en-US" sz="2600" b="0" dirty="0">
                <a:solidFill>
                  <a:srgbClr val="FF0000"/>
                </a:solidFill>
                <a:latin typeface="Euclid" panose="02020503060505020303" pitchFamily="18" charset="0"/>
              </a:rPr>
              <a:t>填充</a:t>
            </a:r>
            <a:r>
              <a:rPr lang="zh-CN" altLang="en-US" sz="2600" b="0" dirty="0">
                <a:latin typeface="Euclid" panose="02020503060505020303" pitchFamily="18" charset="0"/>
              </a:rPr>
              <a:t>。</a:t>
            </a:r>
            <a:endParaRPr lang="en-US" altLang="zh-CN" sz="2600" b="0" dirty="0">
              <a:latin typeface="Euclid" panose="02020503060505020303" pitchFamily="18" charset="0"/>
            </a:endParaRPr>
          </a:p>
          <a:p>
            <a:pPr marL="228600" lvl="1">
              <a:lnSpc>
                <a:spcPct val="10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消息填充</a:t>
            </a:r>
            <a:endParaRPr lang="en-US" altLang="zh-CN" sz="2800" b="0" dirty="0">
              <a:latin typeface="Euclid" panose="02020503060505020303" pitchFamily="18" charset="0"/>
            </a:endParaRPr>
          </a:p>
          <a:p>
            <a:pPr marL="687600" lvl="1"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600" b="0" dirty="0">
                <a:latin typeface="Euclid" panose="02020503060505020303" pitchFamily="18" charset="0"/>
              </a:rPr>
              <a:t>最简单的一种方法是在消息后面附上单个</a:t>
            </a:r>
            <a:r>
              <a:rPr lang="en-US" altLang="zh-CN" sz="2600" b="0" dirty="0">
                <a:latin typeface="Euclid" panose="02020503060505020303" pitchFamily="18" charset="0"/>
              </a:rPr>
              <a:t>“</a:t>
            </a:r>
            <a:r>
              <a:rPr lang="en-US" altLang="zh-CN" sz="2600" dirty="0">
                <a:latin typeface="Euclid" panose="02020503060505020303" pitchFamily="18" charset="0"/>
              </a:rPr>
              <a:t>1</a:t>
            </a:r>
            <a:r>
              <a:rPr lang="en-US" altLang="zh-CN" sz="2600" b="0" dirty="0">
                <a:latin typeface="Euclid" panose="02020503060505020303" pitchFamily="18" charset="0"/>
              </a:rPr>
              <a:t>”, </a:t>
            </a:r>
            <a:r>
              <a:rPr lang="zh-CN" altLang="en-US" sz="2600" b="0" dirty="0">
                <a:latin typeface="Euclid" panose="02020503060505020303" pitchFamily="18" charset="0"/>
              </a:rPr>
              <a:t>然后再附加上足够多的 </a:t>
            </a:r>
            <a:r>
              <a:rPr lang="en-US" altLang="zh-CN" sz="2600" b="0" dirty="0">
                <a:latin typeface="Euclid" panose="02020503060505020303" pitchFamily="18" charset="0"/>
              </a:rPr>
              <a:t>“</a:t>
            </a:r>
            <a:r>
              <a:rPr lang="en-US" altLang="zh-CN" sz="2600" dirty="0">
                <a:latin typeface="Euclid" panose="02020503060505020303" pitchFamily="18" charset="0"/>
              </a:rPr>
              <a:t>0</a:t>
            </a:r>
            <a:r>
              <a:rPr lang="en-US" altLang="zh-CN" sz="2600" b="0" dirty="0">
                <a:latin typeface="Euclid" panose="02020503060505020303" pitchFamily="18" charset="0"/>
              </a:rPr>
              <a:t>” </a:t>
            </a:r>
            <a:r>
              <a:rPr lang="zh-CN" altLang="en-US" sz="2600" b="0" dirty="0">
                <a:latin typeface="Euclid" panose="02020503060505020303" pitchFamily="18" charset="0"/>
              </a:rPr>
              <a:t>直到消息的长度是分组长度的整数倍。</a:t>
            </a:r>
            <a:endParaRPr lang="en-US" altLang="zh-CN" sz="2600" b="0" dirty="0">
              <a:latin typeface="Euclid" panose="02020503060505020303" pitchFamily="18" charset="0"/>
            </a:endParaRPr>
          </a:p>
          <a:p>
            <a:pPr marL="687600" lvl="1" algn="just" eaLnBrk="1" hangingPunct="1">
              <a:lnSpc>
                <a:spcPct val="100000"/>
              </a:lnSpc>
              <a:spcBef>
                <a:spcPts val="0"/>
              </a:spcBef>
              <a:spcAft>
                <a:spcPts val="0"/>
              </a:spcAft>
              <a:buClr>
                <a:schemeClr val="tx1"/>
              </a:buClr>
              <a:buSzPct val="100000"/>
              <a:buFont typeface="Times New Roman" panose="02020603050405020304" pitchFamily="18" charset="0"/>
              <a:buChar char="‒"/>
              <a:defRPr/>
            </a:pPr>
            <a:r>
              <a:rPr lang="zh-CN" altLang="en-US" sz="2600" b="0" dirty="0">
                <a:latin typeface="Euclid" panose="02020503060505020303" pitchFamily="18" charset="0"/>
              </a:rPr>
              <a:t>填充完毕的消息为</a:t>
            </a:r>
            <a:r>
              <a:rPr lang="en-US" altLang="zh-CN" sz="2600" i="1" dirty="0">
                <a:latin typeface="Euclid" panose="02020503060505020303" pitchFamily="18" charset="0"/>
              </a:rPr>
              <a:t>m</a:t>
            </a:r>
            <a:r>
              <a:rPr lang="en-US" altLang="zh-CN" sz="2600" dirty="0">
                <a:latin typeface="Euclid" panose="02020503060505020303" pitchFamily="18" charset="0"/>
              </a:rPr>
              <a:t>=</a:t>
            </a:r>
            <a:r>
              <a:rPr lang="en-US" altLang="zh-CN" sz="2600" i="1" dirty="0">
                <a:latin typeface="Euclid" panose="02020503060505020303" pitchFamily="18" charset="0"/>
              </a:rPr>
              <a:t>m</a:t>
            </a:r>
            <a:r>
              <a:rPr lang="en-US" altLang="zh-CN" sz="2600" baseline="-25000" dirty="0">
                <a:latin typeface="Euclid" panose="02020503060505020303" pitchFamily="18" charset="0"/>
              </a:rPr>
              <a:t>1</a:t>
            </a:r>
            <a:r>
              <a:rPr lang="en-US" altLang="zh-CN" sz="2600" i="1" dirty="0">
                <a:latin typeface="Euclid" panose="02020503060505020303" pitchFamily="18" charset="0"/>
              </a:rPr>
              <a:t>m</a:t>
            </a:r>
            <a:r>
              <a:rPr lang="en-US" altLang="zh-CN" sz="2600" baseline="-25000" dirty="0">
                <a:latin typeface="Euclid" panose="02020503060505020303" pitchFamily="18" charset="0"/>
              </a:rPr>
              <a:t>2</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Euclid" panose="02020503060505020303" pitchFamily="18" charset="0"/>
              </a:rPr>
              <a:t>m</a:t>
            </a:r>
            <a:r>
              <a:rPr lang="en-US" altLang="zh-CN" sz="2600" i="1" baseline="-25000" dirty="0">
                <a:latin typeface="Euclid" panose="02020503060505020303" pitchFamily="18" charset="0"/>
              </a:rPr>
              <a:t>t</a:t>
            </a:r>
            <a:r>
              <a:rPr lang="en-US" altLang="zh-CN" sz="2600" b="0" dirty="0">
                <a:latin typeface="Euclid" panose="02020503060505020303" pitchFamily="18" charset="0"/>
              </a:rPr>
              <a:t>, </a:t>
            </a:r>
            <a:r>
              <a:rPr lang="zh-CN" altLang="en-US" sz="2600" b="0" dirty="0">
                <a:latin typeface="Euclid" panose="02020503060505020303" pitchFamily="18" charset="0"/>
              </a:rPr>
              <a:t>密文为</a:t>
            </a:r>
            <a:r>
              <a:rPr lang="en-US" altLang="zh-CN" sz="2600" i="1" dirty="0">
                <a:latin typeface="Euclid" panose="02020503060505020303" pitchFamily="18" charset="0"/>
              </a:rPr>
              <a:t>c</a:t>
            </a:r>
            <a:r>
              <a:rPr lang="en-US" altLang="zh-CN" sz="2600" dirty="0">
                <a:latin typeface="Euclid" panose="02020503060505020303" pitchFamily="18" charset="0"/>
              </a:rPr>
              <a:t>=</a:t>
            </a:r>
            <a:r>
              <a:rPr lang="en-US" altLang="zh-CN" sz="2600" i="1" dirty="0">
                <a:latin typeface="Euclid" panose="02020503060505020303" pitchFamily="18" charset="0"/>
              </a:rPr>
              <a:t>c</a:t>
            </a:r>
            <a:r>
              <a:rPr lang="en-US" altLang="zh-CN" sz="2600" baseline="-25000" dirty="0">
                <a:latin typeface="Euclid" panose="02020503060505020303" pitchFamily="18" charset="0"/>
              </a:rPr>
              <a:t>1</a:t>
            </a:r>
            <a:r>
              <a:rPr lang="en-US" altLang="zh-CN" sz="2600" i="1" dirty="0">
                <a:latin typeface="Euclid" panose="02020503060505020303" pitchFamily="18" charset="0"/>
              </a:rPr>
              <a:t>c</a:t>
            </a:r>
            <a:r>
              <a:rPr lang="en-US" altLang="zh-CN" sz="2600" baseline="-25000" dirty="0">
                <a:latin typeface="Euclid" panose="02020503060505020303" pitchFamily="18" charset="0"/>
              </a:rPr>
              <a:t>2</a:t>
            </a:r>
            <a:r>
              <a:rPr lang="en-US" altLang="zh-CN" sz="2600" dirty="0">
                <a:latin typeface="Times New Roman" panose="02020603050405020304" pitchFamily="18" charset="0"/>
                <a:cs typeface="Times New Roman" panose="02020603050405020304" pitchFamily="18" charset="0"/>
              </a:rPr>
              <a:t>∙∙∙</a:t>
            </a:r>
            <a:r>
              <a:rPr lang="en-US" altLang="zh-CN" sz="2600" i="1" dirty="0" err="1">
                <a:latin typeface="Times New Roman" panose="02020603050405020304" pitchFamily="18" charset="0"/>
                <a:cs typeface="Times New Roman" panose="02020603050405020304" pitchFamily="18" charset="0"/>
              </a:rPr>
              <a:t>c</a:t>
            </a:r>
            <a:r>
              <a:rPr lang="en-US" altLang="zh-CN" sz="2600" i="1" baseline="-25000" dirty="0" err="1">
                <a:latin typeface="Euclid" panose="02020503060505020303" pitchFamily="18" charset="0"/>
              </a:rPr>
              <a:t>t</a:t>
            </a:r>
            <a:r>
              <a:rPr lang="en-US" altLang="zh-CN" sz="2600" b="0" dirty="0">
                <a:latin typeface="Euclid" panose="02020503060505020303" pitchFamily="18" charset="0"/>
              </a:rPr>
              <a:t>, </a:t>
            </a:r>
            <a:r>
              <a:rPr lang="zh-CN" altLang="en-US" sz="2600" b="0" dirty="0">
                <a:latin typeface="Euclid" panose="02020503060505020303" pitchFamily="18" charset="0"/>
              </a:rPr>
              <a:t>其中</a:t>
            </a:r>
            <a:r>
              <a:rPr lang="en-US" altLang="zh-CN" sz="2600" i="1" dirty="0">
                <a:latin typeface="Euclid" panose="02020503060505020303" pitchFamily="18" charset="0"/>
              </a:rPr>
              <a:t>m</a:t>
            </a:r>
            <a:r>
              <a:rPr lang="en-US" altLang="zh-CN" sz="2600" i="1" baseline="-25000" dirty="0">
                <a:latin typeface="Euclid" panose="02020503060505020303" pitchFamily="18" charset="0"/>
              </a:rPr>
              <a:t>i</a:t>
            </a:r>
            <a:r>
              <a:rPr lang="zh-CN" altLang="en-US" sz="2600" b="0" dirty="0">
                <a:latin typeface="Euclid" panose="02020503060505020303" pitchFamily="18" charset="0"/>
              </a:rPr>
              <a:t>和</a:t>
            </a:r>
            <a:r>
              <a:rPr lang="en-US" altLang="zh-CN" sz="2600" i="1" dirty="0">
                <a:latin typeface="Euclid" panose="02020503060505020303" pitchFamily="18" charset="0"/>
              </a:rPr>
              <a:t>c</a:t>
            </a:r>
            <a:r>
              <a:rPr lang="en-US" altLang="zh-CN" sz="2600" i="1" baseline="-25000" dirty="0">
                <a:latin typeface="Euclid" panose="02020503060505020303" pitchFamily="18" charset="0"/>
              </a:rPr>
              <a:t>i</a:t>
            </a:r>
            <a:r>
              <a:rPr lang="en-US" altLang="zh-CN" sz="2600" dirty="0">
                <a:latin typeface="Euclid" panose="02020503060505020303" pitchFamily="18" charset="0"/>
              </a:rPr>
              <a:t>(1≤</a:t>
            </a:r>
            <a:r>
              <a:rPr lang="en-US" altLang="zh-CN" sz="2600" i="1" dirty="0">
                <a:latin typeface="Euclid" panose="02020503060505020303" pitchFamily="18" charset="0"/>
              </a:rPr>
              <a:t>i</a:t>
            </a:r>
            <a:r>
              <a:rPr lang="zh-CN" altLang="en-US" sz="2600" dirty="0">
                <a:latin typeface="Euclid" panose="02020503060505020303" pitchFamily="18" charset="0"/>
              </a:rPr>
              <a:t>≤</a:t>
            </a:r>
            <a:r>
              <a:rPr lang="en-US" altLang="zh-CN" sz="2600" i="1" dirty="0">
                <a:latin typeface="Euclid" panose="02020503060505020303" pitchFamily="18" charset="0"/>
              </a:rPr>
              <a:t>t</a:t>
            </a:r>
            <a:r>
              <a:rPr lang="en-US" altLang="zh-CN" sz="2600" dirty="0">
                <a:latin typeface="Euclid" panose="02020503060505020303" pitchFamily="18" charset="0"/>
              </a:rPr>
              <a:t>)</a:t>
            </a:r>
            <a:r>
              <a:rPr lang="zh-CN" altLang="en-US" sz="2600" b="0" dirty="0">
                <a:latin typeface="Euclid" panose="02020503060505020303" pitchFamily="18" charset="0"/>
              </a:rPr>
              <a:t>都为</a:t>
            </a:r>
            <a:r>
              <a:rPr lang="en-US" altLang="zh-CN" sz="2600" i="1" dirty="0">
                <a:latin typeface="Euclid" panose="02020503060505020303" pitchFamily="18" charset="0"/>
              </a:rPr>
              <a:t>n</a:t>
            </a:r>
            <a:r>
              <a:rPr lang="zh-CN" altLang="en-US" sz="2600" b="0" dirty="0">
                <a:latin typeface="Euclid" panose="02020503060505020303" pitchFamily="18" charset="0"/>
              </a:rPr>
              <a:t>比特长的分组。</a:t>
            </a:r>
          </a:p>
          <a:p>
            <a:pPr>
              <a:lnSpc>
                <a:spcPct val="100000"/>
              </a:lnSpc>
              <a:spcAft>
                <a:spcPts val="0"/>
              </a:spcAft>
            </a:pPr>
            <a:endParaRPr lang="zh-CN" altLang="en-US" dirty="0"/>
          </a:p>
        </p:txBody>
      </p:sp>
      <p:sp>
        <p:nvSpPr>
          <p:cNvPr id="4" name="日期占位符 3"/>
          <p:cNvSpPr>
            <a:spLocks noGrp="1"/>
          </p:cNvSpPr>
          <p:nvPr>
            <p:ph type="dt" sz="half" idx="10"/>
          </p:nvPr>
        </p:nvSpPr>
        <p:spPr/>
        <p:txBody>
          <a:bodyPr/>
          <a:lstStyle/>
          <a:p>
            <a:pPr>
              <a:defRPr/>
            </a:pPr>
            <a:fld id="{6370F692-3E55-429A-916A-B248E50DD737}"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31129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Text Box 3">
            <a:extLst>
              <a:ext uri="{FF2B5EF4-FFF2-40B4-BE49-F238E27FC236}">
                <a16:creationId xmlns="" xmlns:a16="http://schemas.microsoft.com/office/drawing/2014/main" id="{E267DFAF-14A9-4B98-B635-81CED7F6DABD}"/>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102403" name="Text Box 4">
            <a:extLst>
              <a:ext uri="{FF2B5EF4-FFF2-40B4-BE49-F238E27FC236}">
                <a16:creationId xmlns="" xmlns:a16="http://schemas.microsoft.com/office/drawing/2014/main" id="{363DA346-6404-4386-956C-80E89F23B0E8}"/>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102404" name="Text Box 5">
            <a:extLst>
              <a:ext uri="{FF2B5EF4-FFF2-40B4-BE49-F238E27FC236}">
                <a16:creationId xmlns="" xmlns:a16="http://schemas.microsoft.com/office/drawing/2014/main" id="{80DF2F50-9372-4DFC-BB5E-9A3C9AD280AA}"/>
              </a:ext>
            </a:extLst>
          </p:cNvPr>
          <p:cNvSpPr txBox="1">
            <a:spLocks noChangeArrowheads="1"/>
          </p:cNvSpPr>
          <p:nvPr/>
        </p:nvSpPr>
        <p:spPr bwMode="auto">
          <a:xfrm>
            <a:off x="1279525" y="2001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F47CBE73-D294-4164-A59C-9B4D0056E157}"/>
              </a:ext>
            </a:extLst>
          </p:cNvPr>
          <p:cNvSpPr>
            <a:spLocks noGrp="1"/>
          </p:cNvSpPr>
          <p:nvPr>
            <p:ph type="title"/>
          </p:nvPr>
        </p:nvSpPr>
        <p:spPr>
          <a:xfrm>
            <a:off x="1098550" y="365125"/>
            <a:ext cx="6778625" cy="668338"/>
          </a:xfrm>
        </p:spPr>
        <p:txBody>
          <a:bodyPr/>
          <a:lstStyle/>
          <a:p>
            <a:pPr>
              <a:defRPr/>
            </a:pPr>
            <a:r>
              <a:rPr lang="en-US" altLang="zh-CN" dirty="0"/>
              <a:t>4.4.7 </a:t>
            </a:r>
            <a:r>
              <a:rPr lang="zh-CN" altLang="en-US" dirty="0"/>
              <a:t>总评</a:t>
            </a:r>
          </a:p>
        </p:txBody>
      </p:sp>
      <p:sp>
        <p:nvSpPr>
          <p:cNvPr id="102406" name="内容占位符 3">
            <a:extLst>
              <a:ext uri="{FF2B5EF4-FFF2-40B4-BE49-F238E27FC236}">
                <a16:creationId xmlns="" xmlns:a16="http://schemas.microsoft.com/office/drawing/2014/main" id="{FE0EB87D-CAC6-434F-B455-719243F8F25C}"/>
              </a:ext>
            </a:extLst>
          </p:cNvPr>
          <p:cNvSpPr>
            <a:spLocks noGrp="1" noChangeArrowheads="1"/>
          </p:cNvSpPr>
          <p:nvPr>
            <p:ph idx="1"/>
          </p:nvPr>
        </p:nvSpPr>
        <p:spPr>
          <a:xfrm>
            <a:off x="617538" y="1066862"/>
            <a:ext cx="7886700" cy="5105265"/>
          </a:xfrm>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ECB</a:t>
            </a:r>
            <a:r>
              <a:rPr lang="zh-CN" altLang="en-US" sz="2800" b="0" dirty="0">
                <a:latin typeface="Euclid" panose="02020503060505020303" pitchFamily="18" charset="0"/>
              </a:rPr>
              <a:t>模式</a:t>
            </a:r>
            <a:r>
              <a:rPr lang="en-US" altLang="zh-CN" sz="2800" b="0" dirty="0">
                <a:latin typeface="Euclid" panose="02020503060505020303" pitchFamily="18" charset="0"/>
              </a:rPr>
              <a:t>, </a:t>
            </a:r>
            <a:r>
              <a:rPr lang="zh-CN" altLang="en-US" sz="2800" b="0" dirty="0">
                <a:latin typeface="Euclid" panose="02020503060505020303" pitchFamily="18" charset="0"/>
              </a:rPr>
              <a:t>简单、高速</a:t>
            </a:r>
            <a:r>
              <a:rPr lang="en-US" altLang="zh-CN" sz="2800" b="0" dirty="0">
                <a:latin typeface="Euclid" panose="02020503060505020303" pitchFamily="18" charset="0"/>
              </a:rPr>
              <a:t>, </a:t>
            </a:r>
            <a:r>
              <a:rPr lang="zh-CN" altLang="en-US" sz="2800" b="0" dirty="0">
                <a:latin typeface="Euclid" panose="02020503060505020303" pitchFamily="18" charset="0"/>
              </a:rPr>
              <a:t>但最弱、易受重发攻击</a:t>
            </a:r>
            <a:r>
              <a:rPr lang="en-US" altLang="zh-CN" sz="2800" b="0" dirty="0">
                <a:latin typeface="Euclid" panose="02020503060505020303" pitchFamily="18" charset="0"/>
              </a:rPr>
              <a:t>, </a:t>
            </a:r>
            <a:r>
              <a:rPr lang="zh-CN" altLang="en-US" sz="2800" b="0" dirty="0">
                <a:latin typeface="Euclid" panose="02020503060505020303" pitchFamily="18" charset="0"/>
              </a:rPr>
              <a:t>一般不推荐消息加密</a:t>
            </a:r>
            <a:r>
              <a:rPr lang="en-US" altLang="zh-CN" sz="2800" b="0" dirty="0">
                <a:latin typeface="Euclid" panose="02020503060505020303" pitchFamily="18" charset="0"/>
              </a:rPr>
              <a:t>, </a:t>
            </a:r>
            <a:r>
              <a:rPr lang="zh-CN" altLang="en-US" sz="2800" b="0" dirty="0">
                <a:latin typeface="Euclid" panose="02020503060505020303" pitchFamily="18" charset="0"/>
              </a:rPr>
              <a:t>可用于加密随机数据。</a:t>
            </a: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CBC, CFB,</a:t>
            </a:r>
            <a:r>
              <a:rPr lang="zh-CN" altLang="en-US" sz="2800" dirty="0">
                <a:solidFill>
                  <a:srgbClr val="FF0000"/>
                </a:solidFill>
                <a:latin typeface="Euclid" panose="02020503060505020303" pitchFamily="18" charset="0"/>
              </a:rPr>
              <a:t> </a:t>
            </a:r>
            <a:r>
              <a:rPr lang="en-US" altLang="zh-CN" sz="2800" dirty="0">
                <a:solidFill>
                  <a:srgbClr val="FF0000"/>
                </a:solidFill>
                <a:latin typeface="Euclid" panose="02020503060505020303" pitchFamily="18" charset="0"/>
              </a:rPr>
              <a:t>OFB</a:t>
            </a:r>
            <a:r>
              <a:rPr lang="zh-CN" altLang="en-US" sz="2800" b="0" dirty="0">
                <a:latin typeface="Euclid" panose="02020503060505020303" pitchFamily="18" charset="0"/>
              </a:rPr>
              <a:t>模式的选取取决于实际的特殊需求</a:t>
            </a:r>
            <a:endParaRPr lang="en-US" altLang="zh-CN" sz="2800" b="0" dirty="0">
              <a:latin typeface="Euclid" panose="02020503060505020303" pitchFamily="18" charset="0"/>
            </a:endParaRP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CBC</a:t>
            </a:r>
            <a:r>
              <a:rPr lang="zh-CN" altLang="en-US" sz="2800" b="0" dirty="0">
                <a:solidFill>
                  <a:srgbClr val="FF0000"/>
                </a:solidFill>
                <a:latin typeface="Euclid" panose="02020503060505020303" pitchFamily="18" charset="0"/>
              </a:rPr>
              <a:t>适用于文件加密</a:t>
            </a:r>
            <a:r>
              <a:rPr lang="en-US" altLang="zh-CN" sz="2800" b="0" dirty="0">
                <a:solidFill>
                  <a:srgbClr val="FF0000"/>
                </a:solidFill>
                <a:latin typeface="Euclid" panose="02020503060505020303" pitchFamily="18" charset="0"/>
              </a:rPr>
              <a:t>, </a:t>
            </a:r>
            <a:r>
              <a:rPr lang="zh-CN" altLang="en-US" sz="2800" b="0" dirty="0">
                <a:solidFill>
                  <a:srgbClr val="FF0000"/>
                </a:solidFill>
                <a:latin typeface="Euclid" panose="02020503060505020303" pitchFamily="18" charset="0"/>
              </a:rPr>
              <a:t>但较</a:t>
            </a:r>
            <a:r>
              <a:rPr lang="en-US" altLang="zh-CN" sz="2800" dirty="0">
                <a:solidFill>
                  <a:srgbClr val="FF0000"/>
                </a:solidFill>
                <a:latin typeface="Euclid" panose="02020503060505020303" pitchFamily="18" charset="0"/>
              </a:rPr>
              <a:t>ECB</a:t>
            </a:r>
            <a:r>
              <a:rPr lang="zh-CN" altLang="en-US" sz="2800" b="0" dirty="0">
                <a:solidFill>
                  <a:srgbClr val="FF0000"/>
                </a:solidFill>
                <a:latin typeface="Euclid" panose="02020503060505020303" pitchFamily="18" charset="0"/>
              </a:rPr>
              <a:t>慢</a:t>
            </a:r>
            <a:r>
              <a:rPr lang="zh-CN" altLang="en-US" sz="2800" b="0" dirty="0">
                <a:latin typeface="Euclid" panose="02020503060505020303" pitchFamily="18" charset="0"/>
              </a:rPr>
              <a:t>。安全性加强。当有少量错误时</a:t>
            </a:r>
            <a:r>
              <a:rPr lang="en-US" altLang="zh-CN" sz="2800" b="0" dirty="0">
                <a:latin typeface="Euclid" panose="02020503060505020303" pitchFamily="18" charset="0"/>
              </a:rPr>
              <a:t>, </a:t>
            </a:r>
            <a:r>
              <a:rPr lang="zh-CN" altLang="en-US" sz="2800" b="0" dirty="0">
                <a:latin typeface="Euclid" panose="02020503060505020303" pitchFamily="18" charset="0"/>
              </a:rPr>
              <a:t>也不会造成同步错误。</a:t>
            </a: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CFB</a:t>
            </a:r>
            <a:r>
              <a:rPr lang="zh-CN" altLang="en-US" sz="2800" b="0" dirty="0">
                <a:latin typeface="Euclid" panose="02020503060505020303" pitchFamily="18" charset="0"/>
              </a:rPr>
              <a:t>模式</a:t>
            </a:r>
            <a:r>
              <a:rPr lang="zh-CN" altLang="en-US" sz="2800" b="0" dirty="0" smtClean="0">
                <a:latin typeface="Euclid" panose="02020503060505020303" pitchFamily="18" charset="0"/>
              </a:rPr>
              <a:t>适用于</a:t>
            </a:r>
            <a:r>
              <a:rPr lang="zh-CN" altLang="en-US" sz="2800" b="0" dirty="0" smtClean="0">
                <a:solidFill>
                  <a:srgbClr val="FF0000"/>
                </a:solidFill>
                <a:latin typeface="Euclid" panose="02020503060505020303" pitchFamily="18" charset="0"/>
              </a:rPr>
              <a:t>不容易</a:t>
            </a:r>
            <a:r>
              <a:rPr lang="zh-CN" altLang="en-US" sz="2800" b="0" dirty="0">
                <a:solidFill>
                  <a:srgbClr val="FF0000"/>
                </a:solidFill>
                <a:latin typeface="Euclid" panose="02020503060505020303" pitchFamily="18" charset="0"/>
              </a:rPr>
              <a:t>丢信号的环境</a:t>
            </a:r>
            <a:r>
              <a:rPr lang="en-US" altLang="zh-CN" sz="2800" b="0" dirty="0">
                <a:solidFill>
                  <a:srgbClr val="FF0000"/>
                </a:solidFill>
                <a:latin typeface="Euclid" panose="02020503060505020303" pitchFamily="18" charset="0"/>
              </a:rPr>
              <a:t>, </a:t>
            </a:r>
            <a:r>
              <a:rPr lang="zh-CN" altLang="en-US" sz="2800" b="0" dirty="0">
                <a:solidFill>
                  <a:srgbClr val="FF0000"/>
                </a:solidFill>
                <a:latin typeface="Euclid" panose="02020503060505020303" pitchFamily="18" charset="0"/>
              </a:rPr>
              <a:t>或对明文格式有特殊要求的环境</a:t>
            </a:r>
            <a:r>
              <a:rPr lang="zh-CN" altLang="en-US" sz="2800" b="0" dirty="0">
                <a:latin typeface="Euclid" panose="02020503060505020303" pitchFamily="18" charset="0"/>
              </a:rPr>
              <a:t>。通常用于加密字符序列。</a:t>
            </a: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OFB</a:t>
            </a:r>
            <a:r>
              <a:rPr lang="zh-CN" altLang="en-US" sz="2800" b="0" dirty="0">
                <a:solidFill>
                  <a:srgbClr val="FF0000"/>
                </a:solidFill>
                <a:latin typeface="Euclid" panose="02020503060505020303" pitchFamily="18" charset="0"/>
              </a:rPr>
              <a:t>或</a:t>
            </a:r>
            <a:r>
              <a:rPr lang="en-US" altLang="zh-CN" sz="2800" dirty="0">
                <a:solidFill>
                  <a:srgbClr val="FF0000"/>
                </a:solidFill>
                <a:latin typeface="Euclid" panose="02020503060505020303" pitchFamily="18" charset="0"/>
              </a:rPr>
              <a:t>CRT</a:t>
            </a:r>
            <a:r>
              <a:rPr lang="zh-CN" altLang="en-US" sz="2800" b="0" dirty="0">
                <a:solidFill>
                  <a:srgbClr val="FF0000"/>
                </a:solidFill>
                <a:latin typeface="Euclid" panose="02020503060505020303" pitchFamily="18" charset="0"/>
              </a:rPr>
              <a:t>模式用于不易丢信号</a:t>
            </a:r>
            <a:r>
              <a:rPr lang="en-US" altLang="zh-CN" sz="2800" b="0" dirty="0">
                <a:solidFill>
                  <a:srgbClr val="FF0000"/>
                </a:solidFill>
                <a:latin typeface="Euclid" panose="02020503060505020303" pitchFamily="18" charset="0"/>
              </a:rPr>
              <a:t>, </a:t>
            </a:r>
            <a:r>
              <a:rPr lang="zh-CN" altLang="en-US" sz="2800" b="0" dirty="0">
                <a:solidFill>
                  <a:srgbClr val="FF0000"/>
                </a:solidFill>
                <a:latin typeface="Euclid" panose="02020503060505020303" pitchFamily="18" charset="0"/>
              </a:rPr>
              <a:t>但信号容易出错的环境中</a:t>
            </a:r>
            <a:r>
              <a:rPr lang="zh-CN" altLang="en-US" sz="2800" b="0" dirty="0">
                <a:latin typeface="Euclid" panose="02020503060505020303" pitchFamily="18" charset="0"/>
              </a:rPr>
              <a:t>。可用于卫星通信中的加密。</a:t>
            </a:r>
            <a:endParaRPr lang="zh-CN" altLang="en-US" b="0" dirty="0">
              <a:latin typeface="Times New Roman" panose="02020603050405020304" pitchFamily="18" charset="0"/>
            </a:endParaRPr>
          </a:p>
          <a:p>
            <a:endParaRPr lang="zh-CN" altLang="en-US" dirty="0"/>
          </a:p>
        </p:txBody>
      </p:sp>
      <p:sp>
        <p:nvSpPr>
          <p:cNvPr id="2" name="日期占位符 1"/>
          <p:cNvSpPr>
            <a:spLocks noGrp="1"/>
          </p:cNvSpPr>
          <p:nvPr>
            <p:ph type="dt" sz="half" idx="10"/>
          </p:nvPr>
        </p:nvSpPr>
        <p:spPr/>
        <p:txBody>
          <a:bodyPr/>
          <a:lstStyle/>
          <a:p>
            <a:pPr>
              <a:defRPr/>
            </a:pPr>
            <a:fld id="{44E6E112-307C-4D9F-9C28-19C4DB832891}"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7577985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ext Box 2">
            <a:extLst>
              <a:ext uri="{FF2B5EF4-FFF2-40B4-BE49-F238E27FC236}">
                <a16:creationId xmlns="" xmlns:a16="http://schemas.microsoft.com/office/drawing/2014/main" id="{21C49AB7-0A8C-4AD8-83EC-F195EB02C91F}"/>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7891" name="Text Box 3">
            <a:extLst>
              <a:ext uri="{FF2B5EF4-FFF2-40B4-BE49-F238E27FC236}">
                <a16:creationId xmlns="" xmlns:a16="http://schemas.microsoft.com/office/drawing/2014/main" id="{A79DB451-A631-4DE3-A15C-405F347636DF}"/>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7892" name="Text Box 4">
            <a:extLst>
              <a:ext uri="{FF2B5EF4-FFF2-40B4-BE49-F238E27FC236}">
                <a16:creationId xmlns="" xmlns:a16="http://schemas.microsoft.com/office/drawing/2014/main" id="{880CAEF9-88C3-4231-8E0E-9F05574E9F19}"/>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7893" name="Text Box 5">
            <a:extLst>
              <a:ext uri="{FF2B5EF4-FFF2-40B4-BE49-F238E27FC236}">
                <a16:creationId xmlns="" xmlns:a16="http://schemas.microsoft.com/office/drawing/2014/main" id="{03F8B127-861C-479D-8535-FF859D4F5BB9}"/>
              </a:ext>
            </a:extLst>
          </p:cNvPr>
          <p:cNvSpPr txBox="1">
            <a:spLocks noChangeArrowheads="1"/>
          </p:cNvSpPr>
          <p:nvPr/>
        </p:nvSpPr>
        <p:spPr bwMode="auto">
          <a:xfrm>
            <a:off x="6232525" y="5202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7894" name="Text Box 6">
            <a:extLst>
              <a:ext uri="{FF2B5EF4-FFF2-40B4-BE49-F238E27FC236}">
                <a16:creationId xmlns="" xmlns:a16="http://schemas.microsoft.com/office/drawing/2014/main" id="{D69AF75B-E9A6-4D55-BCE5-613E45181BE5}"/>
              </a:ext>
            </a:extLst>
          </p:cNvPr>
          <p:cNvSpPr txBox="1">
            <a:spLocks noChangeArrowheads="1"/>
          </p:cNvSpPr>
          <p:nvPr/>
        </p:nvSpPr>
        <p:spPr bwMode="auto">
          <a:xfrm>
            <a:off x="2803525" y="2763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7895" name="Text Box 7">
            <a:extLst>
              <a:ext uri="{FF2B5EF4-FFF2-40B4-BE49-F238E27FC236}">
                <a16:creationId xmlns="" xmlns:a16="http://schemas.microsoft.com/office/drawing/2014/main" id="{EEC8FD0C-9BB0-49AC-8093-5EDD09487BB2}"/>
              </a:ext>
            </a:extLst>
          </p:cNvPr>
          <p:cNvSpPr txBox="1">
            <a:spLocks noChangeArrowheads="1"/>
          </p:cNvSpPr>
          <p:nvPr/>
        </p:nvSpPr>
        <p:spPr bwMode="auto">
          <a:xfrm>
            <a:off x="1736725" y="535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7896" name="Rectangle 8">
            <a:extLst>
              <a:ext uri="{FF2B5EF4-FFF2-40B4-BE49-F238E27FC236}">
                <a16:creationId xmlns="" xmlns:a16="http://schemas.microsoft.com/office/drawing/2014/main" id="{98458D0C-29D3-49F9-828C-653F70E1CA68}"/>
              </a:ext>
            </a:extLst>
          </p:cNvPr>
          <p:cNvSpPr>
            <a:spLocks noChangeArrowheads="1"/>
          </p:cNvSpPr>
          <p:nvPr/>
        </p:nvSpPr>
        <p:spPr bwMode="auto">
          <a:xfrm>
            <a:off x="228600" y="1497013"/>
            <a:ext cx="82296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0188" indent="719138">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just" eaLnBrk="1" hangingPunct="1">
              <a:lnSpc>
                <a:spcPct val="150000"/>
              </a:lnSpc>
              <a:spcBef>
                <a:spcPts val="1200"/>
              </a:spcBef>
              <a:spcAft>
                <a:spcPts val="600"/>
              </a:spcAft>
              <a:buClr>
                <a:schemeClr val="folHlink"/>
              </a:buClr>
              <a:buSzPct val="60000"/>
              <a:buFont typeface="Wingdings" panose="05000000000000000000" pitchFamily="2" charset="2"/>
              <a:buNone/>
              <a:defRPr/>
            </a:pPr>
            <a:r>
              <a:rPr lang="en-US" altLang="zh-CN" dirty="0">
                <a:latin typeface="Euclid" panose="02020503060505020303" pitchFamily="18" charset="0"/>
              </a:rPr>
              <a:t>Feistel</a:t>
            </a:r>
            <a:r>
              <a:rPr lang="zh-CN" altLang="en-US" b="0" dirty="0">
                <a:latin typeface="Euclid" panose="02020503060505020303" pitchFamily="18" charset="0"/>
              </a:rPr>
              <a:t>解密过程本质上和加密过程是一样的</a:t>
            </a:r>
            <a:r>
              <a:rPr lang="en-US" altLang="zh-CN" b="0" dirty="0">
                <a:latin typeface="Euclid" panose="02020503060505020303" pitchFamily="18" charset="0"/>
              </a:rPr>
              <a:t>, </a:t>
            </a:r>
            <a:r>
              <a:rPr lang="zh-CN" altLang="en-US" b="0" dirty="0">
                <a:latin typeface="Euclid" panose="02020503060505020303" pitchFamily="18" charset="0"/>
              </a:rPr>
              <a:t>算法使用密文作为输入</a:t>
            </a:r>
            <a:r>
              <a:rPr lang="en-US" altLang="zh-CN" b="0" dirty="0">
                <a:latin typeface="Euclid" panose="02020503060505020303" pitchFamily="18" charset="0"/>
              </a:rPr>
              <a:t>, </a:t>
            </a:r>
            <a:r>
              <a:rPr lang="zh-CN" altLang="en-US" b="0" dirty="0">
                <a:latin typeface="Euclid" panose="02020503060505020303" pitchFamily="18" charset="0"/>
              </a:rPr>
              <a:t>但使用子密钥</a:t>
            </a:r>
            <a:r>
              <a:rPr lang="en-US" altLang="zh-CN" i="1" dirty="0">
                <a:latin typeface="Euclid" panose="02020503060505020303" pitchFamily="18" charset="0"/>
              </a:rPr>
              <a:t>K</a:t>
            </a:r>
            <a:r>
              <a:rPr lang="en-US" altLang="zh-CN" i="1" baseline="-25000" dirty="0">
                <a:latin typeface="Euclid" panose="02020503060505020303" pitchFamily="18" charset="0"/>
              </a:rPr>
              <a:t>i</a:t>
            </a:r>
            <a:r>
              <a:rPr lang="zh-CN" altLang="en-US" b="0" dirty="0">
                <a:latin typeface="Euclid" panose="02020503060505020303" pitchFamily="18" charset="0"/>
              </a:rPr>
              <a:t>的次序与加密过程相反</a:t>
            </a:r>
            <a:r>
              <a:rPr lang="en-US" altLang="zh-CN" b="0" dirty="0">
                <a:latin typeface="Euclid" panose="02020503060505020303" pitchFamily="18" charset="0"/>
              </a:rPr>
              <a:t>, </a:t>
            </a:r>
            <a:r>
              <a:rPr lang="zh-CN" altLang="en-US" b="0" dirty="0">
                <a:latin typeface="Euclid" panose="02020503060505020303" pitchFamily="18" charset="0"/>
              </a:rPr>
              <a:t>即</a:t>
            </a:r>
            <a:r>
              <a:rPr lang="zh-CN" altLang="en-US" b="0" dirty="0">
                <a:solidFill>
                  <a:srgbClr val="FF0000"/>
                </a:solidFill>
                <a:latin typeface="Euclid" panose="02020503060505020303" pitchFamily="18" charset="0"/>
              </a:rPr>
              <a:t>第</a:t>
            </a:r>
            <a:r>
              <a:rPr lang="en-US" altLang="zh-CN" dirty="0">
                <a:solidFill>
                  <a:srgbClr val="FF0000"/>
                </a:solidFill>
                <a:latin typeface="Euclid" panose="02020503060505020303" pitchFamily="18" charset="0"/>
              </a:rPr>
              <a:t>1</a:t>
            </a:r>
            <a:r>
              <a:rPr lang="zh-CN" altLang="en-US" b="0" dirty="0">
                <a:solidFill>
                  <a:srgbClr val="FF0000"/>
                </a:solidFill>
                <a:latin typeface="Euclid" panose="02020503060505020303" pitchFamily="18" charset="0"/>
              </a:rPr>
              <a:t>轮使用</a:t>
            </a:r>
            <a:r>
              <a:rPr lang="en-US" altLang="zh-CN" i="1" dirty="0" err="1">
                <a:solidFill>
                  <a:srgbClr val="FF0000"/>
                </a:solidFill>
                <a:latin typeface="Euclid" panose="02020503060505020303" pitchFamily="18" charset="0"/>
              </a:rPr>
              <a:t>K</a:t>
            </a:r>
            <a:r>
              <a:rPr lang="en-US" altLang="zh-CN" i="1" baseline="-25000" dirty="0" err="1">
                <a:solidFill>
                  <a:srgbClr val="FF0000"/>
                </a:solidFill>
                <a:latin typeface="Euclid" panose="02020503060505020303" pitchFamily="18" charset="0"/>
              </a:rPr>
              <a:t>n</a:t>
            </a:r>
            <a:r>
              <a:rPr lang="en-US" altLang="zh-CN" b="0" dirty="0">
                <a:latin typeface="Euclid" panose="02020503060505020303" pitchFamily="18" charset="0"/>
              </a:rPr>
              <a:t>, </a:t>
            </a:r>
            <a:r>
              <a:rPr lang="zh-CN" altLang="en-US" b="0" dirty="0">
                <a:solidFill>
                  <a:srgbClr val="FF0000"/>
                </a:solidFill>
                <a:latin typeface="Euclid" panose="02020503060505020303" pitchFamily="18" charset="0"/>
              </a:rPr>
              <a:t>第</a:t>
            </a:r>
            <a:r>
              <a:rPr lang="en-US" altLang="zh-CN" dirty="0">
                <a:solidFill>
                  <a:srgbClr val="FF0000"/>
                </a:solidFill>
                <a:latin typeface="Euclid" panose="02020503060505020303" pitchFamily="18" charset="0"/>
              </a:rPr>
              <a:t>2</a:t>
            </a:r>
            <a:r>
              <a:rPr lang="zh-CN" altLang="en-US" b="0" dirty="0">
                <a:solidFill>
                  <a:srgbClr val="FF0000"/>
                </a:solidFill>
                <a:latin typeface="Euclid" panose="02020503060505020303" pitchFamily="18" charset="0"/>
              </a:rPr>
              <a:t>轮使用</a:t>
            </a:r>
            <a:r>
              <a:rPr lang="en-US" altLang="zh-CN" i="1" dirty="0">
                <a:solidFill>
                  <a:srgbClr val="FF0000"/>
                </a:solidFill>
                <a:latin typeface="Euclid" panose="02020503060505020303" pitchFamily="18" charset="0"/>
                <a:sym typeface="+mn-ea"/>
              </a:rPr>
              <a:t>K</a:t>
            </a:r>
            <a:r>
              <a:rPr lang="en-US" altLang="zh-CN" i="1" baseline="-25000" dirty="0">
                <a:solidFill>
                  <a:srgbClr val="FF0000"/>
                </a:solidFill>
                <a:latin typeface="Euclid" panose="02020503060505020303" pitchFamily="18" charset="0"/>
                <a:sym typeface="+mn-ea"/>
              </a:rPr>
              <a:t>n</a:t>
            </a:r>
            <a:r>
              <a:rPr lang="en-US" altLang="zh-CN" baseline="-25000" dirty="0">
                <a:solidFill>
                  <a:srgbClr val="FF0000"/>
                </a:solidFill>
                <a:latin typeface="Euclid" panose="02020503060505020303" pitchFamily="18" charset="0"/>
                <a:sym typeface="+mn-ea"/>
              </a:rPr>
              <a:t>-1</a:t>
            </a:r>
            <a:r>
              <a:rPr lang="en-US" altLang="zh-CN" dirty="0">
                <a:latin typeface="Euclid" panose="02020503060505020303" pitchFamily="18" charset="0"/>
              </a:rPr>
              <a:t>…</a:t>
            </a:r>
            <a:r>
              <a:rPr lang="en-US" altLang="zh-CN" b="0" dirty="0">
                <a:latin typeface="Euclid" panose="02020503060505020303" pitchFamily="18" charset="0"/>
              </a:rPr>
              <a:t>,</a:t>
            </a:r>
            <a:r>
              <a:rPr lang="en-US" altLang="zh-CN" b="0" i="1" dirty="0">
                <a:latin typeface="Euclid" panose="02020503060505020303" pitchFamily="18" charset="0"/>
              </a:rPr>
              <a:t> </a:t>
            </a:r>
            <a:r>
              <a:rPr lang="zh-CN" altLang="en-US" b="0" dirty="0">
                <a:solidFill>
                  <a:srgbClr val="FF0000"/>
                </a:solidFill>
                <a:latin typeface="Euclid" panose="02020503060505020303" pitchFamily="18" charset="0"/>
              </a:rPr>
              <a:t>最后一轮使用</a:t>
            </a:r>
            <a:r>
              <a:rPr lang="en-US" altLang="zh-CN" i="1" dirty="0">
                <a:solidFill>
                  <a:srgbClr val="FF0000"/>
                </a:solidFill>
                <a:latin typeface="Euclid" panose="02020503060505020303" pitchFamily="18" charset="0"/>
                <a:sym typeface="+mn-ea"/>
              </a:rPr>
              <a:t>K</a:t>
            </a:r>
            <a:r>
              <a:rPr lang="en-US" altLang="zh-CN" baseline="-25000" dirty="0">
                <a:solidFill>
                  <a:srgbClr val="FF0000"/>
                </a:solidFill>
                <a:latin typeface="Euclid" panose="02020503060505020303" pitchFamily="18" charset="0"/>
                <a:sym typeface="+mn-ea"/>
              </a:rPr>
              <a:t>1</a:t>
            </a:r>
            <a:r>
              <a:rPr lang="zh-CN" altLang="en-US" b="0" dirty="0">
                <a:latin typeface="Euclid" panose="02020503060505020303" pitchFamily="18" charset="0"/>
              </a:rPr>
              <a:t>。这一特性保证了解密和加密可采用同一算法。</a:t>
            </a:r>
          </a:p>
        </p:txBody>
      </p:sp>
      <p:sp>
        <p:nvSpPr>
          <p:cNvPr id="10" name="标题 1">
            <a:extLst>
              <a:ext uri="{FF2B5EF4-FFF2-40B4-BE49-F238E27FC236}">
                <a16:creationId xmlns="" xmlns:a16="http://schemas.microsoft.com/office/drawing/2014/main" id="{8ABB96EF-A5BF-4855-A538-ACD8BA85A54D}"/>
              </a:ext>
            </a:extLst>
          </p:cNvPr>
          <p:cNvSpPr>
            <a:spLocks noGrp="1"/>
          </p:cNvSpPr>
          <p:nvPr>
            <p:ph type="title"/>
          </p:nvPr>
        </p:nvSpPr>
        <p:spPr>
          <a:xfrm>
            <a:off x="1098550" y="365125"/>
            <a:ext cx="6778625" cy="668338"/>
          </a:xfrm>
        </p:spPr>
        <p:txBody>
          <a:bodyPr>
            <a:normAutofit/>
          </a:bodyPr>
          <a:lstStyle/>
          <a:p>
            <a:pPr eaLnBrk="1" hangingPunct="1">
              <a:defRPr/>
            </a:pPr>
            <a:r>
              <a:rPr lang="en-US" altLang="zh-CN" dirty="0">
                <a:latin typeface="+mn-lt"/>
              </a:rPr>
              <a:t>4.1.3 Feistel</a:t>
            </a:r>
            <a:r>
              <a:rPr lang="zh-CN" altLang="en-US" dirty="0">
                <a:latin typeface="+mn-lt"/>
              </a:rPr>
              <a:t>网络</a:t>
            </a:r>
          </a:p>
        </p:txBody>
      </p:sp>
      <p:sp>
        <p:nvSpPr>
          <p:cNvPr id="2" name="日期占位符 1"/>
          <p:cNvSpPr>
            <a:spLocks noGrp="1"/>
          </p:cNvSpPr>
          <p:nvPr>
            <p:ph type="dt" sz="half" idx="10"/>
          </p:nvPr>
        </p:nvSpPr>
        <p:spPr/>
        <p:txBody>
          <a:bodyPr/>
          <a:lstStyle/>
          <a:p>
            <a:pPr>
              <a:defRPr/>
            </a:pPr>
            <a:fld id="{C5E35BC0-176D-474C-A227-3539ACDB8F74}"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FB42017F-2B7B-4B00-9C63-959A2C45D7FE}"/>
              </a:ext>
            </a:extLst>
          </p:cNvPr>
          <p:cNvPicPr>
            <a:picLocks noChangeAspect="1"/>
          </p:cNvPicPr>
          <p:nvPr/>
        </p:nvPicPr>
        <p:blipFill>
          <a:blip r:embed="rId2"/>
          <a:stretch>
            <a:fillRect/>
          </a:stretch>
        </p:blipFill>
        <p:spPr>
          <a:xfrm>
            <a:off x="685902" y="0"/>
            <a:ext cx="2438336" cy="6784592"/>
          </a:xfrm>
          <a:prstGeom prst="rect">
            <a:avLst/>
          </a:prstGeom>
        </p:spPr>
      </p:pic>
      <p:pic>
        <p:nvPicPr>
          <p:cNvPr id="3" name="图片 2">
            <a:extLst>
              <a:ext uri="{FF2B5EF4-FFF2-40B4-BE49-F238E27FC236}">
                <a16:creationId xmlns="" xmlns:a16="http://schemas.microsoft.com/office/drawing/2014/main" id="{8E0AF58F-66BF-4EA1-9BC5-8F5CB04233D9}"/>
              </a:ext>
            </a:extLst>
          </p:cNvPr>
          <p:cNvPicPr>
            <a:picLocks noChangeAspect="1"/>
          </p:cNvPicPr>
          <p:nvPr/>
        </p:nvPicPr>
        <p:blipFill>
          <a:blip r:embed="rId3"/>
          <a:stretch>
            <a:fillRect/>
          </a:stretch>
        </p:blipFill>
        <p:spPr>
          <a:xfrm>
            <a:off x="5791168" y="129254"/>
            <a:ext cx="2560542" cy="6599492"/>
          </a:xfrm>
          <a:prstGeom prst="rect">
            <a:avLst/>
          </a:prstGeom>
        </p:spPr>
      </p:pic>
      <p:sp>
        <p:nvSpPr>
          <p:cNvPr id="4" name="Rectangle 9">
            <a:extLst>
              <a:ext uri="{FF2B5EF4-FFF2-40B4-BE49-F238E27FC236}">
                <a16:creationId xmlns="" xmlns:a16="http://schemas.microsoft.com/office/drawing/2014/main" id="{FF1CFC78-A2F5-462E-BE62-462F7D850800}"/>
              </a:ext>
            </a:extLst>
          </p:cNvPr>
          <p:cNvSpPr>
            <a:spLocks noChangeArrowheads="1"/>
          </p:cNvSpPr>
          <p:nvPr/>
        </p:nvSpPr>
        <p:spPr bwMode="auto">
          <a:xfrm>
            <a:off x="3048040" y="6260717"/>
            <a:ext cx="3047920" cy="52387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lang="en-US" altLang="zh-CN" sz="1800" dirty="0">
                <a:latin typeface="+mn-lt"/>
                <a:ea typeface="宋体" panose="02010600030101010101" pitchFamily="2" charset="-122"/>
              </a:rPr>
              <a:t> </a:t>
            </a:r>
            <a:r>
              <a:rPr lang="en-US" altLang="zh-CN" b="0" dirty="0">
                <a:latin typeface="+mn-lt"/>
                <a:ea typeface="华文中宋" panose="02010600040101010101" pitchFamily="2" charset="-122"/>
              </a:rPr>
              <a:t>Feistel</a:t>
            </a:r>
            <a:r>
              <a:rPr lang="zh-CN" altLang="en-US" b="0" dirty="0">
                <a:latin typeface="+mn-lt"/>
                <a:ea typeface="华文中宋" panose="02010600040101010101" pitchFamily="2" charset="-122"/>
              </a:rPr>
              <a:t>加解密过程</a:t>
            </a:r>
            <a:endParaRPr lang="zh-CN" altLang="en-US" sz="1800" b="0" dirty="0">
              <a:latin typeface="+mn-lt"/>
              <a:ea typeface="华文中宋" panose="02010600040101010101" pitchFamily="2" charset="-122"/>
            </a:endParaRPr>
          </a:p>
        </p:txBody>
      </p:sp>
      <p:sp>
        <p:nvSpPr>
          <p:cNvPr id="5" name="日期占位符 4"/>
          <p:cNvSpPr>
            <a:spLocks noGrp="1"/>
          </p:cNvSpPr>
          <p:nvPr>
            <p:ph type="dt" sz="half" idx="10"/>
          </p:nvPr>
        </p:nvSpPr>
        <p:spPr/>
        <p:txBody>
          <a:bodyPr/>
          <a:lstStyle/>
          <a:p>
            <a:pPr>
              <a:defRPr/>
            </a:pPr>
            <a:fld id="{D2A2996A-276C-498F-932D-0FED98FFDBF1}" type="datetime1">
              <a:rPr lang="zh-CN" altLang="en-US" smtClean="0"/>
              <a:t>2023/3/31</a:t>
            </a:fld>
            <a:endParaRPr lang="en-US" altLang="zh-CN"/>
          </a:p>
        </p:txBody>
      </p:sp>
      <p:sp>
        <p:nvSpPr>
          <p:cNvPr id="6" name="页脚占位符 5"/>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323031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6077461C-79D8-4605-9C71-A9A33ED83F64}"/>
              </a:ext>
            </a:extLst>
          </p:cNvPr>
          <p:cNvPicPr>
            <a:picLocks noChangeAspect="1"/>
          </p:cNvPicPr>
          <p:nvPr/>
        </p:nvPicPr>
        <p:blipFill>
          <a:blip r:embed="rId2"/>
          <a:stretch>
            <a:fillRect/>
          </a:stretch>
        </p:blipFill>
        <p:spPr>
          <a:xfrm>
            <a:off x="6583338" y="29824"/>
            <a:ext cx="2560542" cy="6599492"/>
          </a:xfrm>
          <a:prstGeom prst="rect">
            <a:avLst/>
          </a:prstGeom>
        </p:spPr>
      </p:pic>
      <p:sp>
        <p:nvSpPr>
          <p:cNvPr id="40962" name="内容占位符 3">
            <a:extLst>
              <a:ext uri="{FF2B5EF4-FFF2-40B4-BE49-F238E27FC236}">
                <a16:creationId xmlns="" xmlns:a16="http://schemas.microsoft.com/office/drawing/2014/main" id="{DB02D683-9F4D-4EDB-8217-C291D09EA173}"/>
              </a:ext>
            </a:extLst>
          </p:cNvPr>
          <p:cNvSpPr>
            <a:spLocks noGrp="1" noChangeArrowheads="1"/>
          </p:cNvSpPr>
          <p:nvPr>
            <p:ph idx="1"/>
          </p:nvPr>
        </p:nvSpPr>
        <p:spPr>
          <a:xfrm>
            <a:off x="381000" y="1138238"/>
            <a:ext cx="7886700" cy="5033890"/>
          </a:xfrm>
        </p:spPr>
        <p:txBody>
          <a:bodyPr/>
          <a:lstStyle/>
          <a:p>
            <a:pPr marL="230188" indent="0" algn="just" eaLnBrk="1" hangingPunct="1">
              <a:lnSpc>
                <a:spcPct val="100000"/>
              </a:lnSpc>
              <a:spcBef>
                <a:spcPts val="1200"/>
              </a:spcBef>
              <a:spcAft>
                <a:spcPts val="600"/>
              </a:spcAft>
              <a:buClr>
                <a:schemeClr val="folHlink"/>
              </a:buClr>
              <a:buSzPct val="60000"/>
              <a:buFont typeface="Wingdings" panose="05000000000000000000" pitchFamily="2" charset="2"/>
              <a:buNone/>
            </a:pPr>
            <a:r>
              <a:rPr lang="zh-CN" altLang="en-US" b="0" dirty="0"/>
              <a:t>在加密过程中</a:t>
            </a:r>
            <a:r>
              <a:rPr lang="zh-CN" altLang="en-US" dirty="0"/>
              <a:t>：</a:t>
            </a:r>
            <a:endParaRPr lang="en-US" altLang="zh-CN" dirty="0"/>
          </a:p>
          <a:p>
            <a:pPr marL="230188" indent="0" algn="just" eaLnBrk="1" hangingPunct="1">
              <a:lnSpc>
                <a:spcPct val="100000"/>
              </a:lnSpc>
              <a:spcBef>
                <a:spcPts val="1200"/>
              </a:spcBef>
              <a:spcAft>
                <a:spcPts val="600"/>
              </a:spcAft>
              <a:buClr>
                <a:schemeClr val="folHlink"/>
              </a:buClr>
              <a:buSzPct val="60000"/>
              <a:buFont typeface="Wingdings" panose="05000000000000000000" pitchFamily="2" charset="2"/>
              <a:buNone/>
            </a:pPr>
            <a:r>
              <a:rPr lang="en-US" altLang="zh-CN" i="1" dirty="0">
                <a:solidFill>
                  <a:srgbClr val="FF0000"/>
                </a:solidFill>
                <a:latin typeface="Euclid" panose="02020503060505020303" pitchFamily="18" charset="0"/>
              </a:rPr>
              <a:t>LE</a:t>
            </a:r>
            <a:r>
              <a:rPr lang="en-US" altLang="zh-CN" baseline="-25000" dirty="0">
                <a:solidFill>
                  <a:srgbClr val="FF0000"/>
                </a:solidFill>
                <a:latin typeface="Euclid" panose="02020503060505020303" pitchFamily="18" charset="0"/>
              </a:rPr>
              <a:t>16</a:t>
            </a:r>
            <a:r>
              <a:rPr lang="en-US" altLang="zh-CN" dirty="0">
                <a:latin typeface="Euclid" panose="02020503060505020303" pitchFamily="18" charset="0"/>
              </a:rPr>
              <a:t>=</a:t>
            </a:r>
            <a:r>
              <a:rPr lang="en-US" altLang="zh-CN" i="1" dirty="0">
                <a:solidFill>
                  <a:srgbClr val="0000FF"/>
                </a:solidFill>
                <a:latin typeface="Euclid" panose="02020503060505020303" pitchFamily="18" charset="0"/>
              </a:rPr>
              <a:t>RE</a:t>
            </a:r>
            <a:r>
              <a:rPr lang="en-US" altLang="zh-CN" baseline="-25000" dirty="0">
                <a:solidFill>
                  <a:srgbClr val="0000FF"/>
                </a:solidFill>
                <a:latin typeface="Euclid" panose="02020503060505020303" pitchFamily="18" charset="0"/>
              </a:rPr>
              <a:t>15</a:t>
            </a:r>
          </a:p>
          <a:p>
            <a:pPr marL="230188" indent="0" algn="just" eaLnBrk="1" hangingPunct="1">
              <a:lnSpc>
                <a:spcPct val="100000"/>
              </a:lnSpc>
              <a:spcBef>
                <a:spcPts val="1200"/>
              </a:spcBef>
              <a:spcAft>
                <a:spcPts val="600"/>
              </a:spcAft>
              <a:buClr>
                <a:schemeClr val="folHlink"/>
              </a:buClr>
              <a:buSzPct val="60000"/>
              <a:buFont typeface="Wingdings" panose="05000000000000000000" pitchFamily="2" charset="2"/>
              <a:buNone/>
            </a:pPr>
            <a:r>
              <a:rPr lang="en-US" altLang="zh-CN" i="1" dirty="0">
                <a:solidFill>
                  <a:srgbClr val="FF0000"/>
                </a:solidFill>
                <a:latin typeface="Euclid" panose="02020503060505020303" pitchFamily="18" charset="0"/>
              </a:rPr>
              <a:t>RE</a:t>
            </a:r>
            <a:r>
              <a:rPr lang="en-US" altLang="zh-CN" baseline="-25000" dirty="0">
                <a:solidFill>
                  <a:srgbClr val="FF0000"/>
                </a:solidFill>
                <a:latin typeface="Euclid" panose="02020503060505020303" pitchFamily="18" charset="0"/>
              </a:rPr>
              <a:t>16</a:t>
            </a:r>
            <a:r>
              <a:rPr lang="en-US" altLang="zh-CN" dirty="0">
                <a:latin typeface="Euclid" panose="02020503060505020303" pitchFamily="18" charset="0"/>
              </a:rPr>
              <a:t>=</a:t>
            </a:r>
            <a:r>
              <a:rPr lang="en-US" altLang="zh-CN" i="1" dirty="0">
                <a:solidFill>
                  <a:srgbClr val="0000FF"/>
                </a:solidFill>
                <a:latin typeface="Euclid" panose="02020503060505020303" pitchFamily="18" charset="0"/>
              </a:rPr>
              <a:t>LE</a:t>
            </a:r>
            <a:r>
              <a:rPr lang="en-US" altLang="zh-CN" baseline="-25000" dirty="0">
                <a:solidFill>
                  <a:srgbClr val="0000FF"/>
                </a:solidFill>
                <a:latin typeface="Euclid" panose="02020503060505020303" pitchFamily="18" charset="0"/>
              </a:rPr>
              <a:t>15</a:t>
            </a:r>
            <a:r>
              <a:rPr lang="en-US" altLang="zh-CN" dirty="0">
                <a:solidFill>
                  <a:srgbClr val="0000FF"/>
                </a:solidFill>
                <a:latin typeface="Euclid" panose="02020503060505020303" pitchFamily="18" charset="0"/>
                <a:ea typeface="宋体" panose="02010600030101010101" pitchFamily="2" charset="-122"/>
                <a:cs typeface="Euclid" panose="02020503060505020303" pitchFamily="18" charset="0"/>
              </a:rPr>
              <a:t>⊕</a:t>
            </a:r>
            <a:r>
              <a:rPr lang="en-US" altLang="zh-CN" i="1" dirty="0">
                <a:solidFill>
                  <a:srgbClr val="0000FF"/>
                </a:solidFill>
                <a:latin typeface="Euclid" panose="02020503060505020303" pitchFamily="18" charset="0"/>
                <a:ea typeface="宋体" panose="02010600030101010101" pitchFamily="2" charset="-122"/>
                <a:cs typeface="Euclid" panose="02020503060505020303" pitchFamily="18" charset="0"/>
              </a:rPr>
              <a:t>F</a:t>
            </a:r>
            <a:r>
              <a:rPr lang="en-US" altLang="zh-CN" dirty="0">
                <a:solidFill>
                  <a:srgbClr val="0000FF"/>
                </a:solidFill>
                <a:latin typeface="Euclid" panose="02020503060505020303" pitchFamily="18" charset="0"/>
                <a:ea typeface="宋体" panose="02010600030101010101" pitchFamily="2" charset="-122"/>
                <a:cs typeface="Euclid" panose="02020503060505020303" pitchFamily="18" charset="0"/>
              </a:rPr>
              <a:t>(</a:t>
            </a:r>
            <a:r>
              <a:rPr lang="en-US" altLang="zh-CN" i="1" dirty="0">
                <a:solidFill>
                  <a:srgbClr val="0000FF"/>
                </a:solidFill>
                <a:latin typeface="Euclid" panose="02020503060505020303" pitchFamily="18" charset="0"/>
                <a:ea typeface="宋体" panose="02010600030101010101" pitchFamily="2" charset="-122"/>
                <a:cs typeface="Euclid" panose="02020503060505020303" pitchFamily="18" charset="0"/>
              </a:rPr>
              <a:t>RE</a:t>
            </a:r>
            <a:r>
              <a:rPr lang="en-US" altLang="zh-CN" baseline="-25000" dirty="0">
                <a:solidFill>
                  <a:srgbClr val="0000FF"/>
                </a:solidFill>
                <a:latin typeface="Euclid" panose="02020503060505020303" pitchFamily="18" charset="0"/>
                <a:ea typeface="宋体" panose="02010600030101010101" pitchFamily="2" charset="-122"/>
                <a:cs typeface="Euclid" panose="02020503060505020303" pitchFamily="18" charset="0"/>
              </a:rPr>
              <a:t>15</a:t>
            </a:r>
            <a:r>
              <a:rPr lang="en-US" altLang="zh-CN" b="0" dirty="0">
                <a:solidFill>
                  <a:srgbClr val="0000FF"/>
                </a:solidFill>
                <a:latin typeface="Times New Roman" panose="02020603050405020304" pitchFamily="18" charset="0"/>
                <a:ea typeface="宋体" panose="02010600030101010101" pitchFamily="2" charset="-122"/>
                <a:cs typeface="Euclid" panose="02020503060505020303" pitchFamily="18" charset="0"/>
              </a:rPr>
              <a:t>, </a:t>
            </a:r>
            <a:r>
              <a:rPr lang="en-US" altLang="zh-CN" i="1" dirty="0">
                <a:solidFill>
                  <a:srgbClr val="0000FF"/>
                </a:solidFill>
                <a:latin typeface="Euclid" panose="02020503060505020303" pitchFamily="18" charset="0"/>
                <a:ea typeface="宋体" panose="02010600030101010101" pitchFamily="2" charset="-122"/>
                <a:cs typeface="Euclid" panose="02020503060505020303" pitchFamily="18" charset="0"/>
              </a:rPr>
              <a:t>K</a:t>
            </a:r>
            <a:r>
              <a:rPr lang="en-US" altLang="zh-CN" baseline="-25000" dirty="0">
                <a:solidFill>
                  <a:srgbClr val="0000FF"/>
                </a:solidFill>
                <a:latin typeface="Euclid" panose="02020503060505020303" pitchFamily="18" charset="0"/>
                <a:ea typeface="宋体" panose="02010600030101010101" pitchFamily="2" charset="-122"/>
                <a:cs typeface="Euclid" panose="02020503060505020303" pitchFamily="18" charset="0"/>
              </a:rPr>
              <a:t>16</a:t>
            </a:r>
            <a:r>
              <a:rPr lang="en-US" altLang="zh-CN" dirty="0">
                <a:solidFill>
                  <a:srgbClr val="0000FF"/>
                </a:solidFill>
                <a:latin typeface="Euclid" panose="02020503060505020303" pitchFamily="18" charset="0"/>
                <a:ea typeface="宋体" panose="02010600030101010101" pitchFamily="2" charset="-122"/>
                <a:cs typeface="Euclid" panose="02020503060505020303" pitchFamily="18" charset="0"/>
              </a:rPr>
              <a:t>)</a:t>
            </a:r>
            <a:endParaRPr lang="zh-CN" altLang="en-US" dirty="0">
              <a:solidFill>
                <a:srgbClr val="0000FF"/>
              </a:solidFill>
              <a:latin typeface="Euclid" panose="02020503060505020303" pitchFamily="18" charset="0"/>
            </a:endParaRPr>
          </a:p>
          <a:p>
            <a:pPr marL="230188" indent="0" algn="just" eaLnBrk="1" hangingPunct="1">
              <a:lnSpc>
                <a:spcPct val="100000"/>
              </a:lnSpc>
              <a:spcBef>
                <a:spcPts val="1200"/>
              </a:spcBef>
              <a:spcAft>
                <a:spcPts val="600"/>
              </a:spcAft>
              <a:buClr>
                <a:schemeClr val="folHlink"/>
              </a:buClr>
              <a:buSzPct val="60000"/>
              <a:buFont typeface="Wingdings" panose="05000000000000000000" pitchFamily="2" charset="2"/>
              <a:buNone/>
            </a:pPr>
            <a:r>
              <a:rPr lang="zh-CN" altLang="en-US" b="0" dirty="0"/>
              <a:t>在解密过程中</a:t>
            </a:r>
          </a:p>
          <a:p>
            <a:pPr marL="230188" indent="0" eaLnBrk="1" hangingPunct="1">
              <a:buNone/>
            </a:pPr>
            <a:r>
              <a:rPr lang="en-US" altLang="zh-CN" i="1" dirty="0">
                <a:solidFill>
                  <a:srgbClr val="FF0000"/>
                </a:solidFill>
                <a:latin typeface="Euclid" panose="02020503060505020303" pitchFamily="18" charset="0"/>
              </a:rPr>
              <a:t>LD</a:t>
            </a:r>
            <a:r>
              <a:rPr lang="en-US" altLang="zh-CN" baseline="-25000" dirty="0">
                <a:solidFill>
                  <a:srgbClr val="FF0000"/>
                </a:solidFill>
                <a:latin typeface="Euclid" panose="02020503060505020303" pitchFamily="18" charset="0"/>
              </a:rPr>
              <a:t>1</a:t>
            </a:r>
            <a:r>
              <a:rPr lang="en-US" altLang="zh-CN" dirty="0">
                <a:latin typeface="Euclid" panose="02020503060505020303" pitchFamily="18" charset="0"/>
              </a:rPr>
              <a:t>=</a:t>
            </a:r>
            <a:r>
              <a:rPr lang="en-US" altLang="zh-CN" i="1" dirty="0">
                <a:latin typeface="Euclid" panose="02020503060505020303" pitchFamily="18" charset="0"/>
              </a:rPr>
              <a:t>RD</a:t>
            </a:r>
            <a:r>
              <a:rPr lang="en-US" altLang="zh-CN" baseline="-25000" dirty="0">
                <a:latin typeface="Euclid" panose="02020503060505020303" pitchFamily="18" charset="0"/>
              </a:rPr>
              <a:t>0</a:t>
            </a:r>
            <a:r>
              <a:rPr lang="en-US" altLang="zh-CN" dirty="0">
                <a:latin typeface="Euclid" panose="02020503060505020303" pitchFamily="18" charset="0"/>
              </a:rPr>
              <a:t>=</a:t>
            </a:r>
            <a:r>
              <a:rPr lang="en-US" altLang="zh-CN" i="1" dirty="0">
                <a:latin typeface="Euclid" panose="02020503060505020303" pitchFamily="18" charset="0"/>
              </a:rPr>
              <a:t>LE</a:t>
            </a:r>
            <a:r>
              <a:rPr lang="en-US" altLang="zh-CN" baseline="-25000" dirty="0">
                <a:latin typeface="Euclid" panose="02020503060505020303" pitchFamily="18" charset="0"/>
              </a:rPr>
              <a:t>16</a:t>
            </a:r>
            <a:r>
              <a:rPr lang="en-US" altLang="zh-CN" dirty="0">
                <a:latin typeface="Euclid" panose="02020503060505020303" pitchFamily="18" charset="0"/>
              </a:rPr>
              <a:t>=</a:t>
            </a:r>
            <a:r>
              <a:rPr lang="en-US" altLang="zh-CN" i="1" dirty="0">
                <a:solidFill>
                  <a:srgbClr val="0000FF"/>
                </a:solidFill>
                <a:latin typeface="Euclid" panose="02020503060505020303" pitchFamily="18" charset="0"/>
              </a:rPr>
              <a:t>RE</a:t>
            </a:r>
            <a:r>
              <a:rPr lang="en-US" altLang="zh-CN" baseline="-25000" dirty="0">
                <a:solidFill>
                  <a:srgbClr val="0000FF"/>
                </a:solidFill>
                <a:latin typeface="Euclid" panose="02020503060505020303" pitchFamily="18" charset="0"/>
              </a:rPr>
              <a:t>15</a:t>
            </a:r>
            <a:endParaRPr lang="en-US" altLang="zh-CN" dirty="0">
              <a:solidFill>
                <a:srgbClr val="0000FF"/>
              </a:solidFill>
              <a:latin typeface="Euclid" panose="02020503060505020303" pitchFamily="18" charset="0"/>
            </a:endParaRPr>
          </a:p>
          <a:p>
            <a:pPr marL="230188" indent="0" eaLnBrk="1" hangingPunct="1">
              <a:buNone/>
            </a:pPr>
            <a:r>
              <a:rPr lang="en-US" altLang="zh-CN" sz="2400" i="1" dirty="0">
                <a:solidFill>
                  <a:srgbClr val="FF0000"/>
                </a:solidFill>
                <a:latin typeface="Euclid" panose="02020503060505020303" pitchFamily="18" charset="0"/>
              </a:rPr>
              <a:t>RD</a:t>
            </a:r>
            <a:r>
              <a:rPr lang="en-US" altLang="zh-CN" sz="2400" baseline="-25000" dirty="0">
                <a:solidFill>
                  <a:srgbClr val="FF0000"/>
                </a:solidFill>
                <a:latin typeface="Euclid" panose="02020503060505020303" pitchFamily="18" charset="0"/>
              </a:rPr>
              <a:t>1</a:t>
            </a:r>
            <a:r>
              <a:rPr lang="en-US" altLang="zh-CN" dirty="0">
                <a:latin typeface="Euclid" panose="02020503060505020303" pitchFamily="18" charset="0"/>
              </a:rPr>
              <a:t>=</a:t>
            </a:r>
            <a:r>
              <a:rPr lang="en-US" altLang="zh-CN" i="1" dirty="0">
                <a:latin typeface="Euclid" panose="02020503060505020303" pitchFamily="18" charset="0"/>
              </a:rPr>
              <a:t>LD</a:t>
            </a:r>
            <a:r>
              <a:rPr lang="en-US" altLang="zh-CN" baseline="-25000" dirty="0">
                <a:latin typeface="Euclid" panose="02020503060505020303" pitchFamily="18" charset="0"/>
              </a:rPr>
              <a:t>0</a:t>
            </a:r>
            <a:r>
              <a:rPr lang="en-US" altLang="zh-CN" dirty="0">
                <a:latin typeface="Euclid" panose="02020503060505020303" pitchFamily="18" charset="0"/>
                <a:ea typeface="宋体" panose="02010600030101010101" pitchFamily="2" charset="-122"/>
                <a:sym typeface="+mn-ea"/>
              </a:rPr>
              <a:t>⊕</a:t>
            </a:r>
            <a:r>
              <a:rPr lang="en-US" altLang="zh-CN" i="1" dirty="0">
                <a:latin typeface="Euclid" panose="02020503060505020303" pitchFamily="18" charset="0"/>
                <a:ea typeface="宋体" panose="02010600030101010101" pitchFamily="2" charset="-122"/>
                <a:sym typeface="+mn-ea"/>
              </a:rPr>
              <a:t>F</a:t>
            </a:r>
            <a:r>
              <a:rPr lang="en-US" altLang="zh-CN" dirty="0">
                <a:latin typeface="Euclid" panose="02020503060505020303" pitchFamily="18" charset="0"/>
                <a:ea typeface="宋体" panose="02010600030101010101" pitchFamily="2" charset="-122"/>
                <a:sym typeface="+mn-ea"/>
              </a:rPr>
              <a:t>(</a:t>
            </a:r>
            <a:r>
              <a:rPr lang="en-US" altLang="zh-CN" i="1" dirty="0">
                <a:latin typeface="Euclid" panose="02020503060505020303" pitchFamily="18" charset="0"/>
                <a:ea typeface="宋体" panose="02010600030101010101" pitchFamily="2" charset="-122"/>
                <a:sym typeface="+mn-ea"/>
              </a:rPr>
              <a:t>RD</a:t>
            </a:r>
            <a:r>
              <a:rPr lang="en-US" altLang="zh-CN" baseline="-25000" dirty="0">
                <a:latin typeface="Euclid" panose="02020503060505020303" pitchFamily="18" charset="0"/>
                <a:ea typeface="宋体" panose="02010600030101010101" pitchFamily="2" charset="-122"/>
                <a:sym typeface="+mn-ea"/>
              </a:rPr>
              <a:t>0</a:t>
            </a:r>
            <a:r>
              <a:rPr lang="en-US" altLang="zh-CN" b="0" dirty="0">
                <a:latin typeface="Times New Roman" panose="02020603050405020304" pitchFamily="18" charset="0"/>
                <a:ea typeface="宋体" panose="02010600030101010101" pitchFamily="2" charset="-122"/>
                <a:sym typeface="+mn-ea"/>
              </a:rPr>
              <a:t>, </a:t>
            </a:r>
            <a:r>
              <a:rPr lang="en-US" altLang="zh-CN" i="1" dirty="0">
                <a:latin typeface="Euclid" panose="02020503060505020303" pitchFamily="18" charset="0"/>
                <a:ea typeface="宋体" panose="02010600030101010101" pitchFamily="2" charset="-122"/>
                <a:sym typeface="+mn-ea"/>
              </a:rPr>
              <a:t>K</a:t>
            </a:r>
            <a:r>
              <a:rPr lang="en-US" altLang="zh-CN" baseline="-25000" dirty="0">
                <a:latin typeface="Euclid" panose="02020503060505020303" pitchFamily="18" charset="0"/>
                <a:ea typeface="宋体" panose="02010600030101010101" pitchFamily="2" charset="-122"/>
                <a:sym typeface="+mn-ea"/>
              </a:rPr>
              <a:t>16</a:t>
            </a:r>
            <a:r>
              <a:rPr lang="en-US" altLang="zh-CN" dirty="0">
                <a:latin typeface="Euclid" panose="02020503060505020303" pitchFamily="18" charset="0"/>
                <a:ea typeface="宋体" panose="02010600030101010101" pitchFamily="2" charset="-122"/>
                <a:sym typeface="+mn-ea"/>
              </a:rPr>
              <a:t>)</a:t>
            </a:r>
          </a:p>
          <a:p>
            <a:pPr marL="230188" indent="0" eaLnBrk="1" hangingPunct="1">
              <a:buNone/>
            </a:pPr>
            <a:r>
              <a:rPr lang="en-US" altLang="zh-CN" dirty="0">
                <a:latin typeface="Euclid" panose="02020503060505020303" pitchFamily="18" charset="0"/>
              </a:rPr>
              <a:t>=</a:t>
            </a:r>
            <a:r>
              <a:rPr lang="en-US" altLang="zh-CN" i="1" dirty="0">
                <a:latin typeface="Euclid" panose="02020503060505020303" pitchFamily="18" charset="0"/>
              </a:rPr>
              <a:t>RE</a:t>
            </a:r>
            <a:r>
              <a:rPr lang="en-US" altLang="zh-CN" baseline="-25000" dirty="0">
                <a:latin typeface="Euclid" panose="02020503060505020303" pitchFamily="18" charset="0"/>
              </a:rPr>
              <a:t>16</a:t>
            </a:r>
            <a:r>
              <a:rPr lang="en-US" altLang="zh-CN" dirty="0">
                <a:latin typeface="Euclid" panose="02020503060505020303" pitchFamily="18" charset="0"/>
                <a:ea typeface="宋体" panose="02010600030101010101" pitchFamily="2" charset="-122"/>
                <a:sym typeface="+mn-ea"/>
              </a:rPr>
              <a:t>⊕</a:t>
            </a:r>
            <a:r>
              <a:rPr lang="en-US" altLang="zh-CN" i="1" dirty="0">
                <a:latin typeface="Euclid" panose="02020503060505020303" pitchFamily="18" charset="0"/>
                <a:ea typeface="宋体" panose="02010600030101010101" pitchFamily="2" charset="-122"/>
                <a:sym typeface="+mn-ea"/>
              </a:rPr>
              <a:t>F</a:t>
            </a:r>
            <a:r>
              <a:rPr lang="en-US" altLang="zh-CN" dirty="0">
                <a:latin typeface="Euclid" panose="02020503060505020303" pitchFamily="18" charset="0"/>
                <a:ea typeface="宋体" panose="02010600030101010101" pitchFamily="2" charset="-122"/>
                <a:sym typeface="+mn-ea"/>
              </a:rPr>
              <a:t>(</a:t>
            </a:r>
            <a:r>
              <a:rPr lang="en-US" altLang="zh-CN" i="1" dirty="0">
                <a:latin typeface="Euclid" panose="02020503060505020303" pitchFamily="18" charset="0"/>
                <a:ea typeface="宋体" panose="02010600030101010101" pitchFamily="2" charset="-122"/>
                <a:sym typeface="+mn-ea"/>
              </a:rPr>
              <a:t>RE</a:t>
            </a:r>
            <a:r>
              <a:rPr lang="en-US" altLang="zh-CN" baseline="-25000" dirty="0">
                <a:latin typeface="Euclid" panose="02020503060505020303" pitchFamily="18" charset="0"/>
                <a:ea typeface="宋体" panose="02010600030101010101" pitchFamily="2" charset="-122"/>
                <a:sym typeface="+mn-ea"/>
              </a:rPr>
              <a:t>15</a:t>
            </a:r>
            <a:r>
              <a:rPr lang="en-US" altLang="zh-CN" b="0" dirty="0">
                <a:latin typeface="Times New Roman" panose="02020603050405020304" pitchFamily="18" charset="0"/>
                <a:ea typeface="宋体" panose="02010600030101010101" pitchFamily="2" charset="-122"/>
                <a:sym typeface="+mn-ea"/>
              </a:rPr>
              <a:t>, </a:t>
            </a:r>
            <a:r>
              <a:rPr lang="en-US" altLang="zh-CN" i="1" dirty="0">
                <a:latin typeface="Euclid" panose="02020503060505020303" pitchFamily="18" charset="0"/>
                <a:ea typeface="宋体" panose="02010600030101010101" pitchFamily="2" charset="-122"/>
                <a:sym typeface="+mn-ea"/>
              </a:rPr>
              <a:t>K</a:t>
            </a:r>
            <a:r>
              <a:rPr lang="en-US" altLang="zh-CN" baseline="-25000" dirty="0">
                <a:latin typeface="Euclid" panose="02020503060505020303" pitchFamily="18" charset="0"/>
                <a:ea typeface="宋体" panose="02010600030101010101" pitchFamily="2" charset="-122"/>
                <a:sym typeface="+mn-ea"/>
              </a:rPr>
              <a:t>16</a:t>
            </a:r>
            <a:r>
              <a:rPr lang="en-US" altLang="zh-CN" dirty="0">
                <a:latin typeface="Euclid" panose="02020503060505020303" pitchFamily="18" charset="0"/>
                <a:ea typeface="宋体" panose="02010600030101010101" pitchFamily="2" charset="-122"/>
                <a:sym typeface="+mn-ea"/>
              </a:rPr>
              <a:t>)</a:t>
            </a:r>
          </a:p>
          <a:p>
            <a:pPr marL="230188" indent="0" eaLnBrk="1" hangingPunct="1">
              <a:buNone/>
            </a:pPr>
            <a:r>
              <a:rPr lang="en-US" altLang="zh-CN" dirty="0">
                <a:latin typeface="Euclid" panose="02020503060505020303" pitchFamily="18" charset="0"/>
                <a:ea typeface="宋体" panose="02010600030101010101" pitchFamily="2" charset="-122"/>
                <a:sym typeface="+mn-ea"/>
              </a:rPr>
              <a:t>=</a:t>
            </a:r>
            <a:r>
              <a:rPr lang="en-US" altLang="zh-CN" i="1" dirty="0">
                <a:latin typeface="Euclid" panose="02020503060505020303" pitchFamily="18" charset="0"/>
                <a:ea typeface="宋体" panose="02010600030101010101" pitchFamily="2" charset="-122"/>
                <a:sym typeface="+mn-ea"/>
              </a:rPr>
              <a:t>LE</a:t>
            </a:r>
            <a:r>
              <a:rPr lang="en-US" altLang="zh-CN" baseline="-25000" dirty="0">
                <a:latin typeface="Euclid" panose="02020503060505020303" pitchFamily="18" charset="0"/>
                <a:ea typeface="宋体" panose="02010600030101010101" pitchFamily="2" charset="-122"/>
                <a:sym typeface="+mn-ea"/>
              </a:rPr>
              <a:t>15</a:t>
            </a:r>
            <a:r>
              <a:rPr lang="en-US" altLang="zh-CN" dirty="0">
                <a:latin typeface="Euclid" panose="02020503060505020303" pitchFamily="18" charset="0"/>
                <a:ea typeface="宋体" panose="02010600030101010101" pitchFamily="2" charset="-122"/>
                <a:sym typeface="+mn-ea"/>
              </a:rPr>
              <a:t>⊕</a:t>
            </a:r>
            <a:r>
              <a:rPr lang="en-US" altLang="zh-CN" i="1" dirty="0">
                <a:latin typeface="Euclid" panose="02020503060505020303" pitchFamily="18" charset="0"/>
                <a:ea typeface="宋体" panose="02010600030101010101" pitchFamily="2" charset="-122"/>
                <a:sym typeface="+mn-ea"/>
              </a:rPr>
              <a:t>F</a:t>
            </a:r>
            <a:r>
              <a:rPr lang="en-US" altLang="zh-CN" dirty="0">
                <a:latin typeface="Euclid" panose="02020503060505020303" pitchFamily="18" charset="0"/>
                <a:ea typeface="宋体" panose="02010600030101010101" pitchFamily="2" charset="-122"/>
                <a:sym typeface="+mn-ea"/>
              </a:rPr>
              <a:t>(</a:t>
            </a:r>
            <a:r>
              <a:rPr lang="en-US" altLang="zh-CN" i="1" dirty="0">
                <a:latin typeface="Euclid" panose="02020503060505020303" pitchFamily="18" charset="0"/>
                <a:ea typeface="宋体" panose="02010600030101010101" pitchFamily="2" charset="-122"/>
                <a:sym typeface="+mn-ea"/>
              </a:rPr>
              <a:t>RE</a:t>
            </a:r>
            <a:r>
              <a:rPr lang="en-US" altLang="zh-CN" baseline="-25000" dirty="0">
                <a:latin typeface="Euclid" panose="02020503060505020303" pitchFamily="18" charset="0"/>
                <a:ea typeface="宋体" panose="02010600030101010101" pitchFamily="2" charset="-122"/>
                <a:sym typeface="+mn-ea"/>
              </a:rPr>
              <a:t>15</a:t>
            </a:r>
            <a:r>
              <a:rPr lang="en-US" altLang="zh-CN" b="0" dirty="0">
                <a:latin typeface="Times New Roman" panose="02020603050405020304" pitchFamily="18" charset="0"/>
                <a:ea typeface="宋体" panose="02010600030101010101" pitchFamily="2" charset="-122"/>
                <a:sym typeface="+mn-ea"/>
              </a:rPr>
              <a:t>, </a:t>
            </a:r>
            <a:r>
              <a:rPr lang="en-US" altLang="zh-CN" i="1" dirty="0">
                <a:latin typeface="Euclid" panose="02020503060505020303" pitchFamily="18" charset="0"/>
                <a:ea typeface="宋体" panose="02010600030101010101" pitchFamily="2" charset="-122"/>
                <a:sym typeface="+mn-ea"/>
              </a:rPr>
              <a:t>K</a:t>
            </a:r>
            <a:r>
              <a:rPr lang="en-US" altLang="zh-CN" baseline="-25000" dirty="0">
                <a:latin typeface="Euclid" panose="02020503060505020303" pitchFamily="18" charset="0"/>
                <a:ea typeface="宋体" panose="02010600030101010101" pitchFamily="2" charset="-122"/>
                <a:sym typeface="+mn-ea"/>
              </a:rPr>
              <a:t>16</a:t>
            </a:r>
            <a:r>
              <a:rPr lang="en-US" altLang="zh-CN" dirty="0">
                <a:latin typeface="Euclid" panose="02020503060505020303" pitchFamily="18" charset="0"/>
                <a:ea typeface="宋体" panose="02010600030101010101" pitchFamily="2" charset="-122"/>
                <a:sym typeface="+mn-ea"/>
              </a:rPr>
              <a:t>)⊕</a:t>
            </a:r>
            <a:r>
              <a:rPr lang="en-US" altLang="zh-CN" i="1" dirty="0">
                <a:latin typeface="Euclid" panose="02020503060505020303" pitchFamily="18" charset="0"/>
                <a:ea typeface="宋体" panose="02010600030101010101" pitchFamily="2" charset="-122"/>
                <a:sym typeface="+mn-ea"/>
              </a:rPr>
              <a:t>F</a:t>
            </a:r>
            <a:r>
              <a:rPr lang="en-US" altLang="zh-CN" dirty="0">
                <a:latin typeface="Euclid" panose="02020503060505020303" pitchFamily="18" charset="0"/>
                <a:ea typeface="宋体" panose="02010600030101010101" pitchFamily="2" charset="-122"/>
                <a:sym typeface="+mn-ea"/>
              </a:rPr>
              <a:t>(</a:t>
            </a:r>
            <a:r>
              <a:rPr lang="en-US" altLang="zh-CN" i="1" dirty="0">
                <a:latin typeface="Euclid" panose="02020503060505020303" pitchFamily="18" charset="0"/>
                <a:ea typeface="宋体" panose="02010600030101010101" pitchFamily="2" charset="-122"/>
                <a:sym typeface="+mn-ea"/>
              </a:rPr>
              <a:t>RE</a:t>
            </a:r>
            <a:r>
              <a:rPr lang="en-US" altLang="zh-CN" baseline="-25000" dirty="0">
                <a:latin typeface="Euclid" panose="02020503060505020303" pitchFamily="18" charset="0"/>
                <a:ea typeface="宋体" panose="02010600030101010101" pitchFamily="2" charset="-122"/>
                <a:sym typeface="+mn-ea"/>
              </a:rPr>
              <a:t>15</a:t>
            </a:r>
            <a:r>
              <a:rPr lang="en-US" altLang="zh-CN" b="0" dirty="0">
                <a:latin typeface="Times New Roman" panose="02020603050405020304" pitchFamily="18" charset="0"/>
                <a:ea typeface="宋体" panose="02010600030101010101" pitchFamily="2" charset="-122"/>
                <a:sym typeface="+mn-ea"/>
              </a:rPr>
              <a:t>,</a:t>
            </a:r>
            <a:r>
              <a:rPr lang="en-US" altLang="zh-CN" dirty="0">
                <a:latin typeface="Euclid" panose="02020503060505020303" pitchFamily="18" charset="0"/>
                <a:ea typeface="宋体" panose="02010600030101010101" pitchFamily="2" charset="-122"/>
                <a:sym typeface="+mn-ea"/>
              </a:rPr>
              <a:t> </a:t>
            </a:r>
            <a:r>
              <a:rPr lang="en-US" altLang="zh-CN" i="1" dirty="0">
                <a:latin typeface="Euclid" panose="02020503060505020303" pitchFamily="18" charset="0"/>
                <a:ea typeface="宋体" panose="02010600030101010101" pitchFamily="2" charset="-122"/>
                <a:sym typeface="+mn-ea"/>
              </a:rPr>
              <a:t>K</a:t>
            </a:r>
            <a:r>
              <a:rPr lang="en-US" altLang="zh-CN" baseline="-25000" dirty="0">
                <a:latin typeface="Euclid" panose="02020503060505020303" pitchFamily="18" charset="0"/>
                <a:ea typeface="宋体" panose="02010600030101010101" pitchFamily="2" charset="-122"/>
                <a:sym typeface="+mn-ea"/>
              </a:rPr>
              <a:t>16</a:t>
            </a:r>
            <a:r>
              <a:rPr lang="en-US" altLang="zh-CN" dirty="0">
                <a:latin typeface="Euclid" panose="02020503060505020303" pitchFamily="18" charset="0"/>
                <a:ea typeface="宋体" panose="02010600030101010101" pitchFamily="2" charset="-122"/>
                <a:sym typeface="+mn-ea"/>
              </a:rPr>
              <a:t>)</a:t>
            </a:r>
          </a:p>
          <a:p>
            <a:pPr marL="230188" indent="0" eaLnBrk="1" hangingPunct="1">
              <a:buNone/>
            </a:pPr>
            <a:r>
              <a:rPr lang="en-US" altLang="zh-CN" dirty="0">
                <a:latin typeface="Euclid" panose="02020503060505020303" pitchFamily="18" charset="0"/>
                <a:ea typeface="宋体" panose="02010600030101010101" pitchFamily="2" charset="-122"/>
                <a:sym typeface="+mn-ea"/>
              </a:rPr>
              <a:t>=</a:t>
            </a:r>
            <a:r>
              <a:rPr lang="en-US" altLang="zh-CN" i="1" dirty="0">
                <a:solidFill>
                  <a:srgbClr val="FF0000"/>
                </a:solidFill>
                <a:latin typeface="Euclid" panose="02020503060505020303" pitchFamily="18" charset="0"/>
                <a:ea typeface="宋体" panose="02010600030101010101" pitchFamily="2" charset="-122"/>
                <a:sym typeface="+mn-ea"/>
              </a:rPr>
              <a:t>LE</a:t>
            </a:r>
            <a:r>
              <a:rPr lang="en-US" altLang="zh-CN" baseline="-25000" dirty="0">
                <a:solidFill>
                  <a:srgbClr val="FF0000"/>
                </a:solidFill>
                <a:latin typeface="Euclid" panose="02020503060505020303" pitchFamily="18" charset="0"/>
                <a:ea typeface="宋体" panose="02010600030101010101" pitchFamily="2" charset="-122"/>
                <a:sym typeface="+mn-ea"/>
              </a:rPr>
              <a:t>15</a:t>
            </a:r>
            <a:endParaRPr lang="en-US" altLang="zh-CN" dirty="0">
              <a:solidFill>
                <a:srgbClr val="FF0000"/>
              </a:solidFill>
              <a:latin typeface="Euclid" panose="02020503060505020303" pitchFamily="18" charset="0"/>
              <a:ea typeface="宋体" panose="02010600030101010101" pitchFamily="2" charset="-122"/>
              <a:sym typeface="+mn-ea"/>
            </a:endParaRPr>
          </a:p>
          <a:p>
            <a:pPr marL="230188" indent="0" eaLnBrk="1" hangingPunct="1"/>
            <a:endParaRPr lang="en-US" altLang="zh-CN" dirty="0">
              <a:latin typeface="Euclid" panose="02020503060505020303" pitchFamily="18" charset="0"/>
            </a:endParaRPr>
          </a:p>
        </p:txBody>
      </p:sp>
      <p:sp>
        <p:nvSpPr>
          <p:cNvPr id="7" name="标题 1">
            <a:extLst>
              <a:ext uri="{FF2B5EF4-FFF2-40B4-BE49-F238E27FC236}">
                <a16:creationId xmlns="" xmlns:a16="http://schemas.microsoft.com/office/drawing/2014/main" id="{BB09D487-354C-4826-8A3F-A2E8E006150B}"/>
              </a:ext>
            </a:extLst>
          </p:cNvPr>
          <p:cNvSpPr>
            <a:spLocks noGrp="1"/>
          </p:cNvSpPr>
          <p:nvPr>
            <p:ph type="title"/>
          </p:nvPr>
        </p:nvSpPr>
        <p:spPr>
          <a:xfrm>
            <a:off x="1098550" y="365125"/>
            <a:ext cx="6778625" cy="668338"/>
          </a:xfrm>
        </p:spPr>
        <p:txBody>
          <a:bodyPr/>
          <a:lstStyle/>
          <a:p>
            <a:pPr eaLnBrk="1" hangingPunct="1">
              <a:defRPr/>
            </a:pPr>
            <a:r>
              <a:rPr lang="en-US" altLang="zh-CN" dirty="0"/>
              <a:t>4.1.3 Feistel</a:t>
            </a:r>
            <a:r>
              <a:rPr lang="zh-CN" altLang="en-US" dirty="0"/>
              <a:t>密码结构</a:t>
            </a:r>
          </a:p>
        </p:txBody>
      </p:sp>
      <p:sp>
        <p:nvSpPr>
          <p:cNvPr id="2" name="日期占位符 1"/>
          <p:cNvSpPr>
            <a:spLocks noGrp="1"/>
          </p:cNvSpPr>
          <p:nvPr>
            <p:ph type="dt" sz="half" idx="10"/>
          </p:nvPr>
        </p:nvSpPr>
        <p:spPr/>
        <p:txBody>
          <a:bodyPr/>
          <a:lstStyle/>
          <a:p>
            <a:pPr>
              <a:defRPr/>
            </a:pPr>
            <a:fld id="{92EB7AA3-4819-4293-804A-232375475230}"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6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9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ext Box 2">
            <a:extLst>
              <a:ext uri="{FF2B5EF4-FFF2-40B4-BE49-F238E27FC236}">
                <a16:creationId xmlns="" xmlns:a16="http://schemas.microsoft.com/office/drawing/2014/main" id="{5C1028AA-18BF-487D-AF05-77F26BD86D6F}"/>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1987" name="Text Box 3">
            <a:extLst>
              <a:ext uri="{FF2B5EF4-FFF2-40B4-BE49-F238E27FC236}">
                <a16:creationId xmlns="" xmlns:a16="http://schemas.microsoft.com/office/drawing/2014/main" id="{2A514C62-DF97-4A28-BDE4-6DB6ED338454}"/>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1988" name="Text Box 5">
            <a:extLst>
              <a:ext uri="{FF2B5EF4-FFF2-40B4-BE49-F238E27FC236}">
                <a16:creationId xmlns="" xmlns:a16="http://schemas.microsoft.com/office/drawing/2014/main" id="{6B20C2A9-1834-47C0-9C71-FF23487D9463}"/>
              </a:ext>
            </a:extLst>
          </p:cNvPr>
          <p:cNvSpPr txBox="1">
            <a:spLocks noChangeArrowheads="1"/>
          </p:cNvSpPr>
          <p:nvPr/>
        </p:nvSpPr>
        <p:spPr bwMode="auto">
          <a:xfrm>
            <a:off x="6232525" y="5202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1989" name="Text Box 6">
            <a:extLst>
              <a:ext uri="{FF2B5EF4-FFF2-40B4-BE49-F238E27FC236}">
                <a16:creationId xmlns="" xmlns:a16="http://schemas.microsoft.com/office/drawing/2014/main" id="{F8BCE176-540B-4E3A-A932-0893A3B1E918}"/>
              </a:ext>
            </a:extLst>
          </p:cNvPr>
          <p:cNvSpPr txBox="1">
            <a:spLocks noChangeArrowheads="1"/>
          </p:cNvSpPr>
          <p:nvPr/>
        </p:nvSpPr>
        <p:spPr bwMode="auto">
          <a:xfrm>
            <a:off x="2803525" y="2763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1990" name="Text Box 7">
            <a:extLst>
              <a:ext uri="{FF2B5EF4-FFF2-40B4-BE49-F238E27FC236}">
                <a16:creationId xmlns="" xmlns:a16="http://schemas.microsoft.com/office/drawing/2014/main" id="{E7DFCDAB-B6C2-461C-9AFE-89B505DEA56A}"/>
              </a:ext>
            </a:extLst>
          </p:cNvPr>
          <p:cNvSpPr txBox="1">
            <a:spLocks noChangeArrowheads="1"/>
          </p:cNvSpPr>
          <p:nvPr/>
        </p:nvSpPr>
        <p:spPr bwMode="auto">
          <a:xfrm>
            <a:off x="1736725" y="535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1991" name="Text Box 8">
            <a:extLst>
              <a:ext uri="{FF2B5EF4-FFF2-40B4-BE49-F238E27FC236}">
                <a16:creationId xmlns="" xmlns:a16="http://schemas.microsoft.com/office/drawing/2014/main" id="{E77DFB01-A8CF-43A5-B207-4701842CC1A7}"/>
              </a:ext>
            </a:extLst>
          </p:cNvPr>
          <p:cNvSpPr txBox="1">
            <a:spLocks noChangeArrowheads="1"/>
          </p:cNvSpPr>
          <p:nvPr/>
        </p:nvSpPr>
        <p:spPr bwMode="auto">
          <a:xfrm>
            <a:off x="60039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1992" name="Text Box 9">
            <a:extLst>
              <a:ext uri="{FF2B5EF4-FFF2-40B4-BE49-F238E27FC236}">
                <a16:creationId xmlns="" xmlns:a16="http://schemas.microsoft.com/office/drawing/2014/main" id="{1488CA3C-069B-4D20-8C38-6C454CE5C557}"/>
              </a:ext>
            </a:extLst>
          </p:cNvPr>
          <p:cNvSpPr txBox="1">
            <a:spLocks noChangeArrowheads="1"/>
          </p:cNvSpPr>
          <p:nvPr/>
        </p:nvSpPr>
        <p:spPr bwMode="auto">
          <a:xfrm>
            <a:off x="2803525" y="4516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1993" name="Rectangle 10">
            <a:extLst>
              <a:ext uri="{FF2B5EF4-FFF2-40B4-BE49-F238E27FC236}">
                <a16:creationId xmlns="" xmlns:a16="http://schemas.microsoft.com/office/drawing/2014/main" id="{3E03A365-EB29-4D07-9B43-CF736D8B8BBE}"/>
              </a:ext>
            </a:extLst>
          </p:cNvPr>
          <p:cNvSpPr>
            <a:spLocks noChangeArrowheads="1"/>
          </p:cNvSpPr>
          <p:nvPr/>
        </p:nvSpPr>
        <p:spPr bwMode="auto">
          <a:xfrm>
            <a:off x="563562" y="1447852"/>
            <a:ext cx="7848600" cy="4724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6350">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marL="228600" lvl="1" indent="-228600" algn="just" eaLnBrk="1" hangingPunct="1">
              <a:lnSpc>
                <a:spcPct val="100000"/>
              </a:lnSpc>
              <a:spcBef>
                <a:spcPts val="1000"/>
              </a:spcBef>
              <a:spcAft>
                <a:spcPts val="60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所以解密过程第</a:t>
            </a:r>
            <a:r>
              <a:rPr lang="en-US" altLang="zh-CN" sz="2800" dirty="0">
                <a:latin typeface="Euclid" panose="02020503060505020303" pitchFamily="18" charset="0"/>
              </a:rPr>
              <a:t>1</a:t>
            </a:r>
            <a:r>
              <a:rPr lang="zh-CN" altLang="en-US" sz="2800" b="0" dirty="0">
                <a:latin typeface="Euclid" panose="02020503060505020303" pitchFamily="18" charset="0"/>
              </a:rPr>
              <a:t>轮的输出为</a:t>
            </a:r>
            <a:r>
              <a:rPr lang="en-US" altLang="zh-CN" sz="2800" i="1" dirty="0">
                <a:latin typeface="Euclid" panose="02020503060505020303" pitchFamily="18" charset="0"/>
              </a:rPr>
              <a:t>RE</a:t>
            </a:r>
            <a:r>
              <a:rPr lang="en-US" altLang="zh-CN" sz="2800" baseline="-25000" dirty="0">
                <a:latin typeface="Euclid" panose="02020503060505020303" pitchFamily="18" charset="0"/>
              </a:rPr>
              <a:t>15</a:t>
            </a:r>
            <a:r>
              <a:rPr lang="en-US" altLang="zh-CN" sz="2800" dirty="0">
                <a:latin typeface="Euclid" panose="02020503060505020303" pitchFamily="18" charset="0"/>
              </a:rPr>
              <a:t>||</a:t>
            </a:r>
            <a:r>
              <a:rPr lang="en-US" altLang="zh-CN" sz="2800" i="1" dirty="0">
                <a:latin typeface="Euclid" panose="02020503060505020303" pitchFamily="18" charset="0"/>
              </a:rPr>
              <a:t>LE</a:t>
            </a:r>
            <a:r>
              <a:rPr lang="en-US" altLang="zh-CN" sz="2800" baseline="-25000" dirty="0">
                <a:latin typeface="Euclid" panose="02020503060505020303" pitchFamily="18" charset="0"/>
              </a:rPr>
              <a:t>15</a:t>
            </a:r>
            <a:r>
              <a:rPr lang="en-US" altLang="zh-CN" sz="2800" b="0" dirty="0">
                <a:latin typeface="Euclid" panose="02020503060505020303" pitchFamily="18" charset="0"/>
              </a:rPr>
              <a:t>, </a:t>
            </a:r>
            <a:r>
              <a:rPr lang="zh-CN" altLang="en-US" sz="2800" b="0" dirty="0">
                <a:latin typeface="Euclid" panose="02020503060505020303" pitchFamily="18" charset="0"/>
              </a:rPr>
              <a:t>等于加密过程第</a:t>
            </a:r>
            <a:r>
              <a:rPr lang="en-US" altLang="zh-CN" sz="2800" dirty="0">
                <a:latin typeface="Euclid" panose="02020503060505020303" pitchFamily="18" charset="0"/>
              </a:rPr>
              <a:t>16</a:t>
            </a:r>
            <a:r>
              <a:rPr lang="zh-CN" altLang="en-US" sz="2800" b="0" dirty="0">
                <a:latin typeface="Euclid" panose="02020503060505020303" pitchFamily="18" charset="0"/>
              </a:rPr>
              <a:t>轮输入左右两半交换后的结果。容易证明这种对应关系在</a:t>
            </a:r>
            <a:r>
              <a:rPr lang="en-US" altLang="zh-CN" sz="2800" dirty="0">
                <a:latin typeface="Euclid" panose="02020503060505020303" pitchFamily="18" charset="0"/>
              </a:rPr>
              <a:t>16</a:t>
            </a:r>
            <a:r>
              <a:rPr lang="zh-CN" altLang="en-US" sz="2800" b="0" dirty="0">
                <a:latin typeface="Euclid" panose="02020503060505020303" pitchFamily="18" charset="0"/>
              </a:rPr>
              <a:t>轮中每轮都成立。</a:t>
            </a:r>
            <a:endParaRPr lang="en-US" altLang="zh-CN" sz="2800" b="0" dirty="0">
              <a:latin typeface="Euclid" panose="02020503060505020303" pitchFamily="18" charset="0"/>
            </a:endParaRPr>
          </a:p>
          <a:p>
            <a:pPr marL="228600" lvl="1" indent="-228600" algn="just" eaLnBrk="1" hangingPunct="1">
              <a:lnSpc>
                <a:spcPct val="100000"/>
              </a:lnSpc>
              <a:spcBef>
                <a:spcPts val="1000"/>
              </a:spcBef>
              <a:spcAft>
                <a:spcPts val="60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一般地</a:t>
            </a:r>
            <a:r>
              <a:rPr lang="en-US" altLang="zh-CN" sz="2800" b="0" dirty="0">
                <a:latin typeface="Euclid" panose="02020503060505020303" pitchFamily="18" charset="0"/>
              </a:rPr>
              <a:t>, </a:t>
            </a:r>
            <a:r>
              <a:rPr lang="zh-CN" altLang="en-US" sz="2800" b="0" dirty="0">
                <a:latin typeface="Euclid" panose="02020503060505020303" pitchFamily="18" charset="0"/>
              </a:rPr>
              <a:t>加密过程的第</a:t>
            </a:r>
            <a:r>
              <a:rPr lang="en-US" altLang="zh-CN" sz="2800" i="1" dirty="0" err="1">
                <a:latin typeface="Euclid" panose="02020503060505020303" pitchFamily="18" charset="0"/>
              </a:rPr>
              <a:t>i</a:t>
            </a:r>
            <a:r>
              <a:rPr lang="zh-CN" altLang="en-US" sz="2800" b="0" dirty="0">
                <a:latin typeface="Euclid" panose="02020503060505020303" pitchFamily="18" charset="0"/>
              </a:rPr>
              <a:t>轮有</a:t>
            </a:r>
          </a:p>
          <a:p>
            <a:pPr eaLnBrk="1" hangingPunct="1">
              <a:lnSpc>
                <a:spcPct val="100000"/>
              </a:lnSpc>
              <a:spcBef>
                <a:spcPct val="20000"/>
              </a:spcBef>
              <a:buClr>
                <a:schemeClr val="folHlink"/>
              </a:buClr>
              <a:buSzPct val="60000"/>
              <a:buFont typeface="Wingdings" panose="05000000000000000000" pitchFamily="2" charset="2"/>
              <a:buNone/>
              <a:defRPr/>
            </a:pPr>
            <a:r>
              <a:rPr lang="en-US" altLang="zh-CN" i="1" dirty="0">
                <a:solidFill>
                  <a:srgbClr val="FF0000"/>
                </a:solidFill>
                <a:latin typeface="Euclid" pitchFamily="18" charset="0"/>
              </a:rPr>
              <a:t>  </a:t>
            </a:r>
            <a:r>
              <a:rPr lang="en-US" altLang="zh-CN" i="1" dirty="0" err="1">
                <a:solidFill>
                  <a:srgbClr val="FF0000"/>
                </a:solidFill>
                <a:latin typeface="Euclid" pitchFamily="18" charset="0"/>
              </a:rPr>
              <a:t>LE</a:t>
            </a:r>
            <a:r>
              <a:rPr lang="en-US" altLang="zh-CN" i="1" baseline="-25000" dirty="0" err="1">
                <a:solidFill>
                  <a:srgbClr val="FF0000"/>
                </a:solidFill>
                <a:latin typeface="Euclid" pitchFamily="18" charset="0"/>
              </a:rPr>
              <a:t>i</a:t>
            </a:r>
            <a:r>
              <a:rPr lang="en-US" altLang="zh-CN" dirty="0">
                <a:solidFill>
                  <a:srgbClr val="FF0000"/>
                </a:solidFill>
                <a:latin typeface="Euclid" pitchFamily="18" charset="0"/>
              </a:rPr>
              <a:t>=</a:t>
            </a:r>
            <a:r>
              <a:rPr lang="en-US" altLang="zh-CN" i="1" dirty="0">
                <a:solidFill>
                  <a:srgbClr val="FF0000"/>
                </a:solidFill>
                <a:latin typeface="Euclid" pitchFamily="18" charset="0"/>
              </a:rPr>
              <a:t>RE</a:t>
            </a:r>
            <a:r>
              <a:rPr lang="en-US" altLang="zh-CN" i="1" baseline="-25000" dirty="0">
                <a:solidFill>
                  <a:srgbClr val="FF0000"/>
                </a:solidFill>
                <a:latin typeface="Euclid" pitchFamily="18" charset="0"/>
              </a:rPr>
              <a:t>i</a:t>
            </a:r>
            <a:r>
              <a:rPr lang="en-US" altLang="zh-CN" baseline="-25000" dirty="0">
                <a:solidFill>
                  <a:srgbClr val="FF0000"/>
                </a:solidFill>
                <a:latin typeface="Euclid" pitchFamily="18" charset="0"/>
              </a:rPr>
              <a:t>-1</a:t>
            </a:r>
            <a:endParaRPr lang="zh-CN" altLang="en-US" baseline="-25000" dirty="0">
              <a:solidFill>
                <a:srgbClr val="FF0000"/>
              </a:solidFill>
              <a:latin typeface="Euclid" pitchFamily="18" charset="0"/>
            </a:endParaRPr>
          </a:p>
          <a:p>
            <a:pPr eaLnBrk="1" hangingPunct="1">
              <a:lnSpc>
                <a:spcPct val="100000"/>
              </a:lnSpc>
              <a:spcBef>
                <a:spcPct val="20000"/>
              </a:spcBef>
              <a:buClr>
                <a:schemeClr val="folHlink"/>
              </a:buClr>
              <a:buSzPct val="60000"/>
              <a:buFont typeface="Wingdings" panose="05000000000000000000" pitchFamily="2" charset="2"/>
              <a:buNone/>
              <a:defRPr/>
            </a:pPr>
            <a:r>
              <a:rPr lang="en-US" altLang="zh-CN" i="1" dirty="0">
                <a:solidFill>
                  <a:srgbClr val="FF0000"/>
                </a:solidFill>
                <a:latin typeface="Euclid" pitchFamily="18" charset="0"/>
                <a:ea typeface="宋体" panose="02010600030101010101" pitchFamily="2" charset="-122"/>
              </a:rPr>
              <a:t>  </a:t>
            </a:r>
            <a:r>
              <a:rPr lang="en-US" altLang="zh-CN" i="1" dirty="0" err="1">
                <a:solidFill>
                  <a:srgbClr val="FF0000"/>
                </a:solidFill>
                <a:latin typeface="Euclid" pitchFamily="18" charset="0"/>
                <a:ea typeface="宋体" panose="02010600030101010101" pitchFamily="2" charset="-122"/>
              </a:rPr>
              <a:t>RE</a:t>
            </a:r>
            <a:r>
              <a:rPr lang="en-US" altLang="zh-CN" i="1" baseline="-25000" dirty="0" err="1">
                <a:solidFill>
                  <a:srgbClr val="FF0000"/>
                </a:solidFill>
                <a:latin typeface="Euclid" pitchFamily="18" charset="0"/>
                <a:ea typeface="宋体" panose="02010600030101010101" pitchFamily="2" charset="-122"/>
              </a:rPr>
              <a:t>i</a:t>
            </a:r>
            <a:r>
              <a:rPr lang="en-US" altLang="zh-CN" dirty="0">
                <a:solidFill>
                  <a:srgbClr val="FF0000"/>
                </a:solidFill>
                <a:latin typeface="Euclid" pitchFamily="18" charset="0"/>
                <a:ea typeface="宋体" panose="02010600030101010101" pitchFamily="2" charset="-122"/>
              </a:rPr>
              <a:t>=</a:t>
            </a:r>
            <a:r>
              <a:rPr lang="en-US" altLang="zh-CN" i="1" dirty="0">
                <a:solidFill>
                  <a:srgbClr val="FF0000"/>
                </a:solidFill>
                <a:latin typeface="Euclid" pitchFamily="18" charset="0"/>
                <a:ea typeface="宋体" panose="02010600030101010101" pitchFamily="2" charset="-122"/>
              </a:rPr>
              <a:t>LE</a:t>
            </a:r>
            <a:r>
              <a:rPr lang="en-US" altLang="zh-CN" i="1" baseline="-25000" dirty="0">
                <a:solidFill>
                  <a:srgbClr val="FF0000"/>
                </a:solidFill>
                <a:latin typeface="Euclid" pitchFamily="18" charset="0"/>
                <a:ea typeface="宋体" panose="02010600030101010101" pitchFamily="2" charset="-122"/>
              </a:rPr>
              <a:t>i</a:t>
            </a:r>
            <a:r>
              <a:rPr lang="en-US" altLang="zh-CN" baseline="-25000" dirty="0">
                <a:solidFill>
                  <a:srgbClr val="FF0000"/>
                </a:solidFill>
                <a:latin typeface="Euclid" pitchFamily="18" charset="0"/>
                <a:ea typeface="宋体" panose="02010600030101010101" pitchFamily="2" charset="-122"/>
              </a:rPr>
              <a:t>-1</a:t>
            </a:r>
            <a:r>
              <a:rPr lang="en-US" altLang="zh-CN" dirty="0">
                <a:solidFill>
                  <a:srgbClr val="FF0000"/>
                </a:solidFill>
                <a:latin typeface="Euclid" pitchFamily="18" charset="0"/>
                <a:ea typeface="宋体" panose="02010600030101010101" pitchFamily="2" charset="-122"/>
                <a:sym typeface="+mn-ea"/>
              </a:rPr>
              <a:t>⊕</a:t>
            </a:r>
            <a:r>
              <a:rPr lang="en-US" altLang="zh-CN" i="1" dirty="0">
                <a:solidFill>
                  <a:srgbClr val="FF0000"/>
                </a:solidFill>
                <a:latin typeface="Euclid" pitchFamily="18" charset="0"/>
                <a:ea typeface="宋体" panose="02010600030101010101" pitchFamily="2" charset="-122"/>
                <a:sym typeface="+mn-ea"/>
              </a:rPr>
              <a:t>F</a:t>
            </a:r>
            <a:r>
              <a:rPr lang="en-US" altLang="zh-CN" dirty="0">
                <a:solidFill>
                  <a:srgbClr val="FF0000"/>
                </a:solidFill>
                <a:latin typeface="Euclid" pitchFamily="18" charset="0"/>
                <a:ea typeface="宋体" panose="02010600030101010101" pitchFamily="2" charset="-122"/>
                <a:sym typeface="+mn-ea"/>
              </a:rPr>
              <a:t>(</a:t>
            </a:r>
            <a:r>
              <a:rPr lang="en-US" altLang="zh-CN" i="1" dirty="0">
                <a:solidFill>
                  <a:srgbClr val="FF0000"/>
                </a:solidFill>
                <a:latin typeface="Euclid" pitchFamily="18" charset="0"/>
                <a:ea typeface="宋体" panose="02010600030101010101" pitchFamily="2" charset="-122"/>
                <a:sym typeface="+mn-ea"/>
              </a:rPr>
              <a:t>RE</a:t>
            </a:r>
            <a:r>
              <a:rPr lang="en-US" altLang="zh-CN" i="1" baseline="-25000" dirty="0">
                <a:solidFill>
                  <a:srgbClr val="FF0000"/>
                </a:solidFill>
                <a:latin typeface="Euclid" pitchFamily="18" charset="0"/>
                <a:ea typeface="宋体" panose="02010600030101010101" pitchFamily="2" charset="-122"/>
                <a:sym typeface="+mn-ea"/>
              </a:rPr>
              <a:t>i</a:t>
            </a:r>
            <a:r>
              <a:rPr lang="en-US" altLang="zh-CN" baseline="-25000" dirty="0">
                <a:solidFill>
                  <a:srgbClr val="FF0000"/>
                </a:solidFill>
                <a:latin typeface="Euclid" pitchFamily="18" charset="0"/>
                <a:ea typeface="宋体" panose="02010600030101010101" pitchFamily="2" charset="-122"/>
                <a:sym typeface="+mn-ea"/>
              </a:rPr>
              <a:t>-1</a:t>
            </a:r>
            <a:r>
              <a:rPr lang="en-US" altLang="zh-CN" b="0" dirty="0">
                <a:solidFill>
                  <a:srgbClr val="FF0000"/>
                </a:solidFill>
                <a:latin typeface="+mn-lt"/>
                <a:ea typeface="宋体" panose="02010600030101010101" pitchFamily="2" charset="-122"/>
                <a:sym typeface="+mn-ea"/>
              </a:rPr>
              <a:t>,</a:t>
            </a:r>
            <a:r>
              <a:rPr lang="en-US" altLang="zh-CN" i="1" dirty="0">
                <a:solidFill>
                  <a:srgbClr val="FF0000"/>
                </a:solidFill>
                <a:latin typeface="Euclid" pitchFamily="18" charset="0"/>
                <a:ea typeface="宋体" panose="02010600030101010101" pitchFamily="2" charset="-122"/>
                <a:sym typeface="+mn-ea"/>
              </a:rPr>
              <a:t>K</a:t>
            </a:r>
            <a:r>
              <a:rPr lang="en-US" altLang="zh-CN" i="1" baseline="-25000" dirty="0">
                <a:solidFill>
                  <a:srgbClr val="FF0000"/>
                </a:solidFill>
                <a:latin typeface="Euclid" pitchFamily="18" charset="0"/>
                <a:ea typeface="宋体" panose="02010600030101010101" pitchFamily="2" charset="-122"/>
                <a:sym typeface="+mn-ea"/>
              </a:rPr>
              <a:t>i</a:t>
            </a:r>
            <a:r>
              <a:rPr lang="en-US" altLang="zh-CN" dirty="0">
                <a:solidFill>
                  <a:srgbClr val="FF0000"/>
                </a:solidFill>
                <a:latin typeface="Euclid" pitchFamily="18" charset="0"/>
                <a:ea typeface="宋体" panose="02010600030101010101" pitchFamily="2" charset="-122"/>
                <a:sym typeface="+mn-ea"/>
              </a:rPr>
              <a:t>)</a:t>
            </a:r>
          </a:p>
          <a:p>
            <a:pPr marL="0" lvl="1" indent="0" algn="just" eaLnBrk="1" hangingPunct="1">
              <a:lnSpc>
                <a:spcPct val="100000"/>
              </a:lnSpc>
              <a:spcBef>
                <a:spcPts val="1000"/>
              </a:spcBef>
              <a:spcAft>
                <a:spcPts val="600"/>
              </a:spcAft>
              <a:buClr>
                <a:schemeClr val="tx1"/>
              </a:buClr>
              <a:buSzPct val="100000"/>
              <a:buNone/>
              <a:defRPr/>
            </a:pPr>
            <a:r>
              <a:rPr lang="zh-CN" altLang="en-US" sz="2800" b="0" dirty="0">
                <a:latin typeface="Euclid" panose="02020503060505020303" pitchFamily="18" charset="0"/>
              </a:rPr>
              <a:t>  因此</a:t>
            </a:r>
          </a:p>
          <a:p>
            <a:pPr eaLnBrk="1" hangingPunct="1">
              <a:lnSpc>
                <a:spcPct val="100000"/>
              </a:lnSpc>
              <a:spcBef>
                <a:spcPct val="20000"/>
              </a:spcBef>
              <a:buClr>
                <a:schemeClr val="folHlink"/>
              </a:buClr>
              <a:buSzPct val="60000"/>
              <a:buFont typeface="Wingdings" panose="05000000000000000000" pitchFamily="2" charset="2"/>
              <a:buNone/>
              <a:defRPr/>
            </a:pPr>
            <a:r>
              <a:rPr lang="en-US" altLang="zh-CN" i="1" dirty="0">
                <a:solidFill>
                  <a:srgbClr val="FF0000"/>
                </a:solidFill>
                <a:latin typeface="Euclid" pitchFamily="18" charset="0"/>
                <a:sym typeface="+mn-ea"/>
              </a:rPr>
              <a:t>  RE</a:t>
            </a:r>
            <a:r>
              <a:rPr lang="en-US" altLang="zh-CN" i="1" baseline="-25000" dirty="0">
                <a:solidFill>
                  <a:srgbClr val="FF0000"/>
                </a:solidFill>
                <a:latin typeface="Euclid" pitchFamily="18" charset="0"/>
                <a:sym typeface="+mn-ea"/>
              </a:rPr>
              <a:t>i</a:t>
            </a:r>
            <a:r>
              <a:rPr lang="en-US" altLang="zh-CN" baseline="-25000" dirty="0">
                <a:solidFill>
                  <a:srgbClr val="FF0000"/>
                </a:solidFill>
                <a:latin typeface="Euclid" pitchFamily="18" charset="0"/>
                <a:sym typeface="+mn-ea"/>
              </a:rPr>
              <a:t>-1 </a:t>
            </a:r>
            <a:r>
              <a:rPr lang="en-US" altLang="zh-CN" dirty="0">
                <a:solidFill>
                  <a:srgbClr val="FF0000"/>
                </a:solidFill>
                <a:latin typeface="Euclid" pitchFamily="18" charset="0"/>
                <a:sym typeface="+mn-ea"/>
              </a:rPr>
              <a:t>= </a:t>
            </a:r>
            <a:r>
              <a:rPr lang="en-US" altLang="zh-CN" i="1" dirty="0" err="1">
                <a:solidFill>
                  <a:srgbClr val="FF0000"/>
                </a:solidFill>
                <a:latin typeface="Euclid" pitchFamily="18" charset="0"/>
                <a:sym typeface="+mn-ea"/>
              </a:rPr>
              <a:t>LE</a:t>
            </a:r>
            <a:r>
              <a:rPr lang="en-US" altLang="zh-CN" i="1" baseline="-25000" dirty="0" err="1">
                <a:solidFill>
                  <a:srgbClr val="FF0000"/>
                </a:solidFill>
                <a:latin typeface="Euclid" pitchFamily="18" charset="0"/>
                <a:sym typeface="+mn-ea"/>
              </a:rPr>
              <a:t>i</a:t>
            </a:r>
            <a:endParaRPr lang="en-US" altLang="zh-CN" i="1" baseline="-25000" dirty="0">
              <a:solidFill>
                <a:srgbClr val="FF0000"/>
              </a:solidFill>
              <a:latin typeface="Euclid" pitchFamily="18" charset="0"/>
              <a:sym typeface="+mn-ea"/>
            </a:endParaRPr>
          </a:p>
          <a:p>
            <a:pPr eaLnBrk="1" hangingPunct="1">
              <a:lnSpc>
                <a:spcPct val="100000"/>
              </a:lnSpc>
              <a:spcBef>
                <a:spcPct val="20000"/>
              </a:spcBef>
              <a:buClr>
                <a:schemeClr val="folHlink"/>
              </a:buClr>
              <a:buSzPct val="60000"/>
              <a:buFont typeface="Wingdings" panose="05000000000000000000" pitchFamily="2" charset="2"/>
              <a:buNone/>
              <a:defRPr/>
            </a:pPr>
            <a:r>
              <a:rPr lang="en-US" altLang="zh-CN" i="1" dirty="0">
                <a:solidFill>
                  <a:srgbClr val="FF0000"/>
                </a:solidFill>
                <a:latin typeface="Euclid" pitchFamily="18" charset="0"/>
                <a:sym typeface="+mn-ea"/>
              </a:rPr>
              <a:t>  LE</a:t>
            </a:r>
            <a:r>
              <a:rPr lang="en-US" altLang="zh-CN" i="1" baseline="-25000" dirty="0">
                <a:solidFill>
                  <a:srgbClr val="FF0000"/>
                </a:solidFill>
                <a:latin typeface="Euclid" pitchFamily="18" charset="0"/>
                <a:sym typeface="+mn-ea"/>
              </a:rPr>
              <a:t>i</a:t>
            </a:r>
            <a:r>
              <a:rPr lang="en-US" altLang="zh-CN" baseline="-25000" dirty="0">
                <a:solidFill>
                  <a:srgbClr val="FF0000"/>
                </a:solidFill>
                <a:latin typeface="Euclid" pitchFamily="18" charset="0"/>
                <a:sym typeface="+mn-ea"/>
              </a:rPr>
              <a:t>-1</a:t>
            </a:r>
            <a:r>
              <a:rPr lang="en-US" altLang="zh-CN" i="1" baseline="-25000" dirty="0">
                <a:solidFill>
                  <a:srgbClr val="FF0000"/>
                </a:solidFill>
                <a:latin typeface="Euclid" pitchFamily="18" charset="0"/>
                <a:sym typeface="+mn-ea"/>
              </a:rPr>
              <a:t> </a:t>
            </a:r>
            <a:r>
              <a:rPr lang="en-US" altLang="zh-CN" dirty="0">
                <a:solidFill>
                  <a:srgbClr val="FF0000"/>
                </a:solidFill>
                <a:latin typeface="Euclid" pitchFamily="18" charset="0"/>
                <a:sym typeface="+mn-ea"/>
              </a:rPr>
              <a:t>= </a:t>
            </a:r>
            <a:r>
              <a:rPr lang="en-US" altLang="zh-CN" i="1" dirty="0" err="1">
                <a:solidFill>
                  <a:srgbClr val="FF0000"/>
                </a:solidFill>
                <a:latin typeface="Euclid" pitchFamily="18" charset="0"/>
                <a:ea typeface="宋体" panose="02010600030101010101" pitchFamily="2" charset="-122"/>
                <a:sym typeface="+mn-ea"/>
              </a:rPr>
              <a:t>RE</a:t>
            </a:r>
            <a:r>
              <a:rPr lang="en-US" altLang="zh-CN" i="1" baseline="-25000" dirty="0" err="1">
                <a:solidFill>
                  <a:srgbClr val="FF0000"/>
                </a:solidFill>
                <a:latin typeface="Euclid" pitchFamily="18" charset="0"/>
                <a:ea typeface="宋体" panose="02010600030101010101" pitchFamily="2" charset="-122"/>
                <a:sym typeface="+mn-ea"/>
              </a:rPr>
              <a:t>i</a:t>
            </a:r>
            <a:r>
              <a:rPr lang="en-US" altLang="zh-CN" dirty="0" err="1">
                <a:solidFill>
                  <a:srgbClr val="FF0000"/>
                </a:solidFill>
                <a:latin typeface="Euclid" pitchFamily="18" charset="0"/>
                <a:ea typeface="宋体" panose="02010600030101010101" pitchFamily="2" charset="-122"/>
                <a:sym typeface="+mn-ea"/>
              </a:rPr>
              <a:t>⊕</a:t>
            </a:r>
            <a:r>
              <a:rPr lang="en-US" altLang="zh-CN" i="1" dirty="0" err="1">
                <a:solidFill>
                  <a:srgbClr val="FF0000"/>
                </a:solidFill>
                <a:latin typeface="Euclid" pitchFamily="18" charset="0"/>
                <a:ea typeface="宋体" panose="02010600030101010101" pitchFamily="2" charset="-122"/>
                <a:sym typeface="+mn-ea"/>
              </a:rPr>
              <a:t>F</a:t>
            </a:r>
            <a:r>
              <a:rPr lang="en-US" altLang="zh-CN" dirty="0">
                <a:solidFill>
                  <a:srgbClr val="FF0000"/>
                </a:solidFill>
                <a:latin typeface="Euclid" pitchFamily="18" charset="0"/>
                <a:ea typeface="宋体" panose="02010600030101010101" pitchFamily="2" charset="-122"/>
                <a:sym typeface="+mn-ea"/>
              </a:rPr>
              <a:t>(</a:t>
            </a:r>
            <a:r>
              <a:rPr lang="en-US" altLang="zh-CN" i="1" dirty="0">
                <a:solidFill>
                  <a:srgbClr val="FF0000"/>
                </a:solidFill>
                <a:latin typeface="Euclid" pitchFamily="18" charset="0"/>
                <a:ea typeface="宋体" panose="02010600030101010101" pitchFamily="2" charset="-122"/>
                <a:sym typeface="+mn-ea"/>
              </a:rPr>
              <a:t>RE</a:t>
            </a:r>
            <a:r>
              <a:rPr lang="en-US" altLang="zh-CN" i="1" baseline="-25000" dirty="0">
                <a:solidFill>
                  <a:srgbClr val="FF0000"/>
                </a:solidFill>
                <a:latin typeface="Euclid" pitchFamily="18" charset="0"/>
                <a:ea typeface="宋体" panose="02010600030101010101" pitchFamily="2" charset="-122"/>
                <a:sym typeface="+mn-ea"/>
              </a:rPr>
              <a:t>i</a:t>
            </a:r>
            <a:r>
              <a:rPr lang="en-US" altLang="zh-CN" baseline="-25000" dirty="0">
                <a:solidFill>
                  <a:srgbClr val="FF0000"/>
                </a:solidFill>
                <a:latin typeface="Euclid" pitchFamily="18" charset="0"/>
                <a:ea typeface="宋体" panose="02010600030101010101" pitchFamily="2" charset="-122"/>
                <a:sym typeface="+mn-ea"/>
              </a:rPr>
              <a:t>-1</a:t>
            </a:r>
            <a:r>
              <a:rPr lang="en-US" altLang="zh-CN" b="0" dirty="0">
                <a:solidFill>
                  <a:srgbClr val="FF0000"/>
                </a:solidFill>
                <a:latin typeface="+mn-lt"/>
                <a:ea typeface="宋体" panose="02010600030101010101" pitchFamily="2" charset="-122"/>
                <a:sym typeface="+mn-ea"/>
              </a:rPr>
              <a:t>, </a:t>
            </a:r>
            <a:r>
              <a:rPr lang="en-US" altLang="zh-CN" i="1" dirty="0">
                <a:solidFill>
                  <a:srgbClr val="FF0000"/>
                </a:solidFill>
                <a:latin typeface="Euclid" pitchFamily="18" charset="0"/>
                <a:ea typeface="宋体" panose="02010600030101010101" pitchFamily="2" charset="-122"/>
                <a:sym typeface="+mn-ea"/>
              </a:rPr>
              <a:t>K</a:t>
            </a:r>
            <a:r>
              <a:rPr lang="en-US" altLang="zh-CN" i="1" baseline="-25000" dirty="0">
                <a:solidFill>
                  <a:srgbClr val="FF0000"/>
                </a:solidFill>
                <a:latin typeface="Euclid" pitchFamily="18" charset="0"/>
                <a:ea typeface="宋体" panose="02010600030101010101" pitchFamily="2" charset="-122"/>
                <a:sym typeface="+mn-ea"/>
              </a:rPr>
              <a:t>i</a:t>
            </a:r>
            <a:r>
              <a:rPr lang="en-US" altLang="zh-CN" dirty="0">
                <a:solidFill>
                  <a:srgbClr val="FF0000"/>
                </a:solidFill>
                <a:latin typeface="Euclid" pitchFamily="18" charset="0"/>
                <a:ea typeface="宋体" panose="02010600030101010101" pitchFamily="2" charset="-122"/>
                <a:sym typeface="+mn-ea"/>
              </a:rPr>
              <a:t>)=</a:t>
            </a:r>
            <a:r>
              <a:rPr lang="en-US" altLang="zh-CN" i="1" dirty="0" err="1">
                <a:solidFill>
                  <a:srgbClr val="FF0000"/>
                </a:solidFill>
                <a:latin typeface="Euclid" pitchFamily="18" charset="0"/>
                <a:ea typeface="宋体" panose="02010600030101010101" pitchFamily="2" charset="-122"/>
                <a:sym typeface="+mn-ea"/>
              </a:rPr>
              <a:t>RE</a:t>
            </a:r>
            <a:r>
              <a:rPr lang="en-US" altLang="zh-CN" i="1" baseline="-25000" dirty="0" err="1">
                <a:solidFill>
                  <a:srgbClr val="FF0000"/>
                </a:solidFill>
                <a:latin typeface="Euclid" pitchFamily="18" charset="0"/>
                <a:ea typeface="宋体" panose="02010600030101010101" pitchFamily="2" charset="-122"/>
                <a:sym typeface="+mn-ea"/>
              </a:rPr>
              <a:t>i</a:t>
            </a:r>
            <a:r>
              <a:rPr lang="en-US" altLang="zh-CN" dirty="0" err="1">
                <a:solidFill>
                  <a:srgbClr val="FF0000"/>
                </a:solidFill>
                <a:latin typeface="Euclid" pitchFamily="18" charset="0"/>
                <a:ea typeface="宋体" panose="02010600030101010101" pitchFamily="2" charset="-122"/>
                <a:sym typeface="+mn-ea"/>
              </a:rPr>
              <a:t>⊕</a:t>
            </a:r>
            <a:r>
              <a:rPr lang="en-US" altLang="zh-CN" i="1" dirty="0" err="1">
                <a:solidFill>
                  <a:srgbClr val="FF0000"/>
                </a:solidFill>
                <a:latin typeface="Euclid" pitchFamily="18" charset="0"/>
                <a:ea typeface="宋体" panose="02010600030101010101" pitchFamily="2" charset="-122"/>
                <a:sym typeface="+mn-ea"/>
              </a:rPr>
              <a:t>F</a:t>
            </a:r>
            <a:r>
              <a:rPr lang="en-US" altLang="zh-CN" dirty="0">
                <a:solidFill>
                  <a:srgbClr val="FF0000"/>
                </a:solidFill>
                <a:latin typeface="Euclid" pitchFamily="18" charset="0"/>
                <a:ea typeface="宋体" panose="02010600030101010101" pitchFamily="2" charset="-122"/>
                <a:sym typeface="+mn-ea"/>
              </a:rPr>
              <a:t>(</a:t>
            </a:r>
            <a:r>
              <a:rPr lang="en-US" altLang="zh-CN" i="1" dirty="0" err="1">
                <a:solidFill>
                  <a:srgbClr val="FF0000"/>
                </a:solidFill>
                <a:latin typeface="Euclid" pitchFamily="18" charset="0"/>
                <a:ea typeface="宋体" panose="02010600030101010101" pitchFamily="2" charset="-122"/>
                <a:sym typeface="+mn-ea"/>
              </a:rPr>
              <a:t>LE</a:t>
            </a:r>
            <a:r>
              <a:rPr lang="en-US" altLang="zh-CN" i="1" baseline="-25000" dirty="0" err="1">
                <a:solidFill>
                  <a:srgbClr val="FF0000"/>
                </a:solidFill>
                <a:latin typeface="Euclid" pitchFamily="18" charset="0"/>
                <a:ea typeface="宋体" panose="02010600030101010101" pitchFamily="2" charset="-122"/>
                <a:sym typeface="+mn-ea"/>
              </a:rPr>
              <a:t>i</a:t>
            </a:r>
            <a:r>
              <a:rPr lang="en-US" altLang="zh-CN" i="1" baseline="-25000" dirty="0">
                <a:solidFill>
                  <a:srgbClr val="FF0000"/>
                </a:solidFill>
                <a:latin typeface="Euclid" pitchFamily="18" charset="0"/>
                <a:ea typeface="宋体" panose="02010600030101010101" pitchFamily="2" charset="-122"/>
                <a:sym typeface="+mn-ea"/>
              </a:rPr>
              <a:t> </a:t>
            </a:r>
            <a:r>
              <a:rPr lang="en-US" altLang="zh-CN" b="0" dirty="0">
                <a:solidFill>
                  <a:srgbClr val="FF0000"/>
                </a:solidFill>
                <a:latin typeface="+mn-lt"/>
                <a:ea typeface="宋体" panose="02010600030101010101" pitchFamily="2" charset="-122"/>
                <a:sym typeface="+mn-ea"/>
              </a:rPr>
              <a:t>, </a:t>
            </a:r>
            <a:r>
              <a:rPr lang="en-US" altLang="zh-CN" i="1" dirty="0">
                <a:solidFill>
                  <a:srgbClr val="FF0000"/>
                </a:solidFill>
                <a:latin typeface="Euclid" pitchFamily="18" charset="0"/>
                <a:ea typeface="宋体" panose="02010600030101010101" pitchFamily="2" charset="-122"/>
                <a:sym typeface="+mn-ea"/>
              </a:rPr>
              <a:t>K</a:t>
            </a:r>
            <a:r>
              <a:rPr lang="en-US" altLang="zh-CN" i="1" baseline="-25000" dirty="0">
                <a:solidFill>
                  <a:srgbClr val="FF0000"/>
                </a:solidFill>
                <a:latin typeface="Euclid" pitchFamily="18" charset="0"/>
                <a:ea typeface="宋体" panose="02010600030101010101" pitchFamily="2" charset="-122"/>
                <a:sym typeface="+mn-ea"/>
              </a:rPr>
              <a:t>i</a:t>
            </a:r>
            <a:r>
              <a:rPr lang="en-US" altLang="zh-CN" dirty="0">
                <a:solidFill>
                  <a:srgbClr val="FF0000"/>
                </a:solidFill>
                <a:latin typeface="Euclid" pitchFamily="18" charset="0"/>
                <a:ea typeface="宋体" panose="02010600030101010101" pitchFamily="2" charset="-122"/>
                <a:sym typeface="+mn-ea"/>
              </a:rPr>
              <a:t>)</a:t>
            </a:r>
            <a:endParaRPr lang="en-US" altLang="zh-CN" baseline="-25000" dirty="0">
              <a:solidFill>
                <a:srgbClr val="FF0000"/>
              </a:solidFill>
              <a:latin typeface="Euclid" pitchFamily="18" charset="0"/>
              <a:sym typeface="+mn-ea"/>
            </a:endParaRPr>
          </a:p>
          <a:p>
            <a:pPr eaLnBrk="1" hangingPunct="1">
              <a:lnSpc>
                <a:spcPct val="100000"/>
              </a:lnSpc>
              <a:spcBef>
                <a:spcPct val="20000"/>
              </a:spcBef>
              <a:buClr>
                <a:schemeClr val="folHlink"/>
              </a:buClr>
              <a:buSzPct val="60000"/>
              <a:buFont typeface="Wingdings" panose="05000000000000000000" pitchFamily="2" charset="2"/>
              <a:buNone/>
              <a:defRPr/>
            </a:pPr>
            <a:endParaRPr lang="zh-CN" altLang="en-US" dirty="0">
              <a:latin typeface="Euclid" pitchFamily="18" charset="0"/>
            </a:endParaRPr>
          </a:p>
        </p:txBody>
      </p:sp>
      <p:sp>
        <p:nvSpPr>
          <p:cNvPr id="15" name="标题 1">
            <a:extLst>
              <a:ext uri="{FF2B5EF4-FFF2-40B4-BE49-F238E27FC236}">
                <a16:creationId xmlns="" xmlns:a16="http://schemas.microsoft.com/office/drawing/2014/main" id="{FF49A129-DF6D-4B15-AD78-E738A96D5D70}"/>
              </a:ext>
            </a:extLst>
          </p:cNvPr>
          <p:cNvSpPr>
            <a:spLocks noGrp="1"/>
          </p:cNvSpPr>
          <p:nvPr>
            <p:ph type="title"/>
          </p:nvPr>
        </p:nvSpPr>
        <p:spPr>
          <a:xfrm>
            <a:off x="1098550" y="365125"/>
            <a:ext cx="6778625" cy="668338"/>
          </a:xfrm>
        </p:spPr>
        <p:txBody>
          <a:bodyPr/>
          <a:lstStyle/>
          <a:p>
            <a:pPr eaLnBrk="1" hangingPunct="1">
              <a:defRPr/>
            </a:pPr>
            <a:r>
              <a:rPr lang="en-US" altLang="zh-CN" dirty="0"/>
              <a:t>4.1.3 Feistel</a:t>
            </a:r>
            <a:r>
              <a:rPr lang="zh-CN" altLang="en-US" dirty="0"/>
              <a:t>密码结构</a:t>
            </a:r>
          </a:p>
        </p:txBody>
      </p:sp>
      <p:sp>
        <p:nvSpPr>
          <p:cNvPr id="2" name="日期占位符 1"/>
          <p:cNvSpPr>
            <a:spLocks noGrp="1"/>
          </p:cNvSpPr>
          <p:nvPr>
            <p:ph type="dt" sz="half" idx="10"/>
          </p:nvPr>
        </p:nvSpPr>
        <p:spPr/>
        <p:txBody>
          <a:bodyPr/>
          <a:lstStyle/>
          <a:p>
            <a:pPr>
              <a:defRPr/>
            </a:pPr>
            <a:fld id="{A590F12D-74B8-40D1-896C-17DA46DCAC8C}"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903C984B-A2FB-4999-8ABD-80FE81B00E83}"/>
              </a:ext>
            </a:extLst>
          </p:cNvPr>
          <p:cNvSpPr>
            <a:spLocks noGrp="1"/>
          </p:cNvSpPr>
          <p:nvPr>
            <p:ph type="title"/>
          </p:nvPr>
        </p:nvSpPr>
        <p:spPr>
          <a:xfrm>
            <a:off x="1098550" y="365125"/>
            <a:ext cx="6778625" cy="668338"/>
          </a:xfrm>
        </p:spPr>
        <p:txBody>
          <a:bodyPr/>
          <a:lstStyle/>
          <a:p>
            <a:pPr eaLnBrk="1" hangingPunct="1">
              <a:defRPr/>
            </a:pPr>
            <a:r>
              <a:rPr lang="zh-CN" altLang="en-US" dirty="0"/>
              <a:t>第四章 分组密码</a:t>
            </a:r>
          </a:p>
        </p:txBody>
      </p:sp>
      <p:graphicFrame>
        <p:nvGraphicFramePr>
          <p:cNvPr id="10" name="表格 9">
            <a:extLst>
              <a:ext uri="{FF2B5EF4-FFF2-40B4-BE49-F238E27FC236}">
                <a16:creationId xmlns="" xmlns:a16="http://schemas.microsoft.com/office/drawing/2014/main" id="{6DAD7E11-0768-4699-AE3B-4482C5E881CA}"/>
              </a:ext>
            </a:extLst>
          </p:cNvPr>
          <p:cNvGraphicFramePr>
            <a:graphicFrameLocks noGrp="1"/>
          </p:cNvGraphicFramePr>
          <p:nvPr>
            <p:extLst>
              <p:ext uri="{D42A27DB-BD31-4B8C-83A1-F6EECF244321}">
                <p14:modId xmlns:p14="http://schemas.microsoft.com/office/powerpoint/2010/main" val="3549293259"/>
              </p:ext>
            </p:extLst>
          </p:nvPr>
        </p:nvGraphicFramePr>
        <p:xfrm>
          <a:off x="882838" y="1905808"/>
          <a:ext cx="6810279" cy="3199549"/>
        </p:xfrm>
        <a:graphic>
          <a:graphicData uri="http://schemas.openxmlformats.org/drawingml/2006/table">
            <a:tbl>
              <a:tblPr firstRow="1" bandRow="1">
                <a:tableStyleId>{3B4B98B0-60AC-42C2-AFA5-B58CD77FA1E5}</a:tableStyleId>
              </a:tblPr>
              <a:tblGrid>
                <a:gridCol w="6810279">
                  <a:extLst>
                    <a:ext uri="{9D8B030D-6E8A-4147-A177-3AD203B41FA5}">
                      <a16:colId xmlns="" xmlns:a16="http://schemas.microsoft.com/office/drawing/2014/main" val="20000"/>
                    </a:ext>
                  </a:extLst>
                </a:gridCol>
              </a:tblGrid>
              <a:tr h="811681">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82811">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44920">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2"/>
                  </a:ext>
                </a:extLst>
              </a:tr>
              <a:tr h="860137">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3"/>
                  </a:ext>
                </a:extLst>
              </a:tr>
            </a:tbl>
          </a:graphicData>
        </a:graphic>
      </p:graphicFrame>
      <p:sp>
        <p:nvSpPr>
          <p:cNvPr id="11" name="文本框 10">
            <a:extLst>
              <a:ext uri="{FF2B5EF4-FFF2-40B4-BE49-F238E27FC236}">
                <a16:creationId xmlns="" xmlns:a16="http://schemas.microsoft.com/office/drawing/2014/main" id="{BD23371E-BCA4-4196-A424-246136B271A7}"/>
              </a:ext>
            </a:extLst>
          </p:cNvPr>
          <p:cNvSpPr txBox="1">
            <a:spLocks noChangeArrowheads="1"/>
          </p:cNvSpPr>
          <p:nvPr/>
        </p:nvSpPr>
        <p:spPr bwMode="auto">
          <a:xfrm>
            <a:off x="1074738" y="2049425"/>
            <a:ext cx="67992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4.1</a:t>
            </a:r>
            <a:r>
              <a:rPr lang="en-US" altLang="zh-CN" b="0" dirty="0">
                <a:latin typeface="Euclid" panose="02020503060505020303" pitchFamily="18" charset="0"/>
              </a:rPr>
              <a:t>  </a:t>
            </a:r>
            <a:r>
              <a:rPr lang="zh-CN" altLang="en-US" b="0" dirty="0">
                <a:latin typeface="Euclid" panose="02020503060505020303" pitchFamily="18" charset="0"/>
              </a:rPr>
              <a:t>分组密码概述</a:t>
            </a:r>
          </a:p>
          <a:p>
            <a:pPr eaLnBrk="1" hangingPunct="1">
              <a:lnSpc>
                <a:spcPct val="100000"/>
              </a:lnSpc>
              <a:spcBef>
                <a:spcPct val="0"/>
              </a:spcBef>
              <a:buFontTx/>
              <a:buNone/>
            </a:pPr>
            <a:endParaRPr lang="en-US" altLang="zh-CN" dirty="0">
              <a:latin typeface="Euclid" panose="02020503060505020303" pitchFamily="18" charset="0"/>
            </a:endParaRPr>
          </a:p>
        </p:txBody>
      </p:sp>
      <p:sp>
        <p:nvSpPr>
          <p:cNvPr id="12" name="文本框 8">
            <a:extLst>
              <a:ext uri="{FF2B5EF4-FFF2-40B4-BE49-F238E27FC236}">
                <a16:creationId xmlns="" xmlns:a16="http://schemas.microsoft.com/office/drawing/2014/main" id="{0F15D0C0-C5C5-4416-857B-E1C8BCA9293A}"/>
              </a:ext>
            </a:extLst>
          </p:cNvPr>
          <p:cNvSpPr txBox="1">
            <a:spLocks noChangeArrowheads="1"/>
          </p:cNvSpPr>
          <p:nvPr/>
        </p:nvSpPr>
        <p:spPr bwMode="auto">
          <a:xfrm>
            <a:off x="1069975" y="2841587"/>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4.2</a:t>
            </a:r>
            <a:r>
              <a:rPr lang="en-US" altLang="zh-CN" b="0" dirty="0">
                <a:latin typeface="Euclid" panose="02020503060505020303" pitchFamily="18" charset="0"/>
              </a:rPr>
              <a:t>  </a:t>
            </a:r>
            <a:r>
              <a:rPr lang="zh-CN" altLang="en-US" b="0" dirty="0">
                <a:latin typeface="Euclid" panose="02020503060505020303" pitchFamily="18" charset="0"/>
              </a:rPr>
              <a:t>数据加密标准</a:t>
            </a:r>
            <a:r>
              <a:rPr lang="en-US" altLang="zh-CN" b="0" dirty="0">
                <a:latin typeface="Euclid" panose="02020503060505020303" pitchFamily="18" charset="0"/>
              </a:rPr>
              <a:t>—</a:t>
            </a:r>
            <a:r>
              <a:rPr lang="en-US" altLang="zh-CN" dirty="0">
                <a:latin typeface="Euclid" panose="02020503060505020303" pitchFamily="18" charset="0"/>
              </a:rPr>
              <a:t>DES</a:t>
            </a:r>
            <a:endParaRPr lang="zh-CN" altLang="en-US" dirty="0">
              <a:latin typeface="Euclid" panose="02020503060505020303" pitchFamily="18" charset="0"/>
            </a:endParaRPr>
          </a:p>
        </p:txBody>
      </p:sp>
      <p:sp>
        <p:nvSpPr>
          <p:cNvPr id="13" name="文本框 9">
            <a:extLst>
              <a:ext uri="{FF2B5EF4-FFF2-40B4-BE49-F238E27FC236}">
                <a16:creationId xmlns="" xmlns:a16="http://schemas.microsoft.com/office/drawing/2014/main" id="{00C6C5D9-2D1B-4154-A159-2C614EB65BD3}"/>
              </a:ext>
            </a:extLst>
          </p:cNvPr>
          <p:cNvSpPr txBox="1">
            <a:spLocks noChangeArrowheads="1"/>
          </p:cNvSpPr>
          <p:nvPr/>
        </p:nvSpPr>
        <p:spPr bwMode="auto">
          <a:xfrm>
            <a:off x="1063625" y="3613112"/>
            <a:ext cx="6810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4.3</a:t>
            </a:r>
            <a:r>
              <a:rPr lang="en-US" altLang="zh-CN" b="0" dirty="0">
                <a:latin typeface="Euclid" panose="02020503060505020303" pitchFamily="18" charset="0"/>
              </a:rPr>
              <a:t>  </a:t>
            </a:r>
            <a:r>
              <a:rPr lang="zh-CN" altLang="en-US" b="0" dirty="0">
                <a:latin typeface="Euclid" panose="02020503060505020303" pitchFamily="18" charset="0"/>
              </a:rPr>
              <a:t>高级加密标准</a:t>
            </a:r>
            <a:r>
              <a:rPr lang="en-US" altLang="zh-CN" dirty="0">
                <a:latin typeface="Euclid" panose="02020503060505020303" pitchFamily="18" charset="0"/>
              </a:rPr>
              <a:t>—AES</a:t>
            </a:r>
            <a:endParaRPr lang="zh-CN" altLang="en-US" dirty="0">
              <a:latin typeface="Euclid" panose="02020503060505020303" pitchFamily="18" charset="0"/>
            </a:endParaRPr>
          </a:p>
        </p:txBody>
      </p:sp>
      <p:sp>
        <p:nvSpPr>
          <p:cNvPr id="14" name="文本框 13">
            <a:extLst>
              <a:ext uri="{FF2B5EF4-FFF2-40B4-BE49-F238E27FC236}">
                <a16:creationId xmlns="" xmlns:a16="http://schemas.microsoft.com/office/drawing/2014/main" id="{34FB1CE3-1CC8-4042-9056-1B612BC01EFA}"/>
              </a:ext>
            </a:extLst>
          </p:cNvPr>
          <p:cNvSpPr txBox="1">
            <a:spLocks noChangeArrowheads="1"/>
          </p:cNvSpPr>
          <p:nvPr/>
        </p:nvSpPr>
        <p:spPr bwMode="auto">
          <a:xfrm>
            <a:off x="1074738" y="4352887"/>
            <a:ext cx="679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4.4</a:t>
            </a:r>
            <a:r>
              <a:rPr lang="en-US" altLang="zh-CN" b="0" dirty="0">
                <a:latin typeface="Euclid" panose="02020503060505020303" pitchFamily="18" charset="0"/>
              </a:rPr>
              <a:t>  </a:t>
            </a:r>
            <a:r>
              <a:rPr lang="zh-CN" altLang="en-US" b="0" dirty="0">
                <a:latin typeface="Euclid" panose="02020503060505020303" pitchFamily="18" charset="0"/>
              </a:rPr>
              <a:t>分组密码运行模式</a:t>
            </a:r>
          </a:p>
        </p:txBody>
      </p:sp>
      <p:sp>
        <p:nvSpPr>
          <p:cNvPr id="2" name="日期占位符 1"/>
          <p:cNvSpPr>
            <a:spLocks noGrp="1"/>
          </p:cNvSpPr>
          <p:nvPr>
            <p:ph type="dt" sz="half" idx="10"/>
          </p:nvPr>
        </p:nvSpPr>
        <p:spPr/>
        <p:txBody>
          <a:bodyPr/>
          <a:lstStyle/>
          <a:p>
            <a:pPr>
              <a:defRPr/>
            </a:pPr>
            <a:fld id="{C73AB838-6760-421C-A7EF-40AEEAEF4B4E}"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 xmlns:a16="http://schemas.microsoft.com/office/drawing/2014/main" id="{CA1B473D-78A9-4CC4-AE06-7F2BDCFC571B}"/>
              </a:ext>
            </a:extLst>
          </p:cNvPr>
          <p:cNvGraphicFramePr>
            <a:graphicFrameLocks noGrp="1"/>
          </p:cNvGraphicFramePr>
          <p:nvPr>
            <p:extLst>
              <p:ext uri="{D42A27DB-BD31-4B8C-83A1-F6EECF244321}">
                <p14:modId xmlns:p14="http://schemas.microsoft.com/office/powerpoint/2010/main" val="3198509779"/>
              </p:ext>
            </p:extLst>
          </p:nvPr>
        </p:nvGraphicFramePr>
        <p:xfrm>
          <a:off x="882838" y="1905808"/>
          <a:ext cx="6810279" cy="3199549"/>
        </p:xfrm>
        <a:graphic>
          <a:graphicData uri="http://schemas.openxmlformats.org/drawingml/2006/table">
            <a:tbl>
              <a:tblPr firstRow="1" bandRow="1">
                <a:tableStyleId>{3B4B98B0-60AC-42C2-AFA5-B58CD77FA1E5}</a:tableStyleId>
              </a:tblPr>
              <a:tblGrid>
                <a:gridCol w="6810279">
                  <a:extLst>
                    <a:ext uri="{9D8B030D-6E8A-4147-A177-3AD203B41FA5}">
                      <a16:colId xmlns="" xmlns:a16="http://schemas.microsoft.com/office/drawing/2014/main" val="20000"/>
                    </a:ext>
                  </a:extLst>
                </a:gridCol>
              </a:tblGrid>
              <a:tr h="811681">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82811">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44920">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2"/>
                  </a:ext>
                </a:extLst>
              </a:tr>
              <a:tr h="860137">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3"/>
                  </a:ext>
                </a:extLst>
              </a:tr>
            </a:tbl>
          </a:graphicData>
        </a:graphic>
      </p:graphicFrame>
      <p:sp>
        <p:nvSpPr>
          <p:cNvPr id="6" name="标题 5">
            <a:extLst>
              <a:ext uri="{FF2B5EF4-FFF2-40B4-BE49-F238E27FC236}">
                <a16:creationId xmlns="" xmlns:a16="http://schemas.microsoft.com/office/drawing/2014/main" id="{2DDDB47D-E290-4141-AFEA-F328B91D7FC5}"/>
              </a:ext>
            </a:extLst>
          </p:cNvPr>
          <p:cNvSpPr>
            <a:spLocks noGrp="1"/>
          </p:cNvSpPr>
          <p:nvPr>
            <p:ph type="title"/>
          </p:nvPr>
        </p:nvSpPr>
        <p:spPr>
          <a:xfrm>
            <a:off x="1098550" y="365125"/>
            <a:ext cx="6778625" cy="668338"/>
          </a:xfrm>
        </p:spPr>
        <p:txBody>
          <a:bodyPr/>
          <a:lstStyle/>
          <a:p>
            <a:pPr eaLnBrk="1" hangingPunct="1">
              <a:defRPr/>
            </a:pPr>
            <a:r>
              <a:rPr lang="zh-CN" altLang="en-US" dirty="0"/>
              <a:t>第四章 分组密码</a:t>
            </a:r>
          </a:p>
        </p:txBody>
      </p:sp>
      <p:sp>
        <p:nvSpPr>
          <p:cNvPr id="9" name="文本框 8">
            <a:extLst>
              <a:ext uri="{FF2B5EF4-FFF2-40B4-BE49-F238E27FC236}">
                <a16:creationId xmlns="" xmlns:a16="http://schemas.microsoft.com/office/drawing/2014/main" id="{559FF500-8158-4DAF-803C-D27F49E70454}"/>
              </a:ext>
            </a:extLst>
          </p:cNvPr>
          <p:cNvSpPr txBox="1">
            <a:spLocks noChangeArrowheads="1"/>
          </p:cNvSpPr>
          <p:nvPr/>
        </p:nvSpPr>
        <p:spPr bwMode="auto">
          <a:xfrm>
            <a:off x="1074738" y="2049425"/>
            <a:ext cx="67992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4.1</a:t>
            </a:r>
            <a:r>
              <a:rPr lang="en-US" altLang="zh-CN" b="0" dirty="0">
                <a:latin typeface="Euclid" panose="02020503060505020303" pitchFamily="18" charset="0"/>
              </a:rPr>
              <a:t>  </a:t>
            </a:r>
            <a:r>
              <a:rPr lang="zh-CN" altLang="en-US" b="0" dirty="0">
                <a:latin typeface="Euclid" panose="02020503060505020303" pitchFamily="18" charset="0"/>
              </a:rPr>
              <a:t>分组密码概述</a:t>
            </a:r>
          </a:p>
          <a:p>
            <a:pPr eaLnBrk="1" hangingPunct="1">
              <a:lnSpc>
                <a:spcPct val="100000"/>
              </a:lnSpc>
              <a:spcBef>
                <a:spcPct val="0"/>
              </a:spcBef>
              <a:buFontTx/>
              <a:buNone/>
            </a:pPr>
            <a:endParaRPr lang="en-US" altLang="zh-CN" dirty="0">
              <a:latin typeface="Euclid" panose="02020503060505020303" pitchFamily="18" charset="0"/>
            </a:endParaRPr>
          </a:p>
        </p:txBody>
      </p:sp>
      <p:sp>
        <p:nvSpPr>
          <p:cNvPr id="10" name="文本框 8">
            <a:extLst>
              <a:ext uri="{FF2B5EF4-FFF2-40B4-BE49-F238E27FC236}">
                <a16:creationId xmlns="" xmlns:a16="http://schemas.microsoft.com/office/drawing/2014/main" id="{36A0ED9D-5DE5-4DE2-8700-D40356D072AF}"/>
              </a:ext>
            </a:extLst>
          </p:cNvPr>
          <p:cNvSpPr txBox="1">
            <a:spLocks noChangeArrowheads="1"/>
          </p:cNvSpPr>
          <p:nvPr/>
        </p:nvSpPr>
        <p:spPr bwMode="auto">
          <a:xfrm>
            <a:off x="1069975" y="2841587"/>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4.2</a:t>
            </a:r>
            <a:r>
              <a:rPr lang="en-US" altLang="zh-CN" b="0" dirty="0">
                <a:latin typeface="Euclid" panose="02020503060505020303" pitchFamily="18" charset="0"/>
              </a:rPr>
              <a:t>  </a:t>
            </a:r>
            <a:r>
              <a:rPr lang="zh-CN" altLang="en-US" b="0" dirty="0">
                <a:latin typeface="Euclid" panose="02020503060505020303" pitchFamily="18" charset="0"/>
              </a:rPr>
              <a:t>数据加密标准</a:t>
            </a:r>
            <a:r>
              <a:rPr lang="en-US" altLang="zh-CN" b="0" dirty="0">
                <a:latin typeface="Euclid" panose="02020503060505020303" pitchFamily="18" charset="0"/>
              </a:rPr>
              <a:t>—</a:t>
            </a:r>
            <a:r>
              <a:rPr lang="en-US" altLang="zh-CN" dirty="0">
                <a:latin typeface="Euclid" panose="02020503060505020303" pitchFamily="18" charset="0"/>
              </a:rPr>
              <a:t>DES</a:t>
            </a:r>
            <a:endParaRPr lang="zh-CN" altLang="en-US" dirty="0">
              <a:latin typeface="Euclid" panose="02020503060505020303" pitchFamily="18" charset="0"/>
            </a:endParaRPr>
          </a:p>
        </p:txBody>
      </p:sp>
      <p:sp>
        <p:nvSpPr>
          <p:cNvPr id="11" name="文本框 9">
            <a:extLst>
              <a:ext uri="{FF2B5EF4-FFF2-40B4-BE49-F238E27FC236}">
                <a16:creationId xmlns="" xmlns:a16="http://schemas.microsoft.com/office/drawing/2014/main" id="{532F4AD6-0756-44D6-89D9-CA4F9EFBCBF6}"/>
              </a:ext>
            </a:extLst>
          </p:cNvPr>
          <p:cNvSpPr txBox="1">
            <a:spLocks noChangeArrowheads="1"/>
          </p:cNvSpPr>
          <p:nvPr/>
        </p:nvSpPr>
        <p:spPr bwMode="auto">
          <a:xfrm>
            <a:off x="1063625" y="3613112"/>
            <a:ext cx="6810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4.3</a:t>
            </a:r>
            <a:r>
              <a:rPr lang="en-US" altLang="zh-CN" b="0" dirty="0">
                <a:latin typeface="Euclid" panose="02020503060505020303" pitchFamily="18" charset="0"/>
              </a:rPr>
              <a:t>  </a:t>
            </a:r>
            <a:r>
              <a:rPr lang="zh-CN" altLang="en-US" b="0" dirty="0">
                <a:latin typeface="Euclid" panose="02020503060505020303" pitchFamily="18" charset="0"/>
              </a:rPr>
              <a:t>高级加密标准</a:t>
            </a:r>
            <a:r>
              <a:rPr lang="en-US" altLang="zh-CN" dirty="0">
                <a:latin typeface="Euclid" panose="02020503060505020303" pitchFamily="18" charset="0"/>
              </a:rPr>
              <a:t>—AES</a:t>
            </a:r>
            <a:endParaRPr lang="zh-CN" altLang="en-US" dirty="0">
              <a:latin typeface="Euclid" panose="02020503060505020303" pitchFamily="18" charset="0"/>
            </a:endParaRPr>
          </a:p>
        </p:txBody>
      </p:sp>
      <p:sp>
        <p:nvSpPr>
          <p:cNvPr id="12" name="文本框 11">
            <a:extLst>
              <a:ext uri="{FF2B5EF4-FFF2-40B4-BE49-F238E27FC236}">
                <a16:creationId xmlns="" xmlns:a16="http://schemas.microsoft.com/office/drawing/2014/main" id="{F3A34A0E-8673-4AD6-8631-9FDEDAF45502}"/>
              </a:ext>
            </a:extLst>
          </p:cNvPr>
          <p:cNvSpPr txBox="1">
            <a:spLocks noChangeArrowheads="1"/>
          </p:cNvSpPr>
          <p:nvPr/>
        </p:nvSpPr>
        <p:spPr bwMode="auto">
          <a:xfrm>
            <a:off x="1074738" y="4352887"/>
            <a:ext cx="679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4.4</a:t>
            </a:r>
            <a:r>
              <a:rPr lang="en-US" altLang="zh-CN" b="0" dirty="0">
                <a:latin typeface="Euclid" panose="02020503060505020303" pitchFamily="18" charset="0"/>
              </a:rPr>
              <a:t>  </a:t>
            </a:r>
            <a:r>
              <a:rPr lang="zh-CN" altLang="en-US" b="0" dirty="0">
                <a:latin typeface="Euclid" panose="02020503060505020303" pitchFamily="18" charset="0"/>
              </a:rPr>
              <a:t>分组密码运行模式</a:t>
            </a:r>
          </a:p>
        </p:txBody>
      </p:sp>
      <p:sp>
        <p:nvSpPr>
          <p:cNvPr id="3" name="日期占位符 2"/>
          <p:cNvSpPr>
            <a:spLocks noGrp="1"/>
          </p:cNvSpPr>
          <p:nvPr>
            <p:ph type="dt" sz="half" idx="10"/>
          </p:nvPr>
        </p:nvSpPr>
        <p:spPr/>
        <p:txBody>
          <a:bodyPr/>
          <a:lstStyle/>
          <a:p>
            <a:pPr>
              <a:defRPr/>
            </a:pPr>
            <a:fld id="{4134CB9C-7103-41E6-86B2-D0F2D455E22E}"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9"/>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ext Box 4">
            <a:extLst>
              <a:ext uri="{FF2B5EF4-FFF2-40B4-BE49-F238E27FC236}">
                <a16:creationId xmlns="" xmlns:a16="http://schemas.microsoft.com/office/drawing/2014/main" id="{DEF74E69-A28F-4017-A276-7BF0F79D9910}"/>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5059" name="Text Box 5">
            <a:extLst>
              <a:ext uri="{FF2B5EF4-FFF2-40B4-BE49-F238E27FC236}">
                <a16:creationId xmlns="" xmlns:a16="http://schemas.microsoft.com/office/drawing/2014/main" id="{C13B32C8-97A7-4244-A787-05B4B6FB99EB}"/>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5060" name="Text Box 6">
            <a:extLst>
              <a:ext uri="{FF2B5EF4-FFF2-40B4-BE49-F238E27FC236}">
                <a16:creationId xmlns="" xmlns:a16="http://schemas.microsoft.com/office/drawing/2014/main" id="{71285343-F81F-4A80-852C-3872801CC35E}"/>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5061" name="Text Box 7">
            <a:extLst>
              <a:ext uri="{FF2B5EF4-FFF2-40B4-BE49-F238E27FC236}">
                <a16:creationId xmlns="" xmlns:a16="http://schemas.microsoft.com/office/drawing/2014/main" id="{D705649C-0F7C-4A08-A043-3E4AB6827221}"/>
              </a:ext>
            </a:extLst>
          </p:cNvPr>
          <p:cNvSpPr txBox="1">
            <a:spLocks noChangeArrowheads="1"/>
          </p:cNvSpPr>
          <p:nvPr/>
        </p:nvSpPr>
        <p:spPr bwMode="auto">
          <a:xfrm>
            <a:off x="281940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5062" name="Text Box 8">
            <a:extLst>
              <a:ext uri="{FF2B5EF4-FFF2-40B4-BE49-F238E27FC236}">
                <a16:creationId xmlns="" xmlns:a16="http://schemas.microsoft.com/office/drawing/2014/main" id="{6D64371D-E06F-4A8E-A250-EAD26E0AD03C}"/>
              </a:ext>
            </a:extLst>
          </p:cNvPr>
          <p:cNvSpPr txBox="1">
            <a:spLocks noChangeArrowheads="1"/>
          </p:cNvSpPr>
          <p:nvPr/>
        </p:nvSpPr>
        <p:spPr bwMode="auto">
          <a:xfrm>
            <a:off x="1736725" y="535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5063" name="Text Box 9">
            <a:extLst>
              <a:ext uri="{FF2B5EF4-FFF2-40B4-BE49-F238E27FC236}">
                <a16:creationId xmlns="" xmlns:a16="http://schemas.microsoft.com/office/drawing/2014/main" id="{9F9B3709-1D79-487D-8EB5-D8E5B90A50B8}"/>
              </a:ext>
            </a:extLst>
          </p:cNvPr>
          <p:cNvSpPr txBox="1">
            <a:spLocks noChangeArrowheads="1"/>
          </p:cNvSpPr>
          <p:nvPr/>
        </p:nvSpPr>
        <p:spPr bwMode="auto">
          <a:xfrm>
            <a:off x="1812925" y="436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5064" name="Text Box 10">
            <a:extLst>
              <a:ext uri="{FF2B5EF4-FFF2-40B4-BE49-F238E27FC236}">
                <a16:creationId xmlns="" xmlns:a16="http://schemas.microsoft.com/office/drawing/2014/main" id="{3F428B41-1E48-404C-A61F-0F38E3E53F90}"/>
              </a:ext>
            </a:extLst>
          </p:cNvPr>
          <p:cNvSpPr txBox="1">
            <a:spLocks noChangeArrowheads="1"/>
          </p:cNvSpPr>
          <p:nvPr/>
        </p:nvSpPr>
        <p:spPr bwMode="auto">
          <a:xfrm>
            <a:off x="1584325" y="4821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C63759C6-6C25-4A34-996A-EAAA3C37919D}"/>
              </a:ext>
            </a:extLst>
          </p:cNvPr>
          <p:cNvSpPr>
            <a:spLocks noGrp="1"/>
          </p:cNvSpPr>
          <p:nvPr>
            <p:ph type="title"/>
          </p:nvPr>
        </p:nvSpPr>
        <p:spPr>
          <a:xfrm>
            <a:off x="1098550" y="365125"/>
            <a:ext cx="6778625" cy="668338"/>
          </a:xfrm>
        </p:spPr>
        <p:txBody>
          <a:bodyPr/>
          <a:lstStyle/>
          <a:p>
            <a:pPr>
              <a:defRPr/>
            </a:pPr>
            <a:r>
              <a:rPr lang="en-US" altLang="zh-CN" dirty="0">
                <a:latin typeface="+mn-lt"/>
              </a:rPr>
              <a:t>4.2.1 DES</a:t>
            </a:r>
            <a:r>
              <a:rPr lang="zh-CN" altLang="en-US" dirty="0">
                <a:latin typeface="+mn-lt"/>
              </a:rPr>
              <a:t>简况</a:t>
            </a:r>
          </a:p>
        </p:txBody>
      </p:sp>
      <p:sp>
        <p:nvSpPr>
          <p:cNvPr id="6" name="内容占位符 5">
            <a:extLst>
              <a:ext uri="{FF2B5EF4-FFF2-40B4-BE49-F238E27FC236}">
                <a16:creationId xmlns="" xmlns:a16="http://schemas.microsoft.com/office/drawing/2014/main" id="{EBD6B6D5-D68D-4527-8001-EED0AECD7741}"/>
              </a:ext>
            </a:extLst>
          </p:cNvPr>
          <p:cNvSpPr>
            <a:spLocks noGrp="1"/>
          </p:cNvSpPr>
          <p:nvPr>
            <p:ph idx="1"/>
          </p:nvPr>
        </p:nvSpPr>
        <p:spPr>
          <a:xfrm>
            <a:off x="617538" y="1465263"/>
            <a:ext cx="7886700" cy="4579937"/>
          </a:xfrm>
        </p:spPr>
        <p:txBody>
          <a:bodyPr/>
          <a:lstStyle/>
          <a:p>
            <a:pPr marL="228600" lvl="1" algn="just" eaLnBrk="1" hangingPunct="1">
              <a:lnSpc>
                <a:spcPct val="100000"/>
              </a:lnSpc>
              <a:spcBef>
                <a:spcPts val="1000"/>
              </a:spcBef>
              <a:spcAft>
                <a:spcPts val="600"/>
              </a:spcAft>
              <a:buClr>
                <a:schemeClr val="tx1"/>
              </a:buClr>
              <a:buSzPct val="100000"/>
              <a:buFont typeface="Wingdings" panose="05000000000000000000" pitchFamily="2" charset="2"/>
              <a:buChar char="Ø"/>
              <a:defRPr/>
            </a:pPr>
            <a:r>
              <a:rPr lang="zh-CN" altLang="en-US" sz="3200" b="0" dirty="0">
                <a:latin typeface="+mn-lt"/>
              </a:rPr>
              <a:t>目的</a:t>
            </a:r>
          </a:p>
          <a:p>
            <a:pPr marL="0" indent="720090" algn="just" eaLnBrk="1" hangingPunct="1">
              <a:lnSpc>
                <a:spcPct val="120000"/>
              </a:lnSpc>
              <a:spcBef>
                <a:spcPts val="1200"/>
              </a:spcBef>
              <a:spcAft>
                <a:spcPts val="0"/>
              </a:spcAft>
              <a:buFont typeface="Wingdings" panose="05000000000000000000" pitchFamily="2" charset="2"/>
              <a:buNone/>
              <a:defRPr/>
            </a:pPr>
            <a:r>
              <a:rPr lang="zh-CN" altLang="en-US" b="0" dirty="0"/>
              <a:t>通信与计算机相结合是人类步入信息社会的一个阶梯</a:t>
            </a:r>
            <a:r>
              <a:rPr lang="en-US" altLang="zh-CN" b="0" dirty="0">
                <a:latin typeface="+mn-lt"/>
              </a:rPr>
              <a:t>, </a:t>
            </a:r>
            <a:r>
              <a:rPr lang="zh-CN" altLang="en-US" b="0" dirty="0"/>
              <a:t>它始于六十年代末</a:t>
            </a:r>
            <a:r>
              <a:rPr lang="en-US" altLang="zh-CN" b="0" dirty="0">
                <a:latin typeface="+mn-lt"/>
              </a:rPr>
              <a:t>, </a:t>
            </a:r>
            <a:r>
              <a:rPr lang="zh-CN" altLang="en-US" b="0" dirty="0"/>
              <a:t>完成于</a:t>
            </a:r>
            <a:r>
              <a:rPr lang="en-US" altLang="zh-CN" dirty="0">
                <a:latin typeface="Euclid" panose="02020503060505020303"/>
              </a:rPr>
              <a:t>90</a:t>
            </a:r>
            <a:r>
              <a:rPr lang="zh-CN" altLang="en-US" b="0" dirty="0"/>
              <a:t>年代初。计算机通信网的形成与发展</a:t>
            </a:r>
            <a:r>
              <a:rPr lang="en-US" altLang="zh-CN" b="0" dirty="0">
                <a:latin typeface="+mn-lt"/>
              </a:rPr>
              <a:t>, </a:t>
            </a:r>
            <a:r>
              <a:rPr lang="zh-CN" altLang="en-US" b="0" dirty="0"/>
              <a:t>要求信息作业标准化</a:t>
            </a:r>
            <a:r>
              <a:rPr lang="en-US" altLang="zh-CN" b="0" dirty="0">
                <a:latin typeface="+mn-lt"/>
              </a:rPr>
              <a:t>,</a:t>
            </a:r>
            <a:r>
              <a:rPr lang="en-US" altLang="zh-CN" b="0" dirty="0"/>
              <a:t> </a:t>
            </a:r>
            <a:r>
              <a:rPr lang="zh-CN" altLang="en-US" b="0" dirty="0">
                <a:solidFill>
                  <a:srgbClr val="FF0000"/>
                </a:solidFill>
              </a:rPr>
              <a:t>安全保密</a:t>
            </a:r>
            <a:r>
              <a:rPr lang="zh-CN" altLang="en-US" b="0" dirty="0"/>
              <a:t>亦不例外。只有标准化</a:t>
            </a:r>
            <a:r>
              <a:rPr lang="en-US" altLang="zh-CN" b="0" dirty="0">
                <a:latin typeface="+mn-lt"/>
              </a:rPr>
              <a:t>, </a:t>
            </a:r>
            <a:r>
              <a:rPr lang="zh-CN" altLang="en-US" b="0" dirty="0"/>
              <a:t>才能真正实现网的安全</a:t>
            </a:r>
            <a:r>
              <a:rPr lang="en-US" altLang="zh-CN" b="0" dirty="0">
                <a:latin typeface="+mn-lt"/>
              </a:rPr>
              <a:t>, </a:t>
            </a:r>
            <a:r>
              <a:rPr lang="zh-CN" altLang="en-US" b="0" dirty="0"/>
              <a:t>才能推广使用加密手段</a:t>
            </a:r>
            <a:r>
              <a:rPr lang="en-US" altLang="zh-CN" b="0" dirty="0">
                <a:latin typeface="+mn-lt"/>
              </a:rPr>
              <a:t>, </a:t>
            </a:r>
            <a:r>
              <a:rPr lang="zh-CN" altLang="en-US" b="0" dirty="0"/>
              <a:t>以便于训练、生产和降低成本</a:t>
            </a:r>
            <a:r>
              <a:rPr lang="zh-CN" altLang="en-US" dirty="0"/>
              <a:t>。</a:t>
            </a:r>
          </a:p>
          <a:p>
            <a:pPr>
              <a:defRPr/>
            </a:pPr>
            <a:endParaRPr lang="zh-CN" altLang="en-US" dirty="0"/>
          </a:p>
        </p:txBody>
      </p:sp>
      <p:sp>
        <p:nvSpPr>
          <p:cNvPr id="2" name="日期占位符 1"/>
          <p:cNvSpPr>
            <a:spLocks noGrp="1"/>
          </p:cNvSpPr>
          <p:nvPr>
            <p:ph type="dt" sz="half" idx="10"/>
          </p:nvPr>
        </p:nvSpPr>
        <p:spPr/>
        <p:txBody>
          <a:bodyPr/>
          <a:lstStyle/>
          <a:p>
            <a:pPr>
              <a:defRPr/>
            </a:pPr>
            <a:fld id="{5B2998ED-A3DE-447A-ADF1-383AB209B18B}"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 xmlns:a16="http://schemas.microsoft.com/office/drawing/2014/main" id="{96689D9A-846A-41CB-97A6-A7122BA94211}"/>
              </a:ext>
            </a:extLst>
          </p:cNvPr>
          <p:cNvSpPr>
            <a:spLocks noGrp="1" noChangeArrowheads="1"/>
          </p:cNvSpPr>
          <p:nvPr>
            <p:ph idx="1"/>
          </p:nvPr>
        </p:nvSpPr>
        <p:spPr>
          <a:xfrm>
            <a:off x="533400" y="1524000"/>
            <a:ext cx="7772400" cy="4114800"/>
          </a:xfrm>
        </p:spPr>
        <p:txBody>
          <a:bodyPr/>
          <a:lstStyle/>
          <a:p>
            <a:pPr marL="228600" lvl="1" algn="just" eaLnBrk="1" hangingPunct="1">
              <a:lnSpc>
                <a:spcPct val="100000"/>
              </a:lnSpc>
              <a:spcBef>
                <a:spcPts val="0"/>
              </a:spcBef>
              <a:spcAft>
                <a:spcPts val="60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DES</a:t>
            </a:r>
            <a:r>
              <a:rPr lang="en-US" altLang="zh-CN" sz="2800" b="0" dirty="0">
                <a:latin typeface="Euclid" panose="02020503060505020303" pitchFamily="18" charset="0"/>
              </a:rPr>
              <a:t> </a:t>
            </a:r>
            <a:r>
              <a:rPr lang="en-US" altLang="zh-CN" sz="2800" dirty="0">
                <a:latin typeface="Euclid" panose="02020503060505020303" pitchFamily="18" charset="0"/>
              </a:rPr>
              <a:t>(Data</a:t>
            </a:r>
            <a:r>
              <a:rPr lang="en-US" altLang="zh-CN" sz="2800" b="0" dirty="0">
                <a:latin typeface="Euclid" panose="02020503060505020303" pitchFamily="18" charset="0"/>
              </a:rPr>
              <a:t> </a:t>
            </a:r>
            <a:r>
              <a:rPr lang="en-US" altLang="zh-CN" sz="2800" dirty="0">
                <a:latin typeface="Euclid" panose="02020503060505020303" pitchFamily="18" charset="0"/>
              </a:rPr>
              <a:t>Encryption</a:t>
            </a:r>
            <a:r>
              <a:rPr lang="en-US" altLang="zh-CN" sz="2800" b="0" dirty="0">
                <a:latin typeface="Euclid" panose="02020503060505020303" pitchFamily="18" charset="0"/>
              </a:rPr>
              <a:t> </a:t>
            </a:r>
            <a:r>
              <a:rPr lang="en-US" altLang="zh-CN" sz="2800" dirty="0">
                <a:latin typeface="Euclid" panose="02020503060505020303" pitchFamily="18" charset="0"/>
              </a:rPr>
              <a:t>Standard)</a:t>
            </a:r>
            <a:r>
              <a:rPr lang="zh-CN" altLang="en-US" sz="2800" b="0" dirty="0">
                <a:latin typeface="Euclid" panose="02020503060505020303" pitchFamily="18" charset="0"/>
              </a:rPr>
              <a:t> 算法于</a:t>
            </a:r>
            <a:r>
              <a:rPr lang="en-US" altLang="zh-CN" sz="2800" dirty="0">
                <a:latin typeface="Euclid" panose="02020503060505020303" pitchFamily="18" charset="0"/>
              </a:rPr>
              <a:t>1977</a:t>
            </a:r>
            <a:r>
              <a:rPr lang="zh-CN" altLang="en-US" sz="2800" b="0" dirty="0">
                <a:latin typeface="Euclid" panose="02020503060505020303" pitchFamily="18" charset="0"/>
              </a:rPr>
              <a:t>年得到美国政府的正式许可</a:t>
            </a:r>
            <a:r>
              <a:rPr lang="en-US" altLang="zh-CN" sz="2800" b="0" dirty="0">
                <a:latin typeface="Euclid" panose="02020503060505020303" pitchFamily="18" charset="0"/>
              </a:rPr>
              <a:t>, </a:t>
            </a:r>
            <a:r>
              <a:rPr lang="zh-CN" altLang="en-US" sz="2800" b="0" dirty="0">
                <a:latin typeface="Euclid" panose="02020503060505020303" pitchFamily="18" charset="0"/>
              </a:rPr>
              <a:t>是一种</a:t>
            </a:r>
            <a:r>
              <a:rPr lang="zh-CN" altLang="en-US" sz="2800" b="0" dirty="0">
                <a:solidFill>
                  <a:srgbClr val="FF0000"/>
                </a:solidFill>
                <a:latin typeface="Euclid" panose="02020503060505020303" pitchFamily="18" charset="0"/>
              </a:rPr>
              <a:t>用</a:t>
            </a:r>
            <a:r>
              <a:rPr lang="en-US" altLang="zh-CN" sz="2800" dirty="0">
                <a:solidFill>
                  <a:srgbClr val="FF0000"/>
                </a:solidFill>
                <a:latin typeface="Euclid" panose="02020503060505020303" pitchFamily="18" charset="0"/>
              </a:rPr>
              <a:t>56</a:t>
            </a:r>
            <a:r>
              <a:rPr lang="zh-CN" altLang="en-US" sz="2800" b="0" dirty="0">
                <a:solidFill>
                  <a:srgbClr val="FF0000"/>
                </a:solidFill>
                <a:latin typeface="Euclid" panose="02020503060505020303" pitchFamily="18" charset="0"/>
              </a:rPr>
              <a:t>位密钥来加密</a:t>
            </a:r>
            <a:r>
              <a:rPr lang="en-US" altLang="zh-CN" sz="2800" dirty="0">
                <a:solidFill>
                  <a:srgbClr val="FF0000"/>
                </a:solidFill>
                <a:latin typeface="Euclid" panose="02020503060505020303" pitchFamily="18" charset="0"/>
              </a:rPr>
              <a:t>64</a:t>
            </a:r>
            <a:r>
              <a:rPr lang="zh-CN" altLang="en-US" sz="2800" b="0" dirty="0">
                <a:solidFill>
                  <a:srgbClr val="FF0000"/>
                </a:solidFill>
                <a:latin typeface="Euclid" panose="02020503060505020303" pitchFamily="18" charset="0"/>
              </a:rPr>
              <a:t>位数据</a:t>
            </a:r>
            <a:r>
              <a:rPr lang="zh-CN" altLang="en-US" sz="2800" b="0" dirty="0">
                <a:latin typeface="Euclid" panose="02020503060505020303" pitchFamily="18" charset="0"/>
              </a:rPr>
              <a:t>的方法。这是</a:t>
            </a:r>
            <a:r>
              <a:rPr lang="en-US" altLang="zh-CN" sz="2800" dirty="0">
                <a:latin typeface="Euclid" panose="02020503060505020303" pitchFamily="18" charset="0"/>
              </a:rPr>
              <a:t>IBM</a:t>
            </a:r>
            <a:r>
              <a:rPr lang="zh-CN" altLang="en-US" sz="2800" b="0" dirty="0">
                <a:latin typeface="Euclid" panose="02020503060505020303" pitchFamily="18" charset="0"/>
              </a:rPr>
              <a:t>的研究成果。</a:t>
            </a:r>
          </a:p>
          <a:p>
            <a:pPr marL="228600" lvl="1" algn="just" eaLnBrk="1" hangingPunct="1">
              <a:lnSpc>
                <a:spcPct val="100000"/>
              </a:lnSpc>
              <a:spcBef>
                <a:spcPts val="0"/>
              </a:spcBef>
              <a:spcAft>
                <a:spcPts val="60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DES</a:t>
            </a:r>
            <a:r>
              <a:rPr lang="zh-CN" altLang="en-US" sz="2800" b="0" dirty="0">
                <a:latin typeface="Euclid" panose="02020503060505020303" pitchFamily="18" charset="0"/>
              </a:rPr>
              <a:t>是第一代公开的、完全说明细节的商业级现代算法</a:t>
            </a:r>
            <a:r>
              <a:rPr lang="en-US" altLang="zh-CN" sz="2800" b="0" dirty="0">
                <a:latin typeface="Euclid" panose="02020503060505020303" pitchFamily="18" charset="0"/>
              </a:rPr>
              <a:t>, </a:t>
            </a:r>
            <a:r>
              <a:rPr lang="zh-CN" altLang="en-US" sz="2800" b="0" dirty="0">
                <a:latin typeface="Euclid" panose="02020503060505020303" pitchFamily="18" charset="0"/>
              </a:rPr>
              <a:t>并被世界公认。</a:t>
            </a:r>
          </a:p>
          <a:p>
            <a:pPr eaLnBrk="1" hangingPunct="1">
              <a:buFont typeface="Wingdings" panose="05000000000000000000" pitchFamily="2" charset="2"/>
              <a:buNone/>
            </a:pPr>
            <a:endParaRPr lang="en-US" altLang="zh-CN" dirty="0">
              <a:latin typeface="Euclid" panose="02020503060505020303" pitchFamily="18" charset="0"/>
            </a:endParaRPr>
          </a:p>
        </p:txBody>
      </p:sp>
      <p:sp>
        <p:nvSpPr>
          <p:cNvPr id="4" name="标题 4">
            <a:extLst>
              <a:ext uri="{FF2B5EF4-FFF2-40B4-BE49-F238E27FC236}">
                <a16:creationId xmlns="" xmlns:a16="http://schemas.microsoft.com/office/drawing/2014/main" id="{89D3BED7-8C27-4031-8465-96EF4B8FB352}"/>
              </a:ext>
            </a:extLst>
          </p:cNvPr>
          <p:cNvSpPr>
            <a:spLocks noGrp="1"/>
          </p:cNvSpPr>
          <p:nvPr>
            <p:ph type="title"/>
          </p:nvPr>
        </p:nvSpPr>
        <p:spPr>
          <a:xfrm>
            <a:off x="1098550" y="365125"/>
            <a:ext cx="6778625" cy="668338"/>
          </a:xfrm>
        </p:spPr>
        <p:txBody>
          <a:bodyPr/>
          <a:lstStyle/>
          <a:p>
            <a:pPr>
              <a:defRPr/>
            </a:pPr>
            <a:r>
              <a:rPr lang="en-US" altLang="zh-CN" dirty="0">
                <a:latin typeface="+mn-lt"/>
              </a:rPr>
              <a:t>4.2.1 DES</a:t>
            </a:r>
            <a:r>
              <a:rPr lang="zh-CN" altLang="en-US" dirty="0">
                <a:latin typeface="+mn-lt"/>
              </a:rPr>
              <a:t>简况</a:t>
            </a:r>
          </a:p>
        </p:txBody>
      </p:sp>
      <p:sp>
        <p:nvSpPr>
          <p:cNvPr id="2" name="日期占位符 1"/>
          <p:cNvSpPr>
            <a:spLocks noGrp="1"/>
          </p:cNvSpPr>
          <p:nvPr>
            <p:ph type="dt" sz="half" idx="10"/>
          </p:nvPr>
        </p:nvSpPr>
        <p:spPr/>
        <p:txBody>
          <a:bodyPr/>
          <a:lstStyle/>
          <a:p>
            <a:pPr>
              <a:defRPr/>
            </a:pPr>
            <a:fld id="{35E0D301-436C-4D27-95D6-9CA556F5BD1B}"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ACF1A82B-9E74-4BCE-A345-8D7A2B1E83B6}"/>
              </a:ext>
            </a:extLst>
          </p:cNvPr>
          <p:cNvSpPr>
            <a:spLocks noGrp="1"/>
          </p:cNvSpPr>
          <p:nvPr>
            <p:ph idx="1"/>
          </p:nvPr>
        </p:nvSpPr>
        <p:spPr>
          <a:xfrm>
            <a:off x="617538" y="1219259"/>
            <a:ext cx="7886700" cy="4825942"/>
          </a:xfrm>
        </p:spPr>
        <p:txBody>
          <a:bodyPr/>
          <a:lstStyle/>
          <a:p>
            <a:pPr marL="0" indent="720090" algn="just" eaLnBrk="1" hangingPunct="1">
              <a:lnSpc>
                <a:spcPct val="100000"/>
              </a:lnSpc>
              <a:spcBef>
                <a:spcPts val="1200"/>
              </a:spcBef>
              <a:buFont typeface="Arial" panose="020B0604020202020204" pitchFamily="34" charset="0"/>
              <a:buNone/>
              <a:defRPr/>
            </a:pPr>
            <a:r>
              <a:rPr lang="zh-CN" altLang="en-US" b="0" dirty="0">
                <a:latin typeface="Euclid" panose="02020503060505020303" pitchFamily="18" charset="0"/>
              </a:rPr>
              <a:t>美国</a:t>
            </a:r>
            <a:r>
              <a:rPr lang="en-US" altLang="zh-CN" dirty="0">
                <a:latin typeface="Euclid" panose="02020503060505020303" pitchFamily="18" charset="0"/>
              </a:rPr>
              <a:t>NBS</a:t>
            </a:r>
            <a:r>
              <a:rPr lang="zh-CN" altLang="en-US" b="0" dirty="0">
                <a:latin typeface="Euclid" panose="02020503060505020303" pitchFamily="18" charset="0"/>
              </a:rPr>
              <a:t>在</a:t>
            </a:r>
            <a:r>
              <a:rPr lang="en-US" altLang="zh-CN" dirty="0">
                <a:latin typeface="Euclid" panose="02020503060505020303" pitchFamily="18" charset="0"/>
              </a:rPr>
              <a:t>1973</a:t>
            </a:r>
            <a:r>
              <a:rPr lang="zh-CN" altLang="en-US" b="0" dirty="0">
                <a:latin typeface="Euclid" panose="02020503060505020303" pitchFamily="18" charset="0"/>
              </a:rPr>
              <a:t>年</a:t>
            </a:r>
            <a:r>
              <a:rPr lang="en-US" altLang="zh-CN" dirty="0">
                <a:latin typeface="Euclid" panose="02020503060505020303" pitchFamily="18" charset="0"/>
              </a:rPr>
              <a:t>5</a:t>
            </a:r>
            <a:r>
              <a:rPr lang="zh-CN" altLang="en-US" b="0" dirty="0">
                <a:latin typeface="Euclid" panose="02020503060505020303" pitchFamily="18" charset="0"/>
              </a:rPr>
              <a:t>月</a:t>
            </a:r>
            <a:r>
              <a:rPr lang="en-US" altLang="zh-CN" dirty="0">
                <a:latin typeface="Euclid" panose="02020503060505020303" pitchFamily="18" charset="0"/>
              </a:rPr>
              <a:t>15</a:t>
            </a:r>
            <a:r>
              <a:rPr lang="zh-CN" altLang="en-US" b="0" dirty="0">
                <a:latin typeface="Euclid" panose="02020503060505020303" pitchFamily="18" charset="0"/>
              </a:rPr>
              <a:t>公布了征求建议。</a:t>
            </a:r>
            <a:r>
              <a:rPr lang="en-US" altLang="zh-CN" dirty="0">
                <a:latin typeface="Euclid" panose="02020503060505020303" pitchFamily="18" charset="0"/>
              </a:rPr>
              <a:t>1974</a:t>
            </a:r>
            <a:r>
              <a:rPr lang="zh-CN" altLang="en-US" b="0" dirty="0">
                <a:latin typeface="Euclid" panose="02020503060505020303" pitchFamily="18" charset="0"/>
              </a:rPr>
              <a:t>年</a:t>
            </a:r>
            <a:r>
              <a:rPr lang="en-US" altLang="zh-CN" dirty="0">
                <a:latin typeface="Euclid" panose="02020503060505020303" pitchFamily="18" charset="0"/>
              </a:rPr>
              <a:t>8</a:t>
            </a:r>
            <a:r>
              <a:rPr lang="zh-CN" altLang="en-US" b="0" dirty="0">
                <a:latin typeface="Euclid" panose="02020503060505020303" pitchFamily="18" charset="0"/>
              </a:rPr>
              <a:t>月</a:t>
            </a:r>
            <a:r>
              <a:rPr lang="en-US" altLang="zh-CN" dirty="0">
                <a:latin typeface="Euclid" panose="02020503060505020303" pitchFamily="18" charset="0"/>
              </a:rPr>
              <a:t>27</a:t>
            </a:r>
            <a:r>
              <a:rPr lang="zh-CN" altLang="en-US" b="0" dirty="0">
                <a:latin typeface="Euclid" panose="02020503060505020303" pitchFamily="18" charset="0"/>
              </a:rPr>
              <a:t>日</a:t>
            </a:r>
            <a:r>
              <a:rPr lang="en-US" altLang="zh-CN" dirty="0">
                <a:latin typeface="Euclid" panose="02020503060505020303" pitchFamily="18" charset="0"/>
              </a:rPr>
              <a:t>NBS</a:t>
            </a:r>
            <a:r>
              <a:rPr lang="zh-CN" altLang="en-US" b="0" dirty="0">
                <a:latin typeface="Euclid" panose="02020503060505020303" pitchFamily="18" charset="0"/>
              </a:rPr>
              <a:t>再次出公告征求建议</a:t>
            </a:r>
            <a:r>
              <a:rPr lang="en-US" altLang="zh-CN" b="0" dirty="0">
                <a:latin typeface="Euclid" panose="02020503060505020303" pitchFamily="18" charset="0"/>
              </a:rPr>
              <a:t>, </a:t>
            </a:r>
            <a:r>
              <a:rPr lang="zh-CN" altLang="en-US" b="0" dirty="0">
                <a:latin typeface="Euclid" panose="02020503060505020303" pitchFamily="18" charset="0"/>
              </a:rPr>
              <a:t>对建议方案提出如下要求</a:t>
            </a:r>
            <a:r>
              <a:rPr lang="en-US" altLang="zh-CN" b="0" dirty="0">
                <a:latin typeface="Euclid" panose="02020503060505020303" pitchFamily="18" charset="0"/>
              </a:rPr>
              <a:t>: </a:t>
            </a:r>
            <a:endParaRPr lang="zh-CN" altLang="en-US" b="0" dirty="0">
              <a:latin typeface="Euclid" panose="02020503060505020303" pitchFamily="18" charset="0"/>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mn-lt"/>
              </a:rPr>
              <a:t>算法必须提供</a:t>
            </a:r>
            <a:r>
              <a:rPr lang="zh-CN" altLang="en-US" b="0" dirty="0">
                <a:solidFill>
                  <a:srgbClr val="FF0000"/>
                </a:solidFill>
                <a:latin typeface="+mn-lt"/>
              </a:rPr>
              <a:t>高度的安全性</a:t>
            </a: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mn-lt"/>
              </a:rPr>
              <a:t>算法必须有</a:t>
            </a:r>
            <a:r>
              <a:rPr lang="zh-CN" altLang="en-US" b="0" dirty="0">
                <a:solidFill>
                  <a:srgbClr val="FF0000"/>
                </a:solidFill>
                <a:latin typeface="+mn-lt"/>
              </a:rPr>
              <a:t>详细的说明</a:t>
            </a:r>
            <a:r>
              <a:rPr lang="en-US" altLang="zh-CN" b="0" dirty="0">
                <a:latin typeface="+mn-lt"/>
              </a:rPr>
              <a:t>, </a:t>
            </a:r>
            <a:r>
              <a:rPr lang="zh-CN" altLang="en-US" b="0" dirty="0">
                <a:latin typeface="+mn-lt"/>
              </a:rPr>
              <a:t>并易于理解</a:t>
            </a: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mn-lt"/>
              </a:rPr>
              <a:t>算法的</a:t>
            </a:r>
            <a:r>
              <a:rPr lang="zh-CN" altLang="en-US" b="0" dirty="0">
                <a:solidFill>
                  <a:srgbClr val="FF0000"/>
                </a:solidFill>
                <a:latin typeface="+mn-lt"/>
              </a:rPr>
              <a:t>安全性取决于密钥</a:t>
            </a:r>
            <a:r>
              <a:rPr lang="en-US" altLang="zh-CN" b="0" dirty="0">
                <a:solidFill>
                  <a:srgbClr val="FF0000"/>
                </a:solidFill>
                <a:latin typeface="+mn-lt"/>
              </a:rPr>
              <a:t>, </a:t>
            </a:r>
            <a:r>
              <a:rPr lang="zh-CN" altLang="en-US" b="0" dirty="0">
                <a:solidFill>
                  <a:srgbClr val="FF0000"/>
                </a:solidFill>
                <a:latin typeface="+mn-lt"/>
              </a:rPr>
              <a:t>不依赖于算法</a:t>
            </a: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mn-lt"/>
              </a:rPr>
              <a:t>算法适用于所有用户</a:t>
            </a:r>
            <a:endParaRPr lang="en-US" altLang="zh-CN" b="0" dirty="0">
              <a:latin typeface="+mn-lt"/>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mn-lt"/>
              </a:rPr>
              <a:t>算法适用于不同应用场合</a:t>
            </a: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mn-lt"/>
              </a:rPr>
              <a:t>算法必须</a:t>
            </a:r>
            <a:r>
              <a:rPr lang="zh-CN" altLang="en-US" b="0" dirty="0">
                <a:solidFill>
                  <a:srgbClr val="FF0000"/>
                </a:solidFill>
                <a:latin typeface="+mn-lt"/>
              </a:rPr>
              <a:t>高效、经济</a:t>
            </a: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mn-lt"/>
              </a:rPr>
              <a:t>算法必须能被</a:t>
            </a:r>
            <a:r>
              <a:rPr lang="zh-CN" altLang="en-US" b="0" dirty="0">
                <a:solidFill>
                  <a:srgbClr val="FF0000"/>
                </a:solidFill>
                <a:latin typeface="+mn-lt"/>
              </a:rPr>
              <a:t>证实有效</a:t>
            </a: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mn-lt"/>
              </a:rPr>
              <a:t>算法必须是可出口的</a:t>
            </a:r>
          </a:p>
          <a:p>
            <a:pPr lvl="1" algn="just" eaLnBrk="1" hangingPunct="1">
              <a:lnSpc>
                <a:spcPct val="125000"/>
              </a:lnSpc>
              <a:spcBef>
                <a:spcPts val="0"/>
              </a:spcBef>
              <a:spcAft>
                <a:spcPts val="0"/>
              </a:spcAft>
              <a:buClr>
                <a:schemeClr val="folHlink"/>
              </a:buClr>
              <a:buSzPct val="60000"/>
              <a:buFont typeface="Times New Roman" panose="02020603050405020304" pitchFamily="18" charset="0"/>
              <a:buChar char="‒"/>
              <a:defRPr/>
            </a:pPr>
            <a:endParaRPr lang="zh-CN" altLang="en-US" sz="2800" b="0" dirty="0">
              <a:latin typeface="+mn-lt"/>
            </a:endParaRPr>
          </a:p>
          <a:p>
            <a:pPr>
              <a:defRPr/>
            </a:pPr>
            <a:endParaRPr lang="zh-CN" altLang="en-US" dirty="0"/>
          </a:p>
        </p:txBody>
      </p:sp>
      <p:sp>
        <p:nvSpPr>
          <p:cNvPr id="5" name="标题 4">
            <a:extLst>
              <a:ext uri="{FF2B5EF4-FFF2-40B4-BE49-F238E27FC236}">
                <a16:creationId xmlns="" xmlns:a16="http://schemas.microsoft.com/office/drawing/2014/main" id="{16298DC1-007E-43C7-9745-D7C945BB109A}"/>
              </a:ext>
            </a:extLst>
          </p:cNvPr>
          <p:cNvSpPr>
            <a:spLocks noGrp="1"/>
          </p:cNvSpPr>
          <p:nvPr>
            <p:ph type="title"/>
          </p:nvPr>
        </p:nvSpPr>
        <p:spPr>
          <a:xfrm>
            <a:off x="1098550" y="365125"/>
            <a:ext cx="6778625" cy="668338"/>
          </a:xfrm>
        </p:spPr>
        <p:txBody>
          <a:bodyPr/>
          <a:lstStyle/>
          <a:p>
            <a:pPr>
              <a:defRPr/>
            </a:pPr>
            <a:r>
              <a:rPr lang="en-US" altLang="zh-CN" dirty="0">
                <a:latin typeface="+mn-lt"/>
              </a:rPr>
              <a:t>4.2.1 DES</a:t>
            </a:r>
            <a:r>
              <a:rPr lang="zh-CN" altLang="en-US" dirty="0">
                <a:latin typeface="+mn-lt"/>
              </a:rPr>
              <a:t>简况</a:t>
            </a:r>
          </a:p>
        </p:txBody>
      </p:sp>
      <p:sp>
        <p:nvSpPr>
          <p:cNvPr id="2" name="日期占位符 1"/>
          <p:cNvSpPr>
            <a:spLocks noGrp="1"/>
          </p:cNvSpPr>
          <p:nvPr>
            <p:ph type="dt" sz="half" idx="10"/>
          </p:nvPr>
        </p:nvSpPr>
        <p:spPr/>
        <p:txBody>
          <a:bodyPr/>
          <a:lstStyle/>
          <a:p>
            <a:pPr>
              <a:defRPr/>
            </a:pPr>
            <a:fld id="{F4CD9592-FA46-42B2-BC8C-761BBF027D79}"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ext Box 4">
            <a:extLst>
              <a:ext uri="{FF2B5EF4-FFF2-40B4-BE49-F238E27FC236}">
                <a16:creationId xmlns="" xmlns:a16="http://schemas.microsoft.com/office/drawing/2014/main" id="{18B7ACA2-A61C-4F40-AEC5-B4C8FCA53AED}"/>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8131" name="Text Box 5">
            <a:extLst>
              <a:ext uri="{FF2B5EF4-FFF2-40B4-BE49-F238E27FC236}">
                <a16:creationId xmlns="" xmlns:a16="http://schemas.microsoft.com/office/drawing/2014/main" id="{05AD1D92-BE61-4B68-9C7D-17DD648375FE}"/>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8132" name="Text Box 6">
            <a:extLst>
              <a:ext uri="{FF2B5EF4-FFF2-40B4-BE49-F238E27FC236}">
                <a16:creationId xmlns="" xmlns:a16="http://schemas.microsoft.com/office/drawing/2014/main" id="{66F5CEDE-4615-4406-9A94-E4A955F588DE}"/>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8133" name="Text Box 7">
            <a:extLst>
              <a:ext uri="{FF2B5EF4-FFF2-40B4-BE49-F238E27FC236}">
                <a16:creationId xmlns="" xmlns:a16="http://schemas.microsoft.com/office/drawing/2014/main" id="{53D33D72-E0BF-40C1-B7AE-AA99CC853BD2}"/>
              </a:ext>
            </a:extLst>
          </p:cNvPr>
          <p:cNvSpPr txBox="1">
            <a:spLocks noChangeArrowheads="1"/>
          </p:cNvSpPr>
          <p:nvPr/>
        </p:nvSpPr>
        <p:spPr bwMode="auto">
          <a:xfrm>
            <a:off x="281940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8134" name="Text Box 8">
            <a:extLst>
              <a:ext uri="{FF2B5EF4-FFF2-40B4-BE49-F238E27FC236}">
                <a16:creationId xmlns="" xmlns:a16="http://schemas.microsoft.com/office/drawing/2014/main" id="{E0BA3B78-FF02-4402-AA73-278C0B72368E}"/>
              </a:ext>
            </a:extLst>
          </p:cNvPr>
          <p:cNvSpPr txBox="1">
            <a:spLocks noChangeArrowheads="1"/>
          </p:cNvSpPr>
          <p:nvPr/>
        </p:nvSpPr>
        <p:spPr bwMode="auto">
          <a:xfrm>
            <a:off x="1736725" y="535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8135" name="Text Box 9">
            <a:extLst>
              <a:ext uri="{FF2B5EF4-FFF2-40B4-BE49-F238E27FC236}">
                <a16:creationId xmlns="" xmlns:a16="http://schemas.microsoft.com/office/drawing/2014/main" id="{16C924CA-FBFA-417D-B577-728B691C6D22}"/>
              </a:ext>
            </a:extLst>
          </p:cNvPr>
          <p:cNvSpPr txBox="1">
            <a:spLocks noChangeArrowheads="1"/>
          </p:cNvSpPr>
          <p:nvPr/>
        </p:nvSpPr>
        <p:spPr bwMode="auto">
          <a:xfrm>
            <a:off x="1812925" y="436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8136" name="Text Box 10">
            <a:extLst>
              <a:ext uri="{FF2B5EF4-FFF2-40B4-BE49-F238E27FC236}">
                <a16:creationId xmlns="" xmlns:a16="http://schemas.microsoft.com/office/drawing/2014/main" id="{8675ACBE-B7DF-4E2E-843F-35FF8933C6EE}"/>
              </a:ext>
            </a:extLst>
          </p:cNvPr>
          <p:cNvSpPr txBox="1">
            <a:spLocks noChangeArrowheads="1"/>
          </p:cNvSpPr>
          <p:nvPr/>
        </p:nvSpPr>
        <p:spPr bwMode="auto">
          <a:xfrm>
            <a:off x="1584325" y="4821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A9F411F2-6EE0-437C-BFC0-3D8B0099100A}"/>
              </a:ext>
            </a:extLst>
          </p:cNvPr>
          <p:cNvSpPr>
            <a:spLocks noGrp="1"/>
          </p:cNvSpPr>
          <p:nvPr>
            <p:ph type="title"/>
          </p:nvPr>
        </p:nvSpPr>
        <p:spPr>
          <a:xfrm>
            <a:off x="1098550" y="365125"/>
            <a:ext cx="6778625" cy="668338"/>
          </a:xfrm>
        </p:spPr>
        <p:txBody>
          <a:bodyPr/>
          <a:lstStyle/>
          <a:p>
            <a:pPr>
              <a:defRPr/>
            </a:pPr>
            <a:r>
              <a:rPr lang="en-US" altLang="zh-CN" dirty="0">
                <a:latin typeface="+mn-lt"/>
              </a:rPr>
              <a:t>4.2.1 DES</a:t>
            </a:r>
            <a:r>
              <a:rPr lang="zh-CN" altLang="en-US" dirty="0">
                <a:latin typeface="+mn-lt"/>
              </a:rPr>
              <a:t>简况</a:t>
            </a:r>
          </a:p>
        </p:txBody>
      </p:sp>
      <p:sp>
        <p:nvSpPr>
          <p:cNvPr id="48138" name="内容占位符 4">
            <a:extLst>
              <a:ext uri="{FF2B5EF4-FFF2-40B4-BE49-F238E27FC236}">
                <a16:creationId xmlns="" xmlns:a16="http://schemas.microsoft.com/office/drawing/2014/main" id="{E026457D-7833-4050-9C49-71534CF4E341}"/>
              </a:ext>
            </a:extLst>
          </p:cNvPr>
          <p:cNvSpPr>
            <a:spLocks noGrp="1" noChangeArrowheads="1"/>
          </p:cNvSpPr>
          <p:nvPr>
            <p:ph idx="1"/>
          </p:nvPr>
        </p:nvSpPr>
        <p:spPr>
          <a:xfrm>
            <a:off x="617538" y="1143000"/>
            <a:ext cx="7886700" cy="5029200"/>
          </a:xfrm>
        </p:spPr>
        <p:txBody>
          <a:bodyPr/>
          <a:lstStyle/>
          <a:p>
            <a:pPr marL="228600" lvl="1" algn="just" eaLnBrk="1" hangingPunct="1">
              <a:lnSpc>
                <a:spcPct val="100000"/>
              </a:lnSpc>
              <a:spcBef>
                <a:spcPts val="0"/>
              </a:spcBef>
              <a:spcAft>
                <a:spcPts val="60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IBM</a:t>
            </a:r>
            <a:r>
              <a:rPr lang="zh-CN" altLang="en-US" sz="2800" b="0" dirty="0">
                <a:latin typeface="Euclid" panose="02020503060505020303" pitchFamily="18" charset="0"/>
              </a:rPr>
              <a:t>公司在</a:t>
            </a:r>
            <a:r>
              <a:rPr lang="en-US" altLang="zh-CN" sz="2800" dirty="0">
                <a:solidFill>
                  <a:srgbClr val="FF0000"/>
                </a:solidFill>
                <a:latin typeface="Euclid" panose="02020503060505020303" pitchFamily="18" charset="0"/>
              </a:rPr>
              <a:t>1971</a:t>
            </a:r>
            <a:r>
              <a:rPr lang="zh-CN" altLang="en-US" sz="2800" b="0" dirty="0">
                <a:solidFill>
                  <a:srgbClr val="FF0000"/>
                </a:solidFill>
                <a:latin typeface="Euclid" panose="02020503060505020303" pitchFamily="18" charset="0"/>
              </a:rPr>
              <a:t>年完成的</a:t>
            </a:r>
            <a:r>
              <a:rPr lang="en-US" altLang="zh-CN" sz="2800" dirty="0">
                <a:solidFill>
                  <a:srgbClr val="FF0000"/>
                </a:solidFill>
                <a:latin typeface="Euclid" panose="02020503060505020303" pitchFamily="18" charset="0"/>
              </a:rPr>
              <a:t>LUCIFER</a:t>
            </a:r>
            <a:r>
              <a:rPr lang="zh-CN" altLang="en-US" sz="2800" b="0" dirty="0">
                <a:solidFill>
                  <a:srgbClr val="FF0000"/>
                </a:solidFill>
                <a:latin typeface="Euclid" panose="02020503060505020303" pitchFamily="18" charset="0"/>
              </a:rPr>
              <a:t>密码 </a:t>
            </a:r>
            <a:r>
              <a:rPr lang="en-US" altLang="zh-CN" sz="2800" b="0" dirty="0">
                <a:latin typeface="Euclid" panose="02020503060505020303" pitchFamily="18" charset="0"/>
              </a:rPr>
              <a:t>(</a:t>
            </a:r>
            <a:r>
              <a:rPr lang="en-US" altLang="zh-CN" sz="2800" dirty="0">
                <a:latin typeface="Euclid" panose="02020503060505020303" pitchFamily="18" charset="0"/>
              </a:rPr>
              <a:t>64</a:t>
            </a:r>
            <a:r>
              <a:rPr lang="en-US" altLang="zh-CN" sz="2800" b="0" dirty="0">
                <a:latin typeface="Euclid" panose="02020503060505020303" pitchFamily="18" charset="0"/>
              </a:rPr>
              <a:t> </a:t>
            </a:r>
            <a:r>
              <a:rPr lang="en-US" altLang="zh-CN" sz="2800" dirty="0">
                <a:latin typeface="Euclid" panose="02020503060505020303" pitchFamily="18" charset="0"/>
              </a:rPr>
              <a:t>bit</a:t>
            </a:r>
            <a:r>
              <a:rPr lang="zh-CN" altLang="en-US" sz="2800" b="0" dirty="0">
                <a:latin typeface="Euclid" panose="02020503060505020303" pitchFamily="18" charset="0"/>
              </a:rPr>
              <a:t>分组</a:t>
            </a:r>
            <a:r>
              <a:rPr lang="en-US" altLang="zh-CN" sz="2800" b="0" dirty="0">
                <a:latin typeface="Euclid" panose="02020503060505020303" pitchFamily="18" charset="0"/>
              </a:rPr>
              <a:t>, </a:t>
            </a:r>
            <a:r>
              <a:rPr lang="zh-CN" altLang="en-US" sz="2800" b="0" dirty="0">
                <a:latin typeface="Euclid" panose="02020503060505020303" pitchFamily="18" charset="0"/>
              </a:rPr>
              <a:t>代换</a:t>
            </a:r>
            <a:r>
              <a:rPr lang="en-US" altLang="zh-CN" sz="2800" b="0" dirty="0">
                <a:latin typeface="Euclid" panose="02020503060505020303" pitchFamily="18" charset="0"/>
              </a:rPr>
              <a:t>-</a:t>
            </a:r>
            <a:r>
              <a:rPr lang="zh-CN" altLang="en-US" sz="2800" b="0" dirty="0">
                <a:latin typeface="Euclid" panose="02020503060505020303" pitchFamily="18" charset="0"/>
              </a:rPr>
              <a:t>置换</a:t>
            </a:r>
            <a:r>
              <a:rPr lang="en-US" altLang="zh-CN" sz="2800" b="0" dirty="0">
                <a:latin typeface="Euclid" panose="02020503060505020303" pitchFamily="18" charset="0"/>
              </a:rPr>
              <a:t>, </a:t>
            </a:r>
            <a:r>
              <a:rPr lang="en-US" altLang="zh-CN" sz="2800" dirty="0">
                <a:latin typeface="Euclid" panose="02020503060505020303" pitchFamily="18" charset="0"/>
              </a:rPr>
              <a:t>128</a:t>
            </a:r>
            <a:r>
              <a:rPr lang="en-US" altLang="zh-CN" sz="2800" b="0" dirty="0">
                <a:latin typeface="Euclid" panose="02020503060505020303" pitchFamily="18" charset="0"/>
              </a:rPr>
              <a:t> </a:t>
            </a:r>
            <a:r>
              <a:rPr lang="en-US" altLang="zh-CN" sz="2800" dirty="0">
                <a:latin typeface="Euclid" panose="02020503060505020303" pitchFamily="18" charset="0"/>
              </a:rPr>
              <a:t>bit</a:t>
            </a:r>
            <a:r>
              <a:rPr lang="zh-CN" altLang="en-US" sz="2800" b="0" dirty="0">
                <a:latin typeface="Euclid" panose="02020503060505020303" pitchFamily="18" charset="0"/>
              </a:rPr>
              <a:t>密钥</a:t>
            </a:r>
            <a:r>
              <a:rPr lang="en-US" altLang="zh-CN" sz="2800" b="0" dirty="0">
                <a:latin typeface="Euclid" panose="02020503060505020303" pitchFamily="18" charset="0"/>
              </a:rPr>
              <a:t>) </a:t>
            </a:r>
            <a:r>
              <a:rPr lang="zh-CN" altLang="en-US" sz="2800" b="0" dirty="0">
                <a:latin typeface="Euclid" panose="02020503060505020303" pitchFamily="18" charset="0"/>
              </a:rPr>
              <a:t>的基础上</a:t>
            </a:r>
            <a:r>
              <a:rPr lang="en-US" altLang="zh-CN" sz="2800" b="0" dirty="0">
                <a:latin typeface="Euclid" panose="02020503060505020303" pitchFamily="18" charset="0"/>
              </a:rPr>
              <a:t>, </a:t>
            </a:r>
            <a:r>
              <a:rPr lang="zh-CN" altLang="en-US" sz="2800" b="0" dirty="0">
                <a:latin typeface="Euclid" panose="02020503060505020303" pitchFamily="18" charset="0"/>
              </a:rPr>
              <a:t>改进成为建议的</a:t>
            </a:r>
            <a:r>
              <a:rPr lang="en-US" altLang="zh-CN" sz="2800" dirty="0">
                <a:latin typeface="Euclid" panose="02020503060505020303" pitchFamily="18" charset="0"/>
              </a:rPr>
              <a:t>DES</a:t>
            </a:r>
            <a:r>
              <a:rPr lang="zh-CN" altLang="en-US" sz="2800" b="0" dirty="0">
                <a:latin typeface="Euclid" panose="02020503060505020303" pitchFamily="18" charset="0"/>
              </a:rPr>
              <a:t>体制</a:t>
            </a:r>
          </a:p>
          <a:p>
            <a:pPr marL="228600" lvl="1" algn="just" eaLnBrk="1" hangingPunct="1">
              <a:lnSpc>
                <a:spcPct val="100000"/>
              </a:lnSpc>
              <a:spcBef>
                <a:spcPts val="0"/>
              </a:spcBef>
              <a:spcAft>
                <a:spcPts val="60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1975</a:t>
            </a:r>
            <a:r>
              <a:rPr lang="zh-CN" altLang="en-US" sz="2800" b="0" dirty="0">
                <a:solidFill>
                  <a:srgbClr val="FF0000"/>
                </a:solidFill>
                <a:latin typeface="Euclid" panose="02020503060505020303" pitchFamily="18" charset="0"/>
              </a:rPr>
              <a:t>年</a:t>
            </a:r>
            <a:r>
              <a:rPr lang="en-US" altLang="zh-CN" sz="2800" dirty="0">
                <a:solidFill>
                  <a:srgbClr val="FF0000"/>
                </a:solidFill>
                <a:latin typeface="Euclid" panose="02020503060505020303" pitchFamily="18" charset="0"/>
              </a:rPr>
              <a:t>3</a:t>
            </a:r>
            <a:r>
              <a:rPr lang="zh-CN" altLang="en-US" sz="2800" b="0" dirty="0">
                <a:solidFill>
                  <a:srgbClr val="FF0000"/>
                </a:solidFill>
                <a:latin typeface="Euclid" panose="02020503060505020303" pitchFamily="18" charset="0"/>
              </a:rPr>
              <a:t>月</a:t>
            </a:r>
            <a:r>
              <a:rPr lang="en-US" altLang="zh-CN" sz="2800" dirty="0">
                <a:solidFill>
                  <a:srgbClr val="FF0000"/>
                </a:solidFill>
                <a:latin typeface="Euclid" panose="02020503060505020303" pitchFamily="18" charset="0"/>
              </a:rPr>
              <a:t>17</a:t>
            </a:r>
            <a:r>
              <a:rPr lang="zh-CN" altLang="en-US" sz="2800" b="0" dirty="0">
                <a:solidFill>
                  <a:srgbClr val="FF0000"/>
                </a:solidFill>
                <a:latin typeface="Euclid" panose="02020503060505020303" pitchFamily="18" charset="0"/>
              </a:rPr>
              <a:t>日</a:t>
            </a:r>
            <a:r>
              <a:rPr lang="en-US" altLang="zh-CN" sz="2800" dirty="0">
                <a:latin typeface="Euclid" panose="02020503060505020303" pitchFamily="18" charset="0"/>
              </a:rPr>
              <a:t>NBS</a:t>
            </a:r>
            <a:r>
              <a:rPr lang="zh-CN" altLang="en-US" sz="2800" b="0" dirty="0">
                <a:latin typeface="Euclid" panose="02020503060505020303" pitchFamily="18" charset="0"/>
              </a:rPr>
              <a:t>公布了这个算法</a:t>
            </a:r>
            <a:r>
              <a:rPr lang="en-US" altLang="zh-CN" sz="2800" b="0" dirty="0">
                <a:latin typeface="Euclid" panose="02020503060505020303" pitchFamily="18" charset="0"/>
              </a:rPr>
              <a:t>, </a:t>
            </a:r>
            <a:r>
              <a:rPr lang="zh-CN" altLang="en-US" sz="2800" b="0" dirty="0">
                <a:latin typeface="Euclid" panose="02020503060505020303" pitchFamily="18" charset="0"/>
              </a:rPr>
              <a:t>并说明要以它作为联邦信息处理标准</a:t>
            </a:r>
            <a:r>
              <a:rPr lang="en-US" altLang="zh-CN" sz="2800" b="0" dirty="0">
                <a:latin typeface="Euclid" panose="02020503060505020303" pitchFamily="18" charset="0"/>
              </a:rPr>
              <a:t>, </a:t>
            </a:r>
            <a:r>
              <a:rPr lang="zh-CN" altLang="en-US" sz="2800" b="0" dirty="0">
                <a:latin typeface="Euclid" panose="02020503060505020303" pitchFamily="18" charset="0"/>
              </a:rPr>
              <a:t>征求各方意见。</a:t>
            </a:r>
          </a:p>
          <a:p>
            <a:pPr marL="228600" lvl="1" algn="just" eaLnBrk="1" hangingPunct="1">
              <a:lnSpc>
                <a:spcPct val="100000"/>
              </a:lnSpc>
              <a:spcBef>
                <a:spcPts val="0"/>
              </a:spcBef>
              <a:spcAft>
                <a:spcPts val="60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1977</a:t>
            </a:r>
            <a:r>
              <a:rPr lang="zh-CN" altLang="en-US" sz="2800" b="0" dirty="0">
                <a:solidFill>
                  <a:srgbClr val="FF0000"/>
                </a:solidFill>
                <a:latin typeface="Euclid" panose="02020503060505020303" pitchFamily="18" charset="0"/>
              </a:rPr>
              <a:t>年</a:t>
            </a:r>
            <a:r>
              <a:rPr lang="en-US" altLang="zh-CN" sz="2800" dirty="0">
                <a:solidFill>
                  <a:srgbClr val="FF0000"/>
                </a:solidFill>
                <a:latin typeface="Euclid" panose="02020503060505020303" pitchFamily="18" charset="0"/>
              </a:rPr>
              <a:t>1</a:t>
            </a:r>
            <a:r>
              <a:rPr lang="zh-CN" altLang="en-US" sz="2800" b="0" dirty="0">
                <a:solidFill>
                  <a:srgbClr val="FF0000"/>
                </a:solidFill>
                <a:latin typeface="Euclid" panose="02020503060505020303" pitchFamily="18" charset="0"/>
              </a:rPr>
              <a:t>月</a:t>
            </a:r>
            <a:r>
              <a:rPr lang="en-US" altLang="zh-CN" sz="2800" dirty="0">
                <a:solidFill>
                  <a:srgbClr val="FF0000"/>
                </a:solidFill>
                <a:latin typeface="Euclid" panose="02020503060505020303" pitchFamily="18" charset="0"/>
              </a:rPr>
              <a:t>15</a:t>
            </a:r>
            <a:r>
              <a:rPr lang="zh-CN" altLang="en-US" sz="2800" b="0" dirty="0">
                <a:solidFill>
                  <a:srgbClr val="FF0000"/>
                </a:solidFill>
                <a:latin typeface="Euclid" panose="02020503060505020303" pitchFamily="18" charset="0"/>
              </a:rPr>
              <a:t>日</a:t>
            </a:r>
            <a:r>
              <a:rPr lang="zh-CN" altLang="en-US" sz="2800" b="0" dirty="0">
                <a:latin typeface="Euclid" panose="02020503060505020303" pitchFamily="18" charset="0"/>
              </a:rPr>
              <a:t>建议被批准为联邦标准</a:t>
            </a:r>
            <a:r>
              <a:rPr lang="en-US" altLang="zh-CN" sz="2800" dirty="0">
                <a:latin typeface="Euclid" panose="02020503060505020303" pitchFamily="18" charset="0"/>
              </a:rPr>
              <a:t>[FIPS</a:t>
            </a:r>
            <a:r>
              <a:rPr lang="en-US" altLang="zh-CN" sz="2800" b="0" dirty="0">
                <a:latin typeface="Euclid" panose="02020503060505020303" pitchFamily="18" charset="0"/>
              </a:rPr>
              <a:t> </a:t>
            </a:r>
            <a:r>
              <a:rPr lang="en-US" altLang="zh-CN" sz="2800" dirty="0">
                <a:latin typeface="Euclid" panose="02020503060505020303" pitchFamily="18" charset="0"/>
              </a:rPr>
              <a:t>PUB</a:t>
            </a:r>
            <a:r>
              <a:rPr lang="en-US" altLang="zh-CN" sz="2800" b="0" dirty="0">
                <a:latin typeface="Euclid" panose="02020503060505020303" pitchFamily="18" charset="0"/>
              </a:rPr>
              <a:t> </a:t>
            </a:r>
            <a:r>
              <a:rPr lang="en-US" altLang="zh-CN" sz="2800" dirty="0">
                <a:latin typeface="Euclid" panose="02020503060505020303" pitchFamily="18" charset="0"/>
              </a:rPr>
              <a:t>46]</a:t>
            </a:r>
            <a:r>
              <a:rPr lang="en-US" altLang="zh-CN" sz="2800" b="0" dirty="0">
                <a:latin typeface="Euclid" panose="02020503060505020303" pitchFamily="18" charset="0"/>
              </a:rPr>
              <a:t>, </a:t>
            </a:r>
            <a:r>
              <a:rPr lang="zh-CN" altLang="en-US" sz="2800" b="0" dirty="0">
                <a:latin typeface="Euclid" panose="02020503060505020303" pitchFamily="18" charset="0"/>
              </a:rPr>
              <a:t>并设计推出</a:t>
            </a:r>
            <a:r>
              <a:rPr lang="en-US" altLang="zh-CN" sz="2800" dirty="0">
                <a:latin typeface="Euclid" panose="02020503060505020303" pitchFamily="18" charset="0"/>
              </a:rPr>
              <a:t>DES</a:t>
            </a:r>
            <a:r>
              <a:rPr lang="zh-CN" altLang="en-US" sz="2800" b="0" dirty="0">
                <a:latin typeface="Euclid" panose="02020503060505020303" pitchFamily="18" charset="0"/>
              </a:rPr>
              <a:t>芯片。</a:t>
            </a:r>
          </a:p>
          <a:p>
            <a:pPr marL="228600" lvl="1" algn="just" eaLnBrk="1" hangingPunct="1">
              <a:lnSpc>
                <a:spcPct val="100000"/>
              </a:lnSpc>
              <a:spcBef>
                <a:spcPts val="0"/>
              </a:spcBef>
              <a:spcAft>
                <a:spcPts val="60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1981</a:t>
            </a:r>
            <a:r>
              <a:rPr lang="zh-CN" altLang="en-US" sz="2800" b="0" dirty="0">
                <a:solidFill>
                  <a:srgbClr val="FF0000"/>
                </a:solidFill>
                <a:latin typeface="Euclid" panose="02020503060505020303" pitchFamily="18" charset="0"/>
              </a:rPr>
              <a:t>年</a:t>
            </a:r>
            <a:r>
              <a:rPr lang="zh-CN" altLang="en-US" sz="2800" b="0" dirty="0">
                <a:latin typeface="Euclid" panose="02020503060505020303" pitchFamily="18" charset="0"/>
              </a:rPr>
              <a:t>美国</a:t>
            </a:r>
            <a:r>
              <a:rPr lang="en-US" altLang="zh-CN" sz="2800" dirty="0">
                <a:latin typeface="Euclid" panose="02020503060505020303" pitchFamily="18" charset="0"/>
              </a:rPr>
              <a:t>ANSI</a:t>
            </a:r>
            <a:r>
              <a:rPr lang="en-US" altLang="zh-CN" sz="2800" b="0" dirty="0">
                <a:latin typeface="Euclid" panose="02020503060505020303" pitchFamily="18" charset="0"/>
              </a:rPr>
              <a:t> </a:t>
            </a:r>
            <a:r>
              <a:rPr lang="zh-CN" altLang="en-US" sz="2800" b="0" dirty="0">
                <a:latin typeface="Euclid" panose="02020503060505020303" pitchFamily="18" charset="0"/>
              </a:rPr>
              <a:t>将其作为标准</a:t>
            </a:r>
            <a:r>
              <a:rPr lang="en-US" altLang="zh-CN" sz="2800" b="0" dirty="0">
                <a:latin typeface="Euclid" panose="02020503060505020303" pitchFamily="18" charset="0"/>
              </a:rPr>
              <a:t>,</a:t>
            </a:r>
            <a:r>
              <a:rPr lang="zh-CN" altLang="en-US" sz="2800" b="0" dirty="0">
                <a:latin typeface="Euclid" panose="02020503060505020303" pitchFamily="18" charset="0"/>
              </a:rPr>
              <a:t>称之为</a:t>
            </a:r>
            <a:r>
              <a:rPr lang="en-US" altLang="zh-CN" sz="2800" dirty="0">
                <a:latin typeface="Euclid" panose="02020503060505020303" pitchFamily="18" charset="0"/>
              </a:rPr>
              <a:t>DEA</a:t>
            </a:r>
            <a:r>
              <a:rPr lang="en-US" altLang="zh-CN" sz="2800" b="0" dirty="0">
                <a:latin typeface="Euclid" panose="02020503060505020303" pitchFamily="18" charset="0"/>
              </a:rPr>
              <a:t>[</a:t>
            </a:r>
            <a:r>
              <a:rPr lang="en-US" altLang="zh-CN" sz="2800" dirty="0">
                <a:latin typeface="Euclid" panose="02020503060505020303" pitchFamily="18" charset="0"/>
              </a:rPr>
              <a:t>ANSI</a:t>
            </a:r>
            <a:r>
              <a:rPr lang="en-US" altLang="zh-CN" sz="2800" b="0" dirty="0">
                <a:latin typeface="Euclid" panose="02020503060505020303" pitchFamily="18" charset="0"/>
              </a:rPr>
              <a:t> </a:t>
            </a:r>
            <a:r>
              <a:rPr lang="en-US" altLang="zh-CN" sz="2800" dirty="0">
                <a:latin typeface="Euclid" panose="02020503060505020303" pitchFamily="18" charset="0"/>
              </a:rPr>
              <a:t>X3.92</a:t>
            </a:r>
            <a:r>
              <a:rPr lang="en-US" altLang="zh-CN" sz="2800" b="0" dirty="0">
                <a:latin typeface="Euclid" panose="02020503060505020303" pitchFamily="18" charset="0"/>
              </a:rPr>
              <a:t>]</a:t>
            </a:r>
          </a:p>
          <a:p>
            <a:pPr marL="228600" lvl="1" algn="just" eaLnBrk="1" hangingPunct="1">
              <a:lnSpc>
                <a:spcPct val="100000"/>
              </a:lnSpc>
              <a:spcBef>
                <a:spcPts val="0"/>
              </a:spcBef>
              <a:spcAft>
                <a:spcPts val="60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1983</a:t>
            </a:r>
            <a:r>
              <a:rPr lang="zh-CN" altLang="en-US" sz="2800" b="0" dirty="0">
                <a:solidFill>
                  <a:srgbClr val="FF0000"/>
                </a:solidFill>
                <a:latin typeface="Euclid" panose="02020503060505020303" pitchFamily="18" charset="0"/>
              </a:rPr>
              <a:t>年</a:t>
            </a:r>
            <a:r>
              <a:rPr lang="zh-CN" altLang="en-US" sz="2800" b="0" dirty="0">
                <a:latin typeface="Euclid" panose="02020503060505020303" pitchFamily="18" charset="0"/>
              </a:rPr>
              <a:t>国际标准化组织</a:t>
            </a:r>
            <a:r>
              <a:rPr lang="en-US" altLang="zh-CN" sz="2800" b="0" dirty="0">
                <a:latin typeface="Euclid" panose="02020503060505020303" pitchFamily="18" charset="0"/>
              </a:rPr>
              <a:t>(</a:t>
            </a:r>
            <a:r>
              <a:rPr lang="en-US" altLang="zh-CN" sz="2800" dirty="0">
                <a:latin typeface="Euclid" panose="02020503060505020303" pitchFamily="18" charset="0"/>
              </a:rPr>
              <a:t>ISO</a:t>
            </a:r>
            <a:r>
              <a:rPr lang="en-US" altLang="zh-CN" sz="2800" b="0" dirty="0">
                <a:latin typeface="Euclid" panose="02020503060505020303" pitchFamily="18" charset="0"/>
              </a:rPr>
              <a:t>)</a:t>
            </a:r>
            <a:r>
              <a:rPr lang="zh-CN" altLang="en-US" sz="2800" b="0" dirty="0">
                <a:latin typeface="Euclid" panose="02020503060505020303" pitchFamily="18" charset="0"/>
              </a:rPr>
              <a:t>采用它作为标准</a:t>
            </a:r>
            <a:r>
              <a:rPr lang="en-US" altLang="zh-CN" sz="2800" b="0" dirty="0">
                <a:latin typeface="Euclid" panose="02020503060505020303" pitchFamily="18" charset="0"/>
              </a:rPr>
              <a:t>, </a:t>
            </a:r>
            <a:r>
              <a:rPr lang="zh-CN" altLang="en-US" sz="2800" b="0" dirty="0">
                <a:latin typeface="Euclid" panose="02020503060505020303" pitchFamily="18" charset="0"/>
              </a:rPr>
              <a:t>称作</a:t>
            </a:r>
            <a:r>
              <a:rPr lang="en-US" altLang="zh-CN" sz="2800" dirty="0">
                <a:latin typeface="Euclid" panose="02020503060505020303" pitchFamily="18" charset="0"/>
              </a:rPr>
              <a:t>DEA-1</a:t>
            </a:r>
          </a:p>
          <a:p>
            <a:pPr>
              <a:lnSpc>
                <a:spcPct val="100000"/>
              </a:lnSpc>
              <a:spcBef>
                <a:spcPts val="0"/>
              </a:spcBef>
            </a:pPr>
            <a:endParaRPr lang="zh-CN" altLang="en-US" sz="2400" dirty="0">
              <a:latin typeface="Euclid" panose="02020503060505020303" pitchFamily="18" charset="0"/>
            </a:endParaRPr>
          </a:p>
        </p:txBody>
      </p:sp>
      <p:sp>
        <p:nvSpPr>
          <p:cNvPr id="2" name="日期占位符 1"/>
          <p:cNvSpPr>
            <a:spLocks noGrp="1"/>
          </p:cNvSpPr>
          <p:nvPr>
            <p:ph type="dt" sz="half" idx="10"/>
          </p:nvPr>
        </p:nvSpPr>
        <p:spPr/>
        <p:txBody>
          <a:bodyPr/>
          <a:lstStyle/>
          <a:p>
            <a:pPr>
              <a:defRPr/>
            </a:pPr>
            <a:fld id="{938A88D0-37A6-40E0-A39A-058B61E6E0E8}"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Text Box 4">
            <a:extLst>
              <a:ext uri="{FF2B5EF4-FFF2-40B4-BE49-F238E27FC236}">
                <a16:creationId xmlns="" xmlns:a16="http://schemas.microsoft.com/office/drawing/2014/main" id="{391452D7-E215-4E88-9316-09C810594CF9}"/>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9155" name="Text Box 5">
            <a:extLst>
              <a:ext uri="{FF2B5EF4-FFF2-40B4-BE49-F238E27FC236}">
                <a16:creationId xmlns="" xmlns:a16="http://schemas.microsoft.com/office/drawing/2014/main" id="{37122D9B-B6CB-432A-9CBA-85B51C629BF3}"/>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9156" name="Text Box 6">
            <a:extLst>
              <a:ext uri="{FF2B5EF4-FFF2-40B4-BE49-F238E27FC236}">
                <a16:creationId xmlns="" xmlns:a16="http://schemas.microsoft.com/office/drawing/2014/main" id="{AC371190-F393-44E1-9F06-425EE7DF854D}"/>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9157" name="Text Box 7">
            <a:extLst>
              <a:ext uri="{FF2B5EF4-FFF2-40B4-BE49-F238E27FC236}">
                <a16:creationId xmlns="" xmlns:a16="http://schemas.microsoft.com/office/drawing/2014/main" id="{347FF35C-4843-4080-8EBA-64E321F77184}"/>
              </a:ext>
            </a:extLst>
          </p:cNvPr>
          <p:cNvSpPr txBox="1">
            <a:spLocks noChangeArrowheads="1"/>
          </p:cNvSpPr>
          <p:nvPr/>
        </p:nvSpPr>
        <p:spPr bwMode="auto">
          <a:xfrm>
            <a:off x="281940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9158" name="Text Box 8">
            <a:extLst>
              <a:ext uri="{FF2B5EF4-FFF2-40B4-BE49-F238E27FC236}">
                <a16:creationId xmlns="" xmlns:a16="http://schemas.microsoft.com/office/drawing/2014/main" id="{B6C771D1-3ADD-4827-87C4-CAFAC226739A}"/>
              </a:ext>
            </a:extLst>
          </p:cNvPr>
          <p:cNvSpPr txBox="1">
            <a:spLocks noChangeArrowheads="1"/>
          </p:cNvSpPr>
          <p:nvPr/>
        </p:nvSpPr>
        <p:spPr bwMode="auto">
          <a:xfrm>
            <a:off x="1736725" y="535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9159" name="Text Box 9">
            <a:extLst>
              <a:ext uri="{FF2B5EF4-FFF2-40B4-BE49-F238E27FC236}">
                <a16:creationId xmlns="" xmlns:a16="http://schemas.microsoft.com/office/drawing/2014/main" id="{6F090BDF-3B96-4C42-A362-9B3F92020A75}"/>
              </a:ext>
            </a:extLst>
          </p:cNvPr>
          <p:cNvSpPr txBox="1">
            <a:spLocks noChangeArrowheads="1"/>
          </p:cNvSpPr>
          <p:nvPr/>
        </p:nvSpPr>
        <p:spPr bwMode="auto">
          <a:xfrm>
            <a:off x="1812925" y="436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49160" name="Text Box 10">
            <a:extLst>
              <a:ext uri="{FF2B5EF4-FFF2-40B4-BE49-F238E27FC236}">
                <a16:creationId xmlns="" xmlns:a16="http://schemas.microsoft.com/office/drawing/2014/main" id="{1CC543D4-CF49-4E56-9D4C-667ED2778513}"/>
              </a:ext>
            </a:extLst>
          </p:cNvPr>
          <p:cNvSpPr txBox="1">
            <a:spLocks noChangeArrowheads="1"/>
          </p:cNvSpPr>
          <p:nvPr/>
        </p:nvSpPr>
        <p:spPr bwMode="auto">
          <a:xfrm>
            <a:off x="1584325" y="4821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38F4F339-B0AF-4C9F-B072-B855F16137F3}"/>
              </a:ext>
            </a:extLst>
          </p:cNvPr>
          <p:cNvSpPr>
            <a:spLocks noGrp="1"/>
          </p:cNvSpPr>
          <p:nvPr>
            <p:ph type="title"/>
          </p:nvPr>
        </p:nvSpPr>
        <p:spPr>
          <a:xfrm>
            <a:off x="1098550" y="365125"/>
            <a:ext cx="6778625" cy="668338"/>
          </a:xfrm>
        </p:spPr>
        <p:txBody>
          <a:bodyPr/>
          <a:lstStyle/>
          <a:p>
            <a:pPr>
              <a:defRPr/>
            </a:pPr>
            <a:r>
              <a:rPr lang="en-US" altLang="zh-CN" dirty="0">
                <a:latin typeface="+mn-lt"/>
              </a:rPr>
              <a:t>4.2.1 DES</a:t>
            </a:r>
            <a:r>
              <a:rPr lang="zh-CN" altLang="en-US" dirty="0">
                <a:latin typeface="+mn-lt"/>
              </a:rPr>
              <a:t>简况</a:t>
            </a:r>
          </a:p>
        </p:txBody>
      </p:sp>
      <p:sp>
        <p:nvSpPr>
          <p:cNvPr id="49162" name="内容占位符 4">
            <a:extLst>
              <a:ext uri="{FF2B5EF4-FFF2-40B4-BE49-F238E27FC236}">
                <a16:creationId xmlns="" xmlns:a16="http://schemas.microsoft.com/office/drawing/2014/main" id="{AEF560FF-E0C7-4FD7-9121-C3FB1B3F3B31}"/>
              </a:ext>
            </a:extLst>
          </p:cNvPr>
          <p:cNvSpPr>
            <a:spLocks noGrp="1" noChangeArrowheads="1"/>
          </p:cNvSpPr>
          <p:nvPr>
            <p:ph idx="1"/>
          </p:nvPr>
        </p:nvSpPr>
        <p:spPr>
          <a:xfrm>
            <a:off x="617538" y="1046162"/>
            <a:ext cx="7886700" cy="5125966"/>
          </a:xfrm>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NSA</a:t>
            </a:r>
            <a:r>
              <a:rPr lang="zh-CN" altLang="en-US" sz="2800" b="0" dirty="0">
                <a:latin typeface="Euclid" panose="02020503060505020303" pitchFamily="18" charset="0"/>
              </a:rPr>
              <a:t>宣布每隔</a:t>
            </a:r>
            <a:r>
              <a:rPr lang="en-US" altLang="zh-CN" sz="2800" dirty="0">
                <a:latin typeface="Euclid" panose="02020503060505020303" pitchFamily="18" charset="0"/>
              </a:rPr>
              <a:t>5</a:t>
            </a:r>
            <a:r>
              <a:rPr lang="zh-CN" altLang="en-US" sz="2800" b="0" dirty="0">
                <a:latin typeface="Euclid" panose="02020503060505020303" pitchFamily="18" charset="0"/>
              </a:rPr>
              <a:t>年重新审议</a:t>
            </a:r>
            <a:r>
              <a:rPr lang="en-US" altLang="zh-CN" sz="2800" dirty="0">
                <a:latin typeface="Euclid" panose="02020503060505020303" pitchFamily="18" charset="0"/>
              </a:rPr>
              <a:t>DES</a:t>
            </a:r>
            <a:r>
              <a:rPr lang="zh-CN" altLang="en-US" sz="2800" b="0" dirty="0">
                <a:latin typeface="Euclid" panose="02020503060505020303" pitchFamily="18" charset="0"/>
              </a:rPr>
              <a:t>是否继续作为联邦标准</a:t>
            </a:r>
            <a:r>
              <a:rPr lang="en-US" altLang="zh-CN" sz="2800" b="0" dirty="0">
                <a:latin typeface="Euclid" panose="02020503060505020303" pitchFamily="18" charset="0"/>
              </a:rPr>
              <a:t>, </a:t>
            </a:r>
            <a:r>
              <a:rPr lang="en-US" altLang="zh-CN" sz="2800" dirty="0">
                <a:latin typeface="Euclid" panose="02020503060505020303" pitchFamily="18" charset="0"/>
              </a:rPr>
              <a:t>1988</a:t>
            </a:r>
            <a:r>
              <a:rPr lang="zh-CN" altLang="en-US" sz="2800" b="0" dirty="0">
                <a:latin typeface="Euclid" panose="02020503060505020303" pitchFamily="18" charset="0"/>
              </a:rPr>
              <a:t>年 </a:t>
            </a:r>
            <a:r>
              <a:rPr lang="en-US" altLang="zh-CN" sz="2800" b="0" dirty="0">
                <a:latin typeface="Euclid" panose="02020503060505020303" pitchFamily="18" charset="0"/>
              </a:rPr>
              <a:t>(</a:t>
            </a:r>
            <a:r>
              <a:rPr lang="en-US" altLang="zh-CN" sz="2800" dirty="0">
                <a:latin typeface="Euclid" panose="02020503060505020303" pitchFamily="18" charset="0"/>
              </a:rPr>
              <a:t>FIPS46-1</a:t>
            </a:r>
            <a:r>
              <a:rPr lang="en-US" altLang="zh-CN" sz="2800" b="0" dirty="0">
                <a:latin typeface="Euclid" panose="02020503060505020303" pitchFamily="18" charset="0"/>
              </a:rPr>
              <a:t>)</a:t>
            </a:r>
            <a:r>
              <a:rPr lang="zh-CN" altLang="en-US" sz="2800" b="0" dirty="0">
                <a:latin typeface="Euclid" panose="02020503060505020303" pitchFamily="18" charset="0"/>
              </a:rPr>
              <a:t>、</a:t>
            </a:r>
            <a:r>
              <a:rPr lang="en-US" altLang="zh-CN" sz="2800" dirty="0">
                <a:latin typeface="Euclid" panose="02020503060505020303" pitchFamily="18" charset="0"/>
              </a:rPr>
              <a:t>1993</a:t>
            </a:r>
            <a:r>
              <a:rPr lang="zh-CN" altLang="en-US" sz="2800" b="0" dirty="0">
                <a:latin typeface="Euclid" panose="02020503060505020303" pitchFamily="18" charset="0"/>
              </a:rPr>
              <a:t>年 </a:t>
            </a:r>
            <a:r>
              <a:rPr lang="en-US" altLang="zh-CN" sz="2800" b="0" dirty="0">
                <a:latin typeface="Euclid" panose="02020503060505020303" pitchFamily="18" charset="0"/>
              </a:rPr>
              <a:t>(</a:t>
            </a:r>
            <a:r>
              <a:rPr lang="en-US" altLang="zh-CN" sz="2800" dirty="0">
                <a:latin typeface="Euclid" panose="02020503060505020303" pitchFamily="18" charset="0"/>
              </a:rPr>
              <a:t>FIPS46-2</a:t>
            </a:r>
            <a:r>
              <a:rPr lang="en-US" altLang="zh-CN" sz="2800" b="0" dirty="0">
                <a:latin typeface="Euclid" panose="02020503060505020303" pitchFamily="18" charset="0"/>
              </a:rPr>
              <a:t>), </a:t>
            </a:r>
            <a:r>
              <a:rPr lang="en-US" altLang="zh-CN" sz="2800" dirty="0">
                <a:solidFill>
                  <a:srgbClr val="FF0000"/>
                </a:solidFill>
                <a:latin typeface="Euclid" panose="02020503060505020303" pitchFamily="18" charset="0"/>
              </a:rPr>
              <a:t>1998</a:t>
            </a:r>
            <a:r>
              <a:rPr lang="zh-CN" altLang="en-US" sz="2800" b="0" dirty="0">
                <a:solidFill>
                  <a:srgbClr val="FF0000"/>
                </a:solidFill>
                <a:latin typeface="Euclid" panose="02020503060505020303" pitchFamily="18" charset="0"/>
              </a:rPr>
              <a:t>年不再重新批准</a:t>
            </a:r>
            <a:r>
              <a:rPr lang="en-US" altLang="zh-CN" sz="2800" dirty="0">
                <a:solidFill>
                  <a:srgbClr val="FF0000"/>
                </a:solidFill>
                <a:latin typeface="Euclid" panose="02020503060505020303" pitchFamily="18" charset="0"/>
              </a:rPr>
              <a:t>DES</a:t>
            </a:r>
            <a:r>
              <a:rPr lang="zh-CN" altLang="en-US" sz="2800" b="0" dirty="0">
                <a:solidFill>
                  <a:srgbClr val="FF0000"/>
                </a:solidFill>
                <a:latin typeface="Euclid" panose="02020503060505020303" pitchFamily="18" charset="0"/>
              </a:rPr>
              <a:t>为联邦标准</a:t>
            </a:r>
            <a:r>
              <a:rPr lang="zh-CN" altLang="en-US" sz="2800" b="0" dirty="0">
                <a:latin typeface="Euclid" panose="02020503060505020303" pitchFamily="18" charset="0"/>
              </a:rPr>
              <a:t>。</a:t>
            </a: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虽然</a:t>
            </a:r>
            <a:r>
              <a:rPr lang="en-US" altLang="zh-CN" sz="2800" dirty="0">
                <a:latin typeface="Euclid" panose="02020503060505020303" pitchFamily="18" charset="0"/>
              </a:rPr>
              <a:t>DES</a:t>
            </a:r>
            <a:r>
              <a:rPr lang="zh-CN" altLang="en-US" sz="2800" b="0" dirty="0">
                <a:latin typeface="Euclid" panose="02020503060505020303" pitchFamily="18" charset="0"/>
              </a:rPr>
              <a:t>已有替代的数据加密标准算法</a:t>
            </a:r>
            <a:r>
              <a:rPr lang="en-US" altLang="zh-CN" sz="2800" b="0" dirty="0">
                <a:latin typeface="Euclid" panose="02020503060505020303" pitchFamily="18" charset="0"/>
              </a:rPr>
              <a:t>, </a:t>
            </a:r>
            <a:r>
              <a:rPr lang="zh-CN" altLang="en-US" sz="2800" b="0" dirty="0">
                <a:latin typeface="Euclid" panose="02020503060505020303" pitchFamily="18" charset="0"/>
              </a:rPr>
              <a:t>但它仍是迄今为止得到最广泛应用的一种算法</a:t>
            </a:r>
            <a:r>
              <a:rPr lang="en-US" altLang="zh-CN" sz="2800" b="0" dirty="0">
                <a:latin typeface="Euclid" panose="02020503060505020303" pitchFamily="18" charset="0"/>
              </a:rPr>
              <a:t>, </a:t>
            </a:r>
            <a:r>
              <a:rPr lang="zh-CN" altLang="en-US" sz="2800" b="0" dirty="0">
                <a:latin typeface="Euclid" panose="02020503060505020303" pitchFamily="18" charset="0"/>
              </a:rPr>
              <a:t>也是一种最有代表性的分组加密体制。</a:t>
            </a:r>
            <a:endParaRPr lang="en-US" altLang="zh-CN" sz="2800" b="0" dirty="0">
              <a:latin typeface="Euclid" panose="02020503060505020303" pitchFamily="18" charset="0"/>
            </a:endParaRP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sym typeface="Monotype Sorts" pitchFamily="2" charset="2"/>
              </a:rPr>
              <a:t>1997</a:t>
            </a:r>
            <a:r>
              <a:rPr lang="zh-CN" altLang="en-US" sz="2800" b="0" dirty="0">
                <a:latin typeface="Euclid" panose="02020503060505020303" pitchFamily="18" charset="0"/>
                <a:sym typeface="Monotype Sorts" pitchFamily="2" charset="2"/>
              </a:rPr>
              <a:t>年</a:t>
            </a:r>
            <a:r>
              <a:rPr lang="en-US" altLang="zh-CN" sz="2800" dirty="0">
                <a:latin typeface="Euclid" panose="02020503060505020303" pitchFamily="18" charset="0"/>
                <a:sym typeface="Monotype Sorts" pitchFamily="2" charset="2"/>
              </a:rPr>
              <a:t>1</a:t>
            </a:r>
            <a:r>
              <a:rPr lang="zh-CN" altLang="en-US" sz="2800" b="0" dirty="0">
                <a:latin typeface="Euclid" panose="02020503060505020303" pitchFamily="18" charset="0"/>
                <a:sym typeface="Monotype Sorts" pitchFamily="2" charset="2"/>
              </a:rPr>
              <a:t>月美国</a:t>
            </a:r>
            <a:r>
              <a:rPr lang="en-US" altLang="zh-CN" sz="2800" dirty="0">
                <a:latin typeface="Euclid" panose="02020503060505020303" pitchFamily="18" charset="0"/>
                <a:sym typeface="Monotype Sorts" pitchFamily="2" charset="2"/>
              </a:rPr>
              <a:t>NIST</a:t>
            </a:r>
            <a:r>
              <a:rPr lang="zh-CN" altLang="en-US" sz="2800" b="0" dirty="0">
                <a:latin typeface="Euclid" panose="02020503060505020303" pitchFamily="18" charset="0"/>
                <a:sym typeface="Monotype Sorts" pitchFamily="2" charset="2"/>
              </a:rPr>
              <a:t>着手进行</a:t>
            </a:r>
            <a:r>
              <a:rPr lang="en-US" altLang="zh-CN" sz="2800" dirty="0">
                <a:solidFill>
                  <a:srgbClr val="FF0000"/>
                </a:solidFill>
                <a:latin typeface="Euclid" panose="02020503060505020303" pitchFamily="18" charset="0"/>
                <a:sym typeface="Monotype Sorts" pitchFamily="2" charset="2"/>
              </a:rPr>
              <a:t>AES</a:t>
            </a:r>
            <a:r>
              <a:rPr lang="en-US" altLang="zh-CN" sz="2800" b="0" dirty="0">
                <a:solidFill>
                  <a:srgbClr val="FF0000"/>
                </a:solidFill>
                <a:latin typeface="Euclid" panose="02020503060505020303" pitchFamily="18" charset="0"/>
                <a:sym typeface="Monotype Sorts" pitchFamily="2" charset="2"/>
              </a:rPr>
              <a:t> (</a:t>
            </a:r>
            <a:r>
              <a:rPr lang="en-US" altLang="zh-CN" sz="2800" dirty="0">
                <a:solidFill>
                  <a:srgbClr val="FF0000"/>
                </a:solidFill>
                <a:latin typeface="Euclid" panose="02020503060505020303" pitchFamily="18" charset="0"/>
                <a:sym typeface="Monotype Sorts" pitchFamily="2" charset="2"/>
              </a:rPr>
              <a:t>Advanced</a:t>
            </a:r>
            <a:r>
              <a:rPr lang="en-US" altLang="zh-CN" sz="2800" b="0" dirty="0">
                <a:solidFill>
                  <a:srgbClr val="FF0000"/>
                </a:solidFill>
                <a:latin typeface="Euclid" panose="02020503060505020303" pitchFamily="18" charset="0"/>
                <a:sym typeface="Monotype Sorts" pitchFamily="2" charset="2"/>
              </a:rPr>
              <a:t> </a:t>
            </a:r>
            <a:r>
              <a:rPr lang="en-US" altLang="zh-CN" sz="2800" dirty="0">
                <a:solidFill>
                  <a:srgbClr val="FF0000"/>
                </a:solidFill>
                <a:latin typeface="Euclid" panose="02020503060505020303" pitchFamily="18" charset="0"/>
                <a:sym typeface="Monotype Sorts" pitchFamily="2" charset="2"/>
              </a:rPr>
              <a:t>Encryption</a:t>
            </a:r>
            <a:r>
              <a:rPr lang="en-US" altLang="zh-CN" sz="2800" b="0" dirty="0">
                <a:solidFill>
                  <a:srgbClr val="FF0000"/>
                </a:solidFill>
                <a:latin typeface="Euclid" panose="02020503060505020303" pitchFamily="18" charset="0"/>
                <a:sym typeface="Monotype Sorts" pitchFamily="2" charset="2"/>
              </a:rPr>
              <a:t> </a:t>
            </a:r>
            <a:r>
              <a:rPr lang="en-US" altLang="zh-CN" sz="2800" dirty="0">
                <a:solidFill>
                  <a:srgbClr val="FF0000"/>
                </a:solidFill>
                <a:latin typeface="Euclid" panose="02020503060505020303" pitchFamily="18" charset="0"/>
                <a:sym typeface="Monotype Sorts" pitchFamily="2" charset="2"/>
              </a:rPr>
              <a:t>Standard</a:t>
            </a:r>
            <a:r>
              <a:rPr lang="en-US" altLang="zh-CN" sz="2800" b="0" dirty="0">
                <a:solidFill>
                  <a:srgbClr val="FF0000"/>
                </a:solidFill>
                <a:latin typeface="Euclid" panose="02020503060505020303" pitchFamily="18" charset="0"/>
                <a:sym typeface="Monotype Sorts" pitchFamily="2" charset="2"/>
              </a:rPr>
              <a:t>)</a:t>
            </a:r>
            <a:r>
              <a:rPr lang="en-US" altLang="zh-CN" sz="2800" b="0" dirty="0">
                <a:latin typeface="Euclid" panose="02020503060505020303" pitchFamily="18" charset="0"/>
                <a:sym typeface="Monotype Sorts" pitchFamily="2" charset="2"/>
              </a:rPr>
              <a:t> </a:t>
            </a:r>
            <a:r>
              <a:rPr lang="zh-CN" altLang="en-US" sz="2800" b="0" dirty="0">
                <a:latin typeface="Euclid" panose="02020503060505020303" pitchFamily="18" charset="0"/>
                <a:sym typeface="Monotype Sorts" pitchFamily="2" charset="2"/>
              </a:rPr>
              <a:t>的研究</a:t>
            </a:r>
            <a:r>
              <a:rPr lang="en-US" altLang="zh-CN" sz="2800" b="0" dirty="0">
                <a:latin typeface="Euclid" panose="02020503060505020303" pitchFamily="18" charset="0"/>
                <a:sym typeface="Monotype Sorts" pitchFamily="2" charset="2"/>
              </a:rPr>
              <a:t>, </a:t>
            </a:r>
            <a:r>
              <a:rPr lang="zh-CN" altLang="en-US" sz="2800" b="0" dirty="0">
                <a:latin typeface="Euclid" panose="02020503060505020303" pitchFamily="18" charset="0"/>
                <a:sym typeface="Monotype Sorts" pitchFamily="2" charset="2"/>
              </a:rPr>
              <a:t>成立了标准工作室。</a:t>
            </a:r>
            <a:r>
              <a:rPr lang="en-US" altLang="zh-CN" sz="2800" dirty="0">
                <a:latin typeface="Euclid" panose="02020503060505020303" pitchFamily="18" charset="0"/>
                <a:sym typeface="Monotype Sorts" pitchFamily="2" charset="2"/>
              </a:rPr>
              <a:t>2001</a:t>
            </a:r>
            <a:r>
              <a:rPr lang="zh-CN" altLang="en-US" sz="2800" b="0" dirty="0">
                <a:latin typeface="Euclid" panose="02020503060505020303" pitchFamily="18" charset="0"/>
                <a:sym typeface="Monotype Sorts" pitchFamily="2" charset="2"/>
              </a:rPr>
              <a:t>年</a:t>
            </a:r>
            <a:r>
              <a:rPr lang="en-US" altLang="zh-CN" sz="2800" dirty="0" err="1">
                <a:latin typeface="Euclid" panose="02020503060505020303" pitchFamily="18" charset="0"/>
                <a:sym typeface="Monotype Sorts" pitchFamily="2" charset="2"/>
              </a:rPr>
              <a:t>Rijndael</a:t>
            </a:r>
            <a:r>
              <a:rPr lang="zh-CN" altLang="en-US" sz="2800" b="0" dirty="0">
                <a:latin typeface="Euclid" panose="02020503060505020303" pitchFamily="18" charset="0"/>
                <a:sym typeface="Monotype Sorts" pitchFamily="2" charset="2"/>
              </a:rPr>
              <a:t>被批准为</a:t>
            </a:r>
            <a:r>
              <a:rPr lang="en-US" altLang="zh-CN" sz="2800" dirty="0">
                <a:latin typeface="Euclid" panose="02020503060505020303" pitchFamily="18" charset="0"/>
                <a:sym typeface="Monotype Sorts" pitchFamily="2" charset="2"/>
              </a:rPr>
              <a:t>AES</a:t>
            </a:r>
            <a:r>
              <a:rPr lang="zh-CN" altLang="en-US" sz="2800" b="0" dirty="0">
                <a:latin typeface="Euclid" panose="02020503060505020303" pitchFamily="18" charset="0"/>
                <a:sym typeface="Monotype Sorts" pitchFamily="2" charset="2"/>
              </a:rPr>
              <a:t>标准。</a:t>
            </a:r>
            <a:endParaRPr lang="zh-CN" altLang="en-US" sz="2800" dirty="0">
              <a:latin typeface="Euclid" panose="02020503060505020303" pitchFamily="18" charset="0"/>
            </a:endParaRPr>
          </a:p>
        </p:txBody>
      </p:sp>
      <p:sp>
        <p:nvSpPr>
          <p:cNvPr id="2" name="日期占位符 1"/>
          <p:cNvSpPr>
            <a:spLocks noGrp="1"/>
          </p:cNvSpPr>
          <p:nvPr>
            <p:ph type="dt" sz="half" idx="10"/>
          </p:nvPr>
        </p:nvSpPr>
        <p:spPr/>
        <p:txBody>
          <a:bodyPr/>
          <a:lstStyle/>
          <a:p>
            <a:pPr>
              <a:defRPr/>
            </a:pPr>
            <a:fld id="{FBFDA669-AA4F-4E2E-BA99-0046CDFCC173}"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DDB615D-5DC9-4043-B463-771470A8DC07}"/>
              </a:ext>
            </a:extLst>
          </p:cNvPr>
          <p:cNvSpPr>
            <a:spLocks noGrp="1" noChangeArrowheads="1"/>
          </p:cNvSpPr>
          <p:nvPr>
            <p:ph idx="1"/>
          </p:nvPr>
        </p:nvSpPr>
        <p:spPr>
          <a:xfrm>
            <a:off x="617538" y="1465263"/>
            <a:ext cx="7886700" cy="4579937"/>
          </a:xfrm>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DES</a:t>
            </a:r>
            <a:r>
              <a:rPr lang="zh-CN" altLang="en-US" sz="2800" b="0" dirty="0">
                <a:latin typeface="Euclid" panose="02020503060505020303" pitchFamily="18" charset="0"/>
              </a:rPr>
              <a:t>算法概述</a:t>
            </a: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DES</a:t>
            </a:r>
            <a:r>
              <a:rPr lang="zh-CN" altLang="en-US" sz="2800" b="0" dirty="0">
                <a:latin typeface="Euclid" panose="02020503060505020303" pitchFamily="18" charset="0"/>
              </a:rPr>
              <a:t>算法</a:t>
            </a:r>
            <a:r>
              <a:rPr lang="zh-CN" altLang="en-US" sz="2800" b="0" dirty="0">
                <a:solidFill>
                  <a:srgbClr val="FF0000"/>
                </a:solidFill>
                <a:latin typeface="Euclid" panose="02020503060505020303" pitchFamily="18" charset="0"/>
              </a:rPr>
              <a:t>是迭代型分组密码算法</a:t>
            </a: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基本参数</a:t>
            </a:r>
          </a:p>
          <a:p>
            <a:pPr marL="687600" eaLnBrk="1" hangingPunct="1">
              <a:lnSpc>
                <a:spcPct val="120000"/>
              </a:lnSpc>
              <a:spcBef>
                <a:spcPts val="0"/>
              </a:spcBef>
              <a:spcAft>
                <a:spcPts val="0"/>
              </a:spcAft>
              <a:buFont typeface="Times New Roman" panose="02020603050405020304" pitchFamily="18" charset="0"/>
              <a:buChar char="‒"/>
              <a:defRPr/>
            </a:pPr>
            <a:r>
              <a:rPr lang="zh-CN" altLang="en-US" sz="2800" b="0" dirty="0">
                <a:latin typeface="Euclid" panose="02020503060505020303" pitchFamily="18" charset="0"/>
                <a:ea typeface="华文中宋" panose="02010600040101010101" charset="-122"/>
                <a:cs typeface="Times New Roman" panose="02020603050405020304" pitchFamily="18" charset="0"/>
              </a:rPr>
              <a:t>明文分组长度</a:t>
            </a:r>
            <a:r>
              <a:rPr lang="en-US" altLang="zh-CN" sz="2800" b="0" dirty="0">
                <a:latin typeface="Euclid" panose="02020503060505020303" pitchFamily="18" charset="0"/>
                <a:ea typeface="华文中宋" panose="02010600040101010101" charset="-122"/>
                <a:cs typeface="Times New Roman" panose="02020603050405020304" pitchFamily="18" charset="0"/>
              </a:rPr>
              <a:t>: </a:t>
            </a:r>
            <a:r>
              <a:rPr lang="zh-CN" altLang="zh-CN" dirty="0">
                <a:solidFill>
                  <a:srgbClr val="FF0000"/>
                </a:solidFill>
                <a:latin typeface="Euclid" panose="02020503060505020303" pitchFamily="18" charset="0"/>
              </a:rPr>
              <a:t>64</a:t>
            </a:r>
            <a:r>
              <a:rPr lang="zh-CN" altLang="en-US" b="0" dirty="0">
                <a:solidFill>
                  <a:srgbClr val="FF0000"/>
                </a:solidFill>
                <a:latin typeface="Euclid" panose="02020503060505020303" pitchFamily="18" charset="0"/>
              </a:rPr>
              <a:t>比特</a:t>
            </a:r>
            <a:endParaRPr lang="en-US" altLang="zh-CN" b="0" dirty="0">
              <a:solidFill>
                <a:srgbClr val="FF0000"/>
              </a:solidFill>
              <a:latin typeface="Euclid" panose="02020503060505020303" pitchFamily="18" charset="0"/>
            </a:endParaRPr>
          </a:p>
          <a:p>
            <a:pPr marL="687600" eaLnBrk="1" hangingPunct="1">
              <a:lnSpc>
                <a:spcPct val="120000"/>
              </a:lnSpc>
              <a:spcBef>
                <a:spcPts val="0"/>
              </a:spcBef>
              <a:spcAft>
                <a:spcPts val="0"/>
              </a:spcAft>
              <a:buFont typeface="Times New Roman" panose="02020603050405020304" pitchFamily="18" charset="0"/>
              <a:buChar char="‒"/>
              <a:defRPr/>
            </a:pPr>
            <a:r>
              <a:rPr lang="zh-CN" altLang="en-US" b="0" dirty="0">
                <a:latin typeface="Euclid" panose="02020503060505020303" pitchFamily="18" charset="0"/>
                <a:ea typeface="华文中宋" panose="02010600040101010101" charset="-122"/>
                <a:cs typeface="Times New Roman" panose="02020603050405020304" pitchFamily="18" charset="0"/>
              </a:rPr>
              <a:t>密文分组长度</a:t>
            </a:r>
            <a:r>
              <a:rPr lang="en-US" altLang="zh-CN" b="0" dirty="0">
                <a:latin typeface="Euclid" panose="02020503060505020303" pitchFamily="18" charset="0"/>
                <a:ea typeface="华文中宋" panose="02010600040101010101" charset="-122"/>
                <a:cs typeface="Times New Roman" panose="02020603050405020304" pitchFamily="18" charset="0"/>
              </a:rPr>
              <a:t>: </a:t>
            </a:r>
            <a:r>
              <a:rPr lang="zh-CN" altLang="zh-CN" dirty="0">
                <a:solidFill>
                  <a:srgbClr val="FF0000"/>
                </a:solidFill>
                <a:latin typeface="Euclid" panose="02020503060505020303" pitchFamily="18" charset="0"/>
              </a:rPr>
              <a:t>64</a:t>
            </a:r>
            <a:r>
              <a:rPr lang="zh-CN" altLang="en-US" b="0" dirty="0">
                <a:solidFill>
                  <a:srgbClr val="FF0000"/>
                </a:solidFill>
                <a:latin typeface="Euclid" panose="02020503060505020303" pitchFamily="18" charset="0"/>
              </a:rPr>
              <a:t>比特</a:t>
            </a:r>
            <a:endParaRPr lang="en-US" altLang="zh-CN" b="0" dirty="0">
              <a:solidFill>
                <a:srgbClr val="FF0000"/>
              </a:solidFill>
              <a:latin typeface="Euclid" panose="02020503060505020303" pitchFamily="18" charset="0"/>
            </a:endParaRPr>
          </a:p>
          <a:p>
            <a:pPr marL="687600" eaLnBrk="1" hangingPunct="1">
              <a:lnSpc>
                <a:spcPct val="120000"/>
              </a:lnSpc>
              <a:spcBef>
                <a:spcPts val="0"/>
              </a:spcBef>
              <a:spcAft>
                <a:spcPts val="0"/>
              </a:spcAft>
              <a:buFont typeface="Times New Roman" panose="02020603050405020304" pitchFamily="18" charset="0"/>
              <a:buChar char="‒"/>
              <a:defRPr/>
            </a:pPr>
            <a:r>
              <a:rPr lang="zh-CN" altLang="en-US" sz="2800" b="0" dirty="0">
                <a:latin typeface="Euclid" panose="02020503060505020303" pitchFamily="18" charset="0"/>
                <a:ea typeface="华文中宋" panose="02010600040101010101" charset="-122"/>
                <a:cs typeface="Times New Roman" panose="02020603050405020304" pitchFamily="18" charset="0"/>
              </a:rPr>
              <a:t>密钥长度</a:t>
            </a:r>
            <a:r>
              <a:rPr lang="en-US" altLang="zh-CN" sz="2800" b="0" dirty="0">
                <a:latin typeface="Euclid" panose="02020503060505020303" pitchFamily="18" charset="0"/>
                <a:ea typeface="华文中宋" panose="02010600040101010101" charset="-122"/>
                <a:cs typeface="Times New Roman" panose="02020603050405020304" pitchFamily="18" charset="0"/>
              </a:rPr>
              <a:t>: </a:t>
            </a:r>
            <a:r>
              <a:rPr lang="zh-CN" altLang="zh-CN" sz="2800" dirty="0">
                <a:solidFill>
                  <a:srgbClr val="FF0000"/>
                </a:solidFill>
                <a:latin typeface="Euclid" panose="02020503060505020303" pitchFamily="18" charset="0"/>
                <a:ea typeface="华文中宋" panose="02010600040101010101" charset="-122"/>
                <a:cs typeface="Times New Roman" panose="02020603050405020304" pitchFamily="18" charset="0"/>
              </a:rPr>
              <a:t>64</a:t>
            </a:r>
            <a:r>
              <a:rPr lang="zh-CN" altLang="en-US" sz="2800" b="0" dirty="0">
                <a:solidFill>
                  <a:srgbClr val="FF0000"/>
                </a:solidFill>
                <a:latin typeface="Euclid" panose="02020503060505020303" pitchFamily="18" charset="0"/>
                <a:ea typeface="华文中宋" panose="02010600040101010101" charset="-122"/>
                <a:cs typeface="Times New Roman" panose="02020603050405020304" pitchFamily="18" charset="0"/>
              </a:rPr>
              <a:t>比特</a:t>
            </a:r>
            <a:endParaRPr lang="en-US" altLang="zh-CN" sz="2800" b="0" dirty="0">
              <a:solidFill>
                <a:srgbClr val="FF0000"/>
              </a:solidFill>
              <a:latin typeface="Euclid" panose="02020503060505020303" pitchFamily="18" charset="0"/>
              <a:ea typeface="华文中宋" panose="02010600040101010101" charset="-122"/>
              <a:cs typeface="Times New Roman" panose="02020603050405020304" pitchFamily="18" charset="0"/>
            </a:endParaRPr>
          </a:p>
          <a:p>
            <a:pPr marL="687600" eaLnBrk="1" hangingPunct="1">
              <a:lnSpc>
                <a:spcPct val="120000"/>
              </a:lnSpc>
              <a:spcBef>
                <a:spcPts val="0"/>
              </a:spcBef>
              <a:spcAft>
                <a:spcPts val="0"/>
              </a:spcAft>
              <a:buFont typeface="Times New Roman" panose="02020603050405020304" pitchFamily="18" charset="0"/>
              <a:buChar char="‒"/>
              <a:defRPr/>
            </a:pPr>
            <a:r>
              <a:rPr lang="zh-CN" altLang="en-US" sz="2800" b="0" dirty="0">
                <a:latin typeface="Euclid" panose="02020503060505020303" pitchFamily="18" charset="0"/>
                <a:ea typeface="华文中宋" panose="02010600040101010101" charset="-122"/>
                <a:cs typeface="Times New Roman" panose="02020603050405020304" pitchFamily="18" charset="0"/>
              </a:rPr>
              <a:t>有效密钥长度</a:t>
            </a:r>
            <a:r>
              <a:rPr lang="en-US" altLang="zh-CN" sz="2800" b="0" dirty="0">
                <a:latin typeface="Euclid" panose="02020503060505020303" pitchFamily="18" charset="0"/>
                <a:ea typeface="华文中宋" panose="02010600040101010101" charset="-122"/>
                <a:cs typeface="Times New Roman" panose="02020603050405020304" pitchFamily="18" charset="0"/>
              </a:rPr>
              <a:t>: </a:t>
            </a:r>
            <a:r>
              <a:rPr lang="zh-CN" altLang="zh-CN" sz="2800" dirty="0">
                <a:solidFill>
                  <a:srgbClr val="FF0000"/>
                </a:solidFill>
                <a:latin typeface="Euclid" panose="02020503060505020303" pitchFamily="18" charset="0"/>
                <a:ea typeface="华文中宋" panose="02010600040101010101" charset="-122"/>
                <a:cs typeface="Times New Roman" panose="02020603050405020304" pitchFamily="18" charset="0"/>
              </a:rPr>
              <a:t>56</a:t>
            </a:r>
            <a:r>
              <a:rPr lang="zh-CN" altLang="en-US" sz="2800" b="0" dirty="0">
                <a:solidFill>
                  <a:srgbClr val="FF0000"/>
                </a:solidFill>
                <a:latin typeface="Euclid" panose="02020503060505020303" pitchFamily="18" charset="0"/>
                <a:ea typeface="华文中宋" panose="02010600040101010101" charset="-122"/>
                <a:cs typeface="Times New Roman" panose="02020603050405020304" pitchFamily="18" charset="0"/>
              </a:rPr>
              <a:t>比特</a:t>
            </a:r>
            <a:endParaRPr lang="en-US" altLang="zh-CN" sz="2800" b="0" dirty="0">
              <a:solidFill>
                <a:srgbClr val="FF0000"/>
              </a:solidFill>
              <a:latin typeface="Euclid" panose="02020503060505020303" pitchFamily="18" charset="0"/>
              <a:ea typeface="华文中宋" panose="02010600040101010101" charset="-122"/>
              <a:cs typeface="Times New Roman" panose="02020603050405020304" pitchFamily="18" charset="0"/>
            </a:endParaRPr>
          </a:p>
          <a:p>
            <a:pPr marL="687600" eaLnBrk="1" hangingPunct="1">
              <a:lnSpc>
                <a:spcPct val="120000"/>
              </a:lnSpc>
              <a:spcBef>
                <a:spcPts val="0"/>
              </a:spcBef>
              <a:spcAft>
                <a:spcPts val="0"/>
              </a:spcAft>
              <a:buFont typeface="Times New Roman" panose="02020603050405020304" pitchFamily="18" charset="0"/>
              <a:buChar char="‒"/>
              <a:defRPr/>
            </a:pPr>
            <a:r>
              <a:rPr lang="zh-CN" altLang="en-US" sz="2800" b="0" dirty="0">
                <a:latin typeface="Euclid" panose="02020503060505020303" pitchFamily="18" charset="0"/>
                <a:ea typeface="华文中宋" panose="02010600040101010101" charset="-122"/>
                <a:cs typeface="Times New Roman" panose="02020603050405020304" pitchFamily="18" charset="0"/>
              </a:rPr>
              <a:t>迭代</a:t>
            </a:r>
            <a:r>
              <a:rPr lang="zh-CN" altLang="en-US" b="0" dirty="0">
                <a:latin typeface="Euclid" panose="02020503060505020303" pitchFamily="18" charset="0"/>
                <a:ea typeface="华文中宋" panose="02010600040101010101" charset="-122"/>
                <a:cs typeface="Times New Roman" panose="02020603050405020304" pitchFamily="18" charset="0"/>
              </a:rPr>
              <a:t>轮</a:t>
            </a:r>
            <a:r>
              <a:rPr lang="zh-CN" altLang="en-US" sz="2800" b="0" dirty="0">
                <a:latin typeface="Euclid" panose="02020503060505020303" pitchFamily="18" charset="0"/>
                <a:ea typeface="华文中宋" panose="02010600040101010101" charset="-122"/>
                <a:cs typeface="Times New Roman" panose="02020603050405020304" pitchFamily="18" charset="0"/>
              </a:rPr>
              <a:t>数</a:t>
            </a:r>
            <a:r>
              <a:rPr lang="en-US" altLang="zh-CN" sz="2800" b="0" dirty="0">
                <a:latin typeface="Euclid" panose="02020503060505020303" pitchFamily="18" charset="0"/>
                <a:ea typeface="华文中宋" panose="02010600040101010101" charset="-122"/>
                <a:cs typeface="Times New Roman" panose="02020603050405020304" pitchFamily="18" charset="0"/>
              </a:rPr>
              <a:t>: </a:t>
            </a:r>
            <a:r>
              <a:rPr lang="zh-CN" altLang="zh-CN" sz="2800" dirty="0">
                <a:solidFill>
                  <a:srgbClr val="FF0000"/>
                </a:solidFill>
                <a:latin typeface="Euclid" panose="02020503060505020303" pitchFamily="18" charset="0"/>
                <a:ea typeface="华文中宋" panose="02010600040101010101" charset="-122"/>
                <a:cs typeface="Times New Roman" panose="02020603050405020304" pitchFamily="18" charset="0"/>
              </a:rPr>
              <a:t>16</a:t>
            </a:r>
            <a:r>
              <a:rPr lang="zh-CN" altLang="en-US" sz="2800" b="0" dirty="0">
                <a:solidFill>
                  <a:srgbClr val="FF0000"/>
                </a:solidFill>
                <a:latin typeface="Euclid" panose="02020503060505020303" pitchFamily="18" charset="0"/>
                <a:ea typeface="华文中宋" panose="02010600040101010101" charset="-122"/>
                <a:cs typeface="Times New Roman" panose="02020603050405020304" pitchFamily="18" charset="0"/>
              </a:rPr>
              <a:t>轮</a:t>
            </a:r>
            <a:endParaRPr lang="en-US" altLang="zh-CN" sz="2800" b="0" dirty="0">
              <a:solidFill>
                <a:srgbClr val="FF0000"/>
              </a:solidFill>
              <a:latin typeface="Euclid" panose="02020503060505020303" pitchFamily="18" charset="0"/>
              <a:ea typeface="华文中宋" panose="02010600040101010101" charset="-122"/>
              <a:cs typeface="Times New Roman" panose="02020603050405020304" pitchFamily="18" charset="0"/>
            </a:endParaRPr>
          </a:p>
          <a:p>
            <a:pPr marL="687600" eaLnBrk="1" hangingPunct="1">
              <a:lnSpc>
                <a:spcPct val="120000"/>
              </a:lnSpc>
              <a:spcBef>
                <a:spcPts val="0"/>
              </a:spcBef>
              <a:spcAft>
                <a:spcPts val="0"/>
              </a:spcAft>
              <a:buFont typeface="Times New Roman" panose="02020603050405020304" pitchFamily="18" charset="0"/>
              <a:buChar char="‒"/>
              <a:defRPr/>
            </a:pPr>
            <a:r>
              <a:rPr lang="zh-CN" altLang="en-US" sz="2800" b="0" dirty="0">
                <a:latin typeface="Euclid" panose="02020503060505020303" pitchFamily="18" charset="0"/>
                <a:ea typeface="华文中宋" panose="02010600040101010101" charset="-122"/>
                <a:cs typeface="Times New Roman" panose="02020603050405020304" pitchFamily="18" charset="0"/>
              </a:rPr>
              <a:t>每轮子密钥长度</a:t>
            </a:r>
            <a:r>
              <a:rPr lang="en-US" altLang="zh-CN" sz="2800" b="0" dirty="0">
                <a:latin typeface="Euclid" panose="02020503060505020303" pitchFamily="18" charset="0"/>
                <a:ea typeface="华文中宋" panose="02010600040101010101" charset="-122"/>
                <a:cs typeface="Times New Roman" panose="02020603050405020304" pitchFamily="18" charset="0"/>
              </a:rPr>
              <a:t>: </a:t>
            </a:r>
            <a:r>
              <a:rPr lang="zh-CN" altLang="zh-CN" sz="2800" dirty="0">
                <a:solidFill>
                  <a:srgbClr val="FF0000"/>
                </a:solidFill>
                <a:latin typeface="Euclid" panose="02020503060505020303" pitchFamily="18" charset="0"/>
                <a:ea typeface="华文中宋" panose="02010600040101010101" charset="-122"/>
                <a:cs typeface="Times New Roman" panose="02020603050405020304" pitchFamily="18" charset="0"/>
              </a:rPr>
              <a:t>48</a:t>
            </a:r>
            <a:r>
              <a:rPr lang="zh-CN" altLang="en-US" sz="2800" b="0" dirty="0">
                <a:solidFill>
                  <a:srgbClr val="FF0000"/>
                </a:solidFill>
                <a:latin typeface="Euclid" panose="02020503060505020303" pitchFamily="18" charset="0"/>
                <a:ea typeface="华文中宋" panose="02010600040101010101" charset="-122"/>
                <a:cs typeface="Times New Roman" panose="02020603050405020304" pitchFamily="18" charset="0"/>
              </a:rPr>
              <a:t>比特</a:t>
            </a:r>
          </a:p>
        </p:txBody>
      </p:sp>
      <p:sp>
        <p:nvSpPr>
          <p:cNvPr id="5" name="标题 2">
            <a:extLst>
              <a:ext uri="{FF2B5EF4-FFF2-40B4-BE49-F238E27FC236}">
                <a16:creationId xmlns="" xmlns:a16="http://schemas.microsoft.com/office/drawing/2014/main" id="{AA3978DC-4AFA-464D-89F1-4FC41142F360}"/>
              </a:ext>
            </a:extLst>
          </p:cNvPr>
          <p:cNvSpPr>
            <a:spLocks noGrp="1"/>
          </p:cNvSpPr>
          <p:nvPr>
            <p:ph type="title"/>
          </p:nvPr>
        </p:nvSpPr>
        <p:spPr>
          <a:xfrm>
            <a:off x="1098550" y="365125"/>
            <a:ext cx="6778625" cy="668338"/>
          </a:xfrm>
        </p:spPr>
        <p:txBody>
          <a:bodyPr/>
          <a:lstStyle/>
          <a:p>
            <a:pPr>
              <a:defRPr/>
            </a:pPr>
            <a:r>
              <a:rPr lang="en-US" altLang="zh-CN" dirty="0">
                <a:latin typeface="+mn-lt"/>
              </a:rPr>
              <a:t>4.2.2 DES</a:t>
            </a:r>
            <a:r>
              <a:rPr lang="zh-CN" altLang="en-US" dirty="0">
                <a:latin typeface="+mn-lt"/>
              </a:rPr>
              <a:t>算法</a:t>
            </a:r>
          </a:p>
        </p:txBody>
      </p:sp>
      <p:sp>
        <p:nvSpPr>
          <p:cNvPr id="2" name="日期占位符 1"/>
          <p:cNvSpPr>
            <a:spLocks noGrp="1"/>
          </p:cNvSpPr>
          <p:nvPr>
            <p:ph type="dt" sz="half" idx="10"/>
          </p:nvPr>
        </p:nvSpPr>
        <p:spPr/>
        <p:txBody>
          <a:bodyPr/>
          <a:lstStyle/>
          <a:p>
            <a:pPr>
              <a:defRPr/>
            </a:pPr>
            <a:fld id="{1E95F6B4-8AA5-4CFE-8CBB-22812DEEE74E}"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8382581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Text Box 4">
            <a:extLst>
              <a:ext uri="{FF2B5EF4-FFF2-40B4-BE49-F238E27FC236}">
                <a16:creationId xmlns="" xmlns:a16="http://schemas.microsoft.com/office/drawing/2014/main" id="{302DAF02-489C-4001-BFE4-D55DB860464E}"/>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53251" name="Text Box 5">
            <a:extLst>
              <a:ext uri="{FF2B5EF4-FFF2-40B4-BE49-F238E27FC236}">
                <a16:creationId xmlns="" xmlns:a16="http://schemas.microsoft.com/office/drawing/2014/main" id="{F3BC1D0B-A685-48C2-9AA3-6CEACDBC31C7}"/>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53252" name="Text Box 6">
            <a:extLst>
              <a:ext uri="{FF2B5EF4-FFF2-40B4-BE49-F238E27FC236}">
                <a16:creationId xmlns="" xmlns:a16="http://schemas.microsoft.com/office/drawing/2014/main" id="{00DA9633-AF47-4B6D-91D3-D63BE90D2F52}"/>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53253" name="Text Box 7">
            <a:extLst>
              <a:ext uri="{FF2B5EF4-FFF2-40B4-BE49-F238E27FC236}">
                <a16:creationId xmlns="" xmlns:a16="http://schemas.microsoft.com/office/drawing/2014/main" id="{FF1164C1-067A-4825-B4B4-539D200ACA1F}"/>
              </a:ext>
            </a:extLst>
          </p:cNvPr>
          <p:cNvSpPr txBox="1">
            <a:spLocks noChangeArrowheads="1"/>
          </p:cNvSpPr>
          <p:nvPr/>
        </p:nvSpPr>
        <p:spPr bwMode="auto">
          <a:xfrm>
            <a:off x="281940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53254" name="Text Box 8">
            <a:extLst>
              <a:ext uri="{FF2B5EF4-FFF2-40B4-BE49-F238E27FC236}">
                <a16:creationId xmlns="" xmlns:a16="http://schemas.microsoft.com/office/drawing/2014/main" id="{64E2A7EE-12B7-487B-A2A0-E484A07475BF}"/>
              </a:ext>
            </a:extLst>
          </p:cNvPr>
          <p:cNvSpPr txBox="1">
            <a:spLocks noChangeArrowheads="1"/>
          </p:cNvSpPr>
          <p:nvPr/>
        </p:nvSpPr>
        <p:spPr bwMode="auto">
          <a:xfrm>
            <a:off x="1736725" y="535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53255" name="Text Box 9">
            <a:extLst>
              <a:ext uri="{FF2B5EF4-FFF2-40B4-BE49-F238E27FC236}">
                <a16:creationId xmlns="" xmlns:a16="http://schemas.microsoft.com/office/drawing/2014/main" id="{8801EE52-3601-4C11-AE93-D119AD1ECFA4}"/>
              </a:ext>
            </a:extLst>
          </p:cNvPr>
          <p:cNvSpPr txBox="1">
            <a:spLocks noChangeArrowheads="1"/>
          </p:cNvSpPr>
          <p:nvPr/>
        </p:nvSpPr>
        <p:spPr bwMode="auto">
          <a:xfrm>
            <a:off x="1812925" y="436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53256" name="Text Box 10">
            <a:extLst>
              <a:ext uri="{FF2B5EF4-FFF2-40B4-BE49-F238E27FC236}">
                <a16:creationId xmlns="" xmlns:a16="http://schemas.microsoft.com/office/drawing/2014/main" id="{B1BF032C-E7A6-40DB-B239-A2C04310557A}"/>
              </a:ext>
            </a:extLst>
          </p:cNvPr>
          <p:cNvSpPr txBox="1">
            <a:spLocks noChangeArrowheads="1"/>
          </p:cNvSpPr>
          <p:nvPr/>
        </p:nvSpPr>
        <p:spPr bwMode="auto">
          <a:xfrm>
            <a:off x="1584325" y="4821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54989CE6-7BDD-452F-8AF4-E0D640EEA6A4}"/>
              </a:ext>
            </a:extLst>
          </p:cNvPr>
          <p:cNvSpPr>
            <a:spLocks noGrp="1"/>
          </p:cNvSpPr>
          <p:nvPr>
            <p:ph type="title"/>
          </p:nvPr>
        </p:nvSpPr>
        <p:spPr>
          <a:xfrm>
            <a:off x="1098550" y="365125"/>
            <a:ext cx="6778625" cy="668338"/>
          </a:xfrm>
        </p:spPr>
        <p:txBody>
          <a:bodyPr/>
          <a:lstStyle/>
          <a:p>
            <a:pPr>
              <a:defRPr/>
            </a:pPr>
            <a:r>
              <a:rPr lang="en-US" altLang="zh-CN" dirty="0">
                <a:latin typeface="+mn-lt"/>
              </a:rPr>
              <a:t>4.2.2 DES</a:t>
            </a:r>
            <a:r>
              <a:rPr lang="zh-CN" altLang="en-US" dirty="0">
                <a:latin typeface="+mn-lt"/>
              </a:rPr>
              <a:t>算法</a:t>
            </a:r>
          </a:p>
        </p:txBody>
      </p:sp>
      <p:sp>
        <p:nvSpPr>
          <p:cNvPr id="53258" name="内容占位符 4">
            <a:extLst>
              <a:ext uri="{FF2B5EF4-FFF2-40B4-BE49-F238E27FC236}">
                <a16:creationId xmlns="" xmlns:a16="http://schemas.microsoft.com/office/drawing/2014/main" id="{6EB20225-5443-46AB-A73B-9A274625362C}"/>
              </a:ext>
            </a:extLst>
          </p:cNvPr>
          <p:cNvSpPr>
            <a:spLocks noGrp="1" noChangeArrowheads="1"/>
          </p:cNvSpPr>
          <p:nvPr>
            <p:ph idx="1"/>
          </p:nvPr>
        </p:nvSpPr>
        <p:spPr>
          <a:xfrm>
            <a:off x="388944" y="1046163"/>
            <a:ext cx="8373946" cy="4999038"/>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600" b="0" dirty="0">
                <a:latin typeface="Euclid" panose="02020503060505020303" pitchFamily="18" charset="0"/>
              </a:rPr>
              <a:t>密钥长度为</a:t>
            </a:r>
            <a:r>
              <a:rPr lang="en-US" altLang="zh-CN" sz="2600" dirty="0">
                <a:latin typeface="Euclid" panose="02020503060505020303" pitchFamily="18" charset="0"/>
              </a:rPr>
              <a:t>64 bits</a:t>
            </a:r>
            <a:r>
              <a:rPr lang="en-US" altLang="zh-CN" sz="2600" b="0" dirty="0">
                <a:latin typeface="Euclid" panose="02020503060505020303" pitchFamily="18" charset="0"/>
              </a:rPr>
              <a:t>, </a:t>
            </a:r>
            <a:r>
              <a:rPr lang="zh-CN" altLang="en-US" sz="2600" b="0" dirty="0">
                <a:latin typeface="Euclid" panose="02020503060505020303" pitchFamily="18" charset="0"/>
              </a:rPr>
              <a:t>但</a:t>
            </a:r>
            <a:r>
              <a:rPr lang="zh-CN" altLang="en-US" sz="2600" b="0" dirty="0">
                <a:solidFill>
                  <a:srgbClr val="FF0000"/>
                </a:solidFill>
                <a:latin typeface="Euclid" panose="02020503060505020303" pitchFamily="18" charset="0"/>
              </a:rPr>
              <a:t>有效密钥长度为</a:t>
            </a:r>
            <a:r>
              <a:rPr lang="en-US" altLang="zh-CN" sz="2600" dirty="0">
                <a:solidFill>
                  <a:srgbClr val="FF0000"/>
                </a:solidFill>
                <a:latin typeface="Euclid" panose="02020503060505020303" pitchFamily="18" charset="0"/>
              </a:rPr>
              <a:t>56 bits</a:t>
            </a:r>
            <a:r>
              <a:rPr lang="en-US" altLang="zh-CN" sz="2600" b="0" dirty="0">
                <a:latin typeface="Euclid" panose="02020503060505020303" pitchFamily="18" charset="0"/>
              </a:rPr>
              <a:t>—</a:t>
            </a:r>
            <a:r>
              <a:rPr lang="zh-CN" altLang="en-US" sz="2600" b="0" dirty="0">
                <a:latin typeface="Euclid" panose="02020503060505020303" pitchFamily="18" charset="0"/>
              </a:rPr>
              <a:t>在</a:t>
            </a:r>
            <a:r>
              <a:rPr lang="en-US" altLang="zh-CN" sz="2600" dirty="0">
                <a:latin typeface="Euclid" panose="02020503060505020303" pitchFamily="18" charset="0"/>
              </a:rPr>
              <a:t>DES</a:t>
            </a:r>
            <a:r>
              <a:rPr lang="zh-CN" altLang="en-US" sz="2600" b="0" dirty="0">
                <a:latin typeface="Euclid" panose="02020503060505020303" pitchFamily="18" charset="0"/>
              </a:rPr>
              <a:t>加密开始之前要去掉第</a:t>
            </a:r>
            <a:r>
              <a:rPr lang="en-US" altLang="zh-CN" sz="2600" dirty="0">
                <a:latin typeface="Euclid" panose="02020503060505020303" pitchFamily="18" charset="0"/>
              </a:rPr>
              <a:t>8, 16, 24, 32, 40, 48, 56, 64</a:t>
            </a:r>
            <a:r>
              <a:rPr lang="zh-CN" altLang="en-US" sz="2600" b="0" dirty="0">
                <a:latin typeface="Euclid" panose="02020503060505020303" pitchFamily="18" charset="0"/>
              </a:rPr>
              <a:t>位。去掉的这</a:t>
            </a:r>
            <a:r>
              <a:rPr lang="en-US" altLang="zh-CN" sz="2600" dirty="0">
                <a:latin typeface="Euclid" panose="02020503060505020303" pitchFamily="18" charset="0"/>
              </a:rPr>
              <a:t>8</a:t>
            </a:r>
            <a:r>
              <a:rPr lang="zh-CN" altLang="en-US" sz="2600" b="0" dirty="0">
                <a:latin typeface="Euclid" panose="02020503060505020303" pitchFamily="18" charset="0"/>
              </a:rPr>
              <a:t>位比特用于</a:t>
            </a:r>
            <a:r>
              <a:rPr lang="zh-CN" altLang="en-US" sz="2600" b="0" dirty="0">
                <a:solidFill>
                  <a:srgbClr val="FF0000"/>
                </a:solidFill>
                <a:latin typeface="Euclid" panose="02020503060505020303" pitchFamily="18" charset="0"/>
              </a:rPr>
              <a:t>奇偶校验</a:t>
            </a:r>
            <a:r>
              <a:rPr lang="en-US" altLang="zh-CN" sz="2600" b="0" dirty="0">
                <a:latin typeface="Euclid" panose="02020503060505020303" pitchFamily="18" charset="0"/>
              </a:rPr>
              <a:t>, </a:t>
            </a:r>
            <a:r>
              <a:rPr lang="zh-CN" altLang="en-US" sz="2600" b="0" dirty="0">
                <a:latin typeface="Euclid" panose="02020503060505020303" pitchFamily="18" charset="0"/>
              </a:rPr>
              <a:t>确保密钥中不包含错误。</a:t>
            </a:r>
          </a:p>
          <a:p>
            <a:pPr>
              <a:lnSpc>
                <a:spcPct val="125000"/>
              </a:lnSpc>
            </a:pPr>
            <a:endParaRPr lang="zh-CN" altLang="en-US" dirty="0">
              <a:latin typeface="Euclid" panose="02020503060505020303" pitchFamily="18" charset="0"/>
            </a:endParaRPr>
          </a:p>
        </p:txBody>
      </p:sp>
      <p:sp>
        <p:nvSpPr>
          <p:cNvPr id="11" name="文本框 10">
            <a:extLst>
              <a:ext uri="{FF2B5EF4-FFF2-40B4-BE49-F238E27FC236}">
                <a16:creationId xmlns="" xmlns:a16="http://schemas.microsoft.com/office/drawing/2014/main" id="{849B25C2-49D7-4F35-911A-9E7F689BDBDB}"/>
              </a:ext>
            </a:extLst>
          </p:cNvPr>
          <p:cNvSpPr txBox="1"/>
          <p:nvPr/>
        </p:nvSpPr>
        <p:spPr>
          <a:xfrm>
            <a:off x="2209862" y="5512994"/>
            <a:ext cx="4251307" cy="461665"/>
          </a:xfrm>
          <a:prstGeom prst="rect">
            <a:avLst/>
          </a:prstGeom>
          <a:noFill/>
        </p:spPr>
        <p:txBody>
          <a:bodyPr wrap="square" rtlCol="0">
            <a:spAutoFit/>
          </a:bodyPr>
          <a:lstStyle/>
          <a:p>
            <a:r>
              <a:rPr lang="zh-CN" altLang="en-US" sz="2400" dirty="0">
                <a:latin typeface="华文中宋" panose="02010600040101010101" pitchFamily="2" charset="-122"/>
                <a:ea typeface="华文中宋" panose="02010600040101010101" pitchFamily="2" charset="-122"/>
              </a:rPr>
              <a:t>阴影部分表示要去掉的密钥位</a:t>
            </a:r>
          </a:p>
        </p:txBody>
      </p:sp>
      <p:graphicFrame>
        <p:nvGraphicFramePr>
          <p:cNvPr id="12" name="表格 11">
            <a:extLst>
              <a:ext uri="{FF2B5EF4-FFF2-40B4-BE49-F238E27FC236}">
                <a16:creationId xmlns="" xmlns:a16="http://schemas.microsoft.com/office/drawing/2014/main" id="{8250EB6D-256D-4FF6-ADEB-282242533CAB}"/>
              </a:ext>
            </a:extLst>
          </p:cNvPr>
          <p:cNvGraphicFramePr>
            <a:graphicFrameLocks noGrp="1"/>
          </p:cNvGraphicFramePr>
          <p:nvPr>
            <p:extLst>
              <p:ext uri="{D42A27DB-BD31-4B8C-83A1-F6EECF244321}">
                <p14:modId xmlns:p14="http://schemas.microsoft.com/office/powerpoint/2010/main" val="2453347818"/>
              </p:ext>
            </p:extLst>
          </p:nvPr>
        </p:nvGraphicFramePr>
        <p:xfrm>
          <a:off x="1997075" y="2849484"/>
          <a:ext cx="4648196" cy="2592968"/>
        </p:xfrm>
        <a:graphic>
          <a:graphicData uri="http://schemas.openxmlformats.org/drawingml/2006/table">
            <a:tbl>
              <a:tblPr firstRow="1" firstCol="1" lastRow="1" lastCol="1" bandRow="1" bandCol="1"/>
              <a:tblGrid>
                <a:gridCol w="580410">
                  <a:extLst>
                    <a:ext uri="{9D8B030D-6E8A-4147-A177-3AD203B41FA5}">
                      <a16:colId xmlns="" xmlns:a16="http://schemas.microsoft.com/office/drawing/2014/main" val="20000"/>
                    </a:ext>
                  </a:extLst>
                </a:gridCol>
                <a:gridCol w="581639">
                  <a:extLst>
                    <a:ext uri="{9D8B030D-6E8A-4147-A177-3AD203B41FA5}">
                      <a16:colId xmlns="" xmlns:a16="http://schemas.microsoft.com/office/drawing/2014/main" val="20001"/>
                    </a:ext>
                  </a:extLst>
                </a:gridCol>
                <a:gridCol w="580410">
                  <a:extLst>
                    <a:ext uri="{9D8B030D-6E8A-4147-A177-3AD203B41FA5}">
                      <a16:colId xmlns="" xmlns:a16="http://schemas.microsoft.com/office/drawing/2014/main" val="20002"/>
                    </a:ext>
                  </a:extLst>
                </a:gridCol>
                <a:gridCol w="581639">
                  <a:extLst>
                    <a:ext uri="{9D8B030D-6E8A-4147-A177-3AD203B41FA5}">
                      <a16:colId xmlns="" xmlns:a16="http://schemas.microsoft.com/office/drawing/2014/main" val="20003"/>
                    </a:ext>
                  </a:extLst>
                </a:gridCol>
                <a:gridCol w="580410">
                  <a:extLst>
                    <a:ext uri="{9D8B030D-6E8A-4147-A177-3AD203B41FA5}">
                      <a16:colId xmlns="" xmlns:a16="http://schemas.microsoft.com/office/drawing/2014/main" val="20004"/>
                    </a:ext>
                  </a:extLst>
                </a:gridCol>
                <a:gridCol w="581639">
                  <a:extLst>
                    <a:ext uri="{9D8B030D-6E8A-4147-A177-3AD203B41FA5}">
                      <a16:colId xmlns="" xmlns:a16="http://schemas.microsoft.com/office/drawing/2014/main" val="20005"/>
                    </a:ext>
                  </a:extLst>
                </a:gridCol>
                <a:gridCol w="580410">
                  <a:extLst>
                    <a:ext uri="{9D8B030D-6E8A-4147-A177-3AD203B41FA5}">
                      <a16:colId xmlns="" xmlns:a16="http://schemas.microsoft.com/office/drawing/2014/main" val="20006"/>
                    </a:ext>
                  </a:extLst>
                </a:gridCol>
                <a:gridCol w="581639">
                  <a:extLst>
                    <a:ext uri="{9D8B030D-6E8A-4147-A177-3AD203B41FA5}">
                      <a16:colId xmlns="" xmlns:a16="http://schemas.microsoft.com/office/drawing/2014/main" val="20007"/>
                    </a:ext>
                  </a:extLst>
                </a:gridCol>
              </a:tblGrid>
              <a:tr h="324121">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6</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7</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8</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0"/>
                  </a:ext>
                </a:extLst>
              </a:tr>
              <a:tr h="324121">
                <a:tc>
                  <a:txBody>
                    <a:bodyPr/>
                    <a:lstStyle/>
                    <a:p>
                      <a:pPr algn="ctr">
                        <a:spcAft>
                          <a:spcPts val="0"/>
                        </a:spcAft>
                      </a:pPr>
                      <a:r>
                        <a:rPr lang="en-US" sz="2000" b="1" kern="100">
                          <a:effectLst/>
                          <a:latin typeface="Euclid" panose="02020503060505020303" pitchFamily="18" charset="0"/>
                          <a:ea typeface="宋体" panose="02010600030101010101" pitchFamily="2" charset="-122"/>
                        </a:rPr>
                        <a:t>9</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10</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11</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12</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13</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14</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15</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16</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1"/>
                  </a:ext>
                </a:extLst>
              </a:tr>
              <a:tr h="324121">
                <a:tc>
                  <a:txBody>
                    <a:bodyPr/>
                    <a:lstStyle/>
                    <a:p>
                      <a:pPr algn="ctr">
                        <a:spcAft>
                          <a:spcPts val="0"/>
                        </a:spcAft>
                      </a:pPr>
                      <a:r>
                        <a:rPr lang="en-US" sz="2000" b="1" kern="100">
                          <a:effectLst/>
                          <a:latin typeface="Euclid" panose="02020503060505020303" pitchFamily="18" charset="0"/>
                          <a:ea typeface="宋体" panose="02010600030101010101" pitchFamily="2" charset="-122"/>
                        </a:rPr>
                        <a:t>17</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18</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19</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20</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21</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22</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23</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24</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2"/>
                  </a:ext>
                </a:extLst>
              </a:tr>
              <a:tr h="324121">
                <a:tc>
                  <a:txBody>
                    <a:bodyPr/>
                    <a:lstStyle/>
                    <a:p>
                      <a:pPr algn="ctr">
                        <a:spcAft>
                          <a:spcPts val="0"/>
                        </a:spcAft>
                      </a:pPr>
                      <a:r>
                        <a:rPr lang="en-US" sz="2000" b="1" kern="100">
                          <a:effectLst/>
                          <a:latin typeface="Euclid" panose="02020503060505020303" pitchFamily="18" charset="0"/>
                          <a:ea typeface="宋体" panose="02010600030101010101" pitchFamily="2" charset="-122"/>
                        </a:rPr>
                        <a:t>25</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26</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27</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28</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29</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30</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31</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32</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3"/>
                  </a:ext>
                </a:extLst>
              </a:tr>
              <a:tr h="324121">
                <a:tc>
                  <a:txBody>
                    <a:bodyPr/>
                    <a:lstStyle/>
                    <a:p>
                      <a:pPr algn="ctr">
                        <a:spcAft>
                          <a:spcPts val="0"/>
                        </a:spcAft>
                      </a:pPr>
                      <a:r>
                        <a:rPr lang="en-US" sz="2000" b="1" kern="100">
                          <a:effectLst/>
                          <a:latin typeface="Euclid" panose="02020503060505020303" pitchFamily="18" charset="0"/>
                          <a:ea typeface="宋体" panose="02010600030101010101" pitchFamily="2" charset="-122"/>
                        </a:rPr>
                        <a:t>33</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34</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35</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36</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37</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38</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39</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40</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4"/>
                  </a:ext>
                </a:extLst>
              </a:tr>
              <a:tr h="324121">
                <a:tc>
                  <a:txBody>
                    <a:bodyPr/>
                    <a:lstStyle/>
                    <a:p>
                      <a:pPr algn="ctr">
                        <a:spcAft>
                          <a:spcPts val="0"/>
                        </a:spcAft>
                      </a:pPr>
                      <a:r>
                        <a:rPr lang="en-US" sz="2000" b="1" kern="100">
                          <a:effectLst/>
                          <a:latin typeface="Euclid" panose="02020503060505020303" pitchFamily="18" charset="0"/>
                          <a:ea typeface="宋体" panose="02010600030101010101" pitchFamily="2" charset="-122"/>
                        </a:rPr>
                        <a:t>41</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42</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43</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44</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45</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46</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47</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48</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5"/>
                  </a:ext>
                </a:extLst>
              </a:tr>
              <a:tr h="324121">
                <a:tc>
                  <a:txBody>
                    <a:bodyPr/>
                    <a:lstStyle/>
                    <a:p>
                      <a:pPr algn="ctr">
                        <a:spcAft>
                          <a:spcPts val="0"/>
                        </a:spcAft>
                      </a:pPr>
                      <a:r>
                        <a:rPr lang="en-US" sz="2000" b="1" kern="100">
                          <a:effectLst/>
                          <a:latin typeface="Euclid" panose="02020503060505020303" pitchFamily="18" charset="0"/>
                          <a:ea typeface="宋体" panose="02010600030101010101" pitchFamily="2" charset="-122"/>
                        </a:rPr>
                        <a:t>49</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50</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51</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52</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53</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54</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55</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56</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6"/>
                  </a:ext>
                </a:extLst>
              </a:tr>
              <a:tr h="324121">
                <a:tc>
                  <a:txBody>
                    <a:bodyPr/>
                    <a:lstStyle/>
                    <a:p>
                      <a:pPr algn="ctr">
                        <a:spcAft>
                          <a:spcPts val="0"/>
                        </a:spcAft>
                      </a:pPr>
                      <a:r>
                        <a:rPr lang="en-US" sz="2000" b="1" kern="100">
                          <a:effectLst/>
                          <a:latin typeface="Euclid" panose="02020503060505020303" pitchFamily="18" charset="0"/>
                          <a:ea typeface="宋体" panose="02010600030101010101" pitchFamily="2" charset="-122"/>
                        </a:rPr>
                        <a:t>57</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58</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59</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60</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61</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62</a:t>
                      </a:r>
                      <a:endParaRPr lang="zh-CN" sz="20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63</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64</a:t>
                      </a:r>
                      <a:endParaRPr lang="zh-CN" sz="20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7"/>
                  </a:ext>
                </a:extLst>
              </a:tr>
            </a:tbl>
          </a:graphicData>
        </a:graphic>
      </p:graphicFrame>
      <p:sp>
        <p:nvSpPr>
          <p:cNvPr id="2" name="日期占位符 1"/>
          <p:cNvSpPr>
            <a:spLocks noGrp="1"/>
          </p:cNvSpPr>
          <p:nvPr>
            <p:ph type="dt" sz="half" idx="10"/>
          </p:nvPr>
        </p:nvSpPr>
        <p:spPr/>
        <p:txBody>
          <a:bodyPr/>
          <a:lstStyle/>
          <a:p>
            <a:pPr>
              <a:defRPr/>
            </a:pPr>
            <a:fld id="{5AC08C21-6276-4199-8C3A-DB82B97C5520}"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282" name="Picture 27" descr="xd27">
            <a:extLst>
              <a:ext uri="{FF2B5EF4-FFF2-40B4-BE49-F238E27FC236}">
                <a16:creationId xmlns="" xmlns:a16="http://schemas.microsoft.com/office/drawing/2014/main" id="{E1DDEEE2-E1BB-482E-8CB4-29D6F5B442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4429" y="381080"/>
            <a:ext cx="5851525"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Rectangle 2">
            <a:extLst>
              <a:ext uri="{FF2B5EF4-FFF2-40B4-BE49-F238E27FC236}">
                <a16:creationId xmlns="" xmlns:a16="http://schemas.microsoft.com/office/drawing/2014/main" id="{A9F7A298-CC4F-4555-9E3A-C65751BB675C}"/>
              </a:ext>
            </a:extLst>
          </p:cNvPr>
          <p:cNvSpPr>
            <a:spLocks noGrp="1"/>
          </p:cNvSpPr>
          <p:nvPr>
            <p:ph type="title" idx="4294967295"/>
          </p:nvPr>
        </p:nvSpPr>
        <p:spPr>
          <a:xfrm>
            <a:off x="5669392" y="6273249"/>
            <a:ext cx="2180573" cy="533400"/>
          </a:xfrm>
        </p:spPr>
        <p:txBody>
          <a:bodyPr/>
          <a:lstStyle/>
          <a:p>
            <a:pPr algn="ctr" eaLnBrk="1" hangingPunct="1">
              <a:defRPr/>
            </a:pPr>
            <a:r>
              <a:rPr lang="en-US" altLang="zh-CN" sz="2600" dirty="0">
                <a:latin typeface="Euclid" panose="02020503060505020303" pitchFamily="18" charset="0"/>
              </a:rPr>
              <a:t>DES</a:t>
            </a:r>
            <a:r>
              <a:rPr lang="zh-CN" altLang="en-US" sz="2600" b="0" dirty="0">
                <a:latin typeface="Euclid" panose="02020503060505020303" pitchFamily="18" charset="0"/>
              </a:rPr>
              <a:t>算法框图</a:t>
            </a:r>
          </a:p>
        </p:txBody>
      </p:sp>
      <p:sp>
        <p:nvSpPr>
          <p:cNvPr id="54275" name="Text Box 4">
            <a:extLst>
              <a:ext uri="{FF2B5EF4-FFF2-40B4-BE49-F238E27FC236}">
                <a16:creationId xmlns="" xmlns:a16="http://schemas.microsoft.com/office/drawing/2014/main" id="{776F7EB5-8DCF-4189-AAFF-A0FF063431DA}"/>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54278" name="Text Box 7">
            <a:extLst>
              <a:ext uri="{FF2B5EF4-FFF2-40B4-BE49-F238E27FC236}">
                <a16:creationId xmlns="" xmlns:a16="http://schemas.microsoft.com/office/drawing/2014/main" id="{2D0921C8-F552-44AD-AC3B-6E87C3587D6C}"/>
              </a:ext>
            </a:extLst>
          </p:cNvPr>
          <p:cNvSpPr txBox="1">
            <a:spLocks noChangeArrowheads="1"/>
          </p:cNvSpPr>
          <p:nvPr/>
        </p:nvSpPr>
        <p:spPr bwMode="auto">
          <a:xfrm>
            <a:off x="281940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2" name="文本框 1">
            <a:extLst>
              <a:ext uri="{FF2B5EF4-FFF2-40B4-BE49-F238E27FC236}">
                <a16:creationId xmlns="" xmlns:a16="http://schemas.microsoft.com/office/drawing/2014/main" id="{FE0CDDA4-E9BD-47E5-96A9-73A983156D71}"/>
              </a:ext>
            </a:extLst>
          </p:cNvPr>
          <p:cNvSpPr txBox="1"/>
          <p:nvPr/>
        </p:nvSpPr>
        <p:spPr>
          <a:xfrm>
            <a:off x="152400" y="1295456"/>
            <a:ext cx="2971838" cy="2727670"/>
          </a:xfrm>
          <a:prstGeom prst="rect">
            <a:avLst/>
          </a:prstGeom>
          <a:noFill/>
        </p:spPr>
        <p:txBody>
          <a:bodyPr wrap="square" rtlCol="0">
            <a:spAutoFit/>
          </a:bodyPr>
          <a:lstStyle/>
          <a:p>
            <a:pPr marL="228600" lvl="1" indent="-228600" algn="just" eaLnBrk="1" hangingPunct="1">
              <a:spcBef>
                <a:spcPts val="0"/>
              </a:spcBef>
              <a:spcAft>
                <a:spcPts val="600"/>
              </a:spcAft>
              <a:buClr>
                <a:schemeClr val="tx1"/>
              </a:buClr>
              <a:buSzPct val="100000"/>
              <a:buFont typeface="Wingdings" panose="05000000000000000000" pitchFamily="2" charset="2"/>
              <a:buChar char="Ø"/>
              <a:defRPr/>
            </a:pPr>
            <a:r>
              <a:rPr lang="zh-CN" altLang="en-US" sz="2800" dirty="0">
                <a:latin typeface="Euclid" panose="02020503060505020303" pitchFamily="18" charset="0"/>
                <a:ea typeface="华文中宋" panose="02010600040101010101" pitchFamily="2" charset="-122"/>
              </a:rPr>
              <a:t>算法主要包括</a:t>
            </a:r>
            <a:endParaRPr lang="en-US" altLang="zh-CN" sz="2800" dirty="0">
              <a:latin typeface="Euclid" panose="02020503060505020303" pitchFamily="18" charset="0"/>
              <a:ea typeface="华文中宋" panose="02010600040101010101" pitchFamily="2" charset="-122"/>
            </a:endParaRPr>
          </a:p>
          <a:p>
            <a:pPr marL="360000" lvl="1" indent="-2286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ea typeface="华文中宋" panose="02010600040101010101" pitchFamily="2" charset="-122"/>
              </a:rPr>
              <a:t>初始置换</a:t>
            </a:r>
            <a:r>
              <a:rPr lang="en-US" altLang="zh-CN" sz="2800" b="1" i="1" dirty="0">
                <a:solidFill>
                  <a:srgbClr val="FF0000"/>
                </a:solidFill>
                <a:latin typeface="Euclid" panose="02020503060505020303" pitchFamily="18" charset="0"/>
                <a:ea typeface="华文中宋" panose="02010600040101010101" pitchFamily="2" charset="-122"/>
              </a:rPr>
              <a:t>IP</a:t>
            </a:r>
          </a:p>
          <a:p>
            <a:pPr marL="360000" lvl="1" indent="-2286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800" b="1" dirty="0">
                <a:solidFill>
                  <a:srgbClr val="FF0000"/>
                </a:solidFill>
                <a:latin typeface="Euclid" panose="02020503060505020303" pitchFamily="18" charset="0"/>
                <a:ea typeface="华文中宋" panose="02010600040101010101" pitchFamily="2" charset="-122"/>
              </a:rPr>
              <a:t>16</a:t>
            </a:r>
            <a:r>
              <a:rPr lang="zh-CN" altLang="en-US" sz="2800" dirty="0">
                <a:solidFill>
                  <a:srgbClr val="FF0000"/>
                </a:solidFill>
                <a:latin typeface="Euclid" panose="02020503060505020303" pitchFamily="18" charset="0"/>
                <a:ea typeface="华文中宋" panose="02010600040101010101" pitchFamily="2" charset="-122"/>
              </a:rPr>
              <a:t>轮迭代运算</a:t>
            </a:r>
            <a:endParaRPr lang="en-US" altLang="zh-CN" sz="2800" dirty="0">
              <a:solidFill>
                <a:srgbClr val="FF0000"/>
              </a:solidFill>
              <a:latin typeface="Euclid" panose="02020503060505020303" pitchFamily="18" charset="0"/>
              <a:ea typeface="华文中宋" panose="02010600040101010101" pitchFamily="2" charset="-122"/>
            </a:endParaRPr>
          </a:p>
          <a:p>
            <a:pPr marL="360000" lvl="1" indent="-2286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ea typeface="华文中宋" panose="02010600040101010101" pitchFamily="2" charset="-122"/>
              </a:rPr>
              <a:t>逆初始置换</a:t>
            </a:r>
            <a:r>
              <a:rPr lang="en-US" altLang="zh-CN" sz="2800" b="1" i="1" dirty="0">
                <a:solidFill>
                  <a:srgbClr val="FF0000"/>
                </a:solidFill>
                <a:latin typeface="Euclid" panose="02020503060505020303" pitchFamily="18" charset="0"/>
                <a:ea typeface="华文中宋" panose="02010600040101010101" pitchFamily="2" charset="-122"/>
              </a:rPr>
              <a:t>IP</a:t>
            </a:r>
            <a:r>
              <a:rPr lang="en-US" altLang="zh-CN" sz="2800" b="1" baseline="30000" dirty="0">
                <a:solidFill>
                  <a:srgbClr val="FF0000"/>
                </a:solidFill>
                <a:latin typeface="Euclid" panose="02020503060505020303" pitchFamily="18" charset="0"/>
                <a:ea typeface="华文中宋" panose="02010600040101010101" pitchFamily="2" charset="-122"/>
              </a:rPr>
              <a:t>-1</a:t>
            </a:r>
          </a:p>
          <a:p>
            <a:pPr marL="360000" lvl="1" indent="-2286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ea typeface="华文中宋" panose="02010600040101010101" pitchFamily="2" charset="-122"/>
              </a:rPr>
              <a:t>子密钥产生</a:t>
            </a:r>
            <a:endParaRPr lang="zh-CN" altLang="en-US" dirty="0">
              <a:latin typeface="Euclid" panose="02020503060505020303" pitchFamily="18" charset="0"/>
            </a:endParaRPr>
          </a:p>
        </p:txBody>
      </p:sp>
      <p:grpSp>
        <p:nvGrpSpPr>
          <p:cNvPr id="4" name="组合 3">
            <a:extLst>
              <a:ext uri="{FF2B5EF4-FFF2-40B4-BE49-F238E27FC236}">
                <a16:creationId xmlns="" xmlns:a16="http://schemas.microsoft.com/office/drawing/2014/main" id="{72BBC662-AC83-480E-8FCC-FBDF9AA818B8}"/>
              </a:ext>
            </a:extLst>
          </p:cNvPr>
          <p:cNvGrpSpPr/>
          <p:nvPr/>
        </p:nvGrpSpPr>
        <p:grpSpPr>
          <a:xfrm>
            <a:off x="5992422" y="4419574"/>
            <a:ext cx="2846666" cy="1389859"/>
            <a:chOff x="346829" y="4325081"/>
            <a:chExt cx="2846666" cy="1389859"/>
          </a:xfrm>
        </p:grpSpPr>
        <p:sp>
          <p:nvSpPr>
            <p:cNvPr id="54280" name="Text Box 9">
              <a:extLst>
                <a:ext uri="{FF2B5EF4-FFF2-40B4-BE49-F238E27FC236}">
                  <a16:creationId xmlns="" xmlns:a16="http://schemas.microsoft.com/office/drawing/2014/main" id="{C8896EFA-6307-4D44-8BC7-95F0D9817513}"/>
                </a:ext>
              </a:extLst>
            </p:cNvPr>
            <p:cNvSpPr txBox="1">
              <a:spLocks noChangeArrowheads="1"/>
            </p:cNvSpPr>
            <p:nvPr/>
          </p:nvSpPr>
          <p:spPr bwMode="auto">
            <a:xfrm>
              <a:off x="1101550" y="436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a:latin typeface="Euclid" panose="02020503060505020303" pitchFamily="18" charset="0"/>
                <a:ea typeface="宋体" panose="02010600030101010101" pitchFamily="2" charset="-122"/>
              </a:endParaRPr>
            </a:p>
          </p:txBody>
        </p:sp>
        <p:sp>
          <p:nvSpPr>
            <p:cNvPr id="51" name="Rectangle 204">
              <a:extLst>
                <a:ext uri="{FF2B5EF4-FFF2-40B4-BE49-F238E27FC236}">
                  <a16:creationId xmlns="" xmlns:a16="http://schemas.microsoft.com/office/drawing/2014/main" id="{B07ACFAB-46CE-4580-B567-8AB0C3C5F945}"/>
                </a:ext>
              </a:extLst>
            </p:cNvPr>
            <p:cNvSpPr>
              <a:spLocks noChangeArrowheads="1"/>
            </p:cNvSpPr>
            <p:nvPr/>
          </p:nvSpPr>
          <p:spPr bwMode="auto">
            <a:xfrm>
              <a:off x="383407" y="5390073"/>
              <a:ext cx="703024" cy="280758"/>
            </a:xfrm>
            <a:prstGeom prst="rect">
              <a:avLst/>
            </a:prstGeom>
            <a:noFill/>
            <a:ln w="9525">
              <a:solidFill>
                <a:schemeClr val="tx1"/>
              </a:solidFill>
              <a:miter lim="800000"/>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20000"/>
                </a:lnSpc>
              </a:pPr>
              <a:r>
                <a:rPr lang="en-US" altLang="zh-CN" b="1" i="1" dirty="0">
                  <a:solidFill>
                    <a:srgbClr val="0000FF"/>
                  </a:solidFill>
                  <a:latin typeface="Euclid" panose="02020503060505020303" pitchFamily="18" charset="0"/>
                  <a:ea typeface="华文中宋" panose="02010600040101010101" pitchFamily="2" charset="-122"/>
                </a:rPr>
                <a:t>L</a:t>
              </a:r>
              <a:r>
                <a:rPr lang="en-US" altLang="zh-CN" b="1" baseline="-25000" dirty="0">
                  <a:solidFill>
                    <a:srgbClr val="0000FF"/>
                  </a:solidFill>
                  <a:latin typeface="Euclid" panose="02020503060505020303" pitchFamily="18" charset="0"/>
                  <a:ea typeface="华文中宋" panose="02010600040101010101" pitchFamily="2" charset="-122"/>
                </a:rPr>
                <a:t>16</a:t>
              </a:r>
              <a:endParaRPr lang="en-US" altLang="zh-CN" sz="2800" b="1" dirty="0">
                <a:solidFill>
                  <a:srgbClr val="0000FF"/>
                </a:solidFill>
                <a:latin typeface="Euclid" panose="02020503060505020303" pitchFamily="18" charset="0"/>
                <a:ea typeface="华文中宋" panose="02010600040101010101" pitchFamily="2" charset="-122"/>
              </a:endParaRPr>
            </a:p>
          </p:txBody>
        </p:sp>
        <p:sp>
          <p:nvSpPr>
            <p:cNvPr id="52" name="Rectangle 205">
              <a:extLst>
                <a:ext uri="{FF2B5EF4-FFF2-40B4-BE49-F238E27FC236}">
                  <a16:creationId xmlns="" xmlns:a16="http://schemas.microsoft.com/office/drawing/2014/main" id="{D4E12CBA-4B83-4492-92D7-33ECE7E54F2C}"/>
                </a:ext>
              </a:extLst>
            </p:cNvPr>
            <p:cNvSpPr>
              <a:spLocks noChangeArrowheads="1"/>
            </p:cNvSpPr>
            <p:nvPr/>
          </p:nvSpPr>
          <p:spPr bwMode="auto">
            <a:xfrm>
              <a:off x="1402995" y="5390073"/>
              <a:ext cx="703024" cy="280758"/>
            </a:xfrm>
            <a:prstGeom prst="rect">
              <a:avLst/>
            </a:prstGeom>
            <a:noFill/>
            <a:ln w="9525">
              <a:solidFill>
                <a:schemeClr val="tx1"/>
              </a:solidFill>
              <a:miter lim="800000"/>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20000"/>
                </a:lnSpc>
                <a:spcBef>
                  <a:spcPts val="600"/>
                </a:spcBef>
                <a:spcAft>
                  <a:spcPts val="0"/>
                </a:spcAft>
              </a:pPr>
              <a:r>
                <a:rPr lang="en-US" altLang="zh-CN" b="1" i="1" dirty="0">
                  <a:solidFill>
                    <a:srgbClr val="0000FF"/>
                  </a:solidFill>
                  <a:latin typeface="Euclid" panose="02020503060505020303" pitchFamily="18" charset="0"/>
                  <a:ea typeface="华文中宋" panose="02010600040101010101" pitchFamily="2" charset="-122"/>
                </a:rPr>
                <a:t>R</a:t>
              </a:r>
              <a:r>
                <a:rPr lang="en-US" altLang="zh-CN" b="1" baseline="-25000" dirty="0">
                  <a:solidFill>
                    <a:srgbClr val="0000FF"/>
                  </a:solidFill>
                  <a:latin typeface="Euclid" panose="02020503060505020303" pitchFamily="18" charset="0"/>
                  <a:ea typeface="华文中宋" panose="02010600040101010101" pitchFamily="2" charset="-122"/>
                </a:rPr>
                <a:t>16</a:t>
              </a:r>
              <a:endParaRPr lang="en-US" altLang="zh-CN" b="1" dirty="0">
                <a:solidFill>
                  <a:srgbClr val="0000FF"/>
                </a:solidFill>
                <a:latin typeface="Euclid" panose="02020503060505020303" pitchFamily="18" charset="0"/>
                <a:ea typeface="华文中宋" panose="02010600040101010101" pitchFamily="2" charset="-122"/>
              </a:endParaRPr>
            </a:p>
          </p:txBody>
        </p:sp>
        <p:sp>
          <p:nvSpPr>
            <p:cNvPr id="53" name="Rectangle 206">
              <a:extLst>
                <a:ext uri="{FF2B5EF4-FFF2-40B4-BE49-F238E27FC236}">
                  <a16:creationId xmlns="" xmlns:a16="http://schemas.microsoft.com/office/drawing/2014/main" id="{75D45A2E-64B9-4C1C-BBDB-C7B2A94F34E1}"/>
                </a:ext>
              </a:extLst>
            </p:cNvPr>
            <p:cNvSpPr>
              <a:spLocks noChangeArrowheads="1"/>
            </p:cNvSpPr>
            <p:nvPr/>
          </p:nvSpPr>
          <p:spPr bwMode="auto">
            <a:xfrm>
              <a:off x="381110" y="4361030"/>
              <a:ext cx="703024" cy="290835"/>
            </a:xfrm>
            <a:prstGeom prst="rect">
              <a:avLst/>
            </a:prstGeom>
            <a:noFill/>
            <a:ln w="9525">
              <a:solidFill>
                <a:schemeClr val="tx1"/>
              </a:solidFill>
              <a:miter lim="800000"/>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20000"/>
                </a:lnSpc>
              </a:pPr>
              <a:r>
                <a:rPr lang="en-US" altLang="zh-CN" b="1" i="1" dirty="0">
                  <a:solidFill>
                    <a:srgbClr val="0000FF"/>
                  </a:solidFill>
                  <a:latin typeface="Euclid" panose="02020503060505020303" pitchFamily="18" charset="0"/>
                  <a:ea typeface="华文中宋" panose="02010600040101010101" pitchFamily="2" charset="-122"/>
                </a:rPr>
                <a:t>L</a:t>
              </a:r>
              <a:r>
                <a:rPr lang="en-US" altLang="zh-CN" b="1" baseline="-25000" dirty="0">
                  <a:solidFill>
                    <a:srgbClr val="0000FF"/>
                  </a:solidFill>
                  <a:latin typeface="Euclid" panose="02020503060505020303" pitchFamily="18" charset="0"/>
                  <a:ea typeface="华文中宋" panose="02010600040101010101" pitchFamily="2" charset="-122"/>
                </a:rPr>
                <a:t>15</a:t>
              </a:r>
              <a:endParaRPr lang="en-US" altLang="zh-CN" b="1" dirty="0">
                <a:solidFill>
                  <a:srgbClr val="0000FF"/>
                </a:solidFill>
                <a:latin typeface="Euclid" panose="02020503060505020303" pitchFamily="18" charset="0"/>
                <a:ea typeface="华文中宋" panose="02010600040101010101" pitchFamily="2" charset="-122"/>
              </a:endParaRPr>
            </a:p>
          </p:txBody>
        </p:sp>
        <p:sp>
          <p:nvSpPr>
            <p:cNvPr id="54" name="Rectangle 207">
              <a:extLst>
                <a:ext uri="{FF2B5EF4-FFF2-40B4-BE49-F238E27FC236}">
                  <a16:creationId xmlns="" xmlns:a16="http://schemas.microsoft.com/office/drawing/2014/main" id="{4BE0579B-8CA2-4985-B354-7ACEA048AED9}"/>
                </a:ext>
              </a:extLst>
            </p:cNvPr>
            <p:cNvSpPr>
              <a:spLocks noChangeArrowheads="1"/>
            </p:cNvSpPr>
            <p:nvPr/>
          </p:nvSpPr>
          <p:spPr bwMode="auto">
            <a:xfrm>
              <a:off x="1398267" y="4361029"/>
              <a:ext cx="703024" cy="291321"/>
            </a:xfrm>
            <a:prstGeom prst="rect">
              <a:avLst/>
            </a:prstGeom>
            <a:noFill/>
            <a:ln w="9525">
              <a:solidFill>
                <a:schemeClr val="tx1"/>
              </a:solidFill>
              <a:miter lim="800000"/>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20000"/>
                </a:lnSpc>
              </a:pPr>
              <a:r>
                <a:rPr lang="en-US" altLang="zh-CN" b="1" i="1" dirty="0">
                  <a:solidFill>
                    <a:srgbClr val="0000FF"/>
                  </a:solidFill>
                  <a:latin typeface="Euclid" panose="02020503060505020303" pitchFamily="18" charset="0"/>
                  <a:ea typeface="华文中宋" panose="02010600040101010101" pitchFamily="2" charset="-122"/>
                </a:rPr>
                <a:t>R</a:t>
              </a:r>
              <a:r>
                <a:rPr lang="en-US" altLang="zh-CN" b="1" baseline="-25000" dirty="0">
                  <a:solidFill>
                    <a:srgbClr val="0000FF"/>
                  </a:solidFill>
                  <a:latin typeface="Euclid" panose="02020503060505020303" pitchFamily="18" charset="0"/>
                  <a:ea typeface="华文中宋" panose="02010600040101010101" pitchFamily="2" charset="-122"/>
                </a:rPr>
                <a:t>15</a:t>
              </a:r>
              <a:endParaRPr lang="en-US" altLang="zh-CN" b="1" dirty="0">
                <a:solidFill>
                  <a:srgbClr val="0000FF"/>
                </a:solidFill>
                <a:latin typeface="Euclid" panose="02020503060505020303" pitchFamily="18" charset="0"/>
                <a:ea typeface="华文中宋" panose="02010600040101010101" pitchFamily="2" charset="-122"/>
              </a:endParaRPr>
            </a:p>
          </p:txBody>
        </p:sp>
        <p:sp>
          <p:nvSpPr>
            <p:cNvPr id="55" name="Line 208">
              <a:extLst>
                <a:ext uri="{FF2B5EF4-FFF2-40B4-BE49-F238E27FC236}">
                  <a16:creationId xmlns="" xmlns:a16="http://schemas.microsoft.com/office/drawing/2014/main" id="{83967D51-B33E-4EAE-9DED-170CF901F788}"/>
                </a:ext>
              </a:extLst>
            </p:cNvPr>
            <p:cNvSpPr>
              <a:spLocks noChangeShapeType="1"/>
            </p:cNvSpPr>
            <p:nvPr/>
          </p:nvSpPr>
          <p:spPr bwMode="auto">
            <a:xfrm>
              <a:off x="728395" y="4656565"/>
              <a:ext cx="3285" cy="2760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56" name="AutoShape 209">
              <a:extLst>
                <a:ext uri="{FF2B5EF4-FFF2-40B4-BE49-F238E27FC236}">
                  <a16:creationId xmlns="" xmlns:a16="http://schemas.microsoft.com/office/drawing/2014/main" id="{6173239D-52FE-47EB-AD75-07392C07D866}"/>
                </a:ext>
              </a:extLst>
            </p:cNvPr>
            <p:cNvSpPr>
              <a:spLocks noChangeArrowheads="1"/>
            </p:cNvSpPr>
            <p:nvPr/>
          </p:nvSpPr>
          <p:spPr bwMode="auto">
            <a:xfrm>
              <a:off x="644685" y="4932640"/>
              <a:ext cx="180469" cy="186676"/>
            </a:xfrm>
            <a:prstGeom prst="flowChartOr">
              <a:avLst/>
            </a:prstGeom>
            <a:noFill/>
            <a:ln w="9525">
              <a:solidFill>
                <a:schemeClr val="tx1"/>
              </a:solidFill>
              <a:round/>
              <a:headEnd/>
              <a:tailEnd/>
            </a:ln>
          </p:spPr>
          <p:txBody>
            <a:bodyPr wrap="none" lIns="0" tIns="0" r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b="1">
                <a:latin typeface="Euclid" panose="02020503060505020303" pitchFamily="18" charset="0"/>
                <a:ea typeface="华文中宋" panose="02010600040101010101" pitchFamily="2" charset="-122"/>
              </a:endParaRPr>
            </a:p>
          </p:txBody>
        </p:sp>
        <p:sp>
          <p:nvSpPr>
            <p:cNvPr id="57" name="Line 210">
              <a:extLst>
                <a:ext uri="{FF2B5EF4-FFF2-40B4-BE49-F238E27FC236}">
                  <a16:creationId xmlns="" xmlns:a16="http://schemas.microsoft.com/office/drawing/2014/main" id="{49EDEEC8-66D9-45B0-A7A4-DB8F6C17D428}"/>
                </a:ext>
              </a:extLst>
            </p:cNvPr>
            <p:cNvSpPr>
              <a:spLocks noChangeShapeType="1"/>
            </p:cNvSpPr>
            <p:nvPr/>
          </p:nvSpPr>
          <p:spPr bwMode="auto">
            <a:xfrm>
              <a:off x="734928" y="5119316"/>
              <a:ext cx="2" cy="267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58" name="Line 211">
              <a:extLst>
                <a:ext uri="{FF2B5EF4-FFF2-40B4-BE49-F238E27FC236}">
                  <a16:creationId xmlns="" xmlns:a16="http://schemas.microsoft.com/office/drawing/2014/main" id="{50B08947-5DE4-4CA6-8F1A-42510CC40511}"/>
                </a:ext>
              </a:extLst>
            </p:cNvPr>
            <p:cNvSpPr>
              <a:spLocks noChangeShapeType="1"/>
            </p:cNvSpPr>
            <p:nvPr/>
          </p:nvSpPr>
          <p:spPr bwMode="auto">
            <a:xfrm>
              <a:off x="1754066" y="4648169"/>
              <a:ext cx="0" cy="7392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59" name="Oval 212">
              <a:extLst>
                <a:ext uri="{FF2B5EF4-FFF2-40B4-BE49-F238E27FC236}">
                  <a16:creationId xmlns="" xmlns:a16="http://schemas.microsoft.com/office/drawing/2014/main" id="{0C3B310F-A511-4289-AB24-AE6B6763CC18}"/>
                </a:ext>
              </a:extLst>
            </p:cNvPr>
            <p:cNvSpPr>
              <a:spLocks noChangeArrowheads="1"/>
            </p:cNvSpPr>
            <p:nvPr/>
          </p:nvSpPr>
          <p:spPr bwMode="auto">
            <a:xfrm>
              <a:off x="1048987" y="4876762"/>
              <a:ext cx="314579" cy="298432"/>
            </a:xfrm>
            <a:prstGeom prst="ellipse">
              <a:avLst/>
            </a:prstGeom>
            <a:noFill/>
            <a:ln w="9525">
              <a:solidFill>
                <a:schemeClr val="tx1"/>
              </a:solidFill>
              <a:round/>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50000"/>
                </a:lnSpc>
                <a:spcBef>
                  <a:spcPts val="1800"/>
                </a:spcBef>
              </a:pPr>
              <a:r>
                <a:rPr lang="en-US" altLang="zh-CN" b="1" i="1" dirty="0">
                  <a:solidFill>
                    <a:srgbClr val="FF0000"/>
                  </a:solidFill>
                  <a:latin typeface="Euclid" panose="02020503060505020303" pitchFamily="18" charset="0"/>
                  <a:ea typeface="华文中宋" panose="02010600040101010101" pitchFamily="2" charset="-122"/>
                </a:rPr>
                <a:t>F</a:t>
              </a:r>
            </a:p>
          </p:txBody>
        </p:sp>
        <p:sp>
          <p:nvSpPr>
            <p:cNvPr id="60" name="Line 213">
              <a:extLst>
                <a:ext uri="{FF2B5EF4-FFF2-40B4-BE49-F238E27FC236}">
                  <a16:creationId xmlns="" xmlns:a16="http://schemas.microsoft.com/office/drawing/2014/main" id="{19FCCABA-AE4B-491A-9E6B-72C6BB26CAF2}"/>
                </a:ext>
              </a:extLst>
            </p:cNvPr>
            <p:cNvSpPr>
              <a:spLocks noChangeShapeType="1"/>
            </p:cNvSpPr>
            <p:nvPr/>
          </p:nvSpPr>
          <p:spPr bwMode="auto">
            <a:xfrm flipH="1">
              <a:off x="829906" y="5029158"/>
              <a:ext cx="2190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61" name="Line 214">
              <a:extLst>
                <a:ext uri="{FF2B5EF4-FFF2-40B4-BE49-F238E27FC236}">
                  <a16:creationId xmlns="" xmlns:a16="http://schemas.microsoft.com/office/drawing/2014/main" id="{F2F6B538-4C39-4C91-B264-A9AB123E9746}"/>
                </a:ext>
              </a:extLst>
            </p:cNvPr>
            <p:cNvSpPr>
              <a:spLocks noChangeShapeType="1"/>
            </p:cNvSpPr>
            <p:nvPr/>
          </p:nvSpPr>
          <p:spPr bwMode="auto">
            <a:xfrm flipH="1" flipV="1">
              <a:off x="1363566" y="5026322"/>
              <a:ext cx="390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62" name="Text Box 215">
              <a:extLst>
                <a:ext uri="{FF2B5EF4-FFF2-40B4-BE49-F238E27FC236}">
                  <a16:creationId xmlns="" xmlns:a16="http://schemas.microsoft.com/office/drawing/2014/main" id="{D1CEB1A7-9F36-457A-88E6-9379A152CB82}"/>
                </a:ext>
              </a:extLst>
            </p:cNvPr>
            <p:cNvSpPr txBox="1">
              <a:spLocks noChangeArrowheads="1"/>
            </p:cNvSpPr>
            <p:nvPr/>
          </p:nvSpPr>
          <p:spPr bwMode="auto">
            <a:xfrm>
              <a:off x="2444228" y="4563369"/>
              <a:ext cx="749267"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100" b="1" i="1" dirty="0">
                  <a:solidFill>
                    <a:srgbClr val="FF0000"/>
                  </a:solidFill>
                  <a:latin typeface="Euclid" panose="02020503060505020303" pitchFamily="18" charset="0"/>
                  <a:ea typeface="华文中宋" panose="02010600040101010101" pitchFamily="2" charset="-122"/>
                </a:rPr>
                <a:t>K</a:t>
              </a:r>
              <a:r>
                <a:rPr lang="en-US" altLang="zh-CN" sz="2100" b="1" baseline="-25000" dirty="0">
                  <a:solidFill>
                    <a:srgbClr val="FF0000"/>
                  </a:solidFill>
                  <a:latin typeface="Euclid" panose="02020503060505020303" pitchFamily="18" charset="0"/>
                  <a:ea typeface="华文中宋" panose="02010600040101010101" pitchFamily="2" charset="-122"/>
                </a:rPr>
                <a:t>16</a:t>
              </a:r>
              <a:endParaRPr lang="en-US" altLang="zh-CN" sz="2100" b="1" dirty="0">
                <a:solidFill>
                  <a:srgbClr val="FF0000"/>
                </a:solidFill>
                <a:latin typeface="Euclid" panose="02020503060505020303" pitchFamily="18" charset="0"/>
                <a:ea typeface="华文中宋" panose="02010600040101010101" pitchFamily="2" charset="-122"/>
              </a:endParaRPr>
            </a:p>
          </p:txBody>
        </p:sp>
        <p:sp>
          <p:nvSpPr>
            <p:cNvPr id="63" name="Line 216">
              <a:extLst>
                <a:ext uri="{FF2B5EF4-FFF2-40B4-BE49-F238E27FC236}">
                  <a16:creationId xmlns="" xmlns:a16="http://schemas.microsoft.com/office/drawing/2014/main" id="{808DB981-A4F4-4F78-9942-628F19CE32FD}"/>
                </a:ext>
              </a:extLst>
            </p:cNvPr>
            <p:cNvSpPr>
              <a:spLocks noChangeShapeType="1"/>
            </p:cNvSpPr>
            <p:nvPr/>
          </p:nvSpPr>
          <p:spPr bwMode="auto">
            <a:xfrm flipH="1">
              <a:off x="1210723" y="4724366"/>
              <a:ext cx="0" cy="1409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64" name="Line 217">
              <a:extLst>
                <a:ext uri="{FF2B5EF4-FFF2-40B4-BE49-F238E27FC236}">
                  <a16:creationId xmlns="" xmlns:a16="http://schemas.microsoft.com/office/drawing/2014/main" id="{4B38040A-B49D-4688-AB09-0BF0069CDF06}"/>
                </a:ext>
              </a:extLst>
            </p:cNvPr>
            <p:cNvSpPr>
              <a:spLocks noChangeShapeType="1"/>
            </p:cNvSpPr>
            <p:nvPr/>
          </p:nvSpPr>
          <p:spPr bwMode="auto">
            <a:xfrm>
              <a:off x="1206276" y="4724366"/>
              <a:ext cx="14285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对话气泡: 矩形 2">
              <a:extLst>
                <a:ext uri="{FF2B5EF4-FFF2-40B4-BE49-F238E27FC236}">
                  <a16:creationId xmlns="" xmlns:a16="http://schemas.microsoft.com/office/drawing/2014/main" id="{B3933A12-6BA1-4335-8EFB-57CC5B2C463D}"/>
                </a:ext>
              </a:extLst>
            </p:cNvPr>
            <p:cNvSpPr/>
            <p:nvPr/>
          </p:nvSpPr>
          <p:spPr>
            <a:xfrm rot="10800000">
              <a:off x="346829" y="4325081"/>
              <a:ext cx="1786833" cy="1389859"/>
            </a:xfrm>
            <a:prstGeom prst="wedgeRectCallout">
              <a:avLst>
                <a:gd name="adj1" fmla="val 112198"/>
                <a:gd name="adj2" fmla="val 51484"/>
              </a:avLst>
            </a:prstGeom>
            <a:noFill/>
            <a:ln w="19050" cap="rnd">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a:extLst>
              <a:ext uri="{FF2B5EF4-FFF2-40B4-BE49-F238E27FC236}">
                <a16:creationId xmlns="" xmlns:a16="http://schemas.microsoft.com/office/drawing/2014/main" id="{239CA4C7-3C28-49F2-9578-2A30A99A1475}"/>
              </a:ext>
            </a:extLst>
          </p:cNvPr>
          <p:cNvGrpSpPr/>
          <p:nvPr/>
        </p:nvGrpSpPr>
        <p:grpSpPr>
          <a:xfrm>
            <a:off x="4952990" y="76288"/>
            <a:ext cx="2679291" cy="1811286"/>
            <a:chOff x="609704" y="4208446"/>
            <a:chExt cx="2679291" cy="1811286"/>
          </a:xfrm>
        </p:grpSpPr>
        <p:sp>
          <p:nvSpPr>
            <p:cNvPr id="22" name="Line 192">
              <a:extLst>
                <a:ext uri="{FF2B5EF4-FFF2-40B4-BE49-F238E27FC236}">
                  <a16:creationId xmlns="" xmlns:a16="http://schemas.microsoft.com/office/drawing/2014/main" id="{50699238-0255-4793-88FD-D616FD95F1DC}"/>
                </a:ext>
              </a:extLst>
            </p:cNvPr>
            <p:cNvSpPr>
              <a:spLocks noChangeShapeType="1"/>
            </p:cNvSpPr>
            <p:nvPr/>
          </p:nvSpPr>
          <p:spPr bwMode="auto">
            <a:xfrm flipH="1">
              <a:off x="1050205" y="5091582"/>
              <a:ext cx="1148581" cy="289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grpSp>
          <p:nvGrpSpPr>
            <p:cNvPr id="6" name="组合 5">
              <a:extLst>
                <a:ext uri="{FF2B5EF4-FFF2-40B4-BE49-F238E27FC236}">
                  <a16:creationId xmlns="" xmlns:a16="http://schemas.microsoft.com/office/drawing/2014/main" id="{24A6B59E-D165-45C5-9A12-2AE844FD1B15}"/>
                </a:ext>
              </a:extLst>
            </p:cNvPr>
            <p:cNvGrpSpPr/>
            <p:nvPr/>
          </p:nvGrpSpPr>
          <p:grpSpPr>
            <a:xfrm>
              <a:off x="609704" y="4208446"/>
              <a:ext cx="2679291" cy="1811286"/>
              <a:chOff x="609704" y="4208446"/>
              <a:chExt cx="2679291" cy="1811286"/>
            </a:xfrm>
          </p:grpSpPr>
          <p:sp>
            <p:nvSpPr>
              <p:cNvPr id="14" name="Line 184">
                <a:extLst>
                  <a:ext uri="{FF2B5EF4-FFF2-40B4-BE49-F238E27FC236}">
                    <a16:creationId xmlns="" xmlns:a16="http://schemas.microsoft.com/office/drawing/2014/main" id="{722C494F-192C-43E2-81AD-A59B76AECE8A}"/>
                  </a:ext>
                </a:extLst>
              </p:cNvPr>
              <p:cNvSpPr>
                <a:spLocks noChangeShapeType="1"/>
              </p:cNvSpPr>
              <p:nvPr/>
            </p:nvSpPr>
            <p:spPr bwMode="auto">
              <a:xfrm>
                <a:off x="1040013" y="4978112"/>
                <a:ext cx="0" cy="151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15" name="Rectangle 185">
                <a:extLst>
                  <a:ext uri="{FF2B5EF4-FFF2-40B4-BE49-F238E27FC236}">
                    <a16:creationId xmlns="" xmlns:a16="http://schemas.microsoft.com/office/drawing/2014/main" id="{E4CF0D89-1CE6-4819-81EC-592A8A561DCB}"/>
                  </a:ext>
                </a:extLst>
              </p:cNvPr>
              <p:cNvSpPr>
                <a:spLocks noChangeArrowheads="1"/>
              </p:cNvSpPr>
              <p:nvPr/>
            </p:nvSpPr>
            <p:spPr bwMode="auto">
              <a:xfrm>
                <a:off x="656464" y="5683525"/>
                <a:ext cx="796301" cy="260084"/>
              </a:xfrm>
              <a:prstGeom prst="rect">
                <a:avLst/>
              </a:prstGeom>
              <a:noFill/>
              <a:ln w="9525">
                <a:solidFill>
                  <a:schemeClr val="tx1"/>
                </a:solidFill>
                <a:miter lim="800000"/>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20000"/>
                  </a:lnSpc>
                </a:pPr>
                <a:r>
                  <a:rPr lang="en-US" altLang="zh-CN" sz="1600" b="1" i="1" dirty="0">
                    <a:solidFill>
                      <a:srgbClr val="0000FF"/>
                    </a:solidFill>
                    <a:latin typeface="Euclid" panose="02020503060505020303" pitchFamily="18" charset="0"/>
                    <a:ea typeface="华文中宋" panose="02010600040101010101" pitchFamily="2" charset="-122"/>
                  </a:rPr>
                  <a:t>L</a:t>
                </a:r>
                <a:r>
                  <a:rPr lang="en-US" altLang="zh-CN" sz="1600" b="1" baseline="-25000" dirty="0">
                    <a:solidFill>
                      <a:srgbClr val="0000FF"/>
                    </a:solidFill>
                    <a:latin typeface="Euclid" panose="02020503060505020303" pitchFamily="18" charset="0"/>
                    <a:ea typeface="华文中宋" panose="02010600040101010101" pitchFamily="2" charset="-122"/>
                  </a:rPr>
                  <a:t>1</a:t>
                </a:r>
                <a:endParaRPr lang="en-US" altLang="zh-CN" sz="2500" b="1" dirty="0">
                  <a:solidFill>
                    <a:srgbClr val="0000FF"/>
                  </a:solidFill>
                  <a:latin typeface="Euclid" panose="02020503060505020303" pitchFamily="18" charset="0"/>
                  <a:ea typeface="华文中宋" panose="02010600040101010101" pitchFamily="2" charset="-122"/>
                </a:endParaRPr>
              </a:p>
            </p:txBody>
          </p:sp>
          <p:sp>
            <p:nvSpPr>
              <p:cNvPr id="16" name="Rectangle 186">
                <a:extLst>
                  <a:ext uri="{FF2B5EF4-FFF2-40B4-BE49-F238E27FC236}">
                    <a16:creationId xmlns="" xmlns:a16="http://schemas.microsoft.com/office/drawing/2014/main" id="{582DEEEB-D96F-4E89-995A-A85219142F94}"/>
                  </a:ext>
                </a:extLst>
              </p:cNvPr>
              <p:cNvSpPr>
                <a:spLocks noChangeArrowheads="1"/>
              </p:cNvSpPr>
              <p:nvPr/>
            </p:nvSpPr>
            <p:spPr bwMode="auto">
              <a:xfrm>
                <a:off x="1795489" y="5681198"/>
                <a:ext cx="796301" cy="260084"/>
              </a:xfrm>
              <a:prstGeom prst="rect">
                <a:avLst/>
              </a:prstGeom>
              <a:noFill/>
              <a:ln w="9525">
                <a:solidFill>
                  <a:schemeClr val="tx1"/>
                </a:solidFill>
                <a:miter lim="800000"/>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20000"/>
                  </a:lnSpc>
                </a:pPr>
                <a:r>
                  <a:rPr lang="en-US" altLang="zh-CN" b="1" i="1" dirty="0">
                    <a:solidFill>
                      <a:srgbClr val="0000FF"/>
                    </a:solidFill>
                    <a:latin typeface="Euclid" panose="02020503060505020303" pitchFamily="18" charset="0"/>
                    <a:ea typeface="华文中宋" panose="02010600040101010101" pitchFamily="2" charset="-122"/>
                  </a:rPr>
                  <a:t>R</a:t>
                </a:r>
                <a:r>
                  <a:rPr lang="en-US" altLang="zh-CN" b="1" baseline="-25000" dirty="0">
                    <a:solidFill>
                      <a:srgbClr val="0000FF"/>
                    </a:solidFill>
                    <a:latin typeface="Euclid" panose="02020503060505020303" pitchFamily="18" charset="0"/>
                    <a:ea typeface="华文中宋" panose="02010600040101010101" pitchFamily="2" charset="-122"/>
                  </a:rPr>
                  <a:t>1</a:t>
                </a:r>
                <a:endParaRPr lang="en-US" altLang="zh-CN" b="1" dirty="0">
                  <a:solidFill>
                    <a:srgbClr val="0000FF"/>
                  </a:solidFill>
                  <a:latin typeface="Euclid" panose="02020503060505020303" pitchFamily="18" charset="0"/>
                  <a:ea typeface="华文中宋" panose="02010600040101010101" pitchFamily="2" charset="-122"/>
                </a:endParaRPr>
              </a:p>
            </p:txBody>
          </p:sp>
          <p:sp>
            <p:nvSpPr>
              <p:cNvPr id="17" name="Rectangle 187">
                <a:extLst>
                  <a:ext uri="{FF2B5EF4-FFF2-40B4-BE49-F238E27FC236}">
                    <a16:creationId xmlns="" xmlns:a16="http://schemas.microsoft.com/office/drawing/2014/main" id="{4C41CBFE-4CCB-4CA4-B07D-F15B1036A8C9}"/>
                  </a:ext>
                </a:extLst>
              </p:cNvPr>
              <p:cNvSpPr>
                <a:spLocks noChangeArrowheads="1"/>
              </p:cNvSpPr>
              <p:nvPr/>
            </p:nvSpPr>
            <p:spPr bwMode="auto">
              <a:xfrm>
                <a:off x="698352" y="4251772"/>
                <a:ext cx="796301" cy="243324"/>
              </a:xfrm>
              <a:prstGeom prst="rect">
                <a:avLst/>
              </a:prstGeom>
              <a:noFill/>
              <a:ln w="9525">
                <a:solidFill>
                  <a:schemeClr val="tx1"/>
                </a:solidFill>
                <a:miter lim="800000"/>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20000"/>
                  </a:lnSpc>
                </a:pPr>
                <a:r>
                  <a:rPr lang="en-US" altLang="zh-CN" b="1" i="1" dirty="0">
                    <a:solidFill>
                      <a:srgbClr val="0000FF"/>
                    </a:solidFill>
                    <a:latin typeface="Euclid" panose="02020503060505020303" pitchFamily="18" charset="0"/>
                    <a:ea typeface="华文中宋" panose="02010600040101010101" pitchFamily="2" charset="-122"/>
                  </a:rPr>
                  <a:t>L</a:t>
                </a:r>
                <a:r>
                  <a:rPr lang="en-US" altLang="zh-CN" b="1" baseline="-25000" dirty="0">
                    <a:solidFill>
                      <a:srgbClr val="0000FF"/>
                    </a:solidFill>
                    <a:latin typeface="Euclid" panose="02020503060505020303" pitchFamily="18" charset="0"/>
                    <a:ea typeface="华文中宋" panose="02010600040101010101" pitchFamily="2" charset="-122"/>
                  </a:rPr>
                  <a:t>0</a:t>
                </a:r>
                <a:endParaRPr lang="en-US" altLang="zh-CN" b="1" dirty="0">
                  <a:solidFill>
                    <a:srgbClr val="0000FF"/>
                  </a:solidFill>
                  <a:latin typeface="Euclid" panose="02020503060505020303" pitchFamily="18" charset="0"/>
                  <a:ea typeface="华文中宋" panose="02010600040101010101" pitchFamily="2" charset="-122"/>
                </a:endParaRPr>
              </a:p>
            </p:txBody>
          </p:sp>
          <p:sp>
            <p:nvSpPr>
              <p:cNvPr id="18" name="Rectangle 188">
                <a:extLst>
                  <a:ext uri="{FF2B5EF4-FFF2-40B4-BE49-F238E27FC236}">
                    <a16:creationId xmlns="" xmlns:a16="http://schemas.microsoft.com/office/drawing/2014/main" id="{89A1E2C9-84AD-4ED5-BDAA-9D1B340858A4}"/>
                  </a:ext>
                </a:extLst>
              </p:cNvPr>
              <p:cNvSpPr>
                <a:spLocks noChangeArrowheads="1"/>
              </p:cNvSpPr>
              <p:nvPr/>
            </p:nvSpPr>
            <p:spPr bwMode="auto">
              <a:xfrm>
                <a:off x="1788672" y="4245820"/>
                <a:ext cx="794940" cy="249275"/>
              </a:xfrm>
              <a:prstGeom prst="rect">
                <a:avLst/>
              </a:prstGeom>
              <a:noFill/>
              <a:ln w="9525">
                <a:solidFill>
                  <a:schemeClr val="tx1"/>
                </a:solidFill>
                <a:miter lim="800000"/>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20000"/>
                  </a:lnSpc>
                </a:pPr>
                <a:r>
                  <a:rPr lang="en-US" altLang="zh-CN" b="1" i="1" dirty="0">
                    <a:solidFill>
                      <a:srgbClr val="0000FF"/>
                    </a:solidFill>
                    <a:latin typeface="Euclid" panose="02020503060505020303" pitchFamily="18" charset="0"/>
                    <a:ea typeface="华文中宋" panose="02010600040101010101" pitchFamily="2" charset="-122"/>
                  </a:rPr>
                  <a:t>R</a:t>
                </a:r>
                <a:r>
                  <a:rPr lang="en-US" altLang="zh-CN" b="1" baseline="-25000" dirty="0">
                    <a:solidFill>
                      <a:srgbClr val="0000FF"/>
                    </a:solidFill>
                    <a:latin typeface="Euclid" panose="02020503060505020303" pitchFamily="18" charset="0"/>
                    <a:ea typeface="华文中宋" panose="02010600040101010101" pitchFamily="2" charset="-122"/>
                  </a:rPr>
                  <a:t>0</a:t>
                </a:r>
                <a:endParaRPr lang="en-US" altLang="zh-CN" b="1" dirty="0">
                  <a:solidFill>
                    <a:srgbClr val="0000FF"/>
                  </a:solidFill>
                  <a:latin typeface="Euclid" panose="02020503060505020303" pitchFamily="18" charset="0"/>
                  <a:ea typeface="华文中宋" panose="02010600040101010101" pitchFamily="2" charset="-122"/>
                </a:endParaRPr>
              </a:p>
            </p:txBody>
          </p:sp>
          <p:sp>
            <p:nvSpPr>
              <p:cNvPr id="19" name="Line 189">
                <a:extLst>
                  <a:ext uri="{FF2B5EF4-FFF2-40B4-BE49-F238E27FC236}">
                    <a16:creationId xmlns="" xmlns:a16="http://schemas.microsoft.com/office/drawing/2014/main" id="{39DD4E9D-E8E8-4E5A-B26E-76ECC81A4689}"/>
                  </a:ext>
                </a:extLst>
              </p:cNvPr>
              <p:cNvSpPr>
                <a:spLocks noChangeShapeType="1"/>
              </p:cNvSpPr>
              <p:nvPr/>
            </p:nvSpPr>
            <p:spPr bwMode="auto">
              <a:xfrm>
                <a:off x="1040013" y="4495096"/>
                <a:ext cx="0" cy="282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20" name="AutoShape 190">
                <a:extLst>
                  <a:ext uri="{FF2B5EF4-FFF2-40B4-BE49-F238E27FC236}">
                    <a16:creationId xmlns="" xmlns:a16="http://schemas.microsoft.com/office/drawing/2014/main" id="{F18AB3C5-99FC-4EC0-BAF3-3BB3AD471E72}"/>
                  </a:ext>
                </a:extLst>
              </p:cNvPr>
              <p:cNvSpPr>
                <a:spLocks noChangeArrowheads="1"/>
              </p:cNvSpPr>
              <p:nvPr/>
            </p:nvSpPr>
            <p:spPr bwMode="auto">
              <a:xfrm>
                <a:off x="934003" y="4775188"/>
                <a:ext cx="204730" cy="202924"/>
              </a:xfrm>
              <a:prstGeom prst="flowChartOr">
                <a:avLst/>
              </a:prstGeom>
              <a:noFill/>
              <a:ln w="9525">
                <a:solidFill>
                  <a:schemeClr val="tx1"/>
                </a:solidFill>
                <a:round/>
                <a:headEnd/>
                <a:tailEnd/>
              </a:ln>
            </p:spPr>
            <p:txBody>
              <a:bodyPr wrap="none" lIns="0" tIns="0" r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b="1">
                  <a:latin typeface="Euclid" panose="02020503060505020303" pitchFamily="18" charset="0"/>
                  <a:ea typeface="华文中宋" panose="02010600040101010101" pitchFamily="2" charset="-122"/>
                </a:endParaRPr>
              </a:p>
            </p:txBody>
          </p:sp>
          <p:sp>
            <p:nvSpPr>
              <p:cNvPr id="21" name="Line 191">
                <a:extLst>
                  <a:ext uri="{FF2B5EF4-FFF2-40B4-BE49-F238E27FC236}">
                    <a16:creationId xmlns="" xmlns:a16="http://schemas.microsoft.com/office/drawing/2014/main" id="{5DCD3A94-326D-44A1-877A-84813A8E58E0}"/>
                  </a:ext>
                </a:extLst>
              </p:cNvPr>
              <p:cNvSpPr>
                <a:spLocks noChangeShapeType="1"/>
              </p:cNvSpPr>
              <p:nvPr/>
            </p:nvSpPr>
            <p:spPr bwMode="auto">
              <a:xfrm>
                <a:off x="2193640" y="4495094"/>
                <a:ext cx="0" cy="605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23" name="Line 193">
                <a:extLst>
                  <a:ext uri="{FF2B5EF4-FFF2-40B4-BE49-F238E27FC236}">
                    <a16:creationId xmlns="" xmlns:a16="http://schemas.microsoft.com/office/drawing/2014/main" id="{5A0DA2B3-5731-436E-90BF-2D6AD7E5F77F}"/>
                  </a:ext>
                </a:extLst>
              </p:cNvPr>
              <p:cNvSpPr>
                <a:spLocks noChangeShapeType="1"/>
              </p:cNvSpPr>
              <p:nvPr/>
            </p:nvSpPr>
            <p:spPr bwMode="auto">
              <a:xfrm>
                <a:off x="1046038" y="5380757"/>
                <a:ext cx="4037" cy="3004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24" name="Line 194">
                <a:extLst>
                  <a:ext uri="{FF2B5EF4-FFF2-40B4-BE49-F238E27FC236}">
                    <a16:creationId xmlns="" xmlns:a16="http://schemas.microsoft.com/office/drawing/2014/main" id="{E4BB2E18-84A6-4D50-977C-20511BAA42BF}"/>
                  </a:ext>
                </a:extLst>
              </p:cNvPr>
              <p:cNvSpPr>
                <a:spLocks noChangeShapeType="1"/>
              </p:cNvSpPr>
              <p:nvPr/>
            </p:nvSpPr>
            <p:spPr bwMode="auto">
              <a:xfrm>
                <a:off x="1036368" y="5133876"/>
                <a:ext cx="1181755" cy="2705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25" name="Line 195">
                <a:extLst>
                  <a:ext uri="{FF2B5EF4-FFF2-40B4-BE49-F238E27FC236}">
                    <a16:creationId xmlns="" xmlns:a16="http://schemas.microsoft.com/office/drawing/2014/main" id="{BF02C6ED-8AA2-4464-B63C-05026488F221}"/>
                  </a:ext>
                </a:extLst>
              </p:cNvPr>
              <p:cNvSpPr>
                <a:spLocks noChangeShapeType="1"/>
              </p:cNvSpPr>
              <p:nvPr/>
            </p:nvSpPr>
            <p:spPr bwMode="auto">
              <a:xfrm flipH="1">
                <a:off x="2209862" y="5402222"/>
                <a:ext cx="0" cy="277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26" name="Oval 196">
                <a:extLst>
                  <a:ext uri="{FF2B5EF4-FFF2-40B4-BE49-F238E27FC236}">
                    <a16:creationId xmlns="" xmlns:a16="http://schemas.microsoft.com/office/drawing/2014/main" id="{7F5E07D3-7A87-4DF3-96A1-C602D9BDB5D6}"/>
                  </a:ext>
                </a:extLst>
              </p:cNvPr>
              <p:cNvSpPr>
                <a:spLocks noChangeArrowheads="1"/>
              </p:cNvSpPr>
              <p:nvPr/>
            </p:nvSpPr>
            <p:spPr bwMode="auto">
              <a:xfrm>
                <a:off x="1445958" y="4738032"/>
                <a:ext cx="247026" cy="240080"/>
              </a:xfrm>
              <a:prstGeom prst="ellipse">
                <a:avLst/>
              </a:prstGeom>
              <a:noFill/>
              <a:ln w="9525">
                <a:solidFill>
                  <a:schemeClr val="tx1"/>
                </a:solidFill>
                <a:round/>
                <a:headEnd/>
                <a:tailEnd/>
              </a:ln>
            </p:spPr>
            <p:txBody>
              <a:bodyPr wrap="none" lIns="0" tIns="0" rIns="0" bIns="40003" anchor="ct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50000"/>
                  </a:lnSpc>
                </a:pPr>
                <a:r>
                  <a:rPr lang="en-US" altLang="zh-CN" b="1" i="1" dirty="0">
                    <a:solidFill>
                      <a:srgbClr val="FF0000"/>
                    </a:solidFill>
                    <a:latin typeface="Euclid" panose="02020503060505020303" pitchFamily="18" charset="0"/>
                    <a:ea typeface="华文中宋" panose="02010600040101010101" pitchFamily="2" charset="-122"/>
                  </a:rPr>
                  <a:t>F</a:t>
                </a:r>
              </a:p>
            </p:txBody>
          </p:sp>
          <p:sp>
            <p:nvSpPr>
              <p:cNvPr id="27" name="Line 197">
                <a:extLst>
                  <a:ext uri="{FF2B5EF4-FFF2-40B4-BE49-F238E27FC236}">
                    <a16:creationId xmlns="" xmlns:a16="http://schemas.microsoft.com/office/drawing/2014/main" id="{EF5080E4-377F-47D4-8D95-BDA8E61DEAF4}"/>
                  </a:ext>
                </a:extLst>
              </p:cNvPr>
              <p:cNvSpPr>
                <a:spLocks noChangeShapeType="1"/>
              </p:cNvSpPr>
              <p:nvPr/>
            </p:nvSpPr>
            <p:spPr bwMode="auto">
              <a:xfrm flipH="1" flipV="1">
                <a:off x="1141601" y="4876762"/>
                <a:ext cx="279855" cy="1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28" name="Line 198">
                <a:extLst>
                  <a:ext uri="{FF2B5EF4-FFF2-40B4-BE49-F238E27FC236}">
                    <a16:creationId xmlns="" xmlns:a16="http://schemas.microsoft.com/office/drawing/2014/main" id="{652D60DE-2AD8-41D1-B8C0-EFED76907784}"/>
                  </a:ext>
                </a:extLst>
              </p:cNvPr>
              <p:cNvSpPr>
                <a:spLocks noChangeShapeType="1"/>
              </p:cNvSpPr>
              <p:nvPr/>
            </p:nvSpPr>
            <p:spPr bwMode="auto">
              <a:xfrm flipH="1" flipV="1">
                <a:off x="1692983" y="4847802"/>
                <a:ext cx="500657" cy="55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29" name="Text Box 199">
                <a:extLst>
                  <a:ext uri="{FF2B5EF4-FFF2-40B4-BE49-F238E27FC236}">
                    <a16:creationId xmlns="" xmlns:a16="http://schemas.microsoft.com/office/drawing/2014/main" id="{42215E91-C956-4694-9462-96E8F364D872}"/>
                  </a:ext>
                </a:extLst>
              </p:cNvPr>
              <p:cNvSpPr txBox="1">
                <a:spLocks noChangeArrowheads="1"/>
              </p:cNvSpPr>
              <p:nvPr/>
            </p:nvSpPr>
            <p:spPr bwMode="auto">
              <a:xfrm>
                <a:off x="2781163" y="4440792"/>
                <a:ext cx="507832"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010" tIns="40005" rIns="80010" bIns="40005">
                <a:spAutoFit/>
              </a:bodyPr>
              <a:lstStyle>
                <a:lvl1pPr defTabSz="800100">
                  <a:defRPr>
                    <a:solidFill>
                      <a:schemeClr val="tx1"/>
                    </a:solidFill>
                    <a:latin typeface="Verdana" panose="020B0604030504040204" pitchFamily="34" charset="0"/>
                    <a:ea typeface="宋体" panose="02010600030101010101" pitchFamily="2" charset="-122"/>
                  </a:defRPr>
                </a:lvl1pPr>
                <a:lvl2pPr marL="742950" indent="-285750" defTabSz="800100">
                  <a:defRPr>
                    <a:solidFill>
                      <a:schemeClr val="tx1"/>
                    </a:solidFill>
                    <a:latin typeface="Verdana" panose="020B0604030504040204" pitchFamily="34" charset="0"/>
                    <a:ea typeface="宋体" panose="02010600030101010101" pitchFamily="2" charset="-122"/>
                  </a:defRPr>
                </a:lvl2pPr>
                <a:lvl3pPr marL="1143000" indent="-228600" defTabSz="800100">
                  <a:defRPr>
                    <a:solidFill>
                      <a:schemeClr val="tx1"/>
                    </a:solidFill>
                    <a:latin typeface="Verdana" panose="020B0604030504040204" pitchFamily="34" charset="0"/>
                    <a:ea typeface="宋体" panose="02010600030101010101" pitchFamily="2" charset="-122"/>
                  </a:defRPr>
                </a:lvl3pPr>
                <a:lvl4pPr marL="1600200" indent="-228600" defTabSz="800100">
                  <a:defRPr>
                    <a:solidFill>
                      <a:schemeClr val="tx1"/>
                    </a:solidFill>
                    <a:latin typeface="Verdana" panose="020B0604030504040204" pitchFamily="34" charset="0"/>
                    <a:ea typeface="宋体" panose="02010600030101010101" pitchFamily="2" charset="-122"/>
                  </a:defRPr>
                </a:lvl4pPr>
                <a:lvl5pPr marL="2057400" indent="-228600" defTabSz="800100">
                  <a:defRPr>
                    <a:solidFill>
                      <a:schemeClr val="tx1"/>
                    </a:solidFill>
                    <a:latin typeface="Verdana" panose="020B0604030504040204" pitchFamily="34" charset="0"/>
                    <a:ea typeface="宋体" panose="02010600030101010101" pitchFamily="2" charset="-122"/>
                  </a:defRPr>
                </a:lvl5pPr>
                <a:lvl6pPr marL="25146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8001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100" b="1" i="1" dirty="0">
                    <a:solidFill>
                      <a:srgbClr val="FF0000"/>
                    </a:solidFill>
                    <a:latin typeface="Euclid" panose="02020503060505020303" pitchFamily="18" charset="0"/>
                    <a:ea typeface="华文中宋" panose="02010600040101010101" pitchFamily="2" charset="-122"/>
                  </a:rPr>
                  <a:t>K</a:t>
                </a:r>
                <a:r>
                  <a:rPr lang="en-US" altLang="zh-CN" sz="2100" b="1" baseline="-25000" dirty="0">
                    <a:solidFill>
                      <a:srgbClr val="FF0000"/>
                    </a:solidFill>
                    <a:latin typeface="Euclid" panose="02020503060505020303" pitchFamily="18" charset="0"/>
                    <a:ea typeface="华文中宋" panose="02010600040101010101" pitchFamily="2" charset="-122"/>
                  </a:rPr>
                  <a:t>1</a:t>
                </a:r>
                <a:endParaRPr lang="en-US" altLang="zh-CN" sz="2100" b="1" dirty="0">
                  <a:solidFill>
                    <a:srgbClr val="FF0000"/>
                  </a:solidFill>
                  <a:latin typeface="Euclid" panose="02020503060505020303" pitchFamily="18" charset="0"/>
                  <a:ea typeface="华文中宋" panose="02010600040101010101" pitchFamily="2" charset="-122"/>
                </a:endParaRPr>
              </a:p>
            </p:txBody>
          </p:sp>
          <p:sp>
            <p:nvSpPr>
              <p:cNvPr id="30" name="Line 200">
                <a:extLst>
                  <a:ext uri="{FF2B5EF4-FFF2-40B4-BE49-F238E27FC236}">
                    <a16:creationId xmlns="" xmlns:a16="http://schemas.microsoft.com/office/drawing/2014/main" id="{5B7A560F-C51E-417D-8DF9-6C1C2D5A134A}"/>
                  </a:ext>
                </a:extLst>
              </p:cNvPr>
              <p:cNvSpPr>
                <a:spLocks noChangeShapeType="1"/>
              </p:cNvSpPr>
              <p:nvPr/>
            </p:nvSpPr>
            <p:spPr bwMode="auto">
              <a:xfrm flipH="1">
                <a:off x="1576325" y="4600845"/>
                <a:ext cx="0" cy="1286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31" name="Line 201">
                <a:extLst>
                  <a:ext uri="{FF2B5EF4-FFF2-40B4-BE49-F238E27FC236}">
                    <a16:creationId xmlns="" xmlns:a16="http://schemas.microsoft.com/office/drawing/2014/main" id="{043C3CA8-0D37-44D3-B80F-4AB464AB22E7}"/>
                  </a:ext>
                </a:extLst>
              </p:cNvPr>
              <p:cNvSpPr>
                <a:spLocks noChangeShapeType="1"/>
              </p:cNvSpPr>
              <p:nvPr/>
            </p:nvSpPr>
            <p:spPr bwMode="auto">
              <a:xfrm>
                <a:off x="1576325" y="4600844"/>
                <a:ext cx="1321374" cy="54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Euclid" panose="02020503060505020303" pitchFamily="18" charset="0"/>
                </a:endParaRPr>
              </a:p>
            </p:txBody>
          </p:sp>
          <p:sp>
            <p:nvSpPr>
              <p:cNvPr id="5" name="对话气泡: 矩形 4">
                <a:extLst>
                  <a:ext uri="{FF2B5EF4-FFF2-40B4-BE49-F238E27FC236}">
                    <a16:creationId xmlns="" xmlns:a16="http://schemas.microsoft.com/office/drawing/2014/main" id="{B466976A-28FE-4FDD-90AB-C56F76285B22}"/>
                  </a:ext>
                </a:extLst>
              </p:cNvPr>
              <p:cNvSpPr/>
              <p:nvPr/>
            </p:nvSpPr>
            <p:spPr>
              <a:xfrm>
                <a:off x="609704" y="4208446"/>
                <a:ext cx="2105238" cy="1811286"/>
              </a:xfrm>
              <a:prstGeom prst="wedgeRectCallout">
                <a:avLst>
                  <a:gd name="adj1" fmla="val -71655"/>
                  <a:gd name="adj2" fmla="val 51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 name="右大括号 7">
            <a:extLst>
              <a:ext uri="{FF2B5EF4-FFF2-40B4-BE49-F238E27FC236}">
                <a16:creationId xmlns="" xmlns:a16="http://schemas.microsoft.com/office/drawing/2014/main" id="{A8FA34B4-417F-4748-B051-22B627FAB760}"/>
              </a:ext>
            </a:extLst>
          </p:cNvPr>
          <p:cNvSpPr/>
          <p:nvPr/>
        </p:nvSpPr>
        <p:spPr>
          <a:xfrm>
            <a:off x="4648198" y="4038584"/>
            <a:ext cx="122669" cy="716829"/>
          </a:xfrm>
          <a:prstGeom prst="rightBrace">
            <a:avLst>
              <a:gd name="adj1" fmla="val 8333"/>
              <a:gd name="adj2" fmla="val 48711"/>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9" name="日期占位符 8"/>
          <p:cNvSpPr>
            <a:spLocks noGrp="1"/>
          </p:cNvSpPr>
          <p:nvPr>
            <p:ph type="dt" sz="half" idx="10"/>
          </p:nvPr>
        </p:nvSpPr>
        <p:spPr/>
        <p:txBody>
          <a:bodyPr/>
          <a:lstStyle/>
          <a:p>
            <a:pPr>
              <a:defRPr/>
            </a:pPr>
            <a:fld id="{F8E0D0EA-24E8-439B-BA99-3546292AFC98}" type="datetime1">
              <a:rPr lang="zh-CN" altLang="en-US" smtClean="0"/>
              <a:t>2023/3/31</a:t>
            </a:fld>
            <a:endParaRPr lang="en-US" altLang="zh-CN"/>
          </a:p>
        </p:txBody>
      </p:sp>
      <p:sp>
        <p:nvSpPr>
          <p:cNvPr id="10" name="页脚占位符 9"/>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C970BB9C-A644-4FC3-AB09-AF780738CEDB}"/>
              </a:ext>
            </a:extLst>
          </p:cNvPr>
          <p:cNvSpPr>
            <a:spLocks noGrp="1"/>
          </p:cNvSpPr>
          <p:nvPr>
            <p:ph idx="1"/>
          </p:nvPr>
        </p:nvSpPr>
        <p:spPr>
          <a:xfrm>
            <a:off x="617538" y="1033462"/>
            <a:ext cx="7886700" cy="5138665"/>
          </a:xfrm>
        </p:spPr>
        <p:txBody>
          <a:bodyPr/>
          <a:lstStyle/>
          <a:p>
            <a:pPr algn="just" eaLnBrk="1" hangingPunct="1">
              <a:lnSpc>
                <a:spcPct val="120000"/>
              </a:lnSpc>
              <a:spcBef>
                <a:spcPts val="0"/>
              </a:spcBef>
              <a:spcAft>
                <a:spcPts val="0"/>
              </a:spcAft>
              <a:buFont typeface="Wingdings" panose="05000000000000000000" pitchFamily="2" charset="2"/>
              <a:buChar char="Ø"/>
              <a:defRPr/>
            </a:pPr>
            <a:r>
              <a:rPr lang="zh-CN" altLang="en-US" b="0" dirty="0">
                <a:latin typeface="Euclid" panose="02020503060505020303" pitchFamily="18" charset="0"/>
              </a:rPr>
              <a:t>初始置换</a:t>
            </a:r>
            <a:r>
              <a:rPr lang="en-US" altLang="zh-CN" i="1" dirty="0">
                <a:latin typeface="Euclid" panose="02020503060505020303" pitchFamily="18" charset="0"/>
              </a:rPr>
              <a:t>IP</a:t>
            </a:r>
            <a:endParaRPr lang="en-US" altLang="zh-CN" dirty="0">
              <a:latin typeface="Euclid" panose="02020503060505020303" pitchFamily="18" charset="0"/>
            </a:endParaRPr>
          </a:p>
          <a:p>
            <a:pPr marL="687600" algn="just" eaLnBrk="1" hangingPunct="1">
              <a:lnSpc>
                <a:spcPct val="120000"/>
              </a:lnSpc>
              <a:spcBef>
                <a:spcPts val="0"/>
              </a:spcBef>
              <a:spcAft>
                <a:spcPts val="0"/>
              </a:spcAft>
              <a:buFont typeface="Times New Roman" panose="02020603050405020304" pitchFamily="18" charset="0"/>
              <a:buChar char="‒"/>
              <a:defRPr/>
            </a:pPr>
            <a:r>
              <a:rPr lang="zh-CN" altLang="en-US" b="0" dirty="0">
                <a:latin typeface="Euclid" panose="02020503060505020303" pitchFamily="18" charset="0"/>
              </a:rPr>
              <a:t>将</a:t>
            </a:r>
            <a:r>
              <a:rPr lang="en-US" altLang="zh-CN" dirty="0">
                <a:latin typeface="Euclid" panose="02020503060505020303" pitchFamily="18" charset="0"/>
              </a:rPr>
              <a:t>64 bit</a:t>
            </a:r>
            <a:r>
              <a:rPr lang="zh-CN" altLang="en-US" b="0" dirty="0">
                <a:latin typeface="Euclid" panose="02020503060505020303" pitchFamily="18" charset="0"/>
              </a:rPr>
              <a:t>明文的位置进行</a:t>
            </a:r>
            <a:r>
              <a:rPr lang="zh-CN" altLang="en-US" b="0" dirty="0">
                <a:solidFill>
                  <a:srgbClr val="FF0000"/>
                </a:solidFill>
                <a:latin typeface="Euclid" panose="02020503060505020303" pitchFamily="18" charset="0"/>
              </a:rPr>
              <a:t>置换</a:t>
            </a:r>
            <a:r>
              <a:rPr lang="en-US" altLang="zh-CN" b="0" dirty="0">
                <a:latin typeface="Euclid" panose="02020503060505020303" pitchFamily="18" charset="0"/>
              </a:rPr>
              <a:t>, </a:t>
            </a:r>
            <a:r>
              <a:rPr lang="zh-CN" altLang="en-US" b="0" dirty="0">
                <a:latin typeface="Euclid" panose="02020503060505020303" pitchFamily="18" charset="0"/>
              </a:rPr>
              <a:t>得到一个乱序的</a:t>
            </a:r>
            <a:r>
              <a:rPr lang="en-US" altLang="zh-CN" dirty="0">
                <a:latin typeface="Euclid" panose="02020503060505020303" pitchFamily="18" charset="0"/>
              </a:rPr>
              <a:t>64 bit</a:t>
            </a:r>
            <a:r>
              <a:rPr lang="zh-CN" altLang="en-US" b="0" dirty="0">
                <a:latin typeface="Euclid" panose="02020503060505020303" pitchFamily="18" charset="0"/>
              </a:rPr>
              <a:t>明文组</a:t>
            </a:r>
            <a:r>
              <a:rPr lang="en-US" altLang="zh-CN" b="0" dirty="0">
                <a:latin typeface="Euclid" panose="02020503060505020303" pitchFamily="18" charset="0"/>
              </a:rPr>
              <a:t>, </a:t>
            </a:r>
            <a:r>
              <a:rPr lang="zh-CN" altLang="en-US" b="0" dirty="0">
                <a:solidFill>
                  <a:srgbClr val="FF0000"/>
                </a:solidFill>
                <a:latin typeface="Euclid" panose="02020503060505020303" pitchFamily="18" charset="0"/>
              </a:rPr>
              <a:t>而后分成左右两段</a:t>
            </a:r>
            <a:r>
              <a:rPr lang="en-US" altLang="zh-CN" b="0" dirty="0">
                <a:latin typeface="Euclid" panose="02020503060505020303" pitchFamily="18" charset="0"/>
              </a:rPr>
              <a:t>, </a:t>
            </a:r>
            <a:r>
              <a:rPr lang="zh-CN" altLang="en-US" b="0" dirty="0">
                <a:latin typeface="Euclid" panose="02020503060505020303" pitchFamily="18" charset="0"/>
              </a:rPr>
              <a:t>每段为</a:t>
            </a:r>
            <a:r>
              <a:rPr lang="en-US" altLang="zh-CN" dirty="0">
                <a:latin typeface="Euclid" panose="02020503060505020303" pitchFamily="18" charset="0"/>
              </a:rPr>
              <a:t>32 bit</a:t>
            </a:r>
            <a:r>
              <a:rPr lang="en-US" altLang="zh-CN" b="0" dirty="0">
                <a:latin typeface="Euclid" panose="02020503060505020303" pitchFamily="18" charset="0"/>
              </a:rPr>
              <a:t>, </a:t>
            </a:r>
            <a:r>
              <a:rPr lang="zh-CN" altLang="en-US" b="0" dirty="0">
                <a:latin typeface="Euclid" panose="02020503060505020303" pitchFamily="18" charset="0"/>
              </a:rPr>
              <a:t>以</a:t>
            </a:r>
            <a:r>
              <a:rPr lang="en-US" altLang="zh-CN" i="1" dirty="0">
                <a:solidFill>
                  <a:srgbClr val="FF0000"/>
                </a:solidFill>
                <a:latin typeface="Euclid" panose="02020503060505020303" pitchFamily="18" charset="0"/>
              </a:rPr>
              <a:t>L</a:t>
            </a:r>
            <a:r>
              <a:rPr lang="en-US" altLang="zh-CN" baseline="-25000" dirty="0">
                <a:solidFill>
                  <a:srgbClr val="FF0000"/>
                </a:solidFill>
                <a:latin typeface="Euclid" panose="02020503060505020303" pitchFamily="18" charset="0"/>
              </a:rPr>
              <a:t>0</a:t>
            </a:r>
            <a:r>
              <a:rPr lang="zh-CN" altLang="en-US" b="0" dirty="0">
                <a:solidFill>
                  <a:srgbClr val="FF0000"/>
                </a:solidFill>
                <a:latin typeface="Euclid" panose="02020503060505020303" pitchFamily="18" charset="0"/>
              </a:rPr>
              <a:t>和</a:t>
            </a:r>
            <a:r>
              <a:rPr lang="en-US" altLang="zh-CN" i="1" dirty="0">
                <a:solidFill>
                  <a:srgbClr val="FF0000"/>
                </a:solidFill>
                <a:latin typeface="Euclid" panose="02020503060505020303" pitchFamily="18" charset="0"/>
              </a:rPr>
              <a:t>R</a:t>
            </a:r>
            <a:r>
              <a:rPr lang="en-US" altLang="zh-CN" baseline="-25000" dirty="0">
                <a:solidFill>
                  <a:srgbClr val="FF0000"/>
                </a:solidFill>
                <a:latin typeface="Euclid" panose="02020503060505020303" pitchFamily="18" charset="0"/>
              </a:rPr>
              <a:t>0</a:t>
            </a:r>
            <a:r>
              <a:rPr lang="zh-CN" altLang="en-US" b="0" dirty="0">
                <a:latin typeface="Euclid" panose="02020503060505020303" pitchFamily="18" charset="0"/>
              </a:rPr>
              <a:t>表示。</a:t>
            </a:r>
          </a:p>
          <a:p>
            <a:pPr algn="just" eaLnBrk="1" hangingPunct="1">
              <a:lnSpc>
                <a:spcPct val="120000"/>
              </a:lnSpc>
              <a:spcBef>
                <a:spcPts val="0"/>
              </a:spcBef>
              <a:spcAft>
                <a:spcPts val="0"/>
              </a:spcAft>
              <a:buFont typeface="Wingdings" panose="05000000000000000000" pitchFamily="2" charset="2"/>
              <a:buChar char="Ø"/>
              <a:defRPr/>
            </a:pPr>
            <a:r>
              <a:rPr lang="zh-CN" altLang="en-US" b="0" dirty="0">
                <a:latin typeface="Euclid" panose="02020503060505020303" pitchFamily="18" charset="0"/>
              </a:rPr>
              <a:t>逆初始置换</a:t>
            </a:r>
            <a:r>
              <a:rPr lang="en-US" altLang="zh-CN" i="1" dirty="0">
                <a:latin typeface="Euclid" panose="02020503060505020303" pitchFamily="18" charset="0"/>
              </a:rPr>
              <a:t>IP</a:t>
            </a:r>
            <a:r>
              <a:rPr lang="en-US" altLang="zh-CN" baseline="30000" dirty="0">
                <a:latin typeface="Euclid" panose="02020503060505020303" pitchFamily="18" charset="0"/>
              </a:rPr>
              <a:t>-1</a:t>
            </a:r>
            <a:endParaRPr lang="en-US" altLang="zh-CN" dirty="0">
              <a:latin typeface="Euclid" panose="02020503060505020303" pitchFamily="18" charset="0"/>
            </a:endParaRPr>
          </a:p>
          <a:p>
            <a:pPr marL="687600" algn="just" eaLnBrk="1" hangingPunct="1">
              <a:lnSpc>
                <a:spcPct val="120000"/>
              </a:lnSpc>
              <a:spcBef>
                <a:spcPts val="0"/>
              </a:spcBef>
              <a:spcAft>
                <a:spcPts val="0"/>
              </a:spcAft>
              <a:buFont typeface="Times New Roman" panose="02020603050405020304" pitchFamily="18" charset="0"/>
              <a:buChar char="‒"/>
              <a:defRPr/>
            </a:pPr>
            <a:r>
              <a:rPr lang="zh-CN" altLang="en-US" b="0" dirty="0">
                <a:latin typeface="Euclid" panose="02020503060505020303" pitchFamily="18" charset="0"/>
              </a:rPr>
              <a:t>将</a:t>
            </a:r>
            <a:r>
              <a:rPr lang="en-US" altLang="zh-CN" dirty="0">
                <a:latin typeface="Euclid" panose="02020503060505020303" pitchFamily="18" charset="0"/>
              </a:rPr>
              <a:t>16</a:t>
            </a:r>
            <a:r>
              <a:rPr lang="zh-CN" altLang="en-US" b="0" dirty="0">
                <a:latin typeface="Euclid" panose="02020503060505020303" pitchFamily="18" charset="0"/>
              </a:rPr>
              <a:t>轮迭代后给出的</a:t>
            </a:r>
            <a:r>
              <a:rPr lang="en-US" altLang="zh-CN" dirty="0">
                <a:latin typeface="Euclid" panose="02020503060505020303" pitchFamily="18" charset="0"/>
              </a:rPr>
              <a:t>64 bit</a:t>
            </a:r>
            <a:r>
              <a:rPr lang="zh-CN" altLang="en-US" b="0" dirty="0">
                <a:latin typeface="Euclid" panose="02020503060505020303" pitchFamily="18" charset="0"/>
              </a:rPr>
              <a:t>组进行</a:t>
            </a:r>
            <a:r>
              <a:rPr lang="zh-CN" altLang="en-US" b="0" dirty="0">
                <a:solidFill>
                  <a:srgbClr val="FF0000"/>
                </a:solidFill>
                <a:latin typeface="Euclid" panose="02020503060505020303" pitchFamily="18" charset="0"/>
              </a:rPr>
              <a:t>置换</a:t>
            </a:r>
            <a:r>
              <a:rPr lang="en-US" altLang="zh-CN" b="0" dirty="0">
                <a:latin typeface="Euclid" panose="02020503060505020303" pitchFamily="18" charset="0"/>
              </a:rPr>
              <a:t>, </a:t>
            </a:r>
            <a:r>
              <a:rPr lang="zh-CN" altLang="en-US" b="0" dirty="0">
                <a:latin typeface="Euclid" panose="02020503060505020303" pitchFamily="18" charset="0"/>
              </a:rPr>
              <a:t>得到输出的密文组。</a:t>
            </a:r>
            <a:endParaRPr lang="en-US" altLang="zh-CN" b="0" dirty="0">
              <a:latin typeface="Euclid" panose="02020503060505020303" pitchFamily="18" charset="0"/>
            </a:endParaRPr>
          </a:p>
          <a:p>
            <a:pPr marL="459000" indent="0" algn="just" eaLnBrk="1" hangingPunct="1">
              <a:lnSpc>
                <a:spcPct val="120000"/>
              </a:lnSpc>
              <a:spcBef>
                <a:spcPts val="0"/>
              </a:spcBef>
              <a:spcAft>
                <a:spcPts val="0"/>
              </a:spcAft>
              <a:buNone/>
              <a:defRPr/>
            </a:pPr>
            <a:r>
              <a:rPr lang="en-US" altLang="zh-CN" i="1" dirty="0">
                <a:latin typeface="Euclid" panose="02020503060505020303" pitchFamily="18" charset="0"/>
              </a:rPr>
              <a:t>IP</a:t>
            </a:r>
            <a:r>
              <a:rPr lang="zh-CN" altLang="en-US" b="0" dirty="0">
                <a:latin typeface="Euclid" panose="02020503060505020303" pitchFamily="18" charset="0"/>
              </a:rPr>
              <a:t>和</a:t>
            </a:r>
            <a:r>
              <a:rPr lang="en-US" altLang="zh-CN" i="1" dirty="0">
                <a:latin typeface="Euclid" panose="02020503060505020303" pitchFamily="18" charset="0"/>
              </a:rPr>
              <a:t>IP</a:t>
            </a:r>
            <a:r>
              <a:rPr lang="en-US" altLang="zh-CN" baseline="30000" dirty="0">
                <a:latin typeface="Euclid" panose="02020503060505020303" pitchFamily="18" charset="0"/>
              </a:rPr>
              <a:t>-1</a:t>
            </a:r>
            <a:r>
              <a:rPr lang="zh-CN" altLang="en-US" b="0" dirty="0">
                <a:latin typeface="Euclid" panose="02020503060505020303" pitchFamily="18" charset="0"/>
              </a:rPr>
              <a:t>在</a:t>
            </a:r>
            <a:r>
              <a:rPr lang="zh-CN" altLang="en-US" b="0" dirty="0">
                <a:solidFill>
                  <a:srgbClr val="FF0000"/>
                </a:solidFill>
                <a:latin typeface="Euclid" panose="02020503060505020303" pitchFamily="18" charset="0"/>
              </a:rPr>
              <a:t>密码意义上作用不大</a:t>
            </a:r>
            <a:r>
              <a:rPr lang="en-US" altLang="zh-CN" b="0" dirty="0">
                <a:latin typeface="Euclid" panose="02020503060505020303" pitchFamily="18" charset="0"/>
              </a:rPr>
              <a:t>, </a:t>
            </a:r>
            <a:r>
              <a:rPr lang="zh-CN" altLang="en-US" b="0" dirty="0">
                <a:latin typeface="Euclid" panose="02020503060505020303" pitchFamily="18" charset="0"/>
              </a:rPr>
              <a:t>它们的作用在于打乱原来输入</a:t>
            </a:r>
            <a:r>
              <a:rPr lang="en-US" altLang="zh-CN" i="1" dirty="0">
                <a:latin typeface="Euclid" panose="02020503060505020303" pitchFamily="18" charset="0"/>
              </a:rPr>
              <a:t>x</a:t>
            </a:r>
            <a:r>
              <a:rPr lang="zh-CN" altLang="en-US" b="0" dirty="0">
                <a:latin typeface="Euclid" panose="02020503060505020303" pitchFamily="18" charset="0"/>
              </a:rPr>
              <a:t>的</a:t>
            </a:r>
            <a:r>
              <a:rPr lang="en-US" altLang="zh-CN" dirty="0">
                <a:latin typeface="Euclid" panose="02020503060505020303" pitchFamily="18" charset="0"/>
              </a:rPr>
              <a:t>ASCII</a:t>
            </a:r>
            <a:r>
              <a:rPr lang="zh-CN" altLang="en-US" b="0" dirty="0">
                <a:latin typeface="Euclid" panose="02020503060505020303" pitchFamily="18" charset="0"/>
              </a:rPr>
              <a:t>码字划分的关系。</a:t>
            </a:r>
          </a:p>
          <a:p>
            <a:pPr>
              <a:lnSpc>
                <a:spcPct val="120000"/>
              </a:lnSpc>
              <a:spcBef>
                <a:spcPts val="0"/>
              </a:spcBef>
              <a:spcAft>
                <a:spcPts val="0"/>
              </a:spcAft>
              <a:defRPr/>
            </a:pPr>
            <a:endParaRPr lang="zh-CN" altLang="en-US" dirty="0">
              <a:latin typeface="Euclid" panose="02020503060505020303" pitchFamily="18" charset="0"/>
            </a:endParaRPr>
          </a:p>
        </p:txBody>
      </p:sp>
      <p:sp>
        <p:nvSpPr>
          <p:cNvPr id="5" name="标题 4">
            <a:extLst>
              <a:ext uri="{FF2B5EF4-FFF2-40B4-BE49-F238E27FC236}">
                <a16:creationId xmlns="" xmlns:a16="http://schemas.microsoft.com/office/drawing/2014/main" id="{4333C468-B2ED-4E0D-BA85-34778A1399FF}"/>
              </a:ext>
            </a:extLst>
          </p:cNvPr>
          <p:cNvSpPr>
            <a:spLocks noGrp="1"/>
          </p:cNvSpPr>
          <p:nvPr>
            <p:ph type="title"/>
          </p:nvPr>
        </p:nvSpPr>
        <p:spPr>
          <a:xfrm>
            <a:off x="1098550" y="365125"/>
            <a:ext cx="6778625" cy="668338"/>
          </a:xfrm>
        </p:spPr>
        <p:txBody>
          <a:bodyPr/>
          <a:lstStyle/>
          <a:p>
            <a:pPr>
              <a:defRPr/>
            </a:pPr>
            <a:r>
              <a:rPr lang="en-US" altLang="zh-CN" dirty="0">
                <a:latin typeface="+mn-lt"/>
              </a:rPr>
              <a:t>4.2.2 DES</a:t>
            </a:r>
            <a:r>
              <a:rPr lang="zh-CN" altLang="en-US" dirty="0">
                <a:latin typeface="+mn-lt"/>
              </a:rPr>
              <a:t>算法</a:t>
            </a:r>
          </a:p>
        </p:txBody>
      </p:sp>
      <p:sp>
        <p:nvSpPr>
          <p:cNvPr id="2" name="日期占位符 1"/>
          <p:cNvSpPr>
            <a:spLocks noGrp="1"/>
          </p:cNvSpPr>
          <p:nvPr>
            <p:ph type="dt" sz="half" idx="10"/>
          </p:nvPr>
        </p:nvSpPr>
        <p:spPr/>
        <p:txBody>
          <a:bodyPr/>
          <a:lstStyle/>
          <a:p>
            <a:pPr>
              <a:defRPr/>
            </a:pPr>
            <a:fld id="{9650736B-549D-4BFE-84B6-302923F817EB}"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040C329E-943C-470A-824B-2DD01F05F6B5}"/>
              </a:ext>
            </a:extLst>
          </p:cNvPr>
          <p:cNvSpPr>
            <a:spLocks noGrp="1"/>
          </p:cNvSpPr>
          <p:nvPr>
            <p:ph idx="1"/>
          </p:nvPr>
        </p:nvSpPr>
        <p:spPr>
          <a:xfrm>
            <a:off x="617538" y="1295400"/>
            <a:ext cx="7886700" cy="4749800"/>
          </a:xfrm>
        </p:spPr>
        <p:txBody>
          <a:bodyPr/>
          <a:lstStyle/>
          <a:p>
            <a:pPr marL="0" indent="0">
              <a:buFont typeface="Arial" panose="020B0604020202020204" pitchFamily="34" charset="0"/>
              <a:buNone/>
              <a:defRPr/>
            </a:pPr>
            <a:r>
              <a:rPr lang="en-US" altLang="zh-CN" dirty="0">
                <a:latin typeface="Euclid" panose="02020503060505020303" pitchFamily="18" charset="0"/>
              </a:rPr>
              <a:t>1. </a:t>
            </a:r>
            <a:r>
              <a:rPr lang="zh-CN" altLang="en-US" dirty="0">
                <a:latin typeface="Euclid" panose="02020503060505020303" pitchFamily="18" charset="0"/>
              </a:rPr>
              <a:t>初始置换</a:t>
            </a:r>
            <a:r>
              <a:rPr lang="en-US" altLang="zh-CN" dirty="0">
                <a:latin typeface="Euclid" panose="02020503060505020303" pitchFamily="18" charset="0"/>
              </a:rPr>
              <a:t>IP</a:t>
            </a:r>
            <a:endParaRPr lang="zh-CN" altLang="en-US" dirty="0">
              <a:latin typeface="Euclid" panose="02020503060505020303" pitchFamily="18" charset="0"/>
            </a:endParaRPr>
          </a:p>
        </p:txBody>
      </p:sp>
      <p:sp>
        <p:nvSpPr>
          <p:cNvPr id="6" name="标题 4">
            <a:extLst>
              <a:ext uri="{FF2B5EF4-FFF2-40B4-BE49-F238E27FC236}">
                <a16:creationId xmlns="" xmlns:a16="http://schemas.microsoft.com/office/drawing/2014/main" id="{F115D1CB-6A20-4238-B303-D50C983E4A94}"/>
              </a:ext>
            </a:extLst>
          </p:cNvPr>
          <p:cNvSpPr>
            <a:spLocks noGrp="1"/>
          </p:cNvSpPr>
          <p:nvPr>
            <p:ph type="title"/>
          </p:nvPr>
        </p:nvSpPr>
        <p:spPr>
          <a:xfrm>
            <a:off x="1098550" y="365125"/>
            <a:ext cx="6778625" cy="668338"/>
          </a:xfrm>
        </p:spPr>
        <p:txBody>
          <a:bodyPr/>
          <a:lstStyle/>
          <a:p>
            <a:pPr>
              <a:defRPr/>
            </a:pPr>
            <a:r>
              <a:rPr lang="en-US" altLang="zh-CN" dirty="0">
                <a:latin typeface="+mn-lt"/>
              </a:rPr>
              <a:t>4.2.2 DES</a:t>
            </a:r>
            <a:r>
              <a:rPr lang="zh-CN" altLang="en-US" dirty="0">
                <a:latin typeface="+mn-lt"/>
              </a:rPr>
              <a:t>算法</a:t>
            </a:r>
          </a:p>
        </p:txBody>
      </p:sp>
      <p:pic>
        <p:nvPicPr>
          <p:cNvPr id="5" name="图片 4">
            <a:extLst>
              <a:ext uri="{FF2B5EF4-FFF2-40B4-BE49-F238E27FC236}">
                <a16:creationId xmlns="" xmlns:a16="http://schemas.microsoft.com/office/drawing/2014/main" id="{3886D093-A90E-42F4-9FC7-5AFE367D0754}"/>
              </a:ext>
            </a:extLst>
          </p:cNvPr>
          <p:cNvPicPr>
            <a:picLocks noChangeAspect="1"/>
          </p:cNvPicPr>
          <p:nvPr/>
        </p:nvPicPr>
        <p:blipFill>
          <a:blip r:embed="rId2"/>
          <a:stretch>
            <a:fillRect/>
          </a:stretch>
        </p:blipFill>
        <p:spPr>
          <a:xfrm>
            <a:off x="4464774" y="2362228"/>
            <a:ext cx="4648200" cy="1736412"/>
          </a:xfrm>
          <a:prstGeom prst="rect">
            <a:avLst/>
          </a:prstGeom>
        </p:spPr>
      </p:pic>
      <p:sp>
        <p:nvSpPr>
          <p:cNvPr id="7" name="箭头: 右 6">
            <a:extLst>
              <a:ext uri="{FF2B5EF4-FFF2-40B4-BE49-F238E27FC236}">
                <a16:creationId xmlns="" xmlns:a16="http://schemas.microsoft.com/office/drawing/2014/main" id="{60942F7F-CF6C-40D3-8F6D-7B8DAD7759CA}"/>
              </a:ext>
            </a:extLst>
          </p:cNvPr>
          <p:cNvSpPr/>
          <p:nvPr/>
        </p:nvSpPr>
        <p:spPr>
          <a:xfrm>
            <a:off x="3723826" y="3301022"/>
            <a:ext cx="685800" cy="20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 xmlns:a16="http://schemas.microsoft.com/office/drawing/2014/main" id="{59B9AE27-1FE5-4B01-A39B-051E16F8DED2}"/>
              </a:ext>
            </a:extLst>
          </p:cNvPr>
          <p:cNvGrpSpPr/>
          <p:nvPr/>
        </p:nvGrpSpPr>
        <p:grpSpPr>
          <a:xfrm>
            <a:off x="3581426" y="3721847"/>
            <a:ext cx="5464032" cy="2164810"/>
            <a:chOff x="5648798" y="4445719"/>
            <a:chExt cx="5540230" cy="2164810"/>
          </a:xfrm>
        </p:grpSpPr>
        <p:sp>
          <p:nvSpPr>
            <p:cNvPr id="9" name="文本框 8">
              <a:extLst>
                <a:ext uri="{FF2B5EF4-FFF2-40B4-BE49-F238E27FC236}">
                  <a16:creationId xmlns="" xmlns:a16="http://schemas.microsoft.com/office/drawing/2014/main" id="{C0696654-F875-43BC-A563-C88933A7763A}"/>
                </a:ext>
              </a:extLst>
            </p:cNvPr>
            <p:cNvSpPr txBox="1"/>
            <p:nvPr/>
          </p:nvSpPr>
          <p:spPr>
            <a:xfrm>
              <a:off x="6781800" y="5410200"/>
              <a:ext cx="4407228" cy="1200329"/>
            </a:xfrm>
            <a:prstGeom prst="rect">
              <a:avLst/>
            </a:prstGeom>
            <a:solidFill>
              <a:schemeClr val="accent4">
                <a:lumMod val="40000"/>
                <a:lumOff val="60000"/>
              </a:schemeClr>
            </a:solidFill>
          </p:spPr>
          <p:txBody>
            <a:bodyPr wrap="square" rtlCol="0">
              <a:spAutoFit/>
            </a:bodyPr>
            <a:lstStyle/>
            <a:p>
              <a:r>
                <a:rPr lang="zh-CN" altLang="en-US" sz="2400" dirty="0">
                  <a:latin typeface="Euclid" panose="02020503060505020303" pitchFamily="18" charset="0"/>
                  <a:ea typeface="华文中宋" panose="02010600040101010101" pitchFamily="2" charset="-122"/>
                </a:rPr>
                <a:t>将第</a:t>
              </a:r>
              <a:r>
                <a:rPr lang="en-US" altLang="zh-CN" sz="2400" b="1" dirty="0">
                  <a:latin typeface="Euclid" panose="02020503060505020303" pitchFamily="18" charset="0"/>
                  <a:ea typeface="华文中宋" panose="02010600040101010101" pitchFamily="2" charset="-122"/>
                </a:rPr>
                <a:t>58</a:t>
              </a:r>
              <a:r>
                <a:rPr lang="zh-CN" altLang="en-US" sz="2400" dirty="0">
                  <a:latin typeface="Euclid" panose="02020503060505020303" pitchFamily="18" charset="0"/>
                  <a:ea typeface="华文中宋" panose="02010600040101010101" pitchFamily="2" charset="-122"/>
                </a:rPr>
                <a:t>位换到了第</a:t>
              </a:r>
              <a:r>
                <a:rPr lang="en-US" altLang="zh-CN" sz="2400" b="1" dirty="0">
                  <a:latin typeface="Euclid" panose="02020503060505020303" pitchFamily="18" charset="0"/>
                  <a:ea typeface="华文中宋" panose="02010600040101010101" pitchFamily="2" charset="-122"/>
                </a:rPr>
                <a:t>1</a:t>
              </a:r>
              <a:r>
                <a:rPr lang="zh-CN" altLang="en-US" sz="2400" dirty="0">
                  <a:latin typeface="Euclid" panose="02020503060505020303" pitchFamily="18" charset="0"/>
                  <a:ea typeface="华文中宋" panose="02010600040101010101" pitchFamily="2" charset="-122"/>
                </a:rPr>
                <a:t>位的位置</a:t>
              </a:r>
              <a:r>
                <a:rPr lang="en-US" altLang="zh-CN" sz="2400" dirty="0">
                  <a:latin typeface="Euclid" panose="02020503060505020303" pitchFamily="18" charset="0"/>
                  <a:ea typeface="华文中宋" panose="02010600040101010101" pitchFamily="2" charset="-122"/>
                </a:rPr>
                <a:t>, </a:t>
              </a:r>
              <a:r>
                <a:rPr lang="zh-CN" altLang="en-US" sz="2400" dirty="0">
                  <a:latin typeface="Euclid" panose="02020503060505020303" pitchFamily="18" charset="0"/>
                  <a:ea typeface="华文中宋" panose="02010600040101010101" pitchFamily="2" charset="-122"/>
                </a:rPr>
                <a:t>将第</a:t>
              </a:r>
              <a:r>
                <a:rPr lang="en-US" altLang="zh-CN" sz="2400" b="1" dirty="0">
                  <a:latin typeface="Euclid" panose="02020503060505020303" pitchFamily="18" charset="0"/>
                  <a:ea typeface="华文中宋" panose="02010600040101010101" pitchFamily="2" charset="-122"/>
                </a:rPr>
                <a:t>50</a:t>
              </a:r>
              <a:r>
                <a:rPr lang="zh-CN" altLang="en-US" sz="2400" dirty="0">
                  <a:latin typeface="Euclid" panose="02020503060505020303" pitchFamily="18" charset="0"/>
                  <a:ea typeface="华文中宋" panose="02010600040101010101" pitchFamily="2" charset="-122"/>
                </a:rPr>
                <a:t>位换到了第</a:t>
              </a:r>
              <a:r>
                <a:rPr lang="en-US" altLang="zh-CN" sz="2400" b="1" dirty="0">
                  <a:latin typeface="Euclid" panose="02020503060505020303" pitchFamily="18" charset="0"/>
                  <a:ea typeface="华文中宋" panose="02010600040101010101" pitchFamily="2" charset="-122"/>
                </a:rPr>
                <a:t>2</a:t>
              </a:r>
              <a:r>
                <a:rPr lang="zh-CN" altLang="en-US" sz="2400" dirty="0">
                  <a:latin typeface="Euclid" panose="02020503060505020303" pitchFamily="18" charset="0"/>
                  <a:ea typeface="华文中宋" panose="02010600040101010101" pitchFamily="2" charset="-122"/>
                </a:rPr>
                <a:t>位的位置</a:t>
              </a:r>
              <a:r>
                <a:rPr lang="en-US" altLang="zh-CN" sz="2400" dirty="0">
                  <a:latin typeface="Euclid" panose="02020503060505020303" pitchFamily="18" charset="0"/>
                  <a:ea typeface="华文中宋" panose="02010600040101010101" pitchFamily="2" charset="-122"/>
                </a:rPr>
                <a:t>,</a:t>
              </a:r>
            </a:p>
            <a:p>
              <a:r>
                <a:rPr lang="en-US" altLang="zh-CN" sz="2400" dirty="0">
                  <a:latin typeface="Euclid" panose="02020503060505020303" pitchFamily="18" charset="0"/>
                  <a:ea typeface="华文中宋"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dirty="0">
                <a:latin typeface="Euclid" panose="02020503060505020303" pitchFamily="18" charset="0"/>
                <a:ea typeface="华文中宋" panose="02010600040101010101" pitchFamily="2" charset="-122"/>
              </a:endParaRPr>
            </a:p>
          </p:txBody>
        </p:sp>
        <p:sp>
          <p:nvSpPr>
            <p:cNvPr id="10" name="弧形 9">
              <a:extLst>
                <a:ext uri="{FF2B5EF4-FFF2-40B4-BE49-F238E27FC236}">
                  <a16:creationId xmlns="" xmlns:a16="http://schemas.microsoft.com/office/drawing/2014/main" id="{AD4A3207-0AAA-49AB-A926-C1C27918CB32}"/>
                </a:ext>
              </a:extLst>
            </p:cNvPr>
            <p:cNvSpPr/>
            <p:nvPr/>
          </p:nvSpPr>
          <p:spPr>
            <a:xfrm rot="12836730">
              <a:off x="5648798" y="4445719"/>
              <a:ext cx="3007519" cy="1499576"/>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11" name="表格 10">
            <a:extLst>
              <a:ext uri="{FF2B5EF4-FFF2-40B4-BE49-F238E27FC236}">
                <a16:creationId xmlns="" xmlns:a16="http://schemas.microsoft.com/office/drawing/2014/main" id="{4D6D17F9-E28D-4388-A508-7D1400592084}"/>
              </a:ext>
            </a:extLst>
          </p:cNvPr>
          <p:cNvGraphicFramePr>
            <a:graphicFrameLocks noGrp="1"/>
          </p:cNvGraphicFramePr>
          <p:nvPr>
            <p:extLst>
              <p:ext uri="{D42A27DB-BD31-4B8C-83A1-F6EECF244321}">
                <p14:modId xmlns:p14="http://schemas.microsoft.com/office/powerpoint/2010/main" val="722529381"/>
              </p:ext>
            </p:extLst>
          </p:nvPr>
        </p:nvGraphicFramePr>
        <p:xfrm>
          <a:off x="76318" y="1905040"/>
          <a:ext cx="3630092" cy="3086479"/>
        </p:xfrm>
        <a:graphic>
          <a:graphicData uri="http://schemas.openxmlformats.org/drawingml/2006/table">
            <a:tbl>
              <a:tblPr firstRow="1" firstCol="1" lastRow="1" lastCol="1" bandRow="1" bandCol="1"/>
              <a:tblGrid>
                <a:gridCol w="411062">
                  <a:extLst>
                    <a:ext uri="{9D8B030D-6E8A-4147-A177-3AD203B41FA5}">
                      <a16:colId xmlns="" xmlns:a16="http://schemas.microsoft.com/office/drawing/2014/main" val="20000"/>
                    </a:ext>
                  </a:extLst>
                </a:gridCol>
                <a:gridCol w="433331">
                  <a:extLst>
                    <a:ext uri="{9D8B030D-6E8A-4147-A177-3AD203B41FA5}">
                      <a16:colId xmlns="" xmlns:a16="http://schemas.microsoft.com/office/drawing/2014/main" val="20001"/>
                    </a:ext>
                  </a:extLst>
                </a:gridCol>
                <a:gridCol w="495235">
                  <a:extLst>
                    <a:ext uri="{9D8B030D-6E8A-4147-A177-3AD203B41FA5}">
                      <a16:colId xmlns="" xmlns:a16="http://schemas.microsoft.com/office/drawing/2014/main" val="20002"/>
                    </a:ext>
                  </a:extLst>
                </a:gridCol>
                <a:gridCol w="495235">
                  <a:extLst>
                    <a:ext uri="{9D8B030D-6E8A-4147-A177-3AD203B41FA5}">
                      <a16:colId xmlns="" xmlns:a16="http://schemas.microsoft.com/office/drawing/2014/main" val="20003"/>
                    </a:ext>
                  </a:extLst>
                </a:gridCol>
                <a:gridCol w="433331">
                  <a:extLst>
                    <a:ext uri="{9D8B030D-6E8A-4147-A177-3AD203B41FA5}">
                      <a16:colId xmlns="" xmlns:a16="http://schemas.microsoft.com/office/drawing/2014/main" val="20004"/>
                    </a:ext>
                  </a:extLst>
                </a:gridCol>
                <a:gridCol w="433331">
                  <a:extLst>
                    <a:ext uri="{9D8B030D-6E8A-4147-A177-3AD203B41FA5}">
                      <a16:colId xmlns="" xmlns:a16="http://schemas.microsoft.com/office/drawing/2014/main" val="20005"/>
                    </a:ext>
                  </a:extLst>
                </a:gridCol>
                <a:gridCol w="557140">
                  <a:extLst>
                    <a:ext uri="{9D8B030D-6E8A-4147-A177-3AD203B41FA5}">
                      <a16:colId xmlns="" xmlns:a16="http://schemas.microsoft.com/office/drawing/2014/main" val="20006"/>
                    </a:ext>
                  </a:extLst>
                </a:gridCol>
                <a:gridCol w="371427">
                  <a:extLst>
                    <a:ext uri="{9D8B030D-6E8A-4147-A177-3AD203B41FA5}">
                      <a16:colId xmlns="" xmlns:a16="http://schemas.microsoft.com/office/drawing/2014/main" val="20007"/>
                    </a:ext>
                  </a:extLst>
                </a:gridCol>
              </a:tblGrid>
              <a:tr h="379033">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58</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50</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42</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34</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26</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18</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10</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86778">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60</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52</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44</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36</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28</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20</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12</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86778">
                <a:tc>
                  <a:txBody>
                    <a:bodyPr/>
                    <a:lstStyle/>
                    <a:p>
                      <a:pPr algn="ctr">
                        <a:spcAft>
                          <a:spcPts val="0"/>
                        </a:spcAft>
                      </a:pPr>
                      <a:r>
                        <a:rPr lang="en-US" sz="2000" b="1" kern="100">
                          <a:effectLst/>
                          <a:latin typeface="Euclid" panose="02020503060505020303" pitchFamily="18" charset="0"/>
                          <a:ea typeface="宋体" panose="02010600030101010101" pitchFamily="2" charset="-122"/>
                        </a:rPr>
                        <a:t>62</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54</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46</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38</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30</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22</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14</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6</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86778">
                <a:tc>
                  <a:txBody>
                    <a:bodyPr/>
                    <a:lstStyle/>
                    <a:p>
                      <a:pPr algn="ctr">
                        <a:spcAft>
                          <a:spcPts val="0"/>
                        </a:spcAft>
                      </a:pPr>
                      <a:r>
                        <a:rPr lang="en-US" sz="2000" b="1" kern="100">
                          <a:effectLst/>
                          <a:latin typeface="Euclid" panose="02020503060505020303" pitchFamily="18" charset="0"/>
                          <a:ea typeface="宋体" panose="02010600030101010101" pitchFamily="2" charset="-122"/>
                        </a:rPr>
                        <a:t>64</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56</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48</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40</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32</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24</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16</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8</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86778">
                <a:tc>
                  <a:txBody>
                    <a:bodyPr/>
                    <a:lstStyle/>
                    <a:p>
                      <a:pPr algn="ctr">
                        <a:spcAft>
                          <a:spcPts val="0"/>
                        </a:spcAft>
                      </a:pPr>
                      <a:r>
                        <a:rPr lang="en-US" sz="2000" b="1" kern="100">
                          <a:effectLst/>
                          <a:latin typeface="Euclid" panose="02020503060505020303" pitchFamily="18" charset="0"/>
                          <a:ea typeface="宋体" panose="02010600030101010101" pitchFamily="2" charset="-122"/>
                        </a:rPr>
                        <a:t>57</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49</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41</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33</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25</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17</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9</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1</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86778">
                <a:tc>
                  <a:txBody>
                    <a:bodyPr/>
                    <a:lstStyle/>
                    <a:p>
                      <a:pPr algn="ctr">
                        <a:spcAft>
                          <a:spcPts val="0"/>
                        </a:spcAft>
                      </a:pPr>
                      <a:r>
                        <a:rPr lang="en-US" sz="2000" b="1" kern="100">
                          <a:effectLst/>
                          <a:latin typeface="Euclid" panose="02020503060505020303" pitchFamily="18" charset="0"/>
                          <a:ea typeface="宋体" panose="02010600030101010101" pitchFamily="2" charset="-122"/>
                        </a:rPr>
                        <a:t>59</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51</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43</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35</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27</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19</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11</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86778">
                <a:tc>
                  <a:txBody>
                    <a:bodyPr/>
                    <a:lstStyle/>
                    <a:p>
                      <a:pPr algn="ctr">
                        <a:spcAft>
                          <a:spcPts val="0"/>
                        </a:spcAft>
                      </a:pPr>
                      <a:r>
                        <a:rPr lang="en-US" sz="2000" b="1" kern="100">
                          <a:effectLst/>
                          <a:latin typeface="Euclid" panose="02020503060505020303" pitchFamily="18" charset="0"/>
                          <a:ea typeface="宋体" panose="02010600030101010101" pitchFamily="2" charset="-122"/>
                        </a:rPr>
                        <a:t>61</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53</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45</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37</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29</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21</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13</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5</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86778">
                <a:tc>
                  <a:txBody>
                    <a:bodyPr/>
                    <a:lstStyle/>
                    <a:p>
                      <a:pPr algn="ctr">
                        <a:spcAft>
                          <a:spcPts val="0"/>
                        </a:spcAft>
                      </a:pPr>
                      <a:r>
                        <a:rPr lang="en-US" sz="2000" b="1" kern="100">
                          <a:effectLst/>
                          <a:latin typeface="Euclid" panose="02020503060505020303" pitchFamily="18" charset="0"/>
                          <a:ea typeface="宋体" panose="02010600030101010101" pitchFamily="2" charset="-122"/>
                        </a:rPr>
                        <a:t>63</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55</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47</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39</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Euclid" panose="02020503060505020303" pitchFamily="18" charset="0"/>
                          <a:ea typeface="宋体" panose="02010600030101010101" pitchFamily="2" charset="-122"/>
                        </a:rPr>
                        <a:t>31</a:t>
                      </a:r>
                      <a:endParaRPr lang="zh-CN" sz="20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23</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15</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Euclid" panose="02020503060505020303" pitchFamily="18" charset="0"/>
                          <a:ea typeface="宋体" panose="02010600030101010101" pitchFamily="2" charset="-122"/>
                        </a:rPr>
                        <a:t>7</a:t>
                      </a:r>
                      <a:endParaRPr lang="zh-CN" sz="20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2" name="文本框 1">
            <a:extLst>
              <a:ext uri="{FF2B5EF4-FFF2-40B4-BE49-F238E27FC236}">
                <a16:creationId xmlns="" xmlns:a16="http://schemas.microsoft.com/office/drawing/2014/main" id="{B3A88BDD-6D21-42A6-9853-35E41284D1B2}"/>
              </a:ext>
            </a:extLst>
          </p:cNvPr>
          <p:cNvSpPr txBox="1"/>
          <p:nvPr/>
        </p:nvSpPr>
        <p:spPr>
          <a:xfrm>
            <a:off x="152516" y="5114925"/>
            <a:ext cx="3505108" cy="830997"/>
          </a:xfrm>
          <a:prstGeom prst="rect">
            <a:avLst/>
          </a:prstGeom>
          <a:noFill/>
        </p:spPr>
        <p:txBody>
          <a:bodyPr wrap="square" rtlCol="0">
            <a:spAutoFit/>
          </a:bodyPr>
          <a:lstStyle/>
          <a:p>
            <a:r>
              <a:rPr lang="zh-CN" altLang="en-US" sz="2400" dirty="0">
                <a:latin typeface="Euclid" panose="02020503060505020303" pitchFamily="18" charset="0"/>
                <a:ea typeface="华文中宋" panose="02010600040101010101" pitchFamily="2" charset="-122"/>
              </a:rPr>
              <a:t>规则</a:t>
            </a:r>
            <a:r>
              <a:rPr lang="en-US" altLang="zh-CN" sz="2400" dirty="0">
                <a:latin typeface="Euclid" panose="02020503060505020303" pitchFamily="18" charset="0"/>
                <a:ea typeface="华文中宋" panose="02010600040101010101" pitchFamily="2" charset="-122"/>
              </a:rPr>
              <a:t>: </a:t>
            </a:r>
            <a:r>
              <a:rPr lang="zh-CN" altLang="en-US" sz="2400" dirty="0">
                <a:solidFill>
                  <a:srgbClr val="FF0000"/>
                </a:solidFill>
                <a:latin typeface="Euclid" panose="02020503060505020303" pitchFamily="18" charset="0"/>
                <a:ea typeface="华文中宋" panose="02010600040101010101" pitchFamily="2" charset="-122"/>
              </a:rPr>
              <a:t>将输入每字节的第</a:t>
            </a:r>
            <a:r>
              <a:rPr lang="en-US" altLang="zh-CN" sz="2400" b="1" i="1" dirty="0" err="1">
                <a:solidFill>
                  <a:srgbClr val="FF0000"/>
                </a:solidFill>
                <a:latin typeface="Euclid" panose="02020503060505020303" pitchFamily="18" charset="0"/>
                <a:ea typeface="华文中宋" panose="02010600040101010101" pitchFamily="2" charset="-122"/>
              </a:rPr>
              <a:t>i</a:t>
            </a:r>
            <a:r>
              <a:rPr lang="zh-CN" altLang="en-US" sz="2400" dirty="0">
                <a:solidFill>
                  <a:srgbClr val="FF0000"/>
                </a:solidFill>
                <a:latin typeface="Euclid" panose="02020503060505020303" pitchFamily="18" charset="0"/>
                <a:ea typeface="华文中宋" panose="02010600040101010101" pitchFamily="2" charset="-122"/>
              </a:rPr>
              <a:t>位集中输出到一个字节</a:t>
            </a:r>
          </a:p>
        </p:txBody>
      </p:sp>
      <p:sp>
        <p:nvSpPr>
          <p:cNvPr id="4" name="日期占位符 3"/>
          <p:cNvSpPr>
            <a:spLocks noGrp="1"/>
          </p:cNvSpPr>
          <p:nvPr>
            <p:ph type="dt" sz="half" idx="10"/>
          </p:nvPr>
        </p:nvSpPr>
        <p:spPr/>
        <p:txBody>
          <a:bodyPr/>
          <a:lstStyle/>
          <a:p>
            <a:pPr>
              <a:defRPr/>
            </a:pPr>
            <a:fld id="{5F50DB40-5D03-4998-A9DB-47518847971F}" type="datetime1">
              <a:rPr lang="zh-CN" altLang="en-US" smtClean="0"/>
              <a:t>2023/3/31</a:t>
            </a:fld>
            <a:endParaRPr lang="en-US" altLang="zh-CN"/>
          </a:p>
        </p:txBody>
      </p:sp>
      <p:sp>
        <p:nvSpPr>
          <p:cNvPr id="12" name="页脚占位符 11"/>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EFF32E3-C0A7-4731-8C98-A11409F427FE}"/>
              </a:ext>
            </a:extLst>
          </p:cNvPr>
          <p:cNvSpPr>
            <a:spLocks noGrp="1"/>
          </p:cNvSpPr>
          <p:nvPr>
            <p:ph type="title"/>
          </p:nvPr>
        </p:nvSpPr>
        <p:spPr/>
        <p:txBody>
          <a:bodyPr/>
          <a:lstStyle/>
          <a:p>
            <a:r>
              <a:rPr lang="en-US" altLang="zh-CN" dirty="0"/>
              <a:t>4.1.1 </a:t>
            </a:r>
            <a:r>
              <a:rPr lang="zh-CN" altLang="en-US" dirty="0"/>
              <a:t>分组密码概述</a:t>
            </a:r>
          </a:p>
        </p:txBody>
      </p:sp>
      <p:sp>
        <p:nvSpPr>
          <p:cNvPr id="3" name="内容占位符 2">
            <a:extLst>
              <a:ext uri="{FF2B5EF4-FFF2-40B4-BE49-F238E27FC236}">
                <a16:creationId xmlns="" xmlns:a16="http://schemas.microsoft.com/office/drawing/2014/main" id="{9A94CE03-6A42-42AD-B22F-8E5FD66D14D4}"/>
              </a:ext>
            </a:extLst>
          </p:cNvPr>
          <p:cNvSpPr>
            <a:spLocks noGrp="1"/>
          </p:cNvSpPr>
          <p:nvPr>
            <p:ph idx="1"/>
          </p:nvPr>
        </p:nvSpPr>
        <p:spPr/>
        <p:txBody>
          <a:bodyPr/>
          <a:lstStyle/>
          <a:p>
            <a:pPr marL="228600" lvl="1" algn="just" eaLnBrk="1" hangingPunct="1">
              <a:lnSpc>
                <a:spcPct val="100000"/>
              </a:lnSpc>
              <a:spcBef>
                <a:spcPts val="1000"/>
              </a:spcBef>
              <a:spcAft>
                <a:spcPts val="60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概念</a:t>
            </a:r>
            <a:endParaRPr lang="en-US" altLang="zh-CN" sz="2800" b="0" dirty="0">
              <a:latin typeface="Euclid" panose="02020503060505020303" pitchFamily="18" charset="0"/>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分组密码是将</a:t>
            </a:r>
            <a:r>
              <a:rPr lang="zh-CN" altLang="en-US" sz="2800" b="0" dirty="0">
                <a:solidFill>
                  <a:srgbClr val="FF0000"/>
                </a:solidFill>
                <a:latin typeface="Euclid" panose="02020503060505020303" pitchFamily="18" charset="0"/>
              </a:rPr>
              <a:t>消息进行等长分组</a:t>
            </a:r>
            <a:r>
              <a:rPr lang="en-US" altLang="zh-CN" sz="2800" dirty="0">
                <a:latin typeface="Euclid" panose="02020503060505020303" pitchFamily="18" charset="0"/>
              </a:rPr>
              <a:t>(</a:t>
            </a:r>
            <a:r>
              <a:rPr lang="zh-CN" altLang="en-US" sz="2800" b="0" dirty="0">
                <a:latin typeface="Euclid" panose="02020503060505020303" pitchFamily="18" charset="0"/>
              </a:rPr>
              <a:t>比如每组消息的长度为</a:t>
            </a:r>
            <a:r>
              <a:rPr lang="en-US" altLang="zh-CN" sz="2800" i="1" dirty="0">
                <a:solidFill>
                  <a:srgbClr val="FF0000"/>
                </a:solidFill>
                <a:latin typeface="Euclid" panose="02020503060505020303" pitchFamily="18" charset="0"/>
              </a:rPr>
              <a:t>n</a:t>
            </a:r>
            <a:r>
              <a:rPr lang="zh-CN" altLang="en-US" sz="2800" b="0" dirty="0">
                <a:solidFill>
                  <a:srgbClr val="FF0000"/>
                </a:solidFill>
                <a:latin typeface="Euclid" panose="02020503060505020303" pitchFamily="18" charset="0"/>
              </a:rPr>
              <a:t>比特</a:t>
            </a:r>
            <a:r>
              <a:rPr lang="en-US" altLang="zh-CN" sz="2800" dirty="0">
                <a:latin typeface="Euclid" panose="02020503060505020303" pitchFamily="18" charset="0"/>
              </a:rPr>
              <a:t>)</a:t>
            </a:r>
            <a:r>
              <a:rPr lang="en-US" altLang="zh-CN" sz="2800" b="0" dirty="0">
                <a:latin typeface="Euclid" panose="02020503060505020303" pitchFamily="18" charset="0"/>
              </a:rPr>
              <a:t>, </a:t>
            </a:r>
            <a:r>
              <a:rPr lang="zh-CN" altLang="en-US" sz="2800" b="0" dirty="0">
                <a:latin typeface="Euclid" panose="02020503060505020303" pitchFamily="18" charset="0"/>
              </a:rPr>
              <a:t>然后用</a:t>
            </a:r>
            <a:r>
              <a:rPr lang="zh-CN" altLang="en-US" sz="2800" b="0" dirty="0">
                <a:solidFill>
                  <a:srgbClr val="FF0000"/>
                </a:solidFill>
                <a:latin typeface="Euclid" panose="02020503060505020303" pitchFamily="18" charset="0"/>
              </a:rPr>
              <a:t>同一个密钥</a:t>
            </a:r>
            <a:r>
              <a:rPr lang="zh-CN" altLang="en-US" sz="2800" b="0" dirty="0">
                <a:latin typeface="Euclid" panose="02020503060505020303" pitchFamily="18" charset="0"/>
              </a:rPr>
              <a:t>对每个分组进行加密。</a:t>
            </a: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分组密码和流密码</a:t>
            </a:r>
            <a:r>
              <a:rPr lang="zh-CN" altLang="en-US" sz="2800" b="0" dirty="0">
                <a:solidFill>
                  <a:srgbClr val="FF0000"/>
                </a:solidFill>
                <a:latin typeface="Euclid" panose="02020503060505020303" pitchFamily="18" charset="0"/>
              </a:rPr>
              <a:t>都属于对称密码体制</a:t>
            </a:r>
            <a:r>
              <a:rPr lang="en-US" altLang="zh-CN" sz="2800" b="0" dirty="0">
                <a:latin typeface="Euclid" panose="02020503060505020303" pitchFamily="18" charset="0"/>
              </a:rPr>
              <a:t>, </a:t>
            </a:r>
            <a:r>
              <a:rPr lang="zh-CN" altLang="en-US" sz="2800" b="0" dirty="0">
                <a:latin typeface="Euclid" panose="02020503060505020303" pitchFamily="18" charset="0"/>
              </a:rPr>
              <a:t>但它们具有很大的差异。</a:t>
            </a:r>
          </a:p>
          <a:p>
            <a:endParaRPr lang="zh-CN" altLang="en-US" dirty="0">
              <a:latin typeface="Euclid" panose="02020503060505020303" pitchFamily="18" charset="0"/>
            </a:endParaRPr>
          </a:p>
        </p:txBody>
      </p:sp>
      <p:sp>
        <p:nvSpPr>
          <p:cNvPr id="4" name="日期占位符 3"/>
          <p:cNvSpPr>
            <a:spLocks noGrp="1"/>
          </p:cNvSpPr>
          <p:nvPr>
            <p:ph type="dt" sz="half" idx="10"/>
          </p:nvPr>
        </p:nvSpPr>
        <p:spPr/>
        <p:txBody>
          <a:bodyPr/>
          <a:lstStyle/>
          <a:p>
            <a:pPr>
              <a:defRPr/>
            </a:pPr>
            <a:fld id="{E7F88A2E-C451-4E70-A75A-ADEB6049884E}"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41780522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内容占位符 2">
            <a:extLst>
              <a:ext uri="{FF2B5EF4-FFF2-40B4-BE49-F238E27FC236}">
                <a16:creationId xmlns="" xmlns:a16="http://schemas.microsoft.com/office/drawing/2014/main" id="{DBD5AC6B-6673-4873-AA3D-43D365AC9335}"/>
              </a:ext>
            </a:extLst>
          </p:cNvPr>
          <p:cNvSpPr>
            <a:spLocks noGrp="1" noChangeArrowheads="1"/>
          </p:cNvSpPr>
          <p:nvPr>
            <p:ph idx="1"/>
          </p:nvPr>
        </p:nvSpPr>
        <p:spPr>
          <a:xfrm>
            <a:off x="615950" y="1219258"/>
            <a:ext cx="7912100" cy="950569"/>
          </a:xfrm>
        </p:spPr>
        <p:txBody>
          <a:bodyPr/>
          <a:lstStyle/>
          <a:p>
            <a:pPr marL="0" indent="0">
              <a:buFont typeface="Arial" panose="020B0604020202020204" pitchFamily="34" charset="0"/>
              <a:buNone/>
            </a:pPr>
            <a:r>
              <a:rPr lang="zh-CN" altLang="en-US" b="0" dirty="0"/>
              <a:t>如果再取逆初始置换</a:t>
            </a:r>
            <a:r>
              <a:rPr lang="en-US" altLang="zh-CN" i="1" dirty="0">
                <a:solidFill>
                  <a:srgbClr val="FF0000"/>
                </a:solidFill>
                <a:latin typeface="Euclid" panose="02020503060505020303" pitchFamily="18" charset="0"/>
              </a:rPr>
              <a:t>M</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IP</a:t>
            </a:r>
            <a:r>
              <a:rPr lang="en-US" altLang="zh-CN" baseline="30000" dirty="0">
                <a:solidFill>
                  <a:srgbClr val="FF0000"/>
                </a:solidFill>
                <a:latin typeface="Euclid" panose="02020503060505020303" pitchFamily="18" charset="0"/>
              </a:rPr>
              <a:t>-1</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IP</a:t>
            </a:r>
            <a:r>
              <a:rPr lang="en-US" altLang="zh-CN" baseline="30000" dirty="0">
                <a:solidFill>
                  <a:srgbClr val="FF0000"/>
                </a:solidFill>
                <a:latin typeface="Euclid" panose="02020503060505020303" pitchFamily="18" charset="0"/>
              </a:rPr>
              <a:t>-1</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IP</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M</a:t>
            </a:r>
            <a:r>
              <a:rPr lang="en-US" altLang="zh-CN" dirty="0">
                <a:solidFill>
                  <a:srgbClr val="FF0000"/>
                </a:solidFill>
                <a:latin typeface="Euclid" panose="02020503060505020303" pitchFamily="18" charset="0"/>
              </a:rPr>
              <a:t>)), </a:t>
            </a:r>
            <a:r>
              <a:rPr lang="zh-CN" altLang="en-US" b="0" dirty="0"/>
              <a:t>可以看出</a:t>
            </a:r>
            <a:r>
              <a:rPr lang="en-US" altLang="zh-CN" b="0" dirty="0">
                <a:latin typeface="Times New Roman" panose="02020603050405020304" pitchFamily="18" charset="0"/>
              </a:rPr>
              <a:t>,</a:t>
            </a:r>
            <a:r>
              <a:rPr lang="en-US" altLang="zh-CN" b="0" dirty="0"/>
              <a:t> </a:t>
            </a:r>
            <a:r>
              <a:rPr lang="en-US" altLang="zh-CN" i="1" dirty="0">
                <a:latin typeface="Euclid" panose="02020503060505020303" pitchFamily="18" charset="0"/>
              </a:rPr>
              <a:t>M</a:t>
            </a:r>
            <a:r>
              <a:rPr lang="zh-CN" altLang="en-US" b="0" dirty="0"/>
              <a:t>各位的初始顺序将被恢复。</a:t>
            </a:r>
          </a:p>
          <a:p>
            <a:pPr marL="0" indent="0"/>
            <a:endParaRPr lang="zh-CN" altLang="en-US" dirty="0">
              <a:latin typeface="Euclid" panose="02020503060505020303" pitchFamily="18" charset="0"/>
            </a:endParaRPr>
          </a:p>
        </p:txBody>
      </p:sp>
      <p:sp>
        <p:nvSpPr>
          <p:cNvPr id="6" name="标题 4">
            <a:extLst>
              <a:ext uri="{FF2B5EF4-FFF2-40B4-BE49-F238E27FC236}">
                <a16:creationId xmlns="" xmlns:a16="http://schemas.microsoft.com/office/drawing/2014/main" id="{038B7DDE-D725-4FF5-B177-3EF9243BF74B}"/>
              </a:ext>
            </a:extLst>
          </p:cNvPr>
          <p:cNvSpPr>
            <a:spLocks noGrp="1"/>
          </p:cNvSpPr>
          <p:nvPr>
            <p:ph type="title"/>
          </p:nvPr>
        </p:nvSpPr>
        <p:spPr>
          <a:xfrm>
            <a:off x="1098550" y="365125"/>
            <a:ext cx="6778625" cy="668338"/>
          </a:xfrm>
        </p:spPr>
        <p:txBody>
          <a:bodyPr/>
          <a:lstStyle/>
          <a:p>
            <a:pPr>
              <a:defRPr/>
            </a:pPr>
            <a:r>
              <a:rPr lang="en-US" altLang="zh-CN" dirty="0">
                <a:latin typeface="+mn-lt"/>
              </a:rPr>
              <a:t>4.2.2 DES</a:t>
            </a:r>
            <a:r>
              <a:rPr lang="zh-CN" altLang="en-US" dirty="0"/>
              <a:t>算法</a:t>
            </a:r>
          </a:p>
        </p:txBody>
      </p:sp>
      <p:graphicFrame>
        <p:nvGraphicFramePr>
          <p:cNvPr id="2" name="表格 1">
            <a:extLst>
              <a:ext uri="{FF2B5EF4-FFF2-40B4-BE49-F238E27FC236}">
                <a16:creationId xmlns="" xmlns:a16="http://schemas.microsoft.com/office/drawing/2014/main" id="{AC64F9DB-269A-428F-B6E2-3456EDE5ED64}"/>
              </a:ext>
            </a:extLst>
          </p:cNvPr>
          <p:cNvGraphicFramePr>
            <a:graphicFrameLocks noGrp="1"/>
          </p:cNvGraphicFramePr>
          <p:nvPr>
            <p:extLst>
              <p:ext uri="{D42A27DB-BD31-4B8C-83A1-F6EECF244321}">
                <p14:modId xmlns:p14="http://schemas.microsoft.com/office/powerpoint/2010/main" val="1831090956"/>
              </p:ext>
            </p:extLst>
          </p:nvPr>
        </p:nvGraphicFramePr>
        <p:xfrm>
          <a:off x="4832394" y="2169827"/>
          <a:ext cx="3930496" cy="3657600"/>
        </p:xfrm>
        <a:graphic>
          <a:graphicData uri="http://schemas.openxmlformats.org/drawingml/2006/table">
            <a:tbl>
              <a:tblPr firstRow="1" bandRow="1">
                <a:tableStyleId>{5940675A-B579-460E-94D1-54222C63F5DA}</a:tableStyleId>
              </a:tblPr>
              <a:tblGrid>
                <a:gridCol w="491312">
                  <a:extLst>
                    <a:ext uri="{9D8B030D-6E8A-4147-A177-3AD203B41FA5}">
                      <a16:colId xmlns="" xmlns:a16="http://schemas.microsoft.com/office/drawing/2014/main" val="3266921014"/>
                    </a:ext>
                  </a:extLst>
                </a:gridCol>
                <a:gridCol w="491312">
                  <a:extLst>
                    <a:ext uri="{9D8B030D-6E8A-4147-A177-3AD203B41FA5}">
                      <a16:colId xmlns="" xmlns:a16="http://schemas.microsoft.com/office/drawing/2014/main" val="2384962116"/>
                    </a:ext>
                  </a:extLst>
                </a:gridCol>
                <a:gridCol w="491312">
                  <a:extLst>
                    <a:ext uri="{9D8B030D-6E8A-4147-A177-3AD203B41FA5}">
                      <a16:colId xmlns="" xmlns:a16="http://schemas.microsoft.com/office/drawing/2014/main" val="3464349675"/>
                    </a:ext>
                  </a:extLst>
                </a:gridCol>
                <a:gridCol w="491312">
                  <a:extLst>
                    <a:ext uri="{9D8B030D-6E8A-4147-A177-3AD203B41FA5}">
                      <a16:colId xmlns="" xmlns:a16="http://schemas.microsoft.com/office/drawing/2014/main" val="1732530349"/>
                    </a:ext>
                  </a:extLst>
                </a:gridCol>
                <a:gridCol w="491312">
                  <a:extLst>
                    <a:ext uri="{9D8B030D-6E8A-4147-A177-3AD203B41FA5}">
                      <a16:colId xmlns="" xmlns:a16="http://schemas.microsoft.com/office/drawing/2014/main" val="1026144448"/>
                    </a:ext>
                  </a:extLst>
                </a:gridCol>
                <a:gridCol w="491312">
                  <a:extLst>
                    <a:ext uri="{9D8B030D-6E8A-4147-A177-3AD203B41FA5}">
                      <a16:colId xmlns="" xmlns:a16="http://schemas.microsoft.com/office/drawing/2014/main" val="103762789"/>
                    </a:ext>
                  </a:extLst>
                </a:gridCol>
                <a:gridCol w="491312">
                  <a:extLst>
                    <a:ext uri="{9D8B030D-6E8A-4147-A177-3AD203B41FA5}">
                      <a16:colId xmlns="" xmlns:a16="http://schemas.microsoft.com/office/drawing/2014/main" val="4251195519"/>
                    </a:ext>
                  </a:extLst>
                </a:gridCol>
                <a:gridCol w="491312">
                  <a:extLst>
                    <a:ext uri="{9D8B030D-6E8A-4147-A177-3AD203B41FA5}">
                      <a16:colId xmlns="" xmlns:a16="http://schemas.microsoft.com/office/drawing/2014/main" val="2109353986"/>
                    </a:ext>
                  </a:extLst>
                </a:gridCol>
              </a:tblGrid>
              <a:tr h="408203">
                <a:tc>
                  <a:txBody>
                    <a:bodyPr/>
                    <a:lstStyle/>
                    <a:p>
                      <a:pPr algn="ctr"/>
                      <a:r>
                        <a:rPr lang="en-US" altLang="zh-CN" sz="2400" b="1" dirty="0">
                          <a:latin typeface="Euclid" panose="02020503060505020303" pitchFamily="18" charset="0"/>
                        </a:rPr>
                        <a:t>40</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8</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48</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16</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56</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24</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64</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32</a:t>
                      </a:r>
                      <a:endParaRPr lang="zh-CN" altLang="en-US" sz="2400" b="1" dirty="0">
                        <a:latin typeface="Euclid" panose="02020503060505020303" pitchFamily="18" charset="0"/>
                      </a:endParaRPr>
                    </a:p>
                  </a:txBody>
                  <a:tcPr anchor="ctr"/>
                </a:tc>
                <a:extLst>
                  <a:ext uri="{0D108BD9-81ED-4DB2-BD59-A6C34878D82A}">
                    <a16:rowId xmlns="" xmlns:a16="http://schemas.microsoft.com/office/drawing/2014/main" val="1888195065"/>
                  </a:ext>
                </a:extLst>
              </a:tr>
              <a:tr h="408203">
                <a:tc>
                  <a:txBody>
                    <a:bodyPr/>
                    <a:lstStyle/>
                    <a:p>
                      <a:pPr algn="ctr"/>
                      <a:r>
                        <a:rPr lang="en-US" altLang="zh-CN" sz="2400" b="1" dirty="0">
                          <a:latin typeface="Euclid" panose="02020503060505020303" pitchFamily="18" charset="0"/>
                        </a:rPr>
                        <a:t>39</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7</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47</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15</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55</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23</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63</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31</a:t>
                      </a:r>
                      <a:endParaRPr lang="zh-CN" altLang="en-US" sz="2400" b="1" dirty="0">
                        <a:latin typeface="Euclid" panose="02020503060505020303" pitchFamily="18" charset="0"/>
                      </a:endParaRPr>
                    </a:p>
                  </a:txBody>
                  <a:tcPr anchor="ctr"/>
                </a:tc>
                <a:extLst>
                  <a:ext uri="{0D108BD9-81ED-4DB2-BD59-A6C34878D82A}">
                    <a16:rowId xmlns="" xmlns:a16="http://schemas.microsoft.com/office/drawing/2014/main" val="2870278309"/>
                  </a:ext>
                </a:extLst>
              </a:tr>
              <a:tr h="408203">
                <a:tc>
                  <a:txBody>
                    <a:bodyPr/>
                    <a:lstStyle/>
                    <a:p>
                      <a:pPr algn="ctr"/>
                      <a:r>
                        <a:rPr lang="en-US" altLang="zh-CN" sz="2400" b="1" dirty="0">
                          <a:latin typeface="Euclid" panose="02020503060505020303" pitchFamily="18" charset="0"/>
                        </a:rPr>
                        <a:t>38</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6</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46</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14</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54</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22</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62</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30</a:t>
                      </a:r>
                      <a:endParaRPr lang="zh-CN" altLang="en-US" sz="2400" b="1" dirty="0">
                        <a:latin typeface="Euclid" panose="02020503060505020303" pitchFamily="18" charset="0"/>
                      </a:endParaRPr>
                    </a:p>
                  </a:txBody>
                  <a:tcPr anchor="ctr"/>
                </a:tc>
                <a:extLst>
                  <a:ext uri="{0D108BD9-81ED-4DB2-BD59-A6C34878D82A}">
                    <a16:rowId xmlns="" xmlns:a16="http://schemas.microsoft.com/office/drawing/2014/main" val="3176698057"/>
                  </a:ext>
                </a:extLst>
              </a:tr>
              <a:tr h="408203">
                <a:tc>
                  <a:txBody>
                    <a:bodyPr/>
                    <a:lstStyle/>
                    <a:p>
                      <a:pPr algn="ctr"/>
                      <a:r>
                        <a:rPr lang="en-US" altLang="zh-CN" sz="2400" b="1" dirty="0">
                          <a:latin typeface="Euclid" panose="02020503060505020303" pitchFamily="18" charset="0"/>
                        </a:rPr>
                        <a:t>37</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45</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13</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53</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21</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61</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29</a:t>
                      </a:r>
                      <a:endParaRPr lang="zh-CN" altLang="en-US" sz="2400" b="1" dirty="0">
                        <a:latin typeface="Euclid" panose="02020503060505020303" pitchFamily="18" charset="0"/>
                      </a:endParaRPr>
                    </a:p>
                  </a:txBody>
                  <a:tcPr anchor="ctr"/>
                </a:tc>
                <a:extLst>
                  <a:ext uri="{0D108BD9-81ED-4DB2-BD59-A6C34878D82A}">
                    <a16:rowId xmlns="" xmlns:a16="http://schemas.microsoft.com/office/drawing/2014/main" val="1179328838"/>
                  </a:ext>
                </a:extLst>
              </a:tr>
              <a:tr h="408203">
                <a:tc>
                  <a:txBody>
                    <a:bodyPr/>
                    <a:lstStyle/>
                    <a:p>
                      <a:pPr algn="ctr"/>
                      <a:r>
                        <a:rPr lang="en-US" altLang="zh-CN" sz="2400" b="1" dirty="0">
                          <a:latin typeface="Euclid" panose="02020503060505020303" pitchFamily="18" charset="0"/>
                        </a:rPr>
                        <a:t>36</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44</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12</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52</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20</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60</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28</a:t>
                      </a:r>
                      <a:endParaRPr lang="zh-CN" altLang="en-US" sz="2400" b="1" dirty="0">
                        <a:latin typeface="Euclid" panose="02020503060505020303" pitchFamily="18" charset="0"/>
                      </a:endParaRPr>
                    </a:p>
                  </a:txBody>
                  <a:tcPr anchor="ctr"/>
                </a:tc>
                <a:extLst>
                  <a:ext uri="{0D108BD9-81ED-4DB2-BD59-A6C34878D82A}">
                    <a16:rowId xmlns="" xmlns:a16="http://schemas.microsoft.com/office/drawing/2014/main" val="309191779"/>
                  </a:ext>
                </a:extLst>
              </a:tr>
              <a:tr h="408203">
                <a:tc>
                  <a:txBody>
                    <a:bodyPr/>
                    <a:lstStyle/>
                    <a:p>
                      <a:pPr algn="ctr"/>
                      <a:r>
                        <a:rPr lang="en-US" altLang="zh-CN" sz="2400" b="1" dirty="0">
                          <a:latin typeface="Euclid" panose="02020503060505020303" pitchFamily="18" charset="0"/>
                        </a:rPr>
                        <a:t>35</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3</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43</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11</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51</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19</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59</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27</a:t>
                      </a:r>
                      <a:endParaRPr lang="zh-CN" altLang="en-US" sz="2400" b="1" dirty="0">
                        <a:latin typeface="Euclid" panose="02020503060505020303" pitchFamily="18" charset="0"/>
                      </a:endParaRPr>
                    </a:p>
                  </a:txBody>
                  <a:tcPr anchor="ctr"/>
                </a:tc>
                <a:extLst>
                  <a:ext uri="{0D108BD9-81ED-4DB2-BD59-A6C34878D82A}">
                    <a16:rowId xmlns="" xmlns:a16="http://schemas.microsoft.com/office/drawing/2014/main" val="1154895893"/>
                  </a:ext>
                </a:extLst>
              </a:tr>
              <a:tr h="408203">
                <a:tc>
                  <a:txBody>
                    <a:bodyPr/>
                    <a:lstStyle/>
                    <a:p>
                      <a:pPr algn="ctr"/>
                      <a:r>
                        <a:rPr lang="en-US" altLang="zh-CN" sz="2400" b="1" dirty="0">
                          <a:latin typeface="Euclid" panose="02020503060505020303" pitchFamily="18" charset="0"/>
                        </a:rPr>
                        <a:t>34</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42</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10</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50</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18</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58</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26</a:t>
                      </a:r>
                      <a:endParaRPr lang="zh-CN" altLang="en-US" sz="2400" b="1" dirty="0">
                        <a:latin typeface="Euclid" panose="02020503060505020303" pitchFamily="18" charset="0"/>
                      </a:endParaRPr>
                    </a:p>
                  </a:txBody>
                  <a:tcPr anchor="ctr"/>
                </a:tc>
                <a:extLst>
                  <a:ext uri="{0D108BD9-81ED-4DB2-BD59-A6C34878D82A}">
                    <a16:rowId xmlns="" xmlns:a16="http://schemas.microsoft.com/office/drawing/2014/main" val="2907362448"/>
                  </a:ext>
                </a:extLst>
              </a:tr>
              <a:tr h="408203">
                <a:tc>
                  <a:txBody>
                    <a:bodyPr/>
                    <a:lstStyle/>
                    <a:p>
                      <a:pPr algn="ctr"/>
                      <a:r>
                        <a:rPr lang="en-US" altLang="zh-CN" sz="2400" b="1" dirty="0">
                          <a:latin typeface="Euclid" panose="02020503060505020303" pitchFamily="18" charset="0"/>
                        </a:rPr>
                        <a:t>33</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41</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9</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49</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17</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57</a:t>
                      </a:r>
                      <a:endParaRPr lang="zh-CN" altLang="en-US" sz="2400" b="1" dirty="0">
                        <a:latin typeface="Euclid" panose="02020503060505020303" pitchFamily="18" charset="0"/>
                      </a:endParaRPr>
                    </a:p>
                  </a:txBody>
                  <a:tcPr anchor="ctr"/>
                </a:tc>
                <a:tc>
                  <a:txBody>
                    <a:bodyPr/>
                    <a:lstStyle/>
                    <a:p>
                      <a:pPr algn="ctr"/>
                      <a:r>
                        <a:rPr lang="en-US" altLang="zh-CN" sz="2400" b="1" dirty="0">
                          <a:latin typeface="Euclid" panose="02020503060505020303" pitchFamily="18" charset="0"/>
                        </a:rPr>
                        <a:t>25</a:t>
                      </a:r>
                      <a:endParaRPr lang="zh-CN" altLang="en-US" sz="2400" b="1" dirty="0">
                        <a:latin typeface="Euclid" panose="02020503060505020303" pitchFamily="18" charset="0"/>
                      </a:endParaRPr>
                    </a:p>
                  </a:txBody>
                  <a:tcPr anchor="ctr"/>
                </a:tc>
                <a:extLst>
                  <a:ext uri="{0D108BD9-81ED-4DB2-BD59-A6C34878D82A}">
                    <a16:rowId xmlns="" xmlns:a16="http://schemas.microsoft.com/office/drawing/2014/main" val="3074468048"/>
                  </a:ext>
                </a:extLst>
              </a:tr>
            </a:tbl>
          </a:graphicData>
        </a:graphic>
      </p:graphicFrame>
      <p:sp>
        <p:nvSpPr>
          <p:cNvPr id="3" name="文本框 2">
            <a:extLst>
              <a:ext uri="{FF2B5EF4-FFF2-40B4-BE49-F238E27FC236}">
                <a16:creationId xmlns="" xmlns:a16="http://schemas.microsoft.com/office/drawing/2014/main" id="{6F9D421B-BED9-49A0-9666-DF76C1FDCA8D}"/>
              </a:ext>
            </a:extLst>
          </p:cNvPr>
          <p:cNvSpPr txBox="1"/>
          <p:nvPr/>
        </p:nvSpPr>
        <p:spPr>
          <a:xfrm>
            <a:off x="5791168" y="5782761"/>
            <a:ext cx="2285940" cy="461665"/>
          </a:xfrm>
          <a:prstGeom prst="rect">
            <a:avLst/>
          </a:prstGeom>
          <a:noFill/>
        </p:spPr>
        <p:txBody>
          <a:bodyPr wrap="square" rtlCol="0">
            <a:spAutoFit/>
          </a:bodyPr>
          <a:lstStyle/>
          <a:p>
            <a:r>
              <a:rPr lang="zh-CN" altLang="en-US" sz="2400" dirty="0">
                <a:latin typeface="+mn-lt"/>
                <a:ea typeface="华文中宋" panose="02010600040101010101" pitchFamily="2" charset="-122"/>
              </a:rPr>
              <a:t>逆初始置换</a:t>
            </a:r>
            <a:r>
              <a:rPr lang="en-US" altLang="zh-CN" sz="2400" dirty="0">
                <a:latin typeface="+mn-lt"/>
                <a:ea typeface="华文中宋" panose="02010600040101010101" pitchFamily="2" charset="-122"/>
              </a:rPr>
              <a:t>IP</a:t>
            </a:r>
            <a:r>
              <a:rPr lang="en-US" altLang="zh-CN" sz="2400" baseline="30000" dirty="0">
                <a:latin typeface="+mn-lt"/>
                <a:ea typeface="华文中宋" panose="02010600040101010101" pitchFamily="2" charset="-122"/>
              </a:rPr>
              <a:t>-1</a:t>
            </a:r>
            <a:endParaRPr lang="zh-CN" altLang="en-US" sz="2400" baseline="30000" dirty="0">
              <a:latin typeface="+mn-lt"/>
              <a:ea typeface="华文中宋" panose="02010600040101010101" pitchFamily="2" charset="-122"/>
            </a:endParaRPr>
          </a:p>
        </p:txBody>
      </p:sp>
      <p:graphicFrame>
        <p:nvGraphicFramePr>
          <p:cNvPr id="7" name="表格 6">
            <a:extLst>
              <a:ext uri="{FF2B5EF4-FFF2-40B4-BE49-F238E27FC236}">
                <a16:creationId xmlns="" xmlns:a16="http://schemas.microsoft.com/office/drawing/2014/main" id="{20F450A9-606E-4384-9D28-ADF7060B2A2F}"/>
              </a:ext>
            </a:extLst>
          </p:cNvPr>
          <p:cNvGraphicFramePr>
            <a:graphicFrameLocks noGrp="1"/>
          </p:cNvGraphicFramePr>
          <p:nvPr>
            <p:extLst>
              <p:ext uri="{D42A27DB-BD31-4B8C-83A1-F6EECF244321}">
                <p14:modId xmlns:p14="http://schemas.microsoft.com/office/powerpoint/2010/main" val="1204568145"/>
              </p:ext>
            </p:extLst>
          </p:nvPr>
        </p:nvGraphicFramePr>
        <p:xfrm>
          <a:off x="412910" y="2209831"/>
          <a:ext cx="3930496" cy="3617595"/>
        </p:xfrm>
        <a:graphic>
          <a:graphicData uri="http://schemas.openxmlformats.org/drawingml/2006/table">
            <a:tbl>
              <a:tblPr firstRow="1" firstCol="1" lastRow="1" lastCol="1" bandRow="1" bandCol="1"/>
              <a:tblGrid>
                <a:gridCol w="445080">
                  <a:extLst>
                    <a:ext uri="{9D8B030D-6E8A-4147-A177-3AD203B41FA5}">
                      <a16:colId xmlns="" xmlns:a16="http://schemas.microsoft.com/office/drawing/2014/main" val="20000"/>
                    </a:ext>
                  </a:extLst>
                </a:gridCol>
                <a:gridCol w="469191">
                  <a:extLst>
                    <a:ext uri="{9D8B030D-6E8A-4147-A177-3AD203B41FA5}">
                      <a16:colId xmlns="" xmlns:a16="http://schemas.microsoft.com/office/drawing/2014/main" val="20001"/>
                    </a:ext>
                  </a:extLst>
                </a:gridCol>
                <a:gridCol w="536217">
                  <a:extLst>
                    <a:ext uri="{9D8B030D-6E8A-4147-A177-3AD203B41FA5}">
                      <a16:colId xmlns="" xmlns:a16="http://schemas.microsoft.com/office/drawing/2014/main" val="20002"/>
                    </a:ext>
                  </a:extLst>
                </a:gridCol>
                <a:gridCol w="536217">
                  <a:extLst>
                    <a:ext uri="{9D8B030D-6E8A-4147-A177-3AD203B41FA5}">
                      <a16:colId xmlns="" xmlns:a16="http://schemas.microsoft.com/office/drawing/2014/main" val="20003"/>
                    </a:ext>
                  </a:extLst>
                </a:gridCol>
                <a:gridCol w="469191">
                  <a:extLst>
                    <a:ext uri="{9D8B030D-6E8A-4147-A177-3AD203B41FA5}">
                      <a16:colId xmlns="" xmlns:a16="http://schemas.microsoft.com/office/drawing/2014/main" val="20004"/>
                    </a:ext>
                  </a:extLst>
                </a:gridCol>
                <a:gridCol w="469191">
                  <a:extLst>
                    <a:ext uri="{9D8B030D-6E8A-4147-A177-3AD203B41FA5}">
                      <a16:colId xmlns="" xmlns:a16="http://schemas.microsoft.com/office/drawing/2014/main" val="20005"/>
                    </a:ext>
                  </a:extLst>
                </a:gridCol>
                <a:gridCol w="603245">
                  <a:extLst>
                    <a:ext uri="{9D8B030D-6E8A-4147-A177-3AD203B41FA5}">
                      <a16:colId xmlns="" xmlns:a16="http://schemas.microsoft.com/office/drawing/2014/main" val="20006"/>
                    </a:ext>
                  </a:extLst>
                </a:gridCol>
                <a:gridCol w="402164">
                  <a:extLst>
                    <a:ext uri="{9D8B030D-6E8A-4147-A177-3AD203B41FA5}">
                      <a16:colId xmlns="" xmlns:a16="http://schemas.microsoft.com/office/drawing/2014/main" val="20007"/>
                    </a:ext>
                  </a:extLst>
                </a:gridCol>
              </a:tblGrid>
              <a:tr h="444257">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58</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50</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42</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34</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26</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18</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10</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53334">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60</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52</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44</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36</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28</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20</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12</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4</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53334">
                <a:tc>
                  <a:txBody>
                    <a:bodyPr/>
                    <a:lstStyle/>
                    <a:p>
                      <a:pPr algn="ctr">
                        <a:spcAft>
                          <a:spcPts val="0"/>
                        </a:spcAft>
                      </a:pPr>
                      <a:r>
                        <a:rPr lang="en-US" sz="2400" b="1" kern="100">
                          <a:effectLst/>
                          <a:latin typeface="Euclid" panose="02020503060505020303" pitchFamily="18" charset="0"/>
                          <a:ea typeface="宋体" panose="02010600030101010101" pitchFamily="2" charset="-122"/>
                        </a:rPr>
                        <a:t>62</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54</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46</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38</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30</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22</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14</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6</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53334">
                <a:tc>
                  <a:txBody>
                    <a:bodyPr/>
                    <a:lstStyle/>
                    <a:p>
                      <a:pPr algn="ctr">
                        <a:spcAft>
                          <a:spcPts val="0"/>
                        </a:spcAft>
                      </a:pPr>
                      <a:r>
                        <a:rPr lang="en-US" sz="2400" b="1" kern="100">
                          <a:effectLst/>
                          <a:latin typeface="Euclid" panose="02020503060505020303" pitchFamily="18" charset="0"/>
                          <a:ea typeface="宋体" panose="02010600030101010101" pitchFamily="2" charset="-122"/>
                        </a:rPr>
                        <a:t>64</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56</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48</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40</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32</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24</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16</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8</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53334">
                <a:tc>
                  <a:txBody>
                    <a:bodyPr/>
                    <a:lstStyle/>
                    <a:p>
                      <a:pPr algn="ctr">
                        <a:spcAft>
                          <a:spcPts val="0"/>
                        </a:spcAft>
                      </a:pPr>
                      <a:r>
                        <a:rPr lang="en-US" sz="2400" b="1" kern="100">
                          <a:effectLst/>
                          <a:latin typeface="Euclid" panose="02020503060505020303" pitchFamily="18" charset="0"/>
                          <a:ea typeface="宋体" panose="02010600030101010101" pitchFamily="2" charset="-122"/>
                        </a:rPr>
                        <a:t>57</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49</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41</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33</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25</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17</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9</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53334">
                <a:tc>
                  <a:txBody>
                    <a:bodyPr/>
                    <a:lstStyle/>
                    <a:p>
                      <a:pPr algn="ctr">
                        <a:spcAft>
                          <a:spcPts val="0"/>
                        </a:spcAft>
                      </a:pPr>
                      <a:r>
                        <a:rPr lang="en-US" sz="2400" b="1" kern="100">
                          <a:effectLst/>
                          <a:latin typeface="Euclid" panose="02020503060505020303" pitchFamily="18" charset="0"/>
                          <a:ea typeface="宋体" panose="02010600030101010101" pitchFamily="2" charset="-122"/>
                        </a:rPr>
                        <a:t>59</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51</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43</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35</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27</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19</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11</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53334">
                <a:tc>
                  <a:txBody>
                    <a:bodyPr/>
                    <a:lstStyle/>
                    <a:p>
                      <a:pPr algn="ctr">
                        <a:spcAft>
                          <a:spcPts val="0"/>
                        </a:spcAft>
                      </a:pPr>
                      <a:r>
                        <a:rPr lang="en-US" sz="2400" b="1" kern="100">
                          <a:effectLst/>
                          <a:latin typeface="Euclid" panose="02020503060505020303" pitchFamily="18" charset="0"/>
                          <a:ea typeface="宋体" panose="02010600030101010101" pitchFamily="2" charset="-122"/>
                        </a:rPr>
                        <a:t>61</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53</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45</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37</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29</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21</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13</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5</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453334">
                <a:tc>
                  <a:txBody>
                    <a:bodyPr/>
                    <a:lstStyle/>
                    <a:p>
                      <a:pPr algn="ctr">
                        <a:spcAft>
                          <a:spcPts val="0"/>
                        </a:spcAft>
                      </a:pPr>
                      <a:r>
                        <a:rPr lang="en-US" sz="2400" b="1" kern="100">
                          <a:effectLst/>
                          <a:latin typeface="Euclid" panose="02020503060505020303" pitchFamily="18" charset="0"/>
                          <a:ea typeface="宋体" panose="02010600030101010101" pitchFamily="2" charset="-122"/>
                        </a:rPr>
                        <a:t>63</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55</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47</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39</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31</a:t>
                      </a:r>
                      <a:endParaRPr lang="zh-CN" sz="2400" b="1" kern="10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23</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15</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7</a:t>
                      </a:r>
                      <a:endParaRPr lang="zh-CN" sz="2400" b="1" kern="100" dirty="0">
                        <a:effectLst/>
                        <a:latin typeface="Euclid" panose="02020503060505020303"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8" name="文本框 7">
            <a:extLst>
              <a:ext uri="{FF2B5EF4-FFF2-40B4-BE49-F238E27FC236}">
                <a16:creationId xmlns="" xmlns:a16="http://schemas.microsoft.com/office/drawing/2014/main" id="{2045AC05-ECC1-49C5-AAD2-8BD503D489CE}"/>
              </a:ext>
            </a:extLst>
          </p:cNvPr>
          <p:cNvSpPr txBox="1"/>
          <p:nvPr/>
        </p:nvSpPr>
        <p:spPr>
          <a:xfrm>
            <a:off x="1527203" y="5782761"/>
            <a:ext cx="1749431" cy="461665"/>
          </a:xfrm>
          <a:prstGeom prst="rect">
            <a:avLst/>
          </a:prstGeom>
          <a:noFill/>
        </p:spPr>
        <p:txBody>
          <a:bodyPr wrap="square" rtlCol="0">
            <a:spAutoFit/>
          </a:bodyPr>
          <a:lstStyle/>
          <a:p>
            <a:r>
              <a:rPr lang="zh-CN" altLang="en-US" sz="2400" dirty="0">
                <a:latin typeface="+mn-lt"/>
                <a:ea typeface="华文中宋" panose="02010600040101010101" pitchFamily="2" charset="-122"/>
              </a:rPr>
              <a:t>初始置换</a:t>
            </a:r>
            <a:r>
              <a:rPr lang="en-US" altLang="zh-CN" sz="2400" dirty="0">
                <a:latin typeface="+mn-lt"/>
                <a:ea typeface="华文中宋" panose="02010600040101010101" pitchFamily="2" charset="-122"/>
              </a:rPr>
              <a:t>IP</a:t>
            </a:r>
            <a:endParaRPr lang="zh-CN" altLang="en-US" sz="2400" baseline="30000" dirty="0">
              <a:latin typeface="+mn-lt"/>
              <a:ea typeface="华文中宋" panose="02010600040101010101" pitchFamily="2" charset="-122"/>
            </a:endParaRPr>
          </a:p>
        </p:txBody>
      </p:sp>
      <p:sp>
        <p:nvSpPr>
          <p:cNvPr id="4" name="日期占位符 3"/>
          <p:cNvSpPr>
            <a:spLocks noGrp="1"/>
          </p:cNvSpPr>
          <p:nvPr>
            <p:ph type="dt" sz="half" idx="10"/>
          </p:nvPr>
        </p:nvSpPr>
        <p:spPr/>
        <p:txBody>
          <a:bodyPr/>
          <a:lstStyle/>
          <a:p>
            <a:pPr>
              <a:defRPr/>
            </a:pPr>
            <a:fld id="{6EFAD7B5-496F-4093-95A6-65DDBBEC58B4}" type="datetime1">
              <a:rPr lang="zh-CN" altLang="en-US" smtClean="0"/>
              <a:t>2023/3/31</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1941AE-52CA-4018-98AB-303E505752F0}"/>
              </a:ext>
            </a:extLst>
          </p:cNvPr>
          <p:cNvSpPr>
            <a:spLocks noGrp="1"/>
          </p:cNvSpPr>
          <p:nvPr>
            <p:ph type="title"/>
          </p:nvPr>
        </p:nvSpPr>
        <p:spPr/>
        <p:txBody>
          <a:bodyPr/>
          <a:lstStyle/>
          <a:p>
            <a:r>
              <a:rPr lang="en-US" altLang="zh-CN" dirty="0"/>
              <a:t>4.2.2 DES</a:t>
            </a:r>
            <a:r>
              <a:rPr lang="zh-CN" altLang="en-US" dirty="0"/>
              <a:t>算法</a:t>
            </a:r>
          </a:p>
        </p:txBody>
      </p:sp>
      <p:sp>
        <p:nvSpPr>
          <p:cNvPr id="3" name="内容占位符 2">
            <a:extLst>
              <a:ext uri="{FF2B5EF4-FFF2-40B4-BE49-F238E27FC236}">
                <a16:creationId xmlns="" xmlns:a16="http://schemas.microsoft.com/office/drawing/2014/main" id="{BBE4925A-F70E-48FB-91A7-F9726FFD83FD}"/>
              </a:ext>
            </a:extLst>
          </p:cNvPr>
          <p:cNvSpPr>
            <a:spLocks noGrp="1"/>
          </p:cNvSpPr>
          <p:nvPr>
            <p:ph idx="1"/>
          </p:nvPr>
        </p:nvSpPr>
        <p:spPr>
          <a:xfrm>
            <a:off x="617935" y="1295456"/>
            <a:ext cx="7886700" cy="4749744"/>
          </a:xfrm>
        </p:spPr>
        <p:txBody>
          <a:bodyPr/>
          <a:lstStyle/>
          <a:p>
            <a:pPr marL="0" lvl="1" indent="0" algn="just" eaLnBrk="1" hangingPunct="1">
              <a:lnSpc>
                <a:spcPct val="120000"/>
              </a:lnSpc>
              <a:spcBef>
                <a:spcPts val="0"/>
              </a:spcBef>
              <a:spcAft>
                <a:spcPts val="0"/>
              </a:spcAft>
              <a:buClr>
                <a:schemeClr val="tx1"/>
              </a:buClr>
              <a:buSzPct val="100000"/>
              <a:buNone/>
              <a:defRPr/>
            </a:pPr>
            <a:r>
              <a:rPr lang="en-US" altLang="zh-CN" sz="2800" dirty="0">
                <a:latin typeface="Euclid" panose="02020503060505020303" pitchFamily="18" charset="0"/>
              </a:rPr>
              <a:t>2. 16</a:t>
            </a:r>
            <a:r>
              <a:rPr lang="zh-CN" altLang="en-US" sz="2800" b="0" dirty="0">
                <a:latin typeface="Euclid" panose="02020503060505020303" pitchFamily="18" charset="0"/>
              </a:rPr>
              <a:t>轮迭代运算</a:t>
            </a:r>
            <a:endParaRPr lang="en-US" altLang="zh-CN" sz="2800" b="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dirty="0">
                <a:latin typeface="Euclid" panose="02020503060505020303" pitchFamily="18" charset="0"/>
              </a:rPr>
              <a:t>16</a:t>
            </a:r>
            <a:r>
              <a:rPr lang="zh-CN" altLang="en-US" b="0" dirty="0">
                <a:latin typeface="Euclid" panose="02020503060505020303" pitchFamily="18" charset="0"/>
              </a:rPr>
              <a:t>轮的迭代运算具有相同的结构</a:t>
            </a:r>
            <a:r>
              <a:rPr lang="en-US" altLang="zh-CN" b="0" dirty="0">
                <a:latin typeface="Euclid" panose="02020503060505020303" pitchFamily="18" charset="0"/>
              </a:rPr>
              <a:t>, </a:t>
            </a:r>
            <a:r>
              <a:rPr lang="zh-CN" altLang="en-US" b="0" dirty="0">
                <a:latin typeface="Euclid" panose="02020503060505020303" pitchFamily="18" charset="0"/>
              </a:rPr>
              <a:t>初始置换后的明文与中间结果</a:t>
            </a:r>
            <a:r>
              <a:rPr lang="zh-CN" altLang="en-US" b="0" dirty="0">
                <a:solidFill>
                  <a:srgbClr val="FF0000"/>
                </a:solidFill>
                <a:latin typeface="Euclid" panose="02020503060505020303" pitchFamily="18" charset="0"/>
              </a:rPr>
              <a:t>都被分成左右两半进行处理</a:t>
            </a:r>
            <a:r>
              <a:rPr lang="zh-CN" altLang="en-US" b="0" dirty="0">
                <a:latin typeface="Euclid" panose="02020503060505020303" pitchFamily="18" charset="0"/>
              </a:rPr>
              <a:t>。</a:t>
            </a:r>
            <a:endParaRPr lang="en-US" altLang="zh-CN" b="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b="0" dirty="0">
                <a:latin typeface="Euclid" panose="02020503060505020303" pitchFamily="18" charset="0"/>
              </a:rPr>
              <a:t>每轮迭代的输入是上一轮的输出</a:t>
            </a:r>
            <a:r>
              <a:rPr lang="en-US" altLang="zh-CN" b="0" dirty="0">
                <a:latin typeface="Euclid" panose="02020503060505020303" pitchFamily="18" charset="0"/>
              </a:rPr>
              <a:t>, </a:t>
            </a:r>
            <a:r>
              <a:rPr lang="zh-CN" altLang="en-US" b="0" dirty="0">
                <a:latin typeface="Euclid" panose="02020503060505020303" pitchFamily="18" charset="0"/>
              </a:rPr>
              <a:t>每一轮的运算规则如下：</a:t>
            </a:r>
            <a:endParaRPr lang="en-US" altLang="zh-CN" b="0" dirty="0">
              <a:latin typeface="Euclid" panose="02020503060505020303" pitchFamily="18" charset="0"/>
            </a:endParaRPr>
          </a:p>
          <a:p>
            <a:pPr marL="457200" lvl="1" indent="0" algn="ctr" eaLnBrk="1" hangingPunct="1">
              <a:lnSpc>
                <a:spcPct val="120000"/>
              </a:lnSpc>
              <a:spcBef>
                <a:spcPct val="0"/>
              </a:spcBef>
              <a:buClr>
                <a:schemeClr val="tx1"/>
              </a:buClr>
              <a:buSzPct val="100000"/>
              <a:buNone/>
              <a:defRPr/>
            </a:pPr>
            <a:r>
              <a:rPr lang="en-US" altLang="zh-CN" i="1" dirty="0">
                <a:solidFill>
                  <a:srgbClr val="FF0000"/>
                </a:solidFill>
                <a:latin typeface="Euclid" panose="02020503060505020303" pitchFamily="18" charset="0"/>
              </a:rPr>
              <a:t>L</a:t>
            </a:r>
            <a:r>
              <a:rPr lang="en-US" altLang="zh-CN" i="1" baseline="-25000" dirty="0">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 = </a:t>
            </a:r>
            <a:r>
              <a:rPr lang="en-US" altLang="zh-CN" i="1" dirty="0">
                <a:solidFill>
                  <a:srgbClr val="FF0000"/>
                </a:solidFill>
                <a:latin typeface="Euclid" panose="02020503060505020303" pitchFamily="18" charset="0"/>
              </a:rPr>
              <a:t>R</a:t>
            </a:r>
            <a:r>
              <a:rPr lang="en-US" altLang="zh-CN" i="1" baseline="-25000" dirty="0">
                <a:solidFill>
                  <a:srgbClr val="FF0000"/>
                </a:solidFill>
                <a:latin typeface="Euclid" panose="02020503060505020303" pitchFamily="18" charset="0"/>
              </a:rPr>
              <a:t>i</a:t>
            </a:r>
            <a:r>
              <a:rPr lang="en-US" altLang="zh-CN" baseline="-25000" dirty="0">
                <a:solidFill>
                  <a:srgbClr val="FF0000"/>
                </a:solidFill>
                <a:latin typeface="Euclid" panose="02020503060505020303" pitchFamily="18" charset="0"/>
              </a:rPr>
              <a:t>-1</a:t>
            </a:r>
          </a:p>
          <a:p>
            <a:pPr marL="457200" lvl="1" indent="0" algn="ctr" eaLnBrk="1" hangingPunct="1">
              <a:lnSpc>
                <a:spcPct val="120000"/>
              </a:lnSpc>
              <a:spcBef>
                <a:spcPct val="0"/>
              </a:spcBef>
              <a:buClr>
                <a:schemeClr val="tx1"/>
              </a:buClr>
              <a:buSzPct val="100000"/>
              <a:buNone/>
              <a:defRPr/>
            </a:pPr>
            <a:r>
              <a:rPr lang="en-US" altLang="zh-CN" i="1" dirty="0">
                <a:solidFill>
                  <a:srgbClr val="FF0000"/>
                </a:solidFill>
                <a:latin typeface="Euclid" panose="02020503060505020303" pitchFamily="18" charset="0"/>
              </a:rPr>
              <a:t>R</a:t>
            </a:r>
            <a:r>
              <a:rPr lang="en-US" altLang="zh-CN" i="1" baseline="-25000" dirty="0">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 = </a:t>
            </a:r>
            <a:r>
              <a:rPr lang="en-US" altLang="zh-CN" i="1" dirty="0">
                <a:solidFill>
                  <a:srgbClr val="FF0000"/>
                </a:solidFill>
                <a:latin typeface="Euclid" panose="02020503060505020303" pitchFamily="18" charset="0"/>
              </a:rPr>
              <a:t>L</a:t>
            </a:r>
            <a:r>
              <a:rPr lang="en-US" altLang="zh-CN" i="1" baseline="-25000" dirty="0">
                <a:solidFill>
                  <a:srgbClr val="FF0000"/>
                </a:solidFill>
                <a:latin typeface="Euclid" panose="02020503060505020303" pitchFamily="18" charset="0"/>
              </a:rPr>
              <a:t>i</a:t>
            </a:r>
            <a:r>
              <a:rPr lang="en-US" altLang="zh-CN" baseline="-25000" dirty="0">
                <a:solidFill>
                  <a:srgbClr val="FF0000"/>
                </a:solidFill>
                <a:latin typeface="Euclid" panose="02020503060505020303" pitchFamily="18" charset="0"/>
              </a:rPr>
              <a:t>-1</a:t>
            </a:r>
            <a:r>
              <a:rPr lang="zh-CN" altLang="en-US"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f</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R</a:t>
            </a:r>
            <a:r>
              <a:rPr lang="en-US" altLang="zh-CN" i="1" baseline="-25000" dirty="0">
                <a:solidFill>
                  <a:srgbClr val="FF0000"/>
                </a:solidFill>
                <a:latin typeface="Euclid" panose="02020503060505020303" pitchFamily="18" charset="0"/>
              </a:rPr>
              <a:t>i</a:t>
            </a:r>
            <a:r>
              <a:rPr lang="en-US" altLang="zh-CN" baseline="-25000" dirty="0">
                <a:solidFill>
                  <a:srgbClr val="FF0000"/>
                </a:solidFill>
                <a:latin typeface="Euclid" panose="02020503060505020303" pitchFamily="18" charset="0"/>
              </a:rPr>
              <a:t>-1</a:t>
            </a:r>
            <a:r>
              <a:rPr lang="en-US" altLang="zh-CN" dirty="0">
                <a:solidFill>
                  <a:srgbClr val="FF0000"/>
                </a:solidFill>
                <a:latin typeface="Euclid" panose="02020503060505020303" pitchFamily="18" charset="0"/>
              </a:rPr>
              <a:t>, </a:t>
            </a:r>
            <a:r>
              <a:rPr lang="en-US" altLang="zh-CN" i="1" dirty="0" err="1">
                <a:solidFill>
                  <a:srgbClr val="FF0000"/>
                </a:solidFill>
                <a:latin typeface="Euclid" panose="02020503060505020303" pitchFamily="18" charset="0"/>
              </a:rPr>
              <a:t>k</a:t>
            </a:r>
            <a:r>
              <a:rPr lang="en-US" altLang="zh-CN" i="1" baseline="-25000" dirty="0" err="1">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i="1" dirty="0" err="1">
                <a:latin typeface="Euclid" panose="02020503060505020303" pitchFamily="18" charset="0"/>
              </a:rPr>
              <a:t>k</a:t>
            </a:r>
            <a:r>
              <a:rPr lang="en-US" altLang="zh-CN" i="1" baseline="-25000" dirty="0" err="1">
                <a:latin typeface="Euclid" panose="02020503060505020303" pitchFamily="18" charset="0"/>
              </a:rPr>
              <a:t>i</a:t>
            </a:r>
            <a:r>
              <a:rPr lang="zh-CN" altLang="en-US" b="0" dirty="0">
                <a:latin typeface="Euclid" panose="02020503060505020303" pitchFamily="18" charset="0"/>
              </a:rPr>
              <a:t>是利用加密密钥生成的供</a:t>
            </a:r>
            <a:r>
              <a:rPr lang="zh-CN" altLang="en-US" b="0" dirty="0">
                <a:solidFill>
                  <a:srgbClr val="FF0000"/>
                </a:solidFill>
                <a:latin typeface="Euclid" panose="02020503060505020303" pitchFamily="18" charset="0"/>
              </a:rPr>
              <a:t>第</a:t>
            </a:r>
            <a:r>
              <a:rPr lang="en-US" altLang="zh-CN" i="1" dirty="0" err="1">
                <a:solidFill>
                  <a:srgbClr val="FF0000"/>
                </a:solidFill>
                <a:latin typeface="Euclid" panose="02020503060505020303" pitchFamily="18" charset="0"/>
              </a:rPr>
              <a:t>i</a:t>
            </a:r>
            <a:r>
              <a:rPr lang="zh-CN" altLang="en-US" b="0" dirty="0">
                <a:solidFill>
                  <a:srgbClr val="FF0000"/>
                </a:solidFill>
                <a:latin typeface="Euclid" panose="02020503060505020303" pitchFamily="18" charset="0"/>
              </a:rPr>
              <a:t>轮使用的子密钥</a:t>
            </a:r>
            <a:r>
              <a:rPr lang="zh-CN" altLang="en-US" b="0" dirty="0">
                <a:latin typeface="Euclid" panose="02020503060505020303" pitchFamily="18" charset="0"/>
              </a:rPr>
              <a:t>。</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b="0" dirty="0">
                <a:latin typeface="Euclid" panose="02020503060505020303" pitchFamily="18" charset="0"/>
              </a:rPr>
              <a:t>第</a:t>
            </a:r>
            <a:r>
              <a:rPr lang="en-US" altLang="zh-CN" dirty="0">
                <a:latin typeface="Euclid" panose="02020503060505020303" pitchFamily="18" charset="0"/>
              </a:rPr>
              <a:t>16</a:t>
            </a:r>
            <a:r>
              <a:rPr lang="zh-CN" altLang="en-US" b="0" dirty="0">
                <a:latin typeface="Euclid" panose="02020503060505020303" pitchFamily="18" charset="0"/>
              </a:rPr>
              <a:t>轮不进行左右交换操作</a:t>
            </a:r>
            <a:r>
              <a:rPr lang="en-US" altLang="zh-CN" b="0" dirty="0">
                <a:latin typeface="Euclid" panose="02020503060505020303" pitchFamily="18" charset="0"/>
              </a:rPr>
              <a:t>—</a:t>
            </a:r>
            <a:r>
              <a:rPr lang="zh-CN" altLang="en-US" b="0" dirty="0">
                <a:solidFill>
                  <a:srgbClr val="FF0000"/>
                </a:solidFill>
                <a:latin typeface="Euclid" panose="02020503060505020303" pitchFamily="18" charset="0"/>
              </a:rPr>
              <a:t>使加密和解密可以使用同一个算法</a:t>
            </a:r>
            <a:r>
              <a:rPr lang="zh-CN" altLang="en-US" b="0" dirty="0">
                <a:latin typeface="Euclid" panose="02020503060505020303" pitchFamily="18" charset="0"/>
              </a:rPr>
              <a:t>。</a:t>
            </a:r>
          </a:p>
          <a:p>
            <a:endParaRPr lang="zh-CN" altLang="en-US" sz="2400" dirty="0">
              <a:latin typeface="Euclid" panose="02020503060505020303" pitchFamily="18" charset="0"/>
            </a:endParaRPr>
          </a:p>
        </p:txBody>
      </p:sp>
      <p:sp>
        <p:nvSpPr>
          <p:cNvPr id="4" name="日期占位符 3"/>
          <p:cNvSpPr>
            <a:spLocks noGrp="1"/>
          </p:cNvSpPr>
          <p:nvPr>
            <p:ph type="dt" sz="half" idx="10"/>
          </p:nvPr>
        </p:nvSpPr>
        <p:spPr/>
        <p:txBody>
          <a:bodyPr/>
          <a:lstStyle/>
          <a:p>
            <a:pPr>
              <a:defRPr/>
            </a:pPr>
            <a:fld id="{32C2A7A6-E558-4A21-84A2-750623AB5EFE}"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6746272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369B4CC-58F1-4B38-AD2F-00449DE8C3B8}"/>
              </a:ext>
            </a:extLst>
          </p:cNvPr>
          <p:cNvSpPr/>
          <p:nvPr/>
        </p:nvSpPr>
        <p:spPr>
          <a:xfrm>
            <a:off x="533506" y="1154998"/>
            <a:ext cx="2972289" cy="658642"/>
          </a:xfrm>
          <a:prstGeom prst="rect">
            <a:avLst/>
          </a:prstGeom>
        </p:spPr>
        <p:txBody>
          <a:bodyPr wrap="none">
            <a:spAutoFit/>
          </a:bodyPr>
          <a:lstStyle/>
          <a:p>
            <a:pPr marL="230400" lvl="1" indent="-230400" eaLnBrk="1" hangingPunct="1">
              <a:lnSpc>
                <a:spcPct val="120000"/>
              </a:lnSpc>
              <a:buClr>
                <a:schemeClr val="tx1"/>
              </a:buClr>
              <a:buSzPct val="100000"/>
              <a:buFont typeface="Wingdings" panose="05000000000000000000" pitchFamily="2" charset="2"/>
              <a:buChar char="Ø"/>
              <a:defRPr/>
            </a:pPr>
            <a:r>
              <a:rPr lang="en-US" altLang="zh-CN" sz="3200" b="1" dirty="0">
                <a:latin typeface="Euclid" panose="02020503060505020303" pitchFamily="18" charset="0"/>
                <a:ea typeface="华文中宋" panose="02010600040101010101" pitchFamily="2" charset="-122"/>
              </a:rPr>
              <a:t>16</a:t>
            </a:r>
            <a:r>
              <a:rPr lang="zh-CN" altLang="en-US" sz="3200" dirty="0">
                <a:latin typeface="Euclid" panose="02020503060505020303" pitchFamily="18" charset="0"/>
                <a:ea typeface="华文中宋" panose="02010600040101010101" pitchFamily="2" charset="-122"/>
              </a:rPr>
              <a:t>轮迭代运算</a:t>
            </a:r>
            <a:endParaRPr lang="en-US" altLang="zh-CN" sz="3200" dirty="0">
              <a:latin typeface="Euclid" panose="02020503060505020303" pitchFamily="18" charset="0"/>
              <a:ea typeface="华文中宋" panose="02010600040101010101" pitchFamily="2" charset="-122"/>
            </a:endParaRPr>
          </a:p>
        </p:txBody>
      </p:sp>
      <p:grpSp>
        <p:nvGrpSpPr>
          <p:cNvPr id="4" name="组合 3">
            <a:extLst>
              <a:ext uri="{FF2B5EF4-FFF2-40B4-BE49-F238E27FC236}">
                <a16:creationId xmlns="" xmlns:a16="http://schemas.microsoft.com/office/drawing/2014/main" id="{C098E4C7-9476-41C6-A3E4-ED2F67CB4457}"/>
              </a:ext>
            </a:extLst>
          </p:cNvPr>
          <p:cNvGrpSpPr/>
          <p:nvPr/>
        </p:nvGrpSpPr>
        <p:grpSpPr>
          <a:xfrm>
            <a:off x="609704" y="4419574"/>
            <a:ext cx="3530318" cy="954107"/>
            <a:chOff x="838199" y="4454604"/>
            <a:chExt cx="3962401" cy="954107"/>
          </a:xfrm>
        </p:grpSpPr>
        <p:sp>
          <p:nvSpPr>
            <p:cNvPr id="6" name="文本框 5">
              <a:extLst>
                <a:ext uri="{FF2B5EF4-FFF2-40B4-BE49-F238E27FC236}">
                  <a16:creationId xmlns="" xmlns:a16="http://schemas.microsoft.com/office/drawing/2014/main" id="{753227BA-A75F-4827-9B63-AA31E403F758}"/>
                </a:ext>
              </a:extLst>
            </p:cNvPr>
            <p:cNvSpPr txBox="1"/>
            <p:nvPr/>
          </p:nvSpPr>
          <p:spPr>
            <a:xfrm>
              <a:off x="838199" y="4454604"/>
              <a:ext cx="3124201" cy="954107"/>
            </a:xfrm>
            <a:prstGeom prst="rect">
              <a:avLst/>
            </a:prstGeom>
            <a:solidFill>
              <a:schemeClr val="accent4">
                <a:lumMod val="40000"/>
                <a:lumOff val="60000"/>
              </a:schemeClr>
            </a:solidFill>
          </p:spPr>
          <p:txBody>
            <a:bodyPr wrap="square" rtlCol="0">
              <a:spAutoFit/>
            </a:bodyPr>
            <a:lstStyle/>
            <a:p>
              <a:pPr algn="ctr"/>
              <a:r>
                <a:rPr lang="zh-CN" altLang="en-US" sz="2800" dirty="0">
                  <a:solidFill>
                    <a:schemeClr val="tx1"/>
                  </a:solidFill>
                  <a:latin typeface="Euclid" panose="02020503060505020303" pitchFamily="18" charset="0"/>
                  <a:ea typeface="华文中宋" panose="02010600040101010101" pitchFamily="2" charset="-122"/>
                </a:rPr>
                <a:t>轮函数</a:t>
              </a:r>
              <a:r>
                <a:rPr lang="en-US" altLang="zh-CN" sz="2800" b="1" i="1" dirty="0">
                  <a:solidFill>
                    <a:schemeClr val="tx1"/>
                  </a:solidFill>
                  <a:latin typeface="Euclid" panose="02020503060505020303" pitchFamily="18" charset="0"/>
                  <a:ea typeface="华文中宋" panose="02010600040101010101" pitchFamily="2" charset="-122"/>
                </a:rPr>
                <a:t>f</a:t>
              </a:r>
              <a:r>
                <a:rPr lang="en-US" altLang="zh-CN" sz="2800" b="1" dirty="0">
                  <a:solidFill>
                    <a:schemeClr val="tx1"/>
                  </a:solidFill>
                  <a:latin typeface="Euclid" panose="02020503060505020303" pitchFamily="18" charset="0"/>
                  <a:ea typeface="华文中宋" panose="02010600040101010101" pitchFamily="2" charset="-122"/>
                </a:rPr>
                <a:t>(</a:t>
              </a:r>
              <a:r>
                <a:rPr lang="en-US" altLang="zh-CN" sz="2800" b="1" i="1" dirty="0">
                  <a:solidFill>
                    <a:schemeClr val="tx1"/>
                  </a:solidFill>
                  <a:latin typeface="Euclid" panose="02020503060505020303" pitchFamily="18" charset="0"/>
                  <a:ea typeface="华文中宋" panose="02010600040101010101" pitchFamily="2" charset="-122"/>
                </a:rPr>
                <a:t>R</a:t>
              </a:r>
              <a:r>
                <a:rPr lang="en-US" altLang="zh-CN" sz="2800" b="1" i="1" baseline="-25000" dirty="0">
                  <a:solidFill>
                    <a:schemeClr val="tx1"/>
                  </a:solidFill>
                  <a:latin typeface="Euclid" panose="02020503060505020303" pitchFamily="18" charset="0"/>
                  <a:ea typeface="华文中宋" panose="02010600040101010101" pitchFamily="2" charset="-122"/>
                </a:rPr>
                <a:t>i</a:t>
              </a:r>
              <a:r>
                <a:rPr lang="en-US" altLang="zh-CN" sz="2800" b="1" baseline="-25000" dirty="0">
                  <a:solidFill>
                    <a:schemeClr val="tx1"/>
                  </a:solidFill>
                  <a:latin typeface="Euclid" panose="02020503060505020303" pitchFamily="18" charset="0"/>
                  <a:ea typeface="华文中宋" panose="02010600040101010101" pitchFamily="2" charset="-122"/>
                </a:rPr>
                <a:t>-1</a:t>
              </a:r>
              <a:r>
                <a:rPr lang="en-US" altLang="zh-CN" sz="2800" b="1" dirty="0">
                  <a:solidFill>
                    <a:schemeClr val="tx1"/>
                  </a:solidFill>
                  <a:latin typeface="Euclid" panose="02020503060505020303" pitchFamily="18" charset="0"/>
                  <a:ea typeface="华文中宋" panose="02010600040101010101" pitchFamily="2" charset="-122"/>
                </a:rPr>
                <a:t>, </a:t>
              </a:r>
              <a:r>
                <a:rPr lang="en-US" altLang="zh-CN" sz="2800" b="1" i="1" dirty="0" err="1">
                  <a:solidFill>
                    <a:schemeClr val="tx1"/>
                  </a:solidFill>
                  <a:latin typeface="Euclid" panose="02020503060505020303" pitchFamily="18" charset="0"/>
                  <a:ea typeface="华文中宋" panose="02010600040101010101" pitchFamily="2" charset="-122"/>
                </a:rPr>
                <a:t>k</a:t>
              </a:r>
              <a:r>
                <a:rPr lang="en-US" altLang="zh-CN" sz="2800" b="1" i="1" baseline="-25000" dirty="0" err="1">
                  <a:solidFill>
                    <a:schemeClr val="tx1"/>
                  </a:solidFill>
                  <a:latin typeface="Euclid" panose="02020503060505020303" pitchFamily="18" charset="0"/>
                  <a:ea typeface="华文中宋" panose="02010600040101010101" pitchFamily="2" charset="-122"/>
                </a:rPr>
                <a:t>i</a:t>
              </a:r>
              <a:r>
                <a:rPr lang="en-US" altLang="zh-CN" sz="2800" b="1" dirty="0">
                  <a:solidFill>
                    <a:schemeClr val="tx1"/>
                  </a:solidFill>
                  <a:latin typeface="Euclid" panose="02020503060505020303" pitchFamily="18" charset="0"/>
                  <a:ea typeface="华文中宋" panose="02010600040101010101" pitchFamily="2" charset="-122"/>
                </a:rPr>
                <a:t>)</a:t>
              </a:r>
              <a:r>
                <a:rPr lang="zh-CN" altLang="en-US" sz="2800" dirty="0">
                  <a:solidFill>
                    <a:schemeClr val="tx1"/>
                  </a:solidFill>
                  <a:latin typeface="Euclid" panose="02020503060505020303" pitchFamily="18" charset="0"/>
                  <a:ea typeface="华文中宋" panose="02010600040101010101" pitchFamily="2" charset="-122"/>
                </a:rPr>
                <a:t>是</a:t>
              </a:r>
              <a:r>
                <a:rPr lang="en-US" altLang="zh-CN" sz="2800" b="1" dirty="0">
                  <a:solidFill>
                    <a:schemeClr val="tx1"/>
                  </a:solidFill>
                  <a:latin typeface="Euclid" panose="02020503060505020303" pitchFamily="18" charset="0"/>
                  <a:ea typeface="华文中宋" panose="02010600040101010101" pitchFamily="2" charset="-122"/>
                </a:rPr>
                <a:t>DES</a:t>
              </a:r>
              <a:r>
                <a:rPr lang="zh-CN" altLang="en-US" sz="2800" dirty="0">
                  <a:solidFill>
                    <a:schemeClr val="tx1"/>
                  </a:solidFill>
                  <a:latin typeface="Euclid" panose="02020503060505020303" pitchFamily="18" charset="0"/>
                  <a:ea typeface="华文中宋" panose="02010600040101010101" pitchFamily="2" charset="-122"/>
                </a:rPr>
                <a:t>的核心</a:t>
              </a:r>
              <a:endParaRPr lang="zh-CN" altLang="en-US" dirty="0">
                <a:latin typeface="Euclid" panose="02020503060505020303" pitchFamily="18" charset="0"/>
                <a:ea typeface="华文中宋" panose="02010600040101010101" pitchFamily="2" charset="-122"/>
              </a:endParaRPr>
            </a:p>
          </p:txBody>
        </p:sp>
        <p:sp>
          <p:nvSpPr>
            <p:cNvPr id="7" name="左箭头 1">
              <a:extLst>
                <a:ext uri="{FF2B5EF4-FFF2-40B4-BE49-F238E27FC236}">
                  <a16:creationId xmlns="" xmlns:a16="http://schemas.microsoft.com/office/drawing/2014/main" id="{DD681A4E-99C6-4729-9F77-8F4EDC67FCA5}"/>
                </a:ext>
              </a:extLst>
            </p:cNvPr>
            <p:cNvSpPr/>
            <p:nvPr/>
          </p:nvSpPr>
          <p:spPr>
            <a:xfrm>
              <a:off x="3962400" y="4759386"/>
              <a:ext cx="838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 xmlns:a16="http://schemas.microsoft.com/office/drawing/2014/main" id="{65C6F13B-C488-407F-AA31-1F44F80B6245}"/>
              </a:ext>
            </a:extLst>
          </p:cNvPr>
          <p:cNvGrpSpPr/>
          <p:nvPr/>
        </p:nvGrpSpPr>
        <p:grpSpPr>
          <a:xfrm>
            <a:off x="4224300" y="0"/>
            <a:ext cx="4919700" cy="6858000"/>
            <a:chOff x="4224300" y="0"/>
            <a:chExt cx="4919700" cy="6858000"/>
          </a:xfrm>
        </p:grpSpPr>
        <p:pic>
          <p:nvPicPr>
            <p:cNvPr id="5" name="图片 4">
              <a:extLst>
                <a:ext uri="{FF2B5EF4-FFF2-40B4-BE49-F238E27FC236}">
                  <a16:creationId xmlns="" xmlns:a16="http://schemas.microsoft.com/office/drawing/2014/main" id="{85A38A82-3625-41BB-AAD7-DA6D5461FA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4300" y="0"/>
              <a:ext cx="4919700" cy="6858000"/>
            </a:xfrm>
            <a:prstGeom prst="rect">
              <a:avLst/>
            </a:prstGeom>
          </p:spPr>
        </p:pic>
        <p:sp>
          <p:nvSpPr>
            <p:cNvPr id="3" name="文本框 2">
              <a:extLst>
                <a:ext uri="{FF2B5EF4-FFF2-40B4-BE49-F238E27FC236}">
                  <a16:creationId xmlns="" xmlns:a16="http://schemas.microsoft.com/office/drawing/2014/main" id="{9AC7D154-32F6-4FD7-A331-52560A1F02C2}"/>
                </a:ext>
              </a:extLst>
            </p:cNvPr>
            <p:cNvSpPr txBox="1"/>
            <p:nvPr/>
          </p:nvSpPr>
          <p:spPr>
            <a:xfrm>
              <a:off x="4952990" y="6476920"/>
              <a:ext cx="914376" cy="276999"/>
            </a:xfrm>
            <a:prstGeom prst="rect">
              <a:avLst/>
            </a:prstGeom>
            <a:solidFill>
              <a:schemeClr val="bg1"/>
            </a:solidFill>
          </p:spPr>
          <p:txBody>
            <a:bodyPr wrap="square" rtlCol="0">
              <a:spAutoFit/>
            </a:bodyPr>
            <a:lstStyle/>
            <a:p>
              <a:r>
                <a:rPr lang="en-US" altLang="zh-CN" sz="1200" i="1" dirty="0">
                  <a:latin typeface="+mn-lt"/>
                </a:rPr>
                <a:t>L</a:t>
              </a:r>
              <a:r>
                <a:rPr lang="en-US" altLang="zh-CN" sz="1200" baseline="-25000" dirty="0">
                  <a:latin typeface="+mn-lt"/>
                </a:rPr>
                <a:t>16</a:t>
              </a:r>
              <a:r>
                <a:rPr lang="en-US" altLang="zh-CN" sz="1200" dirty="0">
                  <a:latin typeface="+mn-lt"/>
                </a:rPr>
                <a:t>(32</a:t>
              </a:r>
              <a:r>
                <a:rPr lang="zh-CN" altLang="en-US" sz="1200" dirty="0">
                  <a:latin typeface="+mn-lt"/>
                </a:rPr>
                <a:t>位</a:t>
              </a:r>
              <a:r>
                <a:rPr lang="en-US" altLang="zh-CN" sz="1200" dirty="0">
                  <a:latin typeface="+mn-lt"/>
                </a:rPr>
                <a:t>)</a:t>
              </a:r>
              <a:endParaRPr lang="zh-CN" altLang="en-US" sz="1200" baseline="-25000" dirty="0">
                <a:latin typeface="+mn-lt"/>
              </a:endParaRPr>
            </a:p>
          </p:txBody>
        </p:sp>
        <p:sp>
          <p:nvSpPr>
            <p:cNvPr id="8" name="文本框 7">
              <a:extLst>
                <a:ext uri="{FF2B5EF4-FFF2-40B4-BE49-F238E27FC236}">
                  <a16:creationId xmlns="" xmlns:a16="http://schemas.microsoft.com/office/drawing/2014/main" id="{A941BAD8-77DA-4399-96EF-0EB7AC12FA7A}"/>
                </a:ext>
              </a:extLst>
            </p:cNvPr>
            <p:cNvSpPr txBox="1"/>
            <p:nvPr/>
          </p:nvSpPr>
          <p:spPr>
            <a:xfrm>
              <a:off x="7238930" y="6476920"/>
              <a:ext cx="838178" cy="276999"/>
            </a:xfrm>
            <a:prstGeom prst="rect">
              <a:avLst/>
            </a:prstGeom>
            <a:solidFill>
              <a:schemeClr val="bg1"/>
            </a:solidFill>
          </p:spPr>
          <p:txBody>
            <a:bodyPr wrap="square" rtlCol="0">
              <a:spAutoFit/>
            </a:bodyPr>
            <a:lstStyle/>
            <a:p>
              <a:r>
                <a:rPr lang="en-US" altLang="zh-CN" sz="1200" i="1" dirty="0">
                  <a:latin typeface="+mn-lt"/>
                </a:rPr>
                <a:t>R</a:t>
              </a:r>
              <a:r>
                <a:rPr lang="en-US" altLang="zh-CN" sz="1200" baseline="-25000" dirty="0">
                  <a:latin typeface="+mn-lt"/>
                </a:rPr>
                <a:t>16</a:t>
              </a:r>
              <a:r>
                <a:rPr lang="en-US" altLang="zh-CN" sz="1200" dirty="0">
                  <a:latin typeface="+mn-lt"/>
                </a:rPr>
                <a:t>(32</a:t>
              </a:r>
              <a:r>
                <a:rPr lang="zh-CN" altLang="en-US" sz="1200" dirty="0">
                  <a:latin typeface="+mn-lt"/>
                </a:rPr>
                <a:t>位</a:t>
              </a:r>
              <a:r>
                <a:rPr lang="en-US" altLang="zh-CN" sz="1200" dirty="0">
                  <a:latin typeface="+mn-lt"/>
                </a:rPr>
                <a:t>)</a:t>
              </a:r>
              <a:endParaRPr lang="zh-CN" altLang="en-US" sz="1200" baseline="-25000" dirty="0">
                <a:latin typeface="+mn-lt"/>
              </a:endParaRPr>
            </a:p>
          </p:txBody>
        </p:sp>
      </p:grpSp>
      <p:sp>
        <p:nvSpPr>
          <p:cNvPr id="10" name="日期占位符 9"/>
          <p:cNvSpPr>
            <a:spLocks noGrp="1"/>
          </p:cNvSpPr>
          <p:nvPr>
            <p:ph type="dt" sz="half" idx="10"/>
          </p:nvPr>
        </p:nvSpPr>
        <p:spPr/>
        <p:txBody>
          <a:bodyPr/>
          <a:lstStyle/>
          <a:p>
            <a:pPr>
              <a:defRPr/>
            </a:pPr>
            <a:fld id="{EBC6C3E5-0415-4BDC-B3AB-717F2A498C2D}" type="datetime1">
              <a:rPr lang="zh-CN" altLang="en-US" smtClean="0"/>
              <a:t>2023/3/31</a:t>
            </a:fld>
            <a:endParaRPr lang="en-US" altLang="zh-CN"/>
          </a:p>
        </p:txBody>
      </p:sp>
      <p:sp>
        <p:nvSpPr>
          <p:cNvPr id="11" name="页脚占位符 10"/>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75435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0418" name="Picture 4" descr="xd28">
            <a:extLst>
              <a:ext uri="{FF2B5EF4-FFF2-40B4-BE49-F238E27FC236}">
                <a16:creationId xmlns="" xmlns:a16="http://schemas.microsoft.com/office/drawing/2014/main" id="{76A3CB2D-79B2-4440-9F8B-166600E7E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 y="133428"/>
            <a:ext cx="9083188" cy="596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 xmlns:a16="http://schemas.microsoft.com/office/drawing/2014/main" id="{D65CD03B-81AC-4268-B71D-A4C05B85E248}"/>
              </a:ext>
            </a:extLst>
          </p:cNvPr>
          <p:cNvSpPr/>
          <p:nvPr/>
        </p:nvSpPr>
        <p:spPr>
          <a:xfrm>
            <a:off x="2837532" y="6200697"/>
            <a:ext cx="3408363" cy="523875"/>
          </a:xfrm>
          <a:prstGeom prst="rect">
            <a:avLst/>
          </a:prstGeom>
        </p:spPr>
        <p:txBody>
          <a:bodyPr wrap="none">
            <a:spAutoFit/>
          </a:bodyPr>
          <a:lstStyle/>
          <a:p>
            <a:pPr eaLnBrk="1" hangingPunct="1">
              <a:defRPr/>
            </a:pPr>
            <a:r>
              <a:rPr lang="en-US" altLang="zh-CN" sz="2800" b="1" dirty="0">
                <a:latin typeface="Euclid" panose="02020503060505020303" pitchFamily="18" charset="0"/>
                <a:ea typeface="华文中宋" panose="02010600040101010101" pitchFamily="2" charset="-122"/>
              </a:rPr>
              <a:t>DES</a:t>
            </a:r>
            <a:r>
              <a:rPr lang="zh-CN" altLang="en-US" sz="2800" dirty="0">
                <a:latin typeface="Euclid" panose="02020503060505020303" pitchFamily="18" charset="0"/>
                <a:ea typeface="华文中宋" panose="02010600040101010101" pitchFamily="2" charset="-122"/>
              </a:rPr>
              <a:t>加密算法轮结构</a:t>
            </a:r>
          </a:p>
        </p:txBody>
      </p:sp>
      <p:sp>
        <p:nvSpPr>
          <p:cNvPr id="2" name="日期占位符 1"/>
          <p:cNvSpPr>
            <a:spLocks noGrp="1"/>
          </p:cNvSpPr>
          <p:nvPr>
            <p:ph type="dt" sz="half" idx="10"/>
          </p:nvPr>
        </p:nvSpPr>
        <p:spPr/>
        <p:txBody>
          <a:bodyPr/>
          <a:lstStyle/>
          <a:p>
            <a:pPr>
              <a:defRPr/>
            </a:pPr>
            <a:fld id="{C5D58D27-AB9E-4320-99EE-F0EA7FF3A52A}"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43" name="Picture 4" descr="xd29">
            <a:extLst>
              <a:ext uri="{FF2B5EF4-FFF2-40B4-BE49-F238E27FC236}">
                <a16:creationId xmlns="" xmlns:a16="http://schemas.microsoft.com/office/drawing/2014/main" id="{8B9ED7D7-68F4-41BD-990A-FC71B350C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10" y="304752"/>
            <a:ext cx="825341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5">
            <a:extLst>
              <a:ext uri="{FF2B5EF4-FFF2-40B4-BE49-F238E27FC236}">
                <a16:creationId xmlns="" xmlns:a16="http://schemas.microsoft.com/office/drawing/2014/main" id="{55A94238-C3B4-4EDB-BD2E-9C771677238A}"/>
              </a:ext>
            </a:extLst>
          </p:cNvPr>
          <p:cNvSpPr>
            <a:spLocks noChangeArrowheads="1"/>
          </p:cNvSpPr>
          <p:nvPr/>
        </p:nvSpPr>
        <p:spPr bwMode="auto">
          <a:xfrm>
            <a:off x="2590852" y="5635669"/>
            <a:ext cx="5105266" cy="5232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20000"/>
              </a:spcBef>
              <a:buNone/>
              <a:defRPr/>
            </a:pPr>
            <a:r>
              <a:rPr lang="zh-CN" altLang="en-US" b="0" dirty="0">
                <a:latin typeface="Euclid" panose="02020503060505020303" pitchFamily="18" charset="0"/>
              </a:rPr>
              <a:t>轮函数</a:t>
            </a:r>
            <a:r>
              <a:rPr lang="en-US" altLang="zh-CN" i="1" dirty="0">
                <a:latin typeface="Euclid" panose="02020503060505020303" pitchFamily="18" charset="0"/>
              </a:rPr>
              <a:t>f</a:t>
            </a:r>
            <a:r>
              <a:rPr lang="en-US" altLang="zh-CN" dirty="0">
                <a:latin typeface="Euclid" panose="02020503060505020303" pitchFamily="18" charset="0"/>
              </a:rPr>
              <a:t>(</a:t>
            </a:r>
            <a:r>
              <a:rPr lang="en-US" altLang="zh-CN" i="1" dirty="0">
                <a:latin typeface="Euclid" panose="02020503060505020303" pitchFamily="18" charset="0"/>
              </a:rPr>
              <a:t>R</a:t>
            </a:r>
            <a:r>
              <a:rPr lang="en-US" altLang="zh-CN" i="1" baseline="-25000" dirty="0">
                <a:latin typeface="Euclid" panose="02020503060505020303" pitchFamily="18" charset="0"/>
              </a:rPr>
              <a:t>i</a:t>
            </a:r>
            <a:r>
              <a:rPr lang="en-US" altLang="zh-CN" baseline="-25000" dirty="0">
                <a:latin typeface="Euclid" panose="02020503060505020303" pitchFamily="18" charset="0"/>
              </a:rPr>
              <a:t>-1</a:t>
            </a:r>
            <a:r>
              <a:rPr lang="en-US" altLang="zh-CN" dirty="0">
                <a:latin typeface="Euclid" panose="02020503060505020303" pitchFamily="18" charset="0"/>
              </a:rPr>
              <a:t>, </a:t>
            </a:r>
            <a:r>
              <a:rPr lang="en-US" altLang="zh-CN" i="1" dirty="0" err="1">
                <a:latin typeface="Euclid" panose="02020503060505020303" pitchFamily="18" charset="0"/>
              </a:rPr>
              <a:t>k</a:t>
            </a:r>
            <a:r>
              <a:rPr lang="en-US" altLang="zh-CN" i="1" baseline="-25000" dirty="0" err="1">
                <a:latin typeface="Euclid" panose="02020503060505020303" pitchFamily="18" charset="0"/>
              </a:rPr>
              <a:t>i</a:t>
            </a:r>
            <a:r>
              <a:rPr lang="en-US" altLang="zh-CN" dirty="0">
                <a:latin typeface="Euclid" panose="02020503060505020303" pitchFamily="18" charset="0"/>
              </a:rPr>
              <a:t>)</a:t>
            </a:r>
            <a:r>
              <a:rPr lang="zh-CN" altLang="en-US" b="0" dirty="0">
                <a:latin typeface="Euclid" panose="02020503060505020303" pitchFamily="18" charset="0"/>
              </a:rPr>
              <a:t>的计算过程</a:t>
            </a:r>
          </a:p>
        </p:txBody>
      </p:sp>
      <p:sp>
        <p:nvSpPr>
          <p:cNvPr id="5" name="内容占位符 2">
            <a:extLst>
              <a:ext uri="{FF2B5EF4-FFF2-40B4-BE49-F238E27FC236}">
                <a16:creationId xmlns="" xmlns:a16="http://schemas.microsoft.com/office/drawing/2014/main" id="{97518A18-8D3D-4E76-A396-AF06FED1111B}"/>
              </a:ext>
            </a:extLst>
          </p:cNvPr>
          <p:cNvSpPr txBox="1">
            <a:spLocks/>
          </p:cNvSpPr>
          <p:nvPr/>
        </p:nvSpPr>
        <p:spPr bwMode="auto">
          <a:xfrm>
            <a:off x="152516" y="4038584"/>
            <a:ext cx="3428910" cy="254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1" kern="1200">
                <a:solidFill>
                  <a:schemeClr val="tx1"/>
                </a:solidFill>
                <a:latin typeface="+mn-lt"/>
                <a:ea typeface="华文中宋" panose="0201060004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1" kern="1200">
                <a:solidFill>
                  <a:schemeClr val="tx1"/>
                </a:solidFill>
                <a:latin typeface="+mn-lt"/>
                <a:ea typeface="华文中宋" panose="0201060004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700" lvl="1" indent="-342900" eaLnBrk="1" hangingPunct="1">
              <a:lnSpc>
                <a:spcPct val="120000"/>
              </a:lnSpc>
              <a:spcBef>
                <a:spcPct val="0"/>
              </a:spcBef>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轮函数</a:t>
            </a:r>
            <a:r>
              <a:rPr lang="en-US" altLang="zh-CN" sz="2800" i="1" dirty="0">
                <a:latin typeface="Euclid" panose="02020503060505020303" pitchFamily="18" charset="0"/>
              </a:rPr>
              <a:t>f</a:t>
            </a:r>
            <a:r>
              <a:rPr lang="en-US" altLang="zh-CN" sz="2800" dirty="0">
                <a:latin typeface="Euclid" panose="02020503060505020303" pitchFamily="18" charset="0"/>
              </a:rPr>
              <a:t>(</a:t>
            </a:r>
            <a:r>
              <a:rPr lang="en-US" altLang="zh-CN" sz="2800" i="1" dirty="0">
                <a:latin typeface="Euclid" panose="02020503060505020303" pitchFamily="18" charset="0"/>
              </a:rPr>
              <a:t>R</a:t>
            </a:r>
            <a:r>
              <a:rPr lang="en-US" altLang="zh-CN" sz="2800" i="1" baseline="-25000" dirty="0">
                <a:latin typeface="Euclid" panose="02020503060505020303" pitchFamily="18" charset="0"/>
              </a:rPr>
              <a:t>i</a:t>
            </a:r>
            <a:r>
              <a:rPr lang="en-US" altLang="zh-CN" sz="2800" baseline="-25000" dirty="0">
                <a:latin typeface="Euclid" panose="02020503060505020303" pitchFamily="18" charset="0"/>
              </a:rPr>
              <a:t>-1</a:t>
            </a:r>
            <a:r>
              <a:rPr lang="en-US" altLang="zh-CN" sz="2800" dirty="0">
                <a:latin typeface="Euclid" panose="02020503060505020303" pitchFamily="18" charset="0"/>
              </a:rPr>
              <a:t>, </a:t>
            </a:r>
            <a:r>
              <a:rPr lang="en-US" altLang="zh-CN" sz="2800" i="1" dirty="0" err="1">
                <a:latin typeface="Euclid" panose="02020503060505020303" pitchFamily="18" charset="0"/>
              </a:rPr>
              <a:t>k</a:t>
            </a:r>
            <a:r>
              <a:rPr lang="en-US" altLang="zh-CN" sz="2800" i="1" baseline="-25000" dirty="0" err="1">
                <a:latin typeface="Euclid" panose="02020503060505020303" pitchFamily="18" charset="0"/>
              </a:rPr>
              <a:t>i</a:t>
            </a:r>
            <a:r>
              <a:rPr lang="en-US" altLang="zh-CN" sz="2800" dirty="0">
                <a:latin typeface="Euclid" panose="02020503060505020303" pitchFamily="18" charset="0"/>
              </a:rPr>
              <a:t>)</a:t>
            </a:r>
            <a:endParaRPr lang="en-US" altLang="zh-CN" sz="2800" i="1"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rPr>
              <a:t>扩展置换</a:t>
            </a:r>
            <a:r>
              <a:rPr lang="en-US" altLang="zh-CN" sz="2800" b="0" dirty="0">
                <a:solidFill>
                  <a:srgbClr val="FF0000"/>
                </a:solidFill>
                <a:latin typeface="Euclid" panose="02020503060505020303" pitchFamily="18" charset="0"/>
              </a:rPr>
              <a:t>E</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rPr>
              <a:t>子密钥异或</a:t>
            </a:r>
            <a:endParaRPr lang="en-US" altLang="zh-CN" sz="2800" b="0" dirty="0">
              <a:solidFill>
                <a:srgbClr val="FF0000"/>
              </a:solidFill>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dirty="0">
                <a:solidFill>
                  <a:srgbClr val="FF0000"/>
                </a:solidFill>
                <a:latin typeface="Euclid" panose="02020503060505020303" pitchFamily="18" charset="0"/>
              </a:rPr>
              <a:t>S</a:t>
            </a:r>
            <a:r>
              <a:rPr lang="zh-CN" altLang="en-US" sz="2800" b="0" dirty="0">
                <a:solidFill>
                  <a:srgbClr val="FF0000"/>
                </a:solidFill>
                <a:latin typeface="Euclid" panose="02020503060505020303" pitchFamily="18" charset="0"/>
              </a:rPr>
              <a:t>盒代替</a:t>
            </a:r>
            <a:endParaRPr lang="en-US" altLang="zh-CN" sz="2800" b="0" dirty="0">
              <a:solidFill>
                <a:srgbClr val="FF0000"/>
              </a:solidFill>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dirty="0">
                <a:solidFill>
                  <a:srgbClr val="FF0000"/>
                </a:solidFill>
                <a:latin typeface="Euclid" panose="02020503060505020303" pitchFamily="18" charset="0"/>
              </a:rPr>
              <a:t>P</a:t>
            </a:r>
            <a:r>
              <a:rPr lang="zh-CN" altLang="en-US" sz="2800" b="0" dirty="0">
                <a:solidFill>
                  <a:srgbClr val="FF0000"/>
                </a:solidFill>
                <a:latin typeface="Euclid" panose="02020503060505020303" pitchFamily="18" charset="0"/>
              </a:rPr>
              <a:t>盒置换</a:t>
            </a:r>
            <a:endParaRPr lang="zh-CN" altLang="en-US" sz="2800" b="0" dirty="0">
              <a:latin typeface="Euclid" panose="02020503060505020303" pitchFamily="18" charset="0"/>
            </a:endParaRPr>
          </a:p>
          <a:p>
            <a:pPr marL="936000" lvl="1" eaLnBrk="1" hangingPunct="1">
              <a:lnSpc>
                <a:spcPct val="120000"/>
              </a:lnSpc>
              <a:spcBef>
                <a:spcPct val="0"/>
              </a:spcBef>
              <a:buClr>
                <a:schemeClr val="accent1"/>
              </a:buClr>
              <a:buSzPct val="55000"/>
              <a:buFont typeface="Wingdings" panose="05000000000000000000" pitchFamily="2" charset="2"/>
              <a:buChar char="n"/>
              <a:defRPr/>
            </a:pPr>
            <a:endParaRPr lang="zh-CN" altLang="en-US" dirty="0"/>
          </a:p>
          <a:p>
            <a:pPr marL="936000"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ea typeface="+mn-ea"/>
            </a:endParaRPr>
          </a:p>
          <a:p>
            <a:pPr marL="936000"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latin typeface="+mn-ea"/>
              <a:ea typeface="+mn-ea"/>
            </a:endParaRPr>
          </a:p>
          <a:p>
            <a:pPr marL="936000" lvl="1" eaLnBrk="1" hangingPunct="1">
              <a:lnSpc>
                <a:spcPct val="120000"/>
              </a:lnSpc>
              <a:spcBef>
                <a:spcPct val="0"/>
              </a:spcBef>
              <a:buClr>
                <a:schemeClr val="accent1"/>
              </a:buClr>
              <a:buSzPct val="55000"/>
              <a:buFont typeface="Wingdings" panose="05000000000000000000" pitchFamily="2" charset="2"/>
              <a:buChar char="n"/>
              <a:defRPr/>
            </a:pPr>
            <a:endParaRPr lang="zh-CN" altLang="en-US" dirty="0"/>
          </a:p>
          <a:p>
            <a:pPr marL="936000"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pPr marL="936000"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dirty="0"/>
          </a:p>
          <a:p>
            <a:pPr marL="720000"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dirty="0"/>
          </a:p>
          <a:p>
            <a:pPr marL="720000"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3200" dirty="0"/>
          </a:p>
        </p:txBody>
      </p:sp>
      <p:sp>
        <p:nvSpPr>
          <p:cNvPr id="2" name="日期占位符 1"/>
          <p:cNvSpPr>
            <a:spLocks noGrp="1"/>
          </p:cNvSpPr>
          <p:nvPr>
            <p:ph type="dt" sz="half" idx="10"/>
          </p:nvPr>
        </p:nvSpPr>
        <p:spPr/>
        <p:txBody>
          <a:bodyPr/>
          <a:lstStyle/>
          <a:p>
            <a:pPr>
              <a:defRPr/>
            </a:pPr>
            <a:fld id="{ABFFEDA7-C02A-400A-8D4A-B6612C640CAD}"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4">
            <a:extLst>
              <a:ext uri="{FF2B5EF4-FFF2-40B4-BE49-F238E27FC236}">
                <a16:creationId xmlns="" xmlns:a16="http://schemas.microsoft.com/office/drawing/2014/main" id="{451959AF-ED1B-427B-944D-3D2121AFEB2E}"/>
              </a:ext>
            </a:extLst>
          </p:cNvPr>
          <p:cNvSpPr>
            <a:spLocks noGrp="1"/>
          </p:cNvSpPr>
          <p:nvPr>
            <p:ph type="title"/>
          </p:nvPr>
        </p:nvSpPr>
        <p:spPr>
          <a:xfrm>
            <a:off x="1098550" y="365125"/>
            <a:ext cx="6778625" cy="668338"/>
          </a:xfrm>
        </p:spPr>
        <p:txBody>
          <a:bodyPr/>
          <a:lstStyle/>
          <a:p>
            <a:pPr>
              <a:defRPr/>
            </a:pPr>
            <a:r>
              <a:rPr lang="en-US" altLang="zh-CN" dirty="0"/>
              <a:t>4.2.2 DES</a:t>
            </a:r>
            <a:r>
              <a:rPr lang="zh-CN" altLang="en-US" dirty="0"/>
              <a:t>算法</a:t>
            </a:r>
          </a:p>
        </p:txBody>
      </p:sp>
      <p:sp>
        <p:nvSpPr>
          <p:cNvPr id="2" name="文本框 1">
            <a:extLst>
              <a:ext uri="{FF2B5EF4-FFF2-40B4-BE49-F238E27FC236}">
                <a16:creationId xmlns="" xmlns:a16="http://schemas.microsoft.com/office/drawing/2014/main" id="{55B47197-6B0D-4548-B5C0-EF3587EC4C47}"/>
              </a:ext>
            </a:extLst>
          </p:cNvPr>
          <p:cNvSpPr txBox="1"/>
          <p:nvPr/>
        </p:nvSpPr>
        <p:spPr>
          <a:xfrm>
            <a:off x="346702" y="1371654"/>
            <a:ext cx="4876672" cy="1083886"/>
          </a:xfrm>
          <a:prstGeom prst="rect">
            <a:avLst/>
          </a:prstGeom>
          <a:noFill/>
        </p:spPr>
        <p:txBody>
          <a:bodyPr wrap="square" rtlCol="0">
            <a:spAutoFit/>
          </a:bodyPr>
          <a:lstStyle/>
          <a:p>
            <a:pPr marL="228600" indent="-228600" algn="just" eaLnBrk="1" hangingPunct="1">
              <a:lnSpc>
                <a:spcPct val="90000"/>
              </a:lnSpc>
              <a:spcBef>
                <a:spcPts val="1000"/>
              </a:spcBef>
              <a:spcAft>
                <a:spcPts val="600"/>
              </a:spcAft>
              <a:buFont typeface="Wingdings" panose="05000000000000000000" pitchFamily="2" charset="2"/>
              <a:buChar char="Ø"/>
              <a:defRPr/>
            </a:pPr>
            <a:r>
              <a:rPr lang="zh-CN" altLang="en-US" sz="2800" dirty="0">
                <a:latin typeface="华文中宋" panose="02010600040101010101" pitchFamily="2" charset="-122"/>
                <a:ea typeface="华文中宋" panose="02010600040101010101" pitchFamily="2" charset="-122"/>
              </a:rPr>
              <a:t>选择扩展运算</a:t>
            </a:r>
            <a:r>
              <a:rPr lang="en-US" altLang="zh-CN" sz="2800" b="1" dirty="0">
                <a:solidFill>
                  <a:srgbClr val="FF0000"/>
                </a:solidFill>
                <a:latin typeface="Euclid" panose="02020503060505020303" pitchFamily="18" charset="0"/>
                <a:ea typeface="华文中宋" panose="02010600040101010101" pitchFamily="2" charset="-122"/>
              </a:rPr>
              <a:t>E</a:t>
            </a:r>
          </a:p>
          <a:p>
            <a:pPr marL="687600" lvl="1" indent="-230400" algn="just" eaLnBrk="1" hangingPunct="1">
              <a:lnSpc>
                <a:spcPct val="90000"/>
              </a:lnSpc>
              <a:spcBef>
                <a:spcPts val="1000"/>
              </a:spcBef>
              <a:spcAft>
                <a:spcPts val="600"/>
              </a:spcAft>
              <a:buFont typeface="Times New Roman" panose="02020603050405020304" pitchFamily="18" charset="0"/>
              <a:buChar char="‒"/>
              <a:defRPr/>
            </a:pPr>
            <a:r>
              <a:rPr lang="zh-CN" altLang="en-US" sz="2800" dirty="0">
                <a:latin typeface="Euclid" panose="02020503060505020303" pitchFamily="18" charset="0"/>
                <a:ea typeface="华文中宋" panose="02010600040101010101" pitchFamily="2" charset="-122"/>
              </a:rPr>
              <a:t>将</a:t>
            </a:r>
            <a:r>
              <a:rPr lang="en-US" altLang="zh-CN" sz="2800" b="1" dirty="0">
                <a:solidFill>
                  <a:srgbClr val="FF0000"/>
                </a:solidFill>
                <a:latin typeface="Euclid" panose="02020503060505020303" pitchFamily="18" charset="0"/>
                <a:ea typeface="华文中宋" panose="02010600040101010101" pitchFamily="2" charset="-122"/>
              </a:rPr>
              <a:t>32</a:t>
            </a:r>
            <a:r>
              <a:rPr lang="zh-CN" altLang="en-US" sz="2800" dirty="0">
                <a:solidFill>
                  <a:srgbClr val="FF0000"/>
                </a:solidFill>
                <a:latin typeface="Euclid" panose="02020503060505020303" pitchFamily="18" charset="0"/>
                <a:ea typeface="华文中宋" panose="02010600040101010101" pitchFamily="2" charset="-122"/>
              </a:rPr>
              <a:t>位</a:t>
            </a:r>
            <a:r>
              <a:rPr lang="zh-CN" altLang="en-US" sz="2800" dirty="0">
                <a:latin typeface="Euclid" panose="02020503060505020303" pitchFamily="18" charset="0"/>
                <a:ea typeface="华文中宋" panose="02010600040101010101" pitchFamily="2" charset="-122"/>
              </a:rPr>
              <a:t>的输入扩展成</a:t>
            </a:r>
            <a:r>
              <a:rPr lang="en-US" altLang="zh-CN" sz="2800" b="1" dirty="0">
                <a:solidFill>
                  <a:srgbClr val="FF0000"/>
                </a:solidFill>
                <a:latin typeface="Euclid" panose="02020503060505020303" pitchFamily="18" charset="0"/>
                <a:ea typeface="华文中宋" panose="02010600040101010101" pitchFamily="2" charset="-122"/>
              </a:rPr>
              <a:t>48</a:t>
            </a:r>
            <a:r>
              <a:rPr lang="zh-CN" altLang="en-US" sz="2800" dirty="0">
                <a:solidFill>
                  <a:srgbClr val="FF0000"/>
                </a:solidFill>
                <a:latin typeface="Euclid" panose="02020503060505020303" pitchFamily="18" charset="0"/>
                <a:ea typeface="华文中宋" panose="02010600040101010101" pitchFamily="2" charset="-122"/>
              </a:rPr>
              <a:t>位</a:t>
            </a:r>
          </a:p>
        </p:txBody>
      </p:sp>
      <p:graphicFrame>
        <p:nvGraphicFramePr>
          <p:cNvPr id="9" name="表格 8">
            <a:extLst>
              <a:ext uri="{FF2B5EF4-FFF2-40B4-BE49-F238E27FC236}">
                <a16:creationId xmlns="" xmlns:a16="http://schemas.microsoft.com/office/drawing/2014/main" id="{31146DB2-6926-4354-894C-38C6C0A1C42B}"/>
              </a:ext>
            </a:extLst>
          </p:cNvPr>
          <p:cNvGraphicFramePr>
            <a:graphicFrameLocks noGrp="1"/>
          </p:cNvGraphicFramePr>
          <p:nvPr>
            <p:extLst>
              <p:ext uri="{D42A27DB-BD31-4B8C-83A1-F6EECF244321}">
                <p14:modId xmlns:p14="http://schemas.microsoft.com/office/powerpoint/2010/main" val="1722873959"/>
              </p:ext>
            </p:extLst>
          </p:nvPr>
        </p:nvGraphicFramePr>
        <p:xfrm>
          <a:off x="5181584" y="1142976"/>
          <a:ext cx="3733800" cy="3200400"/>
        </p:xfrm>
        <a:graphic>
          <a:graphicData uri="http://schemas.openxmlformats.org/drawingml/2006/table">
            <a:tbl>
              <a:tblPr firstRow="1" firstCol="1" lastRow="1" lastCol="1" bandRow="1" bandCol="1"/>
              <a:tblGrid>
                <a:gridCol w="622300">
                  <a:extLst>
                    <a:ext uri="{9D8B030D-6E8A-4147-A177-3AD203B41FA5}">
                      <a16:colId xmlns="" xmlns:a16="http://schemas.microsoft.com/office/drawing/2014/main" val="20000"/>
                    </a:ext>
                  </a:extLst>
                </a:gridCol>
                <a:gridCol w="622300">
                  <a:extLst>
                    <a:ext uri="{9D8B030D-6E8A-4147-A177-3AD203B41FA5}">
                      <a16:colId xmlns="" xmlns:a16="http://schemas.microsoft.com/office/drawing/2014/main" val="20001"/>
                    </a:ext>
                  </a:extLst>
                </a:gridCol>
                <a:gridCol w="622300">
                  <a:extLst>
                    <a:ext uri="{9D8B030D-6E8A-4147-A177-3AD203B41FA5}">
                      <a16:colId xmlns="" xmlns:a16="http://schemas.microsoft.com/office/drawing/2014/main" val="20002"/>
                    </a:ext>
                  </a:extLst>
                </a:gridCol>
                <a:gridCol w="622300">
                  <a:extLst>
                    <a:ext uri="{9D8B030D-6E8A-4147-A177-3AD203B41FA5}">
                      <a16:colId xmlns="" xmlns:a16="http://schemas.microsoft.com/office/drawing/2014/main" val="20003"/>
                    </a:ext>
                  </a:extLst>
                </a:gridCol>
                <a:gridCol w="622300">
                  <a:extLst>
                    <a:ext uri="{9D8B030D-6E8A-4147-A177-3AD203B41FA5}">
                      <a16:colId xmlns="" xmlns:a16="http://schemas.microsoft.com/office/drawing/2014/main" val="20004"/>
                    </a:ext>
                  </a:extLst>
                </a:gridCol>
                <a:gridCol w="622300">
                  <a:extLst>
                    <a:ext uri="{9D8B030D-6E8A-4147-A177-3AD203B41FA5}">
                      <a16:colId xmlns="" xmlns:a16="http://schemas.microsoft.com/office/drawing/2014/main" val="20005"/>
                    </a:ext>
                  </a:extLst>
                </a:gridCol>
              </a:tblGrid>
              <a:tr h="400050">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32</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3</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4</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5</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0"/>
                  </a:ext>
                </a:extLst>
              </a:tr>
              <a:tr h="400050">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4</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5</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6</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7</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8</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9</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1"/>
                  </a:ext>
                </a:extLst>
              </a:tr>
              <a:tr h="400050">
                <a:tc>
                  <a:txBody>
                    <a:bodyPr/>
                    <a:lstStyle/>
                    <a:p>
                      <a:pPr algn="ctr">
                        <a:spcAft>
                          <a:spcPts val="0"/>
                        </a:spcAft>
                      </a:pPr>
                      <a:r>
                        <a:rPr lang="en-US" sz="2400" b="1" kern="100">
                          <a:effectLst/>
                          <a:latin typeface="Euclid" panose="02020503060505020303" pitchFamily="18" charset="0"/>
                          <a:ea typeface="宋体" panose="02010600030101010101" pitchFamily="2" charset="-122"/>
                        </a:rPr>
                        <a:t>8</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9</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12</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13</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2"/>
                  </a:ext>
                </a:extLst>
              </a:tr>
              <a:tr h="400050">
                <a:tc>
                  <a:txBody>
                    <a:bodyPr/>
                    <a:lstStyle/>
                    <a:p>
                      <a:pPr algn="ctr">
                        <a:spcAft>
                          <a:spcPts val="0"/>
                        </a:spcAft>
                      </a:pPr>
                      <a:r>
                        <a:rPr lang="en-US" sz="2400" b="1" kern="100">
                          <a:effectLst/>
                          <a:latin typeface="Euclid" panose="02020503060505020303" pitchFamily="18" charset="0"/>
                          <a:ea typeface="宋体" panose="02010600030101010101" pitchFamily="2" charset="-122"/>
                        </a:rPr>
                        <a:t>12</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13</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14</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15</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16</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17</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3"/>
                  </a:ext>
                </a:extLst>
              </a:tr>
              <a:tr h="400050">
                <a:tc>
                  <a:txBody>
                    <a:bodyPr/>
                    <a:lstStyle/>
                    <a:p>
                      <a:pPr algn="ctr">
                        <a:spcAft>
                          <a:spcPts val="0"/>
                        </a:spcAft>
                      </a:pPr>
                      <a:r>
                        <a:rPr lang="en-US" sz="2400" b="1" kern="100">
                          <a:effectLst/>
                          <a:latin typeface="Euclid" panose="02020503060505020303" pitchFamily="18" charset="0"/>
                          <a:ea typeface="宋体" panose="02010600030101010101" pitchFamily="2" charset="-122"/>
                        </a:rPr>
                        <a:t>16</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17</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18</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19</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4"/>
                  </a:ext>
                </a:extLst>
              </a:tr>
              <a:tr h="400050">
                <a:tc>
                  <a:txBody>
                    <a:bodyPr/>
                    <a:lstStyle/>
                    <a:p>
                      <a:pPr algn="ctr">
                        <a:spcAft>
                          <a:spcPts val="0"/>
                        </a:spcAft>
                      </a:pPr>
                      <a:r>
                        <a:rPr lang="en-US" sz="2400" b="1" kern="100">
                          <a:effectLst/>
                          <a:latin typeface="Euclid" panose="02020503060505020303" pitchFamily="18" charset="0"/>
                          <a:ea typeface="宋体" panose="02010600030101010101" pitchFamily="2" charset="-122"/>
                        </a:rPr>
                        <a:t>20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22</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23</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24</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25</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5"/>
                  </a:ext>
                </a:extLst>
              </a:tr>
              <a:tr h="400050">
                <a:tc>
                  <a:txBody>
                    <a:bodyPr/>
                    <a:lstStyle/>
                    <a:p>
                      <a:pPr algn="ctr">
                        <a:spcAft>
                          <a:spcPts val="0"/>
                        </a:spcAft>
                      </a:pPr>
                      <a:r>
                        <a:rPr lang="en-US" sz="2400" b="1" kern="100">
                          <a:effectLst/>
                          <a:latin typeface="Euclid" panose="02020503060505020303" pitchFamily="18" charset="0"/>
                          <a:ea typeface="宋体" panose="02010600030101010101" pitchFamily="2" charset="-122"/>
                        </a:rPr>
                        <a:t>24</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25</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26</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27</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28</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29</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6"/>
                  </a:ext>
                </a:extLst>
              </a:tr>
              <a:tr h="400050">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28</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ctr">
                        <a:spcAft>
                          <a:spcPts val="0"/>
                        </a:spcAft>
                      </a:pPr>
                      <a:r>
                        <a:rPr lang="en-US" sz="2400" b="1" kern="100">
                          <a:effectLst/>
                          <a:latin typeface="Euclid" panose="02020503060505020303" pitchFamily="18" charset="0"/>
                          <a:ea typeface="宋体" panose="02010600030101010101" pitchFamily="2" charset="-122"/>
                        </a:rPr>
                        <a:t>29</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30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31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32</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宋体" panose="02010600030101010101" pitchFamily="2" charset="-122"/>
                        </a:rPr>
                        <a:t>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extLst>
                  <a:ext uri="{0D108BD9-81ED-4DB2-BD59-A6C34878D82A}">
                    <a16:rowId xmlns="" xmlns:a16="http://schemas.microsoft.com/office/drawing/2014/main" val="10007"/>
                  </a:ext>
                </a:extLst>
              </a:tr>
            </a:tbl>
          </a:graphicData>
        </a:graphic>
      </p:graphicFrame>
      <p:pic>
        <p:nvPicPr>
          <p:cNvPr id="10" name="图片 9">
            <a:extLst>
              <a:ext uri="{FF2B5EF4-FFF2-40B4-BE49-F238E27FC236}">
                <a16:creationId xmlns="" xmlns:a16="http://schemas.microsoft.com/office/drawing/2014/main" id="{397615D4-E446-41B6-A6D1-BB71CF14DF49}"/>
              </a:ext>
            </a:extLst>
          </p:cNvPr>
          <p:cNvPicPr>
            <a:picLocks noChangeAspect="1"/>
          </p:cNvPicPr>
          <p:nvPr/>
        </p:nvPicPr>
        <p:blipFill>
          <a:blip r:embed="rId2"/>
          <a:stretch>
            <a:fillRect/>
          </a:stretch>
        </p:blipFill>
        <p:spPr>
          <a:xfrm>
            <a:off x="332624" y="4190980"/>
            <a:ext cx="8310475" cy="2223151"/>
          </a:xfrm>
          <a:prstGeom prst="rect">
            <a:avLst/>
          </a:prstGeom>
        </p:spPr>
      </p:pic>
      <p:sp>
        <p:nvSpPr>
          <p:cNvPr id="3" name="日期占位符 2"/>
          <p:cNvSpPr>
            <a:spLocks noGrp="1"/>
          </p:cNvSpPr>
          <p:nvPr>
            <p:ph type="dt" sz="half" idx="10"/>
          </p:nvPr>
        </p:nvSpPr>
        <p:spPr/>
        <p:txBody>
          <a:bodyPr/>
          <a:lstStyle/>
          <a:p>
            <a:pPr>
              <a:defRPr/>
            </a:pPr>
            <a:fld id="{080C0D37-54F0-436F-A139-0682B8EB884E}"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2" name="Text Box 4">
            <a:extLst>
              <a:ext uri="{FF2B5EF4-FFF2-40B4-BE49-F238E27FC236}">
                <a16:creationId xmlns="" xmlns:a16="http://schemas.microsoft.com/office/drawing/2014/main" id="{D894048C-2C25-4A68-BCFF-795677E0F6A1}"/>
              </a:ext>
            </a:extLst>
          </p:cNvPr>
          <p:cNvSpPr txBox="1">
            <a:spLocks noChangeArrowheads="1"/>
          </p:cNvSpPr>
          <p:nvPr/>
        </p:nvSpPr>
        <p:spPr bwMode="auto">
          <a:xfrm>
            <a:off x="1812522" y="451644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000">
              <a:latin typeface="Euclid" panose="02020503060505020303" pitchFamily="18" charset="0"/>
              <a:ea typeface="宋体" panose="02010600030101010101" pitchFamily="2" charset="-122"/>
            </a:endParaRPr>
          </a:p>
        </p:txBody>
      </p:sp>
      <p:sp>
        <p:nvSpPr>
          <p:cNvPr id="63493" name="Text Box 5">
            <a:extLst>
              <a:ext uri="{FF2B5EF4-FFF2-40B4-BE49-F238E27FC236}">
                <a16:creationId xmlns="" xmlns:a16="http://schemas.microsoft.com/office/drawing/2014/main" id="{5A11D071-A4EE-416D-A96B-6D60E45F6864}"/>
              </a:ext>
            </a:extLst>
          </p:cNvPr>
          <p:cNvSpPr txBox="1">
            <a:spLocks noChangeArrowheads="1"/>
          </p:cNvSpPr>
          <p:nvPr/>
        </p:nvSpPr>
        <p:spPr bwMode="auto">
          <a:xfrm>
            <a:off x="2879322" y="504984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000">
              <a:latin typeface="Euclid" panose="02020503060505020303" pitchFamily="18" charset="0"/>
              <a:ea typeface="宋体" panose="02010600030101010101" pitchFamily="2" charset="-122"/>
            </a:endParaRPr>
          </a:p>
        </p:txBody>
      </p:sp>
      <p:sp>
        <p:nvSpPr>
          <p:cNvPr id="63494" name="Text Box 6">
            <a:extLst>
              <a:ext uri="{FF2B5EF4-FFF2-40B4-BE49-F238E27FC236}">
                <a16:creationId xmlns="" xmlns:a16="http://schemas.microsoft.com/office/drawing/2014/main" id="{2AE68135-F7E2-4074-A9D3-FD50210A672A}"/>
              </a:ext>
            </a:extLst>
          </p:cNvPr>
          <p:cNvSpPr txBox="1">
            <a:spLocks noChangeArrowheads="1"/>
          </p:cNvSpPr>
          <p:nvPr/>
        </p:nvSpPr>
        <p:spPr bwMode="auto">
          <a:xfrm>
            <a:off x="2083907"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3495" name="Text Box 7">
            <a:extLst>
              <a:ext uri="{FF2B5EF4-FFF2-40B4-BE49-F238E27FC236}">
                <a16:creationId xmlns="" xmlns:a16="http://schemas.microsoft.com/office/drawing/2014/main" id="{5D149E15-985A-4BA1-84F3-CE0D7E8CFDE7}"/>
              </a:ext>
            </a:extLst>
          </p:cNvPr>
          <p:cNvSpPr txBox="1">
            <a:spLocks noChangeArrowheads="1"/>
          </p:cNvSpPr>
          <p:nvPr/>
        </p:nvSpPr>
        <p:spPr bwMode="auto">
          <a:xfrm>
            <a:off x="1660122" y="428784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000">
              <a:latin typeface="Euclid" panose="02020503060505020303" pitchFamily="18" charset="0"/>
              <a:ea typeface="宋体" panose="02010600030101010101" pitchFamily="2" charset="-122"/>
            </a:endParaRPr>
          </a:p>
        </p:txBody>
      </p:sp>
      <p:grpSp>
        <p:nvGrpSpPr>
          <p:cNvPr id="63496" name="Group 8">
            <a:extLst>
              <a:ext uri="{FF2B5EF4-FFF2-40B4-BE49-F238E27FC236}">
                <a16:creationId xmlns="" xmlns:a16="http://schemas.microsoft.com/office/drawing/2014/main" id="{0E3A0E0D-71D6-4881-9FC4-F4B21B1B104A}"/>
              </a:ext>
            </a:extLst>
          </p:cNvPr>
          <p:cNvGrpSpPr>
            <a:grpSpLocks/>
          </p:cNvGrpSpPr>
          <p:nvPr/>
        </p:nvGrpSpPr>
        <p:grpSpPr bwMode="auto">
          <a:xfrm>
            <a:off x="76783" y="3394715"/>
            <a:ext cx="4647613" cy="2472621"/>
            <a:chOff x="1152" y="1296"/>
            <a:chExt cx="3408" cy="2256"/>
          </a:xfrm>
        </p:grpSpPr>
        <p:sp>
          <p:nvSpPr>
            <p:cNvPr id="57353" name="Rectangle 9">
              <a:extLst>
                <a:ext uri="{FF2B5EF4-FFF2-40B4-BE49-F238E27FC236}">
                  <a16:creationId xmlns="" xmlns:a16="http://schemas.microsoft.com/office/drawing/2014/main" id="{0A0D71BF-71BA-4E0C-9100-BF39F0E4D282}"/>
                </a:ext>
              </a:extLst>
            </p:cNvPr>
            <p:cNvSpPr>
              <a:spLocks noChangeArrowheads="1"/>
            </p:cNvSpPr>
            <p:nvPr/>
          </p:nvSpPr>
          <p:spPr bwMode="auto">
            <a:xfrm>
              <a:off x="1152" y="1584"/>
              <a:ext cx="3360" cy="240"/>
            </a:xfrm>
            <a:prstGeom prst="rect">
              <a:avLst/>
            </a:prstGeom>
            <a:solidFill>
              <a:srgbClr val="66FFFF"/>
            </a:solidFill>
            <a:ln w="38100">
              <a:solidFill>
                <a:srgbClr val="CC3300"/>
              </a:solidFill>
              <a:miter lim="800000"/>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algn="ctr" eaLnBrk="1" hangingPunct="1">
                <a:lnSpc>
                  <a:spcPct val="100000"/>
                </a:lnSpc>
                <a:spcBef>
                  <a:spcPct val="0"/>
                </a:spcBef>
                <a:buFontTx/>
                <a:buNone/>
                <a:defRPr/>
              </a:pPr>
              <a:r>
                <a:rPr kumimoji="1" lang="en-US" altLang="zh-CN" sz="2400" dirty="0">
                  <a:latin typeface="Euclid" panose="02020503060505020303" pitchFamily="18" charset="0"/>
                  <a:ea typeface="华文中宋" panose="02010600040101010101" pitchFamily="2" charset="-122"/>
                </a:rPr>
                <a:t>48 bit </a:t>
              </a:r>
              <a:r>
                <a:rPr kumimoji="1" lang="zh-CN" altLang="en-US" sz="2400" dirty="0">
                  <a:latin typeface="Euclid" panose="02020503060505020303" pitchFamily="18" charset="0"/>
                  <a:ea typeface="华文中宋" panose="02010600040101010101" pitchFamily="2" charset="-122"/>
                </a:rPr>
                <a:t>寄存器</a:t>
              </a:r>
            </a:p>
          </p:txBody>
        </p:sp>
        <p:sp>
          <p:nvSpPr>
            <p:cNvPr id="57354" name="Rectangle 10">
              <a:extLst>
                <a:ext uri="{FF2B5EF4-FFF2-40B4-BE49-F238E27FC236}">
                  <a16:creationId xmlns="" xmlns:a16="http://schemas.microsoft.com/office/drawing/2014/main" id="{14785F02-C9E3-4374-9572-645BD314A416}"/>
                </a:ext>
              </a:extLst>
            </p:cNvPr>
            <p:cNvSpPr>
              <a:spLocks noChangeArrowheads="1"/>
            </p:cNvSpPr>
            <p:nvPr/>
          </p:nvSpPr>
          <p:spPr bwMode="auto">
            <a:xfrm>
              <a:off x="1200" y="3024"/>
              <a:ext cx="3360" cy="240"/>
            </a:xfrm>
            <a:prstGeom prst="rect">
              <a:avLst/>
            </a:prstGeom>
            <a:solidFill>
              <a:srgbClr val="66FFFF"/>
            </a:solidFill>
            <a:ln w="38100">
              <a:solidFill>
                <a:srgbClr val="CC3300"/>
              </a:solidFill>
              <a:miter lim="800000"/>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algn="ctr" eaLnBrk="1" hangingPunct="1">
                <a:lnSpc>
                  <a:spcPct val="100000"/>
                </a:lnSpc>
                <a:spcBef>
                  <a:spcPct val="0"/>
                </a:spcBef>
                <a:buFontTx/>
                <a:buNone/>
                <a:defRPr/>
              </a:pPr>
              <a:r>
                <a:rPr kumimoji="1" lang="en-US" altLang="zh-CN" sz="2400" dirty="0">
                  <a:latin typeface="Euclid" panose="02020503060505020303" pitchFamily="18" charset="0"/>
                  <a:ea typeface="华文中宋" panose="02010600040101010101" pitchFamily="2" charset="-122"/>
                </a:rPr>
                <a:t>32 bit </a:t>
              </a:r>
              <a:r>
                <a:rPr kumimoji="1" lang="zh-CN" altLang="en-US" sz="2400" dirty="0">
                  <a:latin typeface="Euclid" panose="02020503060505020303" pitchFamily="18" charset="0"/>
                  <a:ea typeface="华文中宋" panose="02010600040101010101" pitchFamily="2" charset="-122"/>
                </a:rPr>
                <a:t>寄存器</a:t>
              </a:r>
            </a:p>
          </p:txBody>
        </p:sp>
        <p:grpSp>
          <p:nvGrpSpPr>
            <p:cNvPr id="63500" name="Group 11">
              <a:extLst>
                <a:ext uri="{FF2B5EF4-FFF2-40B4-BE49-F238E27FC236}">
                  <a16:creationId xmlns="" xmlns:a16="http://schemas.microsoft.com/office/drawing/2014/main" id="{852014CA-04DD-40B5-9182-144B8603557D}"/>
                </a:ext>
              </a:extLst>
            </p:cNvPr>
            <p:cNvGrpSpPr>
              <a:grpSpLocks/>
            </p:cNvGrpSpPr>
            <p:nvPr/>
          </p:nvGrpSpPr>
          <p:grpSpPr bwMode="auto">
            <a:xfrm>
              <a:off x="1244" y="1824"/>
              <a:ext cx="192" cy="1152"/>
              <a:chOff x="1244" y="1824"/>
              <a:chExt cx="192" cy="1152"/>
            </a:xfrm>
          </p:grpSpPr>
          <p:sp>
            <p:nvSpPr>
              <p:cNvPr id="63531" name="Rectangle 12">
                <a:extLst>
                  <a:ext uri="{FF2B5EF4-FFF2-40B4-BE49-F238E27FC236}">
                    <a16:creationId xmlns="" xmlns:a16="http://schemas.microsoft.com/office/drawing/2014/main" id="{68D81124-A1AC-450C-B189-999A9721AAA7}"/>
                  </a:ext>
                </a:extLst>
              </p:cNvPr>
              <p:cNvSpPr>
                <a:spLocks noChangeArrowheads="1"/>
              </p:cNvSpPr>
              <p:nvPr/>
            </p:nvSpPr>
            <p:spPr bwMode="auto">
              <a:xfrm>
                <a:off x="1244" y="2149"/>
                <a:ext cx="192" cy="528"/>
              </a:xfrm>
              <a:prstGeom prst="rect">
                <a:avLst/>
              </a:prstGeom>
              <a:solidFill>
                <a:schemeClr val="accent2"/>
              </a:solidFill>
              <a:ln w="3810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latin typeface="Euclid" panose="02020503060505020303" pitchFamily="18" charset="0"/>
                    <a:ea typeface="宋体" panose="02010600030101010101" pitchFamily="2" charset="-122"/>
                  </a:rPr>
                  <a:t>S</a:t>
                </a:r>
                <a:r>
                  <a:rPr lang="en-US" altLang="zh-CN" sz="2400" baseline="-25000">
                    <a:latin typeface="Euclid" panose="02020503060505020303" pitchFamily="18" charset="0"/>
                    <a:ea typeface="宋体" panose="02010600030101010101" pitchFamily="2" charset="-122"/>
                  </a:rPr>
                  <a:t>1</a:t>
                </a:r>
                <a:endParaRPr lang="en-US" altLang="zh-CN" sz="2400">
                  <a:latin typeface="Euclid" panose="02020503060505020303" pitchFamily="18" charset="0"/>
                  <a:ea typeface="宋体" panose="02010600030101010101" pitchFamily="2" charset="-122"/>
                </a:endParaRPr>
              </a:p>
            </p:txBody>
          </p:sp>
          <p:sp>
            <p:nvSpPr>
              <p:cNvPr id="63532" name="AutoShape 13">
                <a:extLst>
                  <a:ext uri="{FF2B5EF4-FFF2-40B4-BE49-F238E27FC236}">
                    <a16:creationId xmlns="" xmlns:a16="http://schemas.microsoft.com/office/drawing/2014/main" id="{F3613491-8DCF-46FA-90B4-54239D43A0E4}"/>
                  </a:ext>
                </a:extLst>
              </p:cNvPr>
              <p:cNvSpPr>
                <a:spLocks noChangeArrowheads="1"/>
              </p:cNvSpPr>
              <p:nvPr/>
            </p:nvSpPr>
            <p:spPr bwMode="auto">
              <a:xfrm>
                <a:off x="1307" y="1824"/>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sp>
            <p:nvSpPr>
              <p:cNvPr id="63533" name="AutoShape 14">
                <a:extLst>
                  <a:ext uri="{FF2B5EF4-FFF2-40B4-BE49-F238E27FC236}">
                    <a16:creationId xmlns="" xmlns:a16="http://schemas.microsoft.com/office/drawing/2014/main" id="{630E42DB-1CF3-4B0A-A2D6-39EF12796FE5}"/>
                  </a:ext>
                </a:extLst>
              </p:cNvPr>
              <p:cNvSpPr>
                <a:spLocks noChangeArrowheads="1"/>
              </p:cNvSpPr>
              <p:nvPr/>
            </p:nvSpPr>
            <p:spPr bwMode="auto">
              <a:xfrm>
                <a:off x="1318" y="2688"/>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grpSp>
        <p:grpSp>
          <p:nvGrpSpPr>
            <p:cNvPr id="63501" name="Group 15">
              <a:extLst>
                <a:ext uri="{FF2B5EF4-FFF2-40B4-BE49-F238E27FC236}">
                  <a16:creationId xmlns="" xmlns:a16="http://schemas.microsoft.com/office/drawing/2014/main" id="{6988C927-2904-4693-9920-A9E09AADEAF1}"/>
                </a:ext>
              </a:extLst>
            </p:cNvPr>
            <p:cNvGrpSpPr>
              <a:grpSpLocks/>
            </p:cNvGrpSpPr>
            <p:nvPr/>
          </p:nvGrpSpPr>
          <p:grpSpPr bwMode="auto">
            <a:xfrm>
              <a:off x="1654" y="1824"/>
              <a:ext cx="192" cy="1152"/>
              <a:chOff x="1244" y="1824"/>
              <a:chExt cx="192" cy="1152"/>
            </a:xfrm>
          </p:grpSpPr>
          <p:sp>
            <p:nvSpPr>
              <p:cNvPr id="63528" name="Rectangle 16">
                <a:extLst>
                  <a:ext uri="{FF2B5EF4-FFF2-40B4-BE49-F238E27FC236}">
                    <a16:creationId xmlns="" xmlns:a16="http://schemas.microsoft.com/office/drawing/2014/main" id="{3153E623-8664-48CA-A44E-984821927C6F}"/>
                  </a:ext>
                </a:extLst>
              </p:cNvPr>
              <p:cNvSpPr>
                <a:spLocks noChangeArrowheads="1"/>
              </p:cNvSpPr>
              <p:nvPr/>
            </p:nvSpPr>
            <p:spPr bwMode="auto">
              <a:xfrm>
                <a:off x="1244" y="2149"/>
                <a:ext cx="192" cy="528"/>
              </a:xfrm>
              <a:prstGeom prst="rect">
                <a:avLst/>
              </a:prstGeom>
              <a:solidFill>
                <a:schemeClr val="accent2"/>
              </a:solidFill>
              <a:ln w="3810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dirty="0">
                    <a:latin typeface="Euclid" panose="02020503060505020303" pitchFamily="18" charset="0"/>
                    <a:ea typeface="宋体" panose="02010600030101010101" pitchFamily="2" charset="-122"/>
                  </a:rPr>
                  <a:t>S</a:t>
                </a:r>
                <a:r>
                  <a:rPr lang="en-US" altLang="zh-CN" sz="2400" baseline="-25000" dirty="0">
                    <a:latin typeface="Euclid" panose="02020503060505020303" pitchFamily="18" charset="0"/>
                    <a:ea typeface="宋体" panose="02010600030101010101" pitchFamily="2" charset="-122"/>
                  </a:rPr>
                  <a:t>2</a:t>
                </a:r>
                <a:endParaRPr lang="en-US" altLang="zh-CN" sz="2400" dirty="0">
                  <a:latin typeface="Euclid" panose="02020503060505020303" pitchFamily="18" charset="0"/>
                  <a:ea typeface="宋体" panose="02010600030101010101" pitchFamily="2" charset="-122"/>
                </a:endParaRPr>
              </a:p>
            </p:txBody>
          </p:sp>
          <p:sp>
            <p:nvSpPr>
              <p:cNvPr id="63529" name="AutoShape 17">
                <a:extLst>
                  <a:ext uri="{FF2B5EF4-FFF2-40B4-BE49-F238E27FC236}">
                    <a16:creationId xmlns="" xmlns:a16="http://schemas.microsoft.com/office/drawing/2014/main" id="{3461052C-53EF-4636-9A83-5B3625B7ECFC}"/>
                  </a:ext>
                </a:extLst>
              </p:cNvPr>
              <p:cNvSpPr>
                <a:spLocks noChangeArrowheads="1"/>
              </p:cNvSpPr>
              <p:nvPr/>
            </p:nvSpPr>
            <p:spPr bwMode="auto">
              <a:xfrm>
                <a:off x="1307" y="1824"/>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sp>
            <p:nvSpPr>
              <p:cNvPr id="63530" name="AutoShape 18">
                <a:extLst>
                  <a:ext uri="{FF2B5EF4-FFF2-40B4-BE49-F238E27FC236}">
                    <a16:creationId xmlns="" xmlns:a16="http://schemas.microsoft.com/office/drawing/2014/main" id="{DA3A16D1-AC06-482C-8186-5873EAEDEA36}"/>
                  </a:ext>
                </a:extLst>
              </p:cNvPr>
              <p:cNvSpPr>
                <a:spLocks noChangeArrowheads="1"/>
              </p:cNvSpPr>
              <p:nvPr/>
            </p:nvSpPr>
            <p:spPr bwMode="auto">
              <a:xfrm>
                <a:off x="1318" y="2688"/>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grpSp>
        <p:grpSp>
          <p:nvGrpSpPr>
            <p:cNvPr id="63502" name="Group 19">
              <a:extLst>
                <a:ext uri="{FF2B5EF4-FFF2-40B4-BE49-F238E27FC236}">
                  <a16:creationId xmlns="" xmlns:a16="http://schemas.microsoft.com/office/drawing/2014/main" id="{5E228F6E-79E5-407F-8172-029951B2507A}"/>
                </a:ext>
              </a:extLst>
            </p:cNvPr>
            <p:cNvGrpSpPr>
              <a:grpSpLocks/>
            </p:cNvGrpSpPr>
            <p:nvPr/>
          </p:nvGrpSpPr>
          <p:grpSpPr bwMode="auto">
            <a:xfrm>
              <a:off x="2064" y="1824"/>
              <a:ext cx="192" cy="1152"/>
              <a:chOff x="1244" y="1824"/>
              <a:chExt cx="192" cy="1152"/>
            </a:xfrm>
          </p:grpSpPr>
          <p:sp>
            <p:nvSpPr>
              <p:cNvPr id="63525" name="Rectangle 20">
                <a:extLst>
                  <a:ext uri="{FF2B5EF4-FFF2-40B4-BE49-F238E27FC236}">
                    <a16:creationId xmlns="" xmlns:a16="http://schemas.microsoft.com/office/drawing/2014/main" id="{5BE93B84-ED0B-4C77-8DAD-EB6769230DB2}"/>
                  </a:ext>
                </a:extLst>
              </p:cNvPr>
              <p:cNvSpPr>
                <a:spLocks noChangeArrowheads="1"/>
              </p:cNvSpPr>
              <p:nvPr/>
            </p:nvSpPr>
            <p:spPr bwMode="auto">
              <a:xfrm>
                <a:off x="1244" y="2149"/>
                <a:ext cx="192" cy="528"/>
              </a:xfrm>
              <a:prstGeom prst="rect">
                <a:avLst/>
              </a:prstGeom>
              <a:solidFill>
                <a:schemeClr val="accent2"/>
              </a:solidFill>
              <a:ln w="3810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latin typeface="Euclid" panose="02020503060505020303" pitchFamily="18" charset="0"/>
                    <a:ea typeface="宋体" panose="02010600030101010101" pitchFamily="2" charset="-122"/>
                  </a:rPr>
                  <a:t>S</a:t>
                </a:r>
                <a:r>
                  <a:rPr lang="en-US" altLang="zh-CN" sz="2400" baseline="-25000">
                    <a:latin typeface="Euclid" panose="02020503060505020303" pitchFamily="18" charset="0"/>
                    <a:ea typeface="宋体" panose="02010600030101010101" pitchFamily="2" charset="-122"/>
                  </a:rPr>
                  <a:t>3</a:t>
                </a:r>
                <a:endParaRPr lang="en-US" altLang="zh-CN" sz="2400">
                  <a:latin typeface="Euclid" panose="02020503060505020303" pitchFamily="18" charset="0"/>
                  <a:ea typeface="宋体" panose="02010600030101010101" pitchFamily="2" charset="-122"/>
                </a:endParaRPr>
              </a:p>
            </p:txBody>
          </p:sp>
          <p:sp>
            <p:nvSpPr>
              <p:cNvPr id="63526" name="AutoShape 21">
                <a:extLst>
                  <a:ext uri="{FF2B5EF4-FFF2-40B4-BE49-F238E27FC236}">
                    <a16:creationId xmlns="" xmlns:a16="http://schemas.microsoft.com/office/drawing/2014/main" id="{56D016B7-565C-4A09-BE0F-2FEDA287FE1B}"/>
                  </a:ext>
                </a:extLst>
              </p:cNvPr>
              <p:cNvSpPr>
                <a:spLocks noChangeArrowheads="1"/>
              </p:cNvSpPr>
              <p:nvPr/>
            </p:nvSpPr>
            <p:spPr bwMode="auto">
              <a:xfrm>
                <a:off x="1307" y="1824"/>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sp>
            <p:nvSpPr>
              <p:cNvPr id="63527" name="AutoShape 22">
                <a:extLst>
                  <a:ext uri="{FF2B5EF4-FFF2-40B4-BE49-F238E27FC236}">
                    <a16:creationId xmlns="" xmlns:a16="http://schemas.microsoft.com/office/drawing/2014/main" id="{27EB0C7D-3539-469C-8100-0432EEC4D185}"/>
                  </a:ext>
                </a:extLst>
              </p:cNvPr>
              <p:cNvSpPr>
                <a:spLocks noChangeArrowheads="1"/>
              </p:cNvSpPr>
              <p:nvPr/>
            </p:nvSpPr>
            <p:spPr bwMode="auto">
              <a:xfrm>
                <a:off x="1318" y="2688"/>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grpSp>
        <p:grpSp>
          <p:nvGrpSpPr>
            <p:cNvPr id="63503" name="Group 23">
              <a:extLst>
                <a:ext uri="{FF2B5EF4-FFF2-40B4-BE49-F238E27FC236}">
                  <a16:creationId xmlns="" xmlns:a16="http://schemas.microsoft.com/office/drawing/2014/main" id="{F2F2C0DC-451F-4AFC-91B9-BA34B1EAE5C0}"/>
                </a:ext>
              </a:extLst>
            </p:cNvPr>
            <p:cNvGrpSpPr>
              <a:grpSpLocks/>
            </p:cNvGrpSpPr>
            <p:nvPr/>
          </p:nvGrpSpPr>
          <p:grpSpPr bwMode="auto">
            <a:xfrm>
              <a:off x="2496" y="1824"/>
              <a:ext cx="192" cy="1152"/>
              <a:chOff x="1244" y="1824"/>
              <a:chExt cx="192" cy="1152"/>
            </a:xfrm>
          </p:grpSpPr>
          <p:sp>
            <p:nvSpPr>
              <p:cNvPr id="63522" name="Rectangle 24">
                <a:extLst>
                  <a:ext uri="{FF2B5EF4-FFF2-40B4-BE49-F238E27FC236}">
                    <a16:creationId xmlns="" xmlns:a16="http://schemas.microsoft.com/office/drawing/2014/main" id="{135BF463-7E8D-44AB-99EE-549DF200509E}"/>
                  </a:ext>
                </a:extLst>
              </p:cNvPr>
              <p:cNvSpPr>
                <a:spLocks noChangeArrowheads="1"/>
              </p:cNvSpPr>
              <p:nvPr/>
            </p:nvSpPr>
            <p:spPr bwMode="auto">
              <a:xfrm>
                <a:off x="1244" y="2149"/>
                <a:ext cx="192" cy="528"/>
              </a:xfrm>
              <a:prstGeom prst="rect">
                <a:avLst/>
              </a:prstGeom>
              <a:solidFill>
                <a:schemeClr val="accent2"/>
              </a:solidFill>
              <a:ln w="3810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latin typeface="Euclid" panose="02020503060505020303" pitchFamily="18" charset="0"/>
                    <a:ea typeface="宋体" panose="02010600030101010101" pitchFamily="2" charset="-122"/>
                  </a:rPr>
                  <a:t>S</a:t>
                </a:r>
                <a:r>
                  <a:rPr lang="en-US" altLang="zh-CN" sz="2400" baseline="-25000">
                    <a:latin typeface="Euclid" panose="02020503060505020303" pitchFamily="18" charset="0"/>
                    <a:ea typeface="宋体" panose="02010600030101010101" pitchFamily="2" charset="-122"/>
                  </a:rPr>
                  <a:t>4</a:t>
                </a:r>
                <a:endParaRPr lang="en-US" altLang="zh-CN" sz="2400">
                  <a:latin typeface="Euclid" panose="02020503060505020303" pitchFamily="18" charset="0"/>
                  <a:ea typeface="宋体" panose="02010600030101010101" pitchFamily="2" charset="-122"/>
                </a:endParaRPr>
              </a:p>
            </p:txBody>
          </p:sp>
          <p:sp>
            <p:nvSpPr>
              <p:cNvPr id="63523" name="AutoShape 25">
                <a:extLst>
                  <a:ext uri="{FF2B5EF4-FFF2-40B4-BE49-F238E27FC236}">
                    <a16:creationId xmlns="" xmlns:a16="http://schemas.microsoft.com/office/drawing/2014/main" id="{9E09BBAA-056A-458A-9E2C-20C1F12E387A}"/>
                  </a:ext>
                </a:extLst>
              </p:cNvPr>
              <p:cNvSpPr>
                <a:spLocks noChangeArrowheads="1"/>
              </p:cNvSpPr>
              <p:nvPr/>
            </p:nvSpPr>
            <p:spPr bwMode="auto">
              <a:xfrm>
                <a:off x="1307" y="1824"/>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sp>
            <p:nvSpPr>
              <p:cNvPr id="63524" name="AutoShape 26">
                <a:extLst>
                  <a:ext uri="{FF2B5EF4-FFF2-40B4-BE49-F238E27FC236}">
                    <a16:creationId xmlns="" xmlns:a16="http://schemas.microsoft.com/office/drawing/2014/main" id="{34709354-949F-40D3-8754-3F9BC135FECB}"/>
                  </a:ext>
                </a:extLst>
              </p:cNvPr>
              <p:cNvSpPr>
                <a:spLocks noChangeArrowheads="1"/>
              </p:cNvSpPr>
              <p:nvPr/>
            </p:nvSpPr>
            <p:spPr bwMode="auto">
              <a:xfrm>
                <a:off x="1318" y="2688"/>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grpSp>
        <p:grpSp>
          <p:nvGrpSpPr>
            <p:cNvPr id="63504" name="Group 27">
              <a:extLst>
                <a:ext uri="{FF2B5EF4-FFF2-40B4-BE49-F238E27FC236}">
                  <a16:creationId xmlns="" xmlns:a16="http://schemas.microsoft.com/office/drawing/2014/main" id="{FCD16345-4584-483D-8918-E6AB24987F0A}"/>
                </a:ext>
              </a:extLst>
            </p:cNvPr>
            <p:cNvGrpSpPr>
              <a:grpSpLocks/>
            </p:cNvGrpSpPr>
            <p:nvPr/>
          </p:nvGrpSpPr>
          <p:grpSpPr bwMode="auto">
            <a:xfrm>
              <a:off x="2928" y="1824"/>
              <a:ext cx="192" cy="1152"/>
              <a:chOff x="1244" y="1824"/>
              <a:chExt cx="192" cy="1152"/>
            </a:xfrm>
          </p:grpSpPr>
          <p:sp>
            <p:nvSpPr>
              <p:cNvPr id="63519" name="Rectangle 28">
                <a:extLst>
                  <a:ext uri="{FF2B5EF4-FFF2-40B4-BE49-F238E27FC236}">
                    <a16:creationId xmlns="" xmlns:a16="http://schemas.microsoft.com/office/drawing/2014/main" id="{2DCEC53B-1167-4FC4-AE6A-E146FAE25BDA}"/>
                  </a:ext>
                </a:extLst>
              </p:cNvPr>
              <p:cNvSpPr>
                <a:spLocks noChangeArrowheads="1"/>
              </p:cNvSpPr>
              <p:nvPr/>
            </p:nvSpPr>
            <p:spPr bwMode="auto">
              <a:xfrm>
                <a:off x="1244" y="2149"/>
                <a:ext cx="192" cy="528"/>
              </a:xfrm>
              <a:prstGeom prst="rect">
                <a:avLst/>
              </a:prstGeom>
              <a:solidFill>
                <a:schemeClr val="accent2"/>
              </a:solidFill>
              <a:ln w="3810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latin typeface="Euclid" panose="02020503060505020303" pitchFamily="18" charset="0"/>
                    <a:ea typeface="宋体" panose="02010600030101010101" pitchFamily="2" charset="-122"/>
                  </a:rPr>
                  <a:t>S</a:t>
                </a:r>
                <a:r>
                  <a:rPr lang="en-US" altLang="zh-CN" sz="2400" baseline="-25000">
                    <a:latin typeface="Euclid" panose="02020503060505020303" pitchFamily="18" charset="0"/>
                    <a:ea typeface="宋体" panose="02010600030101010101" pitchFamily="2" charset="-122"/>
                  </a:rPr>
                  <a:t>5</a:t>
                </a:r>
                <a:endParaRPr lang="en-US" altLang="zh-CN" sz="2400">
                  <a:latin typeface="Euclid" panose="02020503060505020303" pitchFamily="18" charset="0"/>
                  <a:ea typeface="宋体" panose="02010600030101010101" pitchFamily="2" charset="-122"/>
                </a:endParaRPr>
              </a:p>
            </p:txBody>
          </p:sp>
          <p:sp>
            <p:nvSpPr>
              <p:cNvPr id="63520" name="AutoShape 29">
                <a:extLst>
                  <a:ext uri="{FF2B5EF4-FFF2-40B4-BE49-F238E27FC236}">
                    <a16:creationId xmlns="" xmlns:a16="http://schemas.microsoft.com/office/drawing/2014/main" id="{4549A1E4-B46A-40B0-BF78-3B25749B4850}"/>
                  </a:ext>
                </a:extLst>
              </p:cNvPr>
              <p:cNvSpPr>
                <a:spLocks noChangeArrowheads="1"/>
              </p:cNvSpPr>
              <p:nvPr/>
            </p:nvSpPr>
            <p:spPr bwMode="auto">
              <a:xfrm>
                <a:off x="1307" y="1824"/>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sp>
            <p:nvSpPr>
              <p:cNvPr id="63521" name="AutoShape 30">
                <a:extLst>
                  <a:ext uri="{FF2B5EF4-FFF2-40B4-BE49-F238E27FC236}">
                    <a16:creationId xmlns="" xmlns:a16="http://schemas.microsoft.com/office/drawing/2014/main" id="{4D706C04-70B3-4F99-BC68-C2EBFFB4A0AA}"/>
                  </a:ext>
                </a:extLst>
              </p:cNvPr>
              <p:cNvSpPr>
                <a:spLocks noChangeArrowheads="1"/>
              </p:cNvSpPr>
              <p:nvPr/>
            </p:nvSpPr>
            <p:spPr bwMode="auto">
              <a:xfrm>
                <a:off x="1318" y="2688"/>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grpSp>
        <p:grpSp>
          <p:nvGrpSpPr>
            <p:cNvPr id="63505" name="Group 31">
              <a:extLst>
                <a:ext uri="{FF2B5EF4-FFF2-40B4-BE49-F238E27FC236}">
                  <a16:creationId xmlns="" xmlns:a16="http://schemas.microsoft.com/office/drawing/2014/main" id="{D458580D-D6AA-49B3-9F50-3DAA138E0412}"/>
                </a:ext>
              </a:extLst>
            </p:cNvPr>
            <p:cNvGrpSpPr>
              <a:grpSpLocks/>
            </p:cNvGrpSpPr>
            <p:nvPr/>
          </p:nvGrpSpPr>
          <p:grpSpPr bwMode="auto">
            <a:xfrm>
              <a:off x="3360" y="1824"/>
              <a:ext cx="192" cy="1152"/>
              <a:chOff x="1244" y="1824"/>
              <a:chExt cx="192" cy="1152"/>
            </a:xfrm>
          </p:grpSpPr>
          <p:sp>
            <p:nvSpPr>
              <p:cNvPr id="63516" name="Rectangle 32">
                <a:extLst>
                  <a:ext uri="{FF2B5EF4-FFF2-40B4-BE49-F238E27FC236}">
                    <a16:creationId xmlns="" xmlns:a16="http://schemas.microsoft.com/office/drawing/2014/main" id="{1ACAE42B-E70B-4899-912C-13280BD0DFE6}"/>
                  </a:ext>
                </a:extLst>
              </p:cNvPr>
              <p:cNvSpPr>
                <a:spLocks noChangeArrowheads="1"/>
              </p:cNvSpPr>
              <p:nvPr/>
            </p:nvSpPr>
            <p:spPr bwMode="auto">
              <a:xfrm>
                <a:off x="1244" y="2149"/>
                <a:ext cx="192" cy="528"/>
              </a:xfrm>
              <a:prstGeom prst="rect">
                <a:avLst/>
              </a:prstGeom>
              <a:solidFill>
                <a:schemeClr val="accent2"/>
              </a:solidFill>
              <a:ln w="3810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latin typeface="Euclid" panose="02020503060505020303" pitchFamily="18" charset="0"/>
                    <a:ea typeface="宋体" panose="02010600030101010101" pitchFamily="2" charset="-122"/>
                  </a:rPr>
                  <a:t>S</a:t>
                </a:r>
                <a:r>
                  <a:rPr lang="en-US" altLang="zh-CN" sz="2400" baseline="-25000">
                    <a:latin typeface="Euclid" panose="02020503060505020303" pitchFamily="18" charset="0"/>
                    <a:ea typeface="宋体" panose="02010600030101010101" pitchFamily="2" charset="-122"/>
                  </a:rPr>
                  <a:t>6</a:t>
                </a:r>
                <a:endParaRPr lang="en-US" altLang="zh-CN" sz="2400">
                  <a:latin typeface="Euclid" panose="02020503060505020303" pitchFamily="18" charset="0"/>
                  <a:ea typeface="宋体" panose="02010600030101010101" pitchFamily="2" charset="-122"/>
                </a:endParaRPr>
              </a:p>
            </p:txBody>
          </p:sp>
          <p:sp>
            <p:nvSpPr>
              <p:cNvPr id="63517" name="AutoShape 33">
                <a:extLst>
                  <a:ext uri="{FF2B5EF4-FFF2-40B4-BE49-F238E27FC236}">
                    <a16:creationId xmlns="" xmlns:a16="http://schemas.microsoft.com/office/drawing/2014/main" id="{E97C0ED3-0EF7-4E4F-B256-CF29C7A95C05}"/>
                  </a:ext>
                </a:extLst>
              </p:cNvPr>
              <p:cNvSpPr>
                <a:spLocks noChangeArrowheads="1"/>
              </p:cNvSpPr>
              <p:nvPr/>
            </p:nvSpPr>
            <p:spPr bwMode="auto">
              <a:xfrm>
                <a:off x="1307" y="1824"/>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sp>
            <p:nvSpPr>
              <p:cNvPr id="63518" name="AutoShape 34">
                <a:extLst>
                  <a:ext uri="{FF2B5EF4-FFF2-40B4-BE49-F238E27FC236}">
                    <a16:creationId xmlns="" xmlns:a16="http://schemas.microsoft.com/office/drawing/2014/main" id="{CCE34319-1AF9-425D-AAFB-F774C5F0FD46}"/>
                  </a:ext>
                </a:extLst>
              </p:cNvPr>
              <p:cNvSpPr>
                <a:spLocks noChangeArrowheads="1"/>
              </p:cNvSpPr>
              <p:nvPr/>
            </p:nvSpPr>
            <p:spPr bwMode="auto">
              <a:xfrm>
                <a:off x="1318" y="2688"/>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grpSp>
        <p:grpSp>
          <p:nvGrpSpPr>
            <p:cNvPr id="63506" name="Group 35">
              <a:extLst>
                <a:ext uri="{FF2B5EF4-FFF2-40B4-BE49-F238E27FC236}">
                  <a16:creationId xmlns="" xmlns:a16="http://schemas.microsoft.com/office/drawing/2014/main" id="{8B1B4FEF-46BB-443C-8AFF-489DE5D905E2}"/>
                </a:ext>
              </a:extLst>
            </p:cNvPr>
            <p:cNvGrpSpPr>
              <a:grpSpLocks/>
            </p:cNvGrpSpPr>
            <p:nvPr/>
          </p:nvGrpSpPr>
          <p:grpSpPr bwMode="auto">
            <a:xfrm>
              <a:off x="3792" y="1824"/>
              <a:ext cx="192" cy="1152"/>
              <a:chOff x="1244" y="1824"/>
              <a:chExt cx="192" cy="1152"/>
            </a:xfrm>
          </p:grpSpPr>
          <p:sp>
            <p:nvSpPr>
              <p:cNvPr id="63513" name="Rectangle 36">
                <a:extLst>
                  <a:ext uri="{FF2B5EF4-FFF2-40B4-BE49-F238E27FC236}">
                    <a16:creationId xmlns="" xmlns:a16="http://schemas.microsoft.com/office/drawing/2014/main" id="{0D26C949-3FE0-47D9-8801-B29F8338150C}"/>
                  </a:ext>
                </a:extLst>
              </p:cNvPr>
              <p:cNvSpPr>
                <a:spLocks noChangeArrowheads="1"/>
              </p:cNvSpPr>
              <p:nvPr/>
            </p:nvSpPr>
            <p:spPr bwMode="auto">
              <a:xfrm>
                <a:off x="1244" y="2149"/>
                <a:ext cx="192" cy="528"/>
              </a:xfrm>
              <a:prstGeom prst="rect">
                <a:avLst/>
              </a:prstGeom>
              <a:solidFill>
                <a:schemeClr val="accent2"/>
              </a:solidFill>
              <a:ln w="3810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latin typeface="Euclid" panose="02020503060505020303" pitchFamily="18" charset="0"/>
                    <a:ea typeface="宋体" panose="02010600030101010101" pitchFamily="2" charset="-122"/>
                  </a:rPr>
                  <a:t>S</a:t>
                </a:r>
                <a:r>
                  <a:rPr lang="en-US" altLang="zh-CN" sz="2400" baseline="-25000">
                    <a:latin typeface="Euclid" panose="02020503060505020303" pitchFamily="18" charset="0"/>
                    <a:ea typeface="宋体" panose="02010600030101010101" pitchFamily="2" charset="-122"/>
                  </a:rPr>
                  <a:t>7</a:t>
                </a:r>
                <a:endParaRPr lang="en-US" altLang="zh-CN" sz="2400">
                  <a:latin typeface="Euclid" panose="02020503060505020303" pitchFamily="18" charset="0"/>
                  <a:ea typeface="宋体" panose="02010600030101010101" pitchFamily="2" charset="-122"/>
                </a:endParaRPr>
              </a:p>
            </p:txBody>
          </p:sp>
          <p:sp>
            <p:nvSpPr>
              <p:cNvPr id="63514" name="AutoShape 37">
                <a:extLst>
                  <a:ext uri="{FF2B5EF4-FFF2-40B4-BE49-F238E27FC236}">
                    <a16:creationId xmlns="" xmlns:a16="http://schemas.microsoft.com/office/drawing/2014/main" id="{50049CB7-7614-4A83-AAEF-4B4C3AD79522}"/>
                  </a:ext>
                </a:extLst>
              </p:cNvPr>
              <p:cNvSpPr>
                <a:spLocks noChangeArrowheads="1"/>
              </p:cNvSpPr>
              <p:nvPr/>
            </p:nvSpPr>
            <p:spPr bwMode="auto">
              <a:xfrm>
                <a:off x="1307" y="1824"/>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sp>
            <p:nvSpPr>
              <p:cNvPr id="63515" name="AutoShape 38">
                <a:extLst>
                  <a:ext uri="{FF2B5EF4-FFF2-40B4-BE49-F238E27FC236}">
                    <a16:creationId xmlns="" xmlns:a16="http://schemas.microsoft.com/office/drawing/2014/main" id="{DC304647-E5A5-43AB-8E2D-E2358B7C681A}"/>
                  </a:ext>
                </a:extLst>
              </p:cNvPr>
              <p:cNvSpPr>
                <a:spLocks noChangeArrowheads="1"/>
              </p:cNvSpPr>
              <p:nvPr/>
            </p:nvSpPr>
            <p:spPr bwMode="auto">
              <a:xfrm>
                <a:off x="1318" y="2688"/>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grpSp>
        <p:grpSp>
          <p:nvGrpSpPr>
            <p:cNvPr id="63507" name="Group 39">
              <a:extLst>
                <a:ext uri="{FF2B5EF4-FFF2-40B4-BE49-F238E27FC236}">
                  <a16:creationId xmlns="" xmlns:a16="http://schemas.microsoft.com/office/drawing/2014/main" id="{DBF8A8A8-6048-4B5F-85DC-D2E8A4A4239D}"/>
                </a:ext>
              </a:extLst>
            </p:cNvPr>
            <p:cNvGrpSpPr>
              <a:grpSpLocks/>
            </p:cNvGrpSpPr>
            <p:nvPr/>
          </p:nvGrpSpPr>
          <p:grpSpPr bwMode="auto">
            <a:xfrm>
              <a:off x="4224" y="1824"/>
              <a:ext cx="192" cy="1152"/>
              <a:chOff x="1244" y="1824"/>
              <a:chExt cx="192" cy="1152"/>
            </a:xfrm>
          </p:grpSpPr>
          <p:sp>
            <p:nvSpPr>
              <p:cNvPr id="63510" name="Rectangle 40">
                <a:extLst>
                  <a:ext uri="{FF2B5EF4-FFF2-40B4-BE49-F238E27FC236}">
                    <a16:creationId xmlns="" xmlns:a16="http://schemas.microsoft.com/office/drawing/2014/main" id="{EDF4BC66-432D-482E-94E5-9CCA9237D0D7}"/>
                  </a:ext>
                </a:extLst>
              </p:cNvPr>
              <p:cNvSpPr>
                <a:spLocks noChangeArrowheads="1"/>
              </p:cNvSpPr>
              <p:nvPr/>
            </p:nvSpPr>
            <p:spPr bwMode="auto">
              <a:xfrm>
                <a:off x="1244" y="2149"/>
                <a:ext cx="192" cy="528"/>
              </a:xfrm>
              <a:prstGeom prst="rect">
                <a:avLst/>
              </a:prstGeom>
              <a:solidFill>
                <a:schemeClr val="accent2"/>
              </a:solidFill>
              <a:ln w="38100">
                <a:solidFill>
                  <a:srgbClr val="FF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a:latin typeface="Euclid" panose="02020503060505020303" pitchFamily="18" charset="0"/>
                    <a:ea typeface="宋体" panose="02010600030101010101" pitchFamily="2" charset="-122"/>
                  </a:rPr>
                  <a:t>S</a:t>
                </a:r>
                <a:r>
                  <a:rPr lang="en-US" altLang="zh-CN" sz="2400" baseline="-25000">
                    <a:latin typeface="Euclid" panose="02020503060505020303" pitchFamily="18" charset="0"/>
                    <a:ea typeface="宋体" panose="02010600030101010101" pitchFamily="2" charset="-122"/>
                  </a:rPr>
                  <a:t>8</a:t>
                </a:r>
                <a:endParaRPr lang="en-US" altLang="zh-CN" sz="2400">
                  <a:latin typeface="Euclid" panose="02020503060505020303" pitchFamily="18" charset="0"/>
                  <a:ea typeface="宋体" panose="02010600030101010101" pitchFamily="2" charset="-122"/>
                </a:endParaRPr>
              </a:p>
            </p:txBody>
          </p:sp>
          <p:sp>
            <p:nvSpPr>
              <p:cNvPr id="63511" name="AutoShape 41">
                <a:extLst>
                  <a:ext uri="{FF2B5EF4-FFF2-40B4-BE49-F238E27FC236}">
                    <a16:creationId xmlns="" xmlns:a16="http://schemas.microsoft.com/office/drawing/2014/main" id="{70BF8B7B-9A7E-4CD5-B832-6A3DB20A47BE}"/>
                  </a:ext>
                </a:extLst>
              </p:cNvPr>
              <p:cNvSpPr>
                <a:spLocks noChangeArrowheads="1"/>
              </p:cNvSpPr>
              <p:nvPr/>
            </p:nvSpPr>
            <p:spPr bwMode="auto">
              <a:xfrm>
                <a:off x="1307" y="1824"/>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sp>
            <p:nvSpPr>
              <p:cNvPr id="63512" name="AutoShape 42">
                <a:extLst>
                  <a:ext uri="{FF2B5EF4-FFF2-40B4-BE49-F238E27FC236}">
                    <a16:creationId xmlns="" xmlns:a16="http://schemas.microsoft.com/office/drawing/2014/main" id="{A0752BFD-6940-4DAA-A679-220092F6F56D}"/>
                  </a:ext>
                </a:extLst>
              </p:cNvPr>
              <p:cNvSpPr>
                <a:spLocks noChangeArrowheads="1"/>
              </p:cNvSpPr>
              <p:nvPr/>
            </p:nvSpPr>
            <p:spPr bwMode="auto">
              <a:xfrm>
                <a:off x="1318" y="2688"/>
                <a:ext cx="48" cy="288"/>
              </a:xfrm>
              <a:prstGeom prst="downArrow">
                <a:avLst>
                  <a:gd name="adj1" fmla="val 50000"/>
                  <a:gd name="adj2" fmla="val 150000"/>
                </a:avLst>
              </a:prstGeom>
              <a:solidFill>
                <a:srgbClr val="CC3300"/>
              </a:solidFill>
              <a:ln w="38100">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grpSp>
        <p:sp>
          <p:nvSpPr>
            <p:cNvPr id="63508" name="AutoShape 43">
              <a:extLst>
                <a:ext uri="{FF2B5EF4-FFF2-40B4-BE49-F238E27FC236}">
                  <a16:creationId xmlns="" xmlns:a16="http://schemas.microsoft.com/office/drawing/2014/main" id="{23C92013-E6E3-48A9-951A-0C3BADD5BA02}"/>
                </a:ext>
              </a:extLst>
            </p:cNvPr>
            <p:cNvSpPr>
              <a:spLocks noChangeArrowheads="1"/>
            </p:cNvSpPr>
            <p:nvPr/>
          </p:nvSpPr>
          <p:spPr bwMode="auto">
            <a:xfrm>
              <a:off x="2640" y="1296"/>
              <a:ext cx="288" cy="288"/>
            </a:xfrm>
            <a:prstGeom prst="downArrow">
              <a:avLst>
                <a:gd name="adj1" fmla="val 50000"/>
                <a:gd name="adj2" fmla="val 25000"/>
              </a:avLst>
            </a:prstGeom>
            <a:solidFill>
              <a:srgbClr val="CC3300"/>
            </a:solidFill>
            <a:ln w="9525">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sp>
          <p:nvSpPr>
            <p:cNvPr id="63509" name="AutoShape 44">
              <a:extLst>
                <a:ext uri="{FF2B5EF4-FFF2-40B4-BE49-F238E27FC236}">
                  <a16:creationId xmlns="" xmlns:a16="http://schemas.microsoft.com/office/drawing/2014/main" id="{04C54779-CC3A-4C44-9B85-699B47BA8316}"/>
                </a:ext>
              </a:extLst>
            </p:cNvPr>
            <p:cNvSpPr>
              <a:spLocks noChangeArrowheads="1"/>
            </p:cNvSpPr>
            <p:nvPr/>
          </p:nvSpPr>
          <p:spPr bwMode="auto">
            <a:xfrm>
              <a:off x="2640" y="3264"/>
              <a:ext cx="288" cy="288"/>
            </a:xfrm>
            <a:prstGeom prst="downArrow">
              <a:avLst>
                <a:gd name="adj1" fmla="val 50000"/>
                <a:gd name="adj2" fmla="val 25000"/>
              </a:avLst>
            </a:prstGeom>
            <a:solidFill>
              <a:srgbClr val="CC3300"/>
            </a:solidFill>
            <a:ln w="9525">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600">
                <a:latin typeface="Euclid" panose="02020503060505020303" pitchFamily="18" charset="0"/>
                <a:ea typeface="宋体" panose="02010600030101010101" pitchFamily="2" charset="-122"/>
              </a:endParaRPr>
            </a:p>
          </p:txBody>
        </p:sp>
      </p:grpSp>
      <p:sp>
        <p:nvSpPr>
          <p:cNvPr id="45" name="标题 4">
            <a:extLst>
              <a:ext uri="{FF2B5EF4-FFF2-40B4-BE49-F238E27FC236}">
                <a16:creationId xmlns="" xmlns:a16="http://schemas.microsoft.com/office/drawing/2014/main" id="{5FE82CC9-4A33-4A85-A0DD-538BC37F90C3}"/>
              </a:ext>
            </a:extLst>
          </p:cNvPr>
          <p:cNvSpPr txBox="1"/>
          <p:nvPr/>
        </p:nvSpPr>
        <p:spPr bwMode="auto">
          <a:xfrm>
            <a:off x="1098550" y="365125"/>
            <a:ext cx="6778625" cy="668338"/>
          </a:xfrm>
          <a:prstGeom prst="rect">
            <a:avLst/>
          </a:prstGeom>
          <a:noFill/>
          <a:ln>
            <a:noFill/>
          </a:ln>
        </p:spPr>
        <p:txBody>
          <a:bodyPr anchor="ctr">
            <a:normAutofit/>
          </a:bodyPr>
          <a:lstStyle>
            <a:lvl1pPr algn="l" rtl="0" eaLnBrk="0" fontAlgn="base" hangingPunct="0">
              <a:lnSpc>
                <a:spcPct val="90000"/>
              </a:lnSpc>
              <a:spcBef>
                <a:spcPct val="0"/>
              </a:spcBef>
              <a:spcAft>
                <a:spcPct val="0"/>
              </a:spcAft>
              <a:defRPr sz="3200" b="1" kern="1200">
                <a:solidFill>
                  <a:schemeClr val="accent1">
                    <a:lumMod val="50000"/>
                  </a:schemeClr>
                </a:solidFill>
                <a:latin typeface="仿宋" panose="02010609060101010101" pitchFamily="49" charset="-122"/>
                <a:ea typeface="仿宋" panose="02010609060101010101" pitchFamily="49" charset="-122"/>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defRPr/>
            </a:pPr>
            <a:r>
              <a:rPr lang="en-US" altLang="zh-CN" dirty="0">
                <a:latin typeface="+mn-lt"/>
                <a:ea typeface="华文中宋" panose="02010600040101010101" pitchFamily="2" charset="-122"/>
              </a:rPr>
              <a:t>4.2.2 DES</a:t>
            </a:r>
            <a:r>
              <a:rPr lang="zh-CN" altLang="en-US" dirty="0">
                <a:latin typeface="+mn-lt"/>
                <a:ea typeface="华文中宋" panose="02010600040101010101" pitchFamily="2" charset="-122"/>
              </a:rPr>
              <a:t>算法</a:t>
            </a:r>
            <a:r>
              <a:rPr lang="en-US" altLang="zh-CN" dirty="0">
                <a:latin typeface="+mn-lt"/>
                <a:ea typeface="华文中宋" panose="02010600040101010101" pitchFamily="2" charset="-122"/>
              </a:rPr>
              <a:t>—S</a:t>
            </a:r>
            <a:r>
              <a:rPr lang="zh-CN" altLang="en-US" dirty="0">
                <a:latin typeface="+mn-lt"/>
                <a:ea typeface="华文中宋" panose="02010600040101010101" pitchFamily="2" charset="-122"/>
              </a:rPr>
              <a:t>盒</a:t>
            </a:r>
          </a:p>
        </p:txBody>
      </p:sp>
      <p:sp>
        <p:nvSpPr>
          <p:cNvPr id="4" name="文本框 3">
            <a:extLst>
              <a:ext uri="{FF2B5EF4-FFF2-40B4-BE49-F238E27FC236}">
                <a16:creationId xmlns="" xmlns:a16="http://schemas.microsoft.com/office/drawing/2014/main" id="{7D17BC1D-1278-4125-930D-8BBF2473589D}"/>
              </a:ext>
            </a:extLst>
          </p:cNvPr>
          <p:cNvSpPr txBox="1"/>
          <p:nvPr/>
        </p:nvSpPr>
        <p:spPr>
          <a:xfrm>
            <a:off x="609704" y="1295456"/>
            <a:ext cx="8229384" cy="1569660"/>
          </a:xfrm>
          <a:prstGeom prst="rect">
            <a:avLst/>
          </a:prstGeom>
          <a:noFill/>
        </p:spPr>
        <p:txBody>
          <a:bodyPr wrap="square" rtlCol="0">
            <a:spAutoFit/>
          </a:bodyPr>
          <a:lstStyle/>
          <a:p>
            <a:pPr marL="228600" lvl="1" indent="-228600" algn="just" eaLnBrk="1" hangingPunct="1">
              <a:lnSpc>
                <a:spcPct val="90000"/>
              </a:lnSpc>
              <a:spcBef>
                <a:spcPts val="1000"/>
              </a:spcBef>
              <a:spcAft>
                <a:spcPts val="600"/>
              </a:spcAft>
              <a:buClr>
                <a:schemeClr val="tx1"/>
              </a:buClr>
              <a:buSzPct val="100000"/>
              <a:buFont typeface="Wingdings" panose="05000000000000000000" pitchFamily="2" charset="2"/>
              <a:buChar char="Ø"/>
              <a:defRPr/>
            </a:pPr>
            <a:r>
              <a:rPr lang="en-US" altLang="zh-CN" sz="2800" b="1" dirty="0">
                <a:latin typeface="Euclid" panose="02020503060505020303" pitchFamily="18" charset="0"/>
                <a:ea typeface="华文中宋" panose="02010600040101010101" pitchFamily="2" charset="-122"/>
              </a:rPr>
              <a:t>S</a:t>
            </a:r>
            <a:r>
              <a:rPr lang="zh-CN" altLang="en-US" sz="2800" dirty="0">
                <a:latin typeface="Euclid" panose="02020503060505020303" pitchFamily="18" charset="0"/>
                <a:ea typeface="华文中宋" panose="02010600040101010101" pitchFamily="2" charset="-122"/>
              </a:rPr>
              <a:t>盒代替</a:t>
            </a:r>
            <a:r>
              <a:rPr lang="en-US" altLang="zh-CN" sz="2800" b="1" dirty="0">
                <a:latin typeface="Euclid" panose="02020503060505020303" pitchFamily="18" charset="0"/>
                <a:ea typeface="华文中宋" panose="02010600040101010101" pitchFamily="2" charset="-122"/>
              </a:rPr>
              <a:t>(</a:t>
            </a:r>
            <a:r>
              <a:rPr lang="en-US" altLang="zh-CN" sz="2800" b="1" dirty="0">
                <a:solidFill>
                  <a:srgbClr val="FF0000"/>
                </a:solidFill>
                <a:latin typeface="Euclid" panose="02020503060505020303" pitchFamily="18" charset="0"/>
                <a:ea typeface="华文中宋" panose="02010600040101010101" pitchFamily="2" charset="-122"/>
              </a:rPr>
              <a:t>DES</a:t>
            </a:r>
            <a:r>
              <a:rPr lang="zh-CN" altLang="en-US" sz="2800" dirty="0">
                <a:solidFill>
                  <a:srgbClr val="FF0000"/>
                </a:solidFill>
                <a:latin typeface="Euclid" panose="02020503060505020303" pitchFamily="18" charset="0"/>
                <a:ea typeface="华文中宋" panose="02010600040101010101" pitchFamily="2" charset="-122"/>
              </a:rPr>
              <a:t>中唯一的非线性变换</a:t>
            </a:r>
            <a:r>
              <a:rPr lang="en-US" altLang="zh-CN" sz="2800" b="1" dirty="0">
                <a:latin typeface="Euclid" panose="02020503060505020303" pitchFamily="18" charset="0"/>
                <a:ea typeface="华文中宋" panose="02010600040101010101" pitchFamily="2" charset="-122"/>
              </a:rPr>
              <a:t>)</a:t>
            </a:r>
          </a:p>
          <a:p>
            <a:pPr marL="687600" lvl="1" indent="-230400"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en-US" altLang="zh-CN" sz="2800" b="1" dirty="0">
                <a:solidFill>
                  <a:srgbClr val="FF0000"/>
                </a:solidFill>
                <a:latin typeface="Euclid" panose="02020503060505020303" pitchFamily="18" charset="0"/>
                <a:ea typeface="华文中宋" panose="02010600040101010101" pitchFamily="2" charset="-122"/>
              </a:rPr>
              <a:t>S</a:t>
            </a:r>
            <a:r>
              <a:rPr lang="zh-CN" altLang="en-US" sz="2800" dirty="0">
                <a:solidFill>
                  <a:srgbClr val="FF0000"/>
                </a:solidFill>
                <a:latin typeface="Euclid" panose="02020503060505020303" pitchFamily="18" charset="0"/>
                <a:ea typeface="华文中宋" panose="02010600040101010101" pitchFamily="2" charset="-122"/>
              </a:rPr>
              <a:t>盒代替</a:t>
            </a:r>
            <a:r>
              <a:rPr lang="zh-CN" altLang="en-US" sz="2800" dirty="0">
                <a:latin typeface="Euclid" panose="02020503060505020303" pitchFamily="18" charset="0"/>
                <a:ea typeface="华文中宋" panose="02010600040101010101" pitchFamily="2" charset="-122"/>
              </a:rPr>
              <a:t>是将 </a:t>
            </a:r>
            <a:r>
              <a:rPr lang="en-US" altLang="zh-CN" sz="2800" dirty="0">
                <a:latin typeface="Euclid" panose="02020503060505020303" pitchFamily="18" charset="0"/>
                <a:ea typeface="华文中宋" panose="02010600040101010101" pitchFamily="2" charset="-122"/>
              </a:rPr>
              <a:t>“</a:t>
            </a:r>
            <a:r>
              <a:rPr lang="zh-CN" altLang="en-US" sz="2800" dirty="0">
                <a:latin typeface="Euclid" panose="02020503060505020303" pitchFamily="18" charset="0"/>
                <a:ea typeface="华文中宋" panose="02010600040101010101" pitchFamily="2" charset="-122"/>
              </a:rPr>
              <a:t>子密钥异或</a:t>
            </a:r>
            <a:r>
              <a:rPr lang="en-US" altLang="zh-CN" sz="2800" dirty="0">
                <a:latin typeface="Euclid" panose="02020503060505020303" pitchFamily="18" charset="0"/>
                <a:ea typeface="华文中宋" panose="02010600040101010101" pitchFamily="2" charset="-122"/>
              </a:rPr>
              <a:t>”</a:t>
            </a:r>
            <a:r>
              <a:rPr lang="zh-CN" altLang="en-US" sz="2800" dirty="0">
                <a:latin typeface="Euclid" panose="02020503060505020303" pitchFamily="18" charset="0"/>
                <a:ea typeface="华文中宋" panose="02010600040101010101" pitchFamily="2" charset="-122"/>
              </a:rPr>
              <a:t>的输出结果</a:t>
            </a:r>
            <a:r>
              <a:rPr lang="en-US" altLang="zh-CN" sz="2800" dirty="0">
                <a:latin typeface="Euclid" panose="02020503060505020303" pitchFamily="18" charset="0"/>
                <a:ea typeface="华文中宋" panose="02010600040101010101" pitchFamily="2" charset="-122"/>
              </a:rPr>
              <a:t>(</a:t>
            </a:r>
            <a:r>
              <a:rPr lang="en-US" altLang="zh-CN" sz="2800" b="1" dirty="0">
                <a:solidFill>
                  <a:srgbClr val="FF0000"/>
                </a:solidFill>
                <a:latin typeface="Euclid" panose="02020503060505020303" pitchFamily="18" charset="0"/>
                <a:ea typeface="华文中宋" panose="02010600040101010101" pitchFamily="2" charset="-122"/>
              </a:rPr>
              <a:t>48</a:t>
            </a:r>
            <a:r>
              <a:rPr lang="zh-CN" altLang="en-US" sz="2800" dirty="0">
                <a:solidFill>
                  <a:srgbClr val="FF0000"/>
                </a:solidFill>
                <a:latin typeface="Euclid" panose="02020503060505020303" pitchFamily="18" charset="0"/>
                <a:ea typeface="华文中宋" panose="02010600040101010101" pitchFamily="2" charset="-122"/>
              </a:rPr>
              <a:t>位</a:t>
            </a:r>
            <a:r>
              <a:rPr lang="en-US" altLang="zh-CN" sz="2800" dirty="0">
                <a:latin typeface="Euclid" panose="02020503060505020303" pitchFamily="18" charset="0"/>
                <a:ea typeface="华文中宋" panose="02010600040101010101" pitchFamily="2" charset="-122"/>
              </a:rPr>
              <a:t>)</a:t>
            </a:r>
            <a:r>
              <a:rPr lang="zh-CN" altLang="en-US" sz="2800" dirty="0">
                <a:latin typeface="Euclid" panose="02020503060505020303" pitchFamily="18" charset="0"/>
                <a:ea typeface="华文中宋" panose="02010600040101010101" pitchFamily="2" charset="-122"/>
              </a:rPr>
              <a:t>作为</a:t>
            </a:r>
            <a:r>
              <a:rPr lang="en-US" altLang="zh-CN" sz="2800" b="1" dirty="0">
                <a:latin typeface="Euclid" panose="02020503060505020303" pitchFamily="18" charset="0"/>
                <a:ea typeface="华文中宋" panose="02010600040101010101" pitchFamily="2" charset="-122"/>
              </a:rPr>
              <a:t>S</a:t>
            </a:r>
            <a:r>
              <a:rPr lang="zh-CN" altLang="en-US" sz="2800" dirty="0">
                <a:latin typeface="Euclid" panose="02020503060505020303" pitchFamily="18" charset="0"/>
                <a:ea typeface="华文中宋" panose="02010600040101010101" pitchFamily="2" charset="-122"/>
              </a:rPr>
              <a:t>盒代替的输入</a:t>
            </a:r>
            <a:r>
              <a:rPr lang="en-US" altLang="zh-CN" sz="2800" dirty="0">
                <a:latin typeface="Euclid" panose="02020503060505020303" pitchFamily="18" charset="0"/>
                <a:ea typeface="华文中宋" panose="02010600040101010101" pitchFamily="2" charset="-122"/>
              </a:rPr>
              <a:t>, </a:t>
            </a:r>
            <a:r>
              <a:rPr lang="zh-CN" altLang="en-US" sz="2800" dirty="0">
                <a:latin typeface="Euclid" panose="02020503060505020303" pitchFamily="18" charset="0"/>
                <a:ea typeface="华文中宋" panose="02010600040101010101" pitchFamily="2" charset="-122"/>
              </a:rPr>
              <a:t>经过变换得到</a:t>
            </a:r>
            <a:r>
              <a:rPr lang="en-US" altLang="zh-CN" sz="2800" b="1" dirty="0">
                <a:solidFill>
                  <a:srgbClr val="FF0000"/>
                </a:solidFill>
                <a:latin typeface="Euclid" panose="02020503060505020303" pitchFamily="18" charset="0"/>
                <a:ea typeface="华文中宋" panose="02010600040101010101" pitchFamily="2" charset="-122"/>
              </a:rPr>
              <a:t>32</a:t>
            </a:r>
            <a:r>
              <a:rPr lang="zh-CN" altLang="en-US" sz="2800" dirty="0">
                <a:solidFill>
                  <a:srgbClr val="FF0000"/>
                </a:solidFill>
                <a:latin typeface="Euclid" panose="02020503060505020303" pitchFamily="18" charset="0"/>
                <a:ea typeface="华文中宋" panose="02010600040101010101" pitchFamily="2" charset="-122"/>
              </a:rPr>
              <a:t>位</a:t>
            </a:r>
            <a:r>
              <a:rPr lang="zh-CN" altLang="en-US" sz="2800" dirty="0">
                <a:latin typeface="Euclid" panose="02020503060505020303" pitchFamily="18" charset="0"/>
                <a:ea typeface="华文中宋" panose="02010600040101010101" pitchFamily="2" charset="-122"/>
              </a:rPr>
              <a:t>的输出。</a:t>
            </a:r>
            <a:endParaRPr lang="zh-CN" altLang="en-US" dirty="0"/>
          </a:p>
        </p:txBody>
      </p:sp>
      <p:sp>
        <p:nvSpPr>
          <p:cNvPr id="52" name="文本框 51">
            <a:extLst>
              <a:ext uri="{FF2B5EF4-FFF2-40B4-BE49-F238E27FC236}">
                <a16:creationId xmlns="" xmlns:a16="http://schemas.microsoft.com/office/drawing/2014/main" id="{7440B824-1810-4EB4-B390-77911DC54FB0}"/>
              </a:ext>
            </a:extLst>
          </p:cNvPr>
          <p:cNvSpPr txBox="1"/>
          <p:nvPr/>
        </p:nvSpPr>
        <p:spPr>
          <a:xfrm>
            <a:off x="5753096" y="3359983"/>
            <a:ext cx="3037283" cy="830997"/>
          </a:xfrm>
          <a:prstGeom prst="rect">
            <a:avLst/>
          </a:prstGeom>
          <a:noFill/>
          <a:ln w="50800">
            <a:solidFill>
              <a:schemeClr val="accent1"/>
            </a:solidFill>
          </a:ln>
        </p:spPr>
        <p:txBody>
          <a:bodyPr wrap="square" rtlCol="0">
            <a:spAutoFit/>
          </a:bodyPr>
          <a:lstStyle/>
          <a:p>
            <a:r>
              <a:rPr lang="zh-CN" altLang="en-US" sz="2400" dirty="0">
                <a:latin typeface="+mn-lt"/>
                <a:ea typeface="华文中宋" panose="02010600040101010101" pitchFamily="2" charset="-122"/>
              </a:rPr>
              <a:t>将</a:t>
            </a:r>
            <a:r>
              <a:rPr lang="en-US" altLang="zh-CN" sz="2400" dirty="0">
                <a:latin typeface="+mn-lt"/>
                <a:ea typeface="华文中宋" panose="02010600040101010101" pitchFamily="2" charset="-122"/>
              </a:rPr>
              <a:t>48</a:t>
            </a:r>
            <a:r>
              <a:rPr lang="zh-CN" altLang="en-US" sz="2400" dirty="0">
                <a:latin typeface="+mn-lt"/>
                <a:ea typeface="华文中宋" panose="02010600040101010101" pitchFamily="2" charset="-122"/>
              </a:rPr>
              <a:t>位输出结果分成</a:t>
            </a:r>
            <a:r>
              <a:rPr lang="en-US" altLang="zh-CN" sz="2400" dirty="0">
                <a:latin typeface="+mn-lt"/>
                <a:ea typeface="华文中宋" panose="02010600040101010101" pitchFamily="2" charset="-122"/>
              </a:rPr>
              <a:t>8</a:t>
            </a:r>
            <a:r>
              <a:rPr lang="zh-CN" altLang="en-US" sz="2400" dirty="0">
                <a:latin typeface="+mn-lt"/>
                <a:ea typeface="华文中宋" panose="02010600040101010101" pitchFamily="2" charset="-122"/>
              </a:rPr>
              <a:t>个组</a:t>
            </a:r>
            <a:r>
              <a:rPr lang="en-US" altLang="zh-CN" sz="2400" dirty="0">
                <a:latin typeface="+mn-lt"/>
                <a:ea typeface="华文中宋" panose="02010600040101010101" pitchFamily="2" charset="-122"/>
              </a:rPr>
              <a:t>, </a:t>
            </a:r>
            <a:r>
              <a:rPr lang="zh-CN" altLang="en-US" sz="2400" dirty="0">
                <a:latin typeface="+mn-lt"/>
                <a:ea typeface="华文中宋" panose="02010600040101010101" pitchFamily="2" charset="-122"/>
              </a:rPr>
              <a:t>每组</a:t>
            </a:r>
            <a:r>
              <a:rPr lang="en-US" altLang="zh-CN" sz="2400" dirty="0">
                <a:latin typeface="+mn-lt"/>
                <a:ea typeface="华文中宋" panose="02010600040101010101" pitchFamily="2" charset="-122"/>
              </a:rPr>
              <a:t>6</a:t>
            </a:r>
            <a:r>
              <a:rPr lang="zh-CN" altLang="en-US" sz="2400" dirty="0">
                <a:latin typeface="+mn-lt"/>
                <a:ea typeface="华文中宋" panose="02010600040101010101" pitchFamily="2" charset="-122"/>
              </a:rPr>
              <a:t>位</a:t>
            </a:r>
          </a:p>
        </p:txBody>
      </p:sp>
      <p:sp>
        <p:nvSpPr>
          <p:cNvPr id="53" name="文本框 52">
            <a:extLst>
              <a:ext uri="{FF2B5EF4-FFF2-40B4-BE49-F238E27FC236}">
                <a16:creationId xmlns="" xmlns:a16="http://schemas.microsoft.com/office/drawing/2014/main" id="{6C2A9A2F-F0F4-483D-8332-A6DBF8E39CBF}"/>
              </a:ext>
            </a:extLst>
          </p:cNvPr>
          <p:cNvSpPr txBox="1"/>
          <p:nvPr/>
        </p:nvSpPr>
        <p:spPr>
          <a:xfrm>
            <a:off x="5829297" y="4876762"/>
            <a:ext cx="3172461" cy="830997"/>
          </a:xfrm>
          <a:prstGeom prst="rect">
            <a:avLst/>
          </a:prstGeom>
          <a:noFill/>
          <a:ln w="50800">
            <a:solidFill>
              <a:schemeClr val="accent1"/>
            </a:solidFill>
          </a:ln>
        </p:spPr>
        <p:txBody>
          <a:bodyPr wrap="square" rtlCol="0">
            <a:spAutoFit/>
          </a:bodyPr>
          <a:lstStyle/>
          <a:p>
            <a:r>
              <a:rPr lang="zh-CN" altLang="en-US" sz="2400" dirty="0">
                <a:latin typeface="+mn-lt"/>
                <a:ea typeface="华文中宋" panose="02010600040101010101" pitchFamily="2" charset="-122"/>
              </a:rPr>
              <a:t>每个</a:t>
            </a:r>
            <a:r>
              <a:rPr lang="en-US" altLang="zh-CN" sz="2400" dirty="0">
                <a:latin typeface="+mn-lt"/>
                <a:ea typeface="华文中宋" panose="02010600040101010101" pitchFamily="2" charset="-122"/>
              </a:rPr>
              <a:t>S</a:t>
            </a:r>
            <a:r>
              <a:rPr lang="zh-CN" altLang="en-US" sz="2400" dirty="0">
                <a:latin typeface="+mn-lt"/>
                <a:ea typeface="华文中宋" panose="02010600040101010101" pitchFamily="2" charset="-122"/>
              </a:rPr>
              <a:t>盒都是非线性运算</a:t>
            </a:r>
            <a:r>
              <a:rPr lang="en-US" altLang="zh-CN" sz="2400" dirty="0">
                <a:latin typeface="+mn-lt"/>
                <a:ea typeface="华文中宋" panose="02010600040101010101" pitchFamily="2" charset="-122"/>
              </a:rPr>
              <a:t>, 6</a:t>
            </a:r>
            <a:r>
              <a:rPr lang="zh-CN" altLang="en-US" sz="2400" dirty="0">
                <a:latin typeface="+mn-lt"/>
                <a:ea typeface="华文中宋" panose="02010600040101010101" pitchFamily="2" charset="-122"/>
              </a:rPr>
              <a:t>位输入</a:t>
            </a:r>
            <a:r>
              <a:rPr lang="en-US" altLang="zh-CN" sz="2400" dirty="0">
                <a:latin typeface="+mn-lt"/>
                <a:ea typeface="华文中宋" panose="02010600040101010101" pitchFamily="2" charset="-122"/>
              </a:rPr>
              <a:t>, 4</a:t>
            </a:r>
            <a:r>
              <a:rPr lang="zh-CN" altLang="en-US" sz="2400" dirty="0">
                <a:latin typeface="+mn-lt"/>
                <a:ea typeface="华文中宋" panose="02010600040101010101" pitchFamily="2" charset="-122"/>
              </a:rPr>
              <a:t>位输出</a:t>
            </a:r>
          </a:p>
        </p:txBody>
      </p:sp>
      <p:sp>
        <p:nvSpPr>
          <p:cNvPr id="54" name="右箭头 1">
            <a:extLst>
              <a:ext uri="{FF2B5EF4-FFF2-40B4-BE49-F238E27FC236}">
                <a16:creationId xmlns="" xmlns:a16="http://schemas.microsoft.com/office/drawing/2014/main" id="{A02B7647-C861-4BCF-9786-14C46837C288}"/>
              </a:ext>
            </a:extLst>
          </p:cNvPr>
          <p:cNvSpPr/>
          <p:nvPr/>
        </p:nvSpPr>
        <p:spPr>
          <a:xfrm>
            <a:off x="4724396" y="3684636"/>
            <a:ext cx="99059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中宋" panose="02010600040101010101" pitchFamily="2" charset="-122"/>
            </a:endParaRPr>
          </a:p>
        </p:txBody>
      </p:sp>
      <p:sp>
        <p:nvSpPr>
          <p:cNvPr id="55" name="右箭头 2">
            <a:extLst>
              <a:ext uri="{FF2B5EF4-FFF2-40B4-BE49-F238E27FC236}">
                <a16:creationId xmlns="" xmlns:a16="http://schemas.microsoft.com/office/drawing/2014/main" id="{9C0DBCBC-2772-40EB-95FB-EDD8254A256C}"/>
              </a:ext>
            </a:extLst>
          </p:cNvPr>
          <p:cNvSpPr/>
          <p:nvPr/>
        </p:nvSpPr>
        <p:spPr>
          <a:xfrm>
            <a:off x="4809328" y="5289397"/>
            <a:ext cx="973136" cy="244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中宋" panose="02010600040101010101" pitchFamily="2" charset="-122"/>
            </a:endParaRPr>
          </a:p>
        </p:txBody>
      </p:sp>
      <p:sp>
        <p:nvSpPr>
          <p:cNvPr id="2" name="日期占位符 1"/>
          <p:cNvSpPr>
            <a:spLocks noGrp="1"/>
          </p:cNvSpPr>
          <p:nvPr>
            <p:ph type="dt" sz="half" idx="10"/>
          </p:nvPr>
        </p:nvSpPr>
        <p:spPr/>
        <p:txBody>
          <a:bodyPr/>
          <a:lstStyle/>
          <a:p>
            <a:pPr>
              <a:defRPr/>
            </a:pPr>
            <a:fld id="{1D5BF9F9-37EB-40A9-A0BD-15F71BF6AAE2}"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Text Box 2">
            <a:extLst>
              <a:ext uri="{FF2B5EF4-FFF2-40B4-BE49-F238E27FC236}">
                <a16:creationId xmlns="" xmlns:a16="http://schemas.microsoft.com/office/drawing/2014/main" id="{137F073B-6EAC-4B75-8185-63B50986F245}"/>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4515" name="Text Box 3">
            <a:extLst>
              <a:ext uri="{FF2B5EF4-FFF2-40B4-BE49-F238E27FC236}">
                <a16:creationId xmlns="" xmlns:a16="http://schemas.microsoft.com/office/drawing/2014/main" id="{3F7C16DB-0DF6-4D76-901F-4BD138D4E198}"/>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4516" name="Text Box 4">
            <a:extLst>
              <a:ext uri="{FF2B5EF4-FFF2-40B4-BE49-F238E27FC236}">
                <a16:creationId xmlns="" xmlns:a16="http://schemas.microsoft.com/office/drawing/2014/main" id="{BAB40796-5A71-41CA-8E9D-C7FD7CFFC539}"/>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4517" name="Text Box 5">
            <a:extLst>
              <a:ext uri="{FF2B5EF4-FFF2-40B4-BE49-F238E27FC236}">
                <a16:creationId xmlns="" xmlns:a16="http://schemas.microsoft.com/office/drawing/2014/main" id="{02BB5692-37A6-463C-BD18-6834E48B9D4F}"/>
              </a:ext>
            </a:extLst>
          </p:cNvPr>
          <p:cNvSpPr txBox="1">
            <a:spLocks noChangeArrowheads="1"/>
          </p:cNvSpPr>
          <p:nvPr/>
        </p:nvSpPr>
        <p:spPr bwMode="auto">
          <a:xfrm>
            <a:off x="281940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4518" name="Text Box 6">
            <a:extLst>
              <a:ext uri="{FF2B5EF4-FFF2-40B4-BE49-F238E27FC236}">
                <a16:creationId xmlns="" xmlns:a16="http://schemas.microsoft.com/office/drawing/2014/main" id="{5E19F5C6-AE93-4C27-B763-F83CE65B0C73}"/>
              </a:ext>
            </a:extLst>
          </p:cNvPr>
          <p:cNvSpPr txBox="1">
            <a:spLocks noChangeArrowheads="1"/>
          </p:cNvSpPr>
          <p:nvPr/>
        </p:nvSpPr>
        <p:spPr bwMode="auto">
          <a:xfrm>
            <a:off x="1736725" y="535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4519" name="Text Box 7">
            <a:extLst>
              <a:ext uri="{FF2B5EF4-FFF2-40B4-BE49-F238E27FC236}">
                <a16:creationId xmlns="" xmlns:a16="http://schemas.microsoft.com/office/drawing/2014/main" id="{20181CBE-CA40-429F-A90B-75A8E25DD047}"/>
              </a:ext>
            </a:extLst>
          </p:cNvPr>
          <p:cNvSpPr txBox="1">
            <a:spLocks noChangeArrowheads="1"/>
          </p:cNvSpPr>
          <p:nvPr/>
        </p:nvSpPr>
        <p:spPr bwMode="auto">
          <a:xfrm>
            <a:off x="1812925" y="436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4520" name="Text Box 8">
            <a:extLst>
              <a:ext uri="{FF2B5EF4-FFF2-40B4-BE49-F238E27FC236}">
                <a16:creationId xmlns="" xmlns:a16="http://schemas.microsoft.com/office/drawing/2014/main" id="{365E6DFE-9D0B-4B6B-B73A-2D73E40CF01D}"/>
              </a:ext>
            </a:extLst>
          </p:cNvPr>
          <p:cNvSpPr txBox="1">
            <a:spLocks noChangeArrowheads="1"/>
          </p:cNvSpPr>
          <p:nvPr/>
        </p:nvSpPr>
        <p:spPr bwMode="auto">
          <a:xfrm>
            <a:off x="1584325" y="4821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11" name="标题 4">
            <a:extLst>
              <a:ext uri="{FF2B5EF4-FFF2-40B4-BE49-F238E27FC236}">
                <a16:creationId xmlns="" xmlns:a16="http://schemas.microsoft.com/office/drawing/2014/main" id="{3D4A268A-B80D-4231-8CB1-208151125738}"/>
              </a:ext>
            </a:extLst>
          </p:cNvPr>
          <p:cNvSpPr txBox="1"/>
          <p:nvPr/>
        </p:nvSpPr>
        <p:spPr bwMode="auto">
          <a:xfrm>
            <a:off x="1098550" y="365125"/>
            <a:ext cx="6778625" cy="668338"/>
          </a:xfrm>
          <a:prstGeom prst="rect">
            <a:avLst/>
          </a:prstGeom>
          <a:noFill/>
          <a:ln>
            <a:noFill/>
          </a:ln>
        </p:spPr>
        <p:txBody>
          <a:bodyPr anchor="ctr">
            <a:normAutofit/>
          </a:bodyPr>
          <a:lstStyle>
            <a:lvl1pPr algn="l" rtl="0" eaLnBrk="0" fontAlgn="base" hangingPunct="0">
              <a:lnSpc>
                <a:spcPct val="90000"/>
              </a:lnSpc>
              <a:spcBef>
                <a:spcPct val="0"/>
              </a:spcBef>
              <a:spcAft>
                <a:spcPct val="0"/>
              </a:spcAft>
              <a:defRPr sz="3200" b="1" kern="1200">
                <a:solidFill>
                  <a:schemeClr val="accent1">
                    <a:lumMod val="50000"/>
                  </a:schemeClr>
                </a:solidFill>
                <a:latin typeface="仿宋" panose="02010609060101010101" pitchFamily="49" charset="-122"/>
                <a:ea typeface="仿宋" panose="02010609060101010101" pitchFamily="49" charset="-122"/>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defRPr/>
            </a:pPr>
            <a:r>
              <a:rPr lang="en-US" altLang="zh-CN" dirty="0">
                <a:latin typeface="+mn-lt"/>
                <a:ea typeface="华文中宋" panose="02010600040101010101" pitchFamily="2" charset="-122"/>
              </a:rPr>
              <a:t>4.2.2 DES</a:t>
            </a:r>
            <a:r>
              <a:rPr lang="zh-CN" altLang="en-US" dirty="0">
                <a:latin typeface="华文中宋" panose="02010600040101010101" pitchFamily="2" charset="-122"/>
                <a:ea typeface="华文中宋" panose="02010600040101010101" pitchFamily="2" charset="-122"/>
              </a:rPr>
              <a:t>算法</a:t>
            </a:r>
            <a:r>
              <a:rPr lang="en-US" altLang="zh-CN" dirty="0">
                <a:latin typeface="华文中宋" panose="02010600040101010101" pitchFamily="2" charset="-122"/>
                <a:ea typeface="华文中宋" panose="02010600040101010101" pitchFamily="2" charset="-122"/>
              </a:rPr>
              <a:t>—</a:t>
            </a:r>
            <a:r>
              <a:rPr lang="en-US" altLang="zh-CN" dirty="0">
                <a:latin typeface="+mn-lt"/>
                <a:ea typeface="华文中宋" panose="02010600040101010101" pitchFamily="2" charset="-122"/>
              </a:rPr>
              <a:t>S</a:t>
            </a:r>
            <a:r>
              <a:rPr lang="zh-CN" altLang="en-US" dirty="0">
                <a:latin typeface="+mn-lt"/>
                <a:ea typeface="华文中宋" panose="02010600040101010101" pitchFamily="2" charset="-122"/>
              </a:rPr>
              <a:t>盒</a:t>
            </a:r>
          </a:p>
        </p:txBody>
      </p:sp>
      <p:pic>
        <p:nvPicPr>
          <p:cNvPr id="2" name="图片 1">
            <a:extLst>
              <a:ext uri="{FF2B5EF4-FFF2-40B4-BE49-F238E27FC236}">
                <a16:creationId xmlns="" xmlns:a16="http://schemas.microsoft.com/office/drawing/2014/main" id="{622982A0-432B-474C-B52A-5BAFF17E660F}"/>
              </a:ext>
            </a:extLst>
          </p:cNvPr>
          <p:cNvPicPr>
            <a:picLocks noChangeAspect="1"/>
          </p:cNvPicPr>
          <p:nvPr/>
        </p:nvPicPr>
        <p:blipFill>
          <a:blip r:embed="rId2"/>
          <a:stretch>
            <a:fillRect/>
          </a:stretch>
        </p:blipFill>
        <p:spPr>
          <a:xfrm>
            <a:off x="48946" y="1143060"/>
            <a:ext cx="4485420" cy="1184982"/>
          </a:xfrm>
          <a:prstGeom prst="rect">
            <a:avLst/>
          </a:prstGeom>
        </p:spPr>
      </p:pic>
      <p:pic>
        <p:nvPicPr>
          <p:cNvPr id="3" name="图片 2">
            <a:extLst>
              <a:ext uri="{FF2B5EF4-FFF2-40B4-BE49-F238E27FC236}">
                <a16:creationId xmlns="" xmlns:a16="http://schemas.microsoft.com/office/drawing/2014/main" id="{1DB7D251-5ECD-42FF-BFD4-FF51E36E5E38}"/>
              </a:ext>
            </a:extLst>
          </p:cNvPr>
          <p:cNvPicPr>
            <a:picLocks noChangeAspect="1"/>
          </p:cNvPicPr>
          <p:nvPr/>
        </p:nvPicPr>
        <p:blipFill>
          <a:blip r:embed="rId3"/>
          <a:stretch>
            <a:fillRect/>
          </a:stretch>
        </p:blipFill>
        <p:spPr>
          <a:xfrm>
            <a:off x="4609635" y="1143060"/>
            <a:ext cx="4495802" cy="1184983"/>
          </a:xfrm>
          <a:prstGeom prst="rect">
            <a:avLst/>
          </a:prstGeom>
        </p:spPr>
      </p:pic>
      <p:pic>
        <p:nvPicPr>
          <p:cNvPr id="4" name="图片 3">
            <a:extLst>
              <a:ext uri="{FF2B5EF4-FFF2-40B4-BE49-F238E27FC236}">
                <a16:creationId xmlns="" xmlns:a16="http://schemas.microsoft.com/office/drawing/2014/main" id="{7411FC1E-9213-4F12-A6BD-EDFE2F528B6A}"/>
              </a:ext>
            </a:extLst>
          </p:cNvPr>
          <p:cNvPicPr>
            <a:picLocks noChangeAspect="1"/>
          </p:cNvPicPr>
          <p:nvPr/>
        </p:nvPicPr>
        <p:blipFill>
          <a:blip r:embed="rId4"/>
          <a:stretch>
            <a:fillRect/>
          </a:stretch>
        </p:blipFill>
        <p:spPr>
          <a:xfrm>
            <a:off x="76198" y="2391653"/>
            <a:ext cx="4495802" cy="1189743"/>
          </a:xfrm>
          <a:prstGeom prst="rect">
            <a:avLst/>
          </a:prstGeom>
        </p:spPr>
      </p:pic>
      <p:pic>
        <p:nvPicPr>
          <p:cNvPr id="6" name="图片 5">
            <a:extLst>
              <a:ext uri="{FF2B5EF4-FFF2-40B4-BE49-F238E27FC236}">
                <a16:creationId xmlns="" xmlns:a16="http://schemas.microsoft.com/office/drawing/2014/main" id="{680E8C0D-48AB-4C27-BCA3-94A540586259}"/>
              </a:ext>
            </a:extLst>
          </p:cNvPr>
          <p:cNvPicPr>
            <a:picLocks noChangeAspect="1"/>
          </p:cNvPicPr>
          <p:nvPr/>
        </p:nvPicPr>
        <p:blipFill>
          <a:blip r:embed="rId5"/>
          <a:stretch>
            <a:fillRect/>
          </a:stretch>
        </p:blipFill>
        <p:spPr>
          <a:xfrm>
            <a:off x="4610443" y="2396413"/>
            <a:ext cx="4485419" cy="1184983"/>
          </a:xfrm>
          <a:prstGeom prst="rect">
            <a:avLst/>
          </a:prstGeom>
        </p:spPr>
      </p:pic>
      <p:pic>
        <p:nvPicPr>
          <p:cNvPr id="7" name="图片 6">
            <a:extLst>
              <a:ext uri="{FF2B5EF4-FFF2-40B4-BE49-F238E27FC236}">
                <a16:creationId xmlns="" xmlns:a16="http://schemas.microsoft.com/office/drawing/2014/main" id="{10BA1DA5-9722-419E-81BB-280286A23A14}"/>
              </a:ext>
            </a:extLst>
          </p:cNvPr>
          <p:cNvPicPr>
            <a:picLocks noChangeAspect="1"/>
          </p:cNvPicPr>
          <p:nvPr/>
        </p:nvPicPr>
        <p:blipFill>
          <a:blip r:embed="rId6"/>
          <a:stretch>
            <a:fillRect/>
          </a:stretch>
        </p:blipFill>
        <p:spPr>
          <a:xfrm>
            <a:off x="76198" y="3666116"/>
            <a:ext cx="4495802" cy="1190469"/>
          </a:xfrm>
          <a:prstGeom prst="rect">
            <a:avLst/>
          </a:prstGeom>
        </p:spPr>
      </p:pic>
      <p:pic>
        <p:nvPicPr>
          <p:cNvPr id="8" name="图片 7">
            <a:extLst>
              <a:ext uri="{FF2B5EF4-FFF2-40B4-BE49-F238E27FC236}">
                <a16:creationId xmlns="" xmlns:a16="http://schemas.microsoft.com/office/drawing/2014/main" id="{5ED69730-CF8A-46D7-8D88-D0EF546A3CD4}"/>
              </a:ext>
            </a:extLst>
          </p:cNvPr>
          <p:cNvPicPr>
            <a:picLocks noChangeAspect="1"/>
          </p:cNvPicPr>
          <p:nvPr/>
        </p:nvPicPr>
        <p:blipFill>
          <a:blip r:embed="rId7"/>
          <a:stretch>
            <a:fillRect/>
          </a:stretch>
        </p:blipFill>
        <p:spPr>
          <a:xfrm>
            <a:off x="4608933" y="3656027"/>
            <a:ext cx="4475085" cy="1184983"/>
          </a:xfrm>
          <a:prstGeom prst="rect">
            <a:avLst/>
          </a:prstGeom>
        </p:spPr>
      </p:pic>
      <p:pic>
        <p:nvPicPr>
          <p:cNvPr id="9" name="图片 8">
            <a:extLst>
              <a:ext uri="{FF2B5EF4-FFF2-40B4-BE49-F238E27FC236}">
                <a16:creationId xmlns="" xmlns:a16="http://schemas.microsoft.com/office/drawing/2014/main" id="{B023D480-951D-4F20-881D-732BC4431794}"/>
              </a:ext>
            </a:extLst>
          </p:cNvPr>
          <p:cNvPicPr>
            <a:picLocks noChangeAspect="1"/>
          </p:cNvPicPr>
          <p:nvPr/>
        </p:nvPicPr>
        <p:blipFill>
          <a:blip r:embed="rId8"/>
          <a:stretch>
            <a:fillRect/>
          </a:stretch>
        </p:blipFill>
        <p:spPr>
          <a:xfrm>
            <a:off x="76198" y="4966326"/>
            <a:ext cx="4495802" cy="1185706"/>
          </a:xfrm>
          <a:prstGeom prst="rect">
            <a:avLst/>
          </a:prstGeom>
        </p:spPr>
      </p:pic>
      <p:pic>
        <p:nvPicPr>
          <p:cNvPr id="10" name="图片 9">
            <a:extLst>
              <a:ext uri="{FF2B5EF4-FFF2-40B4-BE49-F238E27FC236}">
                <a16:creationId xmlns="" xmlns:a16="http://schemas.microsoft.com/office/drawing/2014/main" id="{5E6D1173-59D2-4472-9302-6EB71B173DB1}"/>
              </a:ext>
            </a:extLst>
          </p:cNvPr>
          <p:cNvPicPr>
            <a:picLocks noChangeAspect="1"/>
          </p:cNvPicPr>
          <p:nvPr/>
        </p:nvPicPr>
        <p:blipFill>
          <a:blip r:embed="rId9"/>
          <a:stretch>
            <a:fillRect/>
          </a:stretch>
        </p:blipFill>
        <p:spPr>
          <a:xfrm>
            <a:off x="4617040" y="4974064"/>
            <a:ext cx="4458869" cy="1177968"/>
          </a:xfrm>
          <a:prstGeom prst="rect">
            <a:avLst/>
          </a:prstGeom>
        </p:spPr>
      </p:pic>
      <p:sp>
        <p:nvSpPr>
          <p:cNvPr id="5" name="日期占位符 4"/>
          <p:cNvSpPr>
            <a:spLocks noGrp="1"/>
          </p:cNvSpPr>
          <p:nvPr>
            <p:ph type="dt" sz="half" idx="10"/>
          </p:nvPr>
        </p:nvSpPr>
        <p:spPr/>
        <p:txBody>
          <a:bodyPr/>
          <a:lstStyle/>
          <a:p>
            <a:pPr>
              <a:defRPr/>
            </a:pPr>
            <a:fld id="{4FEF835A-FC30-4BBA-92BF-B295C98178CB}" type="datetime1">
              <a:rPr lang="zh-CN" altLang="en-US" smtClean="0"/>
              <a:t>2023/3/31</a:t>
            </a:fld>
            <a:endParaRPr lang="en-US" altLang="zh-CN"/>
          </a:p>
        </p:txBody>
      </p:sp>
      <p:sp>
        <p:nvSpPr>
          <p:cNvPr id="12" name="页脚占位符 11"/>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Text Box 2">
            <a:extLst>
              <a:ext uri="{FF2B5EF4-FFF2-40B4-BE49-F238E27FC236}">
                <a16:creationId xmlns="" xmlns:a16="http://schemas.microsoft.com/office/drawing/2014/main" id="{E0D01402-5D68-47F5-9045-44B426150BD0}"/>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5539" name="Text Box 3">
            <a:extLst>
              <a:ext uri="{FF2B5EF4-FFF2-40B4-BE49-F238E27FC236}">
                <a16:creationId xmlns="" xmlns:a16="http://schemas.microsoft.com/office/drawing/2014/main" id="{F116865D-4118-476A-A187-0E575DB71A19}"/>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5540" name="Text Box 4">
            <a:extLst>
              <a:ext uri="{FF2B5EF4-FFF2-40B4-BE49-F238E27FC236}">
                <a16:creationId xmlns="" xmlns:a16="http://schemas.microsoft.com/office/drawing/2014/main" id="{A71E47D3-7256-45DF-8D8E-009BCE3A4E8C}"/>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5541" name="Text Box 5">
            <a:extLst>
              <a:ext uri="{FF2B5EF4-FFF2-40B4-BE49-F238E27FC236}">
                <a16:creationId xmlns="" xmlns:a16="http://schemas.microsoft.com/office/drawing/2014/main" id="{250831E7-141D-4413-9CDE-71E1D1408A10}"/>
              </a:ext>
            </a:extLst>
          </p:cNvPr>
          <p:cNvSpPr txBox="1">
            <a:spLocks noChangeArrowheads="1"/>
          </p:cNvSpPr>
          <p:nvPr/>
        </p:nvSpPr>
        <p:spPr bwMode="auto">
          <a:xfrm>
            <a:off x="281940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5542" name="Text Box 6">
            <a:extLst>
              <a:ext uri="{FF2B5EF4-FFF2-40B4-BE49-F238E27FC236}">
                <a16:creationId xmlns="" xmlns:a16="http://schemas.microsoft.com/office/drawing/2014/main" id="{9FAA03EB-97C8-46E2-93E9-88D1B06851A9}"/>
              </a:ext>
            </a:extLst>
          </p:cNvPr>
          <p:cNvSpPr txBox="1">
            <a:spLocks noChangeArrowheads="1"/>
          </p:cNvSpPr>
          <p:nvPr/>
        </p:nvSpPr>
        <p:spPr bwMode="auto">
          <a:xfrm>
            <a:off x="1736725" y="535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5543" name="Text Box 7">
            <a:extLst>
              <a:ext uri="{FF2B5EF4-FFF2-40B4-BE49-F238E27FC236}">
                <a16:creationId xmlns="" xmlns:a16="http://schemas.microsoft.com/office/drawing/2014/main" id="{CA0C3CD4-4EC2-4DD3-90D1-0756BAE915EA}"/>
              </a:ext>
            </a:extLst>
          </p:cNvPr>
          <p:cNvSpPr txBox="1">
            <a:spLocks noChangeArrowheads="1"/>
          </p:cNvSpPr>
          <p:nvPr/>
        </p:nvSpPr>
        <p:spPr bwMode="auto">
          <a:xfrm>
            <a:off x="1812925" y="436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5544" name="Text Box 8">
            <a:extLst>
              <a:ext uri="{FF2B5EF4-FFF2-40B4-BE49-F238E27FC236}">
                <a16:creationId xmlns="" xmlns:a16="http://schemas.microsoft.com/office/drawing/2014/main" id="{B6EA78FB-F47D-44A0-B8DB-64AF90DFC524}"/>
              </a:ext>
            </a:extLst>
          </p:cNvPr>
          <p:cNvSpPr txBox="1">
            <a:spLocks noChangeArrowheads="1"/>
          </p:cNvSpPr>
          <p:nvPr/>
        </p:nvSpPr>
        <p:spPr bwMode="auto">
          <a:xfrm>
            <a:off x="1584325" y="4821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11" name="标题 4">
            <a:extLst>
              <a:ext uri="{FF2B5EF4-FFF2-40B4-BE49-F238E27FC236}">
                <a16:creationId xmlns="" xmlns:a16="http://schemas.microsoft.com/office/drawing/2014/main" id="{918B7A5C-D1ED-49ED-B293-CC05F837BF9D}"/>
              </a:ext>
            </a:extLst>
          </p:cNvPr>
          <p:cNvSpPr>
            <a:spLocks noGrp="1"/>
          </p:cNvSpPr>
          <p:nvPr>
            <p:ph type="title"/>
          </p:nvPr>
        </p:nvSpPr>
        <p:spPr>
          <a:xfrm>
            <a:off x="1098550" y="365125"/>
            <a:ext cx="6778625" cy="668338"/>
          </a:xfrm>
        </p:spPr>
        <p:txBody>
          <a:bodyPr>
            <a:normAutofit/>
          </a:bodyPr>
          <a:lstStyle/>
          <a:p>
            <a:pPr>
              <a:defRPr/>
            </a:pPr>
            <a:r>
              <a:rPr lang="en-US" altLang="zh-CN" dirty="0">
                <a:latin typeface="+mn-lt"/>
              </a:rPr>
              <a:t>4.2.2 DES</a:t>
            </a:r>
            <a:r>
              <a:rPr lang="zh-CN" altLang="en-US" dirty="0">
                <a:latin typeface="+mn-lt"/>
              </a:rPr>
              <a:t>算法</a:t>
            </a:r>
            <a:r>
              <a:rPr lang="en-US" altLang="zh-CN" dirty="0">
                <a:latin typeface="+mn-lt"/>
              </a:rPr>
              <a:t>—S</a:t>
            </a:r>
            <a:r>
              <a:rPr lang="zh-CN" altLang="en-US" dirty="0">
                <a:latin typeface="+mn-lt"/>
              </a:rPr>
              <a:t>盒</a:t>
            </a:r>
          </a:p>
        </p:txBody>
      </p:sp>
      <p:sp>
        <p:nvSpPr>
          <p:cNvPr id="12" name="文本框 11">
            <a:extLst>
              <a:ext uri="{FF2B5EF4-FFF2-40B4-BE49-F238E27FC236}">
                <a16:creationId xmlns="" xmlns:a16="http://schemas.microsoft.com/office/drawing/2014/main" id="{D878019B-450A-42A5-A3A3-5BA63762877F}"/>
              </a:ext>
            </a:extLst>
          </p:cNvPr>
          <p:cNvSpPr txBox="1"/>
          <p:nvPr/>
        </p:nvSpPr>
        <p:spPr>
          <a:xfrm>
            <a:off x="4724396" y="3189680"/>
            <a:ext cx="4159228" cy="2677656"/>
          </a:xfrm>
          <a:prstGeom prst="rect">
            <a:avLst/>
          </a:prstGeom>
          <a:noFill/>
          <a:ln w="38100">
            <a:solidFill>
              <a:schemeClr val="tx1"/>
            </a:solidFill>
          </a:ln>
        </p:spPr>
        <p:txBody>
          <a:bodyPr wrap="square" rtlCol="0">
            <a:spAutoFit/>
          </a:bodyPr>
          <a:lstStyle/>
          <a:p>
            <a:r>
              <a:rPr lang="en-US" altLang="zh-CN" sz="2400" b="1" dirty="0">
                <a:latin typeface="Euclid" panose="02020503060505020303" pitchFamily="18" charset="0"/>
              </a:rPr>
              <a:t>(1)</a:t>
            </a:r>
            <a:r>
              <a:rPr lang="zh-CN" altLang="en-US" sz="2400" b="1" dirty="0">
                <a:solidFill>
                  <a:srgbClr val="FF0000"/>
                </a:solidFill>
                <a:latin typeface="Euclid" panose="02020503060505020303" pitchFamily="18" charset="0"/>
              </a:rPr>
              <a:t>将</a:t>
            </a:r>
            <a:r>
              <a:rPr lang="en-US" altLang="zh-CN" sz="2400" b="1" i="1" dirty="0">
                <a:solidFill>
                  <a:srgbClr val="FF0000"/>
                </a:solidFill>
                <a:latin typeface="Euclid" panose="02020503060505020303" pitchFamily="18" charset="0"/>
              </a:rPr>
              <a:t>x</a:t>
            </a:r>
            <a:r>
              <a:rPr lang="en-US" altLang="zh-CN" sz="2400" b="1" baseline="-25000" dirty="0">
                <a:solidFill>
                  <a:srgbClr val="FF0000"/>
                </a:solidFill>
                <a:latin typeface="Euclid" panose="02020503060505020303" pitchFamily="18" charset="0"/>
              </a:rPr>
              <a:t>1</a:t>
            </a:r>
            <a:r>
              <a:rPr lang="en-US" altLang="zh-CN" sz="2400" b="1" i="1" dirty="0">
                <a:solidFill>
                  <a:srgbClr val="FF0000"/>
                </a:solidFill>
                <a:latin typeface="Euclid" panose="02020503060505020303" pitchFamily="18" charset="0"/>
              </a:rPr>
              <a:t>x</a:t>
            </a:r>
            <a:r>
              <a:rPr lang="en-US" altLang="zh-CN" sz="2400" b="1" baseline="-25000" dirty="0">
                <a:solidFill>
                  <a:srgbClr val="FF0000"/>
                </a:solidFill>
                <a:latin typeface="Euclid" panose="02020503060505020303" pitchFamily="18" charset="0"/>
              </a:rPr>
              <a:t>6</a:t>
            </a:r>
            <a:r>
              <a:rPr lang="zh-CN" altLang="en-US" sz="2400" b="1" dirty="0">
                <a:solidFill>
                  <a:srgbClr val="FF0000"/>
                </a:solidFill>
                <a:latin typeface="Euclid" panose="02020503060505020303" pitchFamily="18" charset="0"/>
              </a:rPr>
              <a:t>转换为十进制的</a:t>
            </a:r>
            <a:r>
              <a:rPr lang="en-US" altLang="zh-CN" sz="2400" b="1" dirty="0">
                <a:solidFill>
                  <a:srgbClr val="FF0000"/>
                </a:solidFill>
                <a:latin typeface="Euclid" panose="02020503060505020303" pitchFamily="18" charset="0"/>
              </a:rPr>
              <a:t>0~3</a:t>
            </a:r>
            <a:r>
              <a:rPr lang="zh-CN" altLang="en-US" sz="2400" b="1" dirty="0">
                <a:solidFill>
                  <a:srgbClr val="FF0000"/>
                </a:solidFill>
                <a:latin typeface="Euclid" panose="02020503060505020303" pitchFamily="18" charset="0"/>
              </a:rPr>
              <a:t>的数</a:t>
            </a:r>
            <a:r>
              <a:rPr lang="en-US" altLang="zh-CN" sz="2400" b="1" dirty="0">
                <a:solidFill>
                  <a:srgbClr val="FF0000"/>
                </a:solidFill>
                <a:latin typeface="Euclid" panose="02020503060505020303" pitchFamily="18" charset="0"/>
              </a:rPr>
              <a:t>, </a:t>
            </a:r>
            <a:r>
              <a:rPr lang="zh-CN" altLang="en-US" sz="2400" b="1" dirty="0">
                <a:solidFill>
                  <a:srgbClr val="FF0000"/>
                </a:solidFill>
                <a:latin typeface="Euclid" panose="02020503060505020303" pitchFamily="18" charset="0"/>
              </a:rPr>
              <a:t>对应于表的行号</a:t>
            </a:r>
            <a:endParaRPr lang="en-US" altLang="zh-CN" sz="2400" b="1" dirty="0">
              <a:solidFill>
                <a:srgbClr val="FF0000"/>
              </a:solidFill>
              <a:latin typeface="Euclid" panose="02020503060505020303" pitchFamily="18" charset="0"/>
            </a:endParaRPr>
          </a:p>
          <a:p>
            <a:r>
              <a:rPr lang="en-US" altLang="zh-CN" sz="2400" b="1" dirty="0">
                <a:latin typeface="Euclid" panose="02020503060505020303" pitchFamily="18" charset="0"/>
              </a:rPr>
              <a:t>(2)</a:t>
            </a:r>
            <a:r>
              <a:rPr lang="zh-CN" altLang="en-US" sz="2400" b="1" dirty="0">
                <a:solidFill>
                  <a:srgbClr val="FF0000"/>
                </a:solidFill>
                <a:latin typeface="Euclid" panose="02020503060505020303" pitchFamily="18" charset="0"/>
              </a:rPr>
              <a:t>将</a:t>
            </a:r>
            <a:r>
              <a:rPr lang="en-US" altLang="zh-CN" sz="2400" b="1" i="1" dirty="0">
                <a:solidFill>
                  <a:srgbClr val="FF0000"/>
                </a:solidFill>
                <a:latin typeface="Euclid" panose="02020503060505020303" pitchFamily="18" charset="0"/>
              </a:rPr>
              <a:t>x</a:t>
            </a:r>
            <a:r>
              <a:rPr lang="en-US" altLang="zh-CN" sz="2400" b="1" baseline="-25000" dirty="0">
                <a:solidFill>
                  <a:srgbClr val="FF0000"/>
                </a:solidFill>
                <a:latin typeface="Euclid" panose="02020503060505020303" pitchFamily="18" charset="0"/>
              </a:rPr>
              <a:t>2</a:t>
            </a:r>
            <a:r>
              <a:rPr lang="en-US" altLang="zh-CN" sz="2400" b="1" i="1" dirty="0">
                <a:solidFill>
                  <a:srgbClr val="FF0000"/>
                </a:solidFill>
                <a:latin typeface="Euclid" panose="02020503060505020303" pitchFamily="18" charset="0"/>
              </a:rPr>
              <a:t>x</a:t>
            </a:r>
            <a:r>
              <a:rPr lang="en-US" altLang="zh-CN" sz="2400" b="1" baseline="-25000" dirty="0">
                <a:solidFill>
                  <a:srgbClr val="FF0000"/>
                </a:solidFill>
                <a:latin typeface="Euclid" panose="02020503060505020303" pitchFamily="18" charset="0"/>
              </a:rPr>
              <a:t>3</a:t>
            </a:r>
            <a:r>
              <a:rPr lang="en-US" altLang="zh-CN" sz="2400" b="1" i="1" dirty="0">
                <a:solidFill>
                  <a:srgbClr val="FF0000"/>
                </a:solidFill>
                <a:latin typeface="Euclid" panose="02020503060505020303" pitchFamily="18" charset="0"/>
              </a:rPr>
              <a:t>x</a:t>
            </a:r>
            <a:r>
              <a:rPr lang="en-US" altLang="zh-CN" sz="2400" b="1" baseline="-25000" dirty="0">
                <a:solidFill>
                  <a:srgbClr val="FF0000"/>
                </a:solidFill>
                <a:latin typeface="Euclid" panose="02020503060505020303" pitchFamily="18" charset="0"/>
              </a:rPr>
              <a:t>4</a:t>
            </a:r>
            <a:r>
              <a:rPr lang="en-US" altLang="zh-CN" sz="2400" b="1" i="1" dirty="0">
                <a:solidFill>
                  <a:srgbClr val="FF0000"/>
                </a:solidFill>
                <a:latin typeface="Euclid" panose="02020503060505020303" pitchFamily="18" charset="0"/>
              </a:rPr>
              <a:t>x</a:t>
            </a:r>
            <a:r>
              <a:rPr lang="en-US" altLang="zh-CN" sz="2400" b="1" baseline="-25000" dirty="0">
                <a:solidFill>
                  <a:srgbClr val="FF0000"/>
                </a:solidFill>
                <a:latin typeface="Euclid" panose="02020503060505020303" pitchFamily="18" charset="0"/>
              </a:rPr>
              <a:t>5</a:t>
            </a:r>
            <a:r>
              <a:rPr lang="zh-CN" altLang="en-US" sz="2400" b="1" dirty="0">
                <a:solidFill>
                  <a:srgbClr val="FF0000"/>
                </a:solidFill>
                <a:latin typeface="Euclid" panose="02020503060505020303" pitchFamily="18" charset="0"/>
              </a:rPr>
              <a:t>转换为十进制的</a:t>
            </a:r>
            <a:r>
              <a:rPr lang="en-US" altLang="zh-CN" sz="2400" b="1" dirty="0">
                <a:solidFill>
                  <a:srgbClr val="FF0000"/>
                </a:solidFill>
                <a:latin typeface="Euclid" panose="02020503060505020303" pitchFamily="18" charset="0"/>
              </a:rPr>
              <a:t>0~15</a:t>
            </a:r>
            <a:r>
              <a:rPr lang="zh-CN" altLang="en-US" sz="2400" b="1" dirty="0">
                <a:solidFill>
                  <a:srgbClr val="FF0000"/>
                </a:solidFill>
                <a:latin typeface="Euclid" panose="02020503060505020303" pitchFamily="18" charset="0"/>
              </a:rPr>
              <a:t>的数</a:t>
            </a:r>
            <a:r>
              <a:rPr lang="en-US" altLang="zh-CN" sz="2400" b="1" dirty="0">
                <a:solidFill>
                  <a:srgbClr val="FF0000"/>
                </a:solidFill>
                <a:latin typeface="Euclid" panose="02020503060505020303" pitchFamily="18" charset="0"/>
              </a:rPr>
              <a:t>, </a:t>
            </a:r>
            <a:r>
              <a:rPr lang="zh-CN" altLang="en-US" sz="2400" b="1" dirty="0">
                <a:solidFill>
                  <a:srgbClr val="FF0000"/>
                </a:solidFill>
                <a:latin typeface="Euclid" panose="02020503060505020303" pitchFamily="18" charset="0"/>
              </a:rPr>
              <a:t>对应于表的列号</a:t>
            </a:r>
            <a:endParaRPr lang="en-US" altLang="zh-CN" sz="2400" b="1" dirty="0">
              <a:solidFill>
                <a:srgbClr val="FF0000"/>
              </a:solidFill>
              <a:latin typeface="Euclid" panose="02020503060505020303" pitchFamily="18" charset="0"/>
            </a:endParaRPr>
          </a:p>
          <a:p>
            <a:r>
              <a:rPr lang="en-US" altLang="zh-CN" sz="2400" b="1" dirty="0">
                <a:latin typeface="Euclid" panose="02020503060505020303" pitchFamily="18" charset="0"/>
              </a:rPr>
              <a:t>(3)</a:t>
            </a:r>
            <a:r>
              <a:rPr lang="zh-CN" altLang="en-US" sz="2400" b="1" dirty="0">
                <a:solidFill>
                  <a:srgbClr val="FF0000"/>
                </a:solidFill>
                <a:latin typeface="Euclid" panose="02020503060505020303" pitchFamily="18" charset="0"/>
              </a:rPr>
              <a:t>利用行号列号查表得到一个整数</a:t>
            </a:r>
            <a:r>
              <a:rPr lang="en-US" altLang="zh-CN" sz="2400" b="1" dirty="0">
                <a:solidFill>
                  <a:srgbClr val="FF0000"/>
                </a:solidFill>
                <a:latin typeface="Euclid" panose="02020503060505020303" pitchFamily="18" charset="0"/>
              </a:rPr>
              <a:t>, </a:t>
            </a:r>
            <a:r>
              <a:rPr lang="zh-CN" altLang="en-US" sz="2400" b="1" dirty="0">
                <a:solidFill>
                  <a:srgbClr val="FF0000"/>
                </a:solidFill>
                <a:latin typeface="Euclid" panose="02020503060505020303" pitchFamily="18" charset="0"/>
              </a:rPr>
              <a:t>将其转换成二进制即得到结果</a:t>
            </a:r>
            <a:r>
              <a:rPr lang="en-US" altLang="zh-CN" sz="2400" b="1" i="1" dirty="0">
                <a:solidFill>
                  <a:srgbClr val="FF0000"/>
                </a:solidFill>
                <a:latin typeface="Euclid" panose="02020503060505020303" pitchFamily="18" charset="0"/>
              </a:rPr>
              <a:t>y</a:t>
            </a:r>
            <a:r>
              <a:rPr lang="en-US" altLang="zh-CN" sz="2400" b="1" baseline="-25000" dirty="0">
                <a:solidFill>
                  <a:srgbClr val="FF0000"/>
                </a:solidFill>
                <a:latin typeface="Euclid" panose="02020503060505020303" pitchFamily="18" charset="0"/>
              </a:rPr>
              <a:t>1</a:t>
            </a:r>
            <a:r>
              <a:rPr lang="en-US" altLang="zh-CN" sz="2400" b="1" i="1" dirty="0">
                <a:solidFill>
                  <a:srgbClr val="FF0000"/>
                </a:solidFill>
                <a:latin typeface="Euclid" panose="02020503060505020303" pitchFamily="18" charset="0"/>
              </a:rPr>
              <a:t>y</a:t>
            </a:r>
            <a:r>
              <a:rPr lang="en-US" altLang="zh-CN" sz="2400" b="1" baseline="-25000" dirty="0">
                <a:solidFill>
                  <a:srgbClr val="FF0000"/>
                </a:solidFill>
                <a:latin typeface="Euclid" panose="02020503060505020303" pitchFamily="18" charset="0"/>
              </a:rPr>
              <a:t>2</a:t>
            </a:r>
            <a:r>
              <a:rPr lang="en-US" altLang="zh-CN" sz="2400" b="1" i="1" dirty="0">
                <a:solidFill>
                  <a:srgbClr val="FF0000"/>
                </a:solidFill>
                <a:latin typeface="Euclid" panose="02020503060505020303" pitchFamily="18" charset="0"/>
              </a:rPr>
              <a:t>y</a:t>
            </a:r>
            <a:r>
              <a:rPr lang="en-US" altLang="zh-CN" sz="2400" b="1" baseline="-25000" dirty="0">
                <a:solidFill>
                  <a:srgbClr val="FF0000"/>
                </a:solidFill>
                <a:latin typeface="Euclid" panose="02020503060505020303" pitchFamily="18" charset="0"/>
              </a:rPr>
              <a:t>3</a:t>
            </a:r>
            <a:r>
              <a:rPr lang="en-US" altLang="zh-CN" sz="2400" b="1" i="1" dirty="0">
                <a:solidFill>
                  <a:srgbClr val="FF0000"/>
                </a:solidFill>
                <a:latin typeface="Euclid" panose="02020503060505020303" pitchFamily="18" charset="0"/>
              </a:rPr>
              <a:t>y</a:t>
            </a:r>
            <a:r>
              <a:rPr lang="en-US" altLang="zh-CN" sz="2400" b="1" baseline="-25000" dirty="0">
                <a:solidFill>
                  <a:srgbClr val="FF0000"/>
                </a:solidFill>
                <a:latin typeface="Euclid" panose="02020503060505020303" pitchFamily="18" charset="0"/>
              </a:rPr>
              <a:t>4</a:t>
            </a:r>
            <a:endParaRPr lang="zh-CN" altLang="en-US" sz="2400" b="1" dirty="0">
              <a:solidFill>
                <a:srgbClr val="FF0000"/>
              </a:solidFill>
              <a:latin typeface="+mn-lt"/>
            </a:endParaRPr>
          </a:p>
        </p:txBody>
      </p:sp>
      <p:pic>
        <p:nvPicPr>
          <p:cNvPr id="15" name="图片 14">
            <a:extLst>
              <a:ext uri="{FF2B5EF4-FFF2-40B4-BE49-F238E27FC236}">
                <a16:creationId xmlns="" xmlns:a16="http://schemas.microsoft.com/office/drawing/2014/main" id="{902CE6FC-4DC7-4FE3-820D-DD3D38BAB566}"/>
              </a:ext>
            </a:extLst>
          </p:cNvPr>
          <p:cNvPicPr>
            <a:picLocks noChangeAspect="1"/>
          </p:cNvPicPr>
          <p:nvPr/>
        </p:nvPicPr>
        <p:blipFill>
          <a:blip r:embed="rId2"/>
          <a:stretch>
            <a:fillRect/>
          </a:stretch>
        </p:blipFill>
        <p:spPr>
          <a:xfrm>
            <a:off x="120" y="2941694"/>
            <a:ext cx="5095564" cy="3301888"/>
          </a:xfrm>
          <a:prstGeom prst="rect">
            <a:avLst/>
          </a:prstGeom>
        </p:spPr>
      </p:pic>
      <p:sp>
        <p:nvSpPr>
          <p:cNvPr id="3" name="文本框 2">
            <a:extLst>
              <a:ext uri="{FF2B5EF4-FFF2-40B4-BE49-F238E27FC236}">
                <a16:creationId xmlns="" xmlns:a16="http://schemas.microsoft.com/office/drawing/2014/main" id="{FA067694-77EE-4788-BC5F-5A388635C9FA}"/>
              </a:ext>
            </a:extLst>
          </p:cNvPr>
          <p:cNvSpPr txBox="1"/>
          <p:nvPr/>
        </p:nvSpPr>
        <p:spPr>
          <a:xfrm>
            <a:off x="914496" y="1219258"/>
            <a:ext cx="7619904" cy="1868204"/>
          </a:xfrm>
          <a:prstGeom prst="rect">
            <a:avLst/>
          </a:prstGeom>
          <a:noFill/>
        </p:spPr>
        <p:txBody>
          <a:bodyPr wrap="square" rtlCol="0">
            <a:spAutoFit/>
          </a:bodyPr>
          <a:lstStyle/>
          <a:p>
            <a:pPr marL="228600" lvl="1" indent="-228600" algn="just" eaLnBrk="1" hangingPunct="1">
              <a:lnSpc>
                <a:spcPct val="90000"/>
              </a:lnSpc>
              <a:spcBef>
                <a:spcPts val="1000"/>
              </a:spcBef>
              <a:spcAft>
                <a:spcPts val="600"/>
              </a:spcAft>
              <a:buClr>
                <a:schemeClr val="tx1"/>
              </a:buClr>
              <a:buSzPct val="100000"/>
              <a:buFont typeface="Wingdings" panose="05000000000000000000" pitchFamily="2" charset="2"/>
              <a:buChar char="Ø"/>
              <a:defRPr/>
            </a:pPr>
            <a:r>
              <a:rPr lang="en-US" altLang="zh-CN" sz="2800" b="1" dirty="0">
                <a:latin typeface="Euclid" panose="02020503060505020303" pitchFamily="18" charset="0"/>
                <a:ea typeface="华文中宋" panose="02010600040101010101" pitchFamily="2" charset="-122"/>
              </a:rPr>
              <a:t>S</a:t>
            </a:r>
            <a:r>
              <a:rPr lang="zh-CN" altLang="en-US" sz="2800" dirty="0">
                <a:latin typeface="Euclid" panose="02020503060505020303" pitchFamily="18" charset="0"/>
                <a:ea typeface="华文中宋" panose="02010600040101010101" pitchFamily="2" charset="-122"/>
              </a:rPr>
              <a:t>盒选择规则</a:t>
            </a:r>
            <a:endParaRPr lang="en-US" altLang="zh-CN" sz="2800" dirty="0">
              <a:latin typeface="Euclid" panose="02020503060505020303" pitchFamily="18" charset="0"/>
              <a:ea typeface="华文中宋" panose="02010600040101010101" pitchFamily="2" charset="-122"/>
            </a:endParaRPr>
          </a:p>
          <a:p>
            <a:pPr marL="687600" lvl="1" indent="-230400"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dirty="0">
                <a:latin typeface="Euclid" panose="02020503060505020303" pitchFamily="18" charset="0"/>
                <a:ea typeface="华文中宋" panose="02010600040101010101" pitchFamily="2" charset="-122"/>
              </a:rPr>
              <a:t>每个</a:t>
            </a:r>
            <a:r>
              <a:rPr lang="en-US" altLang="zh-CN" sz="2800" b="1" dirty="0">
                <a:latin typeface="Euclid" panose="02020503060505020303" pitchFamily="18" charset="0"/>
                <a:ea typeface="华文中宋" panose="02010600040101010101" pitchFamily="2" charset="-122"/>
              </a:rPr>
              <a:t>S</a:t>
            </a:r>
            <a:r>
              <a:rPr lang="zh-CN" altLang="en-US" sz="2800" dirty="0">
                <a:latin typeface="Euclid" panose="02020503060505020303" pitchFamily="18" charset="0"/>
                <a:ea typeface="华文中宋" panose="02010600040101010101" pitchFamily="2" charset="-122"/>
              </a:rPr>
              <a:t>盒是一个</a:t>
            </a:r>
            <a:r>
              <a:rPr lang="en-US" altLang="zh-CN" sz="2800" b="1" dirty="0">
                <a:solidFill>
                  <a:srgbClr val="FF0000"/>
                </a:solidFill>
                <a:latin typeface="Euclid" panose="02020503060505020303" pitchFamily="18" charset="0"/>
                <a:ea typeface="华文中宋" panose="02010600040101010101" pitchFamily="2" charset="-122"/>
              </a:rPr>
              <a:t>4</a:t>
            </a:r>
            <a:r>
              <a:rPr lang="zh-CN" altLang="en-US" sz="2800" dirty="0">
                <a:solidFill>
                  <a:srgbClr val="FF0000"/>
                </a:solidFill>
                <a:latin typeface="Euclid" panose="02020503060505020303" pitchFamily="18" charset="0"/>
                <a:ea typeface="华文中宋" panose="02010600040101010101" pitchFamily="2" charset="-122"/>
              </a:rPr>
              <a:t>行</a:t>
            </a:r>
            <a:r>
              <a:rPr lang="en-US" altLang="zh-CN" sz="2800" b="1" dirty="0">
                <a:solidFill>
                  <a:srgbClr val="FF0000"/>
                </a:solidFill>
                <a:latin typeface="Euclid" panose="02020503060505020303" pitchFamily="18" charset="0"/>
                <a:ea typeface="华文中宋" panose="02010600040101010101" pitchFamily="2" charset="-122"/>
              </a:rPr>
              <a:t>16</a:t>
            </a:r>
            <a:r>
              <a:rPr lang="zh-CN" altLang="en-US" sz="2800" dirty="0">
                <a:solidFill>
                  <a:srgbClr val="FF0000"/>
                </a:solidFill>
                <a:latin typeface="Euclid" panose="02020503060505020303" pitchFamily="18" charset="0"/>
                <a:ea typeface="华文中宋" panose="02010600040101010101" pitchFamily="2" charset="-122"/>
              </a:rPr>
              <a:t>列的表</a:t>
            </a:r>
            <a:r>
              <a:rPr lang="zh-CN" altLang="en-US" sz="2800" dirty="0">
                <a:latin typeface="Euclid" panose="02020503060505020303" pitchFamily="18" charset="0"/>
                <a:ea typeface="华文中宋" panose="02010600040101010101" pitchFamily="2" charset="-122"/>
              </a:rPr>
              <a:t>。</a:t>
            </a:r>
            <a:endParaRPr lang="en-US" altLang="zh-CN" sz="2800" dirty="0">
              <a:latin typeface="Euclid" panose="02020503060505020303" pitchFamily="18" charset="0"/>
              <a:ea typeface="华文中宋" panose="02010600040101010101" pitchFamily="2" charset="-122"/>
            </a:endParaRPr>
          </a:p>
          <a:p>
            <a:pPr marL="687600" lvl="1" indent="-230400"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dirty="0">
                <a:latin typeface="Euclid" panose="02020503060505020303" pitchFamily="18" charset="0"/>
                <a:ea typeface="华文中宋" panose="02010600040101010101" pitchFamily="2" charset="-122"/>
              </a:rPr>
              <a:t>输入为</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25000" dirty="0">
                <a:solidFill>
                  <a:srgbClr val="FF0000"/>
                </a:solidFill>
                <a:latin typeface="Euclid" panose="02020503060505020303" pitchFamily="18" charset="0"/>
                <a:ea typeface="华文中宋" panose="02010600040101010101" pitchFamily="2" charset="-122"/>
              </a:rPr>
              <a:t>1</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25000" dirty="0">
                <a:solidFill>
                  <a:srgbClr val="FF0000"/>
                </a:solidFill>
                <a:latin typeface="Euclid" panose="02020503060505020303" pitchFamily="18" charset="0"/>
                <a:ea typeface="华文中宋" panose="02010600040101010101" pitchFamily="2" charset="-122"/>
              </a:rPr>
              <a:t>2</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25000" dirty="0">
                <a:solidFill>
                  <a:srgbClr val="FF0000"/>
                </a:solidFill>
                <a:latin typeface="Euclid" panose="02020503060505020303" pitchFamily="18" charset="0"/>
                <a:ea typeface="华文中宋" panose="02010600040101010101" pitchFamily="2" charset="-122"/>
              </a:rPr>
              <a:t>3</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25000" dirty="0">
                <a:solidFill>
                  <a:srgbClr val="FF0000"/>
                </a:solidFill>
                <a:latin typeface="Euclid" panose="02020503060505020303" pitchFamily="18" charset="0"/>
                <a:ea typeface="华文中宋" panose="02010600040101010101" pitchFamily="2" charset="-122"/>
              </a:rPr>
              <a:t>4</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25000" dirty="0">
                <a:solidFill>
                  <a:srgbClr val="FF0000"/>
                </a:solidFill>
                <a:latin typeface="Euclid" panose="02020503060505020303" pitchFamily="18" charset="0"/>
                <a:ea typeface="华文中宋" panose="02010600040101010101" pitchFamily="2" charset="-122"/>
              </a:rPr>
              <a:t>5</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25000" dirty="0">
                <a:solidFill>
                  <a:srgbClr val="FF0000"/>
                </a:solidFill>
                <a:latin typeface="Euclid" panose="02020503060505020303" pitchFamily="18" charset="0"/>
                <a:ea typeface="华文中宋" panose="02010600040101010101" pitchFamily="2" charset="-122"/>
              </a:rPr>
              <a:t>6</a:t>
            </a:r>
            <a:r>
              <a:rPr lang="en-US" altLang="zh-CN" sz="2800" dirty="0">
                <a:latin typeface="Euclid" panose="02020503060505020303" pitchFamily="18" charset="0"/>
                <a:ea typeface="华文中宋" panose="02010600040101010101" pitchFamily="2" charset="-122"/>
              </a:rPr>
              <a:t>, </a:t>
            </a:r>
            <a:r>
              <a:rPr lang="zh-CN" altLang="en-US" sz="2800" dirty="0">
                <a:latin typeface="Euclid" panose="02020503060505020303" pitchFamily="18" charset="0"/>
                <a:ea typeface="华文中宋" panose="02010600040101010101" pitchFamily="2" charset="-122"/>
              </a:rPr>
              <a:t>输出为</a:t>
            </a:r>
            <a:r>
              <a:rPr lang="en-US" altLang="zh-CN" sz="2800" b="1" i="1" dirty="0">
                <a:solidFill>
                  <a:srgbClr val="FF0000"/>
                </a:solidFill>
                <a:latin typeface="Euclid" panose="02020503060505020303" pitchFamily="18" charset="0"/>
                <a:ea typeface="华文中宋" panose="02010600040101010101" pitchFamily="2" charset="-122"/>
              </a:rPr>
              <a:t>y</a:t>
            </a:r>
            <a:r>
              <a:rPr lang="en-US" altLang="zh-CN" sz="2800" b="1" baseline="-25000" dirty="0">
                <a:solidFill>
                  <a:srgbClr val="FF0000"/>
                </a:solidFill>
                <a:latin typeface="Euclid" panose="02020503060505020303" pitchFamily="18" charset="0"/>
                <a:ea typeface="华文中宋" panose="02010600040101010101" pitchFamily="2" charset="-122"/>
              </a:rPr>
              <a:t>1</a:t>
            </a:r>
            <a:r>
              <a:rPr lang="en-US" altLang="zh-CN" sz="2800" b="1" i="1" dirty="0">
                <a:solidFill>
                  <a:srgbClr val="FF0000"/>
                </a:solidFill>
                <a:latin typeface="Euclid" panose="02020503060505020303" pitchFamily="18" charset="0"/>
                <a:ea typeface="华文中宋" panose="02010600040101010101" pitchFamily="2" charset="-122"/>
              </a:rPr>
              <a:t>y</a:t>
            </a:r>
            <a:r>
              <a:rPr lang="en-US" altLang="zh-CN" sz="2800" b="1" baseline="-25000" dirty="0">
                <a:solidFill>
                  <a:srgbClr val="FF0000"/>
                </a:solidFill>
                <a:latin typeface="Euclid" panose="02020503060505020303" pitchFamily="18" charset="0"/>
                <a:ea typeface="华文中宋" panose="02010600040101010101" pitchFamily="2" charset="-122"/>
              </a:rPr>
              <a:t>2</a:t>
            </a:r>
            <a:r>
              <a:rPr lang="en-US" altLang="zh-CN" sz="2800" b="1" i="1" dirty="0">
                <a:solidFill>
                  <a:srgbClr val="FF0000"/>
                </a:solidFill>
                <a:latin typeface="Euclid" panose="02020503060505020303" pitchFamily="18" charset="0"/>
                <a:ea typeface="华文中宋" panose="02010600040101010101" pitchFamily="2" charset="-122"/>
              </a:rPr>
              <a:t>y</a:t>
            </a:r>
            <a:r>
              <a:rPr lang="en-US" altLang="zh-CN" sz="2800" b="1" baseline="-25000" dirty="0">
                <a:solidFill>
                  <a:srgbClr val="FF0000"/>
                </a:solidFill>
                <a:latin typeface="Euclid" panose="02020503060505020303" pitchFamily="18" charset="0"/>
                <a:ea typeface="华文中宋" panose="02010600040101010101" pitchFamily="2" charset="-122"/>
              </a:rPr>
              <a:t>3</a:t>
            </a:r>
            <a:r>
              <a:rPr lang="en-US" altLang="zh-CN" sz="2800" b="1" i="1" dirty="0">
                <a:solidFill>
                  <a:srgbClr val="FF0000"/>
                </a:solidFill>
                <a:latin typeface="Euclid" panose="02020503060505020303" pitchFamily="18" charset="0"/>
                <a:ea typeface="华文中宋" panose="02010600040101010101" pitchFamily="2" charset="-122"/>
              </a:rPr>
              <a:t>y</a:t>
            </a:r>
            <a:r>
              <a:rPr lang="en-US" altLang="zh-CN" sz="2800" b="1" baseline="-25000" dirty="0">
                <a:solidFill>
                  <a:srgbClr val="FF0000"/>
                </a:solidFill>
                <a:latin typeface="Euclid" panose="02020503060505020303" pitchFamily="18" charset="0"/>
                <a:ea typeface="华文中宋" panose="02010600040101010101" pitchFamily="2" charset="-122"/>
              </a:rPr>
              <a:t>4</a:t>
            </a:r>
            <a:r>
              <a:rPr lang="zh-CN" altLang="en-US" sz="2800" dirty="0">
                <a:latin typeface="Euclid" panose="02020503060505020303" pitchFamily="18" charset="0"/>
                <a:ea typeface="华文中宋" panose="02010600040101010101" pitchFamily="2" charset="-122"/>
              </a:rPr>
              <a:t>。</a:t>
            </a:r>
          </a:p>
          <a:p>
            <a:endParaRPr lang="zh-CN" altLang="en-US" dirty="0"/>
          </a:p>
        </p:txBody>
      </p:sp>
      <p:sp>
        <p:nvSpPr>
          <p:cNvPr id="2" name="日期占位符 1"/>
          <p:cNvSpPr>
            <a:spLocks noGrp="1"/>
          </p:cNvSpPr>
          <p:nvPr>
            <p:ph type="dt" sz="half" idx="10"/>
          </p:nvPr>
        </p:nvSpPr>
        <p:spPr/>
        <p:txBody>
          <a:bodyPr/>
          <a:lstStyle/>
          <a:p>
            <a:pPr>
              <a:defRPr/>
            </a:pPr>
            <a:fld id="{E949B6B9-DC91-4293-A7F9-8B1DE72B3404}"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D0844752-DDFD-4771-BC4F-1AC7ABF9F985}"/>
              </a:ext>
            </a:extLst>
          </p:cNvPr>
          <p:cNvSpPr>
            <a:spLocks noGrp="1"/>
          </p:cNvSpPr>
          <p:nvPr>
            <p:ph type="title"/>
          </p:nvPr>
        </p:nvSpPr>
        <p:spPr>
          <a:xfrm>
            <a:off x="2149475" y="5638742"/>
            <a:ext cx="5216525" cy="627063"/>
          </a:xfrm>
        </p:spPr>
        <p:txBody>
          <a:bodyPr/>
          <a:lstStyle/>
          <a:p>
            <a:pPr algn="ctr" eaLnBrk="1" hangingPunct="1">
              <a:defRPr/>
            </a:pPr>
            <a:r>
              <a:rPr lang="en-US" altLang="zh-CN" sz="2800" dirty="0">
                <a:solidFill>
                  <a:schemeClr val="tx1"/>
                </a:solidFill>
                <a:latin typeface="Euclid" panose="02020503060505020303" pitchFamily="18" charset="0"/>
              </a:rPr>
              <a:t>DES</a:t>
            </a:r>
            <a:r>
              <a:rPr lang="zh-CN" altLang="en-US" sz="2800" b="0" dirty="0">
                <a:solidFill>
                  <a:schemeClr val="tx1"/>
                </a:solidFill>
                <a:latin typeface="Euclid" panose="02020503060505020303" pitchFamily="18" charset="0"/>
              </a:rPr>
              <a:t>的</a:t>
            </a:r>
            <a:r>
              <a:rPr lang="en-US" altLang="zh-CN" sz="2800" i="1" dirty="0">
                <a:solidFill>
                  <a:schemeClr val="tx1"/>
                </a:solidFill>
                <a:latin typeface="Euclid" panose="02020503060505020303" pitchFamily="18" charset="0"/>
              </a:rPr>
              <a:t>S</a:t>
            </a:r>
            <a:r>
              <a:rPr lang="en-US" altLang="zh-CN" sz="2800" baseline="-25000" dirty="0">
                <a:solidFill>
                  <a:schemeClr val="tx1"/>
                </a:solidFill>
                <a:latin typeface="Euclid" panose="02020503060505020303" pitchFamily="18" charset="0"/>
              </a:rPr>
              <a:t>1</a:t>
            </a:r>
            <a:r>
              <a:rPr lang="en-US" altLang="zh-CN" sz="2800" b="0" dirty="0">
                <a:solidFill>
                  <a:schemeClr val="tx1"/>
                </a:solidFill>
                <a:latin typeface="Euclid" panose="02020503060505020303" pitchFamily="18" charset="0"/>
              </a:rPr>
              <a:t>-</a:t>
            </a:r>
            <a:r>
              <a:rPr lang="zh-CN" altLang="en-US" sz="2800" b="0" dirty="0">
                <a:solidFill>
                  <a:schemeClr val="tx1"/>
                </a:solidFill>
                <a:latin typeface="Euclid" panose="02020503060505020303" pitchFamily="18" charset="0"/>
              </a:rPr>
              <a:t>盒的输入和输出关系</a:t>
            </a:r>
          </a:p>
        </p:txBody>
      </p:sp>
      <p:sp>
        <p:nvSpPr>
          <p:cNvPr id="60419" name="Rectangle 3">
            <a:extLst>
              <a:ext uri="{FF2B5EF4-FFF2-40B4-BE49-F238E27FC236}">
                <a16:creationId xmlns="" xmlns:a16="http://schemas.microsoft.com/office/drawing/2014/main" id="{7B616004-1B0E-44C5-B25F-D1C67FD07A43}"/>
              </a:ext>
            </a:extLst>
          </p:cNvPr>
          <p:cNvSpPr>
            <a:spLocks noGrp="1"/>
          </p:cNvSpPr>
          <p:nvPr>
            <p:ph idx="1"/>
          </p:nvPr>
        </p:nvSpPr>
        <p:spPr>
          <a:xfrm>
            <a:off x="468313" y="1143000"/>
            <a:ext cx="8305800" cy="4572000"/>
          </a:xfrm>
        </p:spPr>
        <p:txBody>
          <a:bodyPr/>
          <a:lstStyle/>
          <a:p>
            <a:pPr marL="0" indent="0" eaLnBrk="1" hangingPunct="1">
              <a:buFont typeface="Arial" panose="020B0604020202020204" pitchFamily="34" charset="0"/>
              <a:buNone/>
              <a:defRPr/>
            </a:pPr>
            <a:r>
              <a:rPr lang="en-US" altLang="zh-CN" sz="2400" i="1" dirty="0">
                <a:latin typeface="Times New Roman" panose="02020603050405020304" pitchFamily="18" charset="0"/>
              </a:rPr>
              <a:t>    x</a:t>
            </a:r>
            <a:r>
              <a:rPr lang="en-US" altLang="zh-CN" sz="2400" baseline="-25000" dirty="0">
                <a:latin typeface="Times New Roman" panose="02020603050405020304" pitchFamily="18" charset="0"/>
              </a:rPr>
              <a:t>1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6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2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3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4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5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6</a:t>
            </a:r>
          </a:p>
          <a:p>
            <a:pPr eaLnBrk="1" hangingPunct="1">
              <a:buFont typeface="Wingdings" panose="05000000000000000000" pitchFamily="2" charset="2"/>
              <a:buNone/>
              <a:defRPr/>
            </a:pPr>
            <a:r>
              <a:rPr lang="en-US" altLang="zh-CN" sz="2400" dirty="0">
                <a:latin typeface="Times New Roman" panose="02020603050405020304" pitchFamily="18" charset="0"/>
              </a:rPr>
              <a:t>     1   0                       1    0     1    1     0     0</a:t>
            </a:r>
          </a:p>
          <a:p>
            <a:pPr eaLnBrk="1" hangingPunct="1">
              <a:defRPr/>
            </a:pPr>
            <a:endParaRPr lang="en-US" altLang="zh-CN" sz="2400" dirty="0">
              <a:latin typeface="Times New Roman" panose="02020603050405020304" pitchFamily="18" charset="0"/>
            </a:endParaRPr>
          </a:p>
          <a:p>
            <a:pPr eaLnBrk="1" hangingPunct="1">
              <a:spcAft>
                <a:spcPts val="600"/>
              </a:spcAft>
              <a:buFont typeface="Wingdings" panose="05000000000000000000" pitchFamily="2" charset="2"/>
              <a:buNone/>
              <a:defRPr/>
            </a:pPr>
            <a:r>
              <a:rPr lang="en-US" altLang="zh-CN" sz="2400" dirty="0">
                <a:latin typeface="Times New Roman" panose="02020603050405020304" pitchFamily="18" charset="0"/>
              </a:rPr>
              <a:t>           </a:t>
            </a:r>
            <a:r>
              <a:rPr lang="zh-CN" altLang="en-US" sz="2400" dirty="0">
                <a:latin typeface="Times New Roman" panose="02020603050405020304" pitchFamily="18" charset="0"/>
              </a:rPr>
              <a:t>列号</a:t>
            </a:r>
            <a:endParaRPr lang="en-US" altLang="zh-CN" sz="2400" dirty="0">
              <a:latin typeface="Times New Roman" panose="02020603050405020304" pitchFamily="18" charset="0"/>
            </a:endParaRPr>
          </a:p>
          <a:p>
            <a:pPr eaLnBrk="1" hangingPunct="1">
              <a:spcAft>
                <a:spcPts val="600"/>
              </a:spcAft>
              <a:buFont typeface="Wingdings" panose="05000000000000000000" pitchFamily="2" charset="2"/>
              <a:buNone/>
              <a:defRPr/>
            </a:pPr>
            <a:r>
              <a:rPr lang="en-US" altLang="zh-CN" sz="2400" dirty="0">
                <a:latin typeface="Times New Roman" panose="02020603050405020304" pitchFamily="18" charset="0"/>
              </a:rPr>
              <a:t>     </a:t>
            </a:r>
            <a:r>
              <a:rPr lang="zh-CN" altLang="en-US" sz="2400" dirty="0">
                <a:latin typeface="Times New Roman" panose="02020603050405020304" pitchFamily="18" charset="0"/>
              </a:rPr>
              <a:t>行号         </a:t>
            </a:r>
            <a:r>
              <a:rPr lang="en-US" altLang="zh-CN" sz="2400" dirty="0">
                <a:latin typeface="Times New Roman" panose="02020603050405020304" pitchFamily="18" charset="0"/>
              </a:rPr>
              <a:t>0   1    2   3   4    5   6   7    8   9  10  11  12  13 14 15</a:t>
            </a:r>
            <a:endParaRPr lang="zh-CN" altLang="en-US" sz="2400" dirty="0">
              <a:latin typeface="Times New Roman" panose="02020603050405020304" pitchFamily="18" charset="0"/>
            </a:endParaRPr>
          </a:p>
          <a:p>
            <a:pPr eaLnBrk="1" hangingPunct="1">
              <a:spcAft>
                <a:spcPts val="600"/>
              </a:spcAft>
              <a:buFont typeface="Wingdings" panose="05000000000000000000" pitchFamily="2" charset="2"/>
              <a:buNone/>
              <a:defRPr/>
            </a:pPr>
            <a:r>
              <a:rPr lang="zh-CN" altLang="en-US" sz="2400" dirty="0">
                <a:latin typeface="Times New Roman" panose="02020603050405020304" pitchFamily="18" charset="0"/>
              </a:rPr>
              <a:t>        </a:t>
            </a:r>
            <a:r>
              <a:rPr lang="en-US" altLang="zh-CN" sz="2400" dirty="0">
                <a:latin typeface="Times New Roman" panose="02020603050405020304" pitchFamily="18" charset="0"/>
              </a:rPr>
              <a:t>0           14  4   13  1   2   15  11  8   3   10  6   12  5   9   0   7  </a:t>
            </a:r>
          </a:p>
          <a:p>
            <a:pPr eaLnBrk="1" hangingPunct="1">
              <a:spcAft>
                <a:spcPts val="600"/>
              </a:spcAft>
              <a:buFont typeface="Wingdings" panose="05000000000000000000" pitchFamily="2" charset="2"/>
              <a:buNone/>
              <a:defRPr/>
            </a:pPr>
            <a:r>
              <a:rPr lang="en-US" altLang="zh-CN" sz="2400" dirty="0">
                <a:latin typeface="Times New Roman" panose="02020603050405020304" pitchFamily="18" charset="0"/>
              </a:rPr>
              <a:t>        1            0  15   7   4  14   2   13  1  10   6  12  11  9   5   3   8</a:t>
            </a:r>
          </a:p>
          <a:p>
            <a:pPr eaLnBrk="1" hangingPunct="1">
              <a:spcAft>
                <a:spcPts val="600"/>
              </a:spcAft>
              <a:buFont typeface="Wingdings" panose="05000000000000000000" pitchFamily="2" charset="2"/>
              <a:buNone/>
              <a:defRPr/>
            </a:pPr>
            <a:r>
              <a:rPr lang="en-US" altLang="zh-CN" sz="2400" dirty="0">
                <a:latin typeface="Times New Roman" panose="02020603050405020304" pitchFamily="18" charset="0"/>
              </a:rPr>
              <a:t>        2            4   1   14  8  13   6    2  11  15  12   9   7   3  10  5   0</a:t>
            </a:r>
          </a:p>
          <a:p>
            <a:pPr eaLnBrk="1" hangingPunct="1">
              <a:spcAft>
                <a:spcPts val="600"/>
              </a:spcAft>
              <a:buFont typeface="Wingdings" panose="05000000000000000000" pitchFamily="2" charset="2"/>
              <a:buNone/>
              <a:defRPr/>
            </a:pPr>
            <a:r>
              <a:rPr lang="en-US" altLang="zh-CN" sz="2400" dirty="0">
                <a:latin typeface="Times New Roman" panose="02020603050405020304" pitchFamily="18" charset="0"/>
              </a:rPr>
              <a:t>        3           15 12   8   2    4   9    1   7    5   11   2  14 10  0   6  13</a:t>
            </a:r>
          </a:p>
          <a:p>
            <a:pPr eaLnBrk="1" hangingPunct="1">
              <a:buFont typeface="Wingdings" panose="05000000000000000000" pitchFamily="2" charset="2"/>
              <a:buNone/>
              <a:defRPr/>
            </a:pPr>
            <a:r>
              <a:rPr lang="zh-CN" altLang="zh-CN" sz="2400" dirty="0">
                <a:latin typeface="Euclid" panose="02020503060505020303" pitchFamily="18" charset="0"/>
              </a:rPr>
              <a:t>                                                                </a:t>
            </a:r>
            <a:endParaRPr lang="en-US" altLang="zh-CN" sz="2400" dirty="0">
              <a:latin typeface="Euclid" panose="02020503060505020303" pitchFamily="18" charset="0"/>
            </a:endParaRPr>
          </a:p>
        </p:txBody>
      </p:sp>
      <p:sp>
        <p:nvSpPr>
          <p:cNvPr id="66564" name="Text Box 4">
            <a:extLst>
              <a:ext uri="{FF2B5EF4-FFF2-40B4-BE49-F238E27FC236}">
                <a16:creationId xmlns="" xmlns:a16="http://schemas.microsoft.com/office/drawing/2014/main" id="{713ED65A-30C2-4F2C-BD65-B20436FB0524}"/>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6565" name="Text Box 5">
            <a:extLst>
              <a:ext uri="{FF2B5EF4-FFF2-40B4-BE49-F238E27FC236}">
                <a16:creationId xmlns="" xmlns:a16="http://schemas.microsoft.com/office/drawing/2014/main" id="{130C7EB1-F354-42EC-B4D4-BA455C986F97}"/>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6566" name="Text Box 6">
            <a:extLst>
              <a:ext uri="{FF2B5EF4-FFF2-40B4-BE49-F238E27FC236}">
                <a16:creationId xmlns="" xmlns:a16="http://schemas.microsoft.com/office/drawing/2014/main" id="{0DFE6046-3D7E-4167-B884-C6FEDA8765CD}"/>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6567" name="Text Box 7">
            <a:extLst>
              <a:ext uri="{FF2B5EF4-FFF2-40B4-BE49-F238E27FC236}">
                <a16:creationId xmlns="" xmlns:a16="http://schemas.microsoft.com/office/drawing/2014/main" id="{EDAC9665-F040-4C97-AB19-1D5D71E729B0}"/>
              </a:ext>
            </a:extLst>
          </p:cNvPr>
          <p:cNvSpPr txBox="1">
            <a:spLocks noChangeArrowheads="1"/>
          </p:cNvSpPr>
          <p:nvPr/>
        </p:nvSpPr>
        <p:spPr bwMode="auto">
          <a:xfrm>
            <a:off x="6232525" y="5202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6568" name="Text Box 8">
            <a:extLst>
              <a:ext uri="{FF2B5EF4-FFF2-40B4-BE49-F238E27FC236}">
                <a16:creationId xmlns="" xmlns:a16="http://schemas.microsoft.com/office/drawing/2014/main" id="{F26E25A8-6EC8-4A58-A3AE-921AB9453A43}"/>
              </a:ext>
            </a:extLst>
          </p:cNvPr>
          <p:cNvSpPr txBox="1">
            <a:spLocks noChangeArrowheads="1"/>
          </p:cNvSpPr>
          <p:nvPr/>
        </p:nvSpPr>
        <p:spPr bwMode="auto">
          <a:xfrm>
            <a:off x="2803525" y="2763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6569" name="Text Box 9">
            <a:extLst>
              <a:ext uri="{FF2B5EF4-FFF2-40B4-BE49-F238E27FC236}">
                <a16:creationId xmlns="" xmlns:a16="http://schemas.microsoft.com/office/drawing/2014/main" id="{DCEFC538-725B-4FBE-B6F2-A1FCDE74C3D9}"/>
              </a:ext>
            </a:extLst>
          </p:cNvPr>
          <p:cNvSpPr txBox="1">
            <a:spLocks noChangeArrowheads="1"/>
          </p:cNvSpPr>
          <p:nvPr/>
        </p:nvSpPr>
        <p:spPr bwMode="auto">
          <a:xfrm>
            <a:off x="1584325" y="4287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grpSp>
        <p:nvGrpSpPr>
          <p:cNvPr id="66570" name="组合 4">
            <a:extLst>
              <a:ext uri="{FF2B5EF4-FFF2-40B4-BE49-F238E27FC236}">
                <a16:creationId xmlns="" xmlns:a16="http://schemas.microsoft.com/office/drawing/2014/main" id="{7BC8728D-EC00-458F-AF45-560C92E5C4D6}"/>
              </a:ext>
            </a:extLst>
          </p:cNvPr>
          <p:cNvGrpSpPr>
            <a:grpSpLocks/>
          </p:cNvGrpSpPr>
          <p:nvPr/>
        </p:nvGrpSpPr>
        <p:grpSpPr bwMode="auto">
          <a:xfrm>
            <a:off x="900113" y="1448463"/>
            <a:ext cx="7961312" cy="4114136"/>
            <a:chOff x="900113" y="1828800"/>
            <a:chExt cx="7960580" cy="4114800"/>
          </a:xfrm>
        </p:grpSpPr>
        <p:grpSp>
          <p:nvGrpSpPr>
            <p:cNvPr id="66572" name="Group 10">
              <a:extLst>
                <a:ext uri="{FF2B5EF4-FFF2-40B4-BE49-F238E27FC236}">
                  <a16:creationId xmlns="" xmlns:a16="http://schemas.microsoft.com/office/drawing/2014/main" id="{512ED5B8-C258-4352-9334-1EE15883A466}"/>
                </a:ext>
              </a:extLst>
            </p:cNvPr>
            <p:cNvGrpSpPr>
              <a:grpSpLocks/>
            </p:cNvGrpSpPr>
            <p:nvPr/>
          </p:nvGrpSpPr>
          <p:grpSpPr bwMode="auto">
            <a:xfrm>
              <a:off x="900113" y="2971800"/>
              <a:ext cx="7848600" cy="2971800"/>
              <a:chOff x="528" y="1968"/>
              <a:chExt cx="4944" cy="1872"/>
            </a:xfrm>
          </p:grpSpPr>
          <p:sp>
            <p:nvSpPr>
              <p:cNvPr id="66580" name="Rectangle 11">
                <a:extLst>
                  <a:ext uri="{FF2B5EF4-FFF2-40B4-BE49-F238E27FC236}">
                    <a16:creationId xmlns="" xmlns:a16="http://schemas.microsoft.com/office/drawing/2014/main" id="{7A5469B8-5931-4FCF-9146-C87A8E73007D}"/>
                  </a:ext>
                </a:extLst>
              </p:cNvPr>
              <p:cNvSpPr>
                <a:spLocks noChangeArrowheads="1"/>
              </p:cNvSpPr>
              <p:nvPr/>
            </p:nvSpPr>
            <p:spPr bwMode="auto">
              <a:xfrm>
                <a:off x="528" y="1968"/>
                <a:ext cx="4944" cy="1872"/>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66581" name="Line 12">
                <a:extLst>
                  <a:ext uri="{FF2B5EF4-FFF2-40B4-BE49-F238E27FC236}">
                    <a16:creationId xmlns="" xmlns:a16="http://schemas.microsoft.com/office/drawing/2014/main" id="{4D2985F5-EB06-4509-960B-57C8DB25049A}"/>
                  </a:ext>
                </a:extLst>
              </p:cNvPr>
              <p:cNvSpPr>
                <a:spLocks noChangeShapeType="1"/>
              </p:cNvSpPr>
              <p:nvPr/>
            </p:nvSpPr>
            <p:spPr bwMode="auto">
              <a:xfrm>
                <a:off x="528" y="2544"/>
                <a:ext cx="4944"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2" name="Line 13">
                <a:extLst>
                  <a:ext uri="{FF2B5EF4-FFF2-40B4-BE49-F238E27FC236}">
                    <a16:creationId xmlns="" xmlns:a16="http://schemas.microsoft.com/office/drawing/2014/main" id="{19A926A8-4A61-4810-9A43-336EB612CBA3}"/>
                  </a:ext>
                </a:extLst>
              </p:cNvPr>
              <p:cNvSpPr>
                <a:spLocks noChangeShapeType="1"/>
              </p:cNvSpPr>
              <p:nvPr/>
            </p:nvSpPr>
            <p:spPr bwMode="auto">
              <a:xfrm>
                <a:off x="1248" y="1968"/>
                <a:ext cx="0" cy="187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3" name="Line 14">
                <a:extLst>
                  <a:ext uri="{FF2B5EF4-FFF2-40B4-BE49-F238E27FC236}">
                    <a16:creationId xmlns="" xmlns:a16="http://schemas.microsoft.com/office/drawing/2014/main" id="{2DEF7774-B2E7-4EB7-8F3D-6410D6421A31}"/>
                  </a:ext>
                </a:extLst>
              </p:cNvPr>
              <p:cNvSpPr>
                <a:spLocks noChangeShapeType="1"/>
              </p:cNvSpPr>
              <p:nvPr/>
            </p:nvSpPr>
            <p:spPr bwMode="auto">
              <a:xfrm>
                <a:off x="528" y="1968"/>
                <a:ext cx="720" cy="57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r>
                  <a:rPr lang="en-US" altLang="zh-CN" dirty="0"/>
                  <a:t> </a:t>
                </a:r>
                <a:endParaRPr lang="zh-CN" altLang="en-US" dirty="0"/>
              </a:p>
            </p:txBody>
          </p:sp>
        </p:grpSp>
        <p:sp>
          <p:nvSpPr>
            <p:cNvPr id="66573" name="AutoShape 15">
              <a:extLst>
                <a:ext uri="{FF2B5EF4-FFF2-40B4-BE49-F238E27FC236}">
                  <a16:creationId xmlns="" xmlns:a16="http://schemas.microsoft.com/office/drawing/2014/main" id="{D55554AC-C724-44A1-9F2B-81A2EFE2911E}"/>
                </a:ext>
              </a:extLst>
            </p:cNvPr>
            <p:cNvSpPr>
              <a:spLocks/>
            </p:cNvSpPr>
            <p:nvPr/>
          </p:nvSpPr>
          <p:spPr bwMode="auto">
            <a:xfrm rot="16200000">
              <a:off x="4436301" y="1659464"/>
              <a:ext cx="194537" cy="1599996"/>
            </a:xfrm>
            <a:prstGeom prst="leftBrace">
              <a:avLst>
                <a:gd name="adj1" fmla="val 69406"/>
                <a:gd name="adj2" fmla="val 50000"/>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66574" name="Line 16">
              <a:extLst>
                <a:ext uri="{FF2B5EF4-FFF2-40B4-BE49-F238E27FC236}">
                  <a16:creationId xmlns="" xmlns:a16="http://schemas.microsoft.com/office/drawing/2014/main" id="{34F94FB1-66AC-47FC-B995-F9960D81D1B5}"/>
                </a:ext>
              </a:extLst>
            </p:cNvPr>
            <p:cNvSpPr>
              <a:spLocks noChangeShapeType="1"/>
            </p:cNvSpPr>
            <p:nvPr/>
          </p:nvSpPr>
          <p:spPr bwMode="auto">
            <a:xfrm rot="20859308" flipH="1">
              <a:off x="4612692" y="2513940"/>
              <a:ext cx="3354" cy="100248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5" name="AutoShape 17">
              <a:extLst>
                <a:ext uri="{FF2B5EF4-FFF2-40B4-BE49-F238E27FC236}">
                  <a16:creationId xmlns="" xmlns:a16="http://schemas.microsoft.com/office/drawing/2014/main" id="{55841AA6-9F39-4A51-A52C-05179123BA61}"/>
                </a:ext>
              </a:extLst>
            </p:cNvPr>
            <p:cNvSpPr>
              <a:spLocks/>
            </p:cNvSpPr>
            <p:nvPr/>
          </p:nvSpPr>
          <p:spPr bwMode="auto">
            <a:xfrm rot="-5400000">
              <a:off x="1204913" y="1981200"/>
              <a:ext cx="76200" cy="685800"/>
            </a:xfrm>
            <a:prstGeom prst="leftBrace">
              <a:avLst>
                <a:gd name="adj1" fmla="val 75000"/>
                <a:gd name="adj2" fmla="val 50000"/>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66576" name="Line 18">
              <a:extLst>
                <a:ext uri="{FF2B5EF4-FFF2-40B4-BE49-F238E27FC236}">
                  <a16:creationId xmlns="" xmlns:a16="http://schemas.microsoft.com/office/drawing/2014/main" id="{4F0C644A-D431-4AE6-BF9F-AC8CA780DD92}"/>
                </a:ext>
              </a:extLst>
            </p:cNvPr>
            <p:cNvSpPr>
              <a:spLocks noChangeShapeType="1"/>
            </p:cNvSpPr>
            <p:nvPr/>
          </p:nvSpPr>
          <p:spPr bwMode="auto">
            <a:xfrm>
              <a:off x="1295400" y="2362200"/>
              <a:ext cx="0" cy="26670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7" name="Oval 19">
              <a:extLst>
                <a:ext uri="{FF2B5EF4-FFF2-40B4-BE49-F238E27FC236}">
                  <a16:creationId xmlns="" xmlns:a16="http://schemas.microsoft.com/office/drawing/2014/main" id="{4AA80CBF-2648-4EEA-B71E-AF1A9046F55A}"/>
                </a:ext>
              </a:extLst>
            </p:cNvPr>
            <p:cNvSpPr>
              <a:spLocks noChangeArrowheads="1"/>
            </p:cNvSpPr>
            <p:nvPr/>
          </p:nvSpPr>
          <p:spPr bwMode="auto">
            <a:xfrm>
              <a:off x="4648200" y="5029200"/>
              <a:ext cx="381000" cy="45720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66578" name="AutoShape 20">
              <a:extLst>
                <a:ext uri="{FF2B5EF4-FFF2-40B4-BE49-F238E27FC236}">
                  <a16:creationId xmlns="" xmlns:a16="http://schemas.microsoft.com/office/drawing/2014/main" id="{EE7D4135-7E8E-4BE6-9B2D-108E10E19918}"/>
                </a:ext>
              </a:extLst>
            </p:cNvPr>
            <p:cNvSpPr>
              <a:spLocks/>
            </p:cNvSpPr>
            <p:nvPr/>
          </p:nvSpPr>
          <p:spPr bwMode="auto">
            <a:xfrm>
              <a:off x="6705600" y="1828800"/>
              <a:ext cx="2155093" cy="761995"/>
            </a:xfrm>
            <a:prstGeom prst="borderCallout1">
              <a:avLst>
                <a:gd name="adj1" fmla="val 49139"/>
                <a:gd name="adj2" fmla="val 745"/>
                <a:gd name="adj3" fmla="val 435000"/>
                <a:gd name="adj4" fmla="val -82472"/>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en-US" altLang="zh-CN" sz="2400" dirty="0">
                  <a:latin typeface="Euclid" panose="02020503060505020303" pitchFamily="18" charset="0"/>
                  <a:ea typeface="宋体" panose="02010600030101010101" pitchFamily="2" charset="-122"/>
                </a:rPr>
                <a:t>(</a:t>
              </a:r>
              <a:r>
                <a:rPr lang="en-US" altLang="zh-CN" sz="2400" i="1" dirty="0">
                  <a:latin typeface="Euclid" panose="02020503060505020303" pitchFamily="18" charset="0"/>
                </a:rPr>
                <a:t>y</a:t>
              </a:r>
              <a:r>
                <a:rPr lang="en-US" altLang="zh-CN" sz="2400" baseline="-25000" dirty="0">
                  <a:latin typeface="Euclid" panose="02020503060505020303" pitchFamily="18" charset="0"/>
                </a:rPr>
                <a:t>1</a:t>
              </a:r>
              <a:r>
                <a:rPr lang="en-US" altLang="zh-CN" sz="2400" dirty="0">
                  <a:latin typeface="Euclid" panose="02020503060505020303" pitchFamily="18" charset="0"/>
                  <a:ea typeface="宋体" panose="02010600030101010101" pitchFamily="2" charset="-122"/>
                </a:rPr>
                <a:t>,</a:t>
              </a:r>
              <a:r>
                <a:rPr lang="en-US" altLang="zh-CN" sz="2400" i="1" dirty="0">
                  <a:latin typeface="Euclid" panose="02020503060505020303" pitchFamily="18" charset="0"/>
                </a:rPr>
                <a:t>y</a:t>
              </a:r>
              <a:r>
                <a:rPr lang="en-US" altLang="zh-CN" sz="2400" baseline="-25000" dirty="0">
                  <a:latin typeface="Euclid" panose="02020503060505020303" pitchFamily="18" charset="0"/>
                </a:rPr>
                <a:t>2</a:t>
              </a:r>
              <a:r>
                <a:rPr lang="en-US" altLang="zh-CN" sz="2400" dirty="0">
                  <a:latin typeface="Euclid" panose="02020503060505020303" pitchFamily="18" charset="0"/>
                  <a:ea typeface="宋体" panose="02010600030101010101" pitchFamily="2" charset="-122"/>
                </a:rPr>
                <a:t>,</a:t>
              </a:r>
              <a:r>
                <a:rPr lang="en-US" altLang="zh-CN" sz="2400" i="1" dirty="0">
                  <a:latin typeface="Euclid" panose="02020503060505020303" pitchFamily="18" charset="0"/>
                </a:rPr>
                <a:t>y</a:t>
              </a:r>
              <a:r>
                <a:rPr lang="en-US" altLang="zh-CN" sz="2400" baseline="-25000" dirty="0">
                  <a:latin typeface="Euclid" panose="02020503060505020303" pitchFamily="18" charset="0"/>
                </a:rPr>
                <a:t>3</a:t>
              </a:r>
              <a:r>
                <a:rPr lang="en-US" altLang="zh-CN" sz="2400" dirty="0">
                  <a:latin typeface="Euclid" panose="02020503060505020303" pitchFamily="18" charset="0"/>
                  <a:ea typeface="宋体" panose="02010600030101010101" pitchFamily="2" charset="-122"/>
                </a:rPr>
                <a:t>,</a:t>
              </a:r>
              <a:r>
                <a:rPr lang="en-US" altLang="zh-CN" sz="2400" i="1" dirty="0">
                  <a:latin typeface="Euclid" panose="02020503060505020303" pitchFamily="18" charset="0"/>
                </a:rPr>
                <a:t>y</a:t>
              </a:r>
              <a:r>
                <a:rPr lang="en-US" altLang="zh-CN" sz="2400" baseline="-25000" dirty="0">
                  <a:latin typeface="Euclid" panose="02020503060505020303" pitchFamily="18" charset="0"/>
                </a:rPr>
                <a:t>4</a:t>
              </a:r>
              <a:r>
                <a:rPr lang="en-US" altLang="zh-CN" sz="2400" dirty="0">
                  <a:latin typeface="Euclid" panose="02020503060505020303" pitchFamily="18" charset="0"/>
                  <a:ea typeface="宋体" panose="02010600030101010101" pitchFamily="2" charset="-122"/>
                </a:rPr>
                <a:t>)</a:t>
              </a:r>
            </a:p>
            <a:p>
              <a:pPr algn="ctr" eaLnBrk="1" hangingPunct="1">
                <a:lnSpc>
                  <a:spcPct val="100000"/>
                </a:lnSpc>
                <a:spcBef>
                  <a:spcPct val="0"/>
                </a:spcBef>
                <a:buFontTx/>
                <a:buNone/>
              </a:pPr>
              <a:r>
                <a:rPr lang="en-US" altLang="zh-CN" sz="2400" dirty="0">
                  <a:latin typeface="Euclid" panose="02020503060505020303" pitchFamily="18" charset="0"/>
                  <a:ea typeface="宋体" panose="02010600030101010101" pitchFamily="2" charset="-122"/>
                </a:rPr>
                <a:t>=(0,0,1,0)</a:t>
              </a:r>
            </a:p>
          </p:txBody>
        </p:sp>
      </p:grpSp>
      <p:sp>
        <p:nvSpPr>
          <p:cNvPr id="25" name="标题 4">
            <a:extLst>
              <a:ext uri="{FF2B5EF4-FFF2-40B4-BE49-F238E27FC236}">
                <a16:creationId xmlns="" xmlns:a16="http://schemas.microsoft.com/office/drawing/2014/main" id="{DE6EA14E-B13F-4D6E-AE3A-4D831DA929C3}"/>
              </a:ext>
            </a:extLst>
          </p:cNvPr>
          <p:cNvSpPr txBox="1"/>
          <p:nvPr/>
        </p:nvSpPr>
        <p:spPr bwMode="auto">
          <a:xfrm>
            <a:off x="1098550" y="365125"/>
            <a:ext cx="6778625" cy="668338"/>
          </a:xfrm>
          <a:prstGeom prst="rect">
            <a:avLst/>
          </a:prstGeom>
          <a:noFill/>
          <a:ln>
            <a:noFill/>
          </a:ln>
        </p:spPr>
        <p:txBody>
          <a:bodyPr anchor="ctr">
            <a:normAutofit/>
          </a:bodyPr>
          <a:lstStyle>
            <a:lvl1pPr algn="l" rtl="0" eaLnBrk="0" fontAlgn="base" hangingPunct="0">
              <a:lnSpc>
                <a:spcPct val="90000"/>
              </a:lnSpc>
              <a:spcBef>
                <a:spcPct val="0"/>
              </a:spcBef>
              <a:spcAft>
                <a:spcPct val="0"/>
              </a:spcAft>
              <a:defRPr sz="3200" b="1" kern="1200">
                <a:solidFill>
                  <a:schemeClr val="accent1">
                    <a:lumMod val="50000"/>
                  </a:schemeClr>
                </a:solidFill>
                <a:latin typeface="仿宋" panose="02010609060101010101" pitchFamily="49" charset="-122"/>
                <a:ea typeface="仿宋" panose="02010609060101010101" pitchFamily="49" charset="-122"/>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仿宋" panose="02010609060101010101" pitchFamily="49"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defRPr/>
            </a:pPr>
            <a:r>
              <a:rPr lang="en-US" altLang="zh-CN" dirty="0">
                <a:latin typeface="+mn-lt"/>
                <a:ea typeface="华文中宋" panose="02010600040101010101" pitchFamily="2" charset="-122"/>
              </a:rPr>
              <a:t>4.2.2 DES</a:t>
            </a:r>
            <a:r>
              <a:rPr lang="zh-CN" altLang="en-US" dirty="0">
                <a:latin typeface="华文中宋" panose="02010600040101010101" pitchFamily="2" charset="-122"/>
                <a:ea typeface="华文中宋" panose="02010600040101010101" pitchFamily="2" charset="-122"/>
              </a:rPr>
              <a:t>算法</a:t>
            </a:r>
          </a:p>
        </p:txBody>
      </p:sp>
      <p:sp>
        <p:nvSpPr>
          <p:cNvPr id="2" name="日期占位符 1"/>
          <p:cNvSpPr>
            <a:spLocks noGrp="1"/>
          </p:cNvSpPr>
          <p:nvPr>
            <p:ph type="dt" sz="half" idx="10"/>
          </p:nvPr>
        </p:nvSpPr>
        <p:spPr/>
        <p:txBody>
          <a:bodyPr/>
          <a:lstStyle/>
          <a:p>
            <a:pPr>
              <a:defRPr/>
            </a:pPr>
            <a:fld id="{0E34AB2D-3397-499B-9B5C-B9B919A43539}"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BD7C90-8819-4123-A563-2E64BFEB6C75}"/>
              </a:ext>
            </a:extLst>
          </p:cNvPr>
          <p:cNvSpPr>
            <a:spLocks noGrp="1"/>
          </p:cNvSpPr>
          <p:nvPr>
            <p:ph type="title"/>
          </p:nvPr>
        </p:nvSpPr>
        <p:spPr/>
        <p:txBody>
          <a:bodyPr/>
          <a:lstStyle/>
          <a:p>
            <a:r>
              <a:rPr lang="en-US" altLang="zh-CN" dirty="0"/>
              <a:t>4.1.1 </a:t>
            </a:r>
            <a:r>
              <a:rPr lang="zh-CN" altLang="en-US" dirty="0"/>
              <a:t>分组密码概述</a:t>
            </a:r>
          </a:p>
        </p:txBody>
      </p:sp>
      <p:sp>
        <p:nvSpPr>
          <p:cNvPr id="3" name="内容占位符 2">
            <a:extLst>
              <a:ext uri="{FF2B5EF4-FFF2-40B4-BE49-F238E27FC236}">
                <a16:creationId xmlns="" xmlns:a16="http://schemas.microsoft.com/office/drawing/2014/main" id="{448F6092-1CE6-4028-9AE2-5AEA62DEA32B}"/>
              </a:ext>
            </a:extLst>
          </p:cNvPr>
          <p:cNvSpPr>
            <a:spLocks noGrp="1"/>
          </p:cNvSpPr>
          <p:nvPr>
            <p:ph idx="1"/>
          </p:nvPr>
        </p:nvSpPr>
        <p:spPr/>
        <p:txBody>
          <a:bodyPr/>
          <a:lstStyle/>
          <a:p>
            <a:pPr marL="228600" lvl="1" algn="just" eaLnBrk="1" hangingPunct="1">
              <a:lnSpc>
                <a:spcPct val="100000"/>
              </a:lnSpc>
              <a:spcBef>
                <a:spcPts val="1000"/>
              </a:spcBef>
              <a:spcAft>
                <a:spcPts val="600"/>
              </a:spcAft>
              <a:buClr>
                <a:schemeClr val="tx1"/>
              </a:buClr>
              <a:buSzPct val="100000"/>
              <a:buFont typeface="Wingdings" panose="05000000000000000000" pitchFamily="2" charset="2"/>
              <a:buChar char="Ø"/>
              <a:defRPr/>
            </a:pPr>
            <a:r>
              <a:rPr lang="zh-CN" altLang="en-US" sz="2800" b="0" dirty="0"/>
              <a:t>分组密码与流密码的差异</a:t>
            </a:r>
            <a:endParaRPr lang="en-US" altLang="zh-CN" sz="2800" b="0" dirty="0"/>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t>分组密码每次加密一个</a:t>
            </a:r>
            <a:r>
              <a:rPr lang="zh-CN" altLang="en-US" sz="2800" b="0" dirty="0">
                <a:solidFill>
                  <a:srgbClr val="FF0000"/>
                </a:solidFill>
              </a:rPr>
              <a:t>消息块</a:t>
            </a:r>
            <a:r>
              <a:rPr lang="en-US" altLang="zh-CN" sz="2800" b="0" dirty="0"/>
              <a:t>, </a:t>
            </a:r>
            <a:r>
              <a:rPr lang="zh-CN" altLang="en-US" sz="2800" b="0" dirty="0"/>
              <a:t>而流密码是</a:t>
            </a:r>
            <a:r>
              <a:rPr lang="zh-CN" altLang="en-US" sz="2800" b="0" dirty="0">
                <a:solidFill>
                  <a:srgbClr val="FF0000"/>
                </a:solidFill>
              </a:rPr>
              <a:t>逐比特加密</a:t>
            </a:r>
            <a:r>
              <a:rPr lang="zh-CN" altLang="en-US" sz="2800" b="0" dirty="0"/>
              <a:t>。</a:t>
            </a:r>
          </a:p>
          <a:p>
            <a:endParaRPr lang="zh-CN" altLang="en-US" b="0" dirty="0"/>
          </a:p>
        </p:txBody>
      </p:sp>
      <p:pic>
        <p:nvPicPr>
          <p:cNvPr id="4" name="图片 3">
            <a:extLst>
              <a:ext uri="{FF2B5EF4-FFF2-40B4-BE49-F238E27FC236}">
                <a16:creationId xmlns="" xmlns:a16="http://schemas.microsoft.com/office/drawing/2014/main" id="{380F2B71-9F3D-4AED-9301-08CD9279DBC4}"/>
              </a:ext>
            </a:extLst>
          </p:cNvPr>
          <p:cNvPicPr>
            <a:picLocks noChangeAspect="1"/>
          </p:cNvPicPr>
          <p:nvPr/>
        </p:nvPicPr>
        <p:blipFill>
          <a:blip r:embed="rId2"/>
          <a:stretch>
            <a:fillRect/>
          </a:stretch>
        </p:blipFill>
        <p:spPr>
          <a:xfrm>
            <a:off x="381109" y="3425327"/>
            <a:ext cx="8144955" cy="2638172"/>
          </a:xfrm>
          <a:prstGeom prst="rect">
            <a:avLst/>
          </a:prstGeom>
        </p:spPr>
      </p:pic>
      <p:sp>
        <p:nvSpPr>
          <p:cNvPr id="5" name="日期占位符 4"/>
          <p:cNvSpPr>
            <a:spLocks noGrp="1"/>
          </p:cNvSpPr>
          <p:nvPr>
            <p:ph type="dt" sz="half" idx="10"/>
          </p:nvPr>
        </p:nvSpPr>
        <p:spPr/>
        <p:txBody>
          <a:bodyPr/>
          <a:lstStyle/>
          <a:p>
            <a:pPr>
              <a:defRPr/>
            </a:pPr>
            <a:fld id="{D386786E-BDCF-4293-8C24-F952E3D22967}" type="datetime1">
              <a:rPr lang="zh-CN" altLang="en-US" smtClean="0"/>
              <a:t>2023/3/31</a:t>
            </a:fld>
            <a:endParaRPr lang="en-US" altLang="zh-CN" dirty="0"/>
          </a:p>
        </p:txBody>
      </p:sp>
      <p:sp>
        <p:nvSpPr>
          <p:cNvPr id="6" name="页脚占位符 5"/>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1432897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7DDFBFD-D377-4D41-83A6-1582D6459580}"/>
              </a:ext>
            </a:extLst>
          </p:cNvPr>
          <p:cNvSpPr>
            <a:spLocks noGrp="1"/>
          </p:cNvSpPr>
          <p:nvPr>
            <p:ph type="title"/>
          </p:nvPr>
        </p:nvSpPr>
        <p:spPr/>
        <p:txBody>
          <a:bodyPr>
            <a:normAutofit/>
          </a:bodyPr>
          <a:lstStyle/>
          <a:p>
            <a:r>
              <a:rPr lang="en-US" altLang="zh-CN" dirty="0"/>
              <a:t>4.2.2 DES</a:t>
            </a:r>
            <a:r>
              <a:rPr lang="zh-CN" altLang="en-US" dirty="0">
                <a:latin typeface="华文中宋" panose="02010600040101010101" pitchFamily="2" charset="-122"/>
              </a:rPr>
              <a:t>算法</a:t>
            </a:r>
            <a:endParaRPr lang="zh-CN" altLang="en-US" dirty="0"/>
          </a:p>
        </p:txBody>
      </p:sp>
      <p:sp>
        <p:nvSpPr>
          <p:cNvPr id="3" name="内容占位符 2">
            <a:extLst>
              <a:ext uri="{FF2B5EF4-FFF2-40B4-BE49-F238E27FC236}">
                <a16:creationId xmlns="" xmlns:a16="http://schemas.microsoft.com/office/drawing/2014/main" id="{FC7FA897-2B1C-4D28-A9BC-8BED75DEF395}"/>
              </a:ext>
            </a:extLst>
          </p:cNvPr>
          <p:cNvSpPr>
            <a:spLocks noGrp="1"/>
          </p:cNvSpPr>
          <p:nvPr>
            <p:ph idx="1"/>
          </p:nvPr>
        </p:nvSpPr>
        <p:spPr>
          <a:xfrm>
            <a:off x="617934" y="1143059"/>
            <a:ext cx="7992559" cy="1447763"/>
          </a:xfrm>
        </p:spPr>
        <p:txBody>
          <a:bodyPr/>
          <a:lstStyle/>
          <a:p>
            <a:pPr algn="just" eaLnBrk="1" hangingPunct="1">
              <a:spcAft>
                <a:spcPts val="600"/>
              </a:spcAft>
              <a:buClr>
                <a:schemeClr val="tx1"/>
              </a:buClr>
              <a:buSzPct val="100000"/>
              <a:buFont typeface="Wingdings" panose="05000000000000000000" pitchFamily="2" charset="2"/>
              <a:buChar char="Ø"/>
              <a:defRPr/>
            </a:pPr>
            <a:r>
              <a:rPr lang="zh-CN" altLang="en-US" b="0" dirty="0">
                <a:latin typeface="Euclid" panose="02020503060505020303" pitchFamily="18" charset="0"/>
              </a:rPr>
              <a:t>将</a:t>
            </a:r>
            <a:r>
              <a:rPr lang="en-US" altLang="zh-CN" dirty="0">
                <a:latin typeface="Euclid" panose="02020503060505020303" pitchFamily="18" charset="0"/>
              </a:rPr>
              <a:t>S</a:t>
            </a:r>
            <a:r>
              <a:rPr lang="en-US" altLang="zh-CN" b="0" dirty="0">
                <a:latin typeface="Euclid" panose="02020503060505020303" pitchFamily="18" charset="0"/>
              </a:rPr>
              <a:t>-</a:t>
            </a:r>
            <a:r>
              <a:rPr lang="zh-CN" altLang="en-US" b="0" dirty="0">
                <a:latin typeface="Euclid" panose="02020503060505020303" pitchFamily="18" charset="0"/>
              </a:rPr>
              <a:t>盒变换后的</a:t>
            </a:r>
            <a:r>
              <a:rPr lang="zh-CN" altLang="zh-CN" dirty="0">
                <a:latin typeface="Euclid" panose="02020503060505020303" pitchFamily="18" charset="0"/>
              </a:rPr>
              <a:t>32</a:t>
            </a:r>
            <a:r>
              <a:rPr lang="zh-CN" altLang="en-US" b="0" dirty="0">
                <a:latin typeface="Euclid" panose="02020503060505020303" pitchFamily="18" charset="0"/>
              </a:rPr>
              <a:t>比特数据再进行</a:t>
            </a:r>
            <a:r>
              <a:rPr lang="en-US" altLang="zh-CN" dirty="0">
                <a:solidFill>
                  <a:srgbClr val="FF0000"/>
                </a:solidFill>
                <a:latin typeface="Euclid" panose="02020503060505020303" pitchFamily="18" charset="0"/>
              </a:rPr>
              <a:t>P</a:t>
            </a:r>
            <a:r>
              <a:rPr lang="zh-CN" altLang="en-US" b="0" dirty="0">
                <a:solidFill>
                  <a:srgbClr val="FF0000"/>
                </a:solidFill>
                <a:latin typeface="Euclid" panose="02020503060505020303" pitchFamily="18" charset="0"/>
              </a:rPr>
              <a:t>盒置换</a:t>
            </a:r>
            <a:r>
              <a:rPr lang="en-US" altLang="zh-CN" b="0" dirty="0">
                <a:latin typeface="Euclid" panose="02020503060505020303" pitchFamily="18" charset="0"/>
              </a:rPr>
              <a:t>, </a:t>
            </a:r>
            <a:r>
              <a:rPr lang="zh-CN" altLang="en-US" b="0" dirty="0">
                <a:solidFill>
                  <a:srgbClr val="FF0000"/>
                </a:solidFill>
                <a:latin typeface="Euclid" panose="02020503060505020303" pitchFamily="18" charset="0"/>
              </a:rPr>
              <a:t>置换后得到的</a:t>
            </a:r>
            <a:r>
              <a:rPr lang="zh-CN" altLang="zh-CN" dirty="0">
                <a:solidFill>
                  <a:srgbClr val="FF0000"/>
                </a:solidFill>
                <a:latin typeface="Euclid" panose="02020503060505020303" pitchFamily="18" charset="0"/>
              </a:rPr>
              <a:t>32</a:t>
            </a:r>
            <a:r>
              <a:rPr lang="zh-CN" altLang="en-US" b="0" dirty="0">
                <a:solidFill>
                  <a:srgbClr val="FF0000"/>
                </a:solidFill>
                <a:latin typeface="Euclid" panose="02020503060505020303" pitchFamily="18" charset="0"/>
              </a:rPr>
              <a:t>比特即为 </a:t>
            </a:r>
            <a:r>
              <a:rPr lang="en-US" altLang="zh-CN" i="1" dirty="0">
                <a:solidFill>
                  <a:srgbClr val="FF0000"/>
                </a:solidFill>
                <a:latin typeface="Euclid" panose="02020503060505020303" pitchFamily="18" charset="0"/>
              </a:rPr>
              <a:t>f </a:t>
            </a:r>
            <a:r>
              <a:rPr lang="zh-CN" altLang="en-US" b="0" dirty="0">
                <a:solidFill>
                  <a:srgbClr val="FF0000"/>
                </a:solidFill>
                <a:latin typeface="Euclid" panose="02020503060505020303" pitchFamily="18" charset="0"/>
              </a:rPr>
              <a:t>函数的输出</a:t>
            </a:r>
            <a:r>
              <a:rPr lang="zh-CN" altLang="en-US" b="0" dirty="0">
                <a:latin typeface="Euclid" panose="02020503060505020303" pitchFamily="18" charset="0"/>
              </a:rPr>
              <a:t>。</a:t>
            </a:r>
            <a:endParaRPr lang="en-US" altLang="zh-CN" b="0" dirty="0">
              <a:latin typeface="Euclid" panose="02020503060505020303" pitchFamily="18" charset="0"/>
            </a:endParaRPr>
          </a:p>
          <a:p>
            <a:pPr algn="just" eaLnBrk="1" hangingPunct="1">
              <a:spcAft>
                <a:spcPts val="600"/>
              </a:spcAft>
              <a:buClr>
                <a:schemeClr val="tx1"/>
              </a:buClr>
              <a:buSzPct val="100000"/>
              <a:buFont typeface="Wingdings" panose="05000000000000000000" pitchFamily="2" charset="2"/>
              <a:buChar char="Ø"/>
              <a:defRPr/>
            </a:pPr>
            <a:r>
              <a:rPr lang="en-US" altLang="zh-CN" dirty="0">
                <a:latin typeface="Euclid" panose="02020503060505020303" pitchFamily="18" charset="0"/>
              </a:rPr>
              <a:t>P</a:t>
            </a:r>
            <a:r>
              <a:rPr lang="zh-CN" altLang="en-US" b="0" dirty="0">
                <a:latin typeface="Euclid" panose="02020503060505020303" pitchFamily="18" charset="0"/>
              </a:rPr>
              <a:t>盒置换</a:t>
            </a:r>
            <a:r>
              <a:rPr lang="zh-CN" altLang="zh-CN" b="0" dirty="0">
                <a:latin typeface="Euclid" panose="02020503060505020303" pitchFamily="18" charset="0"/>
              </a:rPr>
              <a:t>基本特点： </a:t>
            </a:r>
          </a:p>
          <a:p>
            <a:endParaRPr lang="zh-CN" altLang="en-US" sz="2400" dirty="0"/>
          </a:p>
        </p:txBody>
      </p:sp>
      <p:pic>
        <p:nvPicPr>
          <p:cNvPr id="4" name="图片 3">
            <a:extLst>
              <a:ext uri="{FF2B5EF4-FFF2-40B4-BE49-F238E27FC236}">
                <a16:creationId xmlns="" xmlns:a16="http://schemas.microsoft.com/office/drawing/2014/main" id="{A61BE234-1591-473D-BBDA-40E5695F041F}"/>
              </a:ext>
            </a:extLst>
          </p:cNvPr>
          <p:cNvPicPr>
            <a:picLocks noChangeAspect="1"/>
          </p:cNvPicPr>
          <p:nvPr/>
        </p:nvPicPr>
        <p:blipFill>
          <a:blip r:embed="rId2"/>
          <a:stretch>
            <a:fillRect/>
          </a:stretch>
        </p:blipFill>
        <p:spPr>
          <a:xfrm>
            <a:off x="5410178" y="2237071"/>
            <a:ext cx="3657504" cy="3020681"/>
          </a:xfrm>
          <a:prstGeom prst="rect">
            <a:avLst/>
          </a:prstGeom>
        </p:spPr>
      </p:pic>
      <p:sp>
        <p:nvSpPr>
          <p:cNvPr id="5" name="文本框 4">
            <a:extLst>
              <a:ext uri="{FF2B5EF4-FFF2-40B4-BE49-F238E27FC236}">
                <a16:creationId xmlns="" xmlns:a16="http://schemas.microsoft.com/office/drawing/2014/main" id="{9FEF2C68-C99A-4357-B443-BDF42F80C248}"/>
              </a:ext>
            </a:extLst>
          </p:cNvPr>
          <p:cNvSpPr txBox="1"/>
          <p:nvPr/>
        </p:nvSpPr>
        <p:spPr>
          <a:xfrm>
            <a:off x="669928" y="2590822"/>
            <a:ext cx="4740250" cy="3049296"/>
          </a:xfrm>
          <a:prstGeom prst="rect">
            <a:avLst/>
          </a:prstGeom>
          <a:noFill/>
        </p:spPr>
        <p:txBody>
          <a:bodyPr wrap="square" rtlCol="0">
            <a:spAutoFit/>
          </a:bodyPr>
          <a:lstStyle/>
          <a:p>
            <a:pPr marL="230400" indent="-230400" eaLnBrk="1" hangingPunct="1">
              <a:lnSpc>
                <a:spcPct val="115000"/>
              </a:lnSpc>
              <a:buFont typeface="Times New Roman" panose="02020603050405020304" pitchFamily="18" charset="0"/>
              <a:buChar char="‒"/>
            </a:pPr>
            <a:r>
              <a:rPr kumimoji="1" lang="zh-CN" altLang="zh-CN" sz="2800" b="1" dirty="0">
                <a:latin typeface="Euclid" panose="02020503060505020303" pitchFamily="18" charset="0"/>
                <a:ea typeface="华文中宋" panose="02010600040101010101" pitchFamily="2" charset="-122"/>
              </a:rPr>
              <a:t>P</a:t>
            </a:r>
            <a:r>
              <a:rPr kumimoji="1" lang="zh-CN" altLang="zh-CN" sz="2800" b="0" dirty="0">
                <a:latin typeface="Euclid" panose="02020503060505020303" pitchFamily="18" charset="0"/>
                <a:ea typeface="华文中宋" panose="02010600040101010101" pitchFamily="2" charset="-122"/>
              </a:rPr>
              <a:t>盒的各输出块的</a:t>
            </a:r>
            <a:r>
              <a:rPr kumimoji="1" lang="zh-CN" altLang="zh-CN" sz="2800" b="1" dirty="0">
                <a:latin typeface="Euclid" panose="02020503060505020303" pitchFamily="18" charset="0"/>
                <a:ea typeface="华文中宋" panose="02010600040101010101" pitchFamily="2" charset="-122"/>
              </a:rPr>
              <a:t>4</a:t>
            </a:r>
            <a:r>
              <a:rPr kumimoji="1" lang="zh-CN" altLang="zh-CN" sz="2800" b="0" dirty="0">
                <a:latin typeface="Euclid" panose="02020503060505020303" pitchFamily="18" charset="0"/>
                <a:ea typeface="华文中宋" panose="02010600040101010101" pitchFamily="2" charset="-122"/>
              </a:rPr>
              <a:t>个比特都来自不同的输入块</a:t>
            </a:r>
            <a:r>
              <a:rPr kumimoji="1" lang="en-US" altLang="zh-CN" sz="2800" b="0" dirty="0">
                <a:latin typeface="Euclid" panose="02020503060505020303" pitchFamily="18" charset="0"/>
                <a:ea typeface="华文中宋" panose="02010600040101010101" pitchFamily="2" charset="-122"/>
              </a:rPr>
              <a:t>; </a:t>
            </a:r>
            <a:endParaRPr kumimoji="1" lang="zh-CN" altLang="zh-CN" sz="2800" b="0" dirty="0">
              <a:latin typeface="Euclid" panose="02020503060505020303" pitchFamily="18" charset="0"/>
              <a:ea typeface="华文中宋" panose="02010600040101010101" pitchFamily="2" charset="-122"/>
            </a:endParaRPr>
          </a:p>
          <a:p>
            <a:pPr marL="230400" indent="-230400" eaLnBrk="1" hangingPunct="1">
              <a:lnSpc>
                <a:spcPct val="115000"/>
              </a:lnSpc>
              <a:buFont typeface="Times New Roman" panose="02020603050405020304" pitchFamily="18" charset="0"/>
              <a:buChar char="‒"/>
            </a:pPr>
            <a:r>
              <a:rPr kumimoji="1" lang="zh-CN" altLang="zh-CN" sz="2800" b="1" dirty="0">
                <a:latin typeface="Euclid" panose="02020503060505020303" pitchFamily="18" charset="0"/>
                <a:ea typeface="华文中宋" panose="02010600040101010101" pitchFamily="2" charset="-122"/>
              </a:rPr>
              <a:t>P</a:t>
            </a:r>
            <a:r>
              <a:rPr kumimoji="1" lang="zh-CN" altLang="zh-CN" sz="2800" b="0" dirty="0">
                <a:latin typeface="Euclid" panose="02020503060505020303" pitchFamily="18" charset="0"/>
                <a:ea typeface="华文中宋" panose="02010600040101010101" pitchFamily="2" charset="-122"/>
              </a:rPr>
              <a:t>盒的各输入块的</a:t>
            </a:r>
            <a:r>
              <a:rPr kumimoji="1" lang="zh-CN" altLang="zh-CN" sz="2800" b="1" dirty="0">
                <a:latin typeface="Euclid" panose="02020503060505020303" pitchFamily="18" charset="0"/>
                <a:ea typeface="华文中宋" panose="02010600040101010101" pitchFamily="2" charset="-122"/>
              </a:rPr>
              <a:t>4</a:t>
            </a:r>
            <a:r>
              <a:rPr kumimoji="1" lang="zh-CN" altLang="zh-CN" sz="2800" b="0" dirty="0">
                <a:latin typeface="Euclid" panose="02020503060505020303" pitchFamily="18" charset="0"/>
                <a:ea typeface="华文中宋" panose="02010600040101010101" pitchFamily="2" charset="-122"/>
              </a:rPr>
              <a:t>个比特都分配到不同的输出块之中</a:t>
            </a:r>
            <a:r>
              <a:rPr kumimoji="1" lang="en-US" altLang="zh-CN" sz="2800" b="0" dirty="0">
                <a:latin typeface="Euclid" panose="02020503060505020303" pitchFamily="18" charset="0"/>
                <a:ea typeface="华文中宋" panose="02010600040101010101" pitchFamily="2" charset="-122"/>
              </a:rPr>
              <a:t>; </a:t>
            </a:r>
            <a:endParaRPr kumimoji="1" lang="zh-CN" altLang="zh-CN" sz="2800" b="0" dirty="0">
              <a:latin typeface="Euclid" panose="02020503060505020303" pitchFamily="18" charset="0"/>
              <a:ea typeface="华文中宋" panose="02010600040101010101" pitchFamily="2" charset="-122"/>
            </a:endParaRPr>
          </a:p>
          <a:p>
            <a:pPr marL="230400" indent="-230400" eaLnBrk="1" hangingPunct="1">
              <a:lnSpc>
                <a:spcPct val="115000"/>
              </a:lnSpc>
              <a:buFont typeface="Times New Roman" panose="02020603050405020304" pitchFamily="18" charset="0"/>
              <a:buChar char="‒"/>
            </a:pPr>
            <a:r>
              <a:rPr kumimoji="1" lang="zh-CN" altLang="zh-CN" sz="2800" b="1" dirty="0">
                <a:latin typeface="Euclid" panose="02020503060505020303" pitchFamily="18" charset="0"/>
                <a:ea typeface="华文中宋" panose="02010600040101010101" pitchFamily="2" charset="-122"/>
              </a:rPr>
              <a:t>P</a:t>
            </a:r>
            <a:r>
              <a:rPr kumimoji="1" lang="zh-CN" altLang="zh-CN" sz="2800" b="0" dirty="0">
                <a:latin typeface="Euclid" panose="02020503060505020303" pitchFamily="18" charset="0"/>
                <a:ea typeface="华文中宋" panose="02010600040101010101" pitchFamily="2" charset="-122"/>
              </a:rPr>
              <a:t>盒的第</a:t>
            </a:r>
            <a:r>
              <a:rPr kumimoji="1" lang="zh-CN" altLang="zh-CN" sz="2800" b="1" i="1" dirty="0">
                <a:latin typeface="Euclid" panose="02020503060505020303" pitchFamily="18" charset="0"/>
                <a:ea typeface="华文中宋" panose="02010600040101010101" pitchFamily="2" charset="-122"/>
              </a:rPr>
              <a:t>t</a:t>
            </a:r>
            <a:r>
              <a:rPr kumimoji="1" lang="zh-CN" altLang="zh-CN" sz="2800" b="0" dirty="0">
                <a:latin typeface="Euclid" panose="02020503060505020303" pitchFamily="18" charset="0"/>
                <a:ea typeface="华文中宋" panose="02010600040101010101" pitchFamily="2" charset="-122"/>
              </a:rPr>
              <a:t>输出块的</a:t>
            </a:r>
            <a:r>
              <a:rPr kumimoji="1" lang="zh-CN" altLang="zh-CN" sz="2800" b="1" dirty="0">
                <a:latin typeface="Euclid" panose="02020503060505020303" pitchFamily="18" charset="0"/>
                <a:ea typeface="华文中宋" panose="02010600040101010101" pitchFamily="2" charset="-122"/>
              </a:rPr>
              <a:t>4</a:t>
            </a:r>
            <a:r>
              <a:rPr kumimoji="1" lang="zh-CN" altLang="zh-CN" sz="2800" b="0" dirty="0">
                <a:latin typeface="Euclid" panose="02020503060505020303" pitchFamily="18" charset="0"/>
                <a:ea typeface="华文中宋" panose="02010600040101010101" pitchFamily="2" charset="-122"/>
              </a:rPr>
              <a:t>个比特都不来自第</a:t>
            </a:r>
            <a:r>
              <a:rPr kumimoji="1" lang="zh-CN" altLang="zh-CN" sz="2800" b="1" i="1" dirty="0">
                <a:latin typeface="Euclid" panose="02020503060505020303" pitchFamily="18" charset="0"/>
                <a:ea typeface="华文中宋" panose="02010600040101010101" pitchFamily="2" charset="-122"/>
              </a:rPr>
              <a:t>t</a:t>
            </a:r>
            <a:r>
              <a:rPr kumimoji="1" lang="zh-CN" altLang="zh-CN" sz="2800" b="0" dirty="0">
                <a:latin typeface="Euclid" panose="02020503060505020303" pitchFamily="18" charset="0"/>
                <a:ea typeface="华文中宋" panose="02010600040101010101" pitchFamily="2" charset="-122"/>
              </a:rPr>
              <a:t>输入块。</a:t>
            </a:r>
            <a:endParaRPr lang="zh-CN" altLang="en-US" dirty="0"/>
          </a:p>
        </p:txBody>
      </p:sp>
      <p:sp>
        <p:nvSpPr>
          <p:cNvPr id="7" name="Rectangle 3">
            <a:extLst>
              <a:ext uri="{FF2B5EF4-FFF2-40B4-BE49-F238E27FC236}">
                <a16:creationId xmlns="" xmlns:a16="http://schemas.microsoft.com/office/drawing/2014/main" id="{E2964814-C7B4-4718-BB61-D1AF122DFCA9}"/>
              </a:ext>
            </a:extLst>
          </p:cNvPr>
          <p:cNvSpPr>
            <a:spLocks noChangeArrowheads="1"/>
          </p:cNvSpPr>
          <p:nvPr/>
        </p:nvSpPr>
        <p:spPr bwMode="auto">
          <a:xfrm>
            <a:off x="838298" y="5534595"/>
            <a:ext cx="7086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b="1" i="1" dirty="0">
                <a:solidFill>
                  <a:srgbClr val="0000FF"/>
                </a:solidFill>
                <a:latin typeface="Euclid" panose="02020503060505020303" pitchFamily="18" charset="0"/>
              </a:rPr>
              <a:t>P</a:t>
            </a:r>
            <a:r>
              <a:rPr lang="en-US" altLang="zh-CN" sz="2800" b="1" dirty="0">
                <a:solidFill>
                  <a:srgbClr val="0000FF"/>
                </a:solidFill>
                <a:latin typeface="Euclid" panose="02020503060505020303" pitchFamily="18" charset="0"/>
              </a:rPr>
              <a:t>(</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1</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2</a:t>
            </a:r>
            <a:r>
              <a:rPr lang="en-US" altLang="zh-CN" sz="2800" b="1" dirty="0">
                <a:solidFill>
                  <a:srgbClr val="0000FF"/>
                </a:solidFill>
                <a:latin typeface="Euclid" panose="02020503060505020303" pitchFamily="18" charset="0"/>
              </a:rPr>
              <a:t>…</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32</a:t>
            </a:r>
            <a:r>
              <a:rPr lang="en-US" altLang="zh-CN" sz="2800" b="1" dirty="0">
                <a:solidFill>
                  <a:srgbClr val="0000FF"/>
                </a:solidFill>
                <a:latin typeface="Euclid" panose="02020503060505020303" pitchFamily="18" charset="0"/>
              </a:rPr>
              <a:t>)=</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16</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7</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20</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21</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29</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12</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28</a:t>
            </a:r>
            <a:r>
              <a:rPr lang="en-US" altLang="zh-CN" sz="2800" b="1" dirty="0">
                <a:solidFill>
                  <a:srgbClr val="0000FF"/>
                </a:solidFill>
                <a:latin typeface="Euclid" panose="02020503060505020303" pitchFamily="18" charset="0"/>
              </a:rPr>
              <a:t>….</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11</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4</a:t>
            </a:r>
            <a:r>
              <a:rPr lang="en-US" altLang="zh-CN" sz="2800" b="1" i="1" dirty="0">
                <a:solidFill>
                  <a:srgbClr val="0000FF"/>
                </a:solidFill>
                <a:latin typeface="Euclid" panose="02020503060505020303" pitchFamily="18" charset="0"/>
              </a:rPr>
              <a:t>c</a:t>
            </a:r>
            <a:r>
              <a:rPr lang="en-US" altLang="zh-CN" sz="2800" b="1" baseline="-25000" dirty="0">
                <a:solidFill>
                  <a:srgbClr val="0000FF"/>
                </a:solidFill>
                <a:latin typeface="Euclid" panose="02020503060505020303" pitchFamily="18" charset="0"/>
              </a:rPr>
              <a:t>25</a:t>
            </a:r>
            <a:endParaRPr lang="en-GB" altLang="zh-CN" sz="2800" b="1" baseline="-25000" dirty="0">
              <a:solidFill>
                <a:srgbClr val="0000FF"/>
              </a:solidFill>
              <a:latin typeface="Euclid" panose="02020503060505020303" pitchFamily="18" charset="0"/>
            </a:endParaRPr>
          </a:p>
        </p:txBody>
      </p:sp>
      <p:sp>
        <p:nvSpPr>
          <p:cNvPr id="6" name="日期占位符 5"/>
          <p:cNvSpPr>
            <a:spLocks noGrp="1"/>
          </p:cNvSpPr>
          <p:nvPr>
            <p:ph type="dt" sz="half" idx="10"/>
          </p:nvPr>
        </p:nvSpPr>
        <p:spPr/>
        <p:txBody>
          <a:bodyPr/>
          <a:lstStyle/>
          <a:p>
            <a:pPr>
              <a:defRPr/>
            </a:pPr>
            <a:fld id="{879173CD-7E63-418B-AA08-998F7133FD0A}" type="datetime1">
              <a:rPr lang="zh-CN" altLang="en-US" smtClean="0"/>
              <a:t>2023/3/31</a:t>
            </a:fld>
            <a:endParaRPr lang="en-US" altLang="zh-CN" dirty="0"/>
          </a:p>
        </p:txBody>
      </p:sp>
      <p:sp>
        <p:nvSpPr>
          <p:cNvPr id="8" name="页脚占位符 7"/>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3170498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808633D7-583E-4074-B648-BC5BBDCF8313}"/>
              </a:ext>
            </a:extLst>
          </p:cNvPr>
          <p:cNvPicPr>
            <a:picLocks noChangeAspect="1"/>
          </p:cNvPicPr>
          <p:nvPr/>
        </p:nvPicPr>
        <p:blipFill>
          <a:blip r:embed="rId2"/>
          <a:stretch>
            <a:fillRect/>
          </a:stretch>
        </p:blipFill>
        <p:spPr>
          <a:xfrm>
            <a:off x="3765185" y="1058862"/>
            <a:ext cx="5302497" cy="5189464"/>
          </a:xfrm>
          <a:prstGeom prst="rect">
            <a:avLst/>
          </a:prstGeom>
        </p:spPr>
      </p:pic>
      <p:sp>
        <p:nvSpPr>
          <p:cNvPr id="2" name="内容占位符 1">
            <a:extLst>
              <a:ext uri="{FF2B5EF4-FFF2-40B4-BE49-F238E27FC236}">
                <a16:creationId xmlns="" xmlns:a16="http://schemas.microsoft.com/office/drawing/2014/main" id="{26F60D2B-10C5-41E3-8213-A6035BB0A397}"/>
              </a:ext>
            </a:extLst>
          </p:cNvPr>
          <p:cNvSpPr>
            <a:spLocks noGrp="1"/>
          </p:cNvSpPr>
          <p:nvPr>
            <p:ph idx="1"/>
          </p:nvPr>
        </p:nvSpPr>
        <p:spPr>
          <a:xfrm>
            <a:off x="617538" y="1219200"/>
            <a:ext cx="7886700" cy="4579938"/>
          </a:xfrm>
        </p:spPr>
        <p:txBody>
          <a:bodyPr/>
          <a:lstStyle/>
          <a:p>
            <a:pPr marL="0" indent="0">
              <a:buFont typeface="Arial" panose="020B0604020202020204" pitchFamily="34" charset="0"/>
              <a:buNone/>
              <a:defRPr/>
            </a:pPr>
            <a:r>
              <a:rPr lang="en-US" altLang="zh-CN" dirty="0">
                <a:latin typeface="Euclid" panose="02020503060505020303" pitchFamily="18" charset="0"/>
              </a:rPr>
              <a:t>3</a:t>
            </a:r>
            <a:r>
              <a:rPr lang="en-US" altLang="zh-CN" b="0" dirty="0">
                <a:latin typeface="Euclid" panose="02020503060505020303" pitchFamily="18" charset="0"/>
              </a:rPr>
              <a:t>. </a:t>
            </a:r>
            <a:r>
              <a:rPr lang="zh-CN" altLang="en-US" b="0" dirty="0">
                <a:latin typeface="Euclid" panose="02020503060505020303" pitchFamily="18" charset="0"/>
              </a:rPr>
              <a:t>密钥的产生</a:t>
            </a:r>
          </a:p>
        </p:txBody>
      </p:sp>
      <p:sp>
        <p:nvSpPr>
          <p:cNvPr id="67588" name="Text Box 2">
            <a:extLst>
              <a:ext uri="{FF2B5EF4-FFF2-40B4-BE49-F238E27FC236}">
                <a16:creationId xmlns="" xmlns:a16="http://schemas.microsoft.com/office/drawing/2014/main" id="{CEBE67BD-8B86-4462-87A9-12647F047C5D}"/>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7590" name="Text Box 4">
            <a:extLst>
              <a:ext uri="{FF2B5EF4-FFF2-40B4-BE49-F238E27FC236}">
                <a16:creationId xmlns="" xmlns:a16="http://schemas.microsoft.com/office/drawing/2014/main" id="{AB7B367A-E527-4C74-B1BA-96B5BAACBA6D}"/>
              </a:ext>
            </a:extLst>
          </p:cNvPr>
          <p:cNvSpPr txBox="1">
            <a:spLocks noChangeArrowheads="1"/>
          </p:cNvSpPr>
          <p:nvPr/>
        </p:nvSpPr>
        <p:spPr bwMode="auto">
          <a:xfrm>
            <a:off x="281940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67591" name="Text Box 5">
            <a:extLst>
              <a:ext uri="{FF2B5EF4-FFF2-40B4-BE49-F238E27FC236}">
                <a16:creationId xmlns="" xmlns:a16="http://schemas.microsoft.com/office/drawing/2014/main" id="{E9B180F1-666D-4F11-BFED-E0A6764D1173}"/>
              </a:ext>
            </a:extLst>
          </p:cNvPr>
          <p:cNvSpPr txBox="1">
            <a:spLocks noChangeArrowheads="1"/>
          </p:cNvSpPr>
          <p:nvPr/>
        </p:nvSpPr>
        <p:spPr bwMode="auto">
          <a:xfrm>
            <a:off x="1812925" y="436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8" name="标题 4">
            <a:extLst>
              <a:ext uri="{FF2B5EF4-FFF2-40B4-BE49-F238E27FC236}">
                <a16:creationId xmlns="" xmlns:a16="http://schemas.microsoft.com/office/drawing/2014/main" id="{7EDB729E-CB43-4F1B-8D6A-FEAD8DDBF404}"/>
              </a:ext>
            </a:extLst>
          </p:cNvPr>
          <p:cNvSpPr>
            <a:spLocks noGrp="1"/>
          </p:cNvSpPr>
          <p:nvPr>
            <p:ph type="title"/>
          </p:nvPr>
        </p:nvSpPr>
        <p:spPr>
          <a:xfrm>
            <a:off x="1098550" y="365125"/>
            <a:ext cx="6778625" cy="668338"/>
          </a:xfrm>
        </p:spPr>
        <p:txBody>
          <a:bodyPr/>
          <a:lstStyle/>
          <a:p>
            <a:pPr>
              <a:defRPr/>
            </a:pPr>
            <a:r>
              <a:rPr lang="en-US" altLang="zh-CN" dirty="0"/>
              <a:t>4.2.2 DES</a:t>
            </a:r>
            <a:r>
              <a:rPr lang="zh-CN" altLang="en-US" dirty="0"/>
              <a:t>算法</a:t>
            </a:r>
          </a:p>
        </p:txBody>
      </p:sp>
      <p:sp>
        <p:nvSpPr>
          <p:cNvPr id="3" name="文本框 2">
            <a:extLst>
              <a:ext uri="{FF2B5EF4-FFF2-40B4-BE49-F238E27FC236}">
                <a16:creationId xmlns="" xmlns:a16="http://schemas.microsoft.com/office/drawing/2014/main" id="{C35914DC-3AFA-4BDC-B53D-0A7ED242A89E}"/>
              </a:ext>
            </a:extLst>
          </p:cNvPr>
          <p:cNvSpPr txBox="1"/>
          <p:nvPr/>
        </p:nvSpPr>
        <p:spPr>
          <a:xfrm>
            <a:off x="152446" y="2607401"/>
            <a:ext cx="3886168" cy="2027478"/>
          </a:xfrm>
          <a:prstGeom prst="rect">
            <a:avLst/>
          </a:prstGeom>
          <a:noFill/>
        </p:spPr>
        <p:txBody>
          <a:bodyPr wrap="square" rtlCol="0">
            <a:spAutoFit/>
          </a:bodyPr>
          <a:lstStyle/>
          <a:p>
            <a:pPr marL="228600" lvl="1" indent="-228600" algn="just" eaLnBrk="1" hangingPunct="1">
              <a:lnSpc>
                <a:spcPct val="90000"/>
              </a:lnSpc>
              <a:spcBef>
                <a:spcPts val="1000"/>
              </a:spcBef>
              <a:spcAft>
                <a:spcPts val="600"/>
              </a:spcAft>
              <a:buClr>
                <a:schemeClr val="tx1"/>
              </a:buClr>
              <a:buSzPct val="100000"/>
              <a:buFont typeface="Wingdings" panose="05000000000000000000" pitchFamily="2" charset="2"/>
              <a:buChar char="Ø"/>
              <a:defRPr/>
            </a:pPr>
            <a:r>
              <a:rPr lang="zh-CN" altLang="en-US" sz="2800" dirty="0">
                <a:latin typeface="Euclid" panose="02020503060505020303" pitchFamily="18" charset="0"/>
                <a:ea typeface="华文中宋" panose="02010600040101010101" pitchFamily="2" charset="-122"/>
              </a:rPr>
              <a:t>子密钥生成算法</a:t>
            </a:r>
            <a:endParaRPr lang="en-US" altLang="zh-CN" sz="2800" dirty="0">
              <a:latin typeface="Euclid" panose="02020503060505020303" pitchFamily="18" charset="0"/>
              <a:ea typeface="华文中宋" panose="02010600040101010101" pitchFamily="2" charset="-122"/>
            </a:endParaRPr>
          </a:p>
          <a:p>
            <a:pPr marL="687600" lvl="1" indent="-230400" eaLnBrk="1" hangingPunct="1">
              <a:lnSpc>
                <a:spcPct val="115000"/>
              </a:lnSpc>
              <a:buClr>
                <a:schemeClr val="tx1"/>
              </a:buClr>
              <a:buSzPct val="100000"/>
              <a:buFont typeface="Times New Roman" panose="02020603050405020304" pitchFamily="18" charset="0"/>
              <a:buChar char="‒"/>
              <a:defRPr/>
            </a:pPr>
            <a:r>
              <a:rPr kumimoji="1" lang="zh-CN" altLang="en-US" sz="2800" dirty="0">
                <a:solidFill>
                  <a:srgbClr val="FF0000"/>
                </a:solidFill>
                <a:latin typeface="Euclid" panose="02020503060505020303" pitchFamily="18" charset="0"/>
                <a:ea typeface="华文中宋" panose="02010600040101010101" pitchFamily="2" charset="-122"/>
              </a:rPr>
              <a:t>初始密钥置换</a:t>
            </a:r>
            <a:r>
              <a:rPr kumimoji="1" lang="en-US" altLang="zh-CN" sz="2800" b="1" dirty="0">
                <a:solidFill>
                  <a:srgbClr val="FF0000"/>
                </a:solidFill>
                <a:latin typeface="Euclid" panose="02020503060505020303" pitchFamily="18" charset="0"/>
                <a:ea typeface="华文中宋" panose="02010600040101010101" pitchFamily="2" charset="-122"/>
              </a:rPr>
              <a:t>PC</a:t>
            </a:r>
            <a:r>
              <a:rPr kumimoji="1" lang="en-US" altLang="zh-CN" sz="2800" dirty="0">
                <a:solidFill>
                  <a:srgbClr val="FF0000"/>
                </a:solidFill>
                <a:latin typeface="Euclid" panose="02020503060505020303" pitchFamily="18" charset="0"/>
                <a:ea typeface="华文中宋" panose="02010600040101010101" pitchFamily="2" charset="-122"/>
              </a:rPr>
              <a:t>-1</a:t>
            </a:r>
            <a:endParaRPr kumimoji="1" lang="zh-CN" altLang="en-US" sz="2800" dirty="0">
              <a:solidFill>
                <a:srgbClr val="FF0000"/>
              </a:solidFill>
              <a:latin typeface="Euclid" panose="02020503060505020303" pitchFamily="18" charset="0"/>
              <a:ea typeface="华文中宋" panose="02010600040101010101" pitchFamily="2" charset="-122"/>
            </a:endParaRPr>
          </a:p>
          <a:p>
            <a:pPr marL="687600" lvl="1" indent="-230400" eaLnBrk="1" hangingPunct="1">
              <a:lnSpc>
                <a:spcPct val="115000"/>
              </a:lnSpc>
              <a:buClr>
                <a:schemeClr val="tx1"/>
              </a:buClr>
              <a:buSzPct val="100000"/>
              <a:buFont typeface="Times New Roman" panose="02020603050405020304" pitchFamily="18" charset="0"/>
              <a:buChar char="‒"/>
              <a:defRPr/>
            </a:pPr>
            <a:r>
              <a:rPr kumimoji="1" lang="zh-CN" altLang="en-US" sz="2800" dirty="0">
                <a:solidFill>
                  <a:srgbClr val="FF0000"/>
                </a:solidFill>
                <a:latin typeface="Euclid" panose="02020503060505020303" pitchFamily="18" charset="0"/>
                <a:ea typeface="华文中宋" panose="02010600040101010101" pitchFamily="2" charset="-122"/>
              </a:rPr>
              <a:t>循环左移位</a:t>
            </a:r>
            <a:endParaRPr kumimoji="1" lang="en-US" altLang="zh-CN" sz="2800" dirty="0">
              <a:solidFill>
                <a:srgbClr val="FF0000"/>
              </a:solidFill>
              <a:latin typeface="Euclid" panose="02020503060505020303" pitchFamily="18" charset="0"/>
              <a:ea typeface="华文中宋" panose="02010600040101010101" pitchFamily="2" charset="-122"/>
            </a:endParaRPr>
          </a:p>
          <a:p>
            <a:pPr marL="687600" lvl="1" indent="-230400" eaLnBrk="1" hangingPunct="1">
              <a:lnSpc>
                <a:spcPct val="115000"/>
              </a:lnSpc>
              <a:buClr>
                <a:schemeClr val="tx1"/>
              </a:buClr>
              <a:buSzPct val="100000"/>
              <a:buFont typeface="Times New Roman" panose="02020603050405020304" pitchFamily="18" charset="0"/>
              <a:buChar char="‒"/>
              <a:defRPr/>
            </a:pPr>
            <a:r>
              <a:rPr kumimoji="1" lang="zh-CN" altLang="en-US" sz="2800" dirty="0">
                <a:solidFill>
                  <a:srgbClr val="FF0000"/>
                </a:solidFill>
                <a:latin typeface="Euclid" panose="02020503060505020303" pitchFamily="18" charset="0"/>
                <a:ea typeface="华文中宋" panose="02010600040101010101" pitchFamily="2" charset="-122"/>
              </a:rPr>
              <a:t>压缩置换</a:t>
            </a:r>
            <a:r>
              <a:rPr kumimoji="1" lang="en-US" altLang="zh-CN" sz="2800" b="1" dirty="0">
                <a:solidFill>
                  <a:srgbClr val="FF0000"/>
                </a:solidFill>
                <a:latin typeface="Euclid" panose="02020503060505020303" pitchFamily="18" charset="0"/>
                <a:ea typeface="华文中宋" panose="02010600040101010101" pitchFamily="2" charset="-122"/>
              </a:rPr>
              <a:t>PC</a:t>
            </a:r>
            <a:r>
              <a:rPr kumimoji="1" lang="en-US" altLang="zh-CN" sz="2800" dirty="0">
                <a:solidFill>
                  <a:srgbClr val="FF0000"/>
                </a:solidFill>
                <a:latin typeface="Euclid" panose="02020503060505020303" pitchFamily="18" charset="0"/>
                <a:ea typeface="华文中宋" panose="02010600040101010101" pitchFamily="2" charset="-122"/>
              </a:rPr>
              <a:t>-2</a:t>
            </a:r>
            <a:endParaRPr lang="zh-CN" altLang="en-US" sz="2000" dirty="0">
              <a:solidFill>
                <a:srgbClr val="FF0000"/>
              </a:solidFill>
            </a:endParaRPr>
          </a:p>
        </p:txBody>
      </p:sp>
      <p:sp>
        <p:nvSpPr>
          <p:cNvPr id="4" name="日期占位符 3"/>
          <p:cNvSpPr>
            <a:spLocks noGrp="1"/>
          </p:cNvSpPr>
          <p:nvPr>
            <p:ph type="dt" sz="half" idx="10"/>
          </p:nvPr>
        </p:nvSpPr>
        <p:spPr/>
        <p:txBody>
          <a:bodyPr/>
          <a:lstStyle/>
          <a:p>
            <a:pPr>
              <a:defRPr/>
            </a:pPr>
            <a:fld id="{1108486E-0FF4-4209-940F-67F3AB6FE2A2}"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8610" name="Group 8">
            <a:extLst>
              <a:ext uri="{FF2B5EF4-FFF2-40B4-BE49-F238E27FC236}">
                <a16:creationId xmlns="" xmlns:a16="http://schemas.microsoft.com/office/drawing/2014/main" id="{AA37363E-1D14-4C89-9EE2-EB2D6C8CB09D}"/>
              </a:ext>
            </a:extLst>
          </p:cNvPr>
          <p:cNvGrpSpPr>
            <a:grpSpLocks/>
          </p:cNvGrpSpPr>
          <p:nvPr/>
        </p:nvGrpSpPr>
        <p:grpSpPr bwMode="auto">
          <a:xfrm>
            <a:off x="1676400" y="1120775"/>
            <a:ext cx="5205413" cy="5127625"/>
            <a:chOff x="1056" y="1260"/>
            <a:chExt cx="3279" cy="3230"/>
          </a:xfrm>
        </p:grpSpPr>
        <p:sp>
          <p:nvSpPr>
            <p:cNvPr id="68633" name="AutoShape 9">
              <a:extLst>
                <a:ext uri="{FF2B5EF4-FFF2-40B4-BE49-F238E27FC236}">
                  <a16:creationId xmlns="" xmlns:a16="http://schemas.microsoft.com/office/drawing/2014/main" id="{269FE094-B0B0-4252-9DC5-9FEC9DCAF341}"/>
                </a:ext>
              </a:extLst>
            </p:cNvPr>
            <p:cNvSpPr>
              <a:spLocks noChangeArrowheads="1"/>
            </p:cNvSpPr>
            <p:nvPr/>
          </p:nvSpPr>
          <p:spPr bwMode="auto">
            <a:xfrm>
              <a:off x="1056" y="1260"/>
              <a:ext cx="3274" cy="383"/>
            </a:xfrm>
            <a:prstGeom prst="flowChartProcess">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34" name="AutoShape 10">
              <a:extLst>
                <a:ext uri="{FF2B5EF4-FFF2-40B4-BE49-F238E27FC236}">
                  <a16:creationId xmlns="" xmlns:a16="http://schemas.microsoft.com/office/drawing/2014/main" id="{3A4FAB01-CCB1-4C03-8AD0-AC4D9E81D197}"/>
                </a:ext>
              </a:extLst>
            </p:cNvPr>
            <p:cNvSpPr>
              <a:spLocks noChangeArrowheads="1"/>
            </p:cNvSpPr>
            <p:nvPr/>
          </p:nvSpPr>
          <p:spPr bwMode="auto">
            <a:xfrm>
              <a:off x="1056" y="1962"/>
              <a:ext cx="3274" cy="282"/>
            </a:xfrm>
            <a:prstGeom prst="flowChartAlternateProcess">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35" name="AutoShape 11">
              <a:extLst>
                <a:ext uri="{FF2B5EF4-FFF2-40B4-BE49-F238E27FC236}">
                  <a16:creationId xmlns="" xmlns:a16="http://schemas.microsoft.com/office/drawing/2014/main" id="{E7467E72-E7E5-4F5E-B243-A9969F923D45}"/>
                </a:ext>
              </a:extLst>
            </p:cNvPr>
            <p:cNvSpPr>
              <a:spLocks noChangeArrowheads="1"/>
            </p:cNvSpPr>
            <p:nvPr/>
          </p:nvSpPr>
          <p:spPr bwMode="auto">
            <a:xfrm>
              <a:off x="1056" y="3903"/>
              <a:ext cx="3279" cy="347"/>
            </a:xfrm>
            <a:prstGeom prst="flowChartAlternateProcess">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36" name="Rectangle 12">
              <a:extLst>
                <a:ext uri="{FF2B5EF4-FFF2-40B4-BE49-F238E27FC236}">
                  <a16:creationId xmlns="" xmlns:a16="http://schemas.microsoft.com/office/drawing/2014/main" id="{42912BE6-9D4B-41C6-8CB8-36A8A7E9122A}"/>
                </a:ext>
              </a:extLst>
            </p:cNvPr>
            <p:cNvSpPr>
              <a:spLocks noChangeArrowheads="1"/>
            </p:cNvSpPr>
            <p:nvPr/>
          </p:nvSpPr>
          <p:spPr bwMode="auto">
            <a:xfrm>
              <a:off x="1056" y="2464"/>
              <a:ext cx="1522" cy="375"/>
            </a:xfrm>
            <a:prstGeom prst="rect">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37" name="Rectangle 13">
              <a:extLst>
                <a:ext uri="{FF2B5EF4-FFF2-40B4-BE49-F238E27FC236}">
                  <a16:creationId xmlns="" xmlns:a16="http://schemas.microsoft.com/office/drawing/2014/main" id="{C367E2FF-FF15-4CC6-B658-201E6DE988DB}"/>
                </a:ext>
              </a:extLst>
            </p:cNvPr>
            <p:cNvSpPr>
              <a:spLocks noChangeArrowheads="1"/>
            </p:cNvSpPr>
            <p:nvPr/>
          </p:nvSpPr>
          <p:spPr bwMode="auto">
            <a:xfrm>
              <a:off x="2822" y="2464"/>
              <a:ext cx="1508" cy="403"/>
            </a:xfrm>
            <a:prstGeom prst="rect">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38" name="AutoShape 16">
              <a:extLst>
                <a:ext uri="{FF2B5EF4-FFF2-40B4-BE49-F238E27FC236}">
                  <a16:creationId xmlns="" xmlns:a16="http://schemas.microsoft.com/office/drawing/2014/main" id="{C431C435-6C21-4224-98EF-5C8FBCCCB94C}"/>
                </a:ext>
              </a:extLst>
            </p:cNvPr>
            <p:cNvSpPr>
              <a:spLocks noChangeArrowheads="1"/>
            </p:cNvSpPr>
            <p:nvPr/>
          </p:nvSpPr>
          <p:spPr bwMode="auto">
            <a:xfrm>
              <a:off x="2544" y="1621"/>
              <a:ext cx="192" cy="337"/>
            </a:xfrm>
            <a:prstGeom prst="downArrow">
              <a:avLst>
                <a:gd name="adj1" fmla="val 50000"/>
                <a:gd name="adj2" fmla="val 31244"/>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39" name="AutoShape 17">
              <a:extLst>
                <a:ext uri="{FF2B5EF4-FFF2-40B4-BE49-F238E27FC236}">
                  <a16:creationId xmlns="" xmlns:a16="http://schemas.microsoft.com/office/drawing/2014/main" id="{092F577F-F722-4562-ABC3-C3B1ACB1484D}"/>
                </a:ext>
              </a:extLst>
            </p:cNvPr>
            <p:cNvSpPr>
              <a:spLocks noChangeArrowheads="1"/>
            </p:cNvSpPr>
            <p:nvPr/>
          </p:nvSpPr>
          <p:spPr bwMode="auto">
            <a:xfrm>
              <a:off x="1872" y="3674"/>
              <a:ext cx="192" cy="240"/>
            </a:xfrm>
            <a:prstGeom prst="downArrow">
              <a:avLst>
                <a:gd name="adj1" fmla="val 50000"/>
                <a:gd name="adj2" fmla="val 31250"/>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40" name="AutoShape 18">
              <a:extLst>
                <a:ext uri="{FF2B5EF4-FFF2-40B4-BE49-F238E27FC236}">
                  <a16:creationId xmlns="" xmlns:a16="http://schemas.microsoft.com/office/drawing/2014/main" id="{E2F8EE62-3DF3-4565-A0BB-2E603E7042A3}"/>
                </a:ext>
              </a:extLst>
            </p:cNvPr>
            <p:cNvSpPr>
              <a:spLocks noChangeArrowheads="1"/>
            </p:cNvSpPr>
            <p:nvPr/>
          </p:nvSpPr>
          <p:spPr bwMode="auto">
            <a:xfrm>
              <a:off x="1892" y="2847"/>
              <a:ext cx="194" cy="365"/>
            </a:xfrm>
            <a:prstGeom prst="downArrow">
              <a:avLst>
                <a:gd name="adj1" fmla="val 50000"/>
                <a:gd name="adj2" fmla="val 31244"/>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41" name="AutoShape 20">
              <a:extLst>
                <a:ext uri="{FF2B5EF4-FFF2-40B4-BE49-F238E27FC236}">
                  <a16:creationId xmlns="" xmlns:a16="http://schemas.microsoft.com/office/drawing/2014/main" id="{9C98018C-1948-47DE-9042-61527846E2E8}"/>
                </a:ext>
              </a:extLst>
            </p:cNvPr>
            <p:cNvSpPr>
              <a:spLocks noChangeArrowheads="1"/>
            </p:cNvSpPr>
            <p:nvPr/>
          </p:nvSpPr>
          <p:spPr bwMode="auto">
            <a:xfrm>
              <a:off x="1872" y="2224"/>
              <a:ext cx="192" cy="240"/>
            </a:xfrm>
            <a:prstGeom prst="downArrow">
              <a:avLst>
                <a:gd name="adj1" fmla="val 50000"/>
                <a:gd name="adj2" fmla="val 31250"/>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42" name="AutoShape 21">
              <a:extLst>
                <a:ext uri="{FF2B5EF4-FFF2-40B4-BE49-F238E27FC236}">
                  <a16:creationId xmlns="" xmlns:a16="http://schemas.microsoft.com/office/drawing/2014/main" id="{4ACBB747-4096-4402-AFB0-25B2027ABEBC}"/>
                </a:ext>
              </a:extLst>
            </p:cNvPr>
            <p:cNvSpPr>
              <a:spLocks noChangeArrowheads="1"/>
            </p:cNvSpPr>
            <p:nvPr/>
          </p:nvSpPr>
          <p:spPr bwMode="auto">
            <a:xfrm>
              <a:off x="2630" y="4250"/>
              <a:ext cx="192" cy="240"/>
            </a:xfrm>
            <a:prstGeom prst="downArrow">
              <a:avLst>
                <a:gd name="adj1" fmla="val 50000"/>
                <a:gd name="adj2" fmla="val 31250"/>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43" name="AutoShape 22">
              <a:extLst>
                <a:ext uri="{FF2B5EF4-FFF2-40B4-BE49-F238E27FC236}">
                  <a16:creationId xmlns="" xmlns:a16="http://schemas.microsoft.com/office/drawing/2014/main" id="{F888D3B6-20A5-4A46-BAA2-28E20BEA1BA8}"/>
                </a:ext>
              </a:extLst>
            </p:cNvPr>
            <p:cNvSpPr>
              <a:spLocks noChangeArrowheads="1"/>
            </p:cNvSpPr>
            <p:nvPr/>
          </p:nvSpPr>
          <p:spPr bwMode="auto">
            <a:xfrm>
              <a:off x="3360" y="2234"/>
              <a:ext cx="192" cy="240"/>
            </a:xfrm>
            <a:prstGeom prst="downArrow">
              <a:avLst>
                <a:gd name="adj1" fmla="val 50000"/>
                <a:gd name="adj2" fmla="val 31250"/>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44" name="AutoShape 23">
              <a:extLst>
                <a:ext uri="{FF2B5EF4-FFF2-40B4-BE49-F238E27FC236}">
                  <a16:creationId xmlns="" xmlns:a16="http://schemas.microsoft.com/office/drawing/2014/main" id="{69CEF08F-5B14-4CE9-8EB3-385849404C27}"/>
                </a:ext>
              </a:extLst>
            </p:cNvPr>
            <p:cNvSpPr>
              <a:spLocks noChangeArrowheads="1"/>
            </p:cNvSpPr>
            <p:nvPr/>
          </p:nvSpPr>
          <p:spPr bwMode="auto">
            <a:xfrm>
              <a:off x="3360" y="3712"/>
              <a:ext cx="192" cy="234"/>
            </a:xfrm>
            <a:prstGeom prst="downArrow">
              <a:avLst>
                <a:gd name="adj1" fmla="val 50000"/>
                <a:gd name="adj2" fmla="val 31242"/>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grpSp>
      <p:sp>
        <p:nvSpPr>
          <p:cNvPr id="68611" name="Rectangle 12">
            <a:extLst>
              <a:ext uri="{FF2B5EF4-FFF2-40B4-BE49-F238E27FC236}">
                <a16:creationId xmlns="" xmlns:a16="http://schemas.microsoft.com/office/drawing/2014/main" id="{F22DF0DC-E729-4046-8E0E-B8DB9C126FAD}"/>
              </a:ext>
            </a:extLst>
          </p:cNvPr>
          <p:cNvSpPr>
            <a:spLocks noChangeArrowheads="1"/>
          </p:cNvSpPr>
          <p:nvPr/>
        </p:nvSpPr>
        <p:spPr bwMode="auto">
          <a:xfrm>
            <a:off x="4487863" y="4241800"/>
            <a:ext cx="2393950" cy="727075"/>
          </a:xfrm>
          <a:prstGeom prst="rect">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12" name="Rectangle 12">
            <a:extLst>
              <a:ext uri="{FF2B5EF4-FFF2-40B4-BE49-F238E27FC236}">
                <a16:creationId xmlns="" xmlns:a16="http://schemas.microsoft.com/office/drawing/2014/main" id="{D2708CB6-636C-41B2-9883-505AA3B28574}"/>
              </a:ext>
            </a:extLst>
          </p:cNvPr>
          <p:cNvSpPr>
            <a:spLocks noChangeArrowheads="1"/>
          </p:cNvSpPr>
          <p:nvPr/>
        </p:nvSpPr>
        <p:spPr bwMode="auto">
          <a:xfrm>
            <a:off x="1676400" y="4191000"/>
            <a:ext cx="2425700" cy="731838"/>
          </a:xfrm>
          <a:prstGeom prst="rect">
            <a:avLst/>
          </a:prstGeom>
          <a:solidFill>
            <a:schemeClr val="accent1">
              <a:lumMod val="40000"/>
              <a:lumOff val="60000"/>
            </a:schemeClr>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Euclid" panose="02020503060505020303" pitchFamily="18" charset="0"/>
            </a:endParaRPr>
          </a:p>
        </p:txBody>
      </p:sp>
      <p:sp>
        <p:nvSpPr>
          <p:cNvPr id="68613" name="Text Box 4">
            <a:extLst>
              <a:ext uri="{FF2B5EF4-FFF2-40B4-BE49-F238E27FC236}">
                <a16:creationId xmlns="" xmlns:a16="http://schemas.microsoft.com/office/drawing/2014/main" id="{74DF171D-C153-4DE0-990B-9DABDD42D605}"/>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latin typeface="Euclid" panose="02020503060505020303" pitchFamily="18" charset="0"/>
              <a:ea typeface="宋体" panose="02010600030101010101" pitchFamily="2" charset="-122"/>
            </a:endParaRPr>
          </a:p>
        </p:txBody>
      </p:sp>
      <p:sp>
        <p:nvSpPr>
          <p:cNvPr id="68614" name="Text Box 5">
            <a:extLst>
              <a:ext uri="{FF2B5EF4-FFF2-40B4-BE49-F238E27FC236}">
                <a16:creationId xmlns="" xmlns:a16="http://schemas.microsoft.com/office/drawing/2014/main" id="{72EBE69D-F002-450D-A6E3-D8955CF6DDC5}"/>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latin typeface="Euclid" panose="02020503060505020303" pitchFamily="18" charset="0"/>
              <a:ea typeface="宋体" panose="02010600030101010101" pitchFamily="2" charset="-122"/>
            </a:endParaRPr>
          </a:p>
        </p:txBody>
      </p:sp>
      <p:sp>
        <p:nvSpPr>
          <p:cNvPr id="68615" name="Text Box 6">
            <a:extLst>
              <a:ext uri="{FF2B5EF4-FFF2-40B4-BE49-F238E27FC236}">
                <a16:creationId xmlns="" xmlns:a16="http://schemas.microsoft.com/office/drawing/2014/main" id="{7D60EE67-4DB5-484D-A333-AA2E49EC49C6}"/>
              </a:ext>
            </a:extLst>
          </p:cNvPr>
          <p:cNvSpPr txBox="1">
            <a:spLocks noChangeArrowheads="1"/>
          </p:cNvSpPr>
          <p:nvPr/>
        </p:nvSpPr>
        <p:spPr bwMode="auto">
          <a:xfrm>
            <a:off x="281940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latin typeface="Euclid" panose="02020503060505020303" pitchFamily="18" charset="0"/>
              <a:ea typeface="宋体" panose="02010600030101010101" pitchFamily="2" charset="-122"/>
            </a:endParaRPr>
          </a:p>
        </p:txBody>
      </p:sp>
      <p:sp>
        <p:nvSpPr>
          <p:cNvPr id="68616" name="Text Box 7">
            <a:extLst>
              <a:ext uri="{FF2B5EF4-FFF2-40B4-BE49-F238E27FC236}">
                <a16:creationId xmlns="" xmlns:a16="http://schemas.microsoft.com/office/drawing/2014/main" id="{67379F9F-E991-486B-8B4C-EDF142369339}"/>
              </a:ext>
            </a:extLst>
          </p:cNvPr>
          <p:cNvSpPr txBox="1">
            <a:spLocks noChangeArrowheads="1"/>
          </p:cNvSpPr>
          <p:nvPr/>
        </p:nvSpPr>
        <p:spPr bwMode="auto">
          <a:xfrm>
            <a:off x="1812925" y="436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latin typeface="Euclid" panose="02020503060505020303" pitchFamily="18" charset="0"/>
              <a:ea typeface="宋体" panose="02010600030101010101" pitchFamily="2" charset="-122"/>
            </a:endParaRPr>
          </a:p>
        </p:txBody>
      </p:sp>
      <p:sp>
        <p:nvSpPr>
          <p:cNvPr id="62480" name="Text Box 31">
            <a:extLst>
              <a:ext uri="{FF2B5EF4-FFF2-40B4-BE49-F238E27FC236}">
                <a16:creationId xmlns="" xmlns:a16="http://schemas.microsoft.com/office/drawing/2014/main" id="{1EACFACB-B6F8-41BF-B832-7763CE7CF40F}"/>
              </a:ext>
            </a:extLst>
          </p:cNvPr>
          <p:cNvSpPr txBox="1">
            <a:spLocks noChangeArrowheads="1"/>
          </p:cNvSpPr>
          <p:nvPr/>
        </p:nvSpPr>
        <p:spPr bwMode="auto">
          <a:xfrm>
            <a:off x="1600278" y="1689100"/>
            <a:ext cx="5749925" cy="52387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kumimoji="1" lang="zh-CN" altLang="en-US" b="0" dirty="0">
                <a:latin typeface="Euclid" panose="02020503060505020303" pitchFamily="18" charset="0"/>
                <a:ea typeface="华文中宋" panose="02010600040101010101" pitchFamily="2" charset="-122"/>
              </a:rPr>
              <a:t>除去第</a:t>
            </a:r>
            <a:r>
              <a:rPr kumimoji="1" lang="en-US" altLang="zh-CN" dirty="0">
                <a:latin typeface="Euclid" panose="02020503060505020303" pitchFamily="18" charset="0"/>
                <a:ea typeface="华文中宋" panose="02010600040101010101" pitchFamily="2" charset="-122"/>
              </a:rPr>
              <a:t>8,16, </a:t>
            </a:r>
            <a:r>
              <a:rPr kumimoji="1" lang="en-US" altLang="zh-CN" dirty="0">
                <a:latin typeface="Euclid" panose="02020503060505020303" pitchFamily="18" charset="0"/>
                <a:ea typeface="华文中宋" panose="02010600040101010101" pitchFamily="2" charset="-122"/>
                <a:sym typeface="MT Extra" panose="05050102010205020202" pitchFamily="18" charset="2"/>
              </a:rPr>
              <a:t></a:t>
            </a:r>
            <a:r>
              <a:rPr kumimoji="1" lang="en-US" altLang="zh-CN" dirty="0">
                <a:latin typeface="Euclid" panose="02020503060505020303" pitchFamily="18" charset="0"/>
                <a:ea typeface="华文中宋" panose="02010600040101010101" pitchFamily="2" charset="-122"/>
              </a:rPr>
              <a:t>,   64</a:t>
            </a:r>
            <a:r>
              <a:rPr kumimoji="1" lang="zh-CN" altLang="en-US" b="0" dirty="0">
                <a:latin typeface="Euclid" panose="02020503060505020303" pitchFamily="18" charset="0"/>
                <a:ea typeface="华文中宋" panose="02010600040101010101" pitchFamily="2" charset="-122"/>
              </a:rPr>
              <a:t>位</a:t>
            </a:r>
            <a:r>
              <a:rPr kumimoji="1" lang="en-US" altLang="zh-CN" b="0" dirty="0">
                <a:latin typeface="Euclid" panose="02020503060505020303" pitchFamily="18" charset="0"/>
                <a:ea typeface="华文中宋" panose="02010600040101010101" pitchFamily="2" charset="-122"/>
              </a:rPr>
              <a:t>(</a:t>
            </a:r>
            <a:r>
              <a:rPr kumimoji="1" lang="en-US" altLang="zh-CN" dirty="0">
                <a:latin typeface="Euclid" panose="02020503060505020303" pitchFamily="18" charset="0"/>
                <a:ea typeface="华文中宋" panose="02010600040101010101" pitchFamily="2" charset="-122"/>
              </a:rPr>
              <a:t>8</a:t>
            </a:r>
            <a:r>
              <a:rPr kumimoji="1" lang="zh-CN" altLang="en-US" b="0" dirty="0">
                <a:latin typeface="Euclid" panose="02020503060505020303" pitchFamily="18" charset="0"/>
                <a:ea typeface="华文中宋" panose="02010600040101010101" pitchFamily="2" charset="-122"/>
              </a:rPr>
              <a:t>个校验位</a:t>
            </a:r>
            <a:r>
              <a:rPr kumimoji="1" lang="en-US" altLang="zh-CN" b="0" dirty="0">
                <a:latin typeface="Euclid" panose="02020503060505020303" pitchFamily="18" charset="0"/>
                <a:ea typeface="华文中宋" panose="02010600040101010101" pitchFamily="2" charset="-122"/>
              </a:rPr>
              <a:t>)</a:t>
            </a:r>
            <a:endParaRPr kumimoji="1" lang="en-US" altLang="zh-CN" sz="2400" b="0" dirty="0">
              <a:solidFill>
                <a:schemeClr val="bg2"/>
              </a:solidFill>
              <a:latin typeface="Euclid" panose="02020503060505020303" pitchFamily="18" charset="0"/>
              <a:ea typeface="宋体" panose="02010600030101010101" pitchFamily="2" charset="-122"/>
            </a:endParaRPr>
          </a:p>
        </p:txBody>
      </p:sp>
      <p:sp>
        <p:nvSpPr>
          <p:cNvPr id="62473" name="Text Box 24">
            <a:extLst>
              <a:ext uri="{FF2B5EF4-FFF2-40B4-BE49-F238E27FC236}">
                <a16:creationId xmlns="" xmlns:a16="http://schemas.microsoft.com/office/drawing/2014/main" id="{B92EFCE3-7E03-4013-82D0-F7C6125DE21A}"/>
              </a:ext>
            </a:extLst>
          </p:cNvPr>
          <p:cNvSpPr txBox="1">
            <a:spLocks noChangeArrowheads="1"/>
          </p:cNvSpPr>
          <p:nvPr/>
        </p:nvSpPr>
        <p:spPr bwMode="auto">
          <a:xfrm>
            <a:off x="2651125" y="1219200"/>
            <a:ext cx="3060453" cy="523220"/>
          </a:xfrm>
          <a:prstGeom prst="rect">
            <a:avLst/>
          </a:prstGeom>
          <a:noFill/>
          <a:ln>
            <a:noFill/>
          </a:ln>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kumimoji="1" lang="en-US" altLang="zh-CN" b="0" dirty="0">
                <a:latin typeface="Euclid" panose="02020503060505020303" pitchFamily="18" charset="0"/>
                <a:ea typeface="华文中宋" panose="02010600040101010101" pitchFamily="2" charset="-122"/>
              </a:rPr>
              <a:t>        </a:t>
            </a:r>
            <a:r>
              <a:rPr kumimoji="1" lang="zh-CN" altLang="en-US" b="0" dirty="0">
                <a:latin typeface="Euclid" panose="02020503060505020303" pitchFamily="18" charset="0"/>
                <a:ea typeface="华文中宋" panose="02010600040101010101" pitchFamily="2" charset="-122"/>
              </a:rPr>
              <a:t>密钥</a:t>
            </a:r>
            <a:r>
              <a:rPr kumimoji="1" lang="en-US" altLang="zh-CN" dirty="0">
                <a:latin typeface="Euclid" panose="02020503060505020303" pitchFamily="18" charset="0"/>
                <a:ea typeface="华文中宋" panose="02010600040101010101" pitchFamily="2" charset="-122"/>
              </a:rPr>
              <a:t>(64 </a:t>
            </a:r>
            <a:r>
              <a:rPr kumimoji="1" lang="en-US" altLang="en-US" dirty="0">
                <a:latin typeface="Euclid" panose="02020503060505020303" pitchFamily="18" charset="0"/>
                <a:ea typeface="华文中宋" panose="02010600040101010101" pitchFamily="2" charset="-122"/>
              </a:rPr>
              <a:t>bit</a:t>
            </a:r>
            <a:r>
              <a:rPr kumimoji="1" lang="en-US" altLang="zh-CN" dirty="0">
                <a:latin typeface="Euclid" panose="02020503060505020303" pitchFamily="18" charset="0"/>
                <a:ea typeface="华文中宋" panose="02010600040101010101" pitchFamily="2" charset="-122"/>
              </a:rPr>
              <a:t>)</a:t>
            </a:r>
            <a:endParaRPr kumimoji="1" lang="zh-CN" altLang="en-US" dirty="0">
              <a:latin typeface="Euclid" panose="02020503060505020303" pitchFamily="18" charset="0"/>
              <a:ea typeface="华文中宋" panose="02010600040101010101" pitchFamily="2" charset="-122"/>
            </a:endParaRPr>
          </a:p>
        </p:txBody>
      </p:sp>
      <p:sp>
        <p:nvSpPr>
          <p:cNvPr id="62474" name="Text Box 25">
            <a:extLst>
              <a:ext uri="{FF2B5EF4-FFF2-40B4-BE49-F238E27FC236}">
                <a16:creationId xmlns="" xmlns:a16="http://schemas.microsoft.com/office/drawing/2014/main" id="{DE93E4B4-FE46-43E7-A7DD-D5671AEF3532}"/>
              </a:ext>
            </a:extLst>
          </p:cNvPr>
          <p:cNvSpPr txBox="1">
            <a:spLocks noChangeArrowheads="1"/>
          </p:cNvSpPr>
          <p:nvPr/>
        </p:nvSpPr>
        <p:spPr bwMode="auto">
          <a:xfrm>
            <a:off x="2955925" y="2219325"/>
            <a:ext cx="2702984" cy="523220"/>
          </a:xfrm>
          <a:prstGeom prst="rect">
            <a:avLst/>
          </a:prstGeom>
          <a:noFill/>
          <a:ln>
            <a:noFill/>
          </a:ln>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kumimoji="1" lang="zh-CN" altLang="en-US" b="0" dirty="0">
                <a:latin typeface="Euclid" panose="02020503060505020303" pitchFamily="18" charset="0"/>
                <a:ea typeface="华文中宋" panose="02010600040101010101" pitchFamily="2" charset="-122"/>
              </a:rPr>
              <a:t>置换选择</a:t>
            </a:r>
            <a:r>
              <a:rPr kumimoji="1" lang="en-US" altLang="zh-CN" b="0" dirty="0">
                <a:latin typeface="Euclid" panose="02020503060505020303" pitchFamily="18" charset="0"/>
                <a:ea typeface="华文中宋" panose="02010600040101010101" pitchFamily="2" charset="-122"/>
              </a:rPr>
              <a:t>1, </a:t>
            </a:r>
            <a:r>
              <a:rPr kumimoji="1" lang="en-US" altLang="zh-CN" dirty="0">
                <a:latin typeface="Euclid" panose="02020503060505020303" pitchFamily="18" charset="0"/>
                <a:ea typeface="华文中宋" panose="02010600040101010101" pitchFamily="2" charset="-122"/>
              </a:rPr>
              <a:t>PC1</a:t>
            </a:r>
          </a:p>
        </p:txBody>
      </p:sp>
      <p:sp>
        <p:nvSpPr>
          <p:cNvPr id="62475" name="Text Box 26">
            <a:extLst>
              <a:ext uri="{FF2B5EF4-FFF2-40B4-BE49-F238E27FC236}">
                <a16:creationId xmlns="" xmlns:a16="http://schemas.microsoft.com/office/drawing/2014/main" id="{02FE9CB0-FE40-448C-9084-60A78C271DFA}"/>
              </a:ext>
            </a:extLst>
          </p:cNvPr>
          <p:cNvSpPr txBox="1">
            <a:spLocks noChangeArrowheads="1"/>
          </p:cNvSpPr>
          <p:nvPr/>
        </p:nvSpPr>
        <p:spPr bwMode="auto">
          <a:xfrm>
            <a:off x="2895644" y="5343525"/>
            <a:ext cx="2895566" cy="5232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kumimoji="1" lang="zh-CN" altLang="en-US" b="0" dirty="0">
                <a:latin typeface="Euclid" panose="02020503060505020303" pitchFamily="18" charset="0"/>
                <a:ea typeface="华文中宋" panose="02010600040101010101" pitchFamily="2" charset="-122"/>
              </a:rPr>
              <a:t>置换选择</a:t>
            </a:r>
            <a:r>
              <a:rPr kumimoji="1" lang="en-US" altLang="zh-CN" dirty="0">
                <a:latin typeface="Euclid" panose="02020503060505020303" pitchFamily="18" charset="0"/>
                <a:ea typeface="华文中宋" panose="02010600040101010101" pitchFamily="2" charset="-122"/>
              </a:rPr>
              <a:t>2</a:t>
            </a:r>
            <a:r>
              <a:rPr kumimoji="1" lang="en-US" altLang="zh-CN" b="0" dirty="0">
                <a:latin typeface="Euclid" panose="02020503060505020303" pitchFamily="18" charset="0"/>
                <a:ea typeface="华文中宋" panose="02010600040101010101" pitchFamily="2" charset="-122"/>
              </a:rPr>
              <a:t>, </a:t>
            </a:r>
            <a:r>
              <a:rPr kumimoji="1" lang="en-US" altLang="zh-CN" dirty="0">
                <a:latin typeface="Euclid" panose="02020503060505020303" pitchFamily="18" charset="0"/>
                <a:ea typeface="华文中宋" panose="02010600040101010101" pitchFamily="2" charset="-122"/>
              </a:rPr>
              <a:t>PC2</a:t>
            </a:r>
          </a:p>
        </p:txBody>
      </p:sp>
      <p:sp>
        <p:nvSpPr>
          <p:cNvPr id="68621" name="Text Box 27">
            <a:extLst>
              <a:ext uri="{FF2B5EF4-FFF2-40B4-BE49-F238E27FC236}">
                <a16:creationId xmlns="" xmlns:a16="http://schemas.microsoft.com/office/drawing/2014/main" id="{8E7316F7-7A31-48FD-A99E-5D61C44A6A58}"/>
              </a:ext>
            </a:extLst>
          </p:cNvPr>
          <p:cNvSpPr txBox="1">
            <a:spLocks noChangeArrowheads="1"/>
          </p:cNvSpPr>
          <p:nvPr/>
        </p:nvSpPr>
        <p:spPr bwMode="auto">
          <a:xfrm>
            <a:off x="2066925" y="3098800"/>
            <a:ext cx="2025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zh-CN" altLang="zh-CN" sz="2400" b="0" dirty="0">
                <a:solidFill>
                  <a:schemeClr val="bg2"/>
                </a:solidFill>
                <a:latin typeface="Euclid" panose="02020503060505020303" pitchFamily="18" charset="0"/>
                <a:ea typeface="宋体" panose="02010600030101010101" pitchFamily="2" charset="-122"/>
              </a:rPr>
              <a:t>  </a:t>
            </a:r>
            <a:r>
              <a:rPr lang="en-US" altLang="zh-CN" sz="2400" i="1" dirty="0">
                <a:latin typeface="Euclid" panose="02020503060505020303" pitchFamily="18" charset="0"/>
                <a:ea typeface="宋体" panose="02010600030101010101" pitchFamily="2" charset="-122"/>
              </a:rPr>
              <a:t>C</a:t>
            </a:r>
            <a:r>
              <a:rPr lang="en-US" altLang="zh-CN" sz="2400" i="1" baseline="-25000" dirty="0">
                <a:latin typeface="Euclid" panose="02020503060505020303" pitchFamily="18" charset="0"/>
                <a:ea typeface="宋体" panose="02010600030101010101" pitchFamily="2" charset="-122"/>
              </a:rPr>
              <a:t>i </a:t>
            </a:r>
            <a:r>
              <a:rPr lang="en-US" altLang="zh-CN" dirty="0">
                <a:latin typeface="Euclid" panose="02020503060505020303" pitchFamily="18" charset="0"/>
                <a:ea typeface="宋体" panose="02010600030101010101" pitchFamily="2" charset="-122"/>
              </a:rPr>
              <a:t>(28 bit)</a:t>
            </a:r>
            <a:endParaRPr lang="en-US" altLang="zh-CN" sz="2400" dirty="0">
              <a:latin typeface="Euclid" panose="02020503060505020303" pitchFamily="18" charset="0"/>
              <a:ea typeface="宋体" panose="02010600030101010101" pitchFamily="2" charset="-122"/>
            </a:endParaRPr>
          </a:p>
        </p:txBody>
      </p:sp>
      <p:sp>
        <p:nvSpPr>
          <p:cNvPr id="68622" name="Text Box 28">
            <a:extLst>
              <a:ext uri="{FF2B5EF4-FFF2-40B4-BE49-F238E27FC236}">
                <a16:creationId xmlns="" xmlns:a16="http://schemas.microsoft.com/office/drawing/2014/main" id="{5ECB4C0F-5F4F-4CAD-8839-0A576EBD6D4E}"/>
              </a:ext>
            </a:extLst>
          </p:cNvPr>
          <p:cNvSpPr txBox="1">
            <a:spLocks noChangeArrowheads="1"/>
          </p:cNvSpPr>
          <p:nvPr/>
        </p:nvSpPr>
        <p:spPr bwMode="auto">
          <a:xfrm>
            <a:off x="4703127" y="3098800"/>
            <a:ext cx="17974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i="1" dirty="0">
                <a:latin typeface="Euclid" panose="02020503060505020303" pitchFamily="18" charset="0"/>
                <a:ea typeface="宋体" panose="02010600030101010101" pitchFamily="2" charset="-122"/>
              </a:rPr>
              <a:t>D</a:t>
            </a:r>
            <a:r>
              <a:rPr lang="en-US" altLang="zh-CN" i="1" baseline="-25000" dirty="0">
                <a:latin typeface="Euclid" panose="02020503060505020303" pitchFamily="18" charset="0"/>
                <a:ea typeface="宋体" panose="02010600030101010101" pitchFamily="2" charset="-122"/>
              </a:rPr>
              <a:t>i</a:t>
            </a:r>
            <a:r>
              <a:rPr lang="en-US" altLang="zh-CN" b="0" i="1" dirty="0">
                <a:latin typeface="Euclid" panose="02020503060505020303" pitchFamily="18" charset="0"/>
                <a:ea typeface="宋体" panose="02010600030101010101" pitchFamily="2" charset="-122"/>
              </a:rPr>
              <a:t> </a:t>
            </a:r>
            <a:r>
              <a:rPr lang="en-US" altLang="zh-CN" dirty="0">
                <a:latin typeface="Euclid" panose="02020503060505020303" pitchFamily="18" charset="0"/>
                <a:ea typeface="宋体" panose="02010600030101010101" pitchFamily="2" charset="-122"/>
              </a:rPr>
              <a:t>(28bit)</a:t>
            </a:r>
            <a:endParaRPr lang="en-US" altLang="zh-CN" sz="2400" dirty="0">
              <a:latin typeface="Euclid" panose="02020503060505020303" pitchFamily="18" charset="0"/>
              <a:ea typeface="宋体" panose="02010600030101010101" pitchFamily="2" charset="-122"/>
            </a:endParaRPr>
          </a:p>
        </p:txBody>
      </p:sp>
      <p:sp>
        <p:nvSpPr>
          <p:cNvPr id="62478" name="Text Box 29">
            <a:extLst>
              <a:ext uri="{FF2B5EF4-FFF2-40B4-BE49-F238E27FC236}">
                <a16:creationId xmlns="" xmlns:a16="http://schemas.microsoft.com/office/drawing/2014/main" id="{6BA3F454-C5FA-4986-9608-8D5B834C6EE1}"/>
              </a:ext>
            </a:extLst>
          </p:cNvPr>
          <p:cNvSpPr txBox="1">
            <a:spLocks noChangeArrowheads="1"/>
          </p:cNvSpPr>
          <p:nvPr/>
        </p:nvSpPr>
        <p:spPr bwMode="auto">
          <a:xfrm>
            <a:off x="1447882" y="4346575"/>
            <a:ext cx="2749550" cy="52387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kumimoji="1" lang="en-US" altLang="zh-CN" sz="2000" b="0" dirty="0">
                <a:solidFill>
                  <a:schemeClr val="bg2"/>
                </a:solidFill>
                <a:latin typeface="Euclid" panose="02020503060505020303" pitchFamily="18" charset="0"/>
                <a:ea typeface="宋体" panose="02010600030101010101" pitchFamily="2" charset="-122"/>
              </a:rPr>
              <a:t>  </a:t>
            </a:r>
            <a:r>
              <a:rPr kumimoji="1" lang="zh-CN" altLang="en-US" b="0" dirty="0">
                <a:latin typeface="Euclid" panose="02020503060505020303" pitchFamily="18" charset="0"/>
                <a:ea typeface="华文中宋" panose="02010600040101010101" pitchFamily="2" charset="-122"/>
              </a:rPr>
              <a:t>循环左移</a:t>
            </a:r>
            <a:r>
              <a:rPr kumimoji="1" lang="en-US" altLang="en-US" i="1" dirty="0">
                <a:latin typeface="Euclid" panose="02020503060505020303" pitchFamily="18" charset="0"/>
                <a:ea typeface="华文中宋" panose="02010600040101010101" pitchFamily="2" charset="-122"/>
              </a:rPr>
              <a:t>t</a:t>
            </a:r>
            <a:r>
              <a:rPr kumimoji="1" lang="en-US" altLang="en-US" i="1" baseline="-25000" dirty="0">
                <a:latin typeface="Euclid" panose="02020503060505020303" pitchFamily="18" charset="0"/>
                <a:ea typeface="华文中宋" panose="02010600040101010101" pitchFamily="2" charset="-122"/>
              </a:rPr>
              <a:t>i</a:t>
            </a:r>
            <a:r>
              <a:rPr kumimoji="1" lang="en-US" altLang="en-US" baseline="-25000" dirty="0">
                <a:latin typeface="Euclid" panose="02020503060505020303" pitchFamily="18" charset="0"/>
                <a:ea typeface="华文中宋" panose="02010600040101010101" pitchFamily="2" charset="-122"/>
              </a:rPr>
              <a:t>+1</a:t>
            </a:r>
            <a:r>
              <a:rPr kumimoji="1" lang="en-US" altLang="en-US" dirty="0">
                <a:latin typeface="Euclid" panose="02020503060505020303" pitchFamily="18" charset="0"/>
                <a:ea typeface="华文中宋" panose="02010600040101010101" pitchFamily="2" charset="-122"/>
              </a:rPr>
              <a:t>bit</a:t>
            </a:r>
            <a:endParaRPr kumimoji="1" lang="en-US" altLang="zh-CN" sz="2400" dirty="0">
              <a:latin typeface="Euclid" panose="02020503060505020303" pitchFamily="18" charset="0"/>
              <a:ea typeface="华文中宋" panose="02010600040101010101" pitchFamily="2" charset="-122"/>
            </a:endParaRPr>
          </a:p>
        </p:txBody>
      </p:sp>
      <p:sp>
        <p:nvSpPr>
          <p:cNvPr id="62479" name="Text Box 30">
            <a:extLst>
              <a:ext uri="{FF2B5EF4-FFF2-40B4-BE49-F238E27FC236}">
                <a16:creationId xmlns="" xmlns:a16="http://schemas.microsoft.com/office/drawing/2014/main" id="{649B2B87-1A95-436D-A3E4-49AED2832380}"/>
              </a:ext>
            </a:extLst>
          </p:cNvPr>
          <p:cNvSpPr txBox="1">
            <a:spLocks noChangeArrowheads="1"/>
          </p:cNvSpPr>
          <p:nvPr/>
        </p:nvSpPr>
        <p:spPr bwMode="auto">
          <a:xfrm>
            <a:off x="4311586" y="4379913"/>
            <a:ext cx="2698750" cy="52387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defRPr/>
            </a:pPr>
            <a:r>
              <a:rPr kumimoji="1" lang="en-US" altLang="zh-CN" sz="2000" b="0" dirty="0">
                <a:solidFill>
                  <a:schemeClr val="bg2"/>
                </a:solidFill>
                <a:latin typeface="Euclid" panose="02020503060505020303" pitchFamily="18" charset="0"/>
                <a:ea typeface="宋体" panose="02010600030101010101" pitchFamily="2" charset="-122"/>
              </a:rPr>
              <a:t> </a:t>
            </a:r>
            <a:r>
              <a:rPr kumimoji="1" lang="zh-CN" altLang="en-US" b="0" dirty="0">
                <a:latin typeface="Euclid" panose="02020503060505020303" pitchFamily="18" charset="0"/>
                <a:ea typeface="华文中宋" panose="02010600040101010101" pitchFamily="2" charset="-122"/>
              </a:rPr>
              <a:t>循环左移</a:t>
            </a:r>
            <a:r>
              <a:rPr kumimoji="1" lang="en-US" altLang="en-US" i="1" dirty="0">
                <a:latin typeface="Euclid" panose="02020503060505020303" pitchFamily="18" charset="0"/>
                <a:ea typeface="华文中宋" panose="02010600040101010101" pitchFamily="2" charset="-122"/>
              </a:rPr>
              <a:t>t</a:t>
            </a:r>
            <a:r>
              <a:rPr kumimoji="1" lang="en-US" altLang="en-US" i="1" baseline="-25000" dirty="0">
                <a:latin typeface="Euclid" panose="02020503060505020303" pitchFamily="18" charset="0"/>
                <a:ea typeface="华文中宋" panose="02010600040101010101" pitchFamily="2" charset="-122"/>
              </a:rPr>
              <a:t>i</a:t>
            </a:r>
            <a:r>
              <a:rPr kumimoji="1" lang="en-US" altLang="en-US" baseline="-25000" dirty="0">
                <a:latin typeface="Euclid" panose="02020503060505020303" pitchFamily="18" charset="0"/>
                <a:ea typeface="华文中宋" panose="02010600040101010101" pitchFamily="2" charset="-122"/>
              </a:rPr>
              <a:t>+1</a:t>
            </a:r>
            <a:r>
              <a:rPr kumimoji="1" lang="en-US" altLang="en-US" dirty="0">
                <a:latin typeface="Euclid" panose="02020503060505020303" pitchFamily="18" charset="0"/>
                <a:ea typeface="华文中宋" panose="02010600040101010101" pitchFamily="2" charset="-122"/>
              </a:rPr>
              <a:t>bit</a:t>
            </a:r>
            <a:endParaRPr kumimoji="1" lang="en-US" altLang="zh-CN" sz="2000" dirty="0">
              <a:latin typeface="Euclid" panose="02020503060505020303" pitchFamily="18" charset="0"/>
              <a:ea typeface="华文中宋" panose="02010600040101010101" pitchFamily="2" charset="-122"/>
            </a:endParaRPr>
          </a:p>
        </p:txBody>
      </p:sp>
      <p:sp>
        <p:nvSpPr>
          <p:cNvPr id="6" name="标题 5">
            <a:extLst>
              <a:ext uri="{FF2B5EF4-FFF2-40B4-BE49-F238E27FC236}">
                <a16:creationId xmlns="" xmlns:a16="http://schemas.microsoft.com/office/drawing/2014/main" id="{5D9BE60A-9493-4EEE-A4FB-CAC43A99B075}"/>
              </a:ext>
            </a:extLst>
          </p:cNvPr>
          <p:cNvSpPr>
            <a:spLocks noGrp="1"/>
          </p:cNvSpPr>
          <p:nvPr>
            <p:ph type="title"/>
          </p:nvPr>
        </p:nvSpPr>
        <p:spPr>
          <a:xfrm>
            <a:off x="1098550" y="365125"/>
            <a:ext cx="6778625" cy="668338"/>
          </a:xfrm>
        </p:spPr>
        <p:txBody>
          <a:bodyPr/>
          <a:lstStyle/>
          <a:p>
            <a:pPr>
              <a:defRPr/>
            </a:pPr>
            <a:r>
              <a:rPr lang="en-US" altLang="zh-CN" dirty="0">
                <a:latin typeface="+mn-lt"/>
              </a:rPr>
              <a:t>4.2.2 DES</a:t>
            </a:r>
            <a:r>
              <a:rPr lang="zh-CN" altLang="en-US" dirty="0">
                <a:latin typeface="Euclid" panose="02020503060505020303" pitchFamily="18" charset="0"/>
              </a:rPr>
              <a:t>算法</a:t>
            </a:r>
          </a:p>
        </p:txBody>
      </p:sp>
      <p:sp>
        <p:nvSpPr>
          <p:cNvPr id="68629" name="AutoShape 18">
            <a:extLst>
              <a:ext uri="{FF2B5EF4-FFF2-40B4-BE49-F238E27FC236}">
                <a16:creationId xmlns="" xmlns:a16="http://schemas.microsoft.com/office/drawing/2014/main" id="{3512AD1B-C62F-4CD8-972B-3E69B80D381E}"/>
              </a:ext>
            </a:extLst>
          </p:cNvPr>
          <p:cNvSpPr>
            <a:spLocks noChangeArrowheads="1"/>
          </p:cNvSpPr>
          <p:nvPr/>
        </p:nvSpPr>
        <p:spPr bwMode="auto">
          <a:xfrm>
            <a:off x="5341938" y="3686175"/>
            <a:ext cx="307975" cy="579438"/>
          </a:xfrm>
          <a:prstGeom prst="downArrow">
            <a:avLst>
              <a:gd name="adj1" fmla="val 50000"/>
              <a:gd name="adj2" fmla="val 31244"/>
            </a:avLst>
          </a:prstGeom>
          <a:solidFill>
            <a:srgbClr val="CC3300"/>
          </a:solidFill>
          <a:ln w="9525">
            <a:solidFill>
              <a:srgbClr val="CC3300"/>
            </a:solidFill>
            <a:miter lim="800000"/>
            <a:headEnd/>
            <a:tailEnd/>
          </a:ln>
        </p:spPr>
        <p:txBody>
          <a:bodyPr vert="eaVert"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Euclid" panose="02020503060505020303" pitchFamily="18" charset="0"/>
              <a:ea typeface="宋体" panose="02010600030101010101" pitchFamily="2" charset="-122"/>
            </a:endParaRPr>
          </a:p>
        </p:txBody>
      </p:sp>
      <p:graphicFrame>
        <p:nvGraphicFramePr>
          <p:cNvPr id="68630" name="对象 43">
            <a:extLst>
              <a:ext uri="{FF2B5EF4-FFF2-40B4-BE49-F238E27FC236}">
                <a16:creationId xmlns="" xmlns:a16="http://schemas.microsoft.com/office/drawing/2014/main" id="{7028BA9C-C678-423B-A747-EFBB0E4C0A2A}"/>
              </a:ext>
            </a:extLst>
          </p:cNvPr>
          <p:cNvGraphicFramePr>
            <a:graphicFrameLocks noChangeAspect="1"/>
          </p:cNvGraphicFramePr>
          <p:nvPr/>
        </p:nvGraphicFramePr>
        <p:xfrm>
          <a:off x="4681538" y="5935663"/>
          <a:ext cx="271462" cy="336550"/>
        </p:xfrm>
        <a:graphic>
          <a:graphicData uri="http://schemas.openxmlformats.org/presentationml/2006/ole">
            <mc:AlternateContent xmlns:mc="http://schemas.openxmlformats.org/markup-compatibility/2006">
              <mc:Choice xmlns:v="urn:schemas-microsoft-com:vml" Requires="v">
                <p:oleObj spid="_x0000_s68839" r:id="rId3" imgW="137351" imgH="169145" progId="Equation.Ribbit">
                  <p:embed/>
                </p:oleObj>
              </mc:Choice>
              <mc:Fallback>
                <p:oleObj r:id="rId3" imgW="137351" imgH="169145" progId="Equation.Ribbit">
                  <p:embed/>
                  <p:pic>
                    <p:nvPicPr>
                      <p:cNvPr id="0" name="对象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538" y="5935663"/>
                        <a:ext cx="271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32" name="文本框 7">
            <a:extLst>
              <a:ext uri="{FF2B5EF4-FFF2-40B4-BE49-F238E27FC236}">
                <a16:creationId xmlns="" xmlns:a16="http://schemas.microsoft.com/office/drawing/2014/main" id="{2CEB7FD5-73ED-4CD5-82A0-9072E962A984}"/>
              </a:ext>
            </a:extLst>
          </p:cNvPr>
          <p:cNvSpPr txBox="1">
            <a:spLocks noChangeArrowheads="1"/>
          </p:cNvSpPr>
          <p:nvPr/>
        </p:nvSpPr>
        <p:spPr bwMode="auto">
          <a:xfrm>
            <a:off x="7772797" y="1524000"/>
            <a:ext cx="615553"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r>
              <a:rPr lang="zh-CN" altLang="en-US" b="0" dirty="0">
                <a:latin typeface="Euclid" panose="02020503060505020303" pitchFamily="18" charset="0"/>
              </a:rPr>
              <a:t>子密钥产生器框图</a:t>
            </a:r>
          </a:p>
        </p:txBody>
      </p:sp>
      <p:sp>
        <p:nvSpPr>
          <p:cNvPr id="2" name="日期占位符 1"/>
          <p:cNvSpPr>
            <a:spLocks noGrp="1"/>
          </p:cNvSpPr>
          <p:nvPr>
            <p:ph type="dt" sz="half" idx="10"/>
          </p:nvPr>
        </p:nvSpPr>
        <p:spPr/>
        <p:txBody>
          <a:bodyPr/>
          <a:lstStyle/>
          <a:p>
            <a:pPr>
              <a:defRPr/>
            </a:pPr>
            <a:fld id="{795F2A1A-9AF0-4F5E-8320-4C18C5031F5C}"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2">
            <a:extLst>
              <a:ext uri="{FF2B5EF4-FFF2-40B4-BE49-F238E27FC236}">
                <a16:creationId xmlns="" xmlns:a16="http://schemas.microsoft.com/office/drawing/2014/main" id="{CADE01D8-8F1C-48A0-8D25-DCF45E4A38AE}"/>
              </a:ext>
            </a:extLst>
          </p:cNvPr>
          <p:cNvGraphicFramePr>
            <a:graphicFrameLocks noChangeAspect="1"/>
          </p:cNvGraphicFramePr>
          <p:nvPr>
            <p:extLst>
              <p:ext uri="{D42A27DB-BD31-4B8C-83A1-F6EECF244321}">
                <p14:modId xmlns:p14="http://schemas.microsoft.com/office/powerpoint/2010/main" val="1586591566"/>
              </p:ext>
            </p:extLst>
          </p:nvPr>
        </p:nvGraphicFramePr>
        <p:xfrm>
          <a:off x="1421404" y="873047"/>
          <a:ext cx="6596422" cy="5333860"/>
        </p:xfrm>
        <a:graphic>
          <a:graphicData uri="http://schemas.openxmlformats.org/presentationml/2006/ole">
            <mc:AlternateContent xmlns:mc="http://schemas.openxmlformats.org/markup-compatibility/2006">
              <mc:Choice xmlns:v="urn:schemas-microsoft-com:vml" Requires="v">
                <p:oleObj spid="_x0000_s205927" name="Picture" r:id="rId3" imgW="4457880" imgH="4447080" progId="Word.Picture.8">
                  <p:embed/>
                </p:oleObj>
              </mc:Choice>
              <mc:Fallback>
                <p:oleObj name="Picture" r:id="rId3" imgW="4457880" imgH="4447080" progId="Word.Picture.8">
                  <p:embed/>
                  <p:pic>
                    <p:nvPicPr>
                      <p:cNvPr id="157699" name="Object 2">
                        <a:extLst>
                          <a:ext uri="{FF2B5EF4-FFF2-40B4-BE49-F238E27FC236}">
                            <a16:creationId xmlns="" xmlns:a16="http://schemas.microsoft.com/office/drawing/2014/main" id="{A8A40E37-B0A3-4621-9AB4-28764CF04BB7}"/>
                          </a:ext>
                        </a:extLst>
                      </p:cNvPr>
                      <p:cNvPicPr>
                        <a:picLocks noChangeAspect="1" noChangeArrowheads="1"/>
                      </p:cNvPicPr>
                      <p:nvPr/>
                    </p:nvPicPr>
                    <p:blipFill>
                      <a:blip r:embed="rId4"/>
                      <a:srcRect/>
                      <a:stretch>
                        <a:fillRect/>
                      </a:stretch>
                    </p:blipFill>
                    <p:spPr bwMode="auto">
                      <a:xfrm>
                        <a:off x="1421404" y="873047"/>
                        <a:ext cx="6596422" cy="5333860"/>
                      </a:xfrm>
                      <a:prstGeom prst="rect">
                        <a:avLst/>
                      </a:prstGeom>
                      <a:noFill/>
                      <a:ln>
                        <a:noFill/>
                      </a:ln>
                    </p:spPr>
                  </p:pic>
                </p:oleObj>
              </mc:Fallback>
            </mc:AlternateContent>
          </a:graphicData>
        </a:graphic>
      </p:graphicFrame>
      <p:grpSp>
        <p:nvGrpSpPr>
          <p:cNvPr id="22" name="组合 21">
            <a:extLst>
              <a:ext uri="{FF2B5EF4-FFF2-40B4-BE49-F238E27FC236}">
                <a16:creationId xmlns="" xmlns:a16="http://schemas.microsoft.com/office/drawing/2014/main" id="{5EAAF1C1-92C5-49BD-9C3E-32A7ED098075}"/>
              </a:ext>
            </a:extLst>
          </p:cNvPr>
          <p:cNvGrpSpPr/>
          <p:nvPr/>
        </p:nvGrpSpPr>
        <p:grpSpPr>
          <a:xfrm>
            <a:off x="5389943" y="1066862"/>
            <a:ext cx="1163205" cy="2246769"/>
            <a:chOff x="5410178" y="1066862"/>
            <a:chExt cx="1163205" cy="2246769"/>
          </a:xfrm>
        </p:grpSpPr>
        <p:sp>
          <p:nvSpPr>
            <p:cNvPr id="3" name="Rectangle 4">
              <a:extLst>
                <a:ext uri="{FF2B5EF4-FFF2-40B4-BE49-F238E27FC236}">
                  <a16:creationId xmlns="" xmlns:a16="http://schemas.microsoft.com/office/drawing/2014/main" id="{86ECCBA5-F77C-43D3-96DD-1EB495D9C3AD}"/>
                </a:ext>
              </a:extLst>
            </p:cNvPr>
            <p:cNvSpPr>
              <a:spLocks noChangeArrowheads="1"/>
            </p:cNvSpPr>
            <p:nvPr/>
          </p:nvSpPr>
          <p:spPr bwMode="auto">
            <a:xfrm>
              <a:off x="5676950" y="1371654"/>
              <a:ext cx="190416" cy="19049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21" name="文本框 20">
              <a:extLst>
                <a:ext uri="{FF2B5EF4-FFF2-40B4-BE49-F238E27FC236}">
                  <a16:creationId xmlns="" xmlns:a16="http://schemas.microsoft.com/office/drawing/2014/main" id="{114FDA96-559D-43AA-9E47-7547EF26AA29}"/>
                </a:ext>
              </a:extLst>
            </p:cNvPr>
            <p:cNvSpPr txBox="1"/>
            <p:nvPr/>
          </p:nvSpPr>
          <p:spPr>
            <a:xfrm>
              <a:off x="5410178" y="1066862"/>
              <a:ext cx="1163205" cy="2246769"/>
            </a:xfrm>
            <a:prstGeom prst="rect">
              <a:avLst/>
            </a:prstGeom>
            <a:noFill/>
            <a:ln w="15875">
              <a:solidFill>
                <a:schemeClr val="tx1"/>
              </a:solidFill>
            </a:ln>
          </p:spPr>
          <p:txBody>
            <a:bodyPr wrap="square" rtlCol="0">
              <a:spAutoFit/>
            </a:bodyPr>
            <a:lstStyle/>
            <a:p>
              <a:pPr>
                <a:spcAft>
                  <a:spcPts val="600"/>
                </a:spcAft>
              </a:pPr>
              <a:r>
                <a:rPr lang="zh-CN" altLang="zh-CN" sz="1500" b="1" dirty="0">
                  <a:latin typeface="+mn-lt"/>
                </a:rPr>
                <a:t>循环左移</a:t>
              </a:r>
              <a:endParaRPr lang="en-US" altLang="zh-CN" sz="1500" b="1" dirty="0">
                <a:latin typeface="+mn-lt"/>
              </a:endParaRPr>
            </a:p>
            <a:p>
              <a:r>
                <a:rPr lang="en-US" altLang="zh-CN" sz="1500" b="1" dirty="0">
                  <a:latin typeface="+mn-lt"/>
                </a:rPr>
                <a:t>1   1    9    1</a:t>
              </a:r>
              <a:endParaRPr lang="zh-CN" altLang="zh-CN" sz="1500" b="1" dirty="0">
                <a:latin typeface="+mn-lt"/>
              </a:endParaRPr>
            </a:p>
            <a:p>
              <a:r>
                <a:rPr lang="en-US" altLang="zh-CN" sz="1500" b="1" dirty="0">
                  <a:latin typeface="+mn-lt"/>
                </a:rPr>
                <a:t>2   1   10   2</a:t>
              </a:r>
              <a:endParaRPr lang="zh-CN" altLang="zh-CN" sz="1500" b="1" dirty="0">
                <a:latin typeface="+mn-lt"/>
              </a:endParaRPr>
            </a:p>
            <a:p>
              <a:r>
                <a:rPr lang="en-US" altLang="zh-CN" sz="1500" b="1" dirty="0">
                  <a:latin typeface="+mn-lt"/>
                </a:rPr>
                <a:t>3   2   11   2</a:t>
              </a:r>
              <a:endParaRPr lang="zh-CN" altLang="zh-CN" sz="1500" b="1" dirty="0">
                <a:latin typeface="+mn-lt"/>
              </a:endParaRPr>
            </a:p>
            <a:p>
              <a:r>
                <a:rPr lang="en-US" altLang="zh-CN" sz="1500" b="1" dirty="0">
                  <a:latin typeface="+mn-lt"/>
                </a:rPr>
                <a:t>4   2   12   2</a:t>
              </a:r>
              <a:endParaRPr lang="zh-CN" altLang="zh-CN" sz="1500" b="1" dirty="0">
                <a:latin typeface="+mn-lt"/>
              </a:endParaRPr>
            </a:p>
            <a:p>
              <a:r>
                <a:rPr lang="en-US" altLang="zh-CN" sz="1500" b="1" dirty="0">
                  <a:latin typeface="+mn-lt"/>
                </a:rPr>
                <a:t>5   2   13   2</a:t>
              </a:r>
              <a:endParaRPr lang="zh-CN" altLang="zh-CN" sz="1500" b="1" dirty="0">
                <a:latin typeface="+mn-lt"/>
              </a:endParaRPr>
            </a:p>
            <a:p>
              <a:r>
                <a:rPr lang="en-US" altLang="zh-CN" sz="1500" b="1" dirty="0">
                  <a:latin typeface="+mn-lt"/>
                </a:rPr>
                <a:t>6   2   14   2</a:t>
              </a:r>
              <a:endParaRPr lang="zh-CN" altLang="zh-CN" sz="1500" b="1" dirty="0">
                <a:latin typeface="+mn-lt"/>
              </a:endParaRPr>
            </a:p>
            <a:p>
              <a:r>
                <a:rPr lang="en-US" altLang="zh-CN" sz="1500" b="1" dirty="0">
                  <a:latin typeface="+mn-lt"/>
                </a:rPr>
                <a:t>7   2   15   2</a:t>
              </a:r>
              <a:endParaRPr lang="zh-CN" altLang="zh-CN" sz="1500" b="1" dirty="0">
                <a:latin typeface="+mn-lt"/>
              </a:endParaRPr>
            </a:p>
            <a:p>
              <a:r>
                <a:rPr lang="en-US" altLang="zh-CN" sz="1500" b="1" dirty="0">
                  <a:latin typeface="+mn-lt"/>
                </a:rPr>
                <a:t>8   2   16   1</a:t>
              </a:r>
              <a:endParaRPr lang="zh-CN" altLang="en-US" sz="1500" b="1" dirty="0">
                <a:latin typeface="+mn-lt"/>
              </a:endParaRPr>
            </a:p>
          </p:txBody>
        </p:sp>
        <p:sp>
          <p:nvSpPr>
            <p:cNvPr id="4" name="Rectangle 5">
              <a:extLst>
                <a:ext uri="{FF2B5EF4-FFF2-40B4-BE49-F238E27FC236}">
                  <a16:creationId xmlns="" xmlns:a16="http://schemas.microsoft.com/office/drawing/2014/main" id="{C8877FBA-2173-4D86-B32F-CA9DD9B9232F}"/>
                </a:ext>
              </a:extLst>
            </p:cNvPr>
            <p:cNvSpPr>
              <a:spLocks noChangeArrowheads="1"/>
            </p:cNvSpPr>
            <p:nvPr/>
          </p:nvSpPr>
          <p:spPr bwMode="auto">
            <a:xfrm>
              <a:off x="6248356" y="1371654"/>
              <a:ext cx="190416" cy="1904944"/>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grpSp>
      <p:sp>
        <p:nvSpPr>
          <p:cNvPr id="8" name="Line 9">
            <a:extLst>
              <a:ext uri="{FF2B5EF4-FFF2-40B4-BE49-F238E27FC236}">
                <a16:creationId xmlns="" xmlns:a16="http://schemas.microsoft.com/office/drawing/2014/main" id="{7AF29D26-1BF6-482B-BB5C-27D6BF45CFA8}"/>
              </a:ext>
            </a:extLst>
          </p:cNvPr>
          <p:cNvSpPr>
            <a:spLocks noChangeShapeType="1"/>
          </p:cNvSpPr>
          <p:nvPr/>
        </p:nvSpPr>
        <p:spPr bwMode="auto">
          <a:xfrm>
            <a:off x="2133664" y="1631242"/>
            <a:ext cx="438214" cy="197600"/>
          </a:xfrm>
          <a:prstGeom prst="line">
            <a:avLst/>
          </a:prstGeom>
          <a:noFill/>
          <a:ln w="3810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4">
            <a:extLst>
              <a:ext uri="{FF2B5EF4-FFF2-40B4-BE49-F238E27FC236}">
                <a16:creationId xmlns="" xmlns:a16="http://schemas.microsoft.com/office/drawing/2014/main" id="{BA2F05D1-F105-4653-B5EF-62B02E859ED2}"/>
              </a:ext>
            </a:extLst>
          </p:cNvPr>
          <p:cNvSpPr>
            <a:spLocks noChangeShapeType="1"/>
          </p:cNvSpPr>
          <p:nvPr/>
        </p:nvSpPr>
        <p:spPr bwMode="auto">
          <a:xfrm>
            <a:off x="6484868" y="4479925"/>
            <a:ext cx="754062" cy="325438"/>
          </a:xfrm>
          <a:prstGeom prst="line">
            <a:avLst/>
          </a:prstGeom>
          <a:noFill/>
          <a:ln w="3810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5">
            <a:extLst>
              <a:ext uri="{FF2B5EF4-FFF2-40B4-BE49-F238E27FC236}">
                <a16:creationId xmlns="" xmlns:a16="http://schemas.microsoft.com/office/drawing/2014/main" id="{368925F6-702E-4C6A-ABEB-39D144C7E521}"/>
              </a:ext>
            </a:extLst>
          </p:cNvPr>
          <p:cNvSpPr>
            <a:spLocks noChangeShapeType="1"/>
          </p:cNvSpPr>
          <p:nvPr/>
        </p:nvSpPr>
        <p:spPr bwMode="auto">
          <a:xfrm flipV="1">
            <a:off x="6512192" y="5277535"/>
            <a:ext cx="754062" cy="457200"/>
          </a:xfrm>
          <a:prstGeom prst="line">
            <a:avLst/>
          </a:prstGeom>
          <a:noFill/>
          <a:ln w="3810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6">
            <a:extLst>
              <a:ext uri="{FF2B5EF4-FFF2-40B4-BE49-F238E27FC236}">
                <a16:creationId xmlns="" xmlns:a16="http://schemas.microsoft.com/office/drawing/2014/main" id="{A415D888-DAE8-4231-B4F2-6B47DF588C1A}"/>
              </a:ext>
            </a:extLst>
          </p:cNvPr>
          <p:cNvSpPr>
            <a:spLocks noChangeShapeType="1"/>
          </p:cNvSpPr>
          <p:nvPr/>
        </p:nvSpPr>
        <p:spPr bwMode="auto">
          <a:xfrm flipV="1">
            <a:off x="4661202" y="2178393"/>
            <a:ext cx="690563" cy="1044575"/>
          </a:xfrm>
          <a:prstGeom prst="line">
            <a:avLst/>
          </a:prstGeom>
          <a:noFill/>
          <a:ln w="3810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6" name="表格 15">
            <a:extLst>
              <a:ext uri="{FF2B5EF4-FFF2-40B4-BE49-F238E27FC236}">
                <a16:creationId xmlns="" xmlns:a16="http://schemas.microsoft.com/office/drawing/2014/main" id="{DCAC058B-B7B2-4C23-A81F-F93A8600718B}"/>
              </a:ext>
            </a:extLst>
          </p:cNvPr>
          <p:cNvGraphicFramePr>
            <a:graphicFrameLocks noGrp="1"/>
          </p:cNvGraphicFramePr>
          <p:nvPr>
            <p:extLst>
              <p:ext uri="{D42A27DB-BD31-4B8C-83A1-F6EECF244321}">
                <p14:modId xmlns:p14="http://schemas.microsoft.com/office/powerpoint/2010/main" val="526180982"/>
              </p:ext>
            </p:extLst>
          </p:nvPr>
        </p:nvGraphicFramePr>
        <p:xfrm>
          <a:off x="76711" y="76288"/>
          <a:ext cx="2056953" cy="2102105"/>
        </p:xfrm>
        <a:graphic>
          <a:graphicData uri="http://schemas.openxmlformats.org/drawingml/2006/table">
            <a:tbl>
              <a:tblPr firstRow="1" firstCol="1" lastRow="1" lastCol="1" bandRow="1" bandCol="1">
                <a:tableStyleId>{5C22544A-7EE6-4342-B048-85BDC9FD1C3A}</a:tableStyleId>
              </a:tblPr>
              <a:tblGrid>
                <a:gridCol w="2056953">
                  <a:extLst>
                    <a:ext uri="{9D8B030D-6E8A-4147-A177-3AD203B41FA5}">
                      <a16:colId xmlns="" xmlns:a16="http://schemas.microsoft.com/office/drawing/2014/main" val="20000"/>
                    </a:ext>
                  </a:extLst>
                </a:gridCol>
              </a:tblGrid>
              <a:tr h="233568">
                <a:tc>
                  <a:txBody>
                    <a:bodyPr/>
                    <a:lstStyle/>
                    <a:p>
                      <a:pPr algn="ctr">
                        <a:spcAft>
                          <a:spcPts val="0"/>
                        </a:spcAft>
                        <a:tabLst>
                          <a:tab pos="1600200" algn="l"/>
                        </a:tabLst>
                      </a:pPr>
                      <a:r>
                        <a:rPr lang="en-US" sz="1500" kern="100" dirty="0">
                          <a:solidFill>
                            <a:schemeClr val="tx1"/>
                          </a:solidFill>
                          <a:effectLst/>
                        </a:rPr>
                        <a:t>PC-1</a:t>
                      </a:r>
                      <a:endParaRPr lang="zh-CN" sz="1500" kern="100" dirty="0">
                        <a:solidFill>
                          <a:schemeClr val="tx1"/>
                        </a:solidFill>
                        <a:effectLst/>
                        <a:latin typeface="Times New Roman" panose="02020603050405020304" pitchFamily="18" charset="0"/>
                        <a:ea typeface="宋体" panose="02010600030101010101" pitchFamily="2" charset="-122"/>
                      </a:endParaRPr>
                    </a:p>
                  </a:txBody>
                  <a:tcPr marL="68593" marR="685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1868537">
                <a:tc>
                  <a:txBody>
                    <a:bodyPr/>
                    <a:lstStyle/>
                    <a:p>
                      <a:pPr algn="just">
                        <a:spcAft>
                          <a:spcPts val="0"/>
                        </a:spcAft>
                        <a:tabLst>
                          <a:tab pos="1600200" algn="l"/>
                        </a:tabLst>
                      </a:pPr>
                      <a:r>
                        <a:rPr lang="en-US" sz="1500" kern="100" dirty="0">
                          <a:solidFill>
                            <a:srgbClr val="FF0000"/>
                          </a:solidFill>
                          <a:effectLst/>
                        </a:rPr>
                        <a:t>57  49  41  33  25  17   9</a:t>
                      </a:r>
                      <a:endParaRPr lang="zh-CN" sz="1500" kern="100" dirty="0">
                        <a:solidFill>
                          <a:srgbClr val="FF0000"/>
                        </a:solidFill>
                        <a:effectLst/>
                      </a:endParaRPr>
                    </a:p>
                    <a:p>
                      <a:pPr algn="just">
                        <a:spcAft>
                          <a:spcPts val="0"/>
                        </a:spcAft>
                        <a:tabLst>
                          <a:tab pos="1600200" algn="l"/>
                        </a:tabLst>
                      </a:pPr>
                      <a:r>
                        <a:rPr lang="en-US" sz="1500" kern="100" dirty="0">
                          <a:solidFill>
                            <a:srgbClr val="FF0000"/>
                          </a:solidFill>
                          <a:effectLst/>
                        </a:rPr>
                        <a:t> 1  58  50  42  34  26  18</a:t>
                      </a:r>
                      <a:endParaRPr lang="zh-CN" sz="1500" kern="100" dirty="0">
                        <a:solidFill>
                          <a:srgbClr val="FF0000"/>
                        </a:solidFill>
                        <a:effectLst/>
                      </a:endParaRPr>
                    </a:p>
                    <a:p>
                      <a:pPr algn="just">
                        <a:spcAft>
                          <a:spcPts val="0"/>
                        </a:spcAft>
                        <a:tabLst>
                          <a:tab pos="1600200" algn="l"/>
                        </a:tabLst>
                      </a:pPr>
                      <a:r>
                        <a:rPr lang="en-US" sz="1500" kern="100" dirty="0">
                          <a:solidFill>
                            <a:srgbClr val="FF0000"/>
                          </a:solidFill>
                          <a:effectLst/>
                        </a:rPr>
                        <a:t>10   2  59  51  43  35  27</a:t>
                      </a:r>
                      <a:endParaRPr lang="zh-CN" sz="1500" kern="100" dirty="0">
                        <a:solidFill>
                          <a:srgbClr val="FF0000"/>
                        </a:solidFill>
                        <a:effectLst/>
                      </a:endParaRPr>
                    </a:p>
                    <a:p>
                      <a:pPr algn="just">
                        <a:spcAft>
                          <a:spcPts val="0"/>
                        </a:spcAft>
                        <a:tabLst>
                          <a:tab pos="1600200" algn="l"/>
                        </a:tabLst>
                      </a:pPr>
                      <a:r>
                        <a:rPr lang="en-US" sz="1500" kern="100" dirty="0">
                          <a:solidFill>
                            <a:srgbClr val="FF0000"/>
                          </a:solidFill>
                          <a:effectLst/>
                        </a:rPr>
                        <a:t>19  11   3  60  52  44  36</a:t>
                      </a:r>
                      <a:endParaRPr lang="zh-CN" sz="1500" kern="100" dirty="0">
                        <a:solidFill>
                          <a:srgbClr val="FF0000"/>
                        </a:solidFill>
                        <a:effectLst/>
                      </a:endParaRPr>
                    </a:p>
                    <a:p>
                      <a:pPr algn="just">
                        <a:spcAft>
                          <a:spcPts val="0"/>
                        </a:spcAft>
                        <a:tabLst>
                          <a:tab pos="1600200" algn="l"/>
                        </a:tabLst>
                      </a:pPr>
                      <a:r>
                        <a:rPr lang="en-US" sz="1500" kern="100" dirty="0">
                          <a:solidFill>
                            <a:srgbClr val="0000FF"/>
                          </a:solidFill>
                          <a:effectLst/>
                        </a:rPr>
                        <a:t>63  55  47  39  31  23  15</a:t>
                      </a:r>
                      <a:endParaRPr lang="zh-CN" sz="1500" kern="100" dirty="0">
                        <a:solidFill>
                          <a:srgbClr val="0000FF"/>
                        </a:solidFill>
                        <a:effectLst/>
                      </a:endParaRPr>
                    </a:p>
                    <a:p>
                      <a:pPr algn="just">
                        <a:spcAft>
                          <a:spcPts val="0"/>
                        </a:spcAft>
                        <a:tabLst>
                          <a:tab pos="1600200" algn="l"/>
                        </a:tabLst>
                      </a:pPr>
                      <a:r>
                        <a:rPr lang="en-US" sz="1500" kern="100" dirty="0">
                          <a:solidFill>
                            <a:srgbClr val="0000FF"/>
                          </a:solidFill>
                          <a:effectLst/>
                        </a:rPr>
                        <a:t> 7  62  54  46  38  30  22</a:t>
                      </a:r>
                      <a:endParaRPr lang="zh-CN" sz="1500" kern="100" dirty="0">
                        <a:solidFill>
                          <a:srgbClr val="0000FF"/>
                        </a:solidFill>
                        <a:effectLst/>
                      </a:endParaRPr>
                    </a:p>
                    <a:p>
                      <a:pPr algn="just">
                        <a:spcAft>
                          <a:spcPts val="0"/>
                        </a:spcAft>
                        <a:tabLst>
                          <a:tab pos="1600200" algn="l"/>
                        </a:tabLst>
                      </a:pPr>
                      <a:r>
                        <a:rPr lang="en-US" sz="1500" kern="100" dirty="0">
                          <a:solidFill>
                            <a:srgbClr val="0000FF"/>
                          </a:solidFill>
                          <a:effectLst/>
                        </a:rPr>
                        <a:t>14   6  61  53  45  37  29</a:t>
                      </a:r>
                      <a:endParaRPr lang="zh-CN" sz="1500" kern="100" dirty="0">
                        <a:solidFill>
                          <a:srgbClr val="0000FF"/>
                        </a:solidFill>
                        <a:effectLst/>
                      </a:endParaRPr>
                    </a:p>
                    <a:p>
                      <a:pPr algn="just">
                        <a:spcAft>
                          <a:spcPts val="0"/>
                        </a:spcAft>
                        <a:tabLst>
                          <a:tab pos="1600200" algn="l"/>
                        </a:tabLst>
                      </a:pPr>
                      <a:r>
                        <a:rPr lang="en-US" sz="1500" kern="100" dirty="0">
                          <a:solidFill>
                            <a:srgbClr val="0000FF"/>
                          </a:solidFill>
                          <a:effectLst/>
                        </a:rPr>
                        <a:t>21  13   5  28  20  12   4</a:t>
                      </a:r>
                      <a:endParaRPr lang="zh-CN" sz="1500" kern="100" dirty="0">
                        <a:solidFill>
                          <a:srgbClr val="0000FF"/>
                        </a:solidFill>
                        <a:effectLst/>
                        <a:latin typeface="Times New Roman" panose="02020603050405020304" pitchFamily="18" charset="0"/>
                        <a:ea typeface="宋体" panose="02010600030101010101" pitchFamily="2" charset="-122"/>
                      </a:endParaRPr>
                    </a:p>
                  </a:txBody>
                  <a:tcPr marL="68593" marR="685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graphicFrame>
        <p:nvGraphicFramePr>
          <p:cNvPr id="17" name="表格 16">
            <a:extLst>
              <a:ext uri="{FF2B5EF4-FFF2-40B4-BE49-F238E27FC236}">
                <a16:creationId xmlns="" xmlns:a16="http://schemas.microsoft.com/office/drawing/2014/main" id="{FBE74271-C9FB-43DA-A98D-8FA9730F753D}"/>
              </a:ext>
            </a:extLst>
          </p:cNvPr>
          <p:cNvGraphicFramePr>
            <a:graphicFrameLocks noGrp="1"/>
          </p:cNvGraphicFramePr>
          <p:nvPr>
            <p:extLst>
              <p:ext uri="{D42A27DB-BD31-4B8C-83A1-F6EECF244321}">
                <p14:modId xmlns:p14="http://schemas.microsoft.com/office/powerpoint/2010/main" val="1993160589"/>
              </p:ext>
            </p:extLst>
          </p:nvPr>
        </p:nvGraphicFramePr>
        <p:xfrm>
          <a:off x="7283332" y="3917627"/>
          <a:ext cx="1784350" cy="2102105"/>
        </p:xfrm>
        <a:graphic>
          <a:graphicData uri="http://schemas.openxmlformats.org/drawingml/2006/table">
            <a:tbl>
              <a:tblPr firstRow="1" firstCol="1" lastRow="1" lastCol="1" bandRow="1" bandCol="1">
                <a:tableStyleId>{5C22544A-7EE6-4342-B048-85BDC9FD1C3A}</a:tableStyleId>
              </a:tblPr>
              <a:tblGrid>
                <a:gridCol w="1784350">
                  <a:extLst>
                    <a:ext uri="{9D8B030D-6E8A-4147-A177-3AD203B41FA5}">
                      <a16:colId xmlns="" xmlns:a16="http://schemas.microsoft.com/office/drawing/2014/main" val="20000"/>
                    </a:ext>
                  </a:extLst>
                </a:gridCol>
              </a:tblGrid>
              <a:tr h="233567">
                <a:tc>
                  <a:txBody>
                    <a:bodyPr/>
                    <a:lstStyle/>
                    <a:p>
                      <a:pPr algn="ctr">
                        <a:spcAft>
                          <a:spcPts val="0"/>
                        </a:spcAft>
                        <a:tabLst>
                          <a:tab pos="1600200" algn="l"/>
                        </a:tabLst>
                      </a:pPr>
                      <a:r>
                        <a:rPr lang="en-US" sz="1500" kern="100">
                          <a:solidFill>
                            <a:schemeClr val="tx1"/>
                          </a:solidFill>
                          <a:effectLst/>
                        </a:rPr>
                        <a:t>PC-2</a:t>
                      </a:r>
                      <a:endParaRPr lang="zh-CN" sz="1500" kern="100">
                        <a:solidFill>
                          <a:schemeClr val="tx1"/>
                        </a:solidFill>
                        <a:effectLst/>
                        <a:latin typeface="Times New Roman" panose="02020603050405020304" pitchFamily="18" charset="0"/>
                        <a:ea typeface="宋体" panose="02010600030101010101" pitchFamily="2" charset="-122"/>
                      </a:endParaRPr>
                    </a:p>
                  </a:txBody>
                  <a:tcPr marL="68576" marR="6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1868538">
                <a:tc>
                  <a:txBody>
                    <a:bodyPr/>
                    <a:lstStyle/>
                    <a:p>
                      <a:pPr algn="just">
                        <a:spcAft>
                          <a:spcPts val="0"/>
                        </a:spcAft>
                        <a:tabLst>
                          <a:tab pos="1600200" algn="l"/>
                        </a:tabLst>
                      </a:pPr>
                      <a:r>
                        <a:rPr lang="en-US" sz="1500" kern="100" dirty="0">
                          <a:solidFill>
                            <a:schemeClr val="tx1"/>
                          </a:solidFill>
                          <a:effectLst/>
                        </a:rPr>
                        <a:t>14  17  11  24   1   5</a:t>
                      </a:r>
                      <a:endParaRPr lang="zh-CN" sz="1500" kern="100" dirty="0">
                        <a:solidFill>
                          <a:schemeClr val="tx1"/>
                        </a:solidFill>
                        <a:effectLst/>
                      </a:endParaRPr>
                    </a:p>
                    <a:p>
                      <a:pPr algn="just">
                        <a:spcAft>
                          <a:spcPts val="0"/>
                        </a:spcAft>
                        <a:tabLst>
                          <a:tab pos="1600200" algn="l"/>
                        </a:tabLst>
                      </a:pPr>
                      <a:r>
                        <a:rPr lang="en-US" sz="1500" kern="100" dirty="0">
                          <a:solidFill>
                            <a:schemeClr val="tx1"/>
                          </a:solidFill>
                          <a:effectLst/>
                        </a:rPr>
                        <a:t> 3  28  15   6  21  10</a:t>
                      </a:r>
                      <a:endParaRPr lang="zh-CN" sz="1500" kern="100" dirty="0">
                        <a:solidFill>
                          <a:schemeClr val="tx1"/>
                        </a:solidFill>
                        <a:effectLst/>
                      </a:endParaRPr>
                    </a:p>
                    <a:p>
                      <a:pPr algn="just">
                        <a:spcAft>
                          <a:spcPts val="0"/>
                        </a:spcAft>
                        <a:tabLst>
                          <a:tab pos="1600200" algn="l"/>
                        </a:tabLst>
                      </a:pPr>
                      <a:r>
                        <a:rPr lang="en-US" sz="1500" kern="100" dirty="0">
                          <a:solidFill>
                            <a:schemeClr val="tx1"/>
                          </a:solidFill>
                          <a:effectLst/>
                        </a:rPr>
                        <a:t>23  19  12   4  26   8</a:t>
                      </a:r>
                      <a:endParaRPr lang="zh-CN" sz="1500" kern="100" dirty="0">
                        <a:solidFill>
                          <a:schemeClr val="tx1"/>
                        </a:solidFill>
                        <a:effectLst/>
                      </a:endParaRPr>
                    </a:p>
                    <a:p>
                      <a:pPr algn="just">
                        <a:spcAft>
                          <a:spcPts val="0"/>
                        </a:spcAft>
                        <a:tabLst>
                          <a:tab pos="1600200" algn="l"/>
                        </a:tabLst>
                      </a:pPr>
                      <a:r>
                        <a:rPr lang="en-US" sz="1500" kern="100" dirty="0">
                          <a:solidFill>
                            <a:schemeClr val="tx1"/>
                          </a:solidFill>
                          <a:effectLst/>
                        </a:rPr>
                        <a:t>16   7  27  20  13   2</a:t>
                      </a:r>
                      <a:endParaRPr lang="zh-CN" sz="1500" kern="100" dirty="0">
                        <a:solidFill>
                          <a:schemeClr val="tx1"/>
                        </a:solidFill>
                        <a:effectLst/>
                      </a:endParaRPr>
                    </a:p>
                    <a:p>
                      <a:pPr algn="just">
                        <a:spcAft>
                          <a:spcPts val="0"/>
                        </a:spcAft>
                        <a:tabLst>
                          <a:tab pos="1600200" algn="l"/>
                        </a:tabLst>
                      </a:pPr>
                      <a:r>
                        <a:rPr lang="en-US" sz="1500" kern="100" dirty="0">
                          <a:solidFill>
                            <a:schemeClr val="tx1"/>
                          </a:solidFill>
                          <a:effectLst/>
                        </a:rPr>
                        <a:t>41  52  31  37  47  55</a:t>
                      </a:r>
                      <a:endParaRPr lang="zh-CN" sz="1500" kern="100" dirty="0">
                        <a:solidFill>
                          <a:schemeClr val="tx1"/>
                        </a:solidFill>
                        <a:effectLst/>
                      </a:endParaRPr>
                    </a:p>
                    <a:p>
                      <a:pPr algn="just">
                        <a:spcAft>
                          <a:spcPts val="0"/>
                        </a:spcAft>
                        <a:tabLst>
                          <a:tab pos="1600200" algn="l"/>
                        </a:tabLst>
                      </a:pPr>
                      <a:r>
                        <a:rPr lang="en-US" sz="1500" kern="100" dirty="0">
                          <a:solidFill>
                            <a:schemeClr val="tx1"/>
                          </a:solidFill>
                          <a:effectLst/>
                        </a:rPr>
                        <a:t>30  40  51  45  33  48</a:t>
                      </a:r>
                      <a:endParaRPr lang="zh-CN" sz="1500" kern="100" dirty="0">
                        <a:solidFill>
                          <a:schemeClr val="tx1"/>
                        </a:solidFill>
                        <a:effectLst/>
                      </a:endParaRPr>
                    </a:p>
                    <a:p>
                      <a:pPr algn="just">
                        <a:spcAft>
                          <a:spcPts val="0"/>
                        </a:spcAft>
                        <a:tabLst>
                          <a:tab pos="1600200" algn="l"/>
                        </a:tabLst>
                      </a:pPr>
                      <a:r>
                        <a:rPr lang="en-US" sz="1500" kern="100" dirty="0">
                          <a:solidFill>
                            <a:schemeClr val="tx1"/>
                          </a:solidFill>
                          <a:effectLst/>
                        </a:rPr>
                        <a:t>44  49  39  56  34  53</a:t>
                      </a:r>
                      <a:endParaRPr lang="zh-CN" sz="1500" kern="100" dirty="0">
                        <a:solidFill>
                          <a:schemeClr val="tx1"/>
                        </a:solidFill>
                        <a:effectLst/>
                      </a:endParaRPr>
                    </a:p>
                    <a:p>
                      <a:pPr algn="just">
                        <a:spcAft>
                          <a:spcPts val="0"/>
                        </a:spcAft>
                        <a:tabLst>
                          <a:tab pos="1600200" algn="l"/>
                        </a:tabLst>
                      </a:pPr>
                      <a:r>
                        <a:rPr lang="en-US" sz="1500" kern="100" dirty="0">
                          <a:solidFill>
                            <a:schemeClr val="tx1"/>
                          </a:solidFill>
                          <a:effectLst/>
                        </a:rPr>
                        <a:t>46  42  50  36  29  32</a:t>
                      </a:r>
                      <a:endParaRPr lang="zh-CN" sz="1500" kern="100" dirty="0">
                        <a:solidFill>
                          <a:schemeClr val="tx1"/>
                        </a:solidFill>
                        <a:effectLst/>
                        <a:latin typeface="Times New Roman" panose="02020603050405020304" pitchFamily="18" charset="0"/>
                        <a:ea typeface="宋体" panose="02010600030101010101" pitchFamily="2" charset="-122"/>
                      </a:endParaRPr>
                    </a:p>
                  </a:txBody>
                  <a:tcPr marL="68576" marR="6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23" name="文本框 22">
            <a:extLst>
              <a:ext uri="{FF2B5EF4-FFF2-40B4-BE49-F238E27FC236}">
                <a16:creationId xmlns="" xmlns:a16="http://schemas.microsoft.com/office/drawing/2014/main" id="{5B0849A2-6254-4069-810D-CF2F725E30EE}"/>
              </a:ext>
            </a:extLst>
          </p:cNvPr>
          <p:cNvSpPr txBox="1"/>
          <p:nvPr/>
        </p:nvSpPr>
        <p:spPr>
          <a:xfrm>
            <a:off x="2848201" y="6206907"/>
            <a:ext cx="3428910" cy="523220"/>
          </a:xfrm>
          <a:prstGeom prst="rect">
            <a:avLst/>
          </a:prstGeom>
          <a:noFill/>
        </p:spPr>
        <p:txBody>
          <a:bodyPr wrap="square" rtlCol="0">
            <a:spAutoFit/>
          </a:bodyPr>
          <a:lstStyle/>
          <a:p>
            <a:r>
              <a:rPr lang="en-US" altLang="zh-CN" sz="2800" b="1" dirty="0">
                <a:latin typeface="Euclid" panose="02020503060505020303" pitchFamily="18" charset="0"/>
                <a:ea typeface="华文中宋" panose="02010600040101010101" pitchFamily="2" charset="-122"/>
              </a:rPr>
              <a:t>DES</a:t>
            </a:r>
            <a:r>
              <a:rPr lang="zh-CN" altLang="en-US" sz="2800" dirty="0">
                <a:latin typeface="Euclid" panose="02020503060505020303" pitchFamily="18" charset="0"/>
                <a:ea typeface="华文中宋" panose="02010600040101010101" pitchFamily="2" charset="-122"/>
              </a:rPr>
              <a:t>轮密钥生成算法</a:t>
            </a:r>
          </a:p>
        </p:txBody>
      </p:sp>
      <p:sp>
        <p:nvSpPr>
          <p:cNvPr id="2" name="日期占位符 1"/>
          <p:cNvSpPr>
            <a:spLocks noGrp="1"/>
          </p:cNvSpPr>
          <p:nvPr>
            <p:ph type="dt" sz="half" idx="10"/>
          </p:nvPr>
        </p:nvSpPr>
        <p:spPr/>
        <p:txBody>
          <a:bodyPr/>
          <a:lstStyle/>
          <a:p>
            <a:pPr>
              <a:defRPr/>
            </a:pPr>
            <a:fld id="{472A4D40-1BC6-479D-81E8-792266F3B39B}" type="datetime1">
              <a:rPr lang="zh-CN" altLang="en-US" smtClean="0"/>
              <a:t>2023/3/31</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38151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1790546-FAEF-4824-A5C6-B1E478BB2C00}"/>
              </a:ext>
            </a:extLst>
          </p:cNvPr>
          <p:cNvSpPr>
            <a:spLocks noGrp="1"/>
          </p:cNvSpPr>
          <p:nvPr>
            <p:ph type="title"/>
          </p:nvPr>
        </p:nvSpPr>
        <p:spPr/>
        <p:txBody>
          <a:bodyPr/>
          <a:lstStyle/>
          <a:p>
            <a:r>
              <a:rPr lang="en-US" altLang="zh-CN" dirty="0"/>
              <a:t>4.2.2 DES</a:t>
            </a:r>
            <a:r>
              <a:rPr lang="zh-CN" altLang="en-US" dirty="0"/>
              <a:t>算法</a:t>
            </a:r>
          </a:p>
        </p:txBody>
      </p:sp>
      <p:sp>
        <p:nvSpPr>
          <p:cNvPr id="4" name="Text Box 2">
            <a:extLst>
              <a:ext uri="{FF2B5EF4-FFF2-40B4-BE49-F238E27FC236}">
                <a16:creationId xmlns="" xmlns:a16="http://schemas.microsoft.com/office/drawing/2014/main" id="{9532B8AF-E433-463B-B6D7-93982E8CD0D1}"/>
              </a:ext>
            </a:extLst>
          </p:cNvPr>
          <p:cNvSpPr txBox="1">
            <a:spLocks noChangeArrowheads="1"/>
          </p:cNvSpPr>
          <p:nvPr/>
        </p:nvSpPr>
        <p:spPr bwMode="auto">
          <a:xfrm>
            <a:off x="2552810" y="11509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kumimoji="1" lang="zh-CN" altLang="zh-CN" sz="2400" b="0">
              <a:ea typeface="宋体" panose="02010600030101010101" pitchFamily="2" charset="-122"/>
            </a:endParaRPr>
          </a:p>
        </p:txBody>
      </p:sp>
      <p:sp>
        <p:nvSpPr>
          <p:cNvPr id="5" name="Text Box 3">
            <a:extLst>
              <a:ext uri="{FF2B5EF4-FFF2-40B4-BE49-F238E27FC236}">
                <a16:creationId xmlns="" xmlns:a16="http://schemas.microsoft.com/office/drawing/2014/main" id="{E8F0E3E2-FE9A-4D75-A5C0-49C3242B1025}"/>
              </a:ext>
            </a:extLst>
          </p:cNvPr>
          <p:cNvSpPr txBox="1">
            <a:spLocks noChangeArrowheads="1"/>
          </p:cNvSpPr>
          <p:nvPr/>
        </p:nvSpPr>
        <p:spPr bwMode="auto">
          <a:xfrm>
            <a:off x="3117960"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kumimoji="1" lang="zh-CN" altLang="zh-CN" sz="2400" b="0">
              <a:ea typeface="宋体" panose="02010600030101010101" pitchFamily="2" charset="-122"/>
            </a:endParaRPr>
          </a:p>
        </p:txBody>
      </p:sp>
      <p:sp>
        <p:nvSpPr>
          <p:cNvPr id="6" name="Text Box 4">
            <a:extLst>
              <a:ext uri="{FF2B5EF4-FFF2-40B4-BE49-F238E27FC236}">
                <a16:creationId xmlns="" xmlns:a16="http://schemas.microsoft.com/office/drawing/2014/main" id="{7DF12C05-8DAF-46E1-AB69-2DAFACB4CDD5}"/>
              </a:ext>
            </a:extLst>
          </p:cNvPr>
          <p:cNvSpPr txBox="1">
            <a:spLocks noChangeArrowheads="1"/>
          </p:cNvSpPr>
          <p:nvPr/>
        </p:nvSpPr>
        <p:spPr bwMode="auto">
          <a:xfrm>
            <a:off x="3406885" y="11509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kumimoji="1" lang="zh-CN" altLang="zh-CN" sz="2400" b="0">
              <a:ea typeface="宋体" panose="02010600030101010101" pitchFamily="2" charset="-122"/>
            </a:endParaRPr>
          </a:p>
        </p:txBody>
      </p:sp>
      <p:sp>
        <p:nvSpPr>
          <p:cNvPr id="7" name="Text Box 5">
            <a:extLst>
              <a:ext uri="{FF2B5EF4-FFF2-40B4-BE49-F238E27FC236}">
                <a16:creationId xmlns="" xmlns:a16="http://schemas.microsoft.com/office/drawing/2014/main" id="{E8560AF2-DE67-450A-AC19-7182852F6453}"/>
              </a:ext>
            </a:extLst>
          </p:cNvPr>
          <p:cNvSpPr txBox="1">
            <a:spLocks noChangeArrowheads="1"/>
          </p:cNvSpPr>
          <p:nvPr/>
        </p:nvSpPr>
        <p:spPr bwMode="auto">
          <a:xfrm>
            <a:off x="2400410" y="11509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kumimoji="1" lang="zh-CN" altLang="zh-CN" sz="2400" b="0">
              <a:ea typeface="宋体" panose="02010600030101010101" pitchFamily="2" charset="-122"/>
            </a:endParaRPr>
          </a:p>
        </p:txBody>
      </p:sp>
      <p:graphicFrame>
        <p:nvGraphicFramePr>
          <p:cNvPr id="8" name="表格 7">
            <a:extLst>
              <a:ext uri="{FF2B5EF4-FFF2-40B4-BE49-F238E27FC236}">
                <a16:creationId xmlns="" xmlns:a16="http://schemas.microsoft.com/office/drawing/2014/main" id="{F22015B9-3C95-45DF-8FEE-8DFC35217BDF}"/>
              </a:ext>
            </a:extLst>
          </p:cNvPr>
          <p:cNvGraphicFramePr>
            <a:graphicFrameLocks noGrp="1"/>
          </p:cNvGraphicFramePr>
          <p:nvPr>
            <p:extLst>
              <p:ext uri="{D42A27DB-BD31-4B8C-83A1-F6EECF244321}">
                <p14:modId xmlns:p14="http://schemas.microsoft.com/office/powerpoint/2010/main" val="541159592"/>
              </p:ext>
            </p:extLst>
          </p:nvPr>
        </p:nvGraphicFramePr>
        <p:xfrm>
          <a:off x="228714" y="1150938"/>
          <a:ext cx="3581306" cy="3292475"/>
        </p:xfrm>
        <a:graphic>
          <a:graphicData uri="http://schemas.openxmlformats.org/drawingml/2006/table">
            <a:tbl>
              <a:tblPr firstRow="1" firstCol="1" lastRow="1" lastCol="1" bandRow="1" bandCol="1">
                <a:tableStyleId>{5C22544A-7EE6-4342-B048-85BDC9FD1C3A}</a:tableStyleId>
              </a:tblPr>
              <a:tblGrid>
                <a:gridCol w="3581306">
                  <a:extLst>
                    <a:ext uri="{9D8B030D-6E8A-4147-A177-3AD203B41FA5}">
                      <a16:colId xmlns="" xmlns:a16="http://schemas.microsoft.com/office/drawing/2014/main" val="20000"/>
                    </a:ext>
                  </a:extLst>
                </a:gridCol>
              </a:tblGrid>
              <a:tr h="365831">
                <a:tc>
                  <a:txBody>
                    <a:bodyPr/>
                    <a:lstStyle/>
                    <a:p>
                      <a:pPr algn="ctr">
                        <a:spcAft>
                          <a:spcPts val="0"/>
                        </a:spcAft>
                        <a:tabLst>
                          <a:tab pos="1600200" algn="l"/>
                        </a:tabLst>
                      </a:pPr>
                      <a:r>
                        <a:rPr lang="en-US" sz="2400" kern="100" dirty="0">
                          <a:solidFill>
                            <a:schemeClr val="tx1"/>
                          </a:solidFill>
                          <a:effectLst/>
                          <a:latin typeface="Euclid" panose="02020503060505020303" pitchFamily="18" charset="0"/>
                        </a:rPr>
                        <a:t>PC-1</a:t>
                      </a:r>
                      <a:endParaRPr lang="zh-CN" sz="2400" kern="100" dirty="0">
                        <a:solidFill>
                          <a:schemeClr val="tx1"/>
                        </a:solidFill>
                        <a:effectLst/>
                        <a:latin typeface="Euclid" panose="02020503060505020303" pitchFamily="18" charset="0"/>
                        <a:ea typeface="宋体" panose="02010600030101010101" pitchFamily="2" charset="-122"/>
                      </a:endParaRPr>
                    </a:p>
                  </a:txBody>
                  <a:tcPr marL="68593" marR="685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926644">
                <a:tc>
                  <a:txBody>
                    <a:bodyPr/>
                    <a:lstStyle/>
                    <a:p>
                      <a:pPr algn="just">
                        <a:spcAft>
                          <a:spcPts val="0"/>
                        </a:spcAft>
                        <a:tabLst>
                          <a:tab pos="1600200" algn="l"/>
                        </a:tabLst>
                      </a:pPr>
                      <a:r>
                        <a:rPr lang="en-US" sz="2400" kern="100" dirty="0">
                          <a:solidFill>
                            <a:srgbClr val="FF0000"/>
                          </a:solidFill>
                          <a:effectLst/>
                          <a:latin typeface="Euclid" panose="02020503060505020303" pitchFamily="18" charset="0"/>
                        </a:rPr>
                        <a:t>57  49  41  33  25  17   9</a:t>
                      </a:r>
                      <a:endParaRPr lang="zh-CN" sz="2400" kern="100" dirty="0">
                        <a:solidFill>
                          <a:srgbClr val="FF0000"/>
                        </a:solidFill>
                        <a:effectLst/>
                        <a:latin typeface="Euclid" panose="02020503060505020303" pitchFamily="18" charset="0"/>
                      </a:endParaRPr>
                    </a:p>
                    <a:p>
                      <a:pPr algn="just">
                        <a:spcAft>
                          <a:spcPts val="0"/>
                        </a:spcAft>
                        <a:tabLst>
                          <a:tab pos="1600200" algn="l"/>
                        </a:tabLst>
                      </a:pPr>
                      <a:r>
                        <a:rPr lang="en-US" sz="2400" kern="100" dirty="0">
                          <a:solidFill>
                            <a:srgbClr val="FF0000"/>
                          </a:solidFill>
                          <a:effectLst/>
                          <a:latin typeface="Euclid" panose="02020503060505020303" pitchFamily="18" charset="0"/>
                        </a:rPr>
                        <a:t> 1  58  50  42  34  26  18</a:t>
                      </a:r>
                      <a:endParaRPr lang="zh-CN" sz="2400" kern="100" dirty="0">
                        <a:solidFill>
                          <a:srgbClr val="FF0000"/>
                        </a:solidFill>
                        <a:effectLst/>
                        <a:latin typeface="Euclid" panose="02020503060505020303" pitchFamily="18" charset="0"/>
                      </a:endParaRPr>
                    </a:p>
                    <a:p>
                      <a:pPr algn="just">
                        <a:spcAft>
                          <a:spcPts val="0"/>
                        </a:spcAft>
                        <a:tabLst>
                          <a:tab pos="1600200" algn="l"/>
                        </a:tabLst>
                      </a:pPr>
                      <a:r>
                        <a:rPr lang="en-US" sz="2400" kern="100" dirty="0">
                          <a:solidFill>
                            <a:srgbClr val="FF0000"/>
                          </a:solidFill>
                          <a:effectLst/>
                          <a:latin typeface="Euclid" panose="02020503060505020303" pitchFamily="18" charset="0"/>
                        </a:rPr>
                        <a:t>10   2  59  51  43  35  27</a:t>
                      </a:r>
                      <a:endParaRPr lang="zh-CN" sz="2400" kern="100" dirty="0">
                        <a:solidFill>
                          <a:srgbClr val="FF0000"/>
                        </a:solidFill>
                        <a:effectLst/>
                        <a:latin typeface="Euclid" panose="02020503060505020303" pitchFamily="18" charset="0"/>
                      </a:endParaRPr>
                    </a:p>
                    <a:p>
                      <a:pPr algn="just">
                        <a:spcAft>
                          <a:spcPts val="0"/>
                        </a:spcAft>
                        <a:tabLst>
                          <a:tab pos="1600200" algn="l"/>
                        </a:tabLst>
                      </a:pPr>
                      <a:r>
                        <a:rPr lang="en-US" sz="2400" kern="100" dirty="0">
                          <a:solidFill>
                            <a:srgbClr val="FF0000"/>
                          </a:solidFill>
                          <a:effectLst/>
                          <a:latin typeface="Euclid" panose="02020503060505020303" pitchFamily="18" charset="0"/>
                        </a:rPr>
                        <a:t>19  11   3  60  52  44  36</a:t>
                      </a:r>
                      <a:endParaRPr lang="zh-CN" sz="2400" kern="100" dirty="0">
                        <a:solidFill>
                          <a:srgbClr val="FF0000"/>
                        </a:solidFill>
                        <a:effectLst/>
                        <a:latin typeface="Euclid" panose="02020503060505020303" pitchFamily="18" charset="0"/>
                      </a:endParaRPr>
                    </a:p>
                    <a:p>
                      <a:pPr algn="just">
                        <a:spcAft>
                          <a:spcPts val="0"/>
                        </a:spcAft>
                        <a:tabLst>
                          <a:tab pos="1600200" algn="l"/>
                        </a:tabLst>
                      </a:pPr>
                      <a:r>
                        <a:rPr lang="en-US" sz="2400" kern="100" dirty="0">
                          <a:solidFill>
                            <a:srgbClr val="0000FF"/>
                          </a:solidFill>
                          <a:effectLst/>
                          <a:latin typeface="Euclid" panose="02020503060505020303" pitchFamily="18" charset="0"/>
                        </a:rPr>
                        <a:t>63  55  47  39  31  23  15</a:t>
                      </a:r>
                      <a:endParaRPr lang="zh-CN" sz="2400" kern="100" dirty="0">
                        <a:solidFill>
                          <a:srgbClr val="0000FF"/>
                        </a:solidFill>
                        <a:effectLst/>
                        <a:latin typeface="Euclid" panose="02020503060505020303" pitchFamily="18" charset="0"/>
                      </a:endParaRPr>
                    </a:p>
                    <a:p>
                      <a:pPr algn="just">
                        <a:spcAft>
                          <a:spcPts val="0"/>
                        </a:spcAft>
                        <a:tabLst>
                          <a:tab pos="1600200" algn="l"/>
                        </a:tabLst>
                      </a:pPr>
                      <a:r>
                        <a:rPr lang="en-US" sz="2400" kern="100" dirty="0">
                          <a:solidFill>
                            <a:srgbClr val="0000FF"/>
                          </a:solidFill>
                          <a:effectLst/>
                          <a:latin typeface="Euclid" panose="02020503060505020303" pitchFamily="18" charset="0"/>
                        </a:rPr>
                        <a:t> 7  62  54  46  38  30  22</a:t>
                      </a:r>
                      <a:endParaRPr lang="zh-CN" sz="2400" kern="100" dirty="0">
                        <a:solidFill>
                          <a:srgbClr val="0000FF"/>
                        </a:solidFill>
                        <a:effectLst/>
                        <a:latin typeface="Euclid" panose="02020503060505020303" pitchFamily="18" charset="0"/>
                      </a:endParaRPr>
                    </a:p>
                    <a:p>
                      <a:pPr algn="just">
                        <a:spcAft>
                          <a:spcPts val="0"/>
                        </a:spcAft>
                        <a:tabLst>
                          <a:tab pos="1600200" algn="l"/>
                        </a:tabLst>
                      </a:pPr>
                      <a:r>
                        <a:rPr lang="en-US" sz="2400" kern="100" dirty="0">
                          <a:solidFill>
                            <a:srgbClr val="0000FF"/>
                          </a:solidFill>
                          <a:effectLst/>
                          <a:latin typeface="Euclid" panose="02020503060505020303" pitchFamily="18" charset="0"/>
                        </a:rPr>
                        <a:t>14   6  61  53  45  37  29</a:t>
                      </a:r>
                      <a:endParaRPr lang="zh-CN" sz="2400" kern="100" dirty="0">
                        <a:solidFill>
                          <a:srgbClr val="0000FF"/>
                        </a:solidFill>
                        <a:effectLst/>
                        <a:latin typeface="Euclid" panose="02020503060505020303" pitchFamily="18" charset="0"/>
                      </a:endParaRPr>
                    </a:p>
                    <a:p>
                      <a:pPr algn="just">
                        <a:spcAft>
                          <a:spcPts val="0"/>
                        </a:spcAft>
                        <a:tabLst>
                          <a:tab pos="1600200" algn="l"/>
                        </a:tabLst>
                      </a:pPr>
                      <a:r>
                        <a:rPr lang="en-US" sz="2400" kern="100" dirty="0">
                          <a:solidFill>
                            <a:srgbClr val="0000FF"/>
                          </a:solidFill>
                          <a:effectLst/>
                          <a:latin typeface="Euclid" panose="02020503060505020303" pitchFamily="18" charset="0"/>
                        </a:rPr>
                        <a:t>21  13   5  28  20  12   4</a:t>
                      </a:r>
                      <a:endParaRPr lang="zh-CN" sz="2400" kern="100" dirty="0">
                        <a:solidFill>
                          <a:srgbClr val="0000FF"/>
                        </a:solidFill>
                        <a:effectLst/>
                        <a:latin typeface="Euclid" panose="02020503060505020303" pitchFamily="18" charset="0"/>
                        <a:ea typeface="宋体" panose="02010600030101010101" pitchFamily="2" charset="-122"/>
                      </a:endParaRPr>
                    </a:p>
                  </a:txBody>
                  <a:tcPr marL="68593" marR="685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graphicFrame>
        <p:nvGraphicFramePr>
          <p:cNvPr id="9" name="表格 8">
            <a:extLst>
              <a:ext uri="{FF2B5EF4-FFF2-40B4-BE49-F238E27FC236}">
                <a16:creationId xmlns="" xmlns:a16="http://schemas.microsoft.com/office/drawing/2014/main" id="{C3847DDD-41D5-4D4C-A282-9DE9E34E3379}"/>
              </a:ext>
            </a:extLst>
          </p:cNvPr>
          <p:cNvGraphicFramePr>
            <a:graphicFrameLocks noGrp="1"/>
          </p:cNvGraphicFramePr>
          <p:nvPr>
            <p:extLst>
              <p:ext uri="{D42A27DB-BD31-4B8C-83A1-F6EECF244321}">
                <p14:modId xmlns:p14="http://schemas.microsoft.com/office/powerpoint/2010/main" val="217227512"/>
              </p:ext>
            </p:extLst>
          </p:nvPr>
        </p:nvGraphicFramePr>
        <p:xfrm>
          <a:off x="4038615" y="1150937"/>
          <a:ext cx="3047919" cy="3299757"/>
        </p:xfrm>
        <a:graphic>
          <a:graphicData uri="http://schemas.openxmlformats.org/drawingml/2006/table">
            <a:tbl>
              <a:tblPr firstRow="1" firstCol="1" lastRow="1" lastCol="1" bandRow="1" bandCol="1">
                <a:tableStyleId>{5C22544A-7EE6-4342-B048-85BDC9FD1C3A}</a:tableStyleId>
              </a:tblPr>
              <a:tblGrid>
                <a:gridCol w="3047919">
                  <a:extLst>
                    <a:ext uri="{9D8B030D-6E8A-4147-A177-3AD203B41FA5}">
                      <a16:colId xmlns="" xmlns:a16="http://schemas.microsoft.com/office/drawing/2014/main" val="20000"/>
                    </a:ext>
                  </a:extLst>
                </a:gridCol>
              </a:tblGrid>
              <a:tr h="373113">
                <a:tc>
                  <a:txBody>
                    <a:bodyPr/>
                    <a:lstStyle/>
                    <a:p>
                      <a:pPr algn="ctr">
                        <a:spcAft>
                          <a:spcPts val="0"/>
                        </a:spcAft>
                        <a:tabLst>
                          <a:tab pos="1600200" algn="l"/>
                        </a:tabLst>
                      </a:pPr>
                      <a:r>
                        <a:rPr lang="en-US" sz="2400" kern="100" dirty="0">
                          <a:solidFill>
                            <a:schemeClr val="tx1"/>
                          </a:solidFill>
                          <a:effectLst/>
                          <a:latin typeface="Euclid" panose="02020503060505020303" pitchFamily="18" charset="0"/>
                        </a:rPr>
                        <a:t>PC-2</a:t>
                      </a:r>
                      <a:endParaRPr lang="zh-CN" sz="2400" kern="100" dirty="0">
                        <a:solidFill>
                          <a:schemeClr val="tx1"/>
                        </a:solidFill>
                        <a:effectLst/>
                        <a:latin typeface="Euclid" panose="02020503060505020303" pitchFamily="18" charset="0"/>
                        <a:ea typeface="宋体" panose="02010600030101010101" pitchFamily="2" charset="-122"/>
                      </a:endParaRPr>
                    </a:p>
                  </a:txBody>
                  <a:tcPr marL="68576" marR="6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926644">
                <a:tc>
                  <a:txBody>
                    <a:bodyPr/>
                    <a:lstStyle/>
                    <a:p>
                      <a:pPr algn="just">
                        <a:spcAft>
                          <a:spcPts val="0"/>
                        </a:spcAft>
                        <a:tabLst>
                          <a:tab pos="1600200" algn="l"/>
                        </a:tabLst>
                      </a:pPr>
                      <a:r>
                        <a:rPr lang="en-US" sz="2400" kern="100" dirty="0">
                          <a:solidFill>
                            <a:schemeClr val="tx1"/>
                          </a:solidFill>
                          <a:effectLst/>
                          <a:latin typeface="Euclid" panose="02020503060505020303" pitchFamily="18" charset="0"/>
                        </a:rPr>
                        <a:t>14  17  11  24   1   5</a:t>
                      </a:r>
                      <a:endParaRPr lang="zh-CN" sz="2400" kern="100" dirty="0">
                        <a:solidFill>
                          <a:schemeClr val="tx1"/>
                        </a:solidFill>
                        <a:effectLst/>
                        <a:latin typeface="Euclid" panose="02020503060505020303" pitchFamily="18" charset="0"/>
                      </a:endParaRPr>
                    </a:p>
                    <a:p>
                      <a:pPr algn="just">
                        <a:spcAft>
                          <a:spcPts val="0"/>
                        </a:spcAft>
                        <a:tabLst>
                          <a:tab pos="1600200" algn="l"/>
                        </a:tabLst>
                      </a:pPr>
                      <a:r>
                        <a:rPr lang="en-US" sz="2400" kern="100" dirty="0">
                          <a:solidFill>
                            <a:schemeClr val="tx1"/>
                          </a:solidFill>
                          <a:effectLst/>
                          <a:latin typeface="Euclid" panose="02020503060505020303" pitchFamily="18" charset="0"/>
                        </a:rPr>
                        <a:t> 3  28  15   6  21  10</a:t>
                      </a:r>
                      <a:endParaRPr lang="zh-CN" sz="2400" kern="100" dirty="0">
                        <a:solidFill>
                          <a:schemeClr val="tx1"/>
                        </a:solidFill>
                        <a:effectLst/>
                        <a:latin typeface="Euclid" panose="02020503060505020303" pitchFamily="18" charset="0"/>
                      </a:endParaRPr>
                    </a:p>
                    <a:p>
                      <a:pPr algn="just">
                        <a:spcAft>
                          <a:spcPts val="0"/>
                        </a:spcAft>
                        <a:tabLst>
                          <a:tab pos="1600200" algn="l"/>
                        </a:tabLst>
                      </a:pPr>
                      <a:r>
                        <a:rPr lang="en-US" sz="2400" kern="100" dirty="0">
                          <a:solidFill>
                            <a:schemeClr val="tx1"/>
                          </a:solidFill>
                          <a:effectLst/>
                          <a:latin typeface="Euclid" panose="02020503060505020303" pitchFamily="18" charset="0"/>
                        </a:rPr>
                        <a:t>23  19  12   4  26   8</a:t>
                      </a:r>
                      <a:endParaRPr lang="zh-CN" sz="2400" kern="100" dirty="0">
                        <a:solidFill>
                          <a:schemeClr val="tx1"/>
                        </a:solidFill>
                        <a:effectLst/>
                        <a:latin typeface="Euclid" panose="02020503060505020303" pitchFamily="18" charset="0"/>
                      </a:endParaRPr>
                    </a:p>
                    <a:p>
                      <a:pPr algn="just">
                        <a:spcAft>
                          <a:spcPts val="0"/>
                        </a:spcAft>
                        <a:tabLst>
                          <a:tab pos="1600200" algn="l"/>
                        </a:tabLst>
                      </a:pPr>
                      <a:r>
                        <a:rPr lang="en-US" sz="2400" kern="100" dirty="0">
                          <a:solidFill>
                            <a:schemeClr val="tx1"/>
                          </a:solidFill>
                          <a:effectLst/>
                          <a:latin typeface="Euclid" panose="02020503060505020303" pitchFamily="18" charset="0"/>
                        </a:rPr>
                        <a:t>16   7  27  20  13   2</a:t>
                      </a:r>
                      <a:endParaRPr lang="zh-CN" sz="2400" kern="100" dirty="0">
                        <a:solidFill>
                          <a:schemeClr val="tx1"/>
                        </a:solidFill>
                        <a:effectLst/>
                        <a:latin typeface="Euclid" panose="02020503060505020303" pitchFamily="18" charset="0"/>
                      </a:endParaRPr>
                    </a:p>
                    <a:p>
                      <a:pPr algn="just">
                        <a:spcAft>
                          <a:spcPts val="0"/>
                        </a:spcAft>
                        <a:tabLst>
                          <a:tab pos="1600200" algn="l"/>
                        </a:tabLst>
                      </a:pPr>
                      <a:r>
                        <a:rPr lang="en-US" sz="2400" kern="100" dirty="0">
                          <a:solidFill>
                            <a:schemeClr val="tx1"/>
                          </a:solidFill>
                          <a:effectLst/>
                          <a:latin typeface="Euclid" panose="02020503060505020303" pitchFamily="18" charset="0"/>
                        </a:rPr>
                        <a:t>41  52  31  37  47  55</a:t>
                      </a:r>
                      <a:endParaRPr lang="zh-CN" sz="2400" kern="100" dirty="0">
                        <a:solidFill>
                          <a:schemeClr val="tx1"/>
                        </a:solidFill>
                        <a:effectLst/>
                        <a:latin typeface="Euclid" panose="02020503060505020303" pitchFamily="18" charset="0"/>
                      </a:endParaRPr>
                    </a:p>
                    <a:p>
                      <a:pPr algn="just">
                        <a:spcAft>
                          <a:spcPts val="0"/>
                        </a:spcAft>
                        <a:tabLst>
                          <a:tab pos="1600200" algn="l"/>
                        </a:tabLst>
                      </a:pPr>
                      <a:r>
                        <a:rPr lang="en-US" sz="2400" kern="100" dirty="0">
                          <a:solidFill>
                            <a:schemeClr val="tx1"/>
                          </a:solidFill>
                          <a:effectLst/>
                          <a:latin typeface="Euclid" panose="02020503060505020303" pitchFamily="18" charset="0"/>
                        </a:rPr>
                        <a:t>30  40  51  45  33  48</a:t>
                      </a:r>
                      <a:endParaRPr lang="zh-CN" sz="2400" kern="100" dirty="0">
                        <a:solidFill>
                          <a:schemeClr val="tx1"/>
                        </a:solidFill>
                        <a:effectLst/>
                        <a:latin typeface="Euclid" panose="02020503060505020303" pitchFamily="18" charset="0"/>
                      </a:endParaRPr>
                    </a:p>
                    <a:p>
                      <a:pPr algn="just">
                        <a:spcAft>
                          <a:spcPts val="0"/>
                        </a:spcAft>
                        <a:tabLst>
                          <a:tab pos="1600200" algn="l"/>
                        </a:tabLst>
                      </a:pPr>
                      <a:r>
                        <a:rPr lang="en-US" sz="2400" kern="100" dirty="0">
                          <a:solidFill>
                            <a:schemeClr val="tx1"/>
                          </a:solidFill>
                          <a:effectLst/>
                          <a:latin typeface="Euclid" panose="02020503060505020303" pitchFamily="18" charset="0"/>
                        </a:rPr>
                        <a:t>44  49  39  56  34  53</a:t>
                      </a:r>
                      <a:endParaRPr lang="zh-CN" sz="2400" kern="100" dirty="0">
                        <a:solidFill>
                          <a:schemeClr val="tx1"/>
                        </a:solidFill>
                        <a:effectLst/>
                        <a:latin typeface="Euclid" panose="02020503060505020303" pitchFamily="18" charset="0"/>
                      </a:endParaRPr>
                    </a:p>
                    <a:p>
                      <a:pPr algn="just">
                        <a:spcAft>
                          <a:spcPts val="0"/>
                        </a:spcAft>
                        <a:tabLst>
                          <a:tab pos="1600200" algn="l"/>
                        </a:tabLst>
                      </a:pPr>
                      <a:r>
                        <a:rPr lang="en-US" sz="2400" kern="100" dirty="0">
                          <a:solidFill>
                            <a:schemeClr val="tx1"/>
                          </a:solidFill>
                          <a:effectLst/>
                          <a:latin typeface="Euclid" panose="02020503060505020303" pitchFamily="18" charset="0"/>
                        </a:rPr>
                        <a:t>46  42  50  36  29  32</a:t>
                      </a:r>
                      <a:endParaRPr lang="zh-CN" sz="2400" kern="100" dirty="0">
                        <a:solidFill>
                          <a:schemeClr val="tx1"/>
                        </a:solidFill>
                        <a:effectLst/>
                        <a:latin typeface="Euclid" panose="02020503060505020303" pitchFamily="18" charset="0"/>
                        <a:ea typeface="宋体" panose="02010600030101010101" pitchFamily="2" charset="-122"/>
                      </a:endParaRPr>
                    </a:p>
                  </a:txBody>
                  <a:tcPr marL="68576" marR="6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10" name="矩形 7">
            <a:extLst>
              <a:ext uri="{FF2B5EF4-FFF2-40B4-BE49-F238E27FC236}">
                <a16:creationId xmlns="" xmlns:a16="http://schemas.microsoft.com/office/drawing/2014/main" id="{99281BBC-D96A-4032-8986-B64CEB7A0B8E}"/>
              </a:ext>
            </a:extLst>
          </p:cNvPr>
          <p:cNvSpPr>
            <a:spLocks noChangeArrowheads="1"/>
          </p:cNvSpPr>
          <p:nvPr/>
        </p:nvSpPr>
        <p:spPr bwMode="auto">
          <a:xfrm>
            <a:off x="152516" y="4800564"/>
            <a:ext cx="8838968" cy="1354217"/>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algn="ctr" eaLnBrk="1" hangingPunct="1">
              <a:lnSpc>
                <a:spcPct val="100000"/>
              </a:lnSpc>
              <a:spcBef>
                <a:spcPct val="0"/>
              </a:spcBef>
              <a:spcAft>
                <a:spcPts val="600"/>
              </a:spcAft>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移位次数表</a:t>
            </a:r>
          </a:p>
          <a:p>
            <a:pPr algn="just" eaLnBrk="1" hangingPunct="1">
              <a:lnSpc>
                <a:spcPct val="100000"/>
              </a:lnSpc>
              <a:spcBef>
                <a:spcPct val="0"/>
              </a:spcBef>
              <a:spcAft>
                <a:spcPts val="600"/>
              </a:spcAft>
              <a:buFont typeface="Wingdings" panose="05000000000000000000" pitchFamily="2" charset="2"/>
              <a:buNone/>
            </a:pPr>
            <a:r>
              <a:rPr lang="zh-CN" altLang="en-US" sz="2400" b="0" dirty="0">
                <a:latin typeface="Euclid" panose="02020503060505020303" pitchFamily="18" charset="0"/>
                <a:ea typeface="华文中宋" panose="02010600040101010101" pitchFamily="2" charset="-122"/>
              </a:rPr>
              <a:t>第</a:t>
            </a:r>
            <a:r>
              <a:rPr lang="en-US" altLang="zh-CN" sz="2400" i="1" dirty="0" err="1">
                <a:latin typeface="Euclid" panose="02020503060505020303" pitchFamily="18" charset="0"/>
                <a:ea typeface="华文中宋" panose="02010600040101010101" pitchFamily="2" charset="-122"/>
              </a:rPr>
              <a:t>i</a:t>
            </a:r>
            <a:r>
              <a:rPr lang="zh-CN" altLang="en-US" sz="2400" b="0" dirty="0">
                <a:latin typeface="Euclid" panose="02020503060505020303" pitchFamily="18" charset="0"/>
                <a:ea typeface="华文中宋" panose="02010600040101010101" pitchFamily="2" charset="-122"/>
              </a:rPr>
              <a:t>次迭代      </a:t>
            </a:r>
            <a:r>
              <a:rPr lang="en-US" altLang="zh-CN" sz="2400" dirty="0">
                <a:latin typeface="Euclid" panose="02020503060505020303" pitchFamily="18" charset="0"/>
                <a:ea typeface="宋体" panose="02010600030101010101" pitchFamily="2" charset="-122"/>
              </a:rPr>
              <a:t>1  2  3  4  5  6  7  8  9  10  11  12  13  14  15  16</a:t>
            </a:r>
          </a:p>
          <a:p>
            <a:pPr algn="just" eaLnBrk="1" hangingPunct="1">
              <a:lnSpc>
                <a:spcPct val="100000"/>
              </a:lnSpc>
              <a:spcBef>
                <a:spcPct val="0"/>
              </a:spcBef>
              <a:spcAft>
                <a:spcPts val="600"/>
              </a:spcAft>
              <a:buFont typeface="Wingdings" panose="05000000000000000000" pitchFamily="2" charset="2"/>
              <a:buNone/>
            </a:pPr>
            <a:r>
              <a:rPr lang="zh-CN" altLang="en-US" sz="2400" b="0" dirty="0">
                <a:latin typeface="华文中宋" panose="02010600040101010101" pitchFamily="2" charset="-122"/>
                <a:ea typeface="华文中宋" panose="02010600040101010101" pitchFamily="2" charset="-122"/>
              </a:rPr>
              <a:t>循环左移次数 </a:t>
            </a:r>
            <a:r>
              <a:rPr lang="en-US" altLang="zh-CN" sz="2400" dirty="0">
                <a:latin typeface="Euclid" panose="02020503060505020303" pitchFamily="18" charset="0"/>
                <a:ea typeface="宋体" panose="02010600030101010101" pitchFamily="2" charset="-122"/>
              </a:rPr>
              <a:t>1  1  2  2  2  2  2  2  1   2    2   2    2   2    2   1</a:t>
            </a:r>
          </a:p>
        </p:txBody>
      </p:sp>
      <p:sp>
        <p:nvSpPr>
          <p:cNvPr id="3" name="文本框 2">
            <a:extLst>
              <a:ext uri="{FF2B5EF4-FFF2-40B4-BE49-F238E27FC236}">
                <a16:creationId xmlns="" xmlns:a16="http://schemas.microsoft.com/office/drawing/2014/main" id="{E2289453-16DE-40D0-81A7-10BC22BD4399}"/>
              </a:ext>
            </a:extLst>
          </p:cNvPr>
          <p:cNvSpPr txBox="1"/>
          <p:nvPr/>
        </p:nvSpPr>
        <p:spPr>
          <a:xfrm>
            <a:off x="7238930" y="1437126"/>
            <a:ext cx="1752554" cy="2677656"/>
          </a:xfrm>
          <a:prstGeom prst="rect">
            <a:avLst/>
          </a:prstGeom>
          <a:noFill/>
        </p:spPr>
        <p:txBody>
          <a:bodyPr wrap="square" rtlCol="0">
            <a:spAutoFit/>
          </a:bodyPr>
          <a:lstStyle/>
          <a:p>
            <a:r>
              <a:rPr lang="en-US" altLang="zh-CN" sz="2400" b="1" dirty="0">
                <a:latin typeface="Euclid" panose="02020503060505020303" pitchFamily="18" charset="0"/>
                <a:ea typeface="华文中宋" panose="02010600040101010101" pitchFamily="2" charset="-122"/>
              </a:rPr>
              <a:t>PC-2</a:t>
            </a:r>
            <a:r>
              <a:rPr lang="zh-CN" altLang="en-US" sz="2400" dirty="0">
                <a:latin typeface="Euclid" panose="02020503060505020303" pitchFamily="18" charset="0"/>
                <a:ea typeface="华文中宋" panose="02010600040101010101" pitchFamily="2" charset="-122"/>
              </a:rPr>
              <a:t>将</a:t>
            </a:r>
            <a:r>
              <a:rPr lang="en-US" altLang="zh-CN" sz="2400" b="1" dirty="0">
                <a:latin typeface="Euclid" panose="02020503060505020303" pitchFamily="18" charset="0"/>
                <a:ea typeface="华文中宋" panose="02010600040101010101" pitchFamily="2" charset="-122"/>
              </a:rPr>
              <a:t>56</a:t>
            </a:r>
            <a:r>
              <a:rPr lang="zh-CN" altLang="en-US" sz="2400" dirty="0">
                <a:latin typeface="Euclid" panose="02020503060505020303" pitchFamily="18" charset="0"/>
                <a:ea typeface="华文中宋" panose="02010600040101010101" pitchFamily="2" charset="-122"/>
              </a:rPr>
              <a:t>位压缩到</a:t>
            </a:r>
            <a:r>
              <a:rPr lang="en-US" altLang="zh-CN" sz="2400" b="1" dirty="0">
                <a:latin typeface="Euclid" panose="02020503060505020303" pitchFamily="18" charset="0"/>
                <a:ea typeface="华文中宋" panose="02010600040101010101" pitchFamily="2" charset="-122"/>
              </a:rPr>
              <a:t>48</a:t>
            </a:r>
            <a:r>
              <a:rPr lang="zh-CN" altLang="en-US" sz="2400" dirty="0">
                <a:latin typeface="Euclid" panose="02020503060505020303" pitchFamily="18" charset="0"/>
                <a:ea typeface="华文中宋" panose="02010600040101010101" pitchFamily="2" charset="-122"/>
              </a:rPr>
              <a:t>位</a:t>
            </a:r>
            <a:r>
              <a:rPr lang="en-US" altLang="zh-CN" sz="2400" dirty="0">
                <a:latin typeface="Euclid" panose="02020503060505020303" pitchFamily="18" charset="0"/>
                <a:ea typeface="华文中宋" panose="02010600040101010101" pitchFamily="2" charset="-122"/>
              </a:rPr>
              <a:t>, </a:t>
            </a:r>
            <a:r>
              <a:rPr lang="zh-CN" altLang="en-US" sz="2400" dirty="0">
                <a:latin typeface="Euclid" panose="02020503060505020303" pitchFamily="18" charset="0"/>
                <a:ea typeface="华文中宋" panose="02010600040101010101" pitchFamily="2" charset="-122"/>
              </a:rPr>
              <a:t>实际上是丢掉了第</a:t>
            </a:r>
            <a:r>
              <a:rPr lang="en-US" altLang="zh-CN" sz="2400" b="1" dirty="0">
                <a:solidFill>
                  <a:srgbClr val="FF0000"/>
                </a:solidFill>
                <a:latin typeface="Euclid" panose="02020503060505020303" pitchFamily="18" charset="0"/>
                <a:ea typeface="华文中宋" panose="02010600040101010101" pitchFamily="2" charset="-122"/>
              </a:rPr>
              <a:t>9, 18, 22, 25, 35, 38, 43</a:t>
            </a:r>
            <a:r>
              <a:rPr lang="zh-CN" altLang="en-US" sz="2400" dirty="0">
                <a:solidFill>
                  <a:srgbClr val="FF0000"/>
                </a:solidFill>
                <a:latin typeface="Euclid" panose="02020503060505020303" pitchFamily="18" charset="0"/>
                <a:ea typeface="华文中宋" panose="02010600040101010101" pitchFamily="2" charset="-122"/>
              </a:rPr>
              <a:t>和</a:t>
            </a:r>
            <a:r>
              <a:rPr lang="en-US" altLang="zh-CN" sz="2400" b="1" dirty="0">
                <a:solidFill>
                  <a:srgbClr val="FF0000"/>
                </a:solidFill>
                <a:latin typeface="Euclid" panose="02020503060505020303" pitchFamily="18" charset="0"/>
                <a:ea typeface="华文中宋" panose="02010600040101010101" pitchFamily="2" charset="-122"/>
              </a:rPr>
              <a:t>54</a:t>
            </a:r>
            <a:r>
              <a:rPr lang="zh-CN" altLang="en-US" sz="2400" dirty="0">
                <a:solidFill>
                  <a:srgbClr val="FF0000"/>
                </a:solidFill>
                <a:latin typeface="Euclid" panose="02020503060505020303" pitchFamily="18" charset="0"/>
                <a:ea typeface="华文中宋" panose="02010600040101010101" pitchFamily="2" charset="-122"/>
              </a:rPr>
              <a:t>位</a:t>
            </a:r>
            <a:r>
              <a:rPr lang="zh-CN" altLang="en-US" sz="2400" dirty="0">
                <a:latin typeface="Euclid" panose="02020503060505020303" pitchFamily="18" charset="0"/>
                <a:ea typeface="华文中宋" panose="02010600040101010101" pitchFamily="2" charset="-122"/>
              </a:rPr>
              <a:t>。</a:t>
            </a:r>
            <a:endParaRPr lang="zh-CN" altLang="en-US" dirty="0"/>
          </a:p>
        </p:txBody>
      </p:sp>
      <p:sp>
        <p:nvSpPr>
          <p:cNvPr id="11" name="日期占位符 10"/>
          <p:cNvSpPr>
            <a:spLocks noGrp="1"/>
          </p:cNvSpPr>
          <p:nvPr>
            <p:ph type="dt" sz="half" idx="10"/>
          </p:nvPr>
        </p:nvSpPr>
        <p:spPr/>
        <p:txBody>
          <a:bodyPr/>
          <a:lstStyle/>
          <a:p>
            <a:pPr>
              <a:defRPr/>
            </a:pPr>
            <a:fld id="{4916A54E-8255-4F28-B604-94ADADE02306}" type="datetime1">
              <a:rPr lang="zh-CN" altLang="en-US" smtClean="0"/>
              <a:t>2023/3/31</a:t>
            </a:fld>
            <a:endParaRPr lang="en-US" altLang="zh-CN" dirty="0"/>
          </a:p>
        </p:txBody>
      </p:sp>
      <p:sp>
        <p:nvSpPr>
          <p:cNvPr id="12" name="页脚占位符 11"/>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1720552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454D63A-8CCC-44A7-94C4-FC7DEA8464B3}"/>
              </a:ext>
            </a:extLst>
          </p:cNvPr>
          <p:cNvSpPr>
            <a:spLocks noGrp="1"/>
          </p:cNvSpPr>
          <p:nvPr>
            <p:ph type="title"/>
          </p:nvPr>
        </p:nvSpPr>
        <p:spPr/>
        <p:txBody>
          <a:bodyPr/>
          <a:lstStyle/>
          <a:p>
            <a:r>
              <a:rPr lang="en-US" altLang="zh-CN" dirty="0"/>
              <a:t>4.2.2 DES</a:t>
            </a:r>
            <a:r>
              <a:rPr lang="zh-CN" altLang="en-US" dirty="0"/>
              <a:t>算法</a:t>
            </a:r>
          </a:p>
        </p:txBody>
      </p:sp>
      <p:sp>
        <p:nvSpPr>
          <p:cNvPr id="3" name="内容占位符 2">
            <a:extLst>
              <a:ext uri="{FF2B5EF4-FFF2-40B4-BE49-F238E27FC236}">
                <a16:creationId xmlns="" xmlns:a16="http://schemas.microsoft.com/office/drawing/2014/main" id="{0330BEB1-EB47-438A-AE3E-E5710A54CF55}"/>
              </a:ext>
            </a:extLst>
          </p:cNvPr>
          <p:cNvSpPr>
            <a:spLocks noGrp="1"/>
          </p:cNvSpPr>
          <p:nvPr>
            <p:ph idx="1"/>
          </p:nvPr>
        </p:nvSpPr>
        <p:spPr>
          <a:xfrm>
            <a:off x="617935" y="1162090"/>
            <a:ext cx="7886700" cy="4883110"/>
          </a:xfrm>
        </p:spPr>
        <p:txBody>
          <a:bodyPr/>
          <a:lstStyle/>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b="0" dirty="0">
                <a:latin typeface="Euclid" panose="02020503060505020303" pitchFamily="18" charset="0"/>
              </a:rPr>
              <a:t>填充</a:t>
            </a:r>
            <a:r>
              <a:rPr lang="zh-CN" altLang="zh-CN" b="0" dirty="0">
                <a:latin typeface="Euclid" panose="02020503060505020303" pitchFamily="18" charset="0"/>
              </a:rPr>
              <a:t>(</a:t>
            </a:r>
            <a:r>
              <a:rPr lang="en-US" altLang="zh-CN" dirty="0">
                <a:latin typeface="Euclid" panose="02020503060505020303" pitchFamily="18" charset="0"/>
              </a:rPr>
              <a:t>Padding</a:t>
            </a:r>
            <a:r>
              <a:rPr lang="en-US" altLang="zh-CN" b="0" dirty="0">
                <a:latin typeface="Euclid" panose="02020503060505020303" pitchFamily="18" charset="0"/>
              </a:rPr>
              <a:t>)</a:t>
            </a:r>
          </a:p>
          <a:p>
            <a:pPr marL="0" indent="0" algn="just" eaLnBrk="1" hangingPunct="1">
              <a:lnSpc>
                <a:spcPct val="120000"/>
              </a:lnSpc>
              <a:spcBef>
                <a:spcPts val="0"/>
              </a:spcBef>
              <a:spcAft>
                <a:spcPts val="0"/>
              </a:spcAft>
              <a:buClr>
                <a:schemeClr val="tx1"/>
              </a:buClr>
              <a:buSzPct val="100000"/>
              <a:buNone/>
              <a:defRPr/>
            </a:pPr>
            <a:r>
              <a:rPr lang="zh-CN" altLang="en-US" b="0" dirty="0">
                <a:latin typeface="Euclid" panose="02020503060505020303" pitchFamily="18" charset="0"/>
              </a:rPr>
              <a:t>    给定加密消息的长度是随机的</a:t>
            </a:r>
            <a:r>
              <a:rPr lang="en-US" altLang="zh-CN" b="0" dirty="0">
                <a:latin typeface="Euclid" panose="02020503060505020303" pitchFamily="18" charset="0"/>
              </a:rPr>
              <a:t>,  </a:t>
            </a:r>
            <a:r>
              <a:rPr lang="zh-CN" altLang="en-US" b="0" dirty="0">
                <a:latin typeface="Euclid" panose="02020503060505020303" pitchFamily="18" charset="0"/>
              </a:rPr>
              <a:t>按</a:t>
            </a:r>
            <a:r>
              <a:rPr lang="en-US" altLang="zh-CN" dirty="0">
                <a:latin typeface="Euclid" panose="02020503060505020303" pitchFamily="18" charset="0"/>
              </a:rPr>
              <a:t>64</a:t>
            </a:r>
            <a:r>
              <a:rPr lang="en-US" altLang="zh-CN" b="0" dirty="0">
                <a:latin typeface="Euclid" panose="02020503060505020303" pitchFamily="18" charset="0"/>
              </a:rPr>
              <a:t> </a:t>
            </a:r>
            <a:r>
              <a:rPr lang="en-US" altLang="zh-CN" dirty="0">
                <a:latin typeface="Euclid" panose="02020503060505020303" pitchFamily="18" charset="0"/>
              </a:rPr>
              <a:t>bit</a:t>
            </a:r>
            <a:r>
              <a:rPr lang="zh-CN" altLang="en-US" b="0" dirty="0">
                <a:latin typeface="Euclid" panose="02020503060505020303" pitchFamily="18" charset="0"/>
              </a:rPr>
              <a:t>分组时</a:t>
            </a:r>
            <a:r>
              <a:rPr lang="en-US" altLang="zh-CN" b="0" dirty="0">
                <a:latin typeface="Euclid" panose="02020503060505020303" pitchFamily="18" charset="0"/>
              </a:rPr>
              <a:t>,  </a:t>
            </a:r>
            <a:r>
              <a:rPr lang="zh-CN" altLang="en-US" b="0" dirty="0">
                <a:latin typeface="Euclid" panose="02020503060505020303" pitchFamily="18" charset="0"/>
              </a:rPr>
              <a:t>最后一组消息长度可能不足</a:t>
            </a:r>
            <a:r>
              <a:rPr lang="en-US" altLang="zh-CN" dirty="0">
                <a:latin typeface="Euclid" panose="02020503060505020303" pitchFamily="18" charset="0"/>
              </a:rPr>
              <a:t>64</a:t>
            </a:r>
            <a:r>
              <a:rPr lang="en-US" altLang="zh-CN" b="0" dirty="0">
                <a:latin typeface="Euclid" panose="02020503060505020303" pitchFamily="18" charset="0"/>
              </a:rPr>
              <a:t> </a:t>
            </a:r>
            <a:r>
              <a:rPr lang="en-US" altLang="zh-CN" dirty="0">
                <a:latin typeface="Euclid" panose="02020503060505020303" pitchFamily="18" charset="0"/>
              </a:rPr>
              <a:t>bit</a:t>
            </a:r>
            <a:r>
              <a:rPr lang="zh-CN" altLang="en-US" b="0" dirty="0">
                <a:latin typeface="Euclid" panose="02020503060505020303" pitchFamily="18" charset="0"/>
              </a:rPr>
              <a:t>。可以填充一些数字</a:t>
            </a:r>
            <a:r>
              <a:rPr lang="en-US" altLang="zh-CN" b="0" dirty="0">
                <a:latin typeface="Euclid" panose="02020503060505020303" pitchFamily="18" charset="0"/>
              </a:rPr>
              <a:t>,  </a:t>
            </a:r>
            <a:r>
              <a:rPr lang="zh-CN" altLang="en-US" b="0" dirty="0">
                <a:latin typeface="Euclid" panose="02020503060505020303" pitchFamily="18" charset="0"/>
              </a:rPr>
              <a:t>通常用最后</a:t>
            </a:r>
            <a:r>
              <a:rPr lang="en-US" altLang="zh-CN" dirty="0">
                <a:latin typeface="Euclid" panose="02020503060505020303" pitchFamily="18" charset="0"/>
              </a:rPr>
              <a:t>1</a:t>
            </a:r>
            <a:r>
              <a:rPr lang="zh-CN" altLang="en-US" b="0" dirty="0">
                <a:latin typeface="Euclid" panose="02020503060505020303" pitchFamily="18" charset="0"/>
              </a:rPr>
              <a:t>字节作为填充指示符</a:t>
            </a:r>
            <a:r>
              <a:rPr lang="en-US" altLang="zh-CN" b="0" dirty="0">
                <a:latin typeface="Euclid" panose="02020503060505020303" pitchFamily="18" charset="0"/>
              </a:rPr>
              <a:t>(</a:t>
            </a:r>
            <a:r>
              <a:rPr lang="en-US" altLang="zh-CN" dirty="0">
                <a:latin typeface="Euclid" panose="02020503060505020303" pitchFamily="18" charset="0"/>
              </a:rPr>
              <a:t>PI</a:t>
            </a:r>
            <a:r>
              <a:rPr lang="en-US" altLang="zh-CN" b="0" dirty="0">
                <a:latin typeface="Euclid" panose="02020503060505020303" pitchFamily="18" charset="0"/>
              </a:rPr>
              <a:t>)</a:t>
            </a:r>
            <a:r>
              <a:rPr lang="zh-CN" altLang="en-US" b="0" dirty="0">
                <a:latin typeface="Euclid" panose="02020503060505020303" pitchFamily="18" charset="0"/>
              </a:rPr>
              <a:t>。它所表示的十进制数字就是填充占有的字节数。数据尾部、填充字符和填充指示符一起作为一组进行加密。</a:t>
            </a:r>
          </a:p>
          <a:p>
            <a:endParaRPr lang="zh-CN" altLang="en-US" dirty="0"/>
          </a:p>
        </p:txBody>
      </p:sp>
      <p:grpSp>
        <p:nvGrpSpPr>
          <p:cNvPr id="4" name="Group 7">
            <a:extLst>
              <a:ext uri="{FF2B5EF4-FFF2-40B4-BE49-F238E27FC236}">
                <a16:creationId xmlns="" xmlns:a16="http://schemas.microsoft.com/office/drawing/2014/main" id="{7AD133E5-4E79-4EBD-B73D-6C39B01DE299}"/>
              </a:ext>
            </a:extLst>
          </p:cNvPr>
          <p:cNvGrpSpPr>
            <a:grpSpLocks/>
          </p:cNvGrpSpPr>
          <p:nvPr/>
        </p:nvGrpSpPr>
        <p:grpSpPr bwMode="auto">
          <a:xfrm>
            <a:off x="1170385" y="5029135"/>
            <a:ext cx="6781800" cy="914399"/>
            <a:chOff x="864" y="3593"/>
            <a:chExt cx="4272" cy="576"/>
          </a:xfrm>
        </p:grpSpPr>
        <p:grpSp>
          <p:nvGrpSpPr>
            <p:cNvPr id="5" name="Group 8">
              <a:extLst>
                <a:ext uri="{FF2B5EF4-FFF2-40B4-BE49-F238E27FC236}">
                  <a16:creationId xmlns="" xmlns:a16="http://schemas.microsoft.com/office/drawing/2014/main" id="{82887E64-076E-40BA-BD5A-323869B027CF}"/>
                </a:ext>
              </a:extLst>
            </p:cNvPr>
            <p:cNvGrpSpPr>
              <a:grpSpLocks/>
            </p:cNvGrpSpPr>
            <p:nvPr/>
          </p:nvGrpSpPr>
          <p:grpSpPr bwMode="auto">
            <a:xfrm>
              <a:off x="864" y="3593"/>
              <a:ext cx="4272" cy="251"/>
              <a:chOff x="864" y="3593"/>
              <a:chExt cx="4272" cy="251"/>
            </a:xfrm>
          </p:grpSpPr>
          <p:grpSp>
            <p:nvGrpSpPr>
              <p:cNvPr id="20" name="Group 9">
                <a:extLst>
                  <a:ext uri="{FF2B5EF4-FFF2-40B4-BE49-F238E27FC236}">
                    <a16:creationId xmlns="" xmlns:a16="http://schemas.microsoft.com/office/drawing/2014/main" id="{43D10C77-A175-4D4D-BA83-9FC8CD2FF5A3}"/>
                  </a:ext>
                </a:extLst>
              </p:cNvPr>
              <p:cNvGrpSpPr>
                <a:grpSpLocks/>
              </p:cNvGrpSpPr>
              <p:nvPr/>
            </p:nvGrpSpPr>
            <p:grpSpPr bwMode="auto">
              <a:xfrm>
                <a:off x="864" y="3593"/>
                <a:ext cx="4272" cy="251"/>
                <a:chOff x="864" y="3593"/>
                <a:chExt cx="4272" cy="251"/>
              </a:xfrm>
            </p:grpSpPr>
            <p:sp>
              <p:nvSpPr>
                <p:cNvPr id="22" name="Rectangle 10">
                  <a:extLst>
                    <a:ext uri="{FF2B5EF4-FFF2-40B4-BE49-F238E27FC236}">
                      <a16:creationId xmlns="" xmlns:a16="http://schemas.microsoft.com/office/drawing/2014/main" id="{6FC5D81E-1E37-4584-830C-45CD794A4035}"/>
                    </a:ext>
                  </a:extLst>
                </p:cNvPr>
                <p:cNvSpPr>
                  <a:spLocks noChangeArrowheads="1"/>
                </p:cNvSpPr>
                <p:nvPr/>
              </p:nvSpPr>
              <p:spPr bwMode="auto">
                <a:xfrm>
                  <a:off x="2064" y="3600"/>
                  <a:ext cx="3072" cy="240"/>
                </a:xfrm>
                <a:prstGeom prst="rect">
                  <a:avLst/>
                </a:prstGeom>
                <a:solidFill>
                  <a:schemeClr val="accent1"/>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lang="zh-CN" altLang="en-US" sz="1800" b="0">
                    <a:latin typeface="Euclid" panose="02020503060505020303" pitchFamily="18" charset="0"/>
                    <a:ea typeface="华文中宋" panose="02010600040101010101" pitchFamily="2" charset="-122"/>
                  </a:endParaRPr>
                </a:p>
              </p:txBody>
            </p:sp>
            <p:sp>
              <p:nvSpPr>
                <p:cNvPr id="23" name="Line 11">
                  <a:extLst>
                    <a:ext uri="{FF2B5EF4-FFF2-40B4-BE49-F238E27FC236}">
                      <a16:creationId xmlns="" xmlns:a16="http://schemas.microsoft.com/office/drawing/2014/main" id="{488A33C8-5A4F-4A22-8E0F-BF5CA43AC727}"/>
                    </a:ext>
                  </a:extLst>
                </p:cNvPr>
                <p:cNvSpPr>
                  <a:spLocks noChangeShapeType="1"/>
                </p:cNvSpPr>
                <p:nvPr/>
              </p:nvSpPr>
              <p:spPr bwMode="auto">
                <a:xfrm>
                  <a:off x="3973" y="3600"/>
                  <a:ext cx="0" cy="24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24" name="Line 12">
                  <a:extLst>
                    <a:ext uri="{FF2B5EF4-FFF2-40B4-BE49-F238E27FC236}">
                      <a16:creationId xmlns="" xmlns:a16="http://schemas.microsoft.com/office/drawing/2014/main" id="{54AD1211-2E7D-4A53-98FA-F6A974A624B3}"/>
                    </a:ext>
                  </a:extLst>
                </p:cNvPr>
                <p:cNvSpPr>
                  <a:spLocks noChangeShapeType="1"/>
                </p:cNvSpPr>
                <p:nvPr/>
              </p:nvSpPr>
              <p:spPr bwMode="auto">
                <a:xfrm>
                  <a:off x="4726" y="3593"/>
                  <a:ext cx="0" cy="24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25" name="Line 13">
                  <a:extLst>
                    <a:ext uri="{FF2B5EF4-FFF2-40B4-BE49-F238E27FC236}">
                      <a16:creationId xmlns="" xmlns:a16="http://schemas.microsoft.com/office/drawing/2014/main" id="{FCCB304E-7F8D-4588-8CEE-C8093574AE0A}"/>
                    </a:ext>
                  </a:extLst>
                </p:cNvPr>
                <p:cNvSpPr>
                  <a:spLocks noChangeShapeType="1"/>
                </p:cNvSpPr>
                <p:nvPr/>
              </p:nvSpPr>
              <p:spPr bwMode="auto">
                <a:xfrm>
                  <a:off x="3249" y="3604"/>
                  <a:ext cx="0" cy="24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26" name="Line 14">
                  <a:extLst>
                    <a:ext uri="{FF2B5EF4-FFF2-40B4-BE49-F238E27FC236}">
                      <a16:creationId xmlns="" xmlns:a16="http://schemas.microsoft.com/office/drawing/2014/main" id="{3745C0FC-0E65-4DFC-82A8-F7DDE73D3D5F}"/>
                    </a:ext>
                  </a:extLst>
                </p:cNvPr>
                <p:cNvSpPr>
                  <a:spLocks noChangeShapeType="1"/>
                </p:cNvSpPr>
                <p:nvPr/>
              </p:nvSpPr>
              <p:spPr bwMode="auto">
                <a:xfrm>
                  <a:off x="2485" y="3600"/>
                  <a:ext cx="0" cy="24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27" name="Line 15">
                  <a:extLst>
                    <a:ext uri="{FF2B5EF4-FFF2-40B4-BE49-F238E27FC236}">
                      <a16:creationId xmlns="" xmlns:a16="http://schemas.microsoft.com/office/drawing/2014/main" id="{E846FF51-26C0-4691-A1B7-60F0AD9A1EE8}"/>
                    </a:ext>
                  </a:extLst>
                </p:cNvPr>
                <p:cNvSpPr>
                  <a:spLocks noChangeShapeType="1"/>
                </p:cNvSpPr>
                <p:nvPr/>
              </p:nvSpPr>
              <p:spPr bwMode="auto">
                <a:xfrm>
                  <a:off x="2880" y="3600"/>
                  <a:ext cx="0" cy="24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28" name="Line 16">
                  <a:extLst>
                    <a:ext uri="{FF2B5EF4-FFF2-40B4-BE49-F238E27FC236}">
                      <a16:creationId xmlns="" xmlns:a16="http://schemas.microsoft.com/office/drawing/2014/main" id="{AA9391B0-0A31-425D-A994-70E7F2C356B6}"/>
                    </a:ext>
                  </a:extLst>
                </p:cNvPr>
                <p:cNvSpPr>
                  <a:spLocks noChangeShapeType="1"/>
                </p:cNvSpPr>
                <p:nvPr/>
              </p:nvSpPr>
              <p:spPr bwMode="auto">
                <a:xfrm>
                  <a:off x="4320" y="3600"/>
                  <a:ext cx="0" cy="24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29" name="AutoShape 17">
                  <a:extLst>
                    <a:ext uri="{FF2B5EF4-FFF2-40B4-BE49-F238E27FC236}">
                      <a16:creationId xmlns="" xmlns:a16="http://schemas.microsoft.com/office/drawing/2014/main" id="{7DA37149-90B9-466C-B411-237F2AA77BCB}"/>
                    </a:ext>
                  </a:extLst>
                </p:cNvPr>
                <p:cNvSpPr>
                  <a:spLocks noChangeArrowheads="1"/>
                </p:cNvSpPr>
                <p:nvPr/>
              </p:nvSpPr>
              <p:spPr bwMode="auto">
                <a:xfrm rot="16200000" flipV="1">
                  <a:off x="1320" y="3144"/>
                  <a:ext cx="240" cy="1152"/>
                </a:xfrm>
                <a:prstGeom prst="flowChartDocument">
                  <a:avLst/>
                </a:prstGeom>
                <a:solidFill>
                  <a:schemeClr val="accent1"/>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lang="zh-CN" altLang="en-US" sz="1800" b="0">
                    <a:latin typeface="Euclid" panose="02020503060505020303" pitchFamily="18" charset="0"/>
                    <a:ea typeface="华文中宋" panose="02010600040101010101" pitchFamily="2" charset="-122"/>
                  </a:endParaRPr>
                </a:p>
              </p:txBody>
            </p:sp>
          </p:grpSp>
          <p:sp>
            <p:nvSpPr>
              <p:cNvPr id="21" name="Line 18">
                <a:extLst>
                  <a:ext uri="{FF2B5EF4-FFF2-40B4-BE49-F238E27FC236}">
                    <a16:creationId xmlns="" xmlns:a16="http://schemas.microsoft.com/office/drawing/2014/main" id="{DB50FA07-B68E-489F-9801-FCB8FF383042}"/>
                  </a:ext>
                </a:extLst>
              </p:cNvPr>
              <p:cNvSpPr>
                <a:spLocks noChangeShapeType="1"/>
              </p:cNvSpPr>
              <p:nvPr/>
            </p:nvSpPr>
            <p:spPr bwMode="auto">
              <a:xfrm>
                <a:off x="3600" y="3600"/>
                <a:ext cx="0" cy="24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grpSp>
        <p:grpSp>
          <p:nvGrpSpPr>
            <p:cNvPr id="6" name="Group 19">
              <a:extLst>
                <a:ext uri="{FF2B5EF4-FFF2-40B4-BE49-F238E27FC236}">
                  <a16:creationId xmlns="" xmlns:a16="http://schemas.microsoft.com/office/drawing/2014/main" id="{5D921636-0339-4C1B-917A-8E51EFB65FB2}"/>
                </a:ext>
              </a:extLst>
            </p:cNvPr>
            <p:cNvGrpSpPr>
              <a:grpSpLocks/>
            </p:cNvGrpSpPr>
            <p:nvPr/>
          </p:nvGrpSpPr>
          <p:grpSpPr bwMode="auto">
            <a:xfrm>
              <a:off x="2064" y="3877"/>
              <a:ext cx="3061" cy="251"/>
              <a:chOff x="2064" y="3877"/>
              <a:chExt cx="3061" cy="251"/>
            </a:xfrm>
          </p:grpSpPr>
          <p:sp>
            <p:nvSpPr>
              <p:cNvPr id="10" name="Line 20">
                <a:extLst>
                  <a:ext uri="{FF2B5EF4-FFF2-40B4-BE49-F238E27FC236}">
                    <a16:creationId xmlns="" xmlns:a16="http://schemas.microsoft.com/office/drawing/2014/main" id="{9DFC819F-8BD3-4A0B-A0C1-F7E0E8474062}"/>
                  </a:ext>
                </a:extLst>
              </p:cNvPr>
              <p:cNvSpPr>
                <a:spLocks noChangeShapeType="1"/>
              </p:cNvSpPr>
              <p:nvPr/>
            </p:nvSpPr>
            <p:spPr bwMode="auto">
              <a:xfrm>
                <a:off x="2064" y="3888"/>
                <a:ext cx="0" cy="24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11" name="Line 21">
                <a:extLst>
                  <a:ext uri="{FF2B5EF4-FFF2-40B4-BE49-F238E27FC236}">
                    <a16:creationId xmlns="" xmlns:a16="http://schemas.microsoft.com/office/drawing/2014/main" id="{8988BD50-30B5-4EB3-998A-E7EC60F2DE9B}"/>
                  </a:ext>
                </a:extLst>
              </p:cNvPr>
              <p:cNvSpPr>
                <a:spLocks noChangeShapeType="1"/>
              </p:cNvSpPr>
              <p:nvPr/>
            </p:nvSpPr>
            <p:spPr bwMode="auto">
              <a:xfrm>
                <a:off x="2880" y="3877"/>
                <a:ext cx="0" cy="24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12" name="Line 22">
                <a:extLst>
                  <a:ext uri="{FF2B5EF4-FFF2-40B4-BE49-F238E27FC236}">
                    <a16:creationId xmlns="" xmlns:a16="http://schemas.microsoft.com/office/drawing/2014/main" id="{D1948740-DEB8-4C7D-A965-BAE2ADC7817A}"/>
                  </a:ext>
                </a:extLst>
              </p:cNvPr>
              <p:cNvSpPr>
                <a:spLocks noChangeShapeType="1"/>
              </p:cNvSpPr>
              <p:nvPr/>
            </p:nvSpPr>
            <p:spPr bwMode="auto">
              <a:xfrm>
                <a:off x="4726" y="3888"/>
                <a:ext cx="0" cy="24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13" name="Line 23">
                <a:extLst>
                  <a:ext uri="{FF2B5EF4-FFF2-40B4-BE49-F238E27FC236}">
                    <a16:creationId xmlns="" xmlns:a16="http://schemas.microsoft.com/office/drawing/2014/main" id="{5980D25C-4555-4096-9A93-FB825DE08B55}"/>
                  </a:ext>
                </a:extLst>
              </p:cNvPr>
              <p:cNvSpPr>
                <a:spLocks noChangeShapeType="1"/>
              </p:cNvSpPr>
              <p:nvPr/>
            </p:nvSpPr>
            <p:spPr bwMode="auto">
              <a:xfrm>
                <a:off x="5125" y="3877"/>
                <a:ext cx="0" cy="24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14" name="Line 24">
                <a:extLst>
                  <a:ext uri="{FF2B5EF4-FFF2-40B4-BE49-F238E27FC236}">
                    <a16:creationId xmlns="" xmlns:a16="http://schemas.microsoft.com/office/drawing/2014/main" id="{3646F780-F72B-46A8-8C34-4610CE33FC78}"/>
                  </a:ext>
                </a:extLst>
              </p:cNvPr>
              <p:cNvSpPr>
                <a:spLocks noChangeShapeType="1"/>
              </p:cNvSpPr>
              <p:nvPr/>
            </p:nvSpPr>
            <p:spPr bwMode="auto">
              <a:xfrm>
                <a:off x="2736" y="3984"/>
                <a:ext cx="14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15" name="Line 25">
                <a:extLst>
                  <a:ext uri="{FF2B5EF4-FFF2-40B4-BE49-F238E27FC236}">
                    <a16:creationId xmlns="" xmlns:a16="http://schemas.microsoft.com/office/drawing/2014/main" id="{1ED16C7B-D6B1-4DB8-AFDC-473DDC4736F7}"/>
                  </a:ext>
                </a:extLst>
              </p:cNvPr>
              <p:cNvSpPr>
                <a:spLocks noChangeShapeType="1"/>
              </p:cNvSpPr>
              <p:nvPr/>
            </p:nvSpPr>
            <p:spPr bwMode="auto">
              <a:xfrm flipH="1">
                <a:off x="2064" y="3995"/>
                <a:ext cx="14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16" name="Line 26">
                <a:extLst>
                  <a:ext uri="{FF2B5EF4-FFF2-40B4-BE49-F238E27FC236}">
                    <a16:creationId xmlns="" xmlns:a16="http://schemas.microsoft.com/office/drawing/2014/main" id="{42B0F303-4ADD-4B64-B6D7-3F32E119BC01}"/>
                  </a:ext>
                </a:extLst>
              </p:cNvPr>
              <p:cNvSpPr>
                <a:spLocks noChangeShapeType="1"/>
              </p:cNvSpPr>
              <p:nvPr/>
            </p:nvSpPr>
            <p:spPr bwMode="auto">
              <a:xfrm flipH="1">
                <a:off x="4726" y="3984"/>
                <a:ext cx="14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17" name="Line 27">
                <a:extLst>
                  <a:ext uri="{FF2B5EF4-FFF2-40B4-BE49-F238E27FC236}">
                    <a16:creationId xmlns="" xmlns:a16="http://schemas.microsoft.com/office/drawing/2014/main" id="{2F3D252F-BAE1-428A-8633-46C8308D4D43}"/>
                  </a:ext>
                </a:extLst>
              </p:cNvPr>
              <p:cNvSpPr>
                <a:spLocks noChangeShapeType="1"/>
              </p:cNvSpPr>
              <p:nvPr/>
            </p:nvSpPr>
            <p:spPr bwMode="auto">
              <a:xfrm>
                <a:off x="4981" y="3984"/>
                <a:ext cx="14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18" name="Line 28">
                <a:extLst>
                  <a:ext uri="{FF2B5EF4-FFF2-40B4-BE49-F238E27FC236}">
                    <a16:creationId xmlns="" xmlns:a16="http://schemas.microsoft.com/office/drawing/2014/main" id="{6835F20B-198E-4AE4-8067-35A831DC7288}"/>
                  </a:ext>
                </a:extLst>
              </p:cNvPr>
              <p:cNvSpPr>
                <a:spLocks noChangeShapeType="1"/>
              </p:cNvSpPr>
              <p:nvPr/>
            </p:nvSpPr>
            <p:spPr bwMode="auto">
              <a:xfrm>
                <a:off x="4272" y="3999"/>
                <a:ext cx="48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sp>
            <p:nvSpPr>
              <p:cNvPr id="19" name="Line 29">
                <a:extLst>
                  <a:ext uri="{FF2B5EF4-FFF2-40B4-BE49-F238E27FC236}">
                    <a16:creationId xmlns="" xmlns:a16="http://schemas.microsoft.com/office/drawing/2014/main" id="{90D94200-2805-424F-A900-1B1B19486E6C}"/>
                  </a:ext>
                </a:extLst>
              </p:cNvPr>
              <p:cNvSpPr>
                <a:spLocks noChangeShapeType="1"/>
              </p:cNvSpPr>
              <p:nvPr/>
            </p:nvSpPr>
            <p:spPr bwMode="auto">
              <a:xfrm flipH="1">
                <a:off x="2880" y="3999"/>
                <a:ext cx="48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Euclid" panose="02020503060505020303" pitchFamily="18" charset="0"/>
                  <a:ea typeface="华文中宋" panose="02010600040101010101" pitchFamily="2" charset="-122"/>
                </a:endParaRPr>
              </a:p>
            </p:txBody>
          </p:sp>
        </p:grpSp>
        <p:sp>
          <p:nvSpPr>
            <p:cNvPr id="7" name="Text Box 30">
              <a:extLst>
                <a:ext uri="{FF2B5EF4-FFF2-40B4-BE49-F238E27FC236}">
                  <a16:creationId xmlns="" xmlns:a16="http://schemas.microsoft.com/office/drawing/2014/main" id="{63F5095E-247D-4E1F-9690-7512DADADBFB}"/>
                </a:ext>
              </a:extLst>
            </p:cNvPr>
            <p:cNvSpPr txBox="1">
              <a:spLocks noChangeArrowheads="1"/>
            </p:cNvSpPr>
            <p:nvPr/>
          </p:nvSpPr>
          <p:spPr bwMode="auto">
            <a:xfrm>
              <a:off x="2208" y="3840"/>
              <a:ext cx="5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kumimoji="1" lang="zh-CN" altLang="en-US" sz="2400" b="0" dirty="0">
                  <a:latin typeface="Euclid" panose="02020503060505020303" pitchFamily="18" charset="0"/>
                  <a:ea typeface="华文中宋" panose="02010600040101010101" pitchFamily="2" charset="-122"/>
                </a:rPr>
                <a:t>数据</a:t>
              </a:r>
            </a:p>
          </p:txBody>
        </p:sp>
        <p:sp>
          <p:nvSpPr>
            <p:cNvPr id="8" name="Text Box 31">
              <a:extLst>
                <a:ext uri="{FF2B5EF4-FFF2-40B4-BE49-F238E27FC236}">
                  <a16:creationId xmlns="" xmlns:a16="http://schemas.microsoft.com/office/drawing/2014/main" id="{FE8EEA93-78EB-4523-B325-DB6B34C53387}"/>
                </a:ext>
              </a:extLst>
            </p:cNvPr>
            <p:cNvSpPr txBox="1">
              <a:spLocks noChangeArrowheads="1"/>
            </p:cNvSpPr>
            <p:nvPr/>
          </p:nvSpPr>
          <p:spPr bwMode="auto">
            <a:xfrm>
              <a:off x="3350" y="3866"/>
              <a:ext cx="8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kumimoji="1" lang="zh-CN" altLang="en-US" sz="2400" b="0" dirty="0">
                  <a:latin typeface="Euclid" panose="02020503060505020303" pitchFamily="18" charset="0"/>
                  <a:ea typeface="华文中宋" panose="02010600040101010101" pitchFamily="2" charset="-122"/>
                </a:rPr>
                <a:t>填      充</a:t>
              </a:r>
            </a:p>
          </p:txBody>
        </p:sp>
        <p:sp>
          <p:nvSpPr>
            <p:cNvPr id="9" name="Text Box 32">
              <a:extLst>
                <a:ext uri="{FF2B5EF4-FFF2-40B4-BE49-F238E27FC236}">
                  <a16:creationId xmlns="" xmlns:a16="http://schemas.microsoft.com/office/drawing/2014/main" id="{9687B1DD-7866-44CE-9392-FA92B7C6DAC7}"/>
                </a:ext>
              </a:extLst>
            </p:cNvPr>
            <p:cNvSpPr txBox="1">
              <a:spLocks noChangeArrowheads="1"/>
            </p:cNvSpPr>
            <p:nvPr/>
          </p:nvSpPr>
          <p:spPr bwMode="auto">
            <a:xfrm>
              <a:off x="4790" y="3878"/>
              <a:ext cx="3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kumimoji="1" lang="en-US" altLang="zh-CN" sz="2400" b="0" i="1" dirty="0">
                  <a:latin typeface="Euclid" panose="02020503060505020303" pitchFamily="18" charset="0"/>
                  <a:ea typeface="华文中宋" panose="02010600040101010101" pitchFamily="2" charset="-122"/>
                </a:rPr>
                <a:t>PI</a:t>
              </a:r>
              <a:endParaRPr kumimoji="1" lang="en-US" altLang="zh-CN" sz="2400" b="0" dirty="0">
                <a:latin typeface="Euclid" panose="02020503060505020303" pitchFamily="18" charset="0"/>
                <a:ea typeface="华文中宋" panose="02010600040101010101" pitchFamily="2" charset="-122"/>
              </a:endParaRPr>
            </a:p>
          </p:txBody>
        </p:sp>
      </p:grpSp>
      <p:sp>
        <p:nvSpPr>
          <p:cNvPr id="30" name="日期占位符 29"/>
          <p:cNvSpPr>
            <a:spLocks noGrp="1"/>
          </p:cNvSpPr>
          <p:nvPr>
            <p:ph type="dt" sz="half" idx="10"/>
          </p:nvPr>
        </p:nvSpPr>
        <p:spPr/>
        <p:txBody>
          <a:bodyPr/>
          <a:lstStyle/>
          <a:p>
            <a:pPr>
              <a:defRPr/>
            </a:pPr>
            <a:fld id="{816DC41B-A954-442F-B02C-004297545F7B}" type="datetime1">
              <a:rPr lang="zh-CN" altLang="en-US" smtClean="0"/>
              <a:t>2023/3/31</a:t>
            </a:fld>
            <a:endParaRPr lang="en-US" altLang="zh-CN" dirty="0"/>
          </a:p>
        </p:txBody>
      </p:sp>
      <p:sp>
        <p:nvSpPr>
          <p:cNvPr id="31" name="页脚占位符 30"/>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2539072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C65F9E36-A30F-4EAA-8C21-22998FA02E38}"/>
              </a:ext>
            </a:extLst>
          </p:cNvPr>
          <p:cNvSpPr>
            <a:spLocks noGrp="1"/>
          </p:cNvSpPr>
          <p:nvPr>
            <p:ph idx="1"/>
          </p:nvPr>
        </p:nvSpPr>
        <p:spPr>
          <a:xfrm>
            <a:off x="628650" y="1524000"/>
            <a:ext cx="7886700" cy="4579938"/>
          </a:xfrm>
        </p:spPr>
        <p:txBody>
          <a:bodyPr/>
          <a:lstStyle/>
          <a:p>
            <a:pPr algn="just" eaLnBrk="1" hangingPunct="1">
              <a:spcAft>
                <a:spcPts val="600"/>
              </a:spcAft>
              <a:buClr>
                <a:schemeClr val="tx1"/>
              </a:buClr>
              <a:buSzPct val="100000"/>
              <a:buFont typeface="Wingdings" panose="05000000000000000000" pitchFamily="2" charset="2"/>
              <a:buChar char="Ø"/>
              <a:defRPr/>
            </a:pPr>
            <a:r>
              <a:rPr lang="en-US" altLang="zh-CN" sz="3200" dirty="0">
                <a:latin typeface="Euclid" panose="02020503060505020303" pitchFamily="18" charset="0"/>
              </a:rPr>
              <a:t>DES</a:t>
            </a:r>
            <a:r>
              <a:rPr lang="zh-CN" altLang="en-US" sz="3200" b="0" dirty="0">
                <a:latin typeface="Euclid" panose="02020503060505020303" pitchFamily="18" charset="0"/>
              </a:rPr>
              <a:t>解密</a:t>
            </a:r>
            <a:endParaRPr kumimoji="1" lang="en-US" altLang="zh-CN" sz="3200" dirty="0">
              <a:latin typeface="Euclid" panose="02020503060505020303" pitchFamily="18" charset="0"/>
            </a:endParaRPr>
          </a:p>
          <a:p>
            <a:pPr marL="687600" lvl="1" indent="-230400" eaLnBrk="1" hangingPunct="1">
              <a:lnSpc>
                <a:spcPct val="115000"/>
              </a:lnSpc>
              <a:spcBef>
                <a:spcPct val="0"/>
              </a:spcBef>
              <a:buClr>
                <a:schemeClr val="tx1"/>
              </a:buClr>
              <a:buSzPct val="100000"/>
              <a:buFont typeface="Times New Roman" panose="02020603050405020304" pitchFamily="18" charset="0"/>
              <a:buChar char="‒"/>
              <a:defRPr/>
            </a:pPr>
            <a:r>
              <a:rPr kumimoji="1" lang="en-US" altLang="zh-CN" sz="2800" dirty="0">
                <a:latin typeface="Euclid" panose="02020503060505020303" pitchFamily="18" charset="0"/>
              </a:rPr>
              <a:t>DES</a:t>
            </a:r>
            <a:r>
              <a:rPr kumimoji="1" lang="zh-CN" altLang="en-US" sz="2800" b="0" dirty="0">
                <a:latin typeface="Euclid" panose="02020503060505020303" pitchFamily="18" charset="0"/>
              </a:rPr>
              <a:t>的解密与加密使用同一算法</a:t>
            </a:r>
            <a:r>
              <a:rPr kumimoji="1" lang="en-US" altLang="zh-CN" sz="2800" b="0" dirty="0">
                <a:latin typeface="Euclid" panose="02020503060505020303" pitchFamily="18" charset="0"/>
              </a:rPr>
              <a:t>, </a:t>
            </a:r>
            <a:r>
              <a:rPr kumimoji="1" lang="zh-CN" altLang="en-US" sz="2800" b="0" dirty="0">
                <a:solidFill>
                  <a:srgbClr val="FF0000"/>
                </a:solidFill>
                <a:latin typeface="Euclid" panose="02020503060505020303" pitchFamily="18" charset="0"/>
              </a:rPr>
              <a:t>解密的每轮操作都是加密中对应轮的逆</a:t>
            </a:r>
            <a:endParaRPr kumimoji="1" lang="en-US" altLang="zh-CN" sz="2800" b="0" dirty="0">
              <a:solidFill>
                <a:srgbClr val="FF0000"/>
              </a:solidFill>
              <a:latin typeface="Euclid" panose="02020503060505020303" pitchFamily="18" charset="0"/>
            </a:endParaRPr>
          </a:p>
          <a:p>
            <a:pPr marL="687600" lvl="1" indent="-230400" eaLnBrk="1" hangingPunct="1">
              <a:lnSpc>
                <a:spcPct val="115000"/>
              </a:lnSpc>
              <a:spcBef>
                <a:spcPct val="0"/>
              </a:spcBef>
              <a:buClr>
                <a:schemeClr val="tx1"/>
              </a:buClr>
              <a:buSzPct val="100000"/>
              <a:buFont typeface="Times New Roman" panose="02020603050405020304" pitchFamily="18" charset="0"/>
              <a:buChar char="‒"/>
              <a:defRPr/>
            </a:pPr>
            <a:r>
              <a:rPr kumimoji="1" lang="zh-CN" altLang="en-US" sz="2800" b="0" dirty="0">
                <a:latin typeface="Euclid" panose="02020503060505020303" pitchFamily="18" charset="0"/>
              </a:rPr>
              <a:t>解密的第</a:t>
            </a:r>
            <a:r>
              <a:rPr kumimoji="1" lang="en-US" altLang="zh-CN" sz="2800" dirty="0">
                <a:latin typeface="Euclid" panose="02020503060505020303" pitchFamily="18" charset="0"/>
              </a:rPr>
              <a:t>1</a:t>
            </a:r>
            <a:r>
              <a:rPr kumimoji="1" lang="zh-CN" altLang="en-US" sz="2800" b="0" dirty="0">
                <a:latin typeface="Euclid" panose="02020503060505020303" pitchFamily="18" charset="0"/>
              </a:rPr>
              <a:t>轮是加密中第</a:t>
            </a:r>
            <a:r>
              <a:rPr kumimoji="1" lang="en-US" altLang="zh-CN" sz="2800" dirty="0">
                <a:latin typeface="Euclid" panose="02020503060505020303" pitchFamily="18" charset="0"/>
              </a:rPr>
              <a:t>16</a:t>
            </a:r>
            <a:r>
              <a:rPr kumimoji="1" lang="zh-CN" altLang="en-US" sz="2800" b="0" dirty="0">
                <a:latin typeface="Euclid" panose="02020503060505020303" pitchFamily="18" charset="0"/>
              </a:rPr>
              <a:t>轮的逆</a:t>
            </a:r>
            <a:r>
              <a:rPr kumimoji="1" lang="en-US" altLang="zh-CN" sz="2800" b="0" dirty="0">
                <a:latin typeface="Euclid" panose="02020503060505020303" pitchFamily="18" charset="0"/>
              </a:rPr>
              <a:t>, </a:t>
            </a:r>
            <a:r>
              <a:rPr kumimoji="1" lang="zh-CN" altLang="en-US" sz="2800" b="0" dirty="0">
                <a:latin typeface="Euclid" panose="02020503060505020303" pitchFamily="18" charset="0"/>
              </a:rPr>
              <a:t>解密的第</a:t>
            </a:r>
            <a:r>
              <a:rPr kumimoji="1" lang="en-US" altLang="zh-CN" sz="2800" dirty="0">
                <a:latin typeface="Euclid" panose="02020503060505020303" pitchFamily="18" charset="0"/>
              </a:rPr>
              <a:t>2</a:t>
            </a:r>
            <a:r>
              <a:rPr kumimoji="1" lang="zh-CN" altLang="en-US" sz="2800" b="0" dirty="0">
                <a:latin typeface="Euclid" panose="02020503060505020303" pitchFamily="18" charset="0"/>
              </a:rPr>
              <a:t>轮是加密中第</a:t>
            </a:r>
            <a:r>
              <a:rPr kumimoji="1" lang="en-US" altLang="zh-CN" sz="2800" dirty="0">
                <a:latin typeface="Euclid" panose="02020503060505020303" pitchFamily="18" charset="0"/>
              </a:rPr>
              <a:t>15</a:t>
            </a:r>
            <a:r>
              <a:rPr kumimoji="1" lang="zh-CN" altLang="en-US" sz="2800" b="0" dirty="0">
                <a:latin typeface="Euclid" panose="02020503060505020303" pitchFamily="18" charset="0"/>
              </a:rPr>
              <a:t>轮的逆</a:t>
            </a:r>
            <a:r>
              <a:rPr kumimoji="1" lang="en-US" altLang="zh-CN" sz="2800" b="0" dirty="0">
                <a:latin typeface="Times New Roman" panose="02020603050405020304" pitchFamily="18" charset="0"/>
                <a:cs typeface="Times New Roman" panose="02020603050405020304" pitchFamily="18" charset="0"/>
              </a:rPr>
              <a:t>∙∙∙∙∙∙</a:t>
            </a:r>
            <a:endParaRPr kumimoji="1" lang="en-US" altLang="zh-CN" sz="2800" b="0" dirty="0">
              <a:latin typeface="Euclid" panose="02020503060505020303" pitchFamily="18" charset="0"/>
            </a:endParaRPr>
          </a:p>
          <a:p>
            <a:pPr marL="687600" lvl="1" indent="-230400" eaLnBrk="1" hangingPunct="1">
              <a:lnSpc>
                <a:spcPct val="115000"/>
              </a:lnSpc>
              <a:spcBef>
                <a:spcPct val="0"/>
              </a:spcBef>
              <a:buClr>
                <a:schemeClr val="tx1"/>
              </a:buClr>
              <a:buSzPct val="100000"/>
              <a:buFont typeface="Times New Roman" panose="02020603050405020304" pitchFamily="18" charset="0"/>
              <a:buChar char="‒"/>
              <a:defRPr/>
            </a:pPr>
            <a:r>
              <a:rPr kumimoji="1" lang="zh-CN" altLang="en-US" sz="2800" b="0" dirty="0">
                <a:latin typeface="Euclid" panose="02020503060505020303" pitchFamily="18" charset="0"/>
              </a:rPr>
              <a:t>在</a:t>
            </a:r>
            <a:r>
              <a:rPr kumimoji="1" lang="en-US" altLang="zh-CN" sz="2800" dirty="0">
                <a:latin typeface="Euclid" panose="02020503060505020303" pitchFamily="18" charset="0"/>
              </a:rPr>
              <a:t>16</a:t>
            </a:r>
            <a:r>
              <a:rPr kumimoji="1" lang="zh-CN" altLang="en-US" sz="2800" b="0" dirty="0">
                <a:latin typeface="Euclid" panose="02020503060505020303" pitchFamily="18" charset="0"/>
              </a:rPr>
              <a:t>次迭代运算中</a:t>
            </a:r>
            <a:r>
              <a:rPr kumimoji="1" lang="zh-CN" altLang="en-US" sz="2800" b="0" dirty="0">
                <a:solidFill>
                  <a:srgbClr val="FF0000"/>
                </a:solidFill>
                <a:latin typeface="Euclid" panose="02020503060505020303" pitchFamily="18" charset="0"/>
              </a:rPr>
              <a:t>使用的子密钥的次序正好相反</a:t>
            </a:r>
            <a:r>
              <a:rPr kumimoji="1" lang="en-US" altLang="zh-CN" sz="2800" b="0" dirty="0">
                <a:latin typeface="Euclid" panose="02020503060505020303" pitchFamily="18" charset="0"/>
              </a:rPr>
              <a:t>, </a:t>
            </a:r>
            <a:r>
              <a:rPr kumimoji="1" lang="zh-CN" altLang="en-US" sz="2800" b="0" dirty="0">
                <a:latin typeface="Euclid" panose="02020503060505020303" pitchFamily="18" charset="0"/>
              </a:rPr>
              <a:t>即</a:t>
            </a:r>
            <a:r>
              <a:rPr kumimoji="1" lang="zh-CN" altLang="en-US" sz="2800" b="0" dirty="0">
                <a:solidFill>
                  <a:srgbClr val="FF0000"/>
                </a:solidFill>
                <a:latin typeface="Euclid" panose="02020503060505020303" pitchFamily="18" charset="0"/>
              </a:rPr>
              <a:t>第</a:t>
            </a:r>
            <a:r>
              <a:rPr kumimoji="1" lang="en-US" altLang="zh-CN" sz="2800" dirty="0">
                <a:solidFill>
                  <a:srgbClr val="FF0000"/>
                </a:solidFill>
                <a:latin typeface="Euclid" panose="02020503060505020303" pitchFamily="18" charset="0"/>
              </a:rPr>
              <a:t>1</a:t>
            </a:r>
            <a:r>
              <a:rPr kumimoji="1" lang="zh-CN" altLang="en-US" sz="2800" b="0" dirty="0">
                <a:solidFill>
                  <a:srgbClr val="FF0000"/>
                </a:solidFill>
                <a:latin typeface="Euclid" panose="02020503060505020303" pitchFamily="18" charset="0"/>
              </a:rPr>
              <a:t>轮使用</a:t>
            </a:r>
            <a:r>
              <a:rPr kumimoji="1" lang="en-US" altLang="zh-CN" sz="2800" i="1" dirty="0">
                <a:solidFill>
                  <a:srgbClr val="FF0000"/>
                </a:solidFill>
                <a:latin typeface="Euclid" panose="02020503060505020303" pitchFamily="18" charset="0"/>
              </a:rPr>
              <a:t>k</a:t>
            </a:r>
            <a:r>
              <a:rPr kumimoji="1" lang="en-US" altLang="zh-CN" sz="2800" baseline="-25000" dirty="0">
                <a:solidFill>
                  <a:srgbClr val="FF0000"/>
                </a:solidFill>
                <a:latin typeface="Euclid" panose="02020503060505020303" pitchFamily="18" charset="0"/>
              </a:rPr>
              <a:t>16</a:t>
            </a:r>
            <a:r>
              <a:rPr kumimoji="1" lang="en-US" altLang="zh-CN" sz="2800" b="0" dirty="0">
                <a:latin typeface="Euclid" panose="02020503060505020303" pitchFamily="18" charset="0"/>
              </a:rPr>
              <a:t>, </a:t>
            </a:r>
            <a:r>
              <a:rPr kumimoji="1" lang="zh-CN" altLang="en-US" sz="2800" b="0" dirty="0">
                <a:solidFill>
                  <a:srgbClr val="FF0000"/>
                </a:solidFill>
                <a:latin typeface="Euclid" panose="02020503060505020303" pitchFamily="18" charset="0"/>
              </a:rPr>
              <a:t>第</a:t>
            </a:r>
            <a:r>
              <a:rPr kumimoji="1" lang="en-US" altLang="zh-CN" sz="2800" dirty="0">
                <a:solidFill>
                  <a:srgbClr val="FF0000"/>
                </a:solidFill>
                <a:latin typeface="Euclid" panose="02020503060505020303" pitchFamily="18" charset="0"/>
              </a:rPr>
              <a:t>2</a:t>
            </a:r>
            <a:r>
              <a:rPr kumimoji="1" lang="zh-CN" altLang="en-US" sz="2800" b="0" dirty="0">
                <a:solidFill>
                  <a:srgbClr val="FF0000"/>
                </a:solidFill>
                <a:latin typeface="Euclid" panose="02020503060505020303" pitchFamily="18" charset="0"/>
              </a:rPr>
              <a:t>轮使用</a:t>
            </a:r>
            <a:r>
              <a:rPr kumimoji="1" lang="en-US" altLang="zh-CN" sz="2800" i="1" dirty="0">
                <a:solidFill>
                  <a:srgbClr val="FF0000"/>
                </a:solidFill>
                <a:latin typeface="Euclid" panose="02020503060505020303" pitchFamily="18" charset="0"/>
              </a:rPr>
              <a:t>k</a:t>
            </a:r>
            <a:r>
              <a:rPr kumimoji="1" lang="en-US" altLang="zh-CN" sz="2800" baseline="-25000" dirty="0">
                <a:solidFill>
                  <a:srgbClr val="FF0000"/>
                </a:solidFill>
                <a:latin typeface="Euclid" panose="02020503060505020303" pitchFamily="18" charset="0"/>
              </a:rPr>
              <a:t>15</a:t>
            </a:r>
            <a:r>
              <a:rPr kumimoji="1" lang="en-US" altLang="zh-CN" sz="2800" b="0" dirty="0">
                <a:latin typeface="Times New Roman" panose="02020603050405020304" pitchFamily="18" charset="0"/>
                <a:cs typeface="Times New Roman" panose="02020603050405020304" pitchFamily="18" charset="0"/>
              </a:rPr>
              <a:t>∙∙∙∙∙∙</a:t>
            </a:r>
            <a:endParaRPr kumimoji="1" lang="en-US" altLang="zh-CN" sz="2800" b="0" dirty="0">
              <a:latin typeface="Euclid" panose="02020503060505020303" pitchFamily="18" charset="0"/>
            </a:endParaRPr>
          </a:p>
          <a:p>
            <a:pPr>
              <a:defRPr/>
            </a:pPr>
            <a:endParaRPr lang="zh-CN" altLang="en-US" dirty="0"/>
          </a:p>
        </p:txBody>
      </p:sp>
      <p:sp>
        <p:nvSpPr>
          <p:cNvPr id="7" name="标题 5">
            <a:extLst>
              <a:ext uri="{FF2B5EF4-FFF2-40B4-BE49-F238E27FC236}">
                <a16:creationId xmlns="" xmlns:a16="http://schemas.microsoft.com/office/drawing/2014/main" id="{63860AF9-60AD-4DEF-9DFA-91A6DC5D699D}"/>
              </a:ext>
            </a:extLst>
          </p:cNvPr>
          <p:cNvSpPr>
            <a:spLocks noGrp="1"/>
          </p:cNvSpPr>
          <p:nvPr>
            <p:ph type="title"/>
          </p:nvPr>
        </p:nvSpPr>
        <p:spPr>
          <a:xfrm>
            <a:off x="1098550" y="365125"/>
            <a:ext cx="6778625" cy="668338"/>
          </a:xfrm>
        </p:spPr>
        <p:txBody>
          <a:bodyPr/>
          <a:lstStyle/>
          <a:p>
            <a:pPr>
              <a:defRPr/>
            </a:pPr>
            <a:r>
              <a:rPr lang="en-US" altLang="zh-CN" dirty="0">
                <a:latin typeface="+mn-lt"/>
              </a:rPr>
              <a:t>4.2.2 DES</a:t>
            </a:r>
            <a:r>
              <a:rPr lang="zh-CN" altLang="en-US" dirty="0">
                <a:latin typeface="+mn-lt"/>
              </a:rPr>
              <a:t>算法</a:t>
            </a:r>
          </a:p>
        </p:txBody>
      </p:sp>
      <p:sp>
        <p:nvSpPr>
          <p:cNvPr id="2" name="日期占位符 1"/>
          <p:cNvSpPr>
            <a:spLocks noGrp="1"/>
          </p:cNvSpPr>
          <p:nvPr>
            <p:ph type="dt" sz="half" idx="10"/>
          </p:nvPr>
        </p:nvSpPr>
        <p:spPr/>
        <p:txBody>
          <a:bodyPr/>
          <a:lstStyle/>
          <a:p>
            <a:pPr>
              <a:defRPr/>
            </a:pPr>
            <a:fld id="{BEA827B6-F4D3-4513-90B9-AA3018FB5506}"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55E8CF98-D8AC-41D5-B793-8D3C1446C77C}"/>
              </a:ext>
            </a:extLst>
          </p:cNvPr>
          <p:cNvPicPr>
            <a:picLocks noChangeAspect="1"/>
          </p:cNvPicPr>
          <p:nvPr/>
        </p:nvPicPr>
        <p:blipFill>
          <a:blip r:embed="rId2"/>
          <a:stretch>
            <a:fillRect/>
          </a:stretch>
        </p:blipFill>
        <p:spPr>
          <a:xfrm>
            <a:off x="2133664" y="76288"/>
            <a:ext cx="6934018" cy="6700406"/>
          </a:xfrm>
          <a:prstGeom prst="rect">
            <a:avLst/>
          </a:prstGeom>
        </p:spPr>
      </p:pic>
      <p:sp>
        <p:nvSpPr>
          <p:cNvPr id="4" name="文本框 3">
            <a:extLst>
              <a:ext uri="{FF2B5EF4-FFF2-40B4-BE49-F238E27FC236}">
                <a16:creationId xmlns="" xmlns:a16="http://schemas.microsoft.com/office/drawing/2014/main" id="{DE3B2888-20F0-4057-A8F2-0DFB7885632E}"/>
              </a:ext>
            </a:extLst>
          </p:cNvPr>
          <p:cNvSpPr txBox="1"/>
          <p:nvPr/>
        </p:nvSpPr>
        <p:spPr>
          <a:xfrm>
            <a:off x="228714" y="3195658"/>
            <a:ext cx="2209742" cy="461665"/>
          </a:xfrm>
          <a:prstGeom prst="rect">
            <a:avLst/>
          </a:prstGeom>
          <a:noFill/>
        </p:spPr>
        <p:txBody>
          <a:bodyPr wrap="square" rtlCol="0">
            <a:spAutoFit/>
          </a:bodyPr>
          <a:lstStyle/>
          <a:p>
            <a:r>
              <a:rPr lang="en-US" altLang="zh-CN" sz="2400" b="1" dirty="0">
                <a:latin typeface="Euclid" panose="02020503060505020303" pitchFamily="18" charset="0"/>
                <a:ea typeface="华文中宋" panose="02010600040101010101" pitchFamily="2" charset="-122"/>
              </a:rPr>
              <a:t>DES</a:t>
            </a:r>
            <a:r>
              <a:rPr lang="zh-CN" altLang="en-US" sz="2400" dirty="0">
                <a:latin typeface="Euclid" panose="02020503060505020303" pitchFamily="18" charset="0"/>
                <a:ea typeface="华文中宋" panose="02010600040101010101" pitchFamily="2" charset="-122"/>
              </a:rPr>
              <a:t>解密流程</a:t>
            </a:r>
          </a:p>
        </p:txBody>
      </p:sp>
      <p:sp>
        <p:nvSpPr>
          <p:cNvPr id="2" name="日期占位符 1"/>
          <p:cNvSpPr>
            <a:spLocks noGrp="1"/>
          </p:cNvSpPr>
          <p:nvPr>
            <p:ph type="dt" sz="half" idx="10"/>
          </p:nvPr>
        </p:nvSpPr>
        <p:spPr/>
        <p:txBody>
          <a:bodyPr/>
          <a:lstStyle/>
          <a:p>
            <a:pPr>
              <a:defRPr/>
            </a:pPr>
            <a:fld id="{890A36F1-5867-4B1E-A363-3390E101B34B}" type="datetime1">
              <a:rPr lang="zh-CN" altLang="en-US" smtClean="0"/>
              <a:t>2023/3/31</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72848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C0D83A-36A7-4643-B2F2-C4C6AFDDAEDD}"/>
              </a:ext>
            </a:extLst>
          </p:cNvPr>
          <p:cNvSpPr>
            <a:spLocks noGrp="1"/>
          </p:cNvSpPr>
          <p:nvPr>
            <p:ph type="title"/>
          </p:nvPr>
        </p:nvSpPr>
        <p:spPr/>
        <p:txBody>
          <a:bodyPr/>
          <a:lstStyle/>
          <a:p>
            <a:r>
              <a:rPr lang="en-US" altLang="zh-CN" dirty="0"/>
              <a:t>4.2.2 DES</a:t>
            </a:r>
            <a:r>
              <a:rPr lang="zh-CN" altLang="en-US" dirty="0"/>
              <a:t>算法</a:t>
            </a:r>
          </a:p>
        </p:txBody>
      </p:sp>
      <p:sp>
        <p:nvSpPr>
          <p:cNvPr id="6" name="内容占位符 5">
            <a:extLst>
              <a:ext uri="{FF2B5EF4-FFF2-40B4-BE49-F238E27FC236}">
                <a16:creationId xmlns="" xmlns:a16="http://schemas.microsoft.com/office/drawing/2014/main" id="{C055BE4E-95FB-4CBC-B165-D7AE3EAFA561}"/>
              </a:ext>
            </a:extLst>
          </p:cNvPr>
          <p:cNvSpPr>
            <a:spLocks noGrp="1"/>
          </p:cNvSpPr>
          <p:nvPr>
            <p:ph idx="1"/>
          </p:nvPr>
        </p:nvSpPr>
        <p:spPr>
          <a:xfrm>
            <a:off x="177590" y="1597475"/>
            <a:ext cx="2963491" cy="3505108"/>
          </a:xfrm>
        </p:spPr>
        <p:txBody>
          <a:bodyPr/>
          <a:lstStyle/>
          <a:p>
            <a:pPr marL="0" algn="just" eaLnBrk="1" hangingPunct="1">
              <a:spcAft>
                <a:spcPts val="600"/>
              </a:spcAft>
              <a:buClr>
                <a:schemeClr val="tx1"/>
              </a:buClr>
              <a:buSzPct val="100000"/>
              <a:buFont typeface="Wingdings" panose="05000000000000000000" pitchFamily="2" charset="2"/>
              <a:buChar char="Ø"/>
              <a:defRPr/>
            </a:pPr>
            <a:r>
              <a:rPr lang="en-US" altLang="zh-CN" dirty="0">
                <a:latin typeface="Euclid" panose="02020503060505020303" pitchFamily="18" charset="0"/>
              </a:rPr>
              <a:t>DES</a:t>
            </a:r>
            <a:r>
              <a:rPr lang="zh-CN" altLang="en-US" b="0" dirty="0">
                <a:latin typeface="Euclid" panose="02020503060505020303" pitchFamily="18" charset="0"/>
              </a:rPr>
              <a:t>的雪崩效应</a:t>
            </a:r>
            <a:endParaRPr lang="en-US" altLang="zh-CN" b="0" dirty="0">
              <a:latin typeface="Euclid" panose="02020503060505020303" pitchFamily="18" charset="0"/>
            </a:endParaRPr>
          </a:p>
          <a:p>
            <a:pPr marL="0" lvl="1" indent="-230400" eaLnBrk="1" hangingPunct="1">
              <a:lnSpc>
                <a:spcPct val="115000"/>
              </a:lnSpc>
              <a:spcBef>
                <a:spcPct val="0"/>
              </a:spcBef>
              <a:buClr>
                <a:schemeClr val="tx1"/>
              </a:buClr>
              <a:buSzPct val="100000"/>
              <a:buFont typeface="Times New Roman" panose="02020603050405020304" pitchFamily="18" charset="0"/>
              <a:buChar char="‒"/>
              <a:defRPr/>
            </a:pPr>
            <a:r>
              <a:rPr kumimoji="1" lang="zh-CN" altLang="en-US" b="0" dirty="0">
                <a:latin typeface="Euclid" panose="02020503060505020303" pitchFamily="18" charset="0"/>
              </a:rPr>
              <a:t>明文或密钥的微小变化将对密文产生很大的影响。特别地</a:t>
            </a:r>
            <a:r>
              <a:rPr kumimoji="1" lang="en-US" altLang="zh-CN" b="0" dirty="0">
                <a:latin typeface="Euclid" panose="02020503060505020303" pitchFamily="18" charset="0"/>
              </a:rPr>
              <a:t>,</a:t>
            </a:r>
            <a:r>
              <a:rPr kumimoji="1" lang="zh-CN" altLang="en-US" b="0" dirty="0">
                <a:solidFill>
                  <a:srgbClr val="FF0000"/>
                </a:solidFill>
                <a:latin typeface="Euclid" panose="02020503060505020303" pitchFamily="18" charset="0"/>
              </a:rPr>
              <a:t>明文或密钥的某一位发生变化会导致密文的很多位发生变化</a:t>
            </a:r>
            <a:r>
              <a:rPr kumimoji="1" lang="en-US" altLang="zh-CN" b="0" dirty="0">
                <a:solidFill>
                  <a:srgbClr val="FF0000"/>
                </a:solidFill>
                <a:latin typeface="Euclid" panose="02020503060505020303" pitchFamily="18" charset="0"/>
              </a:rPr>
              <a:t>, </a:t>
            </a:r>
            <a:r>
              <a:rPr kumimoji="1" lang="zh-CN" altLang="en-US" b="0" dirty="0">
                <a:solidFill>
                  <a:srgbClr val="FF0000"/>
                </a:solidFill>
                <a:latin typeface="Euclid" panose="02020503060505020303" pitchFamily="18" charset="0"/>
              </a:rPr>
              <a:t>称之为雪崩效应。</a:t>
            </a:r>
          </a:p>
        </p:txBody>
      </p:sp>
      <p:pic>
        <p:nvPicPr>
          <p:cNvPr id="7" name="图片 6">
            <a:extLst>
              <a:ext uri="{FF2B5EF4-FFF2-40B4-BE49-F238E27FC236}">
                <a16:creationId xmlns="" xmlns:a16="http://schemas.microsoft.com/office/drawing/2014/main" id="{51E19EF3-493C-4F68-A506-A6823F8A0EE9}"/>
              </a:ext>
            </a:extLst>
          </p:cNvPr>
          <p:cNvPicPr>
            <a:picLocks noChangeAspect="1"/>
          </p:cNvPicPr>
          <p:nvPr/>
        </p:nvPicPr>
        <p:blipFill>
          <a:blip r:embed="rId2"/>
          <a:stretch>
            <a:fillRect/>
          </a:stretch>
        </p:blipFill>
        <p:spPr>
          <a:xfrm>
            <a:off x="3176708" y="1060457"/>
            <a:ext cx="5962675" cy="5264067"/>
          </a:xfrm>
          <a:prstGeom prst="rect">
            <a:avLst/>
          </a:prstGeom>
        </p:spPr>
      </p:pic>
      <p:sp>
        <p:nvSpPr>
          <p:cNvPr id="8" name="文本框 7">
            <a:extLst>
              <a:ext uri="{FF2B5EF4-FFF2-40B4-BE49-F238E27FC236}">
                <a16:creationId xmlns="" xmlns:a16="http://schemas.microsoft.com/office/drawing/2014/main" id="{70066428-13A6-4405-B4DB-D0B9C652D716}"/>
              </a:ext>
            </a:extLst>
          </p:cNvPr>
          <p:cNvSpPr txBox="1"/>
          <p:nvPr/>
        </p:nvSpPr>
        <p:spPr>
          <a:xfrm>
            <a:off x="4470984" y="6327758"/>
            <a:ext cx="3809900" cy="461665"/>
          </a:xfrm>
          <a:prstGeom prst="rect">
            <a:avLst/>
          </a:prstGeom>
          <a:noFill/>
        </p:spPr>
        <p:txBody>
          <a:bodyPr wrap="square" rtlCol="0">
            <a:spAutoFit/>
          </a:bodyPr>
          <a:lstStyle/>
          <a:p>
            <a:r>
              <a:rPr lang="en-US" altLang="zh-CN" sz="2400" b="1" dirty="0">
                <a:latin typeface="Euclid" panose="02020503060505020303" pitchFamily="18" charset="0"/>
                <a:ea typeface="华文中宋" panose="02010600040101010101" pitchFamily="2" charset="-122"/>
              </a:rPr>
              <a:t>DES</a:t>
            </a:r>
            <a:r>
              <a:rPr lang="zh-CN" altLang="en-US" sz="2400" dirty="0">
                <a:latin typeface="Euclid" panose="02020503060505020303" pitchFamily="18" charset="0"/>
                <a:ea typeface="华文中宋" panose="02010600040101010101" pitchFamily="2" charset="-122"/>
              </a:rPr>
              <a:t>的雪崩效应</a:t>
            </a:r>
            <a:r>
              <a:rPr lang="en-US" altLang="zh-CN" sz="2400" dirty="0">
                <a:latin typeface="Euclid" panose="02020503060505020303" pitchFamily="18" charset="0"/>
                <a:ea typeface="华文中宋" panose="02010600040101010101" pitchFamily="2" charset="-122"/>
              </a:rPr>
              <a:t>: </a:t>
            </a:r>
            <a:r>
              <a:rPr lang="zh-CN" altLang="en-US" sz="2400" dirty="0">
                <a:latin typeface="Euclid" panose="02020503060505020303" pitchFamily="18" charset="0"/>
                <a:ea typeface="华文中宋" panose="02010600040101010101" pitchFamily="2" charset="-122"/>
              </a:rPr>
              <a:t>改变明文</a:t>
            </a:r>
          </a:p>
        </p:txBody>
      </p:sp>
      <p:sp>
        <p:nvSpPr>
          <p:cNvPr id="3" name="日期占位符 2"/>
          <p:cNvSpPr>
            <a:spLocks noGrp="1"/>
          </p:cNvSpPr>
          <p:nvPr>
            <p:ph type="dt" sz="half" idx="10"/>
          </p:nvPr>
        </p:nvSpPr>
        <p:spPr/>
        <p:txBody>
          <a:bodyPr/>
          <a:lstStyle/>
          <a:p>
            <a:pPr>
              <a:defRPr/>
            </a:pPr>
            <a:fld id="{5602F96F-BA08-464A-92E9-74A1A4AF53F9}"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1375631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066E8397-CE38-4CB8-A985-4E24D005115E}"/>
              </a:ext>
            </a:extLst>
          </p:cNvPr>
          <p:cNvPicPr>
            <a:picLocks noChangeAspect="1"/>
          </p:cNvPicPr>
          <p:nvPr/>
        </p:nvPicPr>
        <p:blipFill>
          <a:blip r:embed="rId2"/>
          <a:stretch>
            <a:fillRect/>
          </a:stretch>
        </p:blipFill>
        <p:spPr>
          <a:xfrm>
            <a:off x="1143090" y="181780"/>
            <a:ext cx="6857820" cy="5926426"/>
          </a:xfrm>
          <a:prstGeom prst="rect">
            <a:avLst/>
          </a:prstGeom>
        </p:spPr>
      </p:pic>
      <p:sp>
        <p:nvSpPr>
          <p:cNvPr id="4" name="文本框 3">
            <a:extLst>
              <a:ext uri="{FF2B5EF4-FFF2-40B4-BE49-F238E27FC236}">
                <a16:creationId xmlns="" xmlns:a16="http://schemas.microsoft.com/office/drawing/2014/main" id="{BB61EE5D-94DF-4B8A-8D13-99DD0C7C681E}"/>
              </a:ext>
            </a:extLst>
          </p:cNvPr>
          <p:cNvSpPr txBox="1"/>
          <p:nvPr/>
        </p:nvSpPr>
        <p:spPr>
          <a:xfrm>
            <a:off x="2895644" y="6240408"/>
            <a:ext cx="3809900" cy="461665"/>
          </a:xfrm>
          <a:prstGeom prst="rect">
            <a:avLst/>
          </a:prstGeom>
          <a:noFill/>
        </p:spPr>
        <p:txBody>
          <a:bodyPr wrap="square" rtlCol="0">
            <a:spAutoFit/>
          </a:bodyPr>
          <a:lstStyle/>
          <a:p>
            <a:r>
              <a:rPr lang="en-US" altLang="zh-CN" sz="2400" b="1" dirty="0">
                <a:latin typeface="Euclid" panose="02020503060505020303" pitchFamily="18" charset="0"/>
                <a:ea typeface="华文中宋" panose="02010600040101010101" pitchFamily="2" charset="-122"/>
              </a:rPr>
              <a:t>DES</a:t>
            </a:r>
            <a:r>
              <a:rPr lang="zh-CN" altLang="en-US" sz="2400" dirty="0">
                <a:latin typeface="Euclid" panose="02020503060505020303" pitchFamily="18" charset="0"/>
                <a:ea typeface="华文中宋" panose="02010600040101010101" pitchFamily="2" charset="-122"/>
              </a:rPr>
              <a:t>的雪崩效应</a:t>
            </a:r>
            <a:r>
              <a:rPr lang="en-US" altLang="zh-CN" sz="2400" dirty="0">
                <a:latin typeface="Euclid" panose="02020503060505020303" pitchFamily="18" charset="0"/>
                <a:ea typeface="华文中宋" panose="02010600040101010101" pitchFamily="2" charset="-122"/>
              </a:rPr>
              <a:t>: </a:t>
            </a:r>
            <a:r>
              <a:rPr lang="zh-CN" altLang="en-US" sz="2400" dirty="0">
                <a:latin typeface="Euclid" panose="02020503060505020303" pitchFamily="18" charset="0"/>
                <a:ea typeface="华文中宋" panose="02010600040101010101" pitchFamily="2" charset="-122"/>
              </a:rPr>
              <a:t>改变密钥</a:t>
            </a:r>
          </a:p>
        </p:txBody>
      </p:sp>
      <p:sp>
        <p:nvSpPr>
          <p:cNvPr id="2" name="日期占位符 1"/>
          <p:cNvSpPr>
            <a:spLocks noGrp="1"/>
          </p:cNvSpPr>
          <p:nvPr>
            <p:ph type="dt" sz="half" idx="10"/>
          </p:nvPr>
        </p:nvSpPr>
        <p:spPr/>
        <p:txBody>
          <a:bodyPr/>
          <a:lstStyle/>
          <a:p>
            <a:pPr>
              <a:defRPr/>
            </a:pPr>
            <a:fld id="{DC2DE110-415C-4B64-83D1-636030262B18}" type="datetime1">
              <a:rPr lang="zh-CN" altLang="en-US" smtClean="0"/>
              <a:t>2023/3/31</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73098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a:extLst>
              <a:ext uri="{FF2B5EF4-FFF2-40B4-BE49-F238E27FC236}">
                <a16:creationId xmlns="" xmlns:a16="http://schemas.microsoft.com/office/drawing/2014/main" id="{6903EFA2-F8A3-4F8D-9CC3-B8E1AC07BA94}"/>
              </a:ext>
            </a:extLst>
          </p:cNvPr>
          <p:cNvSpPr>
            <a:spLocks noGrp="1" noChangeArrowheads="1"/>
          </p:cNvSpPr>
          <p:nvPr>
            <p:ph idx="1"/>
          </p:nvPr>
        </p:nvSpPr>
        <p:spPr>
          <a:xfrm>
            <a:off x="617538" y="1465263"/>
            <a:ext cx="7886700" cy="4579937"/>
          </a:xfrm>
        </p:spPr>
        <p:txBody>
          <a:bodyPr/>
          <a:lstStyle/>
          <a:p>
            <a:pPr marL="228600" lvl="1" algn="just" eaLnBrk="1" hangingPunct="1">
              <a:lnSpc>
                <a:spcPct val="100000"/>
              </a:lnSpc>
              <a:spcBef>
                <a:spcPts val="1000"/>
              </a:spcBef>
              <a:spcAft>
                <a:spcPts val="600"/>
              </a:spcAft>
              <a:buFont typeface="Wingdings" panose="05000000000000000000" pitchFamily="2" charset="2"/>
              <a:buChar char="Ø"/>
              <a:defRPr/>
            </a:pPr>
            <a:r>
              <a:rPr lang="zh-CN" altLang="en-US" sz="2800" b="0" dirty="0">
                <a:latin typeface="+mn-lt"/>
              </a:rPr>
              <a:t>应用中对于分组密码的要求</a:t>
            </a:r>
            <a:endParaRPr lang="en-US" altLang="zh-CN" sz="2800" b="0" dirty="0">
              <a:latin typeface="+mn-lt"/>
            </a:endParaRPr>
          </a:p>
          <a:p>
            <a:pPr lvl="1" algn="just" eaLnBrk="1" hangingPunct="1">
              <a:lnSpc>
                <a:spcPct val="125000"/>
              </a:lnSpc>
              <a:spcBef>
                <a:spcPts val="0"/>
              </a:spcBef>
              <a:spcAft>
                <a:spcPts val="0"/>
              </a:spcAft>
              <a:buFont typeface="Times New Roman" panose="02020603050405020304" pitchFamily="18" charset="0"/>
              <a:buChar char="‒"/>
              <a:defRPr/>
            </a:pPr>
            <a:r>
              <a:rPr lang="zh-CN" altLang="en-US" sz="2800" b="0" dirty="0">
                <a:latin typeface="+mn-lt"/>
              </a:rPr>
              <a:t>安全性</a:t>
            </a:r>
          </a:p>
          <a:p>
            <a:pPr lvl="1" algn="just" eaLnBrk="1" hangingPunct="1">
              <a:lnSpc>
                <a:spcPct val="125000"/>
              </a:lnSpc>
              <a:spcBef>
                <a:spcPts val="0"/>
              </a:spcBef>
              <a:spcAft>
                <a:spcPts val="0"/>
              </a:spcAft>
              <a:buFont typeface="Times New Roman" panose="02020603050405020304" pitchFamily="18" charset="0"/>
              <a:buChar char="‒"/>
              <a:defRPr/>
            </a:pPr>
            <a:r>
              <a:rPr lang="zh-CN" altLang="en-US" sz="2800" b="0" dirty="0">
                <a:latin typeface="+mn-lt"/>
              </a:rPr>
              <a:t>运行速度</a:t>
            </a:r>
          </a:p>
          <a:p>
            <a:pPr lvl="1" algn="just" eaLnBrk="1" hangingPunct="1">
              <a:lnSpc>
                <a:spcPct val="125000"/>
              </a:lnSpc>
              <a:spcBef>
                <a:spcPts val="0"/>
              </a:spcBef>
              <a:spcAft>
                <a:spcPts val="0"/>
              </a:spcAft>
              <a:buFont typeface="Times New Roman" panose="02020603050405020304" pitchFamily="18" charset="0"/>
              <a:buChar char="‒"/>
              <a:defRPr/>
            </a:pPr>
            <a:r>
              <a:rPr lang="zh-CN" altLang="en-US" sz="2800" b="0" dirty="0">
                <a:latin typeface="+mn-lt"/>
              </a:rPr>
              <a:t>存储量 </a:t>
            </a:r>
            <a:r>
              <a:rPr lang="en-US" altLang="zh-CN" sz="2800" b="0" dirty="0">
                <a:latin typeface="+mn-lt"/>
              </a:rPr>
              <a:t>(</a:t>
            </a:r>
            <a:r>
              <a:rPr lang="zh-CN" altLang="en-US" sz="2800" b="0" dirty="0">
                <a:latin typeface="+mn-lt"/>
              </a:rPr>
              <a:t>程序的长度、数据分组长度、高速缓存大小</a:t>
            </a:r>
            <a:r>
              <a:rPr lang="en-US" altLang="zh-CN" sz="2800" b="0" dirty="0">
                <a:latin typeface="+mn-lt"/>
              </a:rPr>
              <a:t>)</a:t>
            </a:r>
          </a:p>
          <a:p>
            <a:pPr lvl="1" algn="just" eaLnBrk="1" hangingPunct="1">
              <a:lnSpc>
                <a:spcPct val="125000"/>
              </a:lnSpc>
              <a:spcBef>
                <a:spcPts val="0"/>
              </a:spcBef>
              <a:spcAft>
                <a:spcPts val="0"/>
              </a:spcAft>
              <a:buFont typeface="Times New Roman" panose="02020603050405020304" pitchFamily="18" charset="0"/>
              <a:buChar char="‒"/>
              <a:defRPr/>
            </a:pPr>
            <a:r>
              <a:rPr lang="zh-CN" altLang="en-US" sz="2800" b="0" dirty="0">
                <a:latin typeface="+mn-lt"/>
              </a:rPr>
              <a:t>实现平台</a:t>
            </a:r>
            <a:r>
              <a:rPr lang="en-US" altLang="zh-CN" sz="2800" b="0" dirty="0">
                <a:latin typeface="+mn-lt"/>
              </a:rPr>
              <a:t>(</a:t>
            </a:r>
            <a:r>
              <a:rPr lang="zh-CN" altLang="en-US" sz="2800" b="0" dirty="0">
                <a:latin typeface="+mn-lt"/>
              </a:rPr>
              <a:t>硬、软件、芯片</a:t>
            </a:r>
            <a:r>
              <a:rPr lang="en-US" altLang="zh-CN" sz="2800" b="0" dirty="0">
                <a:latin typeface="+mn-lt"/>
              </a:rPr>
              <a:t>)</a:t>
            </a:r>
          </a:p>
          <a:p>
            <a:pPr lvl="1" algn="just" eaLnBrk="1" hangingPunct="1">
              <a:lnSpc>
                <a:spcPct val="125000"/>
              </a:lnSpc>
              <a:spcBef>
                <a:spcPts val="0"/>
              </a:spcBef>
              <a:spcAft>
                <a:spcPts val="0"/>
              </a:spcAft>
              <a:buFont typeface="Times New Roman" panose="02020603050405020304" pitchFamily="18" charset="0"/>
              <a:buChar char="‒"/>
              <a:defRPr/>
            </a:pPr>
            <a:r>
              <a:rPr lang="zh-CN" altLang="en-US" sz="2800" b="0" dirty="0">
                <a:latin typeface="+mn-lt"/>
              </a:rPr>
              <a:t>运行模式</a:t>
            </a:r>
          </a:p>
          <a:p>
            <a:pPr eaLnBrk="1" hangingPunct="1">
              <a:spcAft>
                <a:spcPts val="600"/>
              </a:spcAft>
            </a:pPr>
            <a:endParaRPr lang="zh-CN" altLang="en-US" dirty="0">
              <a:solidFill>
                <a:schemeClr val="bg2"/>
              </a:solidFill>
              <a:latin typeface="楷体_GB2312" panose="02010609030101010101" pitchFamily="49" charset="-122"/>
              <a:ea typeface="楷体_GB2312" panose="02010609030101010101" pitchFamily="49" charset="-122"/>
            </a:endParaRPr>
          </a:p>
          <a:p>
            <a:pPr eaLnBrk="1" hangingPunct="1"/>
            <a:endParaRPr lang="en-US" altLang="zh-CN" dirty="0"/>
          </a:p>
        </p:txBody>
      </p:sp>
      <p:sp>
        <p:nvSpPr>
          <p:cNvPr id="3" name="标题 2">
            <a:extLst>
              <a:ext uri="{FF2B5EF4-FFF2-40B4-BE49-F238E27FC236}">
                <a16:creationId xmlns="" xmlns:a16="http://schemas.microsoft.com/office/drawing/2014/main" id="{5C020172-2E5D-405E-A998-9ECB13DF93A3}"/>
              </a:ext>
            </a:extLst>
          </p:cNvPr>
          <p:cNvSpPr>
            <a:spLocks noGrp="1"/>
          </p:cNvSpPr>
          <p:nvPr>
            <p:ph type="title"/>
          </p:nvPr>
        </p:nvSpPr>
        <p:spPr>
          <a:xfrm>
            <a:off x="1098550" y="365125"/>
            <a:ext cx="6778625" cy="668338"/>
          </a:xfrm>
        </p:spPr>
        <p:txBody>
          <a:bodyPr/>
          <a:lstStyle/>
          <a:p>
            <a:pPr eaLnBrk="1" hangingPunct="1">
              <a:defRPr/>
            </a:pPr>
            <a:r>
              <a:rPr lang="en-US" altLang="zh-CN" dirty="0">
                <a:latin typeface="+mn-lt"/>
              </a:rPr>
              <a:t>4.1.1 </a:t>
            </a:r>
            <a:r>
              <a:rPr lang="zh-CN" altLang="en-US" dirty="0"/>
              <a:t>分组密码概述</a:t>
            </a:r>
          </a:p>
        </p:txBody>
      </p:sp>
      <p:sp>
        <p:nvSpPr>
          <p:cNvPr id="2" name="日期占位符 1"/>
          <p:cNvSpPr>
            <a:spLocks noGrp="1"/>
          </p:cNvSpPr>
          <p:nvPr>
            <p:ph type="dt" sz="half" idx="10"/>
          </p:nvPr>
        </p:nvSpPr>
        <p:spPr/>
        <p:txBody>
          <a:bodyPr/>
          <a:lstStyle/>
          <a:p>
            <a:pPr>
              <a:defRPr/>
            </a:pPr>
            <a:fld id="{0D8057CE-3FE3-4067-BEA0-0C263BB367C4}"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860555-3E50-4BD5-AE9A-91A8C8B6C7D0}"/>
              </a:ext>
            </a:extLst>
          </p:cNvPr>
          <p:cNvSpPr>
            <a:spLocks noGrp="1"/>
          </p:cNvSpPr>
          <p:nvPr>
            <p:ph type="title"/>
          </p:nvPr>
        </p:nvSpPr>
        <p:spPr>
          <a:xfrm>
            <a:off x="1098550" y="365125"/>
            <a:ext cx="6778625" cy="668338"/>
          </a:xfrm>
        </p:spPr>
        <p:txBody>
          <a:bodyPr/>
          <a:lstStyle/>
          <a:p>
            <a:pPr>
              <a:defRPr/>
            </a:pPr>
            <a:r>
              <a:rPr lang="en-US" altLang="zh-CN" dirty="0"/>
              <a:t>4.2.3 DES</a:t>
            </a:r>
            <a:r>
              <a:rPr lang="zh-CN" altLang="en-US" dirty="0"/>
              <a:t>安全性</a:t>
            </a:r>
          </a:p>
        </p:txBody>
      </p:sp>
      <p:sp>
        <p:nvSpPr>
          <p:cNvPr id="72707" name="Text Box 4">
            <a:extLst>
              <a:ext uri="{FF2B5EF4-FFF2-40B4-BE49-F238E27FC236}">
                <a16:creationId xmlns="" xmlns:a16="http://schemas.microsoft.com/office/drawing/2014/main" id="{64DD0399-3066-4DD0-BE5A-61A1109FA30B}"/>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mc:AlternateContent xmlns:mc="http://schemas.openxmlformats.org/markup-compatibility/2006" xmlns:a14="http://schemas.microsoft.com/office/drawing/2010/main">
        <mc:Choice Requires="a14">
          <p:sp>
            <p:nvSpPr>
              <p:cNvPr id="72708" name="内容占位符 3">
                <a:extLst>
                  <a:ext uri="{FF2B5EF4-FFF2-40B4-BE49-F238E27FC236}">
                    <a16:creationId xmlns="" xmlns:a16="http://schemas.microsoft.com/office/drawing/2014/main" id="{0CCAC6C5-B3BB-4F9F-8772-90E83C62FD15}"/>
                  </a:ext>
                </a:extLst>
              </p:cNvPr>
              <p:cNvSpPr>
                <a:spLocks noGrp="1" noChangeArrowheads="1"/>
              </p:cNvSpPr>
              <p:nvPr>
                <p:ph idx="1"/>
              </p:nvPr>
            </p:nvSpPr>
            <p:spPr>
              <a:xfrm>
                <a:off x="438150" y="1033463"/>
                <a:ext cx="8247063" cy="5214863"/>
              </a:xfrm>
            </p:spPr>
            <p:txBody>
              <a:bodyPr/>
              <a:lstStyle/>
              <a:p>
                <a:pPr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zh-CN" altLang="en-US" b="0" dirty="0" smtClean="0">
                    <a:latin typeface="Euclid" panose="02020503060505020303" pitchFamily="18" charset="0"/>
                  </a:rPr>
                  <a:t>互补性</a:t>
                </a:r>
                <a:endParaRPr lang="en-US" altLang="zh-CN" b="0" dirty="0">
                  <a:latin typeface="Euclid" panose="02020503060505020303" pitchFamily="18" charset="0"/>
                </a:endParaRPr>
              </a:p>
              <a:p>
                <a:pPr marL="687600"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en-US" altLang="zh-CN" sz="2400" dirty="0">
                    <a:latin typeface="Euclid" panose="02020503060505020303" pitchFamily="18" charset="0"/>
                  </a:rPr>
                  <a:t>DES</a:t>
                </a:r>
                <a:r>
                  <a:rPr lang="zh-CN" altLang="en-US" sz="2400" b="0" dirty="0">
                    <a:latin typeface="Euclid" panose="02020503060505020303" pitchFamily="18" charset="0"/>
                  </a:rPr>
                  <a:t>算法具有下述性质。若明文组</a:t>
                </a:r>
                <a:r>
                  <a:rPr lang="en-US" altLang="zh-CN" sz="2400" i="1" dirty="0">
                    <a:latin typeface="Euclid" panose="02020503060505020303" pitchFamily="18" charset="0"/>
                  </a:rPr>
                  <a:t>x</a:t>
                </a:r>
                <a:r>
                  <a:rPr lang="zh-CN" altLang="en-US" sz="2400" b="0" dirty="0">
                    <a:latin typeface="Euclid" panose="02020503060505020303" pitchFamily="18" charset="0"/>
                  </a:rPr>
                  <a:t>逐位取补</a:t>
                </a:r>
                <a:r>
                  <a:rPr lang="en-US" altLang="zh-CN" sz="2400" b="0" dirty="0">
                    <a:latin typeface="Euclid" panose="02020503060505020303" pitchFamily="18" charset="0"/>
                  </a:rPr>
                  <a:t>, </a:t>
                </a:r>
                <a:r>
                  <a:rPr lang="zh-CN" altLang="en-US" sz="2400" b="0" dirty="0">
                    <a:latin typeface="Euclid" panose="02020503060505020303" pitchFamily="18" charset="0"/>
                  </a:rPr>
                  <a:t>密钥</a:t>
                </a:r>
                <a:r>
                  <a:rPr lang="en-US" altLang="zh-CN" sz="2400" i="1" dirty="0">
                    <a:latin typeface="Euclid" panose="02020503060505020303" pitchFamily="18" charset="0"/>
                  </a:rPr>
                  <a:t>k</a:t>
                </a:r>
                <a:r>
                  <a:rPr lang="zh-CN" altLang="en-US" sz="2400" b="0" dirty="0">
                    <a:latin typeface="Euclid" panose="02020503060505020303" pitchFamily="18" charset="0"/>
                  </a:rPr>
                  <a:t>逐位取补</a:t>
                </a:r>
                <a:r>
                  <a:rPr lang="en-US" altLang="zh-CN" sz="2400" dirty="0">
                    <a:latin typeface="Euclid" panose="02020503060505020303" pitchFamily="18" charset="0"/>
                  </a:rPr>
                  <a:t>,</a:t>
                </a:r>
                <a:r>
                  <a:rPr lang="en-US" altLang="zh-CN" sz="2400" b="0" dirty="0">
                    <a:latin typeface="Euclid" panose="02020503060505020303" pitchFamily="18" charset="0"/>
                  </a:rPr>
                  <a:t> </a:t>
                </a:r>
                <a:r>
                  <a:rPr lang="zh-CN" altLang="en-US" sz="2400" b="0" dirty="0">
                    <a:latin typeface="Euclid" panose="02020503060505020303" pitchFamily="18" charset="0"/>
                  </a:rPr>
                  <a:t>即</a:t>
                </a:r>
                <a:r>
                  <a:rPr lang="en-US" altLang="zh-CN" sz="2400" i="1" dirty="0">
                    <a:latin typeface="Euclid" panose="02020503060505020303" pitchFamily="18" charset="0"/>
                  </a:rPr>
                  <a:t>y</a:t>
                </a:r>
                <a:r>
                  <a:rPr lang="en-US" altLang="zh-CN" sz="2400" dirty="0">
                    <a:latin typeface="Euclid" panose="02020503060505020303" pitchFamily="18" charset="0"/>
                  </a:rPr>
                  <a:t>=</a:t>
                </a:r>
                <a:r>
                  <a:rPr lang="en-US" altLang="zh-CN" sz="2400" i="1" dirty="0" err="1">
                    <a:latin typeface="Euclid" panose="02020503060505020303" pitchFamily="18" charset="0"/>
                  </a:rPr>
                  <a:t>DES</a:t>
                </a:r>
                <a:r>
                  <a:rPr lang="en-US" altLang="zh-CN" sz="2400" i="1" baseline="-25000" dirty="0" err="1">
                    <a:latin typeface="Euclid" panose="02020503060505020303" pitchFamily="18" charset="0"/>
                  </a:rPr>
                  <a:t>k</a:t>
                </a:r>
                <a:r>
                  <a:rPr lang="en-US" altLang="zh-CN" sz="2400" dirty="0">
                    <a:latin typeface="Euclid" panose="02020503060505020303" pitchFamily="18" charset="0"/>
                  </a:rPr>
                  <a:t>(</a:t>
                </a:r>
                <a:r>
                  <a:rPr lang="en-US" altLang="zh-CN" sz="2400" i="1" dirty="0">
                    <a:latin typeface="Euclid" panose="02020503060505020303" pitchFamily="18" charset="0"/>
                  </a:rPr>
                  <a:t>x</a:t>
                </a:r>
                <a:r>
                  <a:rPr lang="en-US" altLang="zh-CN" sz="2400" dirty="0">
                    <a:latin typeface="Euclid" panose="02020503060505020303" pitchFamily="18" charset="0"/>
                  </a:rPr>
                  <a:t>), </a:t>
                </a:r>
                <a:r>
                  <a:rPr lang="zh-CN" altLang="en-US" sz="2400" b="0" dirty="0">
                    <a:latin typeface="Euclid" panose="02020503060505020303" pitchFamily="18" charset="0"/>
                  </a:rPr>
                  <a:t>则有</a:t>
                </a:r>
                <a14:m>
                  <m:oMath xmlns:m="http://schemas.openxmlformats.org/officeDocument/2006/math">
                    <m:acc>
                      <m:accPr>
                        <m:chr m:val="̅"/>
                        <m:ctrlPr>
                          <a:rPr lang="en-US" altLang="zh-CN" sz="2400" i="1" dirty="0">
                            <a:latin typeface="Cambria Math"/>
                            <a:sym typeface="+mn-ea"/>
                          </a:rPr>
                        </m:ctrlPr>
                      </m:accPr>
                      <m:e>
                        <m:r>
                          <m:rPr>
                            <m:nor/>
                          </m:rPr>
                          <a:rPr lang="en-US" altLang="zh-CN" sz="2400" b="1" i="1" dirty="0" smtClean="0">
                            <a:latin typeface="Euclid" panose="02020503060505020303" pitchFamily="18" charset="0"/>
                          </a:rPr>
                          <m:t>y</m:t>
                        </m:r>
                      </m:e>
                    </m:acc>
                    <m:r>
                      <a:rPr lang="en-US" altLang="zh-CN" sz="2400" i="1" dirty="0">
                        <a:latin typeface="Cambria Math" panose="02040503050406030204" pitchFamily="18" charset="0"/>
                      </a:rPr>
                      <m:t> </m:t>
                    </m:r>
                  </m:oMath>
                </a14:m>
                <a:r>
                  <a:rPr lang="en-US" altLang="zh-CN" sz="2400" dirty="0">
                    <a:latin typeface="Euclid" panose="02020503060505020303" pitchFamily="18" charset="0"/>
                    <a:sym typeface="+mn-ea"/>
                  </a:rPr>
                  <a:t>=</a:t>
                </a:r>
                <a:r>
                  <a:rPr lang="en-US" altLang="zh-CN" sz="2400" i="1" dirty="0">
                    <a:latin typeface="Euclid" panose="02020503060505020303" pitchFamily="18" charset="0"/>
                    <a:sym typeface="+mn-ea"/>
                  </a:rPr>
                  <a:t>DES</a:t>
                </a:r>
                <a14:m>
                  <m:oMath xmlns:m="http://schemas.openxmlformats.org/officeDocument/2006/math">
                    <m:acc>
                      <m:accPr>
                        <m:chr m:val="̅"/>
                        <m:ctrlPr>
                          <a:rPr lang="en-US" altLang="zh-CN" sz="2400" i="1" baseline="-25000" dirty="0" smtClean="0">
                            <a:latin typeface="Cambria Math"/>
                            <a:sym typeface="+mn-ea"/>
                          </a:rPr>
                        </m:ctrlPr>
                      </m:accPr>
                      <m:e>
                        <m:r>
                          <m:rPr>
                            <m:nor/>
                          </m:rPr>
                          <a:rPr lang="en-US" altLang="zh-CN" sz="2400" b="1" i="1" baseline="-25000" dirty="0" smtClean="0">
                            <a:latin typeface="Euclid" panose="02020503060505020303" pitchFamily="18" charset="0"/>
                            <a:sym typeface="+mn-ea"/>
                          </a:rPr>
                          <m:t>k</m:t>
                        </m:r>
                      </m:e>
                    </m:acc>
                    <m:r>
                      <m:rPr>
                        <m:nor/>
                      </m:rPr>
                      <a:rPr lang="en-US" altLang="zh-CN" sz="2400" i="0" baseline="-25000" dirty="0" smtClean="0">
                        <a:latin typeface="Cambria Math" panose="02040503050406030204" pitchFamily="18" charset="0"/>
                        <a:sym typeface="+mn-ea"/>
                      </a:rPr>
                      <m:t> </m:t>
                    </m:r>
                  </m:oMath>
                </a14:m>
                <a:r>
                  <a:rPr lang="en-US" altLang="zh-CN" sz="2400" dirty="0">
                    <a:latin typeface="Euclid" panose="02020503060505020303" pitchFamily="18" charset="0"/>
                    <a:sym typeface="+mn-ea"/>
                  </a:rPr>
                  <a:t>(</a:t>
                </a:r>
                <a14:m>
                  <m:oMath xmlns:m="http://schemas.openxmlformats.org/officeDocument/2006/math">
                    <m:acc>
                      <m:accPr>
                        <m:chr m:val="̅"/>
                        <m:ctrlPr>
                          <a:rPr lang="en-US" altLang="zh-CN" sz="2400" i="1" dirty="0" smtClean="0">
                            <a:latin typeface="Cambria Math"/>
                            <a:sym typeface="+mn-ea"/>
                          </a:rPr>
                        </m:ctrlPr>
                      </m:accPr>
                      <m:e>
                        <m:r>
                          <m:rPr>
                            <m:nor/>
                          </m:rPr>
                          <a:rPr lang="en-US" altLang="zh-CN" sz="2400" i="1" dirty="0">
                            <a:latin typeface="Euclid" panose="02020503060505020303" pitchFamily="18" charset="0"/>
                          </a:rPr>
                          <m:t>x</m:t>
                        </m:r>
                      </m:e>
                    </m:acc>
                  </m:oMath>
                </a14:m>
                <a:r>
                  <a:rPr lang="en-US" altLang="zh-CN" sz="2400" dirty="0">
                    <a:latin typeface="Euclid" panose="02020503060505020303" pitchFamily="18" charset="0"/>
                    <a:sym typeface="+mn-ea"/>
                  </a:rPr>
                  <a:t>)</a:t>
                </a:r>
                <a:r>
                  <a:rPr lang="en-US" altLang="zh-CN" sz="2400" i="1" dirty="0">
                    <a:latin typeface="Euclid" panose="02020503060505020303" pitchFamily="18" charset="0"/>
                  </a:rPr>
                  <a:t> </a:t>
                </a:r>
              </a:p>
              <a:p>
                <a:pPr marL="687600"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400" b="0" dirty="0">
                    <a:solidFill>
                      <a:srgbClr val="FF0000"/>
                    </a:solidFill>
                    <a:latin typeface="Euclid" panose="02020503060505020303" pitchFamily="18" charset="0"/>
                  </a:rPr>
                  <a:t>这种互补性会使</a:t>
                </a:r>
                <a:r>
                  <a:rPr lang="en-US" altLang="zh-CN" sz="2400" dirty="0">
                    <a:solidFill>
                      <a:srgbClr val="FF0000"/>
                    </a:solidFill>
                    <a:latin typeface="Euclid" panose="02020503060505020303" pitchFamily="18" charset="0"/>
                  </a:rPr>
                  <a:t>DES</a:t>
                </a:r>
                <a:r>
                  <a:rPr lang="zh-CN" altLang="en-US" sz="2400" b="0" dirty="0">
                    <a:solidFill>
                      <a:srgbClr val="FF0000"/>
                    </a:solidFill>
                    <a:latin typeface="Euclid" panose="02020503060505020303" pitchFamily="18" charset="0"/>
                  </a:rPr>
                  <a:t>在选择明文破译下所需的工作量减半。</a:t>
                </a:r>
              </a:p>
              <a:p>
                <a:pPr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zh-CN" altLang="en-US" b="0" dirty="0">
                    <a:latin typeface="Euclid" panose="02020503060505020303" pitchFamily="18" charset="0"/>
                  </a:rPr>
                  <a:t>弱密钥</a:t>
                </a:r>
                <a:endParaRPr lang="en-US" altLang="zh-CN" b="0" dirty="0">
                  <a:latin typeface="Euclid" panose="02020503060505020303" pitchFamily="18" charset="0"/>
                </a:endParaRPr>
              </a:p>
              <a:p>
                <a:pPr marL="687600"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en-US" altLang="zh-CN" sz="2400" dirty="0">
                    <a:latin typeface="Euclid" panose="02020503060505020303" pitchFamily="18" charset="0"/>
                  </a:rPr>
                  <a:t>DES</a:t>
                </a:r>
                <a:r>
                  <a:rPr lang="zh-CN" altLang="en-US" sz="2400" b="0" dirty="0">
                    <a:latin typeface="Euclid" panose="02020503060505020303" pitchFamily="18" charset="0"/>
                  </a:rPr>
                  <a:t>在每轮操作中都会使用一个子密钥。如果给定初始密钥</a:t>
                </a:r>
                <a:r>
                  <a:rPr lang="en-US" altLang="zh-CN" sz="2400" i="1" dirty="0">
                    <a:latin typeface="Euclid" panose="02020503060505020303" pitchFamily="18" charset="0"/>
                  </a:rPr>
                  <a:t>k</a:t>
                </a:r>
                <a:r>
                  <a:rPr lang="en-US" altLang="zh-CN" sz="2400" b="0" dirty="0">
                    <a:latin typeface="Euclid" panose="02020503060505020303" pitchFamily="18" charset="0"/>
                  </a:rPr>
                  <a:t>, </a:t>
                </a:r>
                <a:r>
                  <a:rPr lang="zh-CN" altLang="en-US" sz="2400" b="0" dirty="0">
                    <a:latin typeface="Euclid" panose="02020503060505020303" pitchFamily="18" charset="0"/>
                  </a:rPr>
                  <a:t>得到的各轮子密钥都相等</a:t>
                </a:r>
                <a:r>
                  <a:rPr lang="en-US" altLang="zh-CN" sz="2400" b="0" dirty="0">
                    <a:latin typeface="Euclid" panose="02020503060505020303" pitchFamily="18" charset="0"/>
                  </a:rPr>
                  <a:t>, </a:t>
                </a:r>
                <a:r>
                  <a:rPr lang="zh-CN" altLang="en-US" sz="2400" b="0" dirty="0">
                    <a:latin typeface="Euclid" panose="02020503060505020303" pitchFamily="18" charset="0"/>
                  </a:rPr>
                  <a:t>我们就称</a:t>
                </a:r>
                <a:r>
                  <a:rPr lang="en-US" altLang="zh-CN" sz="2400" i="1" dirty="0">
                    <a:latin typeface="Euclid" panose="02020503060505020303" pitchFamily="18" charset="0"/>
                  </a:rPr>
                  <a:t>k</a:t>
                </a:r>
                <a:r>
                  <a:rPr lang="zh-CN" altLang="en-US" sz="2400" b="0" dirty="0">
                    <a:latin typeface="Euclid" panose="02020503060505020303" pitchFamily="18" charset="0"/>
                  </a:rPr>
                  <a:t>为弱密钥。</a:t>
                </a:r>
                <a:r>
                  <a:rPr lang="zh-CN" altLang="en-US" sz="2400" b="0" dirty="0">
                    <a:solidFill>
                      <a:srgbClr val="FF0000"/>
                    </a:solidFill>
                    <a:latin typeface="Euclid" panose="02020503060505020303" pitchFamily="18" charset="0"/>
                  </a:rPr>
                  <a:t>弱密钥的坏处在于</a:t>
                </a:r>
                <a:r>
                  <a:rPr lang="zh-CN" altLang="en-US" sz="2400" b="0" dirty="0">
                    <a:solidFill>
                      <a:srgbClr val="FF0000"/>
                    </a:solidFill>
                  </a:rPr>
                  <a:t>加密两次或解密两次就</a:t>
                </a:r>
                <a:r>
                  <a:rPr lang="zh-CN" altLang="en-US" sz="2400" b="0" dirty="0">
                    <a:solidFill>
                      <a:srgbClr val="FF0000"/>
                    </a:solidFill>
                    <a:latin typeface="Euclid" panose="02020503060505020303" pitchFamily="18" charset="0"/>
                  </a:rPr>
                  <a:t>可恢复出明文。</a:t>
                </a:r>
              </a:p>
              <a:p>
                <a:pPr marL="0" indent="0" algn="ctr" eaLnBrk="1" hangingPunct="1">
                  <a:lnSpc>
                    <a:spcPct val="120000"/>
                  </a:lnSpc>
                  <a:spcBef>
                    <a:spcPts val="0"/>
                  </a:spcBef>
                  <a:spcAft>
                    <a:spcPts val="0"/>
                  </a:spcAft>
                  <a:buFont typeface="Wingdings" panose="05000000000000000000" pitchFamily="2" charset="2"/>
                  <a:buNone/>
                  <a:defRPr/>
                </a:pPr>
                <a:r>
                  <a:rPr lang="en-US" altLang="zh-CN" sz="2400" i="1" dirty="0" err="1">
                    <a:latin typeface="Euclid" panose="02020503060505020303"/>
                  </a:rPr>
                  <a:t>DES</a:t>
                </a:r>
                <a:r>
                  <a:rPr lang="en-US" altLang="zh-CN" sz="2400" i="1" baseline="-25000" dirty="0" err="1">
                    <a:latin typeface="Euclid" panose="02020503060505020303"/>
                  </a:rPr>
                  <a:t>k</a:t>
                </a:r>
                <a:r>
                  <a:rPr lang="en-US" altLang="zh-CN" sz="2400" dirty="0">
                    <a:latin typeface="Euclid" panose="02020503060505020303"/>
                  </a:rPr>
                  <a:t>(</a:t>
                </a:r>
                <a:r>
                  <a:rPr lang="en-US" altLang="zh-CN" sz="2400" i="1" dirty="0" err="1">
                    <a:latin typeface="Euclid" panose="02020503060505020303"/>
                  </a:rPr>
                  <a:t>DES</a:t>
                </a:r>
                <a:r>
                  <a:rPr lang="en-US" altLang="zh-CN" sz="2400" i="1" baseline="-25000" dirty="0" err="1">
                    <a:latin typeface="Euclid" panose="02020503060505020303"/>
                  </a:rPr>
                  <a:t>k</a:t>
                </a:r>
                <a:r>
                  <a:rPr lang="en-US" altLang="zh-CN" sz="2400" dirty="0">
                    <a:latin typeface="Euclid" panose="02020503060505020303"/>
                  </a:rPr>
                  <a:t>(</a:t>
                </a:r>
                <a:r>
                  <a:rPr lang="en-US" altLang="zh-CN" sz="2400" i="1" dirty="0">
                    <a:latin typeface="Euclid" panose="02020503060505020303"/>
                  </a:rPr>
                  <a:t>x</a:t>
                </a:r>
                <a:r>
                  <a:rPr lang="en-US" altLang="zh-CN" sz="2400" dirty="0">
                    <a:latin typeface="Euclid" panose="02020503060505020303"/>
                  </a:rPr>
                  <a:t>)) =</a:t>
                </a:r>
                <a:r>
                  <a:rPr lang="en-US" altLang="zh-CN" sz="2400" i="1" dirty="0">
                    <a:latin typeface="Euclid" panose="02020503060505020303"/>
                  </a:rPr>
                  <a:t> x</a:t>
                </a:r>
              </a:p>
              <a:p>
                <a:pPr marL="0" indent="0" algn="ctr" eaLnBrk="1" hangingPunct="1">
                  <a:lnSpc>
                    <a:spcPct val="120000"/>
                  </a:lnSpc>
                  <a:spcBef>
                    <a:spcPts val="0"/>
                  </a:spcBef>
                  <a:spcAft>
                    <a:spcPts val="0"/>
                  </a:spcAft>
                  <a:buNone/>
                  <a:defRPr/>
                </a:pPr>
                <a:r>
                  <a:rPr lang="en-US" altLang="zh-CN" sz="2400" i="1" dirty="0">
                    <a:latin typeface="Euclid" panose="02020503060505020303"/>
                  </a:rPr>
                  <a:t>DES</a:t>
                </a:r>
                <a:r>
                  <a:rPr lang="en-US" altLang="zh-CN" sz="2400" i="1" baseline="-25000" dirty="0">
                    <a:latin typeface="Euclid" panose="02020503060505020303"/>
                  </a:rPr>
                  <a:t>k</a:t>
                </a:r>
                <a:r>
                  <a:rPr lang="en-US" altLang="zh-CN" sz="2400" baseline="30000" dirty="0">
                    <a:latin typeface="Euclid" panose="02020503060505020303"/>
                  </a:rPr>
                  <a:t>-1</a:t>
                </a:r>
                <a:r>
                  <a:rPr lang="en-US" altLang="zh-CN" sz="2400" dirty="0">
                    <a:latin typeface="Euclid" panose="02020503060505020303"/>
                  </a:rPr>
                  <a:t>(</a:t>
                </a:r>
                <a:r>
                  <a:rPr lang="en-US" altLang="zh-CN" sz="2400" i="1" dirty="0">
                    <a:latin typeface="Euclid" panose="02020503060505020303"/>
                  </a:rPr>
                  <a:t>DES</a:t>
                </a:r>
                <a:r>
                  <a:rPr lang="en-US" altLang="zh-CN" sz="2400" i="1" baseline="-25000" dirty="0">
                    <a:latin typeface="Euclid" panose="02020503060505020303"/>
                  </a:rPr>
                  <a:t>k</a:t>
                </a:r>
                <a:r>
                  <a:rPr lang="en-US" altLang="zh-CN" sz="2400" baseline="30000" dirty="0">
                    <a:latin typeface="Euclid" panose="02020503060505020303"/>
                  </a:rPr>
                  <a:t>-1</a:t>
                </a:r>
                <a:r>
                  <a:rPr lang="en-US" altLang="zh-CN" sz="2400" dirty="0">
                    <a:latin typeface="Euclid" panose="02020503060505020303"/>
                  </a:rPr>
                  <a:t>(</a:t>
                </a:r>
                <a:r>
                  <a:rPr lang="en-US" altLang="zh-CN" sz="2400" i="1" dirty="0">
                    <a:latin typeface="Euclid" panose="02020503060505020303"/>
                  </a:rPr>
                  <a:t>x</a:t>
                </a:r>
                <a:r>
                  <a:rPr lang="en-US" altLang="zh-CN" sz="2400" dirty="0">
                    <a:latin typeface="Euclid" panose="02020503060505020303"/>
                  </a:rPr>
                  <a:t>)) =</a:t>
                </a:r>
                <a:r>
                  <a:rPr lang="en-US" altLang="zh-CN" sz="2400" i="1" dirty="0">
                    <a:latin typeface="Euclid" panose="02020503060505020303"/>
                  </a:rPr>
                  <a:t> x</a:t>
                </a:r>
              </a:p>
              <a:p>
                <a:pPr marL="0" indent="0" algn="ctr" eaLnBrk="1" hangingPunct="1">
                  <a:lnSpc>
                    <a:spcPct val="100000"/>
                  </a:lnSpc>
                  <a:spcBef>
                    <a:spcPts val="1200"/>
                  </a:spcBef>
                  <a:spcAft>
                    <a:spcPts val="0"/>
                  </a:spcAft>
                  <a:buFont typeface="Wingdings" panose="05000000000000000000" pitchFamily="2" charset="2"/>
                  <a:buNone/>
                  <a:defRPr/>
                </a:pPr>
                <a:endParaRPr lang="en-US" altLang="zh-CN" i="1" dirty="0">
                  <a:latin typeface="Euclid" panose="02020503060505020303"/>
                </a:endParaRPr>
              </a:p>
              <a:p>
                <a:endParaRPr lang="zh-CN" altLang="en-US" dirty="0">
                  <a:latin typeface="Euclid" panose="02020503060505020303" pitchFamily="18" charset="0"/>
                </a:endParaRPr>
              </a:p>
            </p:txBody>
          </p:sp>
        </mc:Choice>
        <mc:Fallback xmlns="">
          <p:sp>
            <p:nvSpPr>
              <p:cNvPr id="72708" name="内容占位符 3">
                <a:extLst>
                  <a:ext uri="{FF2B5EF4-FFF2-40B4-BE49-F238E27FC236}">
                    <a16:creationId xmlns="" xmlns:a16="http://schemas.microsoft.com/office/drawing/2014/main" xmlns:a14="http://schemas.microsoft.com/office/drawing/2010/main" id="{0CCAC6C5-B3BB-4F9F-8772-90E83C62FD15}"/>
                  </a:ext>
                </a:extLst>
              </p:cNvPr>
              <p:cNvSpPr>
                <a:spLocks noGrp="1" noRot="1" noChangeAspect="1" noMove="1" noResize="1" noEditPoints="1" noAdjustHandles="1" noChangeArrowheads="1" noChangeShapeType="1" noTextEdit="1"/>
              </p:cNvSpPr>
              <p:nvPr>
                <p:ph idx="1"/>
              </p:nvPr>
            </p:nvSpPr>
            <p:spPr>
              <a:xfrm>
                <a:off x="438150" y="1033463"/>
                <a:ext cx="8247063" cy="5214863"/>
              </a:xfrm>
              <a:blipFill rotWithShape="1">
                <a:blip r:embed="rId3"/>
                <a:stretch>
                  <a:fillRect l="-1330" t="-1754" r="-4878"/>
                </a:stretch>
              </a:blipFill>
            </p:spPr>
            <p:txBody>
              <a:bodyPr/>
              <a:lstStyle/>
              <a:p>
                <a:r>
                  <a:rPr lang="zh-CN" altLang="en-US">
                    <a:noFill/>
                  </a:rPr>
                  <a:t> </a:t>
                </a:r>
              </a:p>
            </p:txBody>
          </p:sp>
        </mc:Fallback>
      </mc:AlternateContent>
      <p:sp>
        <p:nvSpPr>
          <p:cNvPr id="3" name="日期占位符 2"/>
          <p:cNvSpPr>
            <a:spLocks noGrp="1"/>
          </p:cNvSpPr>
          <p:nvPr>
            <p:ph type="dt" sz="half" idx="10"/>
          </p:nvPr>
        </p:nvSpPr>
        <p:spPr/>
        <p:txBody>
          <a:bodyPr/>
          <a:lstStyle/>
          <a:p>
            <a:pPr>
              <a:defRPr/>
            </a:pPr>
            <a:fld id="{04A8E2EA-2E82-4E57-9592-14AD824FC711}"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70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7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2438A5-156D-4168-A930-12E1CB06369D}"/>
              </a:ext>
            </a:extLst>
          </p:cNvPr>
          <p:cNvSpPr>
            <a:spLocks noGrp="1"/>
          </p:cNvSpPr>
          <p:nvPr>
            <p:ph type="title"/>
          </p:nvPr>
        </p:nvSpPr>
        <p:spPr/>
        <p:txBody>
          <a:bodyPr/>
          <a:lstStyle/>
          <a:p>
            <a:r>
              <a:rPr lang="en-US" altLang="zh-CN" dirty="0"/>
              <a:t>4.2.3 DES</a:t>
            </a:r>
            <a:r>
              <a:rPr lang="zh-CN" altLang="en-US" dirty="0"/>
              <a:t>安全性</a:t>
            </a:r>
          </a:p>
        </p:txBody>
      </p:sp>
      <p:sp>
        <p:nvSpPr>
          <p:cNvPr id="4" name="Rectangle 3">
            <a:extLst>
              <a:ext uri="{FF2B5EF4-FFF2-40B4-BE49-F238E27FC236}">
                <a16:creationId xmlns="" xmlns:a16="http://schemas.microsoft.com/office/drawing/2014/main" id="{785EE53A-517E-42A6-9155-D6AB49E8366C}"/>
              </a:ext>
            </a:extLst>
          </p:cNvPr>
          <p:cNvSpPr txBox="1">
            <a:spLocks noChangeArrowheads="1"/>
          </p:cNvSpPr>
          <p:nvPr/>
        </p:nvSpPr>
        <p:spPr bwMode="auto">
          <a:xfrm>
            <a:off x="671517" y="1066862"/>
            <a:ext cx="7634185" cy="20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1" kern="1200">
                <a:solidFill>
                  <a:schemeClr val="tx1"/>
                </a:solidFill>
                <a:latin typeface="华文中宋" panose="02010600040101010101" pitchFamily="2" charset="-122"/>
                <a:ea typeface="华文中宋" panose="0201060004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1" kern="1200">
                <a:solidFill>
                  <a:schemeClr val="tx1"/>
                </a:solidFill>
                <a:latin typeface="华文中宋" panose="02010600040101010101" pitchFamily="2" charset="-122"/>
                <a:ea typeface="华文中宋" panose="0201060004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dirty="0">
                <a:latin typeface="Euclid" panose="02020503060505020303" pitchFamily="18" charset="0"/>
              </a:rPr>
              <a:t>DES</a:t>
            </a:r>
            <a:r>
              <a:rPr lang="zh-CN" altLang="en-US" b="0" dirty="0">
                <a:latin typeface="Euclid" panose="02020503060505020303" pitchFamily="18" charset="0"/>
              </a:rPr>
              <a:t>算法</a:t>
            </a:r>
            <a:r>
              <a:rPr lang="zh-CN" altLang="en-US" b="0" dirty="0">
                <a:solidFill>
                  <a:srgbClr val="FF0000"/>
                </a:solidFill>
                <a:latin typeface="Euclid" panose="02020503060505020303" pitchFamily="18" charset="0"/>
              </a:rPr>
              <a:t>弱密钥</a:t>
            </a:r>
            <a:r>
              <a:rPr lang="en-US" altLang="zh-CN" dirty="0">
                <a:latin typeface="Euclid" panose="02020503060505020303" pitchFamily="18" charset="0"/>
              </a:rPr>
              <a:t>(Weak key)</a:t>
            </a:r>
            <a:r>
              <a:rPr lang="zh-CN" altLang="en-US" b="0" dirty="0">
                <a:latin typeface="Euclid" panose="02020503060505020303" pitchFamily="18" charset="0"/>
              </a:rPr>
              <a:t>。</a:t>
            </a:r>
            <a:endParaRPr lang="en-US" altLang="zh-CN" b="0" dirty="0">
              <a:latin typeface="Euclid" panose="02020503060505020303" pitchFamily="18" charset="0"/>
            </a:endParaRPr>
          </a:p>
          <a:p>
            <a:pPr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从</a:t>
            </a:r>
            <a:r>
              <a:rPr lang="en-US" altLang="zh-CN" sz="2800" dirty="0">
                <a:latin typeface="Euclid" panose="02020503060505020303" pitchFamily="18" charset="0"/>
              </a:rPr>
              <a:t>DES</a:t>
            </a:r>
            <a:r>
              <a:rPr lang="zh-CN" altLang="en-US" sz="2800" b="0" dirty="0">
                <a:latin typeface="Euclid" panose="02020503060505020303" pitchFamily="18" charset="0"/>
              </a:rPr>
              <a:t>的子密钥生成方法可以看出</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当</a:t>
            </a:r>
            <a:r>
              <a:rPr lang="en-US" altLang="zh-CN" sz="2800" i="1" dirty="0">
                <a:solidFill>
                  <a:srgbClr val="FF0000"/>
                </a:solidFill>
                <a:latin typeface="Euclid" panose="02020503060505020303" pitchFamily="18" charset="0"/>
              </a:rPr>
              <a:t>C</a:t>
            </a:r>
            <a:r>
              <a:rPr lang="en-US" altLang="zh-CN" sz="2800" baseline="-25000" dirty="0">
                <a:solidFill>
                  <a:srgbClr val="FF0000"/>
                </a:solidFill>
                <a:latin typeface="Euclid" panose="02020503060505020303" pitchFamily="18" charset="0"/>
              </a:rPr>
              <a:t>0</a:t>
            </a:r>
            <a:r>
              <a:rPr lang="zh-CN" altLang="en-US" sz="2800" b="0" dirty="0">
                <a:solidFill>
                  <a:srgbClr val="FF0000"/>
                </a:solidFill>
                <a:latin typeface="Euclid" panose="02020503060505020303" pitchFamily="18" charset="0"/>
              </a:rPr>
              <a:t>和</a:t>
            </a:r>
            <a:r>
              <a:rPr lang="en-US" altLang="zh-CN" sz="2800" i="1" dirty="0">
                <a:solidFill>
                  <a:srgbClr val="FF0000"/>
                </a:solidFill>
                <a:latin typeface="Euclid" panose="02020503060505020303" pitchFamily="18" charset="0"/>
              </a:rPr>
              <a:t>D</a:t>
            </a:r>
            <a:r>
              <a:rPr lang="en-US" altLang="zh-CN" sz="2800" baseline="-25000" dirty="0">
                <a:solidFill>
                  <a:srgbClr val="FF0000"/>
                </a:solidFill>
                <a:latin typeface="Euclid" panose="02020503060505020303" pitchFamily="18" charset="0"/>
              </a:rPr>
              <a:t>0</a:t>
            </a:r>
            <a:r>
              <a:rPr lang="zh-CN" altLang="en-US" sz="2800" b="0" dirty="0">
                <a:solidFill>
                  <a:srgbClr val="FF0000"/>
                </a:solidFill>
                <a:latin typeface="Euclid" panose="02020503060505020303" pitchFamily="18" charset="0"/>
              </a:rPr>
              <a:t>全为</a:t>
            </a:r>
            <a:r>
              <a:rPr lang="en-US" altLang="zh-CN" sz="2800" dirty="0">
                <a:solidFill>
                  <a:srgbClr val="FF0000"/>
                </a:solidFill>
                <a:latin typeface="Euclid" panose="02020503060505020303" pitchFamily="18" charset="0"/>
              </a:rPr>
              <a:t>0</a:t>
            </a:r>
            <a:r>
              <a:rPr lang="zh-CN" altLang="en-US" sz="2800" b="0" dirty="0">
                <a:solidFill>
                  <a:srgbClr val="FF0000"/>
                </a:solidFill>
                <a:latin typeface="Euclid" panose="02020503060505020303" pitchFamily="18" charset="0"/>
              </a:rPr>
              <a:t>或全为</a:t>
            </a:r>
            <a:r>
              <a:rPr lang="en-US" altLang="zh-CN" sz="2800" dirty="0">
                <a:solidFill>
                  <a:srgbClr val="FF0000"/>
                </a:solidFill>
                <a:latin typeface="Euclid" panose="02020503060505020303" pitchFamily="18" charset="0"/>
              </a:rPr>
              <a:t>1</a:t>
            </a:r>
            <a:r>
              <a:rPr lang="zh-CN" altLang="en-US" sz="2800" b="0" dirty="0">
                <a:solidFill>
                  <a:srgbClr val="FF0000"/>
                </a:solidFill>
                <a:latin typeface="Euclid" panose="02020503060505020303" pitchFamily="18" charset="0"/>
              </a:rPr>
              <a:t>时</a:t>
            </a:r>
            <a:r>
              <a:rPr lang="en-US" altLang="zh-CN" sz="2800" b="0" dirty="0">
                <a:solidFill>
                  <a:srgbClr val="FF0000"/>
                </a:solidFill>
                <a:latin typeface="Euclid" panose="02020503060505020303" pitchFamily="18" charset="0"/>
              </a:rPr>
              <a:t>, </a:t>
            </a:r>
            <a:r>
              <a:rPr lang="zh-CN" altLang="en-US" sz="2800" b="0" dirty="0">
                <a:solidFill>
                  <a:srgbClr val="FF0000"/>
                </a:solidFill>
                <a:latin typeface="Euclid" panose="02020503060505020303" pitchFamily="18" charset="0"/>
              </a:rPr>
              <a:t>有</a:t>
            </a:r>
            <a:r>
              <a:rPr lang="en-US" altLang="zh-CN" sz="2800" b="0" dirty="0">
                <a:solidFill>
                  <a:srgbClr val="FF0000"/>
                </a:solidFill>
                <a:latin typeface="Euclid" panose="02020503060505020303" pitchFamily="18" charset="0"/>
              </a:rPr>
              <a:t> </a:t>
            </a:r>
            <a:r>
              <a:rPr lang="en-US" altLang="zh-CN" sz="2800" i="1" dirty="0">
                <a:solidFill>
                  <a:srgbClr val="FF0000"/>
                </a:solidFill>
                <a:latin typeface="Euclid" panose="02020503060505020303" pitchFamily="18" charset="0"/>
                <a:sym typeface="+mn-ea"/>
              </a:rPr>
              <a:t>k</a:t>
            </a:r>
            <a:r>
              <a:rPr lang="en-US" altLang="zh-CN" sz="2800" baseline="-25000" dirty="0">
                <a:solidFill>
                  <a:srgbClr val="FF0000"/>
                </a:solidFill>
                <a:latin typeface="Euclid" panose="02020503060505020303" pitchFamily="18" charset="0"/>
                <a:sym typeface="+mn-ea"/>
              </a:rPr>
              <a:t>1 </a:t>
            </a:r>
            <a:r>
              <a:rPr lang="en-US" altLang="zh-CN" sz="2800" dirty="0">
                <a:solidFill>
                  <a:srgbClr val="FF0000"/>
                </a:solidFill>
                <a:latin typeface="Euclid" panose="02020503060505020303" pitchFamily="18" charset="0"/>
                <a:sym typeface="+mn-ea"/>
              </a:rPr>
              <a:t>= </a:t>
            </a:r>
            <a:r>
              <a:rPr lang="en-US" altLang="zh-CN" sz="2800" i="1" dirty="0">
                <a:solidFill>
                  <a:srgbClr val="FF0000"/>
                </a:solidFill>
                <a:latin typeface="Euclid" panose="02020503060505020303" pitchFamily="18" charset="0"/>
                <a:sym typeface="+mn-ea"/>
              </a:rPr>
              <a:t>k</a:t>
            </a:r>
            <a:r>
              <a:rPr lang="en-US" altLang="zh-CN" sz="2800" baseline="-25000" dirty="0">
                <a:solidFill>
                  <a:srgbClr val="FF0000"/>
                </a:solidFill>
                <a:latin typeface="Euclid" panose="02020503060505020303" pitchFamily="18" charset="0"/>
                <a:sym typeface="+mn-ea"/>
              </a:rPr>
              <a:t>2 </a:t>
            </a:r>
            <a:r>
              <a:rPr lang="en-US" altLang="zh-CN" sz="2800" dirty="0">
                <a:solidFill>
                  <a:srgbClr val="FF0000"/>
                </a:solidFill>
                <a:latin typeface="Euclid" panose="02020503060505020303" pitchFamily="18" charset="0"/>
                <a:sym typeface="+mn-ea"/>
              </a:rPr>
              <a:t>= ∙∙∙ =</a:t>
            </a:r>
            <a:r>
              <a:rPr lang="en-US" altLang="zh-CN" sz="2800" i="1" dirty="0">
                <a:solidFill>
                  <a:srgbClr val="FF0000"/>
                </a:solidFill>
                <a:latin typeface="Euclid" panose="02020503060505020303" pitchFamily="18" charset="0"/>
                <a:sym typeface="+mn-ea"/>
              </a:rPr>
              <a:t>k</a:t>
            </a:r>
            <a:r>
              <a:rPr lang="en-US" altLang="zh-CN" sz="2800" baseline="-25000" dirty="0">
                <a:solidFill>
                  <a:srgbClr val="FF0000"/>
                </a:solidFill>
                <a:latin typeface="Euclid" panose="02020503060505020303" pitchFamily="18" charset="0"/>
                <a:sym typeface="+mn-ea"/>
              </a:rPr>
              <a:t>16</a:t>
            </a:r>
            <a:r>
              <a:rPr lang="en-US" altLang="zh-CN" sz="2800" b="0" dirty="0">
                <a:latin typeface="Euclid" panose="02020503060505020303" pitchFamily="18" charset="0"/>
              </a:rPr>
              <a:t>, </a:t>
            </a:r>
            <a:r>
              <a:rPr lang="en-US" altLang="zh-CN" sz="2800" i="1" dirty="0">
                <a:solidFill>
                  <a:srgbClr val="FF0000"/>
                </a:solidFill>
                <a:latin typeface="Euclid" panose="02020503060505020303" pitchFamily="18" charset="0"/>
                <a:sym typeface="+mn-ea"/>
              </a:rPr>
              <a:t>k</a:t>
            </a:r>
            <a:r>
              <a:rPr lang="zh-CN" altLang="en-US" sz="2800" b="0" dirty="0">
                <a:solidFill>
                  <a:srgbClr val="FF0000"/>
                </a:solidFill>
                <a:latin typeface="Euclid" panose="02020503060505020303" pitchFamily="18" charset="0"/>
              </a:rPr>
              <a:t>为弱密钥</a:t>
            </a:r>
            <a:r>
              <a:rPr lang="zh-CN" altLang="en-US" sz="2800" b="0" dirty="0">
                <a:latin typeface="Euclid" panose="02020503060505020303" pitchFamily="18" charset="0"/>
              </a:rPr>
              <a:t>。</a:t>
            </a:r>
            <a:r>
              <a:rPr lang="zh-CN" altLang="en-US" sz="2800" b="0" dirty="0"/>
              <a:t>这样的弱密钥至少有</a:t>
            </a:r>
            <a:r>
              <a:rPr lang="en-US" altLang="zh-CN" sz="2800" dirty="0">
                <a:latin typeface="Euclid" panose="02020503060505020303" pitchFamily="18" charset="0"/>
              </a:rPr>
              <a:t>4</a:t>
            </a:r>
            <a:r>
              <a:rPr lang="zh-CN" altLang="en-US" sz="2800" b="0" dirty="0"/>
              <a:t>个</a:t>
            </a:r>
            <a:r>
              <a:rPr lang="en-US" altLang="zh-CN" sz="2800" b="0" dirty="0"/>
              <a:t>, </a:t>
            </a:r>
            <a:r>
              <a:rPr lang="zh-CN" altLang="en-US" sz="2800" b="0" dirty="0"/>
              <a:t>如下表所示：</a:t>
            </a:r>
          </a:p>
          <a:p>
            <a:pPr lvl="1"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endParaRPr lang="zh-CN" altLang="en-US" b="0" dirty="0">
              <a:latin typeface="Euclid" panose="02020503060505020303" pitchFamily="18" charset="0"/>
            </a:endParaRPr>
          </a:p>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endParaRPr lang="en-US" altLang="zh-CN" b="0" dirty="0">
              <a:latin typeface="Euclid" panose="02020503060505020303" pitchFamily="18" charset="0"/>
            </a:endParaRPr>
          </a:p>
          <a:p>
            <a:pPr algn="just" eaLnBrk="1" hangingPunct="1">
              <a:spcAft>
                <a:spcPts val="600"/>
              </a:spcAft>
              <a:buFont typeface="Arial" panose="020B0604020202020204" pitchFamily="34" charset="0"/>
              <a:buNone/>
            </a:pPr>
            <a:endParaRPr lang="zh-CN" altLang="en-US" b="0" dirty="0">
              <a:latin typeface="Times New Roman" panose="02020603050405020304" pitchFamily="18" charset="0"/>
            </a:endParaRPr>
          </a:p>
        </p:txBody>
      </p:sp>
      <p:graphicFrame>
        <p:nvGraphicFramePr>
          <p:cNvPr id="8" name="表格 7">
            <a:extLst>
              <a:ext uri="{FF2B5EF4-FFF2-40B4-BE49-F238E27FC236}">
                <a16:creationId xmlns="" xmlns:a16="http://schemas.microsoft.com/office/drawing/2014/main" id="{6054E1F8-8171-4443-A31D-E8A4C83D726C}"/>
              </a:ext>
            </a:extLst>
          </p:cNvPr>
          <p:cNvGraphicFramePr>
            <a:graphicFrameLocks noGrp="1"/>
          </p:cNvGraphicFramePr>
          <p:nvPr>
            <p:extLst>
              <p:ext uri="{D42A27DB-BD31-4B8C-83A1-F6EECF244321}">
                <p14:modId xmlns:p14="http://schemas.microsoft.com/office/powerpoint/2010/main" val="1230679818"/>
              </p:ext>
            </p:extLst>
          </p:nvPr>
        </p:nvGraphicFramePr>
        <p:xfrm>
          <a:off x="609588" y="3657526"/>
          <a:ext cx="7772312" cy="2590800"/>
        </p:xfrm>
        <a:graphic>
          <a:graphicData uri="http://schemas.openxmlformats.org/drawingml/2006/table">
            <a:tbl>
              <a:tblPr>
                <a:tableStyleId>{5940675A-B579-460E-94D1-54222C63F5DA}</a:tableStyleId>
              </a:tblPr>
              <a:tblGrid>
                <a:gridCol w="4191006">
                  <a:extLst>
                    <a:ext uri="{9D8B030D-6E8A-4147-A177-3AD203B41FA5}">
                      <a16:colId xmlns="" xmlns:a16="http://schemas.microsoft.com/office/drawing/2014/main" val="3838423557"/>
                    </a:ext>
                  </a:extLst>
                </a:gridCol>
                <a:gridCol w="3581306">
                  <a:extLst>
                    <a:ext uri="{9D8B030D-6E8A-4147-A177-3AD203B41FA5}">
                      <a16:colId xmlns="" xmlns:a16="http://schemas.microsoft.com/office/drawing/2014/main" val="4151651013"/>
                    </a:ext>
                  </a:extLst>
                </a:gridCol>
              </a:tblGrid>
              <a:tr h="472440">
                <a:tc>
                  <a:txBody>
                    <a:bodyPr/>
                    <a:lstStyle/>
                    <a:p>
                      <a:pPr marL="0" marR="0" algn="ctr">
                        <a:spcBef>
                          <a:spcPts val="0"/>
                        </a:spcBef>
                        <a:spcAft>
                          <a:spcPts val="0"/>
                        </a:spcAft>
                      </a:pPr>
                      <a:r>
                        <a:rPr lang="zh-CN" altLang="en-US" sz="2800" b="0" kern="100" dirty="0">
                          <a:solidFill>
                            <a:srgbClr val="FF0000"/>
                          </a:solidFill>
                          <a:effectLst/>
                          <a:latin typeface="Euclid" panose="02020503060505020303" pitchFamily="18" charset="0"/>
                          <a:ea typeface="华文中宋" panose="02010600040101010101" pitchFamily="2" charset="-122"/>
                        </a:rPr>
                        <a:t>弱密钥</a:t>
                      </a:r>
                      <a:r>
                        <a:rPr lang="en-US" altLang="zh-CN" sz="2800" b="0" kern="100" dirty="0">
                          <a:solidFill>
                            <a:srgbClr val="FF0000"/>
                          </a:solidFill>
                          <a:effectLst/>
                          <a:latin typeface="Euclid" panose="02020503060505020303" pitchFamily="18" charset="0"/>
                          <a:ea typeface="华文中宋" panose="02010600040101010101" pitchFamily="2" charset="-122"/>
                        </a:rPr>
                        <a:t>(</a:t>
                      </a:r>
                      <a:r>
                        <a:rPr lang="zh-CN" altLang="en-US" sz="2800" b="0" kern="100" dirty="0">
                          <a:solidFill>
                            <a:srgbClr val="FF0000"/>
                          </a:solidFill>
                          <a:effectLst/>
                          <a:latin typeface="Euclid" panose="02020503060505020303" pitchFamily="18" charset="0"/>
                          <a:ea typeface="华文中宋" panose="02010600040101010101" pitchFamily="2" charset="-122"/>
                        </a:rPr>
                        <a:t>带奇偶校验位</a:t>
                      </a:r>
                      <a:r>
                        <a:rPr lang="en-US" altLang="zh-CN" sz="2800" b="0" kern="100" dirty="0">
                          <a:solidFill>
                            <a:srgbClr val="FF0000"/>
                          </a:solidFill>
                          <a:effectLst/>
                          <a:latin typeface="Euclid" panose="02020503060505020303" pitchFamily="18" charset="0"/>
                          <a:ea typeface="华文中宋" panose="02010600040101010101" pitchFamily="2" charset="-122"/>
                        </a:rPr>
                        <a:t>)</a:t>
                      </a:r>
                      <a:endParaRPr lang="zh-CN" altLang="en-US" sz="2800" b="0" kern="100" dirty="0">
                        <a:solidFill>
                          <a:srgbClr val="FF0000"/>
                        </a:solidFill>
                        <a:effectLst/>
                        <a:latin typeface="Euclid" panose="02020503060505020303" pitchFamily="18" charset="0"/>
                        <a:ea typeface="华文中宋" panose="02010600040101010101" pitchFamily="2" charset="-122"/>
                      </a:endParaRPr>
                    </a:p>
                  </a:txBody>
                  <a:tcPr marL="68580" marR="68580" anchor="ctr"/>
                </a:tc>
                <a:tc>
                  <a:txBody>
                    <a:bodyPr/>
                    <a:lstStyle/>
                    <a:p>
                      <a:pPr marL="0" marR="0" algn="ctr">
                        <a:spcBef>
                          <a:spcPts val="0"/>
                        </a:spcBef>
                        <a:spcAft>
                          <a:spcPts val="0"/>
                        </a:spcAft>
                      </a:pPr>
                      <a:r>
                        <a:rPr lang="zh-CN" altLang="en-US" sz="2800" b="0" kern="100" dirty="0">
                          <a:solidFill>
                            <a:srgbClr val="FF0000"/>
                          </a:solidFill>
                          <a:effectLst/>
                          <a:latin typeface="Euclid" panose="02020503060505020303" pitchFamily="18" charset="0"/>
                          <a:ea typeface="华文中宋" panose="02010600040101010101" pitchFamily="2" charset="-122"/>
                        </a:rPr>
                        <a:t>置换选择</a:t>
                      </a:r>
                      <a:r>
                        <a:rPr lang="en-US" altLang="zh-CN" sz="2800" b="1" kern="100" dirty="0">
                          <a:solidFill>
                            <a:srgbClr val="FF0000"/>
                          </a:solidFill>
                          <a:effectLst/>
                          <a:latin typeface="Euclid" panose="02020503060505020303" pitchFamily="18" charset="0"/>
                          <a:ea typeface="华文中宋" panose="02010600040101010101" pitchFamily="2" charset="-122"/>
                        </a:rPr>
                        <a:t>1</a:t>
                      </a:r>
                      <a:r>
                        <a:rPr lang="zh-CN" altLang="en-US" sz="2800" b="0" kern="100" dirty="0">
                          <a:solidFill>
                            <a:srgbClr val="FF0000"/>
                          </a:solidFill>
                          <a:effectLst/>
                          <a:latin typeface="Euclid" panose="02020503060505020303" pitchFamily="18" charset="0"/>
                          <a:ea typeface="华文中宋" panose="02010600040101010101" pitchFamily="2" charset="-122"/>
                        </a:rPr>
                        <a:t>后的密钥</a:t>
                      </a:r>
                    </a:p>
                  </a:txBody>
                  <a:tcPr marL="68580" marR="68580" anchor="ctr"/>
                </a:tc>
                <a:extLst>
                  <a:ext uri="{0D108BD9-81ED-4DB2-BD59-A6C34878D82A}">
                    <a16:rowId xmlns="" xmlns:a16="http://schemas.microsoft.com/office/drawing/2014/main" val="2013698570"/>
                  </a:ext>
                </a:extLst>
              </a:tr>
              <a:tr h="472440">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0101 0101 0101 0101</a:t>
                      </a:r>
                      <a:endParaRPr lang="zh-CN" altLang="en-US" sz="2800" b="1" kern="100" dirty="0">
                        <a:effectLst/>
                        <a:latin typeface="Euclid" panose="02020503060505020303" pitchFamily="18" charset="0"/>
                        <a:ea typeface="华文中宋" panose="02010600040101010101" pitchFamily="2" charset="-122"/>
                      </a:endParaRPr>
                    </a:p>
                  </a:txBody>
                  <a:tcPr marL="68580" marR="68580" anchor="ctr"/>
                </a:tc>
                <a:tc>
                  <a:txBody>
                    <a:bodyPr/>
                    <a:lstStyle/>
                    <a:p>
                      <a:pPr marL="0" marR="0" algn="ctr">
                        <a:spcBef>
                          <a:spcPts val="0"/>
                        </a:spcBef>
                        <a:spcAft>
                          <a:spcPts val="0"/>
                        </a:spcAft>
                      </a:pPr>
                      <a:r>
                        <a:rPr lang="en-US" altLang="zh-CN" sz="2800" b="1" kern="100" dirty="0">
                          <a:effectLst/>
                          <a:latin typeface="Euclid" panose="02020503060505020303" pitchFamily="18" charset="0"/>
                          <a:ea typeface="华文中宋" panose="02010600040101010101" pitchFamily="2" charset="-122"/>
                        </a:rPr>
                        <a:t>0000000  0000000</a:t>
                      </a:r>
                      <a:endParaRPr lang="zh-CN" altLang="en-US" sz="2800" b="1" kern="100" dirty="0">
                        <a:effectLst/>
                        <a:latin typeface="Euclid" panose="02020503060505020303" pitchFamily="18" charset="0"/>
                        <a:ea typeface="华文中宋" panose="02010600040101010101" pitchFamily="2" charset="-122"/>
                      </a:endParaRPr>
                    </a:p>
                  </a:txBody>
                  <a:tcPr marL="68580" marR="68580" anchor="ctr"/>
                </a:tc>
                <a:extLst>
                  <a:ext uri="{0D108BD9-81ED-4DB2-BD59-A6C34878D82A}">
                    <a16:rowId xmlns="" xmlns:a16="http://schemas.microsoft.com/office/drawing/2014/main" val="4238581833"/>
                  </a:ext>
                </a:extLst>
              </a:tr>
              <a:tr h="472440">
                <a:tc>
                  <a:txBody>
                    <a:bodyPr/>
                    <a:lstStyle/>
                    <a:p>
                      <a:pPr marL="0" marR="0" algn="ctr">
                        <a:spcBef>
                          <a:spcPts val="0"/>
                        </a:spcBef>
                        <a:spcAft>
                          <a:spcPts val="0"/>
                        </a:spcAft>
                      </a:pPr>
                      <a:r>
                        <a:rPr lang="en-US" sz="2800" b="1" kern="100" dirty="0">
                          <a:effectLst/>
                          <a:latin typeface="Euclid" panose="02020503060505020303" pitchFamily="18" charset="0"/>
                          <a:ea typeface="华文中宋" panose="02010600040101010101" pitchFamily="2" charset="-122"/>
                        </a:rPr>
                        <a:t>1F1F </a:t>
                      </a:r>
                      <a:r>
                        <a:rPr lang="en-US" sz="2800" b="1" kern="100" dirty="0" err="1">
                          <a:effectLst/>
                          <a:latin typeface="Euclid" panose="02020503060505020303" pitchFamily="18" charset="0"/>
                          <a:ea typeface="华文中宋" panose="02010600040101010101" pitchFamily="2" charset="-122"/>
                        </a:rPr>
                        <a:t>1F1F</a:t>
                      </a:r>
                      <a:r>
                        <a:rPr lang="en-US" sz="2800" b="1" kern="100" dirty="0">
                          <a:effectLst/>
                          <a:latin typeface="Euclid" panose="02020503060505020303" pitchFamily="18" charset="0"/>
                          <a:ea typeface="华文中宋" panose="02010600040101010101" pitchFamily="2" charset="-122"/>
                        </a:rPr>
                        <a:t> 0E0E </a:t>
                      </a:r>
                      <a:r>
                        <a:rPr lang="en-US" sz="2800" b="1" kern="100" dirty="0" err="1">
                          <a:effectLst/>
                          <a:latin typeface="Euclid" panose="02020503060505020303" pitchFamily="18" charset="0"/>
                          <a:ea typeface="华文中宋" panose="02010600040101010101" pitchFamily="2" charset="-122"/>
                        </a:rPr>
                        <a:t>0E0E</a:t>
                      </a:r>
                      <a:endParaRPr lang="en-US" sz="2800" b="1" kern="100" dirty="0">
                        <a:effectLst/>
                        <a:latin typeface="Euclid" panose="02020503060505020303" pitchFamily="18" charset="0"/>
                        <a:ea typeface="华文中宋" panose="02010600040101010101" pitchFamily="2" charset="-122"/>
                      </a:endParaRPr>
                    </a:p>
                  </a:txBody>
                  <a:tcPr marL="68580" marR="68580" anchor="ctr"/>
                </a:tc>
                <a:tc>
                  <a:txBody>
                    <a:bodyPr/>
                    <a:lstStyle/>
                    <a:p>
                      <a:pPr marL="0" marR="0" algn="ctr">
                        <a:spcBef>
                          <a:spcPts val="0"/>
                        </a:spcBef>
                        <a:spcAft>
                          <a:spcPts val="0"/>
                        </a:spcAft>
                      </a:pPr>
                      <a:r>
                        <a:rPr lang="en-US" sz="2800" b="1" kern="100" dirty="0">
                          <a:effectLst/>
                          <a:latin typeface="Euclid" panose="02020503060505020303" pitchFamily="18" charset="0"/>
                          <a:ea typeface="华文中宋" panose="02010600040101010101" pitchFamily="2" charset="-122"/>
                        </a:rPr>
                        <a:t>0000000  FFFFFFF</a:t>
                      </a:r>
                    </a:p>
                  </a:txBody>
                  <a:tcPr marL="68580" marR="68580" anchor="ctr"/>
                </a:tc>
                <a:extLst>
                  <a:ext uri="{0D108BD9-81ED-4DB2-BD59-A6C34878D82A}">
                    <a16:rowId xmlns="" xmlns:a16="http://schemas.microsoft.com/office/drawing/2014/main" val="1372031212"/>
                  </a:ext>
                </a:extLst>
              </a:tr>
              <a:tr h="472440">
                <a:tc>
                  <a:txBody>
                    <a:bodyPr/>
                    <a:lstStyle/>
                    <a:p>
                      <a:pPr marL="0" marR="0" algn="ctr">
                        <a:spcBef>
                          <a:spcPts val="0"/>
                        </a:spcBef>
                        <a:spcAft>
                          <a:spcPts val="0"/>
                        </a:spcAft>
                      </a:pPr>
                      <a:r>
                        <a:rPr lang="en-US" sz="2800" b="1" kern="100" dirty="0">
                          <a:effectLst/>
                          <a:latin typeface="Euclid" panose="02020503060505020303" pitchFamily="18" charset="0"/>
                          <a:ea typeface="华文中宋" panose="02010600040101010101" pitchFamily="2" charset="-122"/>
                        </a:rPr>
                        <a:t>E0E0 </a:t>
                      </a:r>
                      <a:r>
                        <a:rPr lang="en-US" sz="2800" b="1" kern="100" dirty="0" err="1">
                          <a:effectLst/>
                          <a:latin typeface="Euclid" panose="02020503060505020303" pitchFamily="18" charset="0"/>
                          <a:ea typeface="华文中宋" panose="02010600040101010101" pitchFamily="2" charset="-122"/>
                        </a:rPr>
                        <a:t>E0E0</a:t>
                      </a:r>
                      <a:r>
                        <a:rPr lang="en-US" sz="2800" b="1" kern="100" dirty="0">
                          <a:effectLst/>
                          <a:latin typeface="Euclid" panose="02020503060505020303" pitchFamily="18" charset="0"/>
                          <a:ea typeface="华文中宋" panose="02010600040101010101" pitchFamily="2" charset="-122"/>
                        </a:rPr>
                        <a:t> F1F1 </a:t>
                      </a:r>
                      <a:r>
                        <a:rPr lang="en-US" sz="2800" b="1" kern="100" dirty="0" err="1">
                          <a:effectLst/>
                          <a:latin typeface="Euclid" panose="02020503060505020303" pitchFamily="18" charset="0"/>
                          <a:ea typeface="华文中宋" panose="02010600040101010101" pitchFamily="2" charset="-122"/>
                        </a:rPr>
                        <a:t>F1F1</a:t>
                      </a:r>
                      <a:endParaRPr lang="en-US" sz="2800" b="1" kern="100" dirty="0">
                        <a:effectLst/>
                        <a:latin typeface="Euclid" panose="02020503060505020303" pitchFamily="18" charset="0"/>
                        <a:ea typeface="华文中宋" panose="02010600040101010101" pitchFamily="2" charset="-122"/>
                      </a:endParaRPr>
                    </a:p>
                  </a:txBody>
                  <a:tcPr marL="68580" marR="68580" anchor="ctr"/>
                </a:tc>
                <a:tc>
                  <a:txBody>
                    <a:bodyPr/>
                    <a:lstStyle/>
                    <a:p>
                      <a:pPr marL="0" marR="0" algn="ctr">
                        <a:spcBef>
                          <a:spcPts val="0"/>
                        </a:spcBef>
                        <a:spcAft>
                          <a:spcPts val="0"/>
                        </a:spcAft>
                      </a:pPr>
                      <a:r>
                        <a:rPr lang="en-US" sz="2800" b="1" kern="100" dirty="0">
                          <a:effectLst/>
                          <a:latin typeface="Euclid" panose="02020503060505020303" pitchFamily="18" charset="0"/>
                          <a:ea typeface="华文中宋" panose="02010600040101010101" pitchFamily="2" charset="-122"/>
                        </a:rPr>
                        <a:t>FFFFFFF  0000000</a:t>
                      </a:r>
                    </a:p>
                  </a:txBody>
                  <a:tcPr marL="68580" marR="68580" anchor="ctr"/>
                </a:tc>
                <a:extLst>
                  <a:ext uri="{0D108BD9-81ED-4DB2-BD59-A6C34878D82A}">
                    <a16:rowId xmlns="" xmlns:a16="http://schemas.microsoft.com/office/drawing/2014/main" val="1172151023"/>
                  </a:ext>
                </a:extLst>
              </a:tr>
              <a:tr h="472440">
                <a:tc>
                  <a:txBody>
                    <a:bodyPr/>
                    <a:lstStyle/>
                    <a:p>
                      <a:pPr marL="0" marR="0" algn="ctr">
                        <a:spcBef>
                          <a:spcPts val="0"/>
                        </a:spcBef>
                        <a:spcAft>
                          <a:spcPts val="0"/>
                        </a:spcAft>
                      </a:pPr>
                      <a:r>
                        <a:rPr lang="en-US" sz="2800" b="1" kern="100" dirty="0">
                          <a:effectLst/>
                          <a:latin typeface="Euclid" panose="02020503060505020303" pitchFamily="18" charset="0"/>
                          <a:ea typeface="华文中宋" panose="02010600040101010101" pitchFamily="2" charset="-122"/>
                        </a:rPr>
                        <a:t>FEFE </a:t>
                      </a:r>
                      <a:r>
                        <a:rPr lang="en-US" sz="2800" b="1" kern="100" dirty="0" err="1">
                          <a:effectLst/>
                          <a:latin typeface="Euclid" panose="02020503060505020303" pitchFamily="18" charset="0"/>
                          <a:ea typeface="华文中宋" panose="02010600040101010101" pitchFamily="2" charset="-122"/>
                        </a:rPr>
                        <a:t>FEFE</a:t>
                      </a:r>
                      <a:r>
                        <a:rPr lang="en-US" sz="2800" b="1" kern="100" dirty="0">
                          <a:effectLst/>
                          <a:latin typeface="Euclid" panose="02020503060505020303" pitchFamily="18" charset="0"/>
                          <a:ea typeface="华文中宋" panose="02010600040101010101" pitchFamily="2" charset="-122"/>
                        </a:rPr>
                        <a:t> </a:t>
                      </a:r>
                      <a:r>
                        <a:rPr lang="en-US" sz="2800" b="1" kern="100" dirty="0" err="1">
                          <a:effectLst/>
                          <a:latin typeface="Euclid" panose="02020503060505020303" pitchFamily="18" charset="0"/>
                          <a:ea typeface="华文中宋" panose="02010600040101010101" pitchFamily="2" charset="-122"/>
                        </a:rPr>
                        <a:t>FEFE</a:t>
                      </a:r>
                      <a:r>
                        <a:rPr lang="en-US" sz="2800" b="1" kern="100" dirty="0">
                          <a:effectLst/>
                          <a:latin typeface="Euclid" panose="02020503060505020303" pitchFamily="18" charset="0"/>
                          <a:ea typeface="华文中宋" panose="02010600040101010101" pitchFamily="2" charset="-122"/>
                        </a:rPr>
                        <a:t> </a:t>
                      </a:r>
                      <a:r>
                        <a:rPr lang="en-US" sz="2800" b="1" kern="100" dirty="0" err="1">
                          <a:effectLst/>
                          <a:latin typeface="Euclid" panose="02020503060505020303" pitchFamily="18" charset="0"/>
                          <a:ea typeface="华文中宋" panose="02010600040101010101" pitchFamily="2" charset="-122"/>
                        </a:rPr>
                        <a:t>FEFE</a:t>
                      </a:r>
                      <a:endParaRPr lang="en-US" sz="2800" b="1" kern="100" dirty="0">
                        <a:effectLst/>
                        <a:latin typeface="Euclid" panose="02020503060505020303" pitchFamily="18" charset="0"/>
                        <a:ea typeface="华文中宋" panose="02010600040101010101" pitchFamily="2" charset="-122"/>
                      </a:endParaRPr>
                    </a:p>
                  </a:txBody>
                  <a:tcPr marL="68580" marR="68580" anchor="ctr"/>
                </a:tc>
                <a:tc>
                  <a:txBody>
                    <a:bodyPr/>
                    <a:lstStyle/>
                    <a:p>
                      <a:pPr marL="0" marR="0" algn="ctr">
                        <a:spcBef>
                          <a:spcPts val="0"/>
                        </a:spcBef>
                        <a:spcAft>
                          <a:spcPts val="0"/>
                        </a:spcAft>
                      </a:pPr>
                      <a:r>
                        <a:rPr lang="en-US" sz="2800" b="1" kern="100" dirty="0">
                          <a:effectLst/>
                          <a:latin typeface="Euclid" panose="02020503060505020303" pitchFamily="18" charset="0"/>
                          <a:ea typeface="华文中宋" panose="02010600040101010101" pitchFamily="2" charset="-122"/>
                        </a:rPr>
                        <a:t>FFFFFFF  </a:t>
                      </a:r>
                      <a:r>
                        <a:rPr lang="en-US" sz="2800" b="1" kern="100" dirty="0" err="1">
                          <a:effectLst/>
                          <a:latin typeface="Euclid" panose="02020503060505020303" pitchFamily="18" charset="0"/>
                          <a:ea typeface="华文中宋" panose="02010600040101010101" pitchFamily="2" charset="-122"/>
                        </a:rPr>
                        <a:t>FFFFFFF</a:t>
                      </a:r>
                      <a:endParaRPr lang="en-US" sz="2800" b="1" kern="100" dirty="0">
                        <a:effectLst/>
                        <a:latin typeface="Euclid" panose="02020503060505020303" pitchFamily="18" charset="0"/>
                        <a:ea typeface="华文中宋" panose="02010600040101010101" pitchFamily="2" charset="-122"/>
                      </a:endParaRPr>
                    </a:p>
                  </a:txBody>
                  <a:tcPr marL="68580" marR="68580" anchor="ctr"/>
                </a:tc>
                <a:extLst>
                  <a:ext uri="{0D108BD9-81ED-4DB2-BD59-A6C34878D82A}">
                    <a16:rowId xmlns="" xmlns:a16="http://schemas.microsoft.com/office/drawing/2014/main" val="2823214861"/>
                  </a:ext>
                </a:extLst>
              </a:tr>
            </a:tbl>
          </a:graphicData>
        </a:graphic>
      </p:graphicFrame>
      <p:sp>
        <p:nvSpPr>
          <p:cNvPr id="3" name="日期占位符 2"/>
          <p:cNvSpPr>
            <a:spLocks noGrp="1"/>
          </p:cNvSpPr>
          <p:nvPr>
            <p:ph type="dt" sz="half" idx="10"/>
          </p:nvPr>
        </p:nvSpPr>
        <p:spPr/>
        <p:txBody>
          <a:bodyPr/>
          <a:lstStyle/>
          <a:p>
            <a:pPr>
              <a:defRPr/>
            </a:pPr>
            <a:fld id="{75DADDFA-B968-4D5F-A4CB-4BB6AE45D9CD}"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5178811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87D5026-0F05-4E31-9CAC-F0525C442FF6}"/>
              </a:ext>
            </a:extLst>
          </p:cNvPr>
          <p:cNvSpPr>
            <a:spLocks noGrp="1"/>
          </p:cNvSpPr>
          <p:nvPr>
            <p:ph type="title"/>
          </p:nvPr>
        </p:nvSpPr>
        <p:spPr/>
        <p:txBody>
          <a:bodyPr/>
          <a:lstStyle/>
          <a:p>
            <a:r>
              <a:rPr lang="en-US" altLang="zh-CN" dirty="0"/>
              <a:t>4.2.3 DES</a:t>
            </a:r>
            <a:r>
              <a:rPr lang="zh-CN" altLang="en-US" dirty="0"/>
              <a:t>安全性</a:t>
            </a:r>
          </a:p>
        </p:txBody>
      </p:sp>
      <p:sp>
        <p:nvSpPr>
          <p:cNvPr id="3" name="内容占位符 2">
            <a:extLst>
              <a:ext uri="{FF2B5EF4-FFF2-40B4-BE49-F238E27FC236}">
                <a16:creationId xmlns="" xmlns:a16="http://schemas.microsoft.com/office/drawing/2014/main" id="{4FDCF44A-A39C-446F-9F05-56A3C3952768}"/>
              </a:ext>
            </a:extLst>
          </p:cNvPr>
          <p:cNvSpPr>
            <a:spLocks noGrp="1"/>
          </p:cNvSpPr>
          <p:nvPr>
            <p:ph idx="1"/>
          </p:nvPr>
        </p:nvSpPr>
        <p:spPr>
          <a:xfrm>
            <a:off x="617935" y="1033463"/>
            <a:ext cx="7886700" cy="5011737"/>
          </a:xfrm>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DES</a:t>
            </a:r>
            <a:r>
              <a:rPr lang="zh-CN" altLang="en-US" sz="2800" b="0" dirty="0">
                <a:solidFill>
                  <a:srgbClr val="FF0000"/>
                </a:solidFill>
                <a:latin typeface="Euclid" panose="02020503060505020303" pitchFamily="18" charset="0"/>
              </a:rPr>
              <a:t>半弱密钥</a:t>
            </a:r>
            <a:endParaRPr lang="en-US" altLang="zh-CN" sz="2800" b="0" dirty="0">
              <a:solidFill>
                <a:srgbClr val="FF0000"/>
              </a:solidFill>
              <a:latin typeface="Euclid" panose="02020503060505020303" pitchFamily="18" charset="0"/>
            </a:endParaRPr>
          </a:p>
          <a:p>
            <a:pPr marL="687600" lvl="1" indent="-230400" eaLnBrk="1" hangingPunct="1">
              <a:lnSpc>
                <a:spcPct val="115000"/>
              </a:lnSpc>
              <a:spcBef>
                <a:spcPct val="0"/>
              </a:spcBef>
              <a:buClr>
                <a:schemeClr val="tx1"/>
              </a:buClr>
              <a:buSzPct val="100000"/>
              <a:buFont typeface="Times New Roman" panose="02020603050405020304" pitchFamily="18" charset="0"/>
              <a:buChar char="‒"/>
              <a:defRPr/>
            </a:pPr>
            <a:r>
              <a:rPr kumimoji="1" lang="zh-CN" altLang="en-US" sz="2800" b="0" dirty="0">
                <a:latin typeface="Euclid" panose="02020503060505020303" pitchFamily="18" charset="0"/>
              </a:rPr>
              <a:t>半弱密钥：如果两个不同的密钥</a:t>
            </a:r>
            <a:r>
              <a:rPr kumimoji="1" lang="en-US" altLang="zh-CN" sz="2800" i="1" dirty="0">
                <a:latin typeface="Euclid" panose="02020503060505020303" pitchFamily="18" charset="0"/>
              </a:rPr>
              <a:t>k</a:t>
            </a:r>
            <a:r>
              <a:rPr kumimoji="1" lang="zh-CN" altLang="en-US" sz="2800" b="0" dirty="0">
                <a:latin typeface="Euclid" panose="02020503060505020303" pitchFamily="18" charset="0"/>
              </a:rPr>
              <a:t>和</a:t>
            </a:r>
            <a:r>
              <a:rPr kumimoji="1" lang="en-US" altLang="zh-CN" sz="2800" i="1" dirty="0">
                <a:latin typeface="Euclid" panose="02020503060505020303" pitchFamily="18" charset="0"/>
              </a:rPr>
              <a:t>k</a:t>
            </a:r>
            <a:r>
              <a:rPr kumimoji="1" lang="en-US" altLang="zh-CN" sz="2800" b="0" dirty="0">
                <a:latin typeface="Times New Roman" panose="02020603050405020304" pitchFamily="18" charset="0"/>
                <a:cs typeface="Times New Roman" panose="02020603050405020304" pitchFamily="18" charset="0"/>
              </a:rPr>
              <a:t>′</a:t>
            </a:r>
            <a:r>
              <a:rPr kumimoji="1" lang="zh-CN" altLang="en-US" sz="2800" b="0" dirty="0">
                <a:latin typeface="Euclid" panose="02020503060505020303" pitchFamily="18" charset="0"/>
              </a:rPr>
              <a:t>使得</a:t>
            </a:r>
            <a:endParaRPr kumimoji="1" lang="en-US" altLang="zh-CN" sz="2800" b="0" dirty="0">
              <a:latin typeface="Euclid" panose="02020503060505020303" pitchFamily="18" charset="0"/>
            </a:endParaRPr>
          </a:p>
          <a:p>
            <a:pPr marL="707400" lvl="1" indent="0" algn="ctr" eaLnBrk="1" hangingPunct="1">
              <a:lnSpc>
                <a:spcPct val="120000"/>
              </a:lnSpc>
              <a:spcBef>
                <a:spcPct val="0"/>
              </a:spcBef>
              <a:buClr>
                <a:schemeClr val="accent1">
                  <a:lumMod val="75000"/>
                </a:schemeClr>
              </a:buClr>
              <a:buSzPct val="55000"/>
              <a:buNone/>
              <a:defRPr/>
            </a:pPr>
            <a:r>
              <a:rPr lang="en-US" altLang="zh-CN" sz="2800" i="1" dirty="0" err="1">
                <a:solidFill>
                  <a:srgbClr val="FF0000"/>
                </a:solidFill>
                <a:latin typeface="Euclid" panose="02020503060505020303" pitchFamily="18" charset="0"/>
              </a:rPr>
              <a:t>DES</a:t>
            </a:r>
            <a:r>
              <a:rPr lang="en-US" altLang="zh-CN" sz="2800" i="1" baseline="-25000" dirty="0" err="1">
                <a:solidFill>
                  <a:srgbClr val="FF0000"/>
                </a:solidFill>
                <a:latin typeface="Euclid" panose="02020503060505020303" pitchFamily="18" charset="0"/>
              </a:rPr>
              <a:t>k</a:t>
            </a:r>
            <a:r>
              <a:rPr lang="en-US" altLang="zh-CN" sz="2800" dirty="0">
                <a:solidFill>
                  <a:srgbClr val="FF0000"/>
                </a:solidFill>
                <a:latin typeface="Euclid" panose="02020503060505020303" pitchFamily="18" charset="0"/>
              </a:rPr>
              <a:t>(</a:t>
            </a:r>
            <a:r>
              <a:rPr lang="en-US" altLang="zh-CN" sz="2800" i="1" dirty="0" err="1">
                <a:solidFill>
                  <a:srgbClr val="FF0000"/>
                </a:solidFill>
                <a:latin typeface="Euclid" panose="02020503060505020303" pitchFamily="18" charset="0"/>
              </a:rPr>
              <a:t>DES</a:t>
            </a:r>
            <a:r>
              <a:rPr lang="en-US" altLang="zh-CN" sz="2800" i="1" baseline="-25000" dirty="0" err="1">
                <a:solidFill>
                  <a:srgbClr val="FF0000"/>
                </a:solidFill>
                <a:latin typeface="Euclid" panose="02020503060505020303" pitchFamily="18" charset="0"/>
              </a:rPr>
              <a:t>k</a:t>
            </a:r>
            <a:r>
              <a:rPr kumimoji="1" lang="en-US" altLang="zh-CN" sz="2800" baseline="-25000" dirty="0">
                <a:solidFill>
                  <a:srgbClr val="FF0000"/>
                </a:solidFill>
                <a:latin typeface="Times New Roman" panose="02020603050405020304" pitchFamily="18" charset="0"/>
                <a:cs typeface="Times New Roman" panose="02020603050405020304" pitchFamily="18" charset="0"/>
              </a:rPr>
              <a:t>′</a:t>
            </a:r>
            <a:r>
              <a:rPr kumimoji="1" lang="en-US" altLang="zh-CN" sz="2800" dirty="0">
                <a:solidFill>
                  <a:srgbClr val="FF0000"/>
                </a:solidFill>
                <a:latin typeface="Euclid" panose="02020503060505020303" pitchFamily="18" charset="0"/>
                <a:cs typeface="Times New Roman" panose="02020603050405020304" pitchFamily="18" charset="0"/>
              </a:rPr>
              <a:t>(</a:t>
            </a:r>
            <a:r>
              <a:rPr kumimoji="1" lang="en-US" altLang="zh-CN" sz="2800" i="1" dirty="0">
                <a:solidFill>
                  <a:srgbClr val="FF0000"/>
                </a:solidFill>
                <a:latin typeface="Euclid" panose="02020503060505020303" pitchFamily="18" charset="0"/>
                <a:cs typeface="Times New Roman" panose="02020603050405020304" pitchFamily="18" charset="0"/>
              </a:rPr>
              <a:t>x</a:t>
            </a:r>
            <a:r>
              <a:rPr kumimoji="1" lang="en-US" altLang="zh-CN" sz="2800" dirty="0">
                <a:solidFill>
                  <a:srgbClr val="FF0000"/>
                </a:solidFill>
                <a:latin typeface="Euclid" panose="02020503060505020303" pitchFamily="18" charset="0"/>
                <a:cs typeface="Times New Roman" panose="02020603050405020304" pitchFamily="18" charset="0"/>
              </a:rPr>
              <a:t>)</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x</a:t>
            </a:r>
            <a:endParaRPr lang="en-US" altLang="zh-CN" sz="2800" i="1" dirty="0">
              <a:solidFill>
                <a:srgbClr val="FF0000"/>
              </a:solidFill>
            </a:endParaRPr>
          </a:p>
          <a:p>
            <a:pPr marL="707400" lvl="1" indent="0" eaLnBrk="1" hangingPunct="1">
              <a:lnSpc>
                <a:spcPct val="120000"/>
              </a:lnSpc>
              <a:spcBef>
                <a:spcPct val="0"/>
              </a:spcBef>
              <a:buClr>
                <a:schemeClr val="accent1">
                  <a:lumMod val="75000"/>
                </a:schemeClr>
              </a:buClr>
              <a:buSzPct val="55000"/>
              <a:buNone/>
              <a:defRPr/>
            </a:pPr>
            <a:r>
              <a:rPr lang="zh-CN" altLang="en-US" sz="2800" dirty="0"/>
              <a:t>   </a:t>
            </a:r>
            <a:r>
              <a:rPr lang="zh-CN" altLang="en-US" sz="2800" b="0" dirty="0"/>
              <a:t>则称</a:t>
            </a:r>
            <a:r>
              <a:rPr kumimoji="1" lang="en-US" altLang="zh-CN" sz="2800" i="1" dirty="0">
                <a:solidFill>
                  <a:srgbClr val="FF0000"/>
                </a:solidFill>
                <a:latin typeface="Euclid" panose="02020503060505020303" pitchFamily="18" charset="0"/>
              </a:rPr>
              <a:t>k</a:t>
            </a:r>
            <a:r>
              <a:rPr kumimoji="1" lang="zh-CN" altLang="en-US" sz="2800" b="0" dirty="0">
                <a:solidFill>
                  <a:srgbClr val="FF0000"/>
                </a:solidFill>
                <a:latin typeface="Euclid" panose="02020503060505020303" pitchFamily="18" charset="0"/>
              </a:rPr>
              <a:t>和</a:t>
            </a:r>
            <a:r>
              <a:rPr kumimoji="1" lang="en-US" altLang="zh-CN" sz="2800" i="1" dirty="0">
                <a:solidFill>
                  <a:srgbClr val="FF0000"/>
                </a:solidFill>
                <a:latin typeface="Euclid" panose="02020503060505020303" pitchFamily="18" charset="0"/>
              </a:rPr>
              <a:t>k</a:t>
            </a:r>
            <a:r>
              <a:rPr kumimoji="1" lang="en-US" altLang="zh-CN" sz="2800" dirty="0">
                <a:solidFill>
                  <a:srgbClr val="FF0000"/>
                </a:solidFill>
                <a:latin typeface="Times New Roman" panose="02020603050405020304" pitchFamily="18" charset="0"/>
                <a:cs typeface="Times New Roman" panose="02020603050405020304" pitchFamily="18" charset="0"/>
              </a:rPr>
              <a:t>′</a:t>
            </a:r>
            <a:r>
              <a:rPr lang="zh-CN" altLang="en-US" sz="2800" b="0" dirty="0"/>
              <a:t>为半弱密钥</a:t>
            </a:r>
            <a:r>
              <a:rPr lang="zh-CN" altLang="en-US" sz="2800" dirty="0"/>
              <a:t>。</a:t>
            </a:r>
            <a:endParaRPr lang="en-US" altLang="zh-CN" sz="2800" dirty="0"/>
          </a:p>
          <a:p>
            <a:pPr marL="687600" lvl="1" indent="-230400" algn="just" eaLnBrk="1" hangingPunct="1">
              <a:lnSpc>
                <a:spcPct val="115000"/>
              </a:lnSpc>
              <a:spcBef>
                <a:spcPct val="0"/>
              </a:spcBef>
              <a:buClr>
                <a:schemeClr val="tx1"/>
              </a:buClr>
              <a:buSzPct val="100000"/>
              <a:buFont typeface="Times New Roman" panose="02020603050405020304" pitchFamily="18" charset="0"/>
              <a:buChar char="‒"/>
              <a:defRPr/>
            </a:pPr>
            <a:r>
              <a:rPr kumimoji="1" lang="zh-CN" altLang="en-US" sz="2800" b="0" dirty="0">
                <a:latin typeface="Euclid" panose="02020503060505020303" pitchFamily="18" charset="0"/>
              </a:rPr>
              <a:t>半弱密钥</a:t>
            </a:r>
            <a:r>
              <a:rPr kumimoji="1" lang="en-US" altLang="zh-CN" sz="2800" i="1" dirty="0">
                <a:latin typeface="Euclid" panose="02020503060505020303" pitchFamily="18" charset="0"/>
              </a:rPr>
              <a:t>k</a:t>
            </a:r>
            <a:r>
              <a:rPr kumimoji="1" lang="en-US" altLang="zh-CN" sz="2800" dirty="0">
                <a:latin typeface="Times New Roman" panose="02020603050405020304" pitchFamily="18" charset="0"/>
                <a:cs typeface="Times New Roman" panose="02020603050405020304" pitchFamily="18" charset="0"/>
              </a:rPr>
              <a:t>′</a:t>
            </a:r>
            <a:r>
              <a:rPr kumimoji="1" lang="zh-CN" altLang="en-US" sz="2800" b="0" dirty="0">
                <a:latin typeface="Euclid" panose="02020503060505020303" pitchFamily="18" charset="0"/>
              </a:rPr>
              <a:t>能够解密由密钥</a:t>
            </a:r>
            <a:r>
              <a:rPr kumimoji="1" lang="en-US" altLang="zh-CN" sz="2800" i="1" dirty="0">
                <a:latin typeface="Euclid" panose="02020503060505020303" pitchFamily="18" charset="0"/>
              </a:rPr>
              <a:t>k</a:t>
            </a:r>
            <a:r>
              <a:rPr kumimoji="1" lang="zh-CN" altLang="en-US" sz="2800" b="0" dirty="0">
                <a:latin typeface="Euclid" panose="02020503060505020303" pitchFamily="18" charset="0"/>
              </a:rPr>
              <a:t>加密所得的密文。</a:t>
            </a:r>
            <a:endParaRPr kumimoji="1" lang="en-US" altLang="zh-CN" sz="2800" b="0" dirty="0">
              <a:latin typeface="Euclid" panose="02020503060505020303" pitchFamily="18" charset="0"/>
            </a:endParaRPr>
          </a:p>
          <a:p>
            <a:pPr marL="0" lvl="1" indent="0" algn="ctr" eaLnBrk="1" hangingPunct="1">
              <a:lnSpc>
                <a:spcPct val="115000"/>
              </a:lnSpc>
              <a:spcBef>
                <a:spcPct val="0"/>
              </a:spcBef>
              <a:buClr>
                <a:schemeClr val="tx1"/>
              </a:buClr>
              <a:buSzPct val="100000"/>
              <a:buNone/>
              <a:defRPr/>
            </a:pPr>
            <a:r>
              <a:rPr lang="en-US" altLang="zh-CN" sz="2400" dirty="0">
                <a:latin typeface="Euclid" panose="02020503060505020303" pitchFamily="18" charset="0"/>
              </a:rPr>
              <a:t>011F011F010E010E </a:t>
            </a:r>
            <a:r>
              <a:rPr lang="zh-CN" altLang="en-US" sz="2400" dirty="0">
                <a:latin typeface="Euclid" panose="02020503060505020303" pitchFamily="18" charset="0"/>
              </a:rPr>
              <a:t>和 </a:t>
            </a:r>
            <a:r>
              <a:rPr lang="en-US" altLang="zh-CN" sz="2400" dirty="0">
                <a:latin typeface="Euclid" panose="02020503060505020303" pitchFamily="18" charset="0"/>
              </a:rPr>
              <a:t>1F011F010E010E01</a:t>
            </a:r>
          </a:p>
          <a:p>
            <a:pPr marL="0" lvl="1" indent="0" algn="ctr" eaLnBrk="1" hangingPunct="1">
              <a:lnSpc>
                <a:spcPct val="115000"/>
              </a:lnSpc>
              <a:spcBef>
                <a:spcPct val="0"/>
              </a:spcBef>
              <a:buClr>
                <a:schemeClr val="tx1"/>
              </a:buClr>
              <a:buSzPct val="100000"/>
              <a:buNone/>
              <a:defRPr/>
            </a:pPr>
            <a:r>
              <a:rPr lang="en-US" altLang="zh-CN" sz="2400" dirty="0">
                <a:latin typeface="Euclid" panose="02020503060505020303" pitchFamily="18" charset="0"/>
              </a:rPr>
              <a:t>01E001E001F101F1 </a:t>
            </a:r>
            <a:r>
              <a:rPr lang="zh-CN" altLang="en-US" sz="2400" dirty="0">
                <a:latin typeface="Euclid" panose="02020503060505020303" pitchFamily="18" charset="0"/>
              </a:rPr>
              <a:t>和 </a:t>
            </a:r>
            <a:r>
              <a:rPr lang="en-US" altLang="zh-CN" sz="2400" dirty="0">
                <a:latin typeface="Euclid" panose="02020503060505020303" pitchFamily="18" charset="0"/>
              </a:rPr>
              <a:t>E001E001F101F101</a:t>
            </a:r>
          </a:p>
          <a:p>
            <a:pPr marL="0" lvl="1" indent="0" algn="ctr" eaLnBrk="1" hangingPunct="1">
              <a:lnSpc>
                <a:spcPct val="115000"/>
              </a:lnSpc>
              <a:spcBef>
                <a:spcPct val="0"/>
              </a:spcBef>
              <a:buClr>
                <a:schemeClr val="tx1"/>
              </a:buClr>
              <a:buSzPct val="100000"/>
              <a:buNone/>
              <a:defRPr/>
            </a:pPr>
            <a:r>
              <a:rPr lang="en-US" altLang="zh-CN" sz="2400" dirty="0">
                <a:latin typeface="Euclid" panose="02020503060505020303" pitchFamily="18" charset="0"/>
              </a:rPr>
              <a:t>01FE01FE01FE01FE </a:t>
            </a:r>
            <a:r>
              <a:rPr lang="zh-CN" altLang="en-US" sz="2400" dirty="0">
                <a:latin typeface="Euclid" panose="02020503060505020303" pitchFamily="18" charset="0"/>
              </a:rPr>
              <a:t>和 </a:t>
            </a:r>
            <a:r>
              <a:rPr lang="en-US" altLang="zh-CN" sz="2400" dirty="0">
                <a:latin typeface="Euclid" panose="02020503060505020303" pitchFamily="18" charset="0"/>
              </a:rPr>
              <a:t>FE01FE01FE01FE01</a:t>
            </a:r>
          </a:p>
          <a:p>
            <a:pPr marL="0" lvl="1" indent="0" algn="ctr" eaLnBrk="1" hangingPunct="1">
              <a:lnSpc>
                <a:spcPct val="115000"/>
              </a:lnSpc>
              <a:spcBef>
                <a:spcPct val="0"/>
              </a:spcBef>
              <a:buClr>
                <a:schemeClr val="tx1"/>
              </a:buClr>
              <a:buSzPct val="100000"/>
              <a:buNone/>
              <a:defRPr/>
            </a:pPr>
            <a:r>
              <a:rPr lang="en-US" altLang="zh-CN" sz="2400" dirty="0">
                <a:latin typeface="Euclid" panose="02020503060505020303" pitchFamily="18" charset="0"/>
              </a:rPr>
              <a:t>1FE01FE00EF10EF1 </a:t>
            </a:r>
            <a:r>
              <a:rPr lang="zh-CN" altLang="en-US" sz="2400" dirty="0">
                <a:latin typeface="Euclid" panose="02020503060505020303" pitchFamily="18" charset="0"/>
              </a:rPr>
              <a:t>和 </a:t>
            </a:r>
            <a:r>
              <a:rPr lang="en-US" altLang="zh-CN" sz="2400" dirty="0" smtClean="0">
                <a:latin typeface="Euclid" panose="02020503060505020303" pitchFamily="18" charset="0"/>
              </a:rPr>
              <a:t>E01FE01FF10EF10E</a:t>
            </a:r>
            <a:endParaRPr lang="en-US" altLang="zh-CN" sz="2400" dirty="0">
              <a:latin typeface="Euclid" panose="02020503060505020303" pitchFamily="18" charset="0"/>
            </a:endParaRPr>
          </a:p>
          <a:p>
            <a:pPr marL="0" lvl="1" indent="0" algn="ctr" eaLnBrk="1" hangingPunct="1">
              <a:lnSpc>
                <a:spcPct val="115000"/>
              </a:lnSpc>
              <a:spcBef>
                <a:spcPct val="0"/>
              </a:spcBef>
              <a:buClr>
                <a:schemeClr val="tx1"/>
              </a:buClr>
              <a:buSzPct val="100000"/>
              <a:buNone/>
              <a:defRPr/>
            </a:pPr>
            <a:r>
              <a:rPr lang="en-US" altLang="zh-CN" sz="2400" dirty="0">
                <a:latin typeface="Euclid" panose="02020503060505020303" pitchFamily="18" charset="0"/>
              </a:rPr>
              <a:t>1FFE1FFE0EFE0EFE </a:t>
            </a:r>
            <a:r>
              <a:rPr lang="zh-CN" altLang="en-US" sz="2400" dirty="0">
                <a:latin typeface="Euclid" panose="02020503060505020303" pitchFamily="18" charset="0"/>
              </a:rPr>
              <a:t>和 </a:t>
            </a:r>
            <a:r>
              <a:rPr lang="en-US" altLang="zh-CN" sz="2400" dirty="0">
                <a:latin typeface="Euclid" panose="02020503060505020303" pitchFamily="18" charset="0"/>
              </a:rPr>
              <a:t>FE1FFE1FFE0EFE0E</a:t>
            </a:r>
          </a:p>
          <a:p>
            <a:pPr marL="0" lvl="1" indent="0" algn="ctr" eaLnBrk="1" hangingPunct="1">
              <a:lnSpc>
                <a:spcPct val="115000"/>
              </a:lnSpc>
              <a:spcBef>
                <a:spcPct val="0"/>
              </a:spcBef>
              <a:buClr>
                <a:schemeClr val="tx1"/>
              </a:buClr>
              <a:buSzPct val="100000"/>
              <a:buNone/>
              <a:defRPr/>
            </a:pPr>
            <a:r>
              <a:rPr lang="en-US" altLang="zh-CN" sz="2400" dirty="0">
                <a:latin typeface="Euclid" panose="02020503060505020303" pitchFamily="18" charset="0"/>
              </a:rPr>
              <a:t>E0FEE0FEF1FEF1FE </a:t>
            </a:r>
            <a:r>
              <a:rPr lang="zh-CN" altLang="en-US" sz="2400" dirty="0">
                <a:latin typeface="Euclid" panose="02020503060505020303" pitchFamily="18" charset="0"/>
              </a:rPr>
              <a:t>和 </a:t>
            </a:r>
            <a:r>
              <a:rPr lang="en-US" altLang="zh-CN" sz="2400" dirty="0">
                <a:latin typeface="Euclid" panose="02020503060505020303" pitchFamily="18" charset="0"/>
              </a:rPr>
              <a:t>FEE0FEE0FEF1FEF1</a:t>
            </a:r>
            <a:r>
              <a:rPr lang="en-US" altLang="zh-CN" dirty="0"/>
              <a:t/>
            </a:r>
            <a:br>
              <a:rPr lang="en-US" altLang="zh-CN" dirty="0"/>
            </a:br>
            <a:endParaRPr lang="zh-CN" altLang="en-US" dirty="0"/>
          </a:p>
        </p:txBody>
      </p:sp>
      <p:sp>
        <p:nvSpPr>
          <p:cNvPr id="4" name="日期占位符 3"/>
          <p:cNvSpPr>
            <a:spLocks noGrp="1"/>
          </p:cNvSpPr>
          <p:nvPr>
            <p:ph type="dt" sz="half" idx="10"/>
          </p:nvPr>
        </p:nvSpPr>
        <p:spPr/>
        <p:txBody>
          <a:bodyPr/>
          <a:lstStyle/>
          <a:p>
            <a:pPr>
              <a:defRPr/>
            </a:pPr>
            <a:fld id="{5DB0A8F6-36A7-4FC4-A083-4FC569369C5D}"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8306085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E8221F-CCF0-41E4-ADF1-5CEAC30574B0}"/>
              </a:ext>
            </a:extLst>
          </p:cNvPr>
          <p:cNvSpPr>
            <a:spLocks noGrp="1"/>
          </p:cNvSpPr>
          <p:nvPr>
            <p:ph type="title"/>
          </p:nvPr>
        </p:nvSpPr>
        <p:spPr/>
        <p:txBody>
          <a:bodyPr/>
          <a:lstStyle/>
          <a:p>
            <a:r>
              <a:rPr lang="en-US" altLang="zh-CN" dirty="0"/>
              <a:t>4.2.3 DES</a:t>
            </a:r>
            <a:r>
              <a:rPr lang="zh-CN" altLang="en-US" dirty="0"/>
              <a:t>安全性</a:t>
            </a:r>
          </a:p>
        </p:txBody>
      </p:sp>
      <p:sp>
        <p:nvSpPr>
          <p:cNvPr id="3" name="内容占位符 2">
            <a:extLst>
              <a:ext uri="{FF2B5EF4-FFF2-40B4-BE49-F238E27FC236}">
                <a16:creationId xmlns="" xmlns:a16="http://schemas.microsoft.com/office/drawing/2014/main" id="{F33A72CA-F925-4618-AAA7-4706981A5279}"/>
              </a:ext>
            </a:extLst>
          </p:cNvPr>
          <p:cNvSpPr>
            <a:spLocks noGrp="1"/>
          </p:cNvSpPr>
          <p:nvPr>
            <p:ph idx="1"/>
          </p:nvPr>
        </p:nvSpPr>
        <p:spPr/>
        <p:txBody>
          <a:bodyPr/>
          <a:lstStyle/>
          <a:p>
            <a:pPr>
              <a:lnSpc>
                <a:spcPct val="120000"/>
              </a:lnSpc>
              <a:buFont typeface="Wingdings" panose="05000000000000000000" pitchFamily="2" charset="2"/>
              <a:buChar char="Ø"/>
            </a:pPr>
            <a:r>
              <a:rPr kumimoji="1" lang="zh-CN" altLang="en-US" b="0" dirty="0">
                <a:latin typeface="Euclid" panose="02020503060505020303" pitchFamily="18" charset="0"/>
              </a:rPr>
              <a:t>虽然</a:t>
            </a:r>
            <a:r>
              <a:rPr kumimoji="1" lang="en-US" altLang="zh-CN" dirty="0">
                <a:latin typeface="Euclid" panose="02020503060505020303" pitchFamily="18" charset="0"/>
              </a:rPr>
              <a:t>DES</a:t>
            </a:r>
            <a:r>
              <a:rPr kumimoji="1" lang="zh-CN" altLang="en-US" b="0" dirty="0">
                <a:latin typeface="Euclid" panose="02020503060505020303" pitchFamily="18" charset="0"/>
              </a:rPr>
              <a:t>存在弱密钥和半弱密钥</a:t>
            </a:r>
            <a:r>
              <a:rPr kumimoji="1" lang="en-US" altLang="zh-CN" b="0" dirty="0">
                <a:latin typeface="Euclid" panose="02020503060505020303" pitchFamily="18" charset="0"/>
              </a:rPr>
              <a:t>, </a:t>
            </a:r>
            <a:r>
              <a:rPr kumimoji="1" lang="zh-CN" altLang="en-US" b="0" dirty="0">
                <a:latin typeface="Euclid" panose="02020503060505020303" pitchFamily="18" charset="0"/>
              </a:rPr>
              <a:t>但相对于总数为</a:t>
            </a:r>
            <a:r>
              <a:rPr kumimoji="1" lang="en-US" altLang="zh-CN" dirty="0">
                <a:latin typeface="Euclid" panose="02020503060505020303" pitchFamily="18" charset="0"/>
              </a:rPr>
              <a:t>2</a:t>
            </a:r>
            <a:r>
              <a:rPr kumimoji="1" lang="en-US" altLang="zh-CN" baseline="30000" dirty="0">
                <a:latin typeface="Euclid" panose="02020503060505020303" pitchFamily="18" charset="0"/>
              </a:rPr>
              <a:t>56</a:t>
            </a:r>
            <a:r>
              <a:rPr kumimoji="1" lang="zh-CN" altLang="en-US" b="0" dirty="0">
                <a:latin typeface="Euclid" panose="02020503060505020303" pitchFamily="18" charset="0"/>
              </a:rPr>
              <a:t>的密钥空间</a:t>
            </a:r>
            <a:r>
              <a:rPr kumimoji="1" lang="en-US" altLang="zh-CN" b="0" dirty="0">
                <a:latin typeface="Euclid" panose="02020503060505020303" pitchFamily="18" charset="0"/>
              </a:rPr>
              <a:t>, </a:t>
            </a:r>
            <a:r>
              <a:rPr kumimoji="1" lang="zh-CN" altLang="en-US" b="0" dirty="0">
                <a:latin typeface="Euclid" panose="02020503060505020303" pitchFamily="18" charset="0"/>
              </a:rPr>
              <a:t>弱密钥和半弱密钥所占比例是非常小的</a:t>
            </a:r>
            <a:r>
              <a:rPr kumimoji="1" lang="en-US" altLang="zh-CN" b="0" dirty="0">
                <a:latin typeface="Euclid" panose="02020503060505020303" pitchFamily="18" charset="0"/>
              </a:rPr>
              <a:t>, </a:t>
            </a:r>
            <a:r>
              <a:rPr kumimoji="1" lang="zh-CN" altLang="en-US" b="0" dirty="0">
                <a:solidFill>
                  <a:srgbClr val="FF0000"/>
                </a:solidFill>
                <a:latin typeface="Euclid" panose="02020503060505020303" pitchFamily="18" charset="0"/>
              </a:rPr>
              <a:t>不会对</a:t>
            </a:r>
            <a:r>
              <a:rPr kumimoji="1" lang="en-US" altLang="zh-CN" dirty="0">
                <a:solidFill>
                  <a:srgbClr val="FF0000"/>
                </a:solidFill>
                <a:latin typeface="Euclid" panose="02020503060505020303" pitchFamily="18" charset="0"/>
              </a:rPr>
              <a:t>DES</a:t>
            </a:r>
            <a:r>
              <a:rPr kumimoji="1" lang="zh-CN" altLang="en-US" b="0" dirty="0">
                <a:solidFill>
                  <a:srgbClr val="FF0000"/>
                </a:solidFill>
                <a:latin typeface="Euclid" panose="02020503060505020303" pitchFamily="18" charset="0"/>
              </a:rPr>
              <a:t>的安全性造成实质性威胁</a:t>
            </a:r>
            <a:r>
              <a:rPr kumimoji="1" lang="zh-CN" altLang="en-US" b="0" dirty="0">
                <a:latin typeface="Euclid" panose="02020503060505020303" pitchFamily="18" charset="0"/>
              </a:rPr>
              <a:t>。</a:t>
            </a:r>
          </a:p>
          <a:p>
            <a:endParaRPr lang="zh-CN" altLang="en-US" dirty="0"/>
          </a:p>
        </p:txBody>
      </p:sp>
      <p:sp>
        <p:nvSpPr>
          <p:cNvPr id="4" name="日期占位符 3"/>
          <p:cNvSpPr>
            <a:spLocks noGrp="1"/>
          </p:cNvSpPr>
          <p:nvPr>
            <p:ph type="dt" sz="half" idx="10"/>
          </p:nvPr>
        </p:nvSpPr>
        <p:spPr/>
        <p:txBody>
          <a:bodyPr/>
          <a:lstStyle/>
          <a:p>
            <a:pPr>
              <a:defRPr/>
            </a:pPr>
            <a:fld id="{86960A42-9D06-40B4-B32C-ECACB59771D0}"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204207732"/>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DFBE548A-8162-4841-A953-7D65B1A8B63A}"/>
              </a:ext>
            </a:extLst>
          </p:cNvPr>
          <p:cNvSpPr>
            <a:spLocks noGrp="1"/>
          </p:cNvSpPr>
          <p:nvPr>
            <p:ph type="title"/>
          </p:nvPr>
        </p:nvSpPr>
        <p:spPr>
          <a:xfrm>
            <a:off x="1098550" y="365125"/>
            <a:ext cx="6778625" cy="668338"/>
          </a:xfrm>
        </p:spPr>
        <p:txBody>
          <a:bodyPr/>
          <a:lstStyle/>
          <a:p>
            <a:pPr>
              <a:defRPr/>
            </a:pPr>
            <a:r>
              <a:rPr lang="en-US" altLang="zh-CN" dirty="0">
                <a:latin typeface="+mn-lt"/>
              </a:rPr>
              <a:t>4.2.3 DES</a:t>
            </a:r>
            <a:r>
              <a:rPr lang="zh-CN" altLang="en-US" dirty="0"/>
              <a:t>安全性</a:t>
            </a:r>
          </a:p>
        </p:txBody>
      </p:sp>
      <p:sp>
        <p:nvSpPr>
          <p:cNvPr id="5" name="内容占位符 4">
            <a:extLst>
              <a:ext uri="{FF2B5EF4-FFF2-40B4-BE49-F238E27FC236}">
                <a16:creationId xmlns="" xmlns:a16="http://schemas.microsoft.com/office/drawing/2014/main" id="{B1754C6A-7DC4-4C7A-92FF-E562C7051A7E}"/>
              </a:ext>
            </a:extLst>
          </p:cNvPr>
          <p:cNvSpPr>
            <a:spLocks noGrp="1"/>
          </p:cNvSpPr>
          <p:nvPr>
            <p:ph idx="1"/>
          </p:nvPr>
        </p:nvSpPr>
        <p:spPr>
          <a:xfrm>
            <a:off x="617538" y="1465263"/>
            <a:ext cx="7886700" cy="4579937"/>
          </a:xfrm>
        </p:spPr>
        <p:txBody>
          <a:bodyPr/>
          <a:lstStyle/>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dirty="0">
                <a:solidFill>
                  <a:srgbClr val="FF0000"/>
                </a:solidFill>
                <a:latin typeface="Euclid" panose="02020503060505020303" pitchFamily="18" charset="0"/>
              </a:rPr>
              <a:t>S</a:t>
            </a:r>
            <a:r>
              <a:rPr lang="zh-CN" altLang="en-US" b="0" dirty="0">
                <a:solidFill>
                  <a:srgbClr val="FF0000"/>
                </a:solidFill>
                <a:latin typeface="Euclid" panose="02020503060505020303" pitchFamily="18" charset="0"/>
              </a:rPr>
              <a:t>盒设计</a:t>
            </a:r>
          </a:p>
          <a:p>
            <a:pPr marL="687600"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en-US" altLang="zh-CN" dirty="0">
                <a:latin typeface="Euclid" panose="02020503060505020303" pitchFamily="18" charset="0"/>
              </a:rPr>
              <a:t>DES</a:t>
            </a:r>
            <a:r>
              <a:rPr lang="zh-CN" altLang="en-US" b="0" dirty="0">
                <a:latin typeface="Euclid" panose="02020503060505020303" pitchFamily="18" charset="0"/>
              </a:rPr>
              <a:t>靠</a:t>
            </a:r>
            <a:r>
              <a:rPr lang="en-US" altLang="zh-CN" dirty="0">
                <a:latin typeface="Euclid" panose="02020503060505020303" pitchFamily="18" charset="0"/>
              </a:rPr>
              <a:t>S</a:t>
            </a:r>
            <a:r>
              <a:rPr lang="zh-CN" altLang="en-US" b="0" dirty="0">
                <a:latin typeface="Euclid" panose="02020503060505020303" pitchFamily="18" charset="0"/>
              </a:rPr>
              <a:t>盒实现</a:t>
            </a:r>
            <a:r>
              <a:rPr lang="zh-CN" altLang="en-US" b="0" dirty="0">
                <a:solidFill>
                  <a:srgbClr val="FF0000"/>
                </a:solidFill>
                <a:latin typeface="Euclid" panose="02020503060505020303" pitchFamily="18" charset="0"/>
              </a:rPr>
              <a:t>非线性变换</a:t>
            </a:r>
            <a:r>
              <a:rPr lang="zh-CN" altLang="en-US" b="0" dirty="0">
                <a:latin typeface="Euclid" panose="02020503060505020303" pitchFamily="18" charset="0"/>
              </a:rPr>
              <a:t>。</a:t>
            </a:r>
          </a:p>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b="0" dirty="0">
                <a:solidFill>
                  <a:srgbClr val="FF0000"/>
                </a:solidFill>
                <a:latin typeface="Euclid" panose="02020503060505020303" pitchFamily="18" charset="0"/>
              </a:rPr>
              <a:t>密钥搜索机</a:t>
            </a:r>
          </a:p>
          <a:p>
            <a:pPr marL="687600" algn="just" eaLnBrk="1" hangingPunct="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b="0" dirty="0">
                <a:latin typeface="Euclid" panose="02020503060505020303" pitchFamily="18" charset="0"/>
              </a:rPr>
              <a:t>对</a:t>
            </a:r>
            <a:r>
              <a:rPr lang="en-US" altLang="zh-CN" dirty="0">
                <a:latin typeface="Euclid" panose="02020503060505020303" pitchFamily="18" charset="0"/>
              </a:rPr>
              <a:t>DES</a:t>
            </a:r>
            <a:r>
              <a:rPr lang="zh-CN" altLang="en-US" b="0" dirty="0">
                <a:latin typeface="Euclid" panose="02020503060505020303" pitchFamily="18" charset="0"/>
              </a:rPr>
              <a:t>安全性批评意见中</a:t>
            </a:r>
            <a:r>
              <a:rPr lang="en-US" altLang="zh-CN" b="0" dirty="0">
                <a:latin typeface="Euclid" panose="02020503060505020303" pitchFamily="18" charset="0"/>
              </a:rPr>
              <a:t>, </a:t>
            </a:r>
            <a:r>
              <a:rPr lang="zh-CN" altLang="en-US" b="0" dirty="0">
                <a:latin typeface="Euclid" panose="02020503060505020303" pitchFamily="18" charset="0"/>
              </a:rPr>
              <a:t>较为一致的看法是</a:t>
            </a:r>
            <a:r>
              <a:rPr lang="en-US" altLang="zh-CN" dirty="0">
                <a:solidFill>
                  <a:srgbClr val="FF0000"/>
                </a:solidFill>
                <a:latin typeface="Euclid" panose="02020503060505020303" pitchFamily="18" charset="0"/>
              </a:rPr>
              <a:t>DES</a:t>
            </a:r>
            <a:r>
              <a:rPr lang="zh-CN" altLang="en-US" b="0" dirty="0">
                <a:solidFill>
                  <a:srgbClr val="FF0000"/>
                </a:solidFill>
                <a:latin typeface="Euclid" panose="02020503060505020303" pitchFamily="18" charset="0"/>
              </a:rPr>
              <a:t>的密钥短了些</a:t>
            </a:r>
            <a:r>
              <a:rPr lang="zh-CN" altLang="en-US" b="0" dirty="0">
                <a:latin typeface="Euclid" panose="02020503060505020303" pitchFamily="18" charset="0"/>
              </a:rPr>
              <a:t>。采用穷搜索对已经对</a:t>
            </a:r>
            <a:r>
              <a:rPr lang="en-US" altLang="zh-CN" dirty="0">
                <a:latin typeface="Euclid" panose="02020503060505020303" pitchFamily="18" charset="0"/>
              </a:rPr>
              <a:t>DES</a:t>
            </a:r>
            <a:r>
              <a:rPr lang="zh-CN" altLang="en-US" b="0" dirty="0">
                <a:latin typeface="Euclid" panose="02020503060505020303" pitchFamily="18" charset="0"/>
              </a:rPr>
              <a:t>构成了威胁。</a:t>
            </a:r>
          </a:p>
        </p:txBody>
      </p:sp>
      <p:sp>
        <p:nvSpPr>
          <p:cNvPr id="2" name="日期占位符 1"/>
          <p:cNvSpPr>
            <a:spLocks noGrp="1"/>
          </p:cNvSpPr>
          <p:nvPr>
            <p:ph type="dt" sz="half" idx="10"/>
          </p:nvPr>
        </p:nvSpPr>
        <p:spPr/>
        <p:txBody>
          <a:bodyPr/>
          <a:lstStyle/>
          <a:p>
            <a:pPr>
              <a:defRPr/>
            </a:pPr>
            <a:fld id="{7EDB6B8A-50DD-4267-BB3D-DE2F1874A7DF}"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85C4FEF2-05D4-4557-9C9E-F2FE67023716}"/>
              </a:ext>
            </a:extLst>
          </p:cNvPr>
          <p:cNvSpPr>
            <a:spLocks noGrp="1" noChangeArrowheads="1"/>
          </p:cNvSpPr>
          <p:nvPr>
            <p:ph type="title"/>
          </p:nvPr>
        </p:nvSpPr>
        <p:spPr>
          <a:xfrm>
            <a:off x="1098550" y="365125"/>
            <a:ext cx="6778625" cy="668338"/>
          </a:xfrm>
        </p:spPr>
        <p:txBody>
          <a:bodyPr/>
          <a:lstStyle/>
          <a:p>
            <a:pPr eaLnBrk="1" hangingPunct="1">
              <a:defRPr/>
            </a:pPr>
            <a:r>
              <a:rPr lang="en-US" altLang="zh-CN" dirty="0"/>
              <a:t>4.2.3 DES</a:t>
            </a:r>
            <a:r>
              <a:rPr lang="zh-CN" altLang="en-US" dirty="0"/>
              <a:t>安全性 </a:t>
            </a:r>
          </a:p>
        </p:txBody>
      </p:sp>
      <p:sp>
        <p:nvSpPr>
          <p:cNvPr id="2" name="内容占位符 1">
            <a:extLst>
              <a:ext uri="{FF2B5EF4-FFF2-40B4-BE49-F238E27FC236}">
                <a16:creationId xmlns="" xmlns:a16="http://schemas.microsoft.com/office/drawing/2014/main" id="{32F2FDFD-BC11-4D6F-875A-7D1A8B7F84DC}"/>
              </a:ext>
            </a:extLst>
          </p:cNvPr>
          <p:cNvSpPr>
            <a:spLocks noGrp="1"/>
          </p:cNvSpPr>
          <p:nvPr>
            <p:ph idx="1"/>
          </p:nvPr>
        </p:nvSpPr>
        <p:spPr>
          <a:xfrm>
            <a:off x="617538" y="1846263"/>
            <a:ext cx="7886700" cy="3411537"/>
          </a:xfrm>
        </p:spPr>
        <p:txBody>
          <a:bodyPr/>
          <a:lstStyle/>
          <a:p>
            <a:pPr marL="0" indent="720090" algn="just" eaLnBrk="1" hangingPunct="1">
              <a:lnSpc>
                <a:spcPct val="150000"/>
              </a:lnSpc>
              <a:spcBef>
                <a:spcPts val="1200"/>
              </a:spcBef>
              <a:spcAft>
                <a:spcPts val="600"/>
              </a:spcAft>
              <a:buFont typeface="Arial" panose="020B0604020202020204" pitchFamily="34" charset="0"/>
              <a:buNone/>
              <a:defRPr/>
            </a:pPr>
            <a:r>
              <a:rPr lang="en-US" altLang="zh-CN" dirty="0">
                <a:latin typeface="Euclid" panose="02020503060505020303" pitchFamily="18" charset="0"/>
              </a:rPr>
              <a:t>DES</a:t>
            </a:r>
            <a:r>
              <a:rPr lang="zh-CN" altLang="en-US" b="0" dirty="0">
                <a:latin typeface="Euclid" panose="02020503060505020303" pitchFamily="18" charset="0"/>
              </a:rPr>
              <a:t>算法正式公开发表以后</a:t>
            </a:r>
            <a:r>
              <a:rPr lang="en-US" altLang="zh-CN" b="0" dirty="0">
                <a:latin typeface="Euclid" panose="02020503060505020303" pitchFamily="18" charset="0"/>
              </a:rPr>
              <a:t>, </a:t>
            </a:r>
            <a:r>
              <a:rPr lang="zh-CN" altLang="en-US" b="0" dirty="0">
                <a:latin typeface="Euclid" panose="02020503060505020303" pitchFamily="18" charset="0"/>
              </a:rPr>
              <a:t>引起了一场激烈的争论。</a:t>
            </a:r>
            <a:r>
              <a:rPr lang="en-US" altLang="zh-CN" dirty="0">
                <a:solidFill>
                  <a:srgbClr val="FF0000"/>
                </a:solidFill>
                <a:latin typeface="Euclid" panose="02020503060505020303" pitchFamily="18" charset="0"/>
              </a:rPr>
              <a:t>1977</a:t>
            </a:r>
            <a:r>
              <a:rPr lang="zh-CN" altLang="en-US" b="0" dirty="0">
                <a:solidFill>
                  <a:srgbClr val="FF0000"/>
                </a:solidFill>
                <a:latin typeface="Euclid" panose="02020503060505020303" pitchFamily="18" charset="0"/>
              </a:rPr>
              <a:t>年</a:t>
            </a:r>
            <a:r>
              <a:rPr lang="en-US" altLang="zh-CN" b="0" dirty="0">
                <a:solidFill>
                  <a:srgbClr val="FF0000"/>
                </a:solidFill>
                <a:latin typeface="Euclid" panose="02020503060505020303" pitchFamily="18" charset="0"/>
              </a:rPr>
              <a:t>, </a:t>
            </a:r>
            <a:r>
              <a:rPr lang="en-US" altLang="zh-CN" dirty="0">
                <a:solidFill>
                  <a:srgbClr val="FF0000"/>
                </a:solidFill>
                <a:latin typeface="Euclid" panose="02020503060505020303" pitchFamily="18" charset="0"/>
              </a:rPr>
              <a:t>Diffie</a:t>
            </a:r>
            <a:r>
              <a:rPr lang="zh-CN" altLang="en-US" b="0" dirty="0">
                <a:solidFill>
                  <a:srgbClr val="FF0000"/>
                </a:solidFill>
                <a:latin typeface="Euclid" panose="02020503060505020303" pitchFamily="18" charset="0"/>
              </a:rPr>
              <a:t>和</a:t>
            </a:r>
            <a:r>
              <a:rPr lang="en-US" altLang="zh-CN" dirty="0">
                <a:solidFill>
                  <a:srgbClr val="FF0000"/>
                </a:solidFill>
                <a:latin typeface="Euclid" panose="02020503060505020303" pitchFamily="18" charset="0"/>
              </a:rPr>
              <a:t>Hellman</a:t>
            </a:r>
            <a:r>
              <a:rPr lang="zh-CN" altLang="en-US" b="0" dirty="0">
                <a:latin typeface="Euclid" panose="02020503060505020303" pitchFamily="18" charset="0"/>
              </a:rPr>
              <a:t>提出了制造一个每秒能测试</a:t>
            </a:r>
            <a:r>
              <a:rPr lang="en-US" altLang="zh-CN" dirty="0">
                <a:latin typeface="Euclid" panose="02020503060505020303" pitchFamily="18" charset="0"/>
              </a:rPr>
              <a:t>10</a:t>
            </a:r>
            <a:r>
              <a:rPr lang="en-US" altLang="zh-CN" baseline="30000" dirty="0">
                <a:latin typeface="Euclid" panose="02020503060505020303" pitchFamily="18" charset="0"/>
              </a:rPr>
              <a:t>6</a:t>
            </a:r>
            <a:r>
              <a:rPr lang="zh-CN" altLang="en-US" b="0" dirty="0">
                <a:latin typeface="Euclid" panose="02020503060505020303" pitchFamily="18" charset="0"/>
              </a:rPr>
              <a:t>个密钥的大规模芯片</a:t>
            </a:r>
            <a:r>
              <a:rPr lang="en-US" altLang="zh-CN" b="0" dirty="0">
                <a:latin typeface="Euclid" panose="02020503060505020303" pitchFamily="18" charset="0"/>
              </a:rPr>
              <a:t>, </a:t>
            </a:r>
            <a:r>
              <a:rPr lang="zh-CN" altLang="en-US" b="0" dirty="0">
                <a:latin typeface="Euclid" panose="02020503060505020303" pitchFamily="18" charset="0"/>
              </a:rPr>
              <a:t>这种芯片的机器大约一天就可以搜索</a:t>
            </a:r>
            <a:r>
              <a:rPr lang="en-US" altLang="zh-CN" dirty="0">
                <a:latin typeface="Euclid" panose="02020503060505020303" pitchFamily="18" charset="0"/>
              </a:rPr>
              <a:t>DES</a:t>
            </a:r>
            <a:r>
              <a:rPr lang="zh-CN" altLang="en-US" b="0" dirty="0">
                <a:latin typeface="Euclid" panose="02020503060505020303" pitchFamily="18" charset="0"/>
              </a:rPr>
              <a:t>算法的整个密钥空间</a:t>
            </a:r>
            <a:r>
              <a:rPr lang="en-US" altLang="zh-CN" b="0" dirty="0">
                <a:latin typeface="Euclid" panose="02020503060505020303" pitchFamily="18" charset="0"/>
              </a:rPr>
              <a:t>, </a:t>
            </a:r>
            <a:r>
              <a:rPr lang="zh-CN" altLang="en-US" b="0" dirty="0">
                <a:latin typeface="Euclid" panose="02020503060505020303" pitchFamily="18" charset="0"/>
              </a:rPr>
              <a:t>制造这样的机器需要两千万美元。</a:t>
            </a:r>
            <a:endParaRPr lang="zh-CN" altLang="en-US" dirty="0">
              <a:latin typeface="Euclid" panose="02020503060505020303" pitchFamily="18" charset="0"/>
            </a:endParaRPr>
          </a:p>
        </p:txBody>
      </p:sp>
      <p:sp>
        <p:nvSpPr>
          <p:cNvPr id="3" name="日期占位符 2"/>
          <p:cNvSpPr>
            <a:spLocks noGrp="1"/>
          </p:cNvSpPr>
          <p:nvPr>
            <p:ph type="dt" sz="half" idx="10"/>
          </p:nvPr>
        </p:nvSpPr>
        <p:spPr/>
        <p:txBody>
          <a:bodyPr/>
          <a:lstStyle/>
          <a:p>
            <a:pPr>
              <a:defRPr/>
            </a:pPr>
            <a:fld id="{09843305-F269-46AD-98D6-09DDD04D3512}"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A5EC9FB-A55C-4F6F-BB07-FB2442E59BA7}"/>
              </a:ext>
            </a:extLst>
          </p:cNvPr>
          <p:cNvSpPr>
            <a:spLocks noGrp="1" noChangeArrowheads="1"/>
          </p:cNvSpPr>
          <p:nvPr>
            <p:ph type="title"/>
          </p:nvPr>
        </p:nvSpPr>
        <p:spPr>
          <a:xfrm>
            <a:off x="1098550" y="365125"/>
            <a:ext cx="6778625" cy="668338"/>
          </a:xfrm>
        </p:spPr>
        <p:txBody>
          <a:bodyPr/>
          <a:lstStyle/>
          <a:p>
            <a:pPr eaLnBrk="1" hangingPunct="1">
              <a:defRPr/>
            </a:pPr>
            <a:r>
              <a:rPr lang="en-US" altLang="zh-CN" dirty="0"/>
              <a:t>4.2.3 DES</a:t>
            </a:r>
            <a:r>
              <a:rPr lang="zh-CN" altLang="en-US" dirty="0"/>
              <a:t>安全性 </a:t>
            </a:r>
          </a:p>
        </p:txBody>
      </p:sp>
      <p:sp>
        <p:nvSpPr>
          <p:cNvPr id="2" name="内容占位符 1">
            <a:extLst>
              <a:ext uri="{FF2B5EF4-FFF2-40B4-BE49-F238E27FC236}">
                <a16:creationId xmlns="" xmlns:a16="http://schemas.microsoft.com/office/drawing/2014/main" id="{D5EA4A6B-8A97-48BF-90D2-DF91EB8C2F26}"/>
              </a:ext>
            </a:extLst>
          </p:cNvPr>
          <p:cNvSpPr>
            <a:spLocks noGrp="1"/>
          </p:cNvSpPr>
          <p:nvPr>
            <p:ph idx="1"/>
          </p:nvPr>
        </p:nvSpPr>
        <p:spPr>
          <a:xfrm>
            <a:off x="617538" y="1465263"/>
            <a:ext cx="7886700" cy="4579937"/>
          </a:xfrm>
        </p:spPr>
        <p:txBody>
          <a:bodyPr/>
          <a:lstStyle/>
          <a:p>
            <a:pPr marL="0" indent="720090" algn="just">
              <a:lnSpc>
                <a:spcPct val="110000"/>
              </a:lnSpc>
              <a:spcBef>
                <a:spcPts val="1200"/>
              </a:spcBef>
              <a:spcAft>
                <a:spcPts val="600"/>
              </a:spcAft>
              <a:buFont typeface="Arial" panose="020B0604020202020204" pitchFamily="34" charset="0"/>
              <a:buNone/>
              <a:defRPr/>
            </a:pPr>
            <a:r>
              <a:rPr lang="en-US" altLang="zh-CN" dirty="0">
                <a:solidFill>
                  <a:srgbClr val="FF0000"/>
                </a:solidFill>
                <a:latin typeface="Euclid" panose="02020503060505020303" pitchFamily="18" charset="0"/>
              </a:rPr>
              <a:t>1993</a:t>
            </a:r>
            <a:r>
              <a:rPr lang="zh-CN" altLang="en-US" b="0" dirty="0">
                <a:solidFill>
                  <a:srgbClr val="FF0000"/>
                </a:solidFill>
                <a:latin typeface="Euclid" panose="02020503060505020303" pitchFamily="18" charset="0"/>
              </a:rPr>
              <a:t>年</a:t>
            </a:r>
            <a:r>
              <a:rPr lang="en-US" altLang="zh-CN" b="0" dirty="0">
                <a:latin typeface="Euclid" panose="02020503060505020303" pitchFamily="18" charset="0"/>
              </a:rPr>
              <a:t>, R. </a:t>
            </a:r>
            <a:r>
              <a:rPr lang="en-US" altLang="zh-CN" dirty="0">
                <a:latin typeface="Euclid" panose="02020503060505020303" pitchFamily="18" charset="0"/>
              </a:rPr>
              <a:t>Session</a:t>
            </a:r>
            <a:r>
              <a:rPr lang="en-US" altLang="zh-CN" b="0" dirty="0">
                <a:latin typeface="Euclid" panose="02020503060505020303" pitchFamily="18" charset="0"/>
              </a:rPr>
              <a:t> </a:t>
            </a:r>
            <a:r>
              <a:rPr lang="zh-CN" altLang="en-US" b="0" dirty="0">
                <a:latin typeface="Euclid" panose="02020503060505020303" pitchFamily="18" charset="0"/>
              </a:rPr>
              <a:t>和 </a:t>
            </a:r>
            <a:r>
              <a:rPr lang="en-US" altLang="zh-CN" b="0" dirty="0">
                <a:latin typeface="Euclid" panose="02020503060505020303" pitchFamily="18" charset="0"/>
              </a:rPr>
              <a:t>M. </a:t>
            </a:r>
            <a:r>
              <a:rPr lang="en-US" altLang="zh-CN" dirty="0">
                <a:latin typeface="Euclid" panose="02020503060505020303" pitchFamily="18" charset="0"/>
              </a:rPr>
              <a:t>Wiener</a:t>
            </a:r>
            <a:r>
              <a:rPr lang="zh-CN" altLang="en-US" b="0" dirty="0">
                <a:latin typeface="Euclid" panose="02020503060505020303" pitchFamily="18" charset="0"/>
              </a:rPr>
              <a:t>给出了一个非常详细的密钥搜索机器的设计方案</a:t>
            </a:r>
            <a:r>
              <a:rPr lang="en-US" altLang="zh-CN" b="0" dirty="0">
                <a:latin typeface="Euclid" panose="02020503060505020303" pitchFamily="18" charset="0"/>
              </a:rPr>
              <a:t>, </a:t>
            </a:r>
            <a:r>
              <a:rPr lang="zh-CN" altLang="en-US" b="0" dirty="0">
                <a:latin typeface="Euclid" panose="02020503060505020303" pitchFamily="18" charset="0"/>
              </a:rPr>
              <a:t>它基于并行的密钥搜索芯片</a:t>
            </a:r>
            <a:r>
              <a:rPr lang="en-US" altLang="zh-CN" b="0" dirty="0">
                <a:latin typeface="Euclid" panose="02020503060505020303" pitchFamily="18" charset="0"/>
              </a:rPr>
              <a:t>, </a:t>
            </a:r>
            <a:r>
              <a:rPr lang="zh-CN" altLang="en-US" b="0" dirty="0">
                <a:latin typeface="Euclid" panose="02020503060505020303" pitchFamily="18" charset="0"/>
              </a:rPr>
              <a:t>此芯片每秒测试</a:t>
            </a:r>
            <a:r>
              <a:rPr lang="en-US" altLang="zh-CN" dirty="0">
                <a:latin typeface="Euclid" panose="02020503060505020303" pitchFamily="18" charset="0"/>
              </a:rPr>
              <a:t>5×10</a:t>
            </a:r>
            <a:r>
              <a:rPr lang="en-US" altLang="zh-CN" baseline="30000" dirty="0">
                <a:latin typeface="Euclid" panose="02020503060505020303" pitchFamily="18" charset="0"/>
              </a:rPr>
              <a:t>7</a:t>
            </a:r>
            <a:r>
              <a:rPr lang="zh-CN" altLang="en-US" b="0" dirty="0">
                <a:latin typeface="Euclid" panose="02020503060505020303" pitchFamily="18" charset="0"/>
              </a:rPr>
              <a:t>个密钥</a:t>
            </a:r>
            <a:r>
              <a:rPr lang="en-US" altLang="zh-CN" b="0" dirty="0">
                <a:latin typeface="Euclid" panose="02020503060505020303" pitchFamily="18" charset="0"/>
              </a:rPr>
              <a:t>, </a:t>
            </a:r>
            <a:r>
              <a:rPr lang="zh-CN" altLang="en-US" b="0" dirty="0">
                <a:latin typeface="Euclid" panose="02020503060505020303" pitchFamily="18" charset="0"/>
              </a:rPr>
              <a:t>当时这种芯片的造价是</a:t>
            </a:r>
            <a:r>
              <a:rPr lang="en-US" altLang="zh-CN" dirty="0">
                <a:latin typeface="Euclid" panose="02020503060505020303" pitchFamily="18" charset="0"/>
              </a:rPr>
              <a:t>10.5</a:t>
            </a:r>
            <a:r>
              <a:rPr lang="zh-CN" altLang="en-US" b="0" dirty="0">
                <a:latin typeface="Euclid" panose="02020503060505020303" pitchFamily="18" charset="0"/>
              </a:rPr>
              <a:t>美元</a:t>
            </a:r>
            <a:r>
              <a:rPr lang="en-US" altLang="zh-CN" b="0" dirty="0">
                <a:latin typeface="Euclid" panose="02020503060505020303" pitchFamily="18" charset="0"/>
              </a:rPr>
              <a:t>, </a:t>
            </a:r>
            <a:r>
              <a:rPr lang="en-US" altLang="zh-CN" dirty="0">
                <a:latin typeface="Euclid" panose="02020503060505020303" pitchFamily="18" charset="0"/>
              </a:rPr>
              <a:t>5760</a:t>
            </a:r>
            <a:r>
              <a:rPr lang="zh-CN" altLang="en-US" b="0" dirty="0">
                <a:latin typeface="Euclid" panose="02020503060505020303" pitchFamily="18" charset="0"/>
              </a:rPr>
              <a:t>个这样的芯片组成的系统需要</a:t>
            </a:r>
            <a:r>
              <a:rPr lang="en-US" altLang="zh-CN" dirty="0">
                <a:latin typeface="Euclid" panose="02020503060505020303" pitchFamily="18" charset="0"/>
              </a:rPr>
              <a:t>10</a:t>
            </a:r>
            <a:r>
              <a:rPr lang="zh-CN" altLang="en-US" b="0" dirty="0">
                <a:latin typeface="Euclid" panose="02020503060505020303" pitchFamily="18" charset="0"/>
              </a:rPr>
              <a:t>万美元</a:t>
            </a:r>
            <a:r>
              <a:rPr lang="en-US" altLang="zh-CN" b="0" dirty="0">
                <a:latin typeface="Euclid" panose="02020503060505020303" pitchFamily="18" charset="0"/>
              </a:rPr>
              <a:t>, </a:t>
            </a:r>
            <a:r>
              <a:rPr lang="zh-CN" altLang="en-US" b="0" dirty="0">
                <a:latin typeface="Euclid" panose="02020503060505020303" pitchFamily="18" charset="0"/>
              </a:rPr>
              <a:t>这一系统平均</a:t>
            </a:r>
            <a:r>
              <a:rPr lang="en-US" altLang="zh-CN" dirty="0">
                <a:latin typeface="Euclid" panose="02020503060505020303" pitchFamily="18" charset="0"/>
              </a:rPr>
              <a:t>1.5</a:t>
            </a:r>
            <a:r>
              <a:rPr lang="zh-CN" altLang="en-US" b="0" dirty="0">
                <a:latin typeface="Euclid" panose="02020503060505020303" pitchFamily="18" charset="0"/>
              </a:rPr>
              <a:t>天即可找到密钥</a:t>
            </a:r>
            <a:r>
              <a:rPr lang="en-US" altLang="zh-CN" b="0" dirty="0">
                <a:latin typeface="Euclid" panose="02020503060505020303" pitchFamily="18" charset="0"/>
              </a:rPr>
              <a:t>, </a:t>
            </a:r>
            <a:r>
              <a:rPr lang="zh-CN" altLang="en-US" b="0" dirty="0">
                <a:latin typeface="Euclid" panose="02020503060505020303" pitchFamily="18" charset="0"/>
              </a:rPr>
              <a:t>如果利用</a:t>
            </a:r>
            <a:r>
              <a:rPr lang="en-US" altLang="zh-CN" dirty="0">
                <a:latin typeface="Euclid" panose="02020503060505020303" pitchFamily="18" charset="0"/>
              </a:rPr>
              <a:t>10</a:t>
            </a:r>
            <a:r>
              <a:rPr lang="zh-CN" altLang="en-US" b="0" dirty="0">
                <a:latin typeface="Euclid" panose="02020503060505020303" pitchFamily="18" charset="0"/>
              </a:rPr>
              <a:t>个这样的系统</a:t>
            </a:r>
            <a:r>
              <a:rPr lang="en-US" altLang="zh-CN" b="0" dirty="0">
                <a:latin typeface="Euclid" panose="02020503060505020303" pitchFamily="18" charset="0"/>
              </a:rPr>
              <a:t>, </a:t>
            </a:r>
            <a:r>
              <a:rPr lang="zh-CN" altLang="en-US" b="0" dirty="0">
                <a:latin typeface="Euclid" panose="02020503060505020303" pitchFamily="18" charset="0"/>
              </a:rPr>
              <a:t>费用是</a:t>
            </a:r>
            <a:r>
              <a:rPr lang="en-US" altLang="zh-CN" dirty="0">
                <a:latin typeface="Euclid" panose="02020503060505020303" pitchFamily="18" charset="0"/>
              </a:rPr>
              <a:t>100</a:t>
            </a:r>
            <a:r>
              <a:rPr lang="zh-CN" altLang="en-US" b="0" dirty="0">
                <a:latin typeface="Euclid" panose="02020503060505020303" pitchFamily="18" charset="0"/>
              </a:rPr>
              <a:t>万美元</a:t>
            </a:r>
            <a:r>
              <a:rPr lang="en-US" altLang="zh-CN" b="0" dirty="0">
                <a:latin typeface="Euclid" panose="02020503060505020303" pitchFamily="18" charset="0"/>
              </a:rPr>
              <a:t>, </a:t>
            </a:r>
            <a:r>
              <a:rPr lang="zh-CN" altLang="en-US" b="0" dirty="0">
                <a:latin typeface="Euclid" panose="02020503060505020303" pitchFamily="18" charset="0"/>
              </a:rPr>
              <a:t>但搜索时间可以降到</a:t>
            </a:r>
            <a:r>
              <a:rPr lang="en-US" altLang="zh-CN" dirty="0">
                <a:latin typeface="Euclid" panose="02020503060505020303" pitchFamily="18" charset="0"/>
              </a:rPr>
              <a:t>2.5</a:t>
            </a:r>
            <a:r>
              <a:rPr lang="zh-CN" altLang="en-US" b="0" dirty="0">
                <a:latin typeface="Euclid" panose="02020503060505020303" pitchFamily="18" charset="0"/>
              </a:rPr>
              <a:t>小时。可见这种机制是不安全的。</a:t>
            </a:r>
          </a:p>
          <a:p>
            <a:pPr>
              <a:defRPr/>
            </a:pPr>
            <a:endParaRPr lang="zh-CN" altLang="en-US" dirty="0">
              <a:latin typeface="Euclid" panose="02020503060505020303" pitchFamily="18" charset="0"/>
            </a:endParaRPr>
          </a:p>
        </p:txBody>
      </p:sp>
      <p:sp>
        <p:nvSpPr>
          <p:cNvPr id="3" name="日期占位符 2"/>
          <p:cNvSpPr>
            <a:spLocks noGrp="1"/>
          </p:cNvSpPr>
          <p:nvPr>
            <p:ph type="dt" sz="half" idx="10"/>
          </p:nvPr>
        </p:nvSpPr>
        <p:spPr/>
        <p:txBody>
          <a:bodyPr/>
          <a:lstStyle/>
          <a:p>
            <a:pPr>
              <a:defRPr/>
            </a:pPr>
            <a:fld id="{408C95CC-2506-48E6-A605-ACA65585B2EE}"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2B79C41D-7367-4278-9789-9E15DAC87E45}"/>
              </a:ext>
            </a:extLst>
          </p:cNvPr>
          <p:cNvSpPr>
            <a:spLocks noGrp="1" noChangeArrowheads="1"/>
          </p:cNvSpPr>
          <p:nvPr>
            <p:ph type="title"/>
          </p:nvPr>
        </p:nvSpPr>
        <p:spPr>
          <a:xfrm>
            <a:off x="1098550" y="365125"/>
            <a:ext cx="6778625" cy="668338"/>
          </a:xfrm>
        </p:spPr>
        <p:txBody>
          <a:bodyPr/>
          <a:lstStyle/>
          <a:p>
            <a:pPr eaLnBrk="1" hangingPunct="1">
              <a:defRPr/>
            </a:pPr>
            <a:r>
              <a:rPr lang="en-US" altLang="zh-CN" dirty="0"/>
              <a:t>4.2.3 DES</a:t>
            </a:r>
            <a:r>
              <a:rPr lang="zh-CN" altLang="en-US" dirty="0"/>
              <a:t>安全性 </a:t>
            </a:r>
            <a:endParaRPr lang="zh-CN" altLang="zh-CN" dirty="0"/>
          </a:p>
        </p:txBody>
      </p:sp>
      <p:sp>
        <p:nvSpPr>
          <p:cNvPr id="2" name="内容占位符 1">
            <a:extLst>
              <a:ext uri="{FF2B5EF4-FFF2-40B4-BE49-F238E27FC236}">
                <a16:creationId xmlns="" xmlns:a16="http://schemas.microsoft.com/office/drawing/2014/main" id="{7357975E-C549-4FEC-8090-1F6702E40876}"/>
              </a:ext>
            </a:extLst>
          </p:cNvPr>
          <p:cNvSpPr>
            <a:spLocks noGrp="1"/>
          </p:cNvSpPr>
          <p:nvPr>
            <p:ph idx="1"/>
          </p:nvPr>
        </p:nvSpPr>
        <p:spPr>
          <a:xfrm>
            <a:off x="617538" y="1465263"/>
            <a:ext cx="7886700" cy="4579937"/>
          </a:xfrm>
        </p:spPr>
        <p:txBody>
          <a:bodyPr/>
          <a:lstStyle/>
          <a:p>
            <a:pPr marL="0" indent="720090" algn="just">
              <a:lnSpc>
                <a:spcPct val="150000"/>
              </a:lnSpc>
              <a:spcBef>
                <a:spcPts val="1200"/>
              </a:spcBef>
              <a:spcAft>
                <a:spcPts val="600"/>
              </a:spcAft>
              <a:buFont typeface="Arial" panose="020B0604020202020204" pitchFamily="34" charset="0"/>
              <a:buNone/>
              <a:defRPr/>
            </a:pPr>
            <a:r>
              <a:rPr lang="en-US" altLang="zh-CN" dirty="0">
                <a:latin typeface="Euclid" panose="02020503060505020303" pitchFamily="18" charset="0"/>
              </a:rPr>
              <a:t>DES</a:t>
            </a:r>
            <a:r>
              <a:rPr lang="zh-CN" altLang="en-US" b="0" dirty="0">
                <a:latin typeface="Euclid" panose="02020503060505020303" pitchFamily="18" charset="0"/>
              </a:rPr>
              <a:t>的</a:t>
            </a:r>
            <a:r>
              <a:rPr lang="en-US" altLang="zh-CN" dirty="0">
                <a:latin typeface="Euclid" panose="02020503060505020303" pitchFamily="18" charset="0"/>
              </a:rPr>
              <a:t>56</a:t>
            </a:r>
            <a:r>
              <a:rPr lang="zh-CN" altLang="en-US" b="0" dirty="0">
                <a:latin typeface="Euclid" panose="02020503060505020303" pitchFamily="18" charset="0"/>
              </a:rPr>
              <a:t>位短密钥面临的另外一个严峻而现实的问题是：国际互联网</a:t>
            </a:r>
            <a:r>
              <a:rPr lang="en-US" altLang="zh-CN" dirty="0">
                <a:latin typeface="Euclid" panose="02020503060505020303" pitchFamily="18" charset="0"/>
              </a:rPr>
              <a:t>Internet</a:t>
            </a:r>
            <a:r>
              <a:rPr lang="zh-CN" altLang="en-US" b="0" dirty="0">
                <a:latin typeface="Euclid" panose="02020503060505020303" pitchFamily="18" charset="0"/>
              </a:rPr>
              <a:t>的</a:t>
            </a:r>
            <a:r>
              <a:rPr lang="zh-CN" altLang="en-US" b="0" dirty="0">
                <a:solidFill>
                  <a:srgbClr val="FF0000"/>
                </a:solidFill>
                <a:latin typeface="Euclid" panose="02020503060505020303" pitchFamily="18" charset="0"/>
              </a:rPr>
              <a:t>超级计算能力</a:t>
            </a:r>
            <a:r>
              <a:rPr lang="zh-CN" altLang="en-US" b="0" dirty="0">
                <a:latin typeface="Euclid" panose="02020503060505020303" pitchFamily="18" charset="0"/>
              </a:rPr>
              <a:t>。</a:t>
            </a:r>
            <a:r>
              <a:rPr lang="en-US" altLang="zh-CN" dirty="0">
                <a:solidFill>
                  <a:srgbClr val="FF0000"/>
                </a:solidFill>
                <a:latin typeface="Euclid" panose="02020503060505020303" pitchFamily="18" charset="0"/>
              </a:rPr>
              <a:t>1997</a:t>
            </a:r>
            <a:r>
              <a:rPr lang="zh-CN" altLang="en-US" b="0" dirty="0">
                <a:solidFill>
                  <a:srgbClr val="FF0000"/>
                </a:solidFill>
                <a:latin typeface="Euclid" panose="02020503060505020303" pitchFamily="18" charset="0"/>
              </a:rPr>
              <a:t>年</a:t>
            </a:r>
            <a:r>
              <a:rPr lang="en-US" altLang="zh-CN" dirty="0">
                <a:latin typeface="Euclid" panose="02020503060505020303" pitchFamily="18" charset="0"/>
              </a:rPr>
              <a:t>1</a:t>
            </a:r>
            <a:r>
              <a:rPr lang="zh-CN" altLang="en-US" b="0" dirty="0">
                <a:latin typeface="Euclid" panose="02020503060505020303" pitchFamily="18" charset="0"/>
              </a:rPr>
              <a:t>月</a:t>
            </a:r>
            <a:r>
              <a:rPr lang="en-US" altLang="zh-CN" dirty="0">
                <a:latin typeface="Euclid" panose="02020503060505020303" pitchFamily="18" charset="0"/>
              </a:rPr>
              <a:t>28</a:t>
            </a:r>
            <a:r>
              <a:rPr lang="zh-CN" altLang="en-US" b="0" dirty="0">
                <a:latin typeface="Euclid" panose="02020503060505020303" pitchFamily="18" charset="0"/>
              </a:rPr>
              <a:t>日</a:t>
            </a:r>
            <a:r>
              <a:rPr lang="en-US" altLang="zh-CN" b="0" dirty="0">
                <a:latin typeface="Euclid" panose="02020503060505020303" pitchFamily="18" charset="0"/>
              </a:rPr>
              <a:t>, </a:t>
            </a:r>
            <a:r>
              <a:rPr lang="zh-CN" altLang="en-US" b="0" dirty="0">
                <a:latin typeface="Euclid" panose="02020503060505020303" pitchFamily="18" charset="0"/>
              </a:rPr>
              <a:t>美国的</a:t>
            </a:r>
            <a:r>
              <a:rPr lang="en-US" altLang="zh-CN" dirty="0">
                <a:latin typeface="Euclid" panose="02020503060505020303" pitchFamily="18" charset="0"/>
              </a:rPr>
              <a:t>RSA</a:t>
            </a:r>
            <a:r>
              <a:rPr lang="zh-CN" altLang="en-US" b="0" dirty="0">
                <a:latin typeface="Euclid" panose="02020503060505020303" pitchFamily="18" charset="0"/>
              </a:rPr>
              <a:t>数据安全公司在互联网上开展了一项名为 </a:t>
            </a:r>
            <a:r>
              <a:rPr lang="en-US" altLang="zh-CN" b="0" dirty="0">
                <a:latin typeface="Euclid" panose="02020503060505020303" pitchFamily="18" charset="0"/>
              </a:rPr>
              <a:t>“</a:t>
            </a:r>
            <a:r>
              <a:rPr lang="zh-CN" altLang="en-US" b="0" dirty="0">
                <a:solidFill>
                  <a:srgbClr val="FF0000"/>
                </a:solidFill>
                <a:latin typeface="Euclid" panose="02020503060505020303" pitchFamily="18" charset="0"/>
              </a:rPr>
              <a:t>密钥挑战</a:t>
            </a:r>
            <a:r>
              <a:rPr lang="en-US" altLang="zh-CN" b="0" dirty="0">
                <a:latin typeface="Euclid" panose="02020503060505020303" pitchFamily="18" charset="0"/>
              </a:rPr>
              <a:t>” </a:t>
            </a:r>
            <a:r>
              <a:rPr lang="zh-CN" altLang="en-US" b="0" dirty="0">
                <a:latin typeface="Euclid" panose="02020503060505020303" pitchFamily="18" charset="0"/>
              </a:rPr>
              <a:t>的竞赛</a:t>
            </a:r>
            <a:r>
              <a:rPr lang="en-US" altLang="zh-CN" b="0" dirty="0">
                <a:latin typeface="Euclid" panose="02020503060505020303" pitchFamily="18" charset="0"/>
              </a:rPr>
              <a:t>, </a:t>
            </a:r>
            <a:r>
              <a:rPr lang="zh-CN" altLang="en-US" b="0" dirty="0">
                <a:latin typeface="Euclid" panose="02020503060505020303" pitchFamily="18" charset="0"/>
              </a:rPr>
              <a:t>悬赏一万美元</a:t>
            </a:r>
            <a:r>
              <a:rPr lang="en-US" altLang="zh-CN" b="0" dirty="0">
                <a:latin typeface="Euclid" panose="02020503060505020303" pitchFamily="18" charset="0"/>
              </a:rPr>
              <a:t>, </a:t>
            </a:r>
            <a:r>
              <a:rPr lang="zh-CN" altLang="en-US" b="0" dirty="0">
                <a:latin typeface="Euclid" panose="02020503060505020303" pitchFamily="18" charset="0"/>
              </a:rPr>
              <a:t>破解一段用</a:t>
            </a:r>
            <a:r>
              <a:rPr lang="en-US" altLang="zh-CN" dirty="0">
                <a:latin typeface="Euclid" panose="02020503060505020303" pitchFamily="18" charset="0"/>
              </a:rPr>
              <a:t>56</a:t>
            </a:r>
            <a:r>
              <a:rPr lang="zh-CN" altLang="en-US" b="0" dirty="0">
                <a:latin typeface="Euclid" panose="02020503060505020303" pitchFamily="18" charset="0"/>
              </a:rPr>
              <a:t>位密钥加密的</a:t>
            </a:r>
            <a:r>
              <a:rPr lang="en-US" altLang="zh-CN" dirty="0">
                <a:latin typeface="Euclid" panose="02020503060505020303" pitchFamily="18" charset="0"/>
              </a:rPr>
              <a:t>DES</a:t>
            </a:r>
            <a:r>
              <a:rPr lang="zh-CN" altLang="en-US" b="0" dirty="0">
                <a:latin typeface="Euclid" panose="02020503060505020303" pitchFamily="18" charset="0"/>
              </a:rPr>
              <a:t>密文。</a:t>
            </a:r>
          </a:p>
          <a:p>
            <a:pPr>
              <a:defRPr/>
            </a:pPr>
            <a:endParaRPr lang="zh-CN" altLang="en-US" dirty="0">
              <a:latin typeface="Euclid" panose="02020503060505020303" pitchFamily="18" charset="0"/>
            </a:endParaRPr>
          </a:p>
        </p:txBody>
      </p:sp>
      <p:sp>
        <p:nvSpPr>
          <p:cNvPr id="3" name="日期占位符 2"/>
          <p:cNvSpPr>
            <a:spLocks noGrp="1"/>
          </p:cNvSpPr>
          <p:nvPr>
            <p:ph type="dt" sz="half" idx="10"/>
          </p:nvPr>
        </p:nvSpPr>
        <p:spPr/>
        <p:txBody>
          <a:bodyPr/>
          <a:lstStyle/>
          <a:p>
            <a:pPr>
              <a:defRPr/>
            </a:pPr>
            <a:fld id="{BEA965B5-9572-4999-AF07-FC18F2C732F2}"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1295F984-64A1-4F6E-BF0F-DF832E18EE00}"/>
              </a:ext>
            </a:extLst>
          </p:cNvPr>
          <p:cNvSpPr>
            <a:spLocks noGrp="1" noChangeArrowheads="1"/>
          </p:cNvSpPr>
          <p:nvPr>
            <p:ph type="title"/>
          </p:nvPr>
        </p:nvSpPr>
        <p:spPr>
          <a:xfrm>
            <a:off x="1098550" y="365125"/>
            <a:ext cx="6778625" cy="668338"/>
          </a:xfrm>
        </p:spPr>
        <p:txBody>
          <a:bodyPr/>
          <a:lstStyle/>
          <a:p>
            <a:pPr eaLnBrk="1" hangingPunct="1">
              <a:defRPr/>
            </a:pPr>
            <a:r>
              <a:rPr lang="en-US" altLang="zh-CN" dirty="0"/>
              <a:t>4.2.3 DES</a:t>
            </a:r>
            <a:r>
              <a:rPr lang="zh-CN" altLang="en-US" dirty="0"/>
              <a:t>安全性 </a:t>
            </a:r>
            <a:endParaRPr lang="zh-CN" altLang="zh-CN" dirty="0"/>
          </a:p>
        </p:txBody>
      </p:sp>
      <p:sp>
        <p:nvSpPr>
          <p:cNvPr id="2" name="内容占位符 1">
            <a:extLst>
              <a:ext uri="{FF2B5EF4-FFF2-40B4-BE49-F238E27FC236}">
                <a16:creationId xmlns="" xmlns:a16="http://schemas.microsoft.com/office/drawing/2014/main" id="{E6D6DD46-4E8A-4A89-A378-2AFA38D5D3FE}"/>
              </a:ext>
            </a:extLst>
          </p:cNvPr>
          <p:cNvSpPr>
            <a:spLocks noGrp="1"/>
          </p:cNvSpPr>
          <p:nvPr>
            <p:ph idx="1"/>
          </p:nvPr>
        </p:nvSpPr>
        <p:spPr>
          <a:xfrm>
            <a:off x="617538" y="1371655"/>
            <a:ext cx="7886700" cy="4673546"/>
          </a:xfrm>
        </p:spPr>
        <p:txBody>
          <a:bodyPr/>
          <a:lstStyle/>
          <a:p>
            <a:pPr marL="0" indent="720090" algn="just">
              <a:lnSpc>
                <a:spcPct val="120000"/>
              </a:lnSpc>
              <a:spcBef>
                <a:spcPts val="0"/>
              </a:spcBef>
              <a:spcAft>
                <a:spcPts val="0"/>
              </a:spcAft>
              <a:buFont typeface="Arial" panose="020B0604020202020204" pitchFamily="34" charset="0"/>
              <a:buNone/>
              <a:defRPr/>
            </a:pPr>
            <a:r>
              <a:rPr lang="zh-CN" altLang="en-US" b="0" dirty="0">
                <a:latin typeface="Euclid" panose="02020503060505020303" pitchFamily="18" charset="0"/>
              </a:rPr>
              <a:t>一位名叫</a:t>
            </a:r>
            <a:r>
              <a:rPr lang="en-US" altLang="zh-CN" dirty="0" err="1">
                <a:latin typeface="Euclid" panose="02020503060505020303" pitchFamily="18" charset="0"/>
              </a:rPr>
              <a:t>Rocke</a:t>
            </a:r>
            <a:r>
              <a:rPr lang="en-US" altLang="zh-CN" b="0" dirty="0">
                <a:latin typeface="Euclid" panose="02020503060505020303" pitchFamily="18" charset="0"/>
              </a:rPr>
              <a:t> </a:t>
            </a:r>
            <a:r>
              <a:rPr lang="en-US" altLang="zh-CN" dirty="0" err="1">
                <a:latin typeface="Euclid" panose="02020503060505020303" pitchFamily="18" charset="0"/>
              </a:rPr>
              <a:t>Verser</a:t>
            </a:r>
            <a:r>
              <a:rPr lang="zh-CN" altLang="en-US" b="0" dirty="0">
                <a:latin typeface="Euclid" panose="02020503060505020303" pitchFamily="18" charset="0"/>
              </a:rPr>
              <a:t>的程序员设计了一个可以通过互联网分段运行的密钥穷举搜索程序</a:t>
            </a:r>
            <a:r>
              <a:rPr lang="en-US" altLang="zh-CN" b="0" dirty="0">
                <a:latin typeface="Euclid" panose="02020503060505020303" pitchFamily="18" charset="0"/>
              </a:rPr>
              <a:t>, </a:t>
            </a:r>
            <a:r>
              <a:rPr lang="zh-CN" altLang="en-US" b="0" dirty="0">
                <a:latin typeface="Euclid" panose="02020503060505020303" pitchFamily="18" charset="0"/>
              </a:rPr>
              <a:t>组织实施了一个称为</a:t>
            </a:r>
            <a:r>
              <a:rPr lang="en-US" altLang="zh-CN" dirty="0">
                <a:latin typeface="Euclid" panose="02020503060505020303" pitchFamily="18" charset="0"/>
              </a:rPr>
              <a:t>DESHALL</a:t>
            </a:r>
            <a:r>
              <a:rPr lang="zh-CN" altLang="en-US" b="0" dirty="0">
                <a:latin typeface="Euclid" panose="02020503060505020303" pitchFamily="18" charset="0"/>
              </a:rPr>
              <a:t>的搜索行动</a:t>
            </a:r>
            <a:r>
              <a:rPr lang="en-US" altLang="zh-CN" b="0" dirty="0">
                <a:latin typeface="Euclid" panose="02020503060505020303" pitchFamily="18" charset="0"/>
              </a:rPr>
              <a:t>, </a:t>
            </a:r>
            <a:r>
              <a:rPr lang="zh-CN" altLang="en-US" b="0" dirty="0">
                <a:latin typeface="Euclid" panose="02020503060505020303" pitchFamily="18" charset="0"/>
              </a:rPr>
              <a:t>成千上万的志愿者加入到计划中</a:t>
            </a:r>
            <a:r>
              <a:rPr lang="en-US" altLang="zh-CN" b="0" dirty="0">
                <a:latin typeface="Euclid" panose="02020503060505020303" pitchFamily="18" charset="0"/>
              </a:rPr>
              <a:t>, </a:t>
            </a:r>
            <a:r>
              <a:rPr lang="zh-CN" altLang="en-US" b="0" dirty="0">
                <a:latin typeface="Euclid" panose="02020503060505020303" pitchFamily="18" charset="0"/>
              </a:rPr>
              <a:t>在计划实施的第</a:t>
            </a:r>
            <a:r>
              <a:rPr lang="en-US" altLang="zh-CN" dirty="0">
                <a:latin typeface="Euclid" panose="02020503060505020303" pitchFamily="18" charset="0"/>
              </a:rPr>
              <a:t>96</a:t>
            </a:r>
            <a:r>
              <a:rPr lang="zh-CN" altLang="en-US" b="0" dirty="0">
                <a:latin typeface="Euclid" panose="02020503060505020303" pitchFamily="18" charset="0"/>
              </a:rPr>
              <a:t>天</a:t>
            </a:r>
            <a:r>
              <a:rPr lang="en-US" altLang="zh-CN" b="0" dirty="0">
                <a:latin typeface="Euclid" panose="02020503060505020303" pitchFamily="18" charset="0"/>
              </a:rPr>
              <a:t>, </a:t>
            </a:r>
            <a:r>
              <a:rPr lang="zh-CN" altLang="en-US" b="0" dirty="0">
                <a:latin typeface="Euclid" panose="02020503060505020303" pitchFamily="18" charset="0"/>
              </a:rPr>
              <a:t>即挑战赛计划公布的第</a:t>
            </a:r>
            <a:r>
              <a:rPr lang="en-US" altLang="zh-CN" dirty="0">
                <a:latin typeface="Euclid" panose="02020503060505020303" pitchFamily="18" charset="0"/>
              </a:rPr>
              <a:t>140</a:t>
            </a:r>
            <a:r>
              <a:rPr lang="zh-CN" altLang="en-US" b="0" dirty="0">
                <a:latin typeface="Euclid" panose="02020503060505020303" pitchFamily="18" charset="0"/>
              </a:rPr>
              <a:t>天</a:t>
            </a:r>
            <a:r>
              <a:rPr lang="en-US" altLang="zh-CN" b="0" dirty="0">
                <a:latin typeface="Euclid" panose="02020503060505020303" pitchFamily="18" charset="0"/>
              </a:rPr>
              <a:t>, </a:t>
            </a:r>
            <a:r>
              <a:rPr lang="en-US" altLang="zh-CN" dirty="0">
                <a:solidFill>
                  <a:srgbClr val="FF0000"/>
                </a:solidFill>
                <a:latin typeface="Euclid" panose="02020503060505020303" pitchFamily="18" charset="0"/>
              </a:rPr>
              <a:t>1997</a:t>
            </a:r>
            <a:r>
              <a:rPr lang="zh-CN" altLang="en-US" b="0" dirty="0">
                <a:solidFill>
                  <a:srgbClr val="FF0000"/>
                </a:solidFill>
                <a:latin typeface="Euclid" panose="02020503060505020303" pitchFamily="18" charset="0"/>
              </a:rPr>
              <a:t>年</a:t>
            </a:r>
            <a:r>
              <a:rPr lang="en-US" altLang="zh-CN" dirty="0">
                <a:latin typeface="Euclid" panose="02020503060505020303" pitchFamily="18" charset="0"/>
              </a:rPr>
              <a:t>6</a:t>
            </a:r>
            <a:r>
              <a:rPr lang="zh-CN" altLang="en-US" b="0" dirty="0">
                <a:latin typeface="Euclid" panose="02020503060505020303" pitchFamily="18" charset="0"/>
              </a:rPr>
              <a:t>月</a:t>
            </a:r>
            <a:r>
              <a:rPr lang="en-US" altLang="zh-CN" dirty="0">
                <a:latin typeface="Euclid" panose="02020503060505020303" pitchFamily="18" charset="0"/>
              </a:rPr>
              <a:t>17</a:t>
            </a:r>
            <a:r>
              <a:rPr lang="zh-CN" altLang="en-US" b="0" dirty="0">
                <a:latin typeface="Euclid" panose="02020503060505020303" pitchFamily="18" charset="0"/>
              </a:rPr>
              <a:t>日晚上</a:t>
            </a:r>
            <a:r>
              <a:rPr lang="en-US" altLang="zh-CN" dirty="0">
                <a:latin typeface="Euclid" panose="02020503060505020303" pitchFamily="18" charset="0"/>
              </a:rPr>
              <a:t>10</a:t>
            </a:r>
            <a:r>
              <a:rPr lang="zh-CN" altLang="en-US" b="0" dirty="0">
                <a:latin typeface="Euclid" panose="02020503060505020303" pitchFamily="18" charset="0"/>
              </a:rPr>
              <a:t>点</a:t>
            </a:r>
            <a:r>
              <a:rPr lang="en-US" altLang="zh-CN" dirty="0">
                <a:latin typeface="Euclid" panose="02020503060505020303" pitchFamily="18" charset="0"/>
              </a:rPr>
              <a:t>39</a:t>
            </a:r>
            <a:r>
              <a:rPr lang="zh-CN" altLang="en-US" b="0" dirty="0">
                <a:latin typeface="Euclid" panose="02020503060505020303" pitchFamily="18" charset="0"/>
              </a:rPr>
              <a:t>分</a:t>
            </a:r>
            <a:r>
              <a:rPr lang="en-US" altLang="zh-CN" b="0" dirty="0">
                <a:latin typeface="Euclid" panose="02020503060505020303" pitchFamily="18" charset="0"/>
              </a:rPr>
              <a:t>, </a:t>
            </a:r>
            <a:r>
              <a:rPr lang="zh-CN" altLang="en-US" b="0" dirty="0">
                <a:latin typeface="Euclid" panose="02020503060505020303" pitchFamily="18" charset="0"/>
              </a:rPr>
              <a:t>美国盐湖城</a:t>
            </a:r>
            <a:r>
              <a:rPr lang="en-US" altLang="zh-CN" dirty="0" err="1">
                <a:latin typeface="Euclid" panose="02020503060505020303" pitchFamily="18" charset="0"/>
              </a:rPr>
              <a:t>Inetz</a:t>
            </a:r>
            <a:r>
              <a:rPr lang="zh-CN" altLang="en-US" b="0" dirty="0">
                <a:latin typeface="Euclid" panose="02020503060505020303" pitchFamily="18" charset="0"/>
              </a:rPr>
              <a:t>公司的职员</a:t>
            </a:r>
            <a:r>
              <a:rPr lang="en-US" altLang="zh-CN" dirty="0">
                <a:latin typeface="Euclid" panose="02020503060505020303" pitchFamily="18" charset="0"/>
              </a:rPr>
              <a:t>Michael</a:t>
            </a:r>
            <a:r>
              <a:rPr lang="en-US" altLang="zh-CN" b="0" dirty="0">
                <a:latin typeface="Euclid" panose="02020503060505020303" pitchFamily="18" charset="0"/>
              </a:rPr>
              <a:t> </a:t>
            </a:r>
            <a:r>
              <a:rPr lang="en-US" altLang="zh-CN" dirty="0">
                <a:latin typeface="Euclid" panose="02020503060505020303" pitchFamily="18" charset="0"/>
              </a:rPr>
              <a:t>Sanders</a:t>
            </a:r>
            <a:r>
              <a:rPr lang="zh-CN" altLang="en-US" b="0" dirty="0">
                <a:latin typeface="Euclid" panose="02020503060505020303" pitchFamily="18" charset="0"/>
              </a:rPr>
              <a:t>成功地找到了密钥</a:t>
            </a:r>
            <a:r>
              <a:rPr lang="en-US" altLang="zh-CN" b="0" dirty="0">
                <a:latin typeface="Euclid" panose="02020503060505020303" pitchFamily="18" charset="0"/>
              </a:rPr>
              <a:t>, </a:t>
            </a:r>
            <a:r>
              <a:rPr lang="zh-CN" altLang="en-US" b="0" dirty="0">
                <a:latin typeface="Euclid" panose="02020503060505020303" pitchFamily="18" charset="0"/>
              </a:rPr>
              <a:t>在计算机上显示了明文</a:t>
            </a:r>
            <a:r>
              <a:rPr lang="en-US" altLang="zh-CN" b="0" dirty="0">
                <a:latin typeface="Euclid" panose="02020503060505020303" pitchFamily="18" charset="0"/>
              </a:rPr>
              <a:t>: “</a:t>
            </a:r>
            <a:r>
              <a:rPr lang="en-US" altLang="zh-CN" dirty="0">
                <a:latin typeface="Euclid" panose="02020503060505020303" pitchFamily="18" charset="0"/>
              </a:rPr>
              <a:t>The unknown message is: Strong cryptography makes the world a safer place</a:t>
            </a:r>
            <a:r>
              <a:rPr lang="en-US" altLang="zh-CN" b="0" dirty="0">
                <a:latin typeface="Euclid" panose="02020503060505020303" pitchFamily="18" charset="0"/>
              </a:rPr>
              <a:t>”</a:t>
            </a:r>
            <a:r>
              <a:rPr lang="zh-CN" altLang="en-US" b="0" dirty="0">
                <a:latin typeface="Euclid" panose="02020503060505020303" pitchFamily="18" charset="0"/>
              </a:rPr>
              <a:t>。</a:t>
            </a:r>
          </a:p>
          <a:p>
            <a:pPr>
              <a:defRPr/>
            </a:pPr>
            <a:endParaRPr lang="zh-CN" altLang="en-US" dirty="0">
              <a:latin typeface="Euclid" panose="02020503060505020303" pitchFamily="18" charset="0"/>
            </a:endParaRPr>
          </a:p>
        </p:txBody>
      </p:sp>
      <p:sp>
        <p:nvSpPr>
          <p:cNvPr id="3" name="日期占位符 2"/>
          <p:cNvSpPr>
            <a:spLocks noGrp="1"/>
          </p:cNvSpPr>
          <p:nvPr>
            <p:ph type="dt" sz="half" idx="10"/>
          </p:nvPr>
        </p:nvSpPr>
        <p:spPr/>
        <p:txBody>
          <a:bodyPr/>
          <a:lstStyle/>
          <a:p>
            <a:pPr>
              <a:defRPr/>
            </a:pPr>
            <a:fld id="{FFDD4211-6DBF-4C69-BB96-61F0FCE2CCD9}"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6BE49570-A1BB-4BCB-89B9-F658E769421C}"/>
              </a:ext>
            </a:extLst>
          </p:cNvPr>
          <p:cNvSpPr>
            <a:spLocks noGrp="1" noChangeArrowheads="1"/>
          </p:cNvSpPr>
          <p:nvPr>
            <p:ph type="title"/>
          </p:nvPr>
        </p:nvSpPr>
        <p:spPr>
          <a:xfrm>
            <a:off x="1098550" y="365125"/>
            <a:ext cx="6778625" cy="668338"/>
          </a:xfrm>
        </p:spPr>
        <p:txBody>
          <a:bodyPr/>
          <a:lstStyle/>
          <a:p>
            <a:pPr eaLnBrk="1" hangingPunct="1">
              <a:defRPr/>
            </a:pPr>
            <a:r>
              <a:rPr lang="en-US" altLang="zh-CN" dirty="0"/>
              <a:t>4.2.3 DES</a:t>
            </a:r>
            <a:r>
              <a:rPr lang="zh-CN" altLang="en-US" dirty="0"/>
              <a:t>安全性 </a:t>
            </a:r>
            <a:endParaRPr lang="zh-CN" altLang="zh-CN" dirty="0"/>
          </a:p>
        </p:txBody>
      </p:sp>
      <p:sp>
        <p:nvSpPr>
          <p:cNvPr id="2" name="内容占位符 1">
            <a:extLst>
              <a:ext uri="{FF2B5EF4-FFF2-40B4-BE49-F238E27FC236}">
                <a16:creationId xmlns="" xmlns:a16="http://schemas.microsoft.com/office/drawing/2014/main" id="{A73AF4C7-ECD9-4C22-91E2-AFE09EBAFF23}"/>
              </a:ext>
            </a:extLst>
          </p:cNvPr>
          <p:cNvSpPr>
            <a:spLocks noGrp="1"/>
          </p:cNvSpPr>
          <p:nvPr>
            <p:ph idx="1"/>
          </p:nvPr>
        </p:nvSpPr>
        <p:spPr>
          <a:xfrm>
            <a:off x="617538" y="1439863"/>
            <a:ext cx="7886700" cy="4579937"/>
          </a:xfrm>
        </p:spPr>
        <p:txBody>
          <a:bodyPr/>
          <a:lstStyle/>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dirty="0">
                <a:solidFill>
                  <a:srgbClr val="FF0000"/>
                </a:solidFill>
                <a:latin typeface="Euclid" panose="02020503060505020303" pitchFamily="18" charset="0"/>
              </a:rPr>
              <a:t>1998</a:t>
            </a:r>
            <a:r>
              <a:rPr lang="zh-CN" altLang="en-US" b="0" dirty="0">
                <a:solidFill>
                  <a:srgbClr val="FF0000"/>
                </a:solidFill>
                <a:latin typeface="Euclid" panose="02020503060505020303" pitchFamily="18" charset="0"/>
              </a:rPr>
              <a:t>年</a:t>
            </a:r>
            <a:r>
              <a:rPr lang="en-US" altLang="zh-CN" dirty="0">
                <a:latin typeface="Euclid" panose="02020503060505020303" pitchFamily="18" charset="0"/>
              </a:rPr>
              <a:t>7</a:t>
            </a:r>
            <a:r>
              <a:rPr lang="zh-CN" altLang="en-US" b="0" dirty="0">
                <a:latin typeface="Euclid" panose="02020503060505020303" pitchFamily="18" charset="0"/>
              </a:rPr>
              <a:t>月电子前沿基金会 </a:t>
            </a:r>
            <a:r>
              <a:rPr lang="en-US" altLang="zh-CN" dirty="0">
                <a:latin typeface="Euclid" panose="02020503060505020303" pitchFamily="18" charset="0"/>
              </a:rPr>
              <a:t>(EFF)</a:t>
            </a:r>
            <a:r>
              <a:rPr lang="zh-CN" altLang="en-US" dirty="0">
                <a:latin typeface="Euclid" panose="02020503060505020303" pitchFamily="18" charset="0"/>
              </a:rPr>
              <a:t> </a:t>
            </a:r>
            <a:r>
              <a:rPr lang="zh-CN" altLang="en-US" b="0" dirty="0">
                <a:latin typeface="Euclid" panose="02020503060505020303" pitchFamily="18" charset="0"/>
              </a:rPr>
              <a:t>使用</a:t>
            </a:r>
            <a:r>
              <a:rPr lang="zh-CN" altLang="en-US" b="0" dirty="0">
                <a:solidFill>
                  <a:srgbClr val="FF0000"/>
                </a:solidFill>
                <a:latin typeface="Euclid" panose="02020503060505020303" pitchFamily="18" charset="0"/>
              </a:rPr>
              <a:t>一台</a:t>
            </a:r>
            <a:r>
              <a:rPr lang="en-US" altLang="zh-CN" dirty="0">
                <a:solidFill>
                  <a:srgbClr val="FF0000"/>
                </a:solidFill>
                <a:latin typeface="Euclid" panose="02020503060505020303" pitchFamily="18" charset="0"/>
              </a:rPr>
              <a:t>25</a:t>
            </a:r>
            <a:r>
              <a:rPr lang="zh-CN" altLang="en-US" b="0" dirty="0">
                <a:solidFill>
                  <a:srgbClr val="FF0000"/>
                </a:solidFill>
                <a:latin typeface="Euclid" panose="02020503060505020303" pitchFamily="18" charset="0"/>
              </a:rPr>
              <a:t>万美元的电脑在</a:t>
            </a:r>
            <a:r>
              <a:rPr lang="en-US" altLang="zh-CN" dirty="0">
                <a:solidFill>
                  <a:srgbClr val="FF0000"/>
                </a:solidFill>
                <a:latin typeface="Euclid" panose="02020503060505020303" pitchFamily="18" charset="0"/>
              </a:rPr>
              <a:t>56</a:t>
            </a:r>
            <a:r>
              <a:rPr lang="zh-CN" altLang="en-US" b="0" dirty="0">
                <a:solidFill>
                  <a:srgbClr val="FF0000"/>
                </a:solidFill>
                <a:latin typeface="Euclid" panose="02020503060505020303" pitchFamily="18" charset="0"/>
              </a:rPr>
              <a:t>小时</a:t>
            </a:r>
            <a:r>
              <a:rPr lang="zh-CN" altLang="en-US" b="0" dirty="0">
                <a:latin typeface="Euclid" panose="02020503060505020303" pitchFamily="18" charset="0"/>
              </a:rPr>
              <a:t>内破译了</a:t>
            </a:r>
            <a:r>
              <a:rPr lang="en-US" altLang="zh-CN" dirty="0">
                <a:latin typeface="Euclid" panose="02020503060505020303" pitchFamily="18" charset="0"/>
              </a:rPr>
              <a:t>56</a:t>
            </a:r>
            <a:r>
              <a:rPr lang="zh-CN" altLang="en-US" b="0" dirty="0">
                <a:latin typeface="Euclid" panose="02020503060505020303" pitchFamily="18" charset="0"/>
              </a:rPr>
              <a:t>比特密钥的</a:t>
            </a:r>
            <a:r>
              <a:rPr lang="en-US" altLang="zh-CN" dirty="0">
                <a:latin typeface="Euclid" panose="02020503060505020303" pitchFamily="18" charset="0"/>
              </a:rPr>
              <a:t>DES</a:t>
            </a:r>
            <a:r>
              <a:rPr lang="zh-CN" altLang="en-US" b="0" dirty="0">
                <a:latin typeface="Euclid" panose="02020503060505020303" pitchFamily="18" charset="0"/>
              </a:rPr>
              <a:t>。</a:t>
            </a:r>
          </a:p>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dirty="0">
                <a:solidFill>
                  <a:srgbClr val="FF0000"/>
                </a:solidFill>
                <a:latin typeface="Euclid" panose="02020503060505020303" pitchFamily="18" charset="0"/>
              </a:rPr>
              <a:t>1999</a:t>
            </a:r>
            <a:r>
              <a:rPr lang="zh-CN" altLang="en-US" b="0" dirty="0">
                <a:solidFill>
                  <a:srgbClr val="FF0000"/>
                </a:solidFill>
                <a:latin typeface="Euclid" panose="02020503060505020303" pitchFamily="18" charset="0"/>
              </a:rPr>
              <a:t>年</a:t>
            </a:r>
            <a:r>
              <a:rPr lang="en-US" altLang="zh-CN" dirty="0">
                <a:latin typeface="Euclid" panose="02020503060505020303" pitchFamily="18" charset="0"/>
              </a:rPr>
              <a:t>1</a:t>
            </a:r>
            <a:r>
              <a:rPr lang="zh-CN" altLang="en-US" b="0" dirty="0">
                <a:latin typeface="Euclid" panose="02020503060505020303" pitchFamily="18" charset="0"/>
              </a:rPr>
              <a:t>月</a:t>
            </a:r>
            <a:r>
              <a:rPr lang="en-US" altLang="zh-CN" dirty="0">
                <a:latin typeface="Euclid" panose="02020503060505020303" pitchFamily="18" charset="0"/>
              </a:rPr>
              <a:t>RSA</a:t>
            </a:r>
            <a:r>
              <a:rPr lang="zh-CN" altLang="en-US" b="0" dirty="0">
                <a:latin typeface="Euclid" panose="02020503060505020303" pitchFamily="18" charset="0"/>
              </a:rPr>
              <a:t>数据安全会议期间</a:t>
            </a:r>
            <a:r>
              <a:rPr lang="en-US" altLang="zh-CN" b="0" dirty="0">
                <a:latin typeface="Euclid" panose="02020503060505020303" pitchFamily="18" charset="0"/>
              </a:rPr>
              <a:t>, </a:t>
            </a:r>
            <a:r>
              <a:rPr lang="zh-CN" altLang="en-US" b="0" dirty="0">
                <a:latin typeface="Euclid" panose="02020503060505020303" pitchFamily="18" charset="0"/>
              </a:rPr>
              <a:t>电子前沿基金会用</a:t>
            </a:r>
            <a:r>
              <a:rPr lang="en-US" altLang="zh-CN" dirty="0">
                <a:solidFill>
                  <a:srgbClr val="FF0000"/>
                </a:solidFill>
                <a:latin typeface="Euclid" panose="02020503060505020303" pitchFamily="18" charset="0"/>
              </a:rPr>
              <a:t>22</a:t>
            </a:r>
            <a:r>
              <a:rPr lang="zh-CN" altLang="en-US" b="0" dirty="0">
                <a:solidFill>
                  <a:srgbClr val="FF0000"/>
                </a:solidFill>
                <a:latin typeface="Euclid" panose="02020503060505020303" pitchFamily="18" charset="0"/>
              </a:rPr>
              <a:t>小时</a:t>
            </a:r>
            <a:r>
              <a:rPr lang="en-US" altLang="zh-CN" dirty="0">
                <a:solidFill>
                  <a:srgbClr val="FF0000"/>
                </a:solidFill>
                <a:latin typeface="Euclid" panose="02020503060505020303" pitchFamily="18" charset="0"/>
              </a:rPr>
              <a:t>15</a:t>
            </a:r>
            <a:r>
              <a:rPr lang="zh-CN" altLang="en-US" b="0" dirty="0">
                <a:solidFill>
                  <a:srgbClr val="FF0000"/>
                </a:solidFill>
                <a:latin typeface="Euclid" panose="02020503060505020303" pitchFamily="18" charset="0"/>
              </a:rPr>
              <a:t>分钟</a:t>
            </a:r>
            <a:r>
              <a:rPr lang="zh-CN" altLang="en-US" b="0" dirty="0">
                <a:latin typeface="Euclid" panose="02020503060505020303" pitchFamily="18" charset="0"/>
              </a:rPr>
              <a:t>就宣告破解了一个</a:t>
            </a:r>
            <a:r>
              <a:rPr lang="en-US" altLang="zh-CN" dirty="0">
                <a:latin typeface="Euclid" panose="02020503060505020303" pitchFamily="18" charset="0"/>
              </a:rPr>
              <a:t>DES</a:t>
            </a:r>
            <a:r>
              <a:rPr lang="zh-CN" altLang="en-US" b="0" dirty="0">
                <a:latin typeface="Euclid" panose="02020503060505020303" pitchFamily="18" charset="0"/>
              </a:rPr>
              <a:t>的密钥。</a:t>
            </a:r>
          </a:p>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b="0" dirty="0">
                <a:latin typeface="Euclid" panose="02020503060505020303" pitchFamily="18" charset="0"/>
              </a:rPr>
              <a:t>尽管</a:t>
            </a:r>
            <a:r>
              <a:rPr lang="en-US" altLang="zh-CN" dirty="0">
                <a:latin typeface="Euclid" panose="02020503060505020303" pitchFamily="18" charset="0"/>
              </a:rPr>
              <a:t>DES</a:t>
            </a:r>
            <a:r>
              <a:rPr lang="zh-CN" altLang="en-US" b="0" dirty="0">
                <a:latin typeface="Euclid" panose="02020503060505020303" pitchFamily="18" charset="0"/>
              </a:rPr>
              <a:t>有这样那样的不足</a:t>
            </a:r>
            <a:r>
              <a:rPr lang="en-US" altLang="zh-CN" b="0" dirty="0">
                <a:latin typeface="Euclid" panose="02020503060505020303" pitchFamily="18" charset="0"/>
              </a:rPr>
              <a:t>, </a:t>
            </a:r>
            <a:r>
              <a:rPr lang="zh-CN" altLang="en-US" b="0" dirty="0">
                <a:latin typeface="Euclid" panose="02020503060505020303" pitchFamily="18" charset="0"/>
              </a:rPr>
              <a:t>但是作为第一个公开密码算法的密码体制成功地完成了它的使命</a:t>
            </a:r>
            <a:r>
              <a:rPr lang="en-US" altLang="zh-CN" b="0" dirty="0">
                <a:latin typeface="Euclid" panose="02020503060505020303" pitchFamily="18" charset="0"/>
              </a:rPr>
              <a:t>, </a:t>
            </a:r>
            <a:r>
              <a:rPr lang="zh-CN" altLang="en-US" b="0" dirty="0">
                <a:latin typeface="Euclid" panose="02020503060505020303" pitchFamily="18" charset="0"/>
              </a:rPr>
              <a:t>它在</a:t>
            </a:r>
            <a:r>
              <a:rPr lang="zh-CN" altLang="en-US" b="0" dirty="0">
                <a:solidFill>
                  <a:srgbClr val="FF0000"/>
                </a:solidFill>
                <a:latin typeface="Euclid" panose="02020503060505020303" pitchFamily="18" charset="0"/>
              </a:rPr>
              <a:t>密码学发展历史上具有重要的地位</a:t>
            </a:r>
            <a:r>
              <a:rPr lang="zh-CN" altLang="en-US" b="0" dirty="0">
                <a:latin typeface="Euclid" panose="02020503060505020303" pitchFamily="18" charset="0"/>
              </a:rPr>
              <a:t>。</a:t>
            </a:r>
          </a:p>
          <a:p>
            <a:pPr>
              <a:defRPr/>
            </a:pPr>
            <a:endParaRPr lang="zh-CN" altLang="en-US" dirty="0"/>
          </a:p>
        </p:txBody>
      </p:sp>
      <p:sp>
        <p:nvSpPr>
          <p:cNvPr id="3" name="日期占位符 2"/>
          <p:cNvSpPr>
            <a:spLocks noGrp="1"/>
          </p:cNvSpPr>
          <p:nvPr>
            <p:ph type="dt" sz="half" idx="10"/>
          </p:nvPr>
        </p:nvSpPr>
        <p:spPr/>
        <p:txBody>
          <a:bodyPr/>
          <a:lstStyle/>
          <a:p>
            <a:pPr>
              <a:defRPr/>
            </a:pPr>
            <a:fld id="{8C440098-77E4-4224-9BEB-84F619E681C8}"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8" name="AutoShape 5">
            <a:extLst>
              <a:ext uri="{FF2B5EF4-FFF2-40B4-BE49-F238E27FC236}">
                <a16:creationId xmlns="" xmlns:a16="http://schemas.microsoft.com/office/drawing/2014/main" id="{8BB8EBAF-82E2-4F45-8153-6F3192FCC957}"/>
              </a:ext>
            </a:extLst>
          </p:cNvPr>
          <p:cNvSpPr>
            <a:spLocks noChangeArrowheads="1"/>
          </p:cNvSpPr>
          <p:nvPr/>
        </p:nvSpPr>
        <p:spPr bwMode="auto">
          <a:xfrm>
            <a:off x="3675063" y="3646488"/>
            <a:ext cx="1676400" cy="247650"/>
          </a:xfrm>
          <a:prstGeom prst="rightArrow">
            <a:avLst>
              <a:gd name="adj1" fmla="val 50000"/>
              <a:gd name="adj2" fmla="val 169199"/>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dirty="0">
              <a:latin typeface="Tahoma" panose="020B0604030504040204" pitchFamily="34" charset="0"/>
            </a:endParaRPr>
          </a:p>
        </p:txBody>
      </p:sp>
      <p:sp>
        <p:nvSpPr>
          <p:cNvPr id="18439" name="Rectangle 6">
            <a:extLst>
              <a:ext uri="{FF2B5EF4-FFF2-40B4-BE49-F238E27FC236}">
                <a16:creationId xmlns="" xmlns:a16="http://schemas.microsoft.com/office/drawing/2014/main" id="{A4A70C42-E528-4E72-90BC-3BE2279500AE}"/>
              </a:ext>
            </a:extLst>
          </p:cNvPr>
          <p:cNvSpPr>
            <a:spLocks noChangeArrowheads="1"/>
          </p:cNvSpPr>
          <p:nvPr/>
        </p:nvSpPr>
        <p:spPr bwMode="auto">
          <a:xfrm>
            <a:off x="5351463" y="3513138"/>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r>
              <a:rPr lang="zh-CN" altLang="en-US" sz="2400" b="0" dirty="0">
                <a:latin typeface="Tahoma" panose="020B0604030504040204" pitchFamily="34" charset="0"/>
              </a:rPr>
              <a:t>解密算法</a:t>
            </a:r>
          </a:p>
        </p:txBody>
      </p:sp>
      <p:sp>
        <p:nvSpPr>
          <p:cNvPr id="18440" name="AutoShape 7">
            <a:extLst>
              <a:ext uri="{FF2B5EF4-FFF2-40B4-BE49-F238E27FC236}">
                <a16:creationId xmlns="" xmlns:a16="http://schemas.microsoft.com/office/drawing/2014/main" id="{63340DA3-7E00-4278-B854-D7072632ADBF}"/>
              </a:ext>
            </a:extLst>
          </p:cNvPr>
          <p:cNvSpPr>
            <a:spLocks noChangeArrowheads="1"/>
          </p:cNvSpPr>
          <p:nvPr/>
        </p:nvSpPr>
        <p:spPr bwMode="auto">
          <a:xfrm>
            <a:off x="6951663" y="3646488"/>
            <a:ext cx="838200" cy="304800"/>
          </a:xfrm>
          <a:prstGeom prst="rightArrow">
            <a:avLst>
              <a:gd name="adj1" fmla="val 50000"/>
              <a:gd name="adj2" fmla="val 55000"/>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18441" name="AutoShape 8">
            <a:extLst>
              <a:ext uri="{FF2B5EF4-FFF2-40B4-BE49-F238E27FC236}">
                <a16:creationId xmlns="" xmlns:a16="http://schemas.microsoft.com/office/drawing/2014/main" id="{62BFBAE3-BD8C-48D1-AD90-7EA4080C3F52}"/>
              </a:ext>
            </a:extLst>
          </p:cNvPr>
          <p:cNvSpPr>
            <a:spLocks noChangeArrowheads="1"/>
          </p:cNvSpPr>
          <p:nvPr/>
        </p:nvSpPr>
        <p:spPr bwMode="auto">
          <a:xfrm rot="5400000">
            <a:off x="5573712" y="2651125"/>
            <a:ext cx="1230313" cy="381000"/>
          </a:xfrm>
          <a:prstGeom prst="rightArrow">
            <a:avLst>
              <a:gd name="adj1" fmla="val 50000"/>
              <a:gd name="adj2" fmla="val 54986"/>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Tahoma" panose="020B0604030504040204" pitchFamily="34" charset="0"/>
            </a:endParaRPr>
          </a:p>
        </p:txBody>
      </p:sp>
      <p:sp>
        <p:nvSpPr>
          <p:cNvPr id="18442" name="Rectangle 9">
            <a:extLst>
              <a:ext uri="{FF2B5EF4-FFF2-40B4-BE49-F238E27FC236}">
                <a16:creationId xmlns="" xmlns:a16="http://schemas.microsoft.com/office/drawing/2014/main" id="{0E887B17-5E11-4FC1-B4F0-AB0709813083}"/>
              </a:ext>
            </a:extLst>
          </p:cNvPr>
          <p:cNvSpPr>
            <a:spLocks noChangeArrowheads="1"/>
          </p:cNvSpPr>
          <p:nvPr/>
        </p:nvSpPr>
        <p:spPr bwMode="auto">
          <a:xfrm>
            <a:off x="2074863" y="3494088"/>
            <a:ext cx="1600200" cy="533400"/>
          </a:xfrm>
          <a:prstGeom prst="rect">
            <a:avLst/>
          </a:prstGeom>
          <a:solidFill>
            <a:schemeClr val="accent1">
              <a:lumMod val="40000"/>
              <a:lumOff val="60000"/>
            </a:schemeClr>
          </a:solidFill>
          <a:ln w="9525">
            <a:solidFill>
              <a:schemeClr val="accent1">
                <a:lumMod val="60000"/>
                <a:lumOff val="40000"/>
              </a:schemeClr>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buNone/>
            </a:pPr>
            <a:r>
              <a:rPr lang="zh-CN" altLang="en-US" sz="2400" dirty="0">
                <a:latin typeface="华文中宋" panose="02010600040101010101" pitchFamily="2" charset="-122"/>
              </a:rPr>
              <a:t>加密算法</a:t>
            </a:r>
          </a:p>
        </p:txBody>
      </p:sp>
      <p:sp>
        <p:nvSpPr>
          <p:cNvPr id="18443" name="AutoShape 10">
            <a:extLst>
              <a:ext uri="{FF2B5EF4-FFF2-40B4-BE49-F238E27FC236}">
                <a16:creationId xmlns="" xmlns:a16="http://schemas.microsoft.com/office/drawing/2014/main" id="{2992F65B-2D14-4A96-B00D-066BFB341416}"/>
              </a:ext>
            </a:extLst>
          </p:cNvPr>
          <p:cNvSpPr>
            <a:spLocks noChangeArrowheads="1"/>
          </p:cNvSpPr>
          <p:nvPr/>
        </p:nvSpPr>
        <p:spPr bwMode="auto">
          <a:xfrm>
            <a:off x="1236663" y="3640142"/>
            <a:ext cx="838200" cy="311145"/>
          </a:xfrm>
          <a:prstGeom prst="rightArrow">
            <a:avLst>
              <a:gd name="adj1" fmla="val 50000"/>
              <a:gd name="adj2" fmla="val 55000"/>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Tahoma" panose="020B0604030504040204" pitchFamily="34" charset="0"/>
            </a:endParaRPr>
          </a:p>
        </p:txBody>
      </p:sp>
      <p:sp>
        <p:nvSpPr>
          <p:cNvPr id="18444" name="AutoShape 11">
            <a:extLst>
              <a:ext uri="{FF2B5EF4-FFF2-40B4-BE49-F238E27FC236}">
                <a16:creationId xmlns="" xmlns:a16="http://schemas.microsoft.com/office/drawing/2014/main" id="{92956127-25A6-4795-B1B1-0458A4BEFA40}"/>
              </a:ext>
            </a:extLst>
          </p:cNvPr>
          <p:cNvSpPr>
            <a:spLocks noChangeArrowheads="1"/>
          </p:cNvSpPr>
          <p:nvPr/>
        </p:nvSpPr>
        <p:spPr bwMode="auto">
          <a:xfrm rot="5400000">
            <a:off x="2386012" y="2641600"/>
            <a:ext cx="1249363" cy="381000"/>
          </a:xfrm>
          <a:prstGeom prst="rightArrow">
            <a:avLst>
              <a:gd name="adj1" fmla="val 50000"/>
              <a:gd name="adj2" fmla="val 54987"/>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buNone/>
            </a:pPr>
            <a:endParaRPr lang="zh-CN" altLang="en-US" sz="1800" b="0">
              <a:latin typeface="Tahoma" panose="020B0604030504040204" pitchFamily="34" charset="0"/>
            </a:endParaRPr>
          </a:p>
        </p:txBody>
      </p:sp>
      <p:sp>
        <p:nvSpPr>
          <p:cNvPr id="18445" name="Rectangle 12">
            <a:extLst>
              <a:ext uri="{FF2B5EF4-FFF2-40B4-BE49-F238E27FC236}">
                <a16:creationId xmlns="" xmlns:a16="http://schemas.microsoft.com/office/drawing/2014/main" id="{2A839A5C-DB27-4C77-B3A6-5AAEB1A4E7FB}"/>
              </a:ext>
            </a:extLst>
          </p:cNvPr>
          <p:cNvSpPr>
            <a:spLocks noChangeArrowheads="1"/>
          </p:cNvSpPr>
          <p:nvPr/>
        </p:nvSpPr>
        <p:spPr bwMode="auto">
          <a:xfrm>
            <a:off x="1828800" y="1558925"/>
            <a:ext cx="2362200" cy="533400"/>
          </a:xfrm>
          <a:prstGeom prst="rect">
            <a:avLst/>
          </a:prstGeom>
          <a:solidFill>
            <a:schemeClr val="accent1">
              <a:lumMod val="40000"/>
              <a:lumOff val="60000"/>
            </a:schemeClr>
          </a:solidFill>
          <a:ln w="9525">
            <a:solidFill>
              <a:schemeClr val="accent1">
                <a:lumMod val="60000"/>
                <a:lumOff val="40000"/>
              </a:schemeClr>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sz="2400" dirty="0">
                <a:latin typeface="华文中宋" panose="02010600040101010101" pitchFamily="2" charset="-122"/>
              </a:rPr>
              <a:t>密钥</a:t>
            </a:r>
            <a:r>
              <a:rPr lang="en-US" altLang="zh-CN" sz="2400" i="1" dirty="0">
                <a:latin typeface="Euclid" panose="02020503060505020303" pitchFamily="18" charset="0"/>
              </a:rPr>
              <a:t>k</a:t>
            </a:r>
          </a:p>
        </p:txBody>
      </p:sp>
      <p:sp>
        <p:nvSpPr>
          <p:cNvPr id="18446" name="Rectangle 13">
            <a:extLst>
              <a:ext uri="{FF2B5EF4-FFF2-40B4-BE49-F238E27FC236}">
                <a16:creationId xmlns="" xmlns:a16="http://schemas.microsoft.com/office/drawing/2014/main" id="{D4943C6D-5D30-4A82-9FF7-5FEDDE09FE2B}"/>
              </a:ext>
            </a:extLst>
          </p:cNvPr>
          <p:cNvSpPr>
            <a:spLocks noChangeArrowheads="1"/>
          </p:cNvSpPr>
          <p:nvPr/>
        </p:nvSpPr>
        <p:spPr bwMode="auto">
          <a:xfrm>
            <a:off x="5105400" y="1600200"/>
            <a:ext cx="2181225" cy="449263"/>
          </a:xfrm>
          <a:prstGeom prst="rect">
            <a:avLst/>
          </a:prstGeom>
          <a:solidFill>
            <a:schemeClr val="accent1">
              <a:lumMod val="40000"/>
              <a:lumOff val="60000"/>
            </a:schemeClr>
          </a:solidFill>
          <a:ln w="9525">
            <a:solidFill>
              <a:schemeClr val="accent1">
                <a:lumMod val="60000"/>
                <a:lumOff val="40000"/>
              </a:schemeClr>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buNone/>
            </a:pPr>
            <a:r>
              <a:rPr lang="zh-CN" altLang="en-US" sz="2400" dirty="0">
                <a:latin typeface="华文中宋" panose="02010600040101010101" pitchFamily="2" charset="-122"/>
              </a:rPr>
              <a:t>密钥</a:t>
            </a:r>
            <a:r>
              <a:rPr lang="en-US" altLang="zh-CN" sz="2400" i="1" dirty="0">
                <a:latin typeface="Euclid" panose="02020503060505020303" pitchFamily="18" charset="0"/>
              </a:rPr>
              <a:t>k</a:t>
            </a:r>
          </a:p>
        </p:txBody>
      </p:sp>
      <p:sp>
        <p:nvSpPr>
          <p:cNvPr id="18447" name="Rectangle 14">
            <a:extLst>
              <a:ext uri="{FF2B5EF4-FFF2-40B4-BE49-F238E27FC236}">
                <a16:creationId xmlns="" xmlns:a16="http://schemas.microsoft.com/office/drawing/2014/main" id="{989DBBF9-81E4-4330-9544-5C1A725986AB}"/>
              </a:ext>
            </a:extLst>
          </p:cNvPr>
          <p:cNvSpPr>
            <a:spLocks noChangeArrowheads="1"/>
          </p:cNvSpPr>
          <p:nvPr/>
        </p:nvSpPr>
        <p:spPr bwMode="auto">
          <a:xfrm>
            <a:off x="76318" y="2479682"/>
            <a:ext cx="2743875" cy="72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sz="2400" dirty="0">
                <a:latin typeface="华文中宋" panose="02010600040101010101" pitchFamily="2" charset="-122"/>
              </a:rPr>
              <a:t>明文</a:t>
            </a:r>
            <a:endParaRPr lang="en-US" altLang="zh-CN" sz="2400" dirty="0">
              <a:latin typeface="华文中宋" panose="02010600040101010101" pitchFamily="2" charset="-122"/>
            </a:endParaRPr>
          </a:p>
          <a:p>
            <a:pPr algn="ctr" eaLnBrk="1" hangingPunct="1">
              <a:lnSpc>
                <a:spcPct val="100000"/>
              </a:lnSpc>
              <a:spcBef>
                <a:spcPct val="0"/>
              </a:spcBef>
              <a:buFontTx/>
              <a:buNone/>
            </a:pPr>
            <a:r>
              <a:rPr lang="en-US" altLang="zh-CN" sz="2400" i="1" dirty="0">
                <a:latin typeface="Euclid" panose="02020503060505020303" pitchFamily="18" charset="0"/>
              </a:rPr>
              <a:t>X</a:t>
            </a:r>
            <a:r>
              <a:rPr lang="en-US" altLang="zh-CN" sz="2400" dirty="0">
                <a:latin typeface="Euclid" panose="02020503060505020303" pitchFamily="18" charset="0"/>
              </a:rPr>
              <a:t>=(</a:t>
            </a:r>
            <a:r>
              <a:rPr lang="en-US" altLang="zh-CN" sz="2400" i="1" dirty="0">
                <a:latin typeface="Euclid" panose="02020503060505020303" pitchFamily="18" charset="0"/>
              </a:rPr>
              <a:t>X</a:t>
            </a:r>
            <a:r>
              <a:rPr lang="en-US" altLang="zh-CN" sz="2400" baseline="-25000" dirty="0">
                <a:latin typeface="Euclid" panose="02020503060505020303" pitchFamily="18" charset="0"/>
              </a:rPr>
              <a:t>0</a:t>
            </a:r>
            <a:r>
              <a:rPr lang="en-US" altLang="zh-CN" sz="2400" b="0" dirty="0">
                <a:sym typeface="仿宋" panose="02010609060101010101" pitchFamily="49" charset="-122"/>
              </a:rPr>
              <a:t>, </a:t>
            </a:r>
            <a:r>
              <a:rPr lang="en-US" altLang="zh-CN" sz="2400" i="1" dirty="0">
                <a:latin typeface="Euclid" panose="02020503060505020303" pitchFamily="18" charset="0"/>
              </a:rPr>
              <a:t>X</a:t>
            </a:r>
            <a:r>
              <a:rPr lang="en-US" altLang="zh-CN" sz="2400" baseline="-25000" dirty="0">
                <a:latin typeface="Euclid" panose="02020503060505020303" pitchFamily="18" charset="0"/>
              </a:rPr>
              <a:t>1</a:t>
            </a:r>
            <a:r>
              <a:rPr lang="en-US" altLang="zh-CN" sz="2400" b="0" dirty="0">
                <a:sym typeface="仿宋" panose="02010609060101010101" pitchFamily="49" charset="-122"/>
              </a:rPr>
              <a:t>,</a:t>
            </a:r>
            <a:r>
              <a:rPr lang="en-US" altLang="zh-CN" sz="2400" dirty="0">
                <a:latin typeface="Euclid" panose="02020503060505020303" pitchFamily="18" charset="0"/>
              </a:rPr>
              <a:t> …</a:t>
            </a:r>
            <a:r>
              <a:rPr lang="en-US" altLang="zh-CN" sz="2400" b="0" dirty="0">
                <a:sym typeface="仿宋" panose="02010609060101010101" pitchFamily="49" charset="-122"/>
              </a:rPr>
              <a:t>,</a:t>
            </a:r>
            <a:r>
              <a:rPr lang="en-US" altLang="zh-CN" sz="2400" i="1" dirty="0">
                <a:latin typeface="Euclid" panose="02020503060505020303" pitchFamily="18" charset="0"/>
                <a:sym typeface="仿宋" panose="02010609060101010101" pitchFamily="49" charset="-122"/>
              </a:rPr>
              <a:t>X</a:t>
            </a:r>
            <a:r>
              <a:rPr lang="en-US" altLang="zh-CN" sz="2400" i="1" baseline="-25000" dirty="0">
                <a:latin typeface="Euclid" panose="02020503060505020303" pitchFamily="18" charset="0"/>
                <a:sym typeface="仿宋" panose="02010609060101010101" pitchFamily="49" charset="-122"/>
              </a:rPr>
              <a:t>n</a:t>
            </a:r>
            <a:r>
              <a:rPr lang="en-US" altLang="zh-CN" sz="2400" baseline="-25000" dirty="0">
                <a:latin typeface="Euclid" panose="02020503060505020303" pitchFamily="18" charset="0"/>
                <a:sym typeface="仿宋" panose="02010609060101010101" pitchFamily="49" charset="-122"/>
              </a:rPr>
              <a:t>-1</a:t>
            </a:r>
            <a:r>
              <a:rPr lang="en-US" altLang="zh-CN" sz="2400" dirty="0">
                <a:latin typeface="Euclid" panose="02020503060505020303" pitchFamily="18" charset="0"/>
              </a:rPr>
              <a:t>)</a:t>
            </a:r>
            <a:endParaRPr lang="zh-CN" altLang="en-US" sz="2400" dirty="0">
              <a:latin typeface="华文中宋" panose="02010600040101010101" pitchFamily="2" charset="-122"/>
            </a:endParaRPr>
          </a:p>
        </p:txBody>
      </p:sp>
      <p:sp>
        <p:nvSpPr>
          <p:cNvPr id="18448" name="Rectangle 15">
            <a:extLst>
              <a:ext uri="{FF2B5EF4-FFF2-40B4-BE49-F238E27FC236}">
                <a16:creationId xmlns="" xmlns:a16="http://schemas.microsoft.com/office/drawing/2014/main" id="{624B6E08-EFC5-4283-9803-F238DA5DFCD9}"/>
              </a:ext>
            </a:extLst>
          </p:cNvPr>
          <p:cNvSpPr>
            <a:spLocks noChangeArrowheads="1"/>
          </p:cNvSpPr>
          <p:nvPr/>
        </p:nvSpPr>
        <p:spPr bwMode="auto">
          <a:xfrm>
            <a:off x="6637227" y="2501106"/>
            <a:ext cx="21256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sz="2400" dirty="0">
                <a:latin typeface="华文中宋" panose="02010600040101010101" pitchFamily="2" charset="-122"/>
              </a:rPr>
              <a:t>明文</a:t>
            </a:r>
            <a:endParaRPr lang="en-US" altLang="zh-CN" sz="2400" dirty="0">
              <a:latin typeface="华文中宋" panose="02010600040101010101" pitchFamily="2" charset="-122"/>
            </a:endParaRPr>
          </a:p>
          <a:p>
            <a:pPr algn="ctr" eaLnBrk="1" hangingPunct="1">
              <a:lnSpc>
                <a:spcPct val="100000"/>
              </a:lnSpc>
              <a:spcBef>
                <a:spcPct val="0"/>
              </a:spcBef>
              <a:buFontTx/>
              <a:buNone/>
            </a:pPr>
            <a:r>
              <a:rPr lang="en-US" altLang="zh-CN" sz="2400" i="1" dirty="0">
                <a:latin typeface="Euclid" panose="02020503060505020303" pitchFamily="18" charset="0"/>
              </a:rPr>
              <a:t>X</a:t>
            </a:r>
            <a:r>
              <a:rPr lang="en-US" altLang="zh-CN" sz="2400" dirty="0">
                <a:latin typeface="Euclid" panose="02020503060505020303" pitchFamily="18" charset="0"/>
              </a:rPr>
              <a:t>=(</a:t>
            </a:r>
            <a:r>
              <a:rPr lang="en-US" altLang="zh-CN" sz="2400" i="1" dirty="0">
                <a:latin typeface="Euclid" panose="02020503060505020303" pitchFamily="18" charset="0"/>
              </a:rPr>
              <a:t>X</a:t>
            </a:r>
            <a:r>
              <a:rPr lang="en-US" altLang="zh-CN" sz="2400" baseline="-25000" dirty="0">
                <a:latin typeface="Euclid" panose="02020503060505020303" pitchFamily="18" charset="0"/>
              </a:rPr>
              <a:t>0</a:t>
            </a:r>
            <a:r>
              <a:rPr lang="en-US" altLang="zh-CN" sz="2400" b="0" dirty="0">
                <a:sym typeface="仿宋" panose="02010609060101010101" pitchFamily="49" charset="-122"/>
              </a:rPr>
              <a:t>, </a:t>
            </a:r>
            <a:r>
              <a:rPr lang="en-US" altLang="zh-CN" sz="2400" i="1" dirty="0">
                <a:latin typeface="Euclid" panose="02020503060505020303" pitchFamily="18" charset="0"/>
              </a:rPr>
              <a:t>X</a:t>
            </a:r>
            <a:r>
              <a:rPr lang="en-US" altLang="zh-CN" sz="2400" baseline="-25000" dirty="0">
                <a:latin typeface="Euclid" panose="02020503060505020303" pitchFamily="18" charset="0"/>
              </a:rPr>
              <a:t>1</a:t>
            </a:r>
            <a:r>
              <a:rPr lang="en-US" altLang="zh-CN" sz="2400" b="0" dirty="0">
                <a:sym typeface="仿宋" panose="02010609060101010101" pitchFamily="49" charset="-122"/>
              </a:rPr>
              <a:t>,</a:t>
            </a:r>
            <a:r>
              <a:rPr lang="en-US" altLang="zh-CN" sz="2400" dirty="0">
                <a:latin typeface="Euclid" panose="02020503060505020303" pitchFamily="18" charset="0"/>
              </a:rPr>
              <a:t> …</a:t>
            </a:r>
            <a:r>
              <a:rPr lang="en-US" altLang="zh-CN" sz="2400" b="0" dirty="0">
                <a:sym typeface="仿宋" panose="02010609060101010101" pitchFamily="49" charset="-122"/>
              </a:rPr>
              <a:t>,</a:t>
            </a:r>
            <a:r>
              <a:rPr lang="en-US" altLang="zh-CN" sz="2400" i="1" dirty="0">
                <a:latin typeface="Euclid" panose="02020503060505020303" pitchFamily="18" charset="0"/>
                <a:sym typeface="仿宋" panose="02010609060101010101" pitchFamily="49" charset="-122"/>
              </a:rPr>
              <a:t>X</a:t>
            </a:r>
            <a:r>
              <a:rPr lang="en-US" altLang="zh-CN" sz="2400" i="1" baseline="-25000" dirty="0">
                <a:latin typeface="Euclid" panose="02020503060505020303" pitchFamily="18" charset="0"/>
                <a:sym typeface="仿宋" panose="02010609060101010101" pitchFamily="49" charset="-122"/>
              </a:rPr>
              <a:t>n</a:t>
            </a:r>
            <a:r>
              <a:rPr lang="en-US" altLang="zh-CN" sz="2400" baseline="-25000" dirty="0">
                <a:latin typeface="Euclid" panose="02020503060505020303" pitchFamily="18" charset="0"/>
                <a:sym typeface="仿宋" panose="02010609060101010101" pitchFamily="49" charset="-122"/>
              </a:rPr>
              <a:t>-1</a:t>
            </a:r>
            <a:r>
              <a:rPr lang="en-US" altLang="zh-CN" sz="2400" dirty="0">
                <a:latin typeface="Euclid" panose="02020503060505020303" pitchFamily="18" charset="0"/>
              </a:rPr>
              <a:t>)</a:t>
            </a:r>
            <a:endParaRPr lang="zh-CN" altLang="en-US" sz="2400" dirty="0">
              <a:latin typeface="华文中宋" panose="02010600040101010101" pitchFamily="2" charset="-122"/>
            </a:endParaRPr>
          </a:p>
        </p:txBody>
      </p:sp>
      <p:sp>
        <p:nvSpPr>
          <p:cNvPr id="3" name="标题 2">
            <a:extLst>
              <a:ext uri="{FF2B5EF4-FFF2-40B4-BE49-F238E27FC236}">
                <a16:creationId xmlns="" xmlns:a16="http://schemas.microsoft.com/office/drawing/2014/main" id="{425031A1-A52C-4E39-BA7C-956686C43C6B}"/>
              </a:ext>
            </a:extLst>
          </p:cNvPr>
          <p:cNvSpPr>
            <a:spLocks noGrp="1"/>
          </p:cNvSpPr>
          <p:nvPr>
            <p:ph type="title"/>
          </p:nvPr>
        </p:nvSpPr>
        <p:spPr>
          <a:xfrm>
            <a:off x="1098550" y="365125"/>
            <a:ext cx="6778625" cy="668338"/>
          </a:xfrm>
        </p:spPr>
        <p:txBody>
          <a:bodyPr/>
          <a:lstStyle/>
          <a:p>
            <a:pPr eaLnBrk="1" hangingPunct="1">
              <a:defRPr/>
            </a:pPr>
            <a:r>
              <a:rPr lang="en-US" altLang="zh-CN" dirty="0">
                <a:latin typeface="+mn-lt"/>
              </a:rPr>
              <a:t>4.1.1 </a:t>
            </a:r>
            <a:r>
              <a:rPr lang="zh-CN" altLang="en-US" dirty="0"/>
              <a:t>分组密码概述</a:t>
            </a:r>
          </a:p>
        </p:txBody>
      </p:sp>
      <p:sp>
        <p:nvSpPr>
          <p:cNvPr id="26" name="Rectangle 3">
            <a:extLst>
              <a:ext uri="{FF2B5EF4-FFF2-40B4-BE49-F238E27FC236}">
                <a16:creationId xmlns="" xmlns:a16="http://schemas.microsoft.com/office/drawing/2014/main" id="{F89CD84F-1151-419D-BCD2-E0991F581A0D}"/>
              </a:ext>
            </a:extLst>
          </p:cNvPr>
          <p:cNvSpPr txBox="1"/>
          <p:nvPr/>
        </p:nvSpPr>
        <p:spPr bwMode="auto">
          <a:xfrm>
            <a:off x="797718" y="4452937"/>
            <a:ext cx="7548563" cy="1692275"/>
          </a:xfrm>
          <a:prstGeom prst="rect">
            <a:avLst/>
          </a:prstGeom>
          <a:noFill/>
          <a:ln>
            <a:no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b="1" kern="1200">
                <a:solidFill>
                  <a:schemeClr val="tx1"/>
                </a:solidFill>
                <a:latin typeface="仿宋" panose="02010609060101010101" pitchFamily="49" charset="-122"/>
                <a:ea typeface="仿宋" panose="02010609060101010101" pitchFamily="49"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b="1" kern="1200">
                <a:solidFill>
                  <a:schemeClr val="tx1"/>
                </a:solidFill>
                <a:latin typeface="仿宋" panose="02010609060101010101" pitchFamily="49" charset="-122"/>
                <a:ea typeface="仿宋" panose="02010609060101010101" pitchFamily="49"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b="1" kern="1200">
                <a:solidFill>
                  <a:schemeClr val="tx1"/>
                </a:solidFill>
                <a:latin typeface="+mn-lt"/>
                <a:ea typeface="仿宋" panose="02010609060101010101" pitchFamily="49"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b="1" kern="1200">
                <a:solidFill>
                  <a:schemeClr val="tx1"/>
                </a:solidFill>
                <a:latin typeface="+mn-lt"/>
                <a:ea typeface="仿宋" panose="02010609060101010101" pitchFamily="49"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b="1" kern="1200">
                <a:solidFill>
                  <a:schemeClr val="tx1"/>
                </a:solidFill>
                <a:latin typeface="+mn-lt"/>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Aft>
                <a:spcPts val="600"/>
              </a:spcAft>
              <a:buFont typeface="Times New Roman" panose="02020603050405020304" pitchFamily="18" charset="0"/>
              <a:buChar char="‒"/>
              <a:defRPr/>
            </a:pPr>
            <a:r>
              <a:rPr lang="zh-CN" altLang="en-US" b="0" dirty="0">
                <a:solidFill>
                  <a:srgbClr val="FF0000"/>
                </a:solidFill>
                <a:latin typeface="华文中宋" panose="02010600040101010101" pitchFamily="2" charset="-122"/>
                <a:ea typeface="华文中宋" panose="02010600040101010101" pitchFamily="2" charset="-122"/>
              </a:rPr>
              <a:t>通常取 </a:t>
            </a:r>
            <a:r>
              <a:rPr lang="en-US" altLang="zh-CN" i="1" dirty="0">
                <a:solidFill>
                  <a:srgbClr val="FF0000"/>
                </a:solidFill>
                <a:latin typeface="Euclid" panose="02020503060505020303"/>
                <a:ea typeface="华文中宋" panose="02010600040101010101" pitchFamily="2" charset="-122"/>
                <a:cs typeface="Euclid" panose="02020503060505020303" charset="0"/>
              </a:rPr>
              <a:t>n</a:t>
            </a:r>
            <a:r>
              <a:rPr lang="en-US" altLang="zh-CN" dirty="0">
                <a:solidFill>
                  <a:srgbClr val="FF0000"/>
                </a:solidFill>
                <a:latin typeface="Euclid" panose="02020503060505020303"/>
                <a:ea typeface="华文中宋" panose="02010600040101010101" pitchFamily="2" charset="-122"/>
              </a:rPr>
              <a:t>=</a:t>
            </a:r>
            <a:r>
              <a:rPr lang="en-US" altLang="zh-CN" i="1" dirty="0">
                <a:solidFill>
                  <a:srgbClr val="FF0000"/>
                </a:solidFill>
                <a:latin typeface="Euclid" panose="02020503060505020303"/>
                <a:ea typeface="华文中宋" panose="02010600040101010101" pitchFamily="2" charset="-122"/>
                <a:cs typeface="Euclid" panose="02020503060505020303" charset="0"/>
              </a:rPr>
              <a:t>m</a:t>
            </a:r>
            <a:r>
              <a:rPr lang="zh-CN" altLang="en-US" b="0" dirty="0">
                <a:solidFill>
                  <a:srgbClr val="FF0000"/>
                </a:solidFill>
                <a:latin typeface="华文中宋" panose="02010600040101010101" pitchFamily="2" charset="-122"/>
                <a:ea typeface="华文中宋" panose="02010600040101010101" pitchFamily="2" charset="-122"/>
              </a:rPr>
              <a:t>。</a:t>
            </a:r>
            <a:endParaRPr lang="en-US" altLang="zh-CN" b="0" dirty="0">
              <a:solidFill>
                <a:srgbClr val="FF0000"/>
              </a:solidFill>
              <a:latin typeface="华文中宋" panose="02010600040101010101" pitchFamily="2" charset="-122"/>
              <a:ea typeface="华文中宋" panose="02010600040101010101" pitchFamily="2" charset="-122"/>
            </a:endParaRPr>
          </a:p>
          <a:p>
            <a:pPr eaLnBrk="1" hangingPunct="1">
              <a:spcAft>
                <a:spcPts val="600"/>
              </a:spcAft>
              <a:buFont typeface="Times New Roman" panose="02020603050405020304" pitchFamily="18" charset="0"/>
              <a:buChar char="‒"/>
              <a:defRPr/>
            </a:pPr>
            <a:r>
              <a:rPr lang="zh-CN" altLang="en-US" b="0" dirty="0">
                <a:latin typeface="华文中宋" panose="02010600040101010101" pitchFamily="2" charset="-122"/>
                <a:ea typeface="华文中宋" panose="02010600040101010101" pitchFamily="2" charset="-122"/>
              </a:rPr>
              <a:t>若 </a:t>
            </a:r>
            <a:r>
              <a:rPr lang="en-US" altLang="zh-CN" i="1" dirty="0">
                <a:latin typeface="Euclid" panose="02020503060505020303"/>
                <a:ea typeface="华文中宋" panose="02010600040101010101" pitchFamily="2" charset="-122"/>
                <a:cs typeface="Euclid" panose="02020503060505020303" charset="0"/>
                <a:sym typeface="+mn-ea"/>
              </a:rPr>
              <a:t>n</a:t>
            </a:r>
            <a:r>
              <a:rPr lang="en-US" altLang="zh-CN" dirty="0">
                <a:latin typeface="Euclid" panose="02020503060505020303"/>
                <a:ea typeface="华文中宋" panose="02010600040101010101" pitchFamily="2" charset="-122"/>
                <a:sym typeface="+mn-ea"/>
              </a:rPr>
              <a:t>&lt;</a:t>
            </a:r>
            <a:r>
              <a:rPr lang="en-US" altLang="zh-CN" i="1" dirty="0">
                <a:latin typeface="Euclid" panose="02020503060505020303"/>
                <a:ea typeface="华文中宋" panose="02010600040101010101" pitchFamily="2" charset="-122"/>
                <a:cs typeface="Euclid" panose="02020503060505020303" charset="0"/>
                <a:sym typeface="+mn-ea"/>
              </a:rPr>
              <a:t>m</a:t>
            </a:r>
            <a:r>
              <a:rPr lang="en-US" altLang="zh-CN" b="0" dirty="0">
                <a:latin typeface="+mn-lt"/>
                <a:ea typeface="华文中宋" panose="02010600040101010101" pitchFamily="2" charset="-122"/>
              </a:rPr>
              <a:t>, </a:t>
            </a:r>
            <a:r>
              <a:rPr lang="zh-CN" altLang="en-US" b="0" dirty="0">
                <a:latin typeface="华文中宋" panose="02010600040101010101" pitchFamily="2" charset="-122"/>
                <a:ea typeface="华文中宋" panose="02010600040101010101" pitchFamily="2" charset="-122"/>
              </a:rPr>
              <a:t>则为有数据扩展的分组密码。</a:t>
            </a:r>
            <a:endParaRPr lang="en-US" altLang="zh-CN" b="0" dirty="0">
              <a:latin typeface="华文中宋" panose="02010600040101010101" pitchFamily="2" charset="-122"/>
              <a:ea typeface="华文中宋" panose="02010600040101010101" pitchFamily="2" charset="-122"/>
            </a:endParaRPr>
          </a:p>
          <a:p>
            <a:pPr eaLnBrk="1" hangingPunct="1">
              <a:spcAft>
                <a:spcPts val="600"/>
              </a:spcAft>
              <a:buFont typeface="Times New Roman" panose="02020603050405020304" pitchFamily="18" charset="0"/>
              <a:buChar char="‒"/>
              <a:defRPr/>
            </a:pPr>
            <a:r>
              <a:rPr lang="zh-CN" altLang="en-US" b="0" dirty="0">
                <a:latin typeface="华文中宋" panose="02010600040101010101" pitchFamily="2" charset="-122"/>
                <a:ea typeface="华文中宋" panose="02010600040101010101" pitchFamily="2" charset="-122"/>
              </a:rPr>
              <a:t>若</a:t>
            </a:r>
            <a:r>
              <a:rPr lang="en-US" altLang="zh-CN" b="0" i="1" dirty="0">
                <a:latin typeface="华文中宋" panose="02010600040101010101" pitchFamily="2" charset="-122"/>
                <a:ea typeface="华文中宋" panose="02010600040101010101" pitchFamily="2" charset="-122"/>
              </a:rPr>
              <a:t> </a:t>
            </a:r>
            <a:r>
              <a:rPr lang="en-US" altLang="zh-CN" i="1" dirty="0">
                <a:latin typeface="Euclid" panose="02020503060505020303"/>
                <a:ea typeface="华文中宋" panose="02010600040101010101" pitchFamily="2" charset="-122"/>
                <a:cs typeface="Euclid" panose="02020503060505020303" charset="0"/>
                <a:sym typeface="+mn-ea"/>
              </a:rPr>
              <a:t>n</a:t>
            </a:r>
            <a:r>
              <a:rPr lang="en-US" altLang="zh-CN" dirty="0">
                <a:latin typeface="Euclid" panose="02020503060505020303"/>
                <a:ea typeface="华文中宋" panose="02010600040101010101" pitchFamily="2" charset="-122"/>
                <a:sym typeface="+mn-ea"/>
              </a:rPr>
              <a:t>&gt;</a:t>
            </a:r>
            <a:r>
              <a:rPr lang="en-US" altLang="zh-CN" i="1" dirty="0">
                <a:latin typeface="Euclid" panose="02020503060505020303"/>
                <a:ea typeface="华文中宋" panose="02010600040101010101" pitchFamily="2" charset="-122"/>
                <a:cs typeface="Euclid" panose="02020503060505020303" charset="0"/>
                <a:sym typeface="+mn-ea"/>
              </a:rPr>
              <a:t>m</a:t>
            </a:r>
            <a:r>
              <a:rPr lang="en-US" altLang="zh-CN" b="0" dirty="0">
                <a:latin typeface="+mn-lt"/>
                <a:ea typeface="华文中宋" panose="02010600040101010101" pitchFamily="2" charset="-122"/>
              </a:rPr>
              <a:t>, </a:t>
            </a:r>
            <a:r>
              <a:rPr lang="zh-CN" altLang="en-US" b="0" dirty="0">
                <a:latin typeface="华文中宋" panose="02010600040101010101" pitchFamily="2" charset="-122"/>
                <a:ea typeface="华文中宋" panose="02010600040101010101" pitchFamily="2" charset="-122"/>
              </a:rPr>
              <a:t>则为有数据压缩的分组密码。</a:t>
            </a:r>
          </a:p>
          <a:p>
            <a:pPr marL="0" indent="0" eaLnBrk="1" hangingPunct="1">
              <a:spcAft>
                <a:spcPts val="600"/>
              </a:spcAft>
              <a:buFont typeface="Arial" panose="020B0604020202020204" pitchFamily="34" charset="0"/>
              <a:buNone/>
              <a:defRPr/>
            </a:pPr>
            <a:endParaRPr lang="en-US" altLang="zh-CN" dirty="0">
              <a:solidFill>
                <a:schemeClr val="bg2"/>
              </a:solidFill>
              <a:latin typeface="Times New Roman" panose="02020603050405020304" pitchFamily="18" charset="0"/>
              <a:ea typeface="华文中宋" panose="02010600040101010101" pitchFamily="2" charset="-122"/>
            </a:endParaRPr>
          </a:p>
        </p:txBody>
      </p:sp>
      <p:sp>
        <p:nvSpPr>
          <p:cNvPr id="17" name="Rectangle 14">
            <a:extLst>
              <a:ext uri="{FF2B5EF4-FFF2-40B4-BE49-F238E27FC236}">
                <a16:creationId xmlns="" xmlns:a16="http://schemas.microsoft.com/office/drawing/2014/main" id="{66BB755E-3A39-436F-934B-D681FB07B4BB}"/>
              </a:ext>
            </a:extLst>
          </p:cNvPr>
          <p:cNvSpPr>
            <a:spLocks noChangeArrowheads="1"/>
          </p:cNvSpPr>
          <p:nvPr/>
        </p:nvSpPr>
        <p:spPr bwMode="auto">
          <a:xfrm>
            <a:off x="3413220" y="2514624"/>
            <a:ext cx="2412903"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gn="ctr" eaLnBrk="1" hangingPunct="1">
              <a:lnSpc>
                <a:spcPct val="100000"/>
              </a:lnSpc>
              <a:spcBef>
                <a:spcPct val="0"/>
              </a:spcBef>
              <a:buFontTx/>
              <a:buNone/>
            </a:pPr>
            <a:r>
              <a:rPr lang="zh-CN" altLang="en-US" sz="2400" dirty="0">
                <a:latin typeface="华文中宋" panose="02010600040101010101" pitchFamily="2" charset="-122"/>
              </a:rPr>
              <a:t>密文</a:t>
            </a:r>
            <a:endParaRPr lang="en-US" altLang="zh-CN" sz="2400" dirty="0">
              <a:latin typeface="华文中宋" panose="02010600040101010101" pitchFamily="2" charset="-122"/>
            </a:endParaRPr>
          </a:p>
          <a:p>
            <a:pPr algn="ctr" eaLnBrk="1" hangingPunct="1">
              <a:lnSpc>
                <a:spcPct val="100000"/>
              </a:lnSpc>
              <a:spcBef>
                <a:spcPct val="0"/>
              </a:spcBef>
              <a:buFontTx/>
              <a:buNone/>
            </a:pPr>
            <a:r>
              <a:rPr lang="en-US" altLang="zh-CN" sz="2400" i="1" dirty="0">
                <a:latin typeface="Euclid" panose="02020503060505020303" pitchFamily="18" charset="0"/>
              </a:rPr>
              <a:t>y</a:t>
            </a:r>
            <a:r>
              <a:rPr lang="en-US" altLang="zh-CN" sz="2400" dirty="0">
                <a:latin typeface="Euclid" panose="02020503060505020303" pitchFamily="18" charset="0"/>
              </a:rPr>
              <a:t>=(</a:t>
            </a:r>
            <a:r>
              <a:rPr lang="en-US" altLang="zh-CN" sz="2400" i="1" dirty="0">
                <a:latin typeface="Euclid" panose="02020503060505020303" pitchFamily="18" charset="0"/>
              </a:rPr>
              <a:t>y</a:t>
            </a:r>
            <a:r>
              <a:rPr lang="en-US" altLang="zh-CN" sz="2400" baseline="-25000" dirty="0">
                <a:latin typeface="Euclid" panose="02020503060505020303" pitchFamily="18" charset="0"/>
              </a:rPr>
              <a:t>0</a:t>
            </a:r>
            <a:r>
              <a:rPr lang="en-US" altLang="zh-CN" sz="2400" b="0" dirty="0">
                <a:sym typeface="仿宋" panose="02010609060101010101" pitchFamily="49" charset="-122"/>
              </a:rPr>
              <a:t>, </a:t>
            </a:r>
            <a:r>
              <a:rPr lang="en-US" altLang="zh-CN" sz="2400" i="1" dirty="0">
                <a:latin typeface="Euclid" panose="02020503060505020303" pitchFamily="18" charset="0"/>
              </a:rPr>
              <a:t>y</a:t>
            </a:r>
            <a:r>
              <a:rPr lang="en-US" altLang="zh-CN" sz="2400" baseline="-25000" dirty="0">
                <a:latin typeface="Euclid" panose="02020503060505020303" pitchFamily="18" charset="0"/>
              </a:rPr>
              <a:t>1</a:t>
            </a:r>
            <a:r>
              <a:rPr lang="en-US" altLang="zh-CN" sz="2400" b="0" dirty="0">
                <a:sym typeface="仿宋" panose="02010609060101010101" pitchFamily="49" charset="-122"/>
              </a:rPr>
              <a:t>, </a:t>
            </a:r>
            <a:r>
              <a:rPr lang="en-US" altLang="zh-CN" sz="2400" dirty="0">
                <a:latin typeface="Euclid" panose="02020503060505020303" pitchFamily="18" charset="0"/>
                <a:sym typeface="仿宋" panose="02010609060101010101" pitchFamily="49" charset="-122"/>
              </a:rPr>
              <a:t>…</a:t>
            </a:r>
            <a:r>
              <a:rPr lang="en-US" altLang="zh-CN" sz="2400" b="0" dirty="0">
                <a:sym typeface="仿宋" panose="02010609060101010101" pitchFamily="49" charset="-122"/>
              </a:rPr>
              <a:t>, </a:t>
            </a:r>
            <a:r>
              <a:rPr lang="en-US" altLang="zh-CN" sz="2400" i="1" dirty="0">
                <a:latin typeface="Euclid" panose="02020503060505020303" pitchFamily="18" charset="0"/>
                <a:sym typeface="仿宋" panose="02010609060101010101" pitchFamily="49" charset="-122"/>
              </a:rPr>
              <a:t>y</a:t>
            </a:r>
            <a:r>
              <a:rPr lang="en-US" altLang="zh-CN" sz="2400" i="1" baseline="-25000" dirty="0">
                <a:latin typeface="Euclid" panose="02020503060505020303" pitchFamily="18" charset="0"/>
                <a:sym typeface="仿宋" panose="02010609060101010101" pitchFamily="49" charset="-122"/>
              </a:rPr>
              <a:t>m-</a:t>
            </a:r>
            <a:r>
              <a:rPr lang="en-US" altLang="zh-CN" sz="2400" baseline="-25000" dirty="0">
                <a:latin typeface="Euclid" panose="02020503060505020303" pitchFamily="18" charset="0"/>
                <a:sym typeface="仿宋" panose="02010609060101010101" pitchFamily="49" charset="-122"/>
              </a:rPr>
              <a:t>1</a:t>
            </a:r>
            <a:r>
              <a:rPr lang="en-US" altLang="zh-CN" sz="2400" dirty="0">
                <a:latin typeface="Euclid" panose="02020503060505020303" pitchFamily="18" charset="0"/>
              </a:rPr>
              <a:t>)</a:t>
            </a:r>
            <a:endParaRPr lang="zh-CN" altLang="en-US" sz="2400" dirty="0">
              <a:latin typeface="华文中宋" panose="02010600040101010101" pitchFamily="2" charset="-122"/>
            </a:endParaRPr>
          </a:p>
        </p:txBody>
      </p:sp>
      <p:sp>
        <p:nvSpPr>
          <p:cNvPr id="2" name="日期占位符 1"/>
          <p:cNvSpPr>
            <a:spLocks noGrp="1"/>
          </p:cNvSpPr>
          <p:nvPr>
            <p:ph type="dt" sz="half" idx="10"/>
          </p:nvPr>
        </p:nvSpPr>
        <p:spPr/>
        <p:txBody>
          <a:bodyPr/>
          <a:lstStyle/>
          <a:p>
            <a:pPr>
              <a:defRPr/>
            </a:pPr>
            <a:fld id="{5DEEBD92-F774-41B5-99B8-4638882EE6F5}"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8443"/>
                                        </p:tgtEl>
                                        <p:attrNameLst>
                                          <p:attrName>style.visibility</p:attrName>
                                        </p:attrNameLst>
                                      </p:cBhvr>
                                      <p:to>
                                        <p:strVal val="visible"/>
                                      </p:to>
                                    </p:set>
                                    <p:anim calcmode="lin" valueType="num">
                                      <p:cBhvr additive="base">
                                        <p:cTn id="11" dur="500" fill="hold"/>
                                        <p:tgtEl>
                                          <p:spTgt spid="18443"/>
                                        </p:tgtEl>
                                        <p:attrNameLst>
                                          <p:attrName>ppt_x</p:attrName>
                                        </p:attrNameLst>
                                      </p:cBhvr>
                                      <p:tavLst>
                                        <p:tav tm="0">
                                          <p:val>
                                            <p:strVal val="0-#ppt_w/2"/>
                                          </p:val>
                                        </p:tav>
                                        <p:tav tm="100000">
                                          <p:val>
                                            <p:strVal val="#ppt_x"/>
                                          </p:val>
                                        </p:tav>
                                      </p:tavLst>
                                    </p:anim>
                                    <p:anim calcmode="lin" valueType="num">
                                      <p:cBhvr additive="base">
                                        <p:cTn id="12" dur="500" fill="hold"/>
                                        <p:tgtEl>
                                          <p:spTgt spid="18443"/>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18445"/>
                                        </p:tgtEl>
                                        <p:attrNameLst>
                                          <p:attrName>style.visibility</p:attrName>
                                        </p:attrNameLst>
                                      </p:cBhvr>
                                      <p:to>
                                        <p:strVal val="visible"/>
                                      </p:to>
                                    </p:set>
                                  </p:childTnLst>
                                </p:cTn>
                              </p:par>
                              <p:par>
                                <p:cTn id="15" presetID="2" presetClass="entr" presetSubtype="1" fill="hold" grpId="0" nodeType="withEffect">
                                  <p:stCondLst>
                                    <p:cond delay="0"/>
                                  </p:stCondLst>
                                  <p:childTnLst>
                                    <p:set>
                                      <p:cBhvr>
                                        <p:cTn id="16" dur="1" fill="hold">
                                          <p:stCondLst>
                                            <p:cond delay="0"/>
                                          </p:stCondLst>
                                        </p:cTn>
                                        <p:tgtEl>
                                          <p:spTgt spid="18444"/>
                                        </p:tgtEl>
                                        <p:attrNameLst>
                                          <p:attrName>style.visibility</p:attrName>
                                        </p:attrNameLst>
                                      </p:cBhvr>
                                      <p:to>
                                        <p:strVal val="visible"/>
                                      </p:to>
                                    </p:set>
                                    <p:anim calcmode="lin" valueType="num">
                                      <p:cBhvr additive="base">
                                        <p:cTn id="17" dur="500" fill="hold"/>
                                        <p:tgtEl>
                                          <p:spTgt spid="18444"/>
                                        </p:tgtEl>
                                        <p:attrNameLst>
                                          <p:attrName>ppt_x</p:attrName>
                                        </p:attrNameLst>
                                      </p:cBhvr>
                                      <p:tavLst>
                                        <p:tav tm="0">
                                          <p:val>
                                            <p:strVal val="#ppt_x"/>
                                          </p:val>
                                        </p:tav>
                                        <p:tav tm="100000">
                                          <p:val>
                                            <p:strVal val="#ppt_x"/>
                                          </p:val>
                                        </p:tav>
                                      </p:tavLst>
                                    </p:anim>
                                    <p:anim calcmode="lin" valueType="num">
                                      <p:cBhvr additive="base">
                                        <p:cTn id="18" dur="500" fill="hold"/>
                                        <p:tgtEl>
                                          <p:spTgt spid="18444"/>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4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p:bldP spid="18448" grpId="0"/>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Text Box 3">
            <a:extLst>
              <a:ext uri="{FF2B5EF4-FFF2-40B4-BE49-F238E27FC236}">
                <a16:creationId xmlns="" xmlns:a16="http://schemas.microsoft.com/office/drawing/2014/main" id="{97814D91-AC71-4174-A9F3-8FB6D8B3286F}"/>
              </a:ext>
            </a:extLst>
          </p:cNvPr>
          <p:cNvSpPr txBox="1">
            <a:spLocks noChangeArrowheads="1"/>
          </p:cNvSpPr>
          <p:nvPr/>
        </p:nvSpPr>
        <p:spPr bwMode="auto">
          <a:xfrm>
            <a:off x="1660525" y="375444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80899" name="Text Box 4">
            <a:extLst>
              <a:ext uri="{FF2B5EF4-FFF2-40B4-BE49-F238E27FC236}">
                <a16:creationId xmlns="" xmlns:a16="http://schemas.microsoft.com/office/drawing/2014/main" id="{975DEA5E-DBD4-42F8-AE64-51567D994849}"/>
              </a:ext>
            </a:extLst>
          </p:cNvPr>
          <p:cNvSpPr txBox="1">
            <a:spLocks noChangeArrowheads="1"/>
          </p:cNvSpPr>
          <p:nvPr/>
        </p:nvSpPr>
        <p:spPr bwMode="auto">
          <a:xfrm>
            <a:off x="2346325" y="383064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80900" name="Text Box 5">
            <a:extLst>
              <a:ext uri="{FF2B5EF4-FFF2-40B4-BE49-F238E27FC236}">
                <a16:creationId xmlns="" xmlns:a16="http://schemas.microsoft.com/office/drawing/2014/main" id="{B7C5EF6E-B984-44AD-9C54-C2D52373F68F}"/>
              </a:ext>
            </a:extLst>
          </p:cNvPr>
          <p:cNvSpPr txBox="1">
            <a:spLocks noChangeArrowheads="1"/>
          </p:cNvSpPr>
          <p:nvPr/>
        </p:nvSpPr>
        <p:spPr bwMode="auto">
          <a:xfrm>
            <a:off x="1279525" y="192564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367C1C58-8C94-4F01-973A-7C490288ECB8}"/>
              </a:ext>
            </a:extLst>
          </p:cNvPr>
          <p:cNvSpPr>
            <a:spLocks noGrp="1"/>
          </p:cNvSpPr>
          <p:nvPr>
            <p:ph type="title"/>
          </p:nvPr>
        </p:nvSpPr>
        <p:spPr>
          <a:xfrm>
            <a:off x="1098550" y="365125"/>
            <a:ext cx="6778625" cy="668338"/>
          </a:xfrm>
        </p:spPr>
        <p:txBody>
          <a:bodyPr/>
          <a:lstStyle/>
          <a:p>
            <a:pPr>
              <a:defRPr/>
            </a:pPr>
            <a:r>
              <a:rPr lang="en-US" altLang="zh-CN" dirty="0">
                <a:latin typeface="+mn-lt"/>
              </a:rPr>
              <a:t>4.2.4 </a:t>
            </a:r>
            <a:r>
              <a:rPr lang="zh-CN" altLang="en-US" dirty="0">
                <a:latin typeface="+mn-lt"/>
              </a:rPr>
              <a:t>二重</a:t>
            </a:r>
            <a:r>
              <a:rPr lang="en-US" altLang="zh-CN" dirty="0">
                <a:latin typeface="+mn-lt"/>
              </a:rPr>
              <a:t>DES</a:t>
            </a:r>
            <a:endParaRPr lang="zh-CN" altLang="en-US" dirty="0">
              <a:latin typeface="+mn-lt"/>
            </a:endParaRPr>
          </a:p>
        </p:txBody>
      </p:sp>
      <p:grpSp>
        <p:nvGrpSpPr>
          <p:cNvPr id="2" name="组合 1">
            <a:extLst>
              <a:ext uri="{FF2B5EF4-FFF2-40B4-BE49-F238E27FC236}">
                <a16:creationId xmlns="" xmlns:a16="http://schemas.microsoft.com/office/drawing/2014/main" id="{315AE54D-D496-4C8E-A874-4F20D15D58D2}"/>
              </a:ext>
            </a:extLst>
          </p:cNvPr>
          <p:cNvGrpSpPr/>
          <p:nvPr/>
        </p:nvGrpSpPr>
        <p:grpSpPr>
          <a:xfrm>
            <a:off x="602537" y="1087522"/>
            <a:ext cx="6882418" cy="1521208"/>
            <a:chOff x="602537" y="1163720"/>
            <a:chExt cx="6882418" cy="1521208"/>
          </a:xfrm>
        </p:grpSpPr>
        <p:grpSp>
          <p:nvGrpSpPr>
            <p:cNvPr id="80905" name="组合 10">
              <a:extLst>
                <a:ext uri="{FF2B5EF4-FFF2-40B4-BE49-F238E27FC236}">
                  <a16:creationId xmlns="" xmlns:a16="http://schemas.microsoft.com/office/drawing/2014/main" id="{9C65C61C-7D5F-4469-8E6A-08D7CD088661}"/>
                </a:ext>
              </a:extLst>
            </p:cNvPr>
            <p:cNvGrpSpPr>
              <a:grpSpLocks/>
            </p:cNvGrpSpPr>
            <p:nvPr/>
          </p:nvGrpSpPr>
          <p:grpSpPr bwMode="auto">
            <a:xfrm>
              <a:off x="2345124" y="1163720"/>
              <a:ext cx="5139831" cy="1521208"/>
              <a:chOff x="1922463" y="1230313"/>
              <a:chExt cx="5139386" cy="1521318"/>
            </a:xfrm>
          </p:grpSpPr>
          <p:grpSp>
            <p:nvGrpSpPr>
              <p:cNvPr id="80927" name="组合 5">
                <a:extLst>
                  <a:ext uri="{FF2B5EF4-FFF2-40B4-BE49-F238E27FC236}">
                    <a16:creationId xmlns="" xmlns:a16="http://schemas.microsoft.com/office/drawing/2014/main" id="{2463C8A3-AFA1-4E23-B4F9-560F75710069}"/>
                  </a:ext>
                </a:extLst>
              </p:cNvPr>
              <p:cNvGrpSpPr>
                <a:grpSpLocks/>
              </p:cNvGrpSpPr>
              <p:nvPr/>
            </p:nvGrpSpPr>
            <p:grpSpPr bwMode="auto">
              <a:xfrm>
                <a:off x="2305563" y="1580348"/>
                <a:ext cx="4364997" cy="1171283"/>
                <a:chOff x="2254197" y="2133047"/>
                <a:chExt cx="4364997" cy="1171283"/>
              </a:xfrm>
            </p:grpSpPr>
            <p:grpSp>
              <p:nvGrpSpPr>
                <p:cNvPr id="80934" name="Group 29">
                  <a:extLst>
                    <a:ext uri="{FF2B5EF4-FFF2-40B4-BE49-F238E27FC236}">
                      <a16:creationId xmlns="" xmlns:a16="http://schemas.microsoft.com/office/drawing/2014/main" id="{B8E28E01-E7E7-4E8A-A7D6-991FCCFC890F}"/>
                    </a:ext>
                  </a:extLst>
                </p:cNvPr>
                <p:cNvGrpSpPr>
                  <a:grpSpLocks/>
                </p:cNvGrpSpPr>
                <p:nvPr/>
              </p:nvGrpSpPr>
              <p:grpSpPr bwMode="auto">
                <a:xfrm>
                  <a:off x="3894420" y="2134921"/>
                  <a:ext cx="1708121" cy="1169409"/>
                  <a:chOff x="864" y="1488"/>
                  <a:chExt cx="720" cy="624"/>
                </a:xfrm>
              </p:grpSpPr>
              <p:grpSp>
                <p:nvGrpSpPr>
                  <p:cNvPr id="80942" name="Group 30">
                    <a:extLst>
                      <a:ext uri="{FF2B5EF4-FFF2-40B4-BE49-F238E27FC236}">
                        <a16:creationId xmlns="" xmlns:a16="http://schemas.microsoft.com/office/drawing/2014/main" id="{8FB56702-DAB5-4E5E-BF3D-0E0894E5739B}"/>
                      </a:ext>
                    </a:extLst>
                  </p:cNvPr>
                  <p:cNvGrpSpPr>
                    <a:grpSpLocks/>
                  </p:cNvGrpSpPr>
                  <p:nvPr/>
                </p:nvGrpSpPr>
                <p:grpSpPr bwMode="auto">
                  <a:xfrm>
                    <a:off x="864" y="1488"/>
                    <a:ext cx="720" cy="624"/>
                    <a:chOff x="864" y="1488"/>
                    <a:chExt cx="720" cy="624"/>
                  </a:xfrm>
                </p:grpSpPr>
                <p:sp>
                  <p:nvSpPr>
                    <p:cNvPr id="80944" name="Rectangle 31">
                      <a:extLst>
                        <a:ext uri="{FF2B5EF4-FFF2-40B4-BE49-F238E27FC236}">
                          <a16:creationId xmlns="" xmlns:a16="http://schemas.microsoft.com/office/drawing/2014/main" id="{BA1CC4F8-5780-465D-A2AE-3A3FB702A105}"/>
                        </a:ext>
                      </a:extLst>
                    </p:cNvPr>
                    <p:cNvSpPr>
                      <a:spLocks noChangeArrowheads="1"/>
                    </p:cNvSpPr>
                    <p:nvPr/>
                  </p:nvSpPr>
                  <p:spPr bwMode="auto">
                    <a:xfrm>
                      <a:off x="1296" y="1776"/>
                      <a:ext cx="288" cy="336"/>
                    </a:xfrm>
                    <a:prstGeom prst="rect">
                      <a:avLst/>
                    </a:prstGeom>
                    <a:solidFill>
                      <a:schemeClr val="accent1"/>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80945" name="Line 32">
                      <a:extLst>
                        <a:ext uri="{FF2B5EF4-FFF2-40B4-BE49-F238E27FC236}">
                          <a16:creationId xmlns="" xmlns:a16="http://schemas.microsoft.com/office/drawing/2014/main" id="{0CE5A13A-BA72-4674-8EAA-5FD8AD28AD86}"/>
                        </a:ext>
                      </a:extLst>
                    </p:cNvPr>
                    <p:cNvSpPr>
                      <a:spLocks noChangeShapeType="1"/>
                    </p:cNvSpPr>
                    <p:nvPr/>
                  </p:nvSpPr>
                  <p:spPr bwMode="auto">
                    <a:xfrm>
                      <a:off x="1440" y="1488"/>
                      <a:ext cx="0" cy="288"/>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46" name="Line 33">
                      <a:extLst>
                        <a:ext uri="{FF2B5EF4-FFF2-40B4-BE49-F238E27FC236}">
                          <a16:creationId xmlns="" xmlns:a16="http://schemas.microsoft.com/office/drawing/2014/main" id="{792A93E5-0865-4219-9D61-DF5C5F1EBA51}"/>
                        </a:ext>
                      </a:extLst>
                    </p:cNvPr>
                    <p:cNvSpPr>
                      <a:spLocks noChangeShapeType="1"/>
                    </p:cNvSpPr>
                    <p:nvPr/>
                  </p:nvSpPr>
                  <p:spPr bwMode="auto">
                    <a:xfrm>
                      <a:off x="864" y="1946"/>
                      <a:ext cx="43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43" name="Text Box 34">
                    <a:extLst>
                      <a:ext uri="{FF2B5EF4-FFF2-40B4-BE49-F238E27FC236}">
                        <a16:creationId xmlns="" xmlns:a16="http://schemas.microsoft.com/office/drawing/2014/main" id="{24D23988-36C6-4F65-84F7-4777AD1712C7}"/>
                      </a:ext>
                    </a:extLst>
                  </p:cNvPr>
                  <p:cNvSpPr txBox="1">
                    <a:spLocks noChangeArrowheads="1"/>
                  </p:cNvSpPr>
                  <p:nvPr/>
                </p:nvSpPr>
                <p:spPr bwMode="auto">
                  <a:xfrm>
                    <a:off x="1352" y="1801"/>
                    <a:ext cx="17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i="1">
                        <a:ea typeface="宋体" panose="02010600030101010101" pitchFamily="2" charset="-122"/>
                      </a:rPr>
                      <a:t>E</a:t>
                    </a:r>
                    <a:endParaRPr lang="en-US" altLang="zh-CN" b="0">
                      <a:ea typeface="宋体" panose="02010600030101010101" pitchFamily="2" charset="-122"/>
                    </a:endParaRPr>
                  </a:p>
                </p:txBody>
              </p:sp>
            </p:grpSp>
            <p:grpSp>
              <p:nvGrpSpPr>
                <p:cNvPr id="80935" name="Group 29">
                  <a:extLst>
                    <a:ext uri="{FF2B5EF4-FFF2-40B4-BE49-F238E27FC236}">
                      <a16:creationId xmlns="" xmlns:a16="http://schemas.microsoft.com/office/drawing/2014/main" id="{2B3414F5-C8E3-494A-AE7A-47B781EE72B8}"/>
                    </a:ext>
                  </a:extLst>
                </p:cNvPr>
                <p:cNvGrpSpPr>
                  <a:grpSpLocks/>
                </p:cNvGrpSpPr>
                <p:nvPr/>
              </p:nvGrpSpPr>
              <p:grpSpPr bwMode="auto">
                <a:xfrm>
                  <a:off x="2254197" y="2133047"/>
                  <a:ext cx="1708121" cy="1169409"/>
                  <a:chOff x="864" y="1488"/>
                  <a:chExt cx="720" cy="624"/>
                </a:xfrm>
              </p:grpSpPr>
              <p:grpSp>
                <p:nvGrpSpPr>
                  <p:cNvPr id="80937" name="Group 30">
                    <a:extLst>
                      <a:ext uri="{FF2B5EF4-FFF2-40B4-BE49-F238E27FC236}">
                        <a16:creationId xmlns="" xmlns:a16="http://schemas.microsoft.com/office/drawing/2014/main" id="{905AF2F1-CAB7-4588-94BD-7A66419DE769}"/>
                      </a:ext>
                    </a:extLst>
                  </p:cNvPr>
                  <p:cNvGrpSpPr>
                    <a:grpSpLocks/>
                  </p:cNvGrpSpPr>
                  <p:nvPr/>
                </p:nvGrpSpPr>
                <p:grpSpPr bwMode="auto">
                  <a:xfrm>
                    <a:off x="864" y="1488"/>
                    <a:ext cx="720" cy="624"/>
                    <a:chOff x="864" y="1488"/>
                    <a:chExt cx="720" cy="624"/>
                  </a:xfrm>
                </p:grpSpPr>
                <p:sp>
                  <p:nvSpPr>
                    <p:cNvPr id="80939" name="Rectangle 31">
                      <a:extLst>
                        <a:ext uri="{FF2B5EF4-FFF2-40B4-BE49-F238E27FC236}">
                          <a16:creationId xmlns="" xmlns:a16="http://schemas.microsoft.com/office/drawing/2014/main" id="{3BBD5F02-3271-4789-B6FA-FA78D6F8340D}"/>
                        </a:ext>
                      </a:extLst>
                    </p:cNvPr>
                    <p:cNvSpPr>
                      <a:spLocks noChangeArrowheads="1"/>
                    </p:cNvSpPr>
                    <p:nvPr/>
                  </p:nvSpPr>
                  <p:spPr bwMode="auto">
                    <a:xfrm>
                      <a:off x="1296" y="1776"/>
                      <a:ext cx="288" cy="336"/>
                    </a:xfrm>
                    <a:prstGeom prst="rect">
                      <a:avLst/>
                    </a:prstGeom>
                    <a:solidFill>
                      <a:schemeClr val="accent1"/>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80940" name="Line 32">
                      <a:extLst>
                        <a:ext uri="{FF2B5EF4-FFF2-40B4-BE49-F238E27FC236}">
                          <a16:creationId xmlns="" xmlns:a16="http://schemas.microsoft.com/office/drawing/2014/main" id="{BDAA25E9-FBC5-4826-8D95-F2C500D3C7E5}"/>
                        </a:ext>
                      </a:extLst>
                    </p:cNvPr>
                    <p:cNvSpPr>
                      <a:spLocks noChangeShapeType="1"/>
                    </p:cNvSpPr>
                    <p:nvPr/>
                  </p:nvSpPr>
                  <p:spPr bwMode="auto">
                    <a:xfrm>
                      <a:off x="1440" y="1488"/>
                      <a:ext cx="0" cy="288"/>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41" name="Line 33">
                      <a:extLst>
                        <a:ext uri="{FF2B5EF4-FFF2-40B4-BE49-F238E27FC236}">
                          <a16:creationId xmlns="" xmlns:a16="http://schemas.microsoft.com/office/drawing/2014/main" id="{271BCE16-48EC-4E28-957B-57483EFA1D61}"/>
                        </a:ext>
                      </a:extLst>
                    </p:cNvPr>
                    <p:cNvSpPr>
                      <a:spLocks noChangeShapeType="1"/>
                    </p:cNvSpPr>
                    <p:nvPr/>
                  </p:nvSpPr>
                  <p:spPr bwMode="auto">
                    <a:xfrm>
                      <a:off x="864" y="1946"/>
                      <a:ext cx="43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38" name="Text Box 34">
                    <a:extLst>
                      <a:ext uri="{FF2B5EF4-FFF2-40B4-BE49-F238E27FC236}">
                        <a16:creationId xmlns="" xmlns:a16="http://schemas.microsoft.com/office/drawing/2014/main" id="{048E58C0-D70D-4CCD-9ABE-852A25EB6DEB}"/>
                      </a:ext>
                    </a:extLst>
                  </p:cNvPr>
                  <p:cNvSpPr txBox="1">
                    <a:spLocks noChangeArrowheads="1"/>
                  </p:cNvSpPr>
                  <p:nvPr/>
                </p:nvSpPr>
                <p:spPr bwMode="auto">
                  <a:xfrm>
                    <a:off x="1352" y="1801"/>
                    <a:ext cx="17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i="1" dirty="0">
                        <a:ea typeface="宋体" panose="02010600030101010101" pitchFamily="2" charset="-122"/>
                      </a:rPr>
                      <a:t>E</a:t>
                    </a:r>
                    <a:endParaRPr lang="en-US" altLang="zh-CN" b="0" dirty="0">
                      <a:ea typeface="宋体" panose="02010600030101010101" pitchFamily="2" charset="-122"/>
                    </a:endParaRPr>
                  </a:p>
                </p:txBody>
              </p:sp>
            </p:grpSp>
            <p:sp>
              <p:nvSpPr>
                <p:cNvPr id="80936" name="Line 41">
                  <a:extLst>
                    <a:ext uri="{FF2B5EF4-FFF2-40B4-BE49-F238E27FC236}">
                      <a16:creationId xmlns="" xmlns:a16="http://schemas.microsoft.com/office/drawing/2014/main" id="{72A15FC1-B535-46B5-9D14-EF659EB37F19}"/>
                    </a:ext>
                  </a:extLst>
                </p:cNvPr>
                <p:cNvSpPr>
                  <a:spLocks noChangeShapeType="1"/>
                </p:cNvSpPr>
                <p:nvPr/>
              </p:nvSpPr>
              <p:spPr bwMode="auto">
                <a:xfrm>
                  <a:off x="5638800" y="2981056"/>
                  <a:ext cx="980394" cy="16845"/>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0928" name="组合 9">
                <a:extLst>
                  <a:ext uri="{FF2B5EF4-FFF2-40B4-BE49-F238E27FC236}">
                    <a16:creationId xmlns="" xmlns:a16="http://schemas.microsoft.com/office/drawing/2014/main" id="{08809C78-4C72-4048-A12A-5F0C9C4D7B49}"/>
                  </a:ext>
                </a:extLst>
              </p:cNvPr>
              <p:cNvGrpSpPr>
                <a:grpSpLocks/>
              </p:cNvGrpSpPr>
              <p:nvPr/>
            </p:nvGrpSpPr>
            <p:grpSpPr bwMode="auto">
              <a:xfrm>
                <a:off x="1922463" y="1230313"/>
                <a:ext cx="5139386" cy="1370012"/>
                <a:chOff x="1922463" y="1230313"/>
                <a:chExt cx="5139386" cy="1370012"/>
              </a:xfrm>
            </p:grpSpPr>
            <p:graphicFrame>
              <p:nvGraphicFramePr>
                <p:cNvPr id="80929" name="对象 7">
                  <a:extLst>
                    <a:ext uri="{FF2B5EF4-FFF2-40B4-BE49-F238E27FC236}">
                      <a16:creationId xmlns="" xmlns:a16="http://schemas.microsoft.com/office/drawing/2014/main" id="{E30F21AD-5BD9-4CE9-B63A-D2E4BDFD2A41}"/>
                    </a:ext>
                  </a:extLst>
                </p:cNvPr>
                <p:cNvGraphicFramePr>
                  <a:graphicFrameLocks noChangeAspect="1"/>
                </p:cNvGraphicFramePr>
                <p:nvPr/>
              </p:nvGraphicFramePr>
              <p:xfrm>
                <a:off x="3502025" y="1230313"/>
                <a:ext cx="339725" cy="371475"/>
              </p:xfrm>
              <a:graphic>
                <a:graphicData uri="http://schemas.openxmlformats.org/presentationml/2006/ole">
                  <mc:AlternateContent xmlns:mc="http://schemas.openxmlformats.org/markup-compatibility/2006">
                    <mc:Choice xmlns:v="urn:schemas-microsoft-com:vml" Requires="v">
                      <p:oleObj spid="_x0000_s213239" r:id="rId4" imgW="171688" imgH="186950" progId="Equation.Ribbit">
                        <p:embed/>
                      </p:oleObj>
                    </mc:Choice>
                    <mc:Fallback>
                      <p:oleObj r:id="rId4" imgW="171688" imgH="186950" progId="Equation.Ribbit">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2025" y="1230313"/>
                              <a:ext cx="339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30" name="对象 77">
                  <a:extLst>
                    <a:ext uri="{FF2B5EF4-FFF2-40B4-BE49-F238E27FC236}">
                      <a16:creationId xmlns="" xmlns:a16="http://schemas.microsoft.com/office/drawing/2014/main" id="{5BE8798F-2265-4217-B524-BF1094ADAC96}"/>
                    </a:ext>
                  </a:extLst>
                </p:cNvPr>
                <p:cNvGraphicFramePr>
                  <a:graphicFrameLocks noChangeAspect="1"/>
                </p:cNvGraphicFramePr>
                <p:nvPr/>
              </p:nvGraphicFramePr>
              <p:xfrm>
                <a:off x="5203825" y="1230313"/>
                <a:ext cx="346075" cy="371475"/>
              </p:xfrm>
              <a:graphic>
                <a:graphicData uri="http://schemas.openxmlformats.org/presentationml/2006/ole">
                  <mc:AlternateContent xmlns:mc="http://schemas.openxmlformats.org/markup-compatibility/2006">
                    <mc:Choice xmlns:v="urn:schemas-microsoft-com:vml" Requires="v">
                      <p:oleObj spid="_x0000_s213240" r:id="rId6" imgW="174232" imgH="186950" progId="Equation.Ribbit">
                        <p:embed/>
                      </p:oleObj>
                    </mc:Choice>
                    <mc:Fallback>
                      <p:oleObj r:id="rId6" imgW="174232" imgH="186950" progId="Equation.Ribbit">
                        <p:embed/>
                        <p:pic>
                          <p:nvPicPr>
                            <p:cNvPr id="0" name="对象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3825" y="1230313"/>
                              <a:ext cx="3460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31" name="对象 80">
                  <a:extLst>
                    <a:ext uri="{FF2B5EF4-FFF2-40B4-BE49-F238E27FC236}">
                      <a16:creationId xmlns="" xmlns:a16="http://schemas.microsoft.com/office/drawing/2014/main" id="{A2C59551-F453-440A-8D7B-139434367C19}"/>
                    </a:ext>
                  </a:extLst>
                </p:cNvPr>
                <p:cNvGraphicFramePr>
                  <a:graphicFrameLocks noChangeAspect="1"/>
                </p:cNvGraphicFramePr>
                <p:nvPr/>
              </p:nvGraphicFramePr>
              <p:xfrm>
                <a:off x="1922463" y="2293938"/>
                <a:ext cx="333375" cy="282575"/>
              </p:xfrm>
              <a:graphic>
                <a:graphicData uri="http://schemas.openxmlformats.org/presentationml/2006/ole">
                  <mc:AlternateContent xmlns:mc="http://schemas.openxmlformats.org/markup-compatibility/2006">
                    <mc:Choice xmlns:v="urn:schemas-microsoft-com:vml" Requires="v">
                      <p:oleObj spid="_x0000_s213241" r:id="rId8" imgW="167873" imgH="143710" progId="Equation.Ribbit">
                        <p:embed/>
                      </p:oleObj>
                    </mc:Choice>
                    <mc:Fallback>
                      <p:oleObj r:id="rId8" imgW="167873" imgH="143710" progId="Equation.Ribbit">
                        <p:embed/>
                        <p:pic>
                          <p:nvPicPr>
                            <p:cNvPr id="0" name="对象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2463" y="2293938"/>
                              <a:ext cx="333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32" name="对象 81">
                  <a:extLst>
                    <a:ext uri="{FF2B5EF4-FFF2-40B4-BE49-F238E27FC236}">
                      <a16:creationId xmlns="" xmlns:a16="http://schemas.microsoft.com/office/drawing/2014/main" id="{B02D661E-0A5C-415E-AB2D-84F3711D7D6A}"/>
                    </a:ext>
                  </a:extLst>
                </p:cNvPr>
                <p:cNvGraphicFramePr>
                  <a:graphicFrameLocks noChangeAspect="1"/>
                </p:cNvGraphicFramePr>
                <p:nvPr/>
              </p:nvGraphicFramePr>
              <p:xfrm>
                <a:off x="6755461" y="2317750"/>
                <a:ext cx="306388" cy="282575"/>
              </p:xfrm>
              <a:graphic>
                <a:graphicData uri="http://schemas.openxmlformats.org/presentationml/2006/ole">
                  <mc:AlternateContent xmlns:mc="http://schemas.openxmlformats.org/markup-compatibility/2006">
                    <mc:Choice xmlns:v="urn:schemas-microsoft-com:vml" Requires="v">
                      <p:oleObj spid="_x0000_s213242" r:id="rId10" imgW="156210" imgH="143510" progId="Equation.Ribbit">
                        <p:embed/>
                      </p:oleObj>
                    </mc:Choice>
                    <mc:Fallback>
                      <p:oleObj r:id="rId10" imgW="156210" imgH="143510" progId="Equation.Ribbit">
                        <p:embed/>
                        <p:pic>
                          <p:nvPicPr>
                            <p:cNvPr id="0" name="对象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55461" y="2317750"/>
                              <a:ext cx="3063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33" name="对象 84">
                  <a:extLst>
                    <a:ext uri="{FF2B5EF4-FFF2-40B4-BE49-F238E27FC236}">
                      <a16:creationId xmlns="" xmlns:a16="http://schemas.microsoft.com/office/drawing/2014/main" id="{A9CB29ED-B282-488F-B5DA-FA1066C9411D}"/>
                    </a:ext>
                  </a:extLst>
                </p:cNvPr>
                <p:cNvGraphicFramePr>
                  <a:graphicFrameLocks noChangeAspect="1"/>
                </p:cNvGraphicFramePr>
                <p:nvPr/>
              </p:nvGraphicFramePr>
              <p:xfrm>
                <a:off x="4392613" y="2100263"/>
                <a:ext cx="201612" cy="284162"/>
              </p:xfrm>
              <a:graphic>
                <a:graphicData uri="http://schemas.openxmlformats.org/presentationml/2006/ole">
                  <mc:AlternateContent xmlns:mc="http://schemas.openxmlformats.org/markup-compatibility/2006">
                    <mc:Choice xmlns:v="urn:schemas-microsoft-com:vml" Requires="v">
                      <p:oleObj spid="_x0000_s213243" r:id="rId12" imgW="101883" imgH="142636" progId="Equation.Ribbit">
                        <p:embed/>
                      </p:oleObj>
                    </mc:Choice>
                    <mc:Fallback>
                      <p:oleObj r:id="rId12" imgW="101883" imgH="142636" progId="Equation.Ribbit">
                        <p:embed/>
                        <p:pic>
                          <p:nvPicPr>
                            <p:cNvPr id="0" name="对象 8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2613" y="2100263"/>
                              <a:ext cx="2016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80903" name="文本框 8">
              <a:extLst>
                <a:ext uri="{FF2B5EF4-FFF2-40B4-BE49-F238E27FC236}">
                  <a16:creationId xmlns="" xmlns:a16="http://schemas.microsoft.com/office/drawing/2014/main" id="{B55FB093-2AC6-4C9E-9144-B66FE71E8729}"/>
                </a:ext>
              </a:extLst>
            </p:cNvPr>
            <p:cNvSpPr txBox="1">
              <a:spLocks noChangeArrowheads="1"/>
            </p:cNvSpPr>
            <p:nvPr/>
          </p:nvSpPr>
          <p:spPr bwMode="auto">
            <a:xfrm>
              <a:off x="602537" y="2057436"/>
              <a:ext cx="16017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r>
                <a:rPr lang="en-US" altLang="zh-CN" dirty="0">
                  <a:latin typeface="Euclid" panose="02020503060505020303" pitchFamily="18" charset="0"/>
                </a:rPr>
                <a:t>(a)  </a:t>
              </a:r>
              <a:r>
                <a:rPr lang="zh-CN" altLang="en-US" b="0" dirty="0">
                  <a:latin typeface="Euclid" panose="02020503060505020303" pitchFamily="18" charset="0"/>
                </a:rPr>
                <a:t>加密</a:t>
              </a:r>
              <a:endParaRPr lang="zh-CN" altLang="en-US" sz="1800" b="0" dirty="0">
                <a:latin typeface="Euclid" panose="02020503060505020303" pitchFamily="18" charset="0"/>
              </a:endParaRPr>
            </a:p>
          </p:txBody>
        </p:sp>
      </p:grpSp>
      <p:grpSp>
        <p:nvGrpSpPr>
          <p:cNvPr id="4" name="组合 3">
            <a:extLst>
              <a:ext uri="{FF2B5EF4-FFF2-40B4-BE49-F238E27FC236}">
                <a16:creationId xmlns="" xmlns:a16="http://schemas.microsoft.com/office/drawing/2014/main" id="{BD52683E-152C-4F6B-8AFE-515108685331}"/>
              </a:ext>
            </a:extLst>
          </p:cNvPr>
          <p:cNvGrpSpPr/>
          <p:nvPr/>
        </p:nvGrpSpPr>
        <p:grpSpPr>
          <a:xfrm>
            <a:off x="609568" y="2850952"/>
            <a:ext cx="6805277" cy="1492424"/>
            <a:chOff x="609568" y="2927150"/>
            <a:chExt cx="6805277" cy="1492424"/>
          </a:xfrm>
        </p:grpSpPr>
        <p:grpSp>
          <p:nvGrpSpPr>
            <p:cNvPr id="80906" name="组合 12">
              <a:extLst>
                <a:ext uri="{FF2B5EF4-FFF2-40B4-BE49-F238E27FC236}">
                  <a16:creationId xmlns="" xmlns:a16="http://schemas.microsoft.com/office/drawing/2014/main" id="{B767A935-A919-4B3E-8FF3-F92078975666}"/>
                </a:ext>
              </a:extLst>
            </p:cNvPr>
            <p:cNvGrpSpPr>
              <a:grpSpLocks/>
            </p:cNvGrpSpPr>
            <p:nvPr/>
          </p:nvGrpSpPr>
          <p:grpSpPr bwMode="auto">
            <a:xfrm>
              <a:off x="2286060" y="2927150"/>
              <a:ext cx="5128785" cy="1492424"/>
              <a:chOff x="1940351" y="3644900"/>
              <a:chExt cx="5128341" cy="1492532"/>
            </a:xfrm>
          </p:grpSpPr>
          <p:grpSp>
            <p:nvGrpSpPr>
              <p:cNvPr id="80907" name="组合 6">
                <a:extLst>
                  <a:ext uri="{FF2B5EF4-FFF2-40B4-BE49-F238E27FC236}">
                    <a16:creationId xmlns="" xmlns:a16="http://schemas.microsoft.com/office/drawing/2014/main" id="{01BC7BBF-01C3-42C2-B52A-0DF0004F15C9}"/>
                  </a:ext>
                </a:extLst>
              </p:cNvPr>
              <p:cNvGrpSpPr>
                <a:grpSpLocks/>
              </p:cNvGrpSpPr>
              <p:nvPr/>
            </p:nvGrpSpPr>
            <p:grpSpPr bwMode="auto">
              <a:xfrm>
                <a:off x="2313165" y="3962400"/>
                <a:ext cx="4409394" cy="1175032"/>
                <a:chOff x="2209800" y="3990505"/>
                <a:chExt cx="4409394" cy="1175032"/>
              </a:xfrm>
            </p:grpSpPr>
            <p:grpSp>
              <p:nvGrpSpPr>
                <p:cNvPr id="80914" name="Group 29">
                  <a:extLst>
                    <a:ext uri="{FF2B5EF4-FFF2-40B4-BE49-F238E27FC236}">
                      <a16:creationId xmlns="" xmlns:a16="http://schemas.microsoft.com/office/drawing/2014/main" id="{2562F22F-8ECB-4DA9-9416-2EC89E5D6123}"/>
                    </a:ext>
                  </a:extLst>
                </p:cNvPr>
                <p:cNvGrpSpPr>
                  <a:grpSpLocks/>
                </p:cNvGrpSpPr>
                <p:nvPr/>
              </p:nvGrpSpPr>
              <p:grpSpPr bwMode="auto">
                <a:xfrm>
                  <a:off x="3917921" y="3990505"/>
                  <a:ext cx="1708121" cy="1169409"/>
                  <a:chOff x="864" y="1488"/>
                  <a:chExt cx="720" cy="624"/>
                </a:xfrm>
              </p:grpSpPr>
              <p:grpSp>
                <p:nvGrpSpPr>
                  <p:cNvPr id="80922" name="Group 30">
                    <a:extLst>
                      <a:ext uri="{FF2B5EF4-FFF2-40B4-BE49-F238E27FC236}">
                        <a16:creationId xmlns="" xmlns:a16="http://schemas.microsoft.com/office/drawing/2014/main" id="{4FFF5B09-FC46-49B9-B776-C4F3037FF76A}"/>
                      </a:ext>
                    </a:extLst>
                  </p:cNvPr>
                  <p:cNvGrpSpPr>
                    <a:grpSpLocks/>
                  </p:cNvGrpSpPr>
                  <p:nvPr/>
                </p:nvGrpSpPr>
                <p:grpSpPr bwMode="auto">
                  <a:xfrm>
                    <a:off x="864" y="1488"/>
                    <a:ext cx="720" cy="624"/>
                    <a:chOff x="864" y="1488"/>
                    <a:chExt cx="720" cy="624"/>
                  </a:xfrm>
                </p:grpSpPr>
                <p:sp>
                  <p:nvSpPr>
                    <p:cNvPr id="80924" name="Rectangle 31">
                      <a:extLst>
                        <a:ext uri="{FF2B5EF4-FFF2-40B4-BE49-F238E27FC236}">
                          <a16:creationId xmlns="" xmlns:a16="http://schemas.microsoft.com/office/drawing/2014/main" id="{AE7F78C5-7E43-4068-9D81-D733DA46E80F}"/>
                        </a:ext>
                      </a:extLst>
                    </p:cNvPr>
                    <p:cNvSpPr>
                      <a:spLocks noChangeArrowheads="1"/>
                    </p:cNvSpPr>
                    <p:nvPr/>
                  </p:nvSpPr>
                  <p:spPr bwMode="auto">
                    <a:xfrm>
                      <a:off x="1296" y="1776"/>
                      <a:ext cx="288" cy="336"/>
                    </a:xfrm>
                    <a:prstGeom prst="rect">
                      <a:avLst/>
                    </a:prstGeom>
                    <a:solidFill>
                      <a:schemeClr val="accent1"/>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80925" name="Line 32">
                      <a:extLst>
                        <a:ext uri="{FF2B5EF4-FFF2-40B4-BE49-F238E27FC236}">
                          <a16:creationId xmlns="" xmlns:a16="http://schemas.microsoft.com/office/drawing/2014/main" id="{11FC516F-B2A5-4F98-8A77-ADB0741E8396}"/>
                        </a:ext>
                      </a:extLst>
                    </p:cNvPr>
                    <p:cNvSpPr>
                      <a:spLocks noChangeShapeType="1"/>
                    </p:cNvSpPr>
                    <p:nvPr/>
                  </p:nvSpPr>
                  <p:spPr bwMode="auto">
                    <a:xfrm>
                      <a:off x="1440" y="1488"/>
                      <a:ext cx="0" cy="288"/>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26" name="Line 33">
                      <a:extLst>
                        <a:ext uri="{FF2B5EF4-FFF2-40B4-BE49-F238E27FC236}">
                          <a16:creationId xmlns="" xmlns:a16="http://schemas.microsoft.com/office/drawing/2014/main" id="{655224CC-43E5-4F55-BCC9-5CEC97E5C4E9}"/>
                        </a:ext>
                      </a:extLst>
                    </p:cNvPr>
                    <p:cNvSpPr>
                      <a:spLocks noChangeShapeType="1"/>
                    </p:cNvSpPr>
                    <p:nvPr/>
                  </p:nvSpPr>
                  <p:spPr bwMode="auto">
                    <a:xfrm>
                      <a:off x="864" y="1946"/>
                      <a:ext cx="43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23" name="Text Box 34">
                    <a:extLst>
                      <a:ext uri="{FF2B5EF4-FFF2-40B4-BE49-F238E27FC236}">
                        <a16:creationId xmlns="" xmlns:a16="http://schemas.microsoft.com/office/drawing/2014/main" id="{EF12E7A1-E973-45CB-809F-8B8084226F1A}"/>
                      </a:ext>
                    </a:extLst>
                  </p:cNvPr>
                  <p:cNvSpPr txBox="1">
                    <a:spLocks noChangeArrowheads="1"/>
                  </p:cNvSpPr>
                  <p:nvPr/>
                </p:nvSpPr>
                <p:spPr bwMode="auto">
                  <a:xfrm>
                    <a:off x="1352" y="1801"/>
                    <a:ext cx="18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i="1" dirty="0">
                        <a:ea typeface="宋体" panose="02010600030101010101" pitchFamily="2" charset="-122"/>
                      </a:rPr>
                      <a:t>D</a:t>
                    </a:r>
                    <a:endParaRPr lang="en-US" altLang="zh-CN" b="0" dirty="0">
                      <a:ea typeface="宋体" panose="02010600030101010101" pitchFamily="2" charset="-122"/>
                    </a:endParaRPr>
                  </a:p>
                </p:txBody>
              </p:sp>
            </p:grpSp>
            <p:sp>
              <p:nvSpPr>
                <p:cNvPr id="80915" name="Line 41">
                  <a:extLst>
                    <a:ext uri="{FF2B5EF4-FFF2-40B4-BE49-F238E27FC236}">
                      <a16:creationId xmlns="" xmlns:a16="http://schemas.microsoft.com/office/drawing/2014/main" id="{03BAEE0F-96C1-40A4-BEB3-9BD6C9499CAC}"/>
                    </a:ext>
                  </a:extLst>
                </p:cNvPr>
                <p:cNvSpPr>
                  <a:spLocks noChangeShapeType="1"/>
                </p:cNvSpPr>
                <p:nvPr/>
              </p:nvSpPr>
              <p:spPr bwMode="auto">
                <a:xfrm>
                  <a:off x="5638800" y="4823045"/>
                  <a:ext cx="980394" cy="16845"/>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0916" name="Group 29">
                  <a:extLst>
                    <a:ext uri="{FF2B5EF4-FFF2-40B4-BE49-F238E27FC236}">
                      <a16:creationId xmlns="" xmlns:a16="http://schemas.microsoft.com/office/drawing/2014/main" id="{42B0325E-E11C-49BD-BA01-B8140EEE78D1}"/>
                    </a:ext>
                  </a:extLst>
                </p:cNvPr>
                <p:cNvGrpSpPr>
                  <a:grpSpLocks/>
                </p:cNvGrpSpPr>
                <p:nvPr/>
              </p:nvGrpSpPr>
              <p:grpSpPr bwMode="auto">
                <a:xfrm>
                  <a:off x="2209800" y="3996128"/>
                  <a:ext cx="1708121" cy="1169409"/>
                  <a:chOff x="864" y="1488"/>
                  <a:chExt cx="720" cy="624"/>
                </a:xfrm>
              </p:grpSpPr>
              <p:grpSp>
                <p:nvGrpSpPr>
                  <p:cNvPr id="80917" name="Group 30">
                    <a:extLst>
                      <a:ext uri="{FF2B5EF4-FFF2-40B4-BE49-F238E27FC236}">
                        <a16:creationId xmlns="" xmlns:a16="http://schemas.microsoft.com/office/drawing/2014/main" id="{90A03FA5-9A14-4118-96D0-5A6607E1D405}"/>
                      </a:ext>
                    </a:extLst>
                  </p:cNvPr>
                  <p:cNvGrpSpPr>
                    <a:grpSpLocks/>
                  </p:cNvGrpSpPr>
                  <p:nvPr/>
                </p:nvGrpSpPr>
                <p:grpSpPr bwMode="auto">
                  <a:xfrm>
                    <a:off x="864" y="1488"/>
                    <a:ext cx="720" cy="624"/>
                    <a:chOff x="864" y="1488"/>
                    <a:chExt cx="720" cy="624"/>
                  </a:xfrm>
                </p:grpSpPr>
                <p:sp>
                  <p:nvSpPr>
                    <p:cNvPr id="80919" name="Rectangle 31">
                      <a:extLst>
                        <a:ext uri="{FF2B5EF4-FFF2-40B4-BE49-F238E27FC236}">
                          <a16:creationId xmlns="" xmlns:a16="http://schemas.microsoft.com/office/drawing/2014/main" id="{E1F1097C-BC26-4CBA-A756-7E328ACCBAC3}"/>
                        </a:ext>
                      </a:extLst>
                    </p:cNvPr>
                    <p:cNvSpPr>
                      <a:spLocks noChangeArrowheads="1"/>
                    </p:cNvSpPr>
                    <p:nvPr/>
                  </p:nvSpPr>
                  <p:spPr bwMode="auto">
                    <a:xfrm>
                      <a:off x="1296" y="1776"/>
                      <a:ext cx="288" cy="336"/>
                    </a:xfrm>
                    <a:prstGeom prst="rect">
                      <a:avLst/>
                    </a:prstGeom>
                    <a:solidFill>
                      <a:schemeClr val="accent1"/>
                    </a:solidFill>
                    <a:ln w="38100">
                      <a:solidFill>
                        <a:srgbClr val="CC3300"/>
                      </a:solidFill>
                      <a:miter lim="800000"/>
                      <a:headEnd/>
                      <a:tailEnd/>
                    </a:ln>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en-US" sz="1800" b="0">
                        <a:latin typeface="Tahoma" panose="020B0604030504040204" pitchFamily="34" charset="0"/>
                        <a:ea typeface="宋体" panose="02010600030101010101" pitchFamily="2" charset="-122"/>
                      </a:endParaRPr>
                    </a:p>
                  </p:txBody>
                </p:sp>
                <p:sp>
                  <p:nvSpPr>
                    <p:cNvPr id="80920" name="Line 32">
                      <a:extLst>
                        <a:ext uri="{FF2B5EF4-FFF2-40B4-BE49-F238E27FC236}">
                          <a16:creationId xmlns="" xmlns:a16="http://schemas.microsoft.com/office/drawing/2014/main" id="{32923F6C-F34E-4386-98FC-EF07A453E81F}"/>
                        </a:ext>
                      </a:extLst>
                    </p:cNvPr>
                    <p:cNvSpPr>
                      <a:spLocks noChangeShapeType="1"/>
                    </p:cNvSpPr>
                    <p:nvPr/>
                  </p:nvSpPr>
                  <p:spPr bwMode="auto">
                    <a:xfrm>
                      <a:off x="1440" y="1488"/>
                      <a:ext cx="0" cy="288"/>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21" name="Line 33">
                      <a:extLst>
                        <a:ext uri="{FF2B5EF4-FFF2-40B4-BE49-F238E27FC236}">
                          <a16:creationId xmlns="" xmlns:a16="http://schemas.microsoft.com/office/drawing/2014/main" id="{F2C252BB-318C-4C8E-B72E-42F1FC8235BF}"/>
                        </a:ext>
                      </a:extLst>
                    </p:cNvPr>
                    <p:cNvSpPr>
                      <a:spLocks noChangeShapeType="1"/>
                    </p:cNvSpPr>
                    <p:nvPr/>
                  </p:nvSpPr>
                  <p:spPr bwMode="auto">
                    <a:xfrm>
                      <a:off x="864" y="1946"/>
                      <a:ext cx="43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18" name="Text Box 34">
                    <a:extLst>
                      <a:ext uri="{FF2B5EF4-FFF2-40B4-BE49-F238E27FC236}">
                        <a16:creationId xmlns="" xmlns:a16="http://schemas.microsoft.com/office/drawing/2014/main" id="{BC425292-A720-4717-BDFF-4A4D632E7022}"/>
                      </a:ext>
                    </a:extLst>
                  </p:cNvPr>
                  <p:cNvSpPr txBox="1">
                    <a:spLocks noChangeArrowheads="1"/>
                  </p:cNvSpPr>
                  <p:nvPr/>
                </p:nvSpPr>
                <p:spPr bwMode="auto">
                  <a:xfrm>
                    <a:off x="1361" y="1797"/>
                    <a:ext cx="18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i="1" dirty="0">
                        <a:ea typeface="宋体" panose="02010600030101010101" pitchFamily="2" charset="-122"/>
                      </a:rPr>
                      <a:t>D</a:t>
                    </a:r>
                    <a:endParaRPr lang="en-US" altLang="zh-CN" b="0" dirty="0">
                      <a:ea typeface="宋体" panose="02010600030101010101" pitchFamily="2" charset="-122"/>
                    </a:endParaRPr>
                  </a:p>
                </p:txBody>
              </p:sp>
            </p:grpSp>
          </p:grpSp>
          <p:grpSp>
            <p:nvGrpSpPr>
              <p:cNvPr id="80908" name="组合 11">
                <a:extLst>
                  <a:ext uri="{FF2B5EF4-FFF2-40B4-BE49-F238E27FC236}">
                    <a16:creationId xmlns="" xmlns:a16="http://schemas.microsoft.com/office/drawing/2014/main" id="{C6CA3440-8E91-4F43-B565-DB3C629DD2DD}"/>
                  </a:ext>
                </a:extLst>
              </p:cNvPr>
              <p:cNvGrpSpPr>
                <a:grpSpLocks/>
              </p:cNvGrpSpPr>
              <p:nvPr/>
            </p:nvGrpSpPr>
            <p:grpSpPr bwMode="auto">
              <a:xfrm>
                <a:off x="1940351" y="3644900"/>
                <a:ext cx="5128341" cy="1322726"/>
                <a:chOff x="1940351" y="3644900"/>
                <a:chExt cx="5128341" cy="1322726"/>
              </a:xfrm>
            </p:grpSpPr>
            <p:graphicFrame>
              <p:nvGraphicFramePr>
                <p:cNvPr id="80909" name="对象 78">
                  <a:extLst>
                    <a:ext uri="{FF2B5EF4-FFF2-40B4-BE49-F238E27FC236}">
                      <a16:creationId xmlns="" xmlns:a16="http://schemas.microsoft.com/office/drawing/2014/main" id="{C01691C5-A7EF-41FD-8577-DB8A1E5BA6C8}"/>
                    </a:ext>
                  </a:extLst>
                </p:cNvPr>
                <p:cNvGraphicFramePr>
                  <a:graphicFrameLocks noChangeAspect="1"/>
                </p:cNvGraphicFramePr>
                <p:nvPr/>
              </p:nvGraphicFramePr>
              <p:xfrm>
                <a:off x="5286375" y="3644900"/>
                <a:ext cx="339725" cy="371475"/>
              </p:xfrm>
              <a:graphic>
                <a:graphicData uri="http://schemas.openxmlformats.org/presentationml/2006/ole">
                  <mc:AlternateContent xmlns:mc="http://schemas.openxmlformats.org/markup-compatibility/2006">
                    <mc:Choice xmlns:v="urn:schemas-microsoft-com:vml" Requires="v">
                      <p:oleObj spid="_x0000_s213244" r:id="rId14" imgW="171688" imgH="186950" progId="Equation.Ribbit">
                        <p:embed/>
                      </p:oleObj>
                    </mc:Choice>
                    <mc:Fallback>
                      <p:oleObj r:id="rId14" imgW="171688" imgH="186950" progId="Equation.Ribbit">
                        <p:embed/>
                        <p:pic>
                          <p:nvPicPr>
                            <p:cNvPr id="0" name="对象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375" y="3644900"/>
                              <a:ext cx="339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10" name="对象 79">
                  <a:extLst>
                    <a:ext uri="{FF2B5EF4-FFF2-40B4-BE49-F238E27FC236}">
                      <a16:creationId xmlns="" xmlns:a16="http://schemas.microsoft.com/office/drawing/2014/main" id="{69DCAAE9-A52E-4E64-92F1-223995C4B49D}"/>
                    </a:ext>
                  </a:extLst>
                </p:cNvPr>
                <p:cNvGraphicFramePr>
                  <a:graphicFrameLocks noChangeAspect="1"/>
                </p:cNvGraphicFramePr>
                <p:nvPr/>
              </p:nvGraphicFramePr>
              <p:xfrm>
                <a:off x="3565525" y="3654425"/>
                <a:ext cx="346075" cy="371475"/>
              </p:xfrm>
              <a:graphic>
                <a:graphicData uri="http://schemas.openxmlformats.org/presentationml/2006/ole">
                  <mc:AlternateContent xmlns:mc="http://schemas.openxmlformats.org/markup-compatibility/2006">
                    <mc:Choice xmlns:v="urn:schemas-microsoft-com:vml" Requires="v">
                      <p:oleObj spid="_x0000_s213245" r:id="rId15" imgW="174232" imgH="186950" progId="Equation.Ribbit">
                        <p:embed/>
                      </p:oleObj>
                    </mc:Choice>
                    <mc:Fallback>
                      <p:oleObj r:id="rId15" imgW="174232" imgH="186950" progId="Equation.Ribbit">
                        <p:embed/>
                        <p:pic>
                          <p:nvPicPr>
                            <p:cNvPr id="0" name="对象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5525" y="3654425"/>
                              <a:ext cx="3460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11" name="对象 82">
                  <a:extLst>
                    <a:ext uri="{FF2B5EF4-FFF2-40B4-BE49-F238E27FC236}">
                      <a16:creationId xmlns="" xmlns:a16="http://schemas.microsoft.com/office/drawing/2014/main" id="{67592B99-6AEA-4889-8DB6-48FAC781EB4E}"/>
                    </a:ext>
                  </a:extLst>
                </p:cNvPr>
                <p:cNvGraphicFramePr>
                  <a:graphicFrameLocks noChangeAspect="1"/>
                </p:cNvGraphicFramePr>
                <p:nvPr/>
              </p:nvGraphicFramePr>
              <p:xfrm>
                <a:off x="6735317" y="4685051"/>
                <a:ext cx="333375" cy="282575"/>
              </p:xfrm>
              <a:graphic>
                <a:graphicData uri="http://schemas.openxmlformats.org/presentationml/2006/ole">
                  <mc:AlternateContent xmlns:mc="http://schemas.openxmlformats.org/markup-compatibility/2006">
                    <mc:Choice xmlns:v="urn:schemas-microsoft-com:vml" Requires="v">
                      <p:oleObj spid="_x0000_s213246" r:id="rId16" imgW="167873" imgH="143710" progId="Equation.Ribbit">
                        <p:embed/>
                      </p:oleObj>
                    </mc:Choice>
                    <mc:Fallback>
                      <p:oleObj r:id="rId16" imgW="167873" imgH="143710" progId="Equation.Ribbit">
                        <p:embed/>
                        <p:pic>
                          <p:nvPicPr>
                            <p:cNvPr id="0" name="对象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5317" y="4685051"/>
                              <a:ext cx="333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12" name="对象 83">
                  <a:extLst>
                    <a:ext uri="{FF2B5EF4-FFF2-40B4-BE49-F238E27FC236}">
                      <a16:creationId xmlns="" xmlns:a16="http://schemas.microsoft.com/office/drawing/2014/main" id="{19C49FEF-4AB9-4341-BC34-5F64DC7D0583}"/>
                    </a:ext>
                  </a:extLst>
                </p:cNvPr>
                <p:cNvGraphicFramePr>
                  <a:graphicFrameLocks noChangeAspect="1"/>
                </p:cNvGraphicFramePr>
                <p:nvPr/>
              </p:nvGraphicFramePr>
              <p:xfrm>
                <a:off x="1940351" y="4685051"/>
                <a:ext cx="306388" cy="282575"/>
              </p:xfrm>
              <a:graphic>
                <a:graphicData uri="http://schemas.openxmlformats.org/presentationml/2006/ole">
                  <mc:AlternateContent xmlns:mc="http://schemas.openxmlformats.org/markup-compatibility/2006">
                    <mc:Choice xmlns:v="urn:schemas-microsoft-com:vml" Requires="v">
                      <p:oleObj spid="_x0000_s213247" r:id="rId17" imgW="156210" imgH="143510" progId="Equation.Ribbit">
                        <p:embed/>
                      </p:oleObj>
                    </mc:Choice>
                    <mc:Fallback>
                      <p:oleObj r:id="rId17" imgW="156210" imgH="143510" progId="Equation.Ribbit">
                        <p:embed/>
                        <p:pic>
                          <p:nvPicPr>
                            <p:cNvPr id="0" name="对象 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40351" y="4685051"/>
                              <a:ext cx="3063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13" name="对象 85">
                  <a:extLst>
                    <a:ext uri="{FF2B5EF4-FFF2-40B4-BE49-F238E27FC236}">
                      <a16:creationId xmlns="" xmlns:a16="http://schemas.microsoft.com/office/drawing/2014/main" id="{83BA6FF0-B7CC-4937-BDD8-5ABEA122DFD3}"/>
                    </a:ext>
                  </a:extLst>
                </p:cNvPr>
                <p:cNvGraphicFramePr>
                  <a:graphicFrameLocks noChangeAspect="1"/>
                </p:cNvGraphicFramePr>
                <p:nvPr/>
              </p:nvGraphicFramePr>
              <p:xfrm>
                <a:off x="4419600" y="4516438"/>
                <a:ext cx="201612" cy="284162"/>
              </p:xfrm>
              <a:graphic>
                <a:graphicData uri="http://schemas.openxmlformats.org/presentationml/2006/ole">
                  <mc:AlternateContent xmlns:mc="http://schemas.openxmlformats.org/markup-compatibility/2006">
                    <mc:Choice xmlns:v="urn:schemas-microsoft-com:vml" Requires="v">
                      <p:oleObj spid="_x0000_s213248" r:id="rId18" imgW="101883" imgH="142636" progId="Equation.Ribbit">
                        <p:embed/>
                      </p:oleObj>
                    </mc:Choice>
                    <mc:Fallback>
                      <p:oleObj r:id="rId18" imgW="101883" imgH="142636" progId="Equation.Ribbit">
                        <p:embed/>
                        <p:pic>
                          <p:nvPicPr>
                            <p:cNvPr id="0" name="对象 8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9600" y="4516438"/>
                              <a:ext cx="2016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80904" name="文本框 87">
              <a:extLst>
                <a:ext uri="{FF2B5EF4-FFF2-40B4-BE49-F238E27FC236}">
                  <a16:creationId xmlns="" xmlns:a16="http://schemas.microsoft.com/office/drawing/2014/main" id="{E7C325FB-57E4-4BAE-B28D-EB2531CBC909}"/>
                </a:ext>
              </a:extLst>
            </p:cNvPr>
            <p:cNvSpPr txBox="1">
              <a:spLocks noChangeArrowheads="1"/>
            </p:cNvSpPr>
            <p:nvPr/>
          </p:nvSpPr>
          <p:spPr bwMode="auto">
            <a:xfrm>
              <a:off x="609568" y="372590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r>
                <a:rPr lang="en-US" altLang="zh-CN" dirty="0">
                  <a:latin typeface="Euclid" panose="02020503060505020303" pitchFamily="18" charset="0"/>
                </a:rPr>
                <a:t>(b)  </a:t>
              </a:r>
              <a:r>
                <a:rPr lang="zh-CN" altLang="en-US" b="0" dirty="0">
                  <a:latin typeface="Euclid" panose="02020503060505020303" pitchFamily="18" charset="0"/>
                </a:rPr>
                <a:t>解密</a:t>
              </a:r>
              <a:endParaRPr lang="zh-CN" altLang="en-US" sz="1800" b="0" dirty="0">
                <a:latin typeface="Euclid" panose="02020503060505020303" pitchFamily="18" charset="0"/>
              </a:endParaRPr>
            </a:p>
          </p:txBody>
        </p:sp>
      </p:grpSp>
      <p:sp>
        <p:nvSpPr>
          <p:cNvPr id="5" name="文本框 4">
            <a:extLst>
              <a:ext uri="{FF2B5EF4-FFF2-40B4-BE49-F238E27FC236}">
                <a16:creationId xmlns="" xmlns:a16="http://schemas.microsoft.com/office/drawing/2014/main" id="{D282EEE1-4EB4-418F-8F3C-2B4C3C850A84}"/>
              </a:ext>
            </a:extLst>
          </p:cNvPr>
          <p:cNvSpPr txBox="1"/>
          <p:nvPr/>
        </p:nvSpPr>
        <p:spPr>
          <a:xfrm>
            <a:off x="685902" y="4571970"/>
            <a:ext cx="7997761" cy="1621982"/>
          </a:xfrm>
          <a:prstGeom prst="rect">
            <a:avLst/>
          </a:prstGeom>
          <a:noFill/>
        </p:spPr>
        <p:txBody>
          <a:bodyPr wrap="square" rtlCol="0">
            <a:spAutoFit/>
          </a:bodyPr>
          <a:lstStyle/>
          <a:p>
            <a:pPr marL="228600" indent="-228600"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dirty="0">
                <a:latin typeface="Euclid" panose="02020503060505020303" pitchFamily="18" charset="0"/>
                <a:ea typeface="华文中宋" panose="02010600040101010101" pitchFamily="2" charset="-122"/>
              </a:rPr>
              <a:t>用</a:t>
            </a:r>
            <a:r>
              <a:rPr lang="en-US" altLang="zh-CN" sz="2800" b="1" dirty="0">
                <a:latin typeface="Euclid" panose="02020503060505020303" pitchFamily="18" charset="0"/>
                <a:ea typeface="华文中宋" panose="02010600040101010101" pitchFamily="2" charset="-122"/>
              </a:rPr>
              <a:t>DES</a:t>
            </a:r>
            <a:r>
              <a:rPr lang="zh-CN" altLang="en-US" sz="2800" dirty="0">
                <a:latin typeface="Euclid" panose="02020503060505020303" pitchFamily="18" charset="0"/>
                <a:ea typeface="华文中宋" panose="02010600040101010101" pitchFamily="2" charset="-122"/>
              </a:rPr>
              <a:t>进行两次加密</a:t>
            </a:r>
            <a:r>
              <a:rPr lang="en-US" altLang="zh-CN" sz="2800" dirty="0">
                <a:latin typeface="Euclid" panose="02020503060505020303" pitchFamily="18" charset="0"/>
                <a:ea typeface="华文中宋" panose="02010600040101010101" pitchFamily="2" charset="-122"/>
              </a:rPr>
              <a:t>, </a:t>
            </a:r>
            <a:r>
              <a:rPr lang="zh-CN" altLang="en-US" sz="2800" dirty="0">
                <a:latin typeface="Euclid" panose="02020503060505020303" pitchFamily="18" charset="0"/>
                <a:ea typeface="华文中宋" panose="02010600040101010101" pitchFamily="2" charset="-122"/>
              </a:rPr>
              <a:t>但这是否就意味着两重</a:t>
            </a:r>
            <a:r>
              <a:rPr lang="en-US" altLang="zh-CN" sz="2800" b="1" dirty="0">
                <a:latin typeface="Euclid" panose="02020503060505020303" pitchFamily="18" charset="0"/>
                <a:ea typeface="华文中宋" panose="02010600040101010101" pitchFamily="2" charset="-122"/>
              </a:rPr>
              <a:t>DES</a:t>
            </a:r>
            <a:r>
              <a:rPr lang="zh-CN" altLang="en-US" sz="2800" dirty="0">
                <a:latin typeface="Euclid" panose="02020503060505020303" pitchFamily="18" charset="0"/>
                <a:ea typeface="华文中宋" panose="02010600040101010101" pitchFamily="2" charset="-122"/>
              </a:rPr>
              <a:t>加密的强度等价于</a:t>
            </a:r>
            <a:r>
              <a:rPr lang="en-US" altLang="zh-CN" sz="2800" b="1" dirty="0">
                <a:solidFill>
                  <a:srgbClr val="FF0000"/>
                </a:solidFill>
                <a:latin typeface="Euclid" panose="02020503060505020303" pitchFamily="18" charset="0"/>
                <a:ea typeface="华文中宋" panose="02010600040101010101" pitchFamily="2" charset="-122"/>
              </a:rPr>
              <a:t>112</a:t>
            </a:r>
            <a:r>
              <a:rPr lang="en-US" altLang="zh-CN" sz="2800" dirty="0">
                <a:solidFill>
                  <a:srgbClr val="FF0000"/>
                </a:solidFill>
                <a:latin typeface="Euclid" panose="02020503060505020303" pitchFamily="18" charset="0"/>
                <a:ea typeface="华文中宋" panose="02010600040101010101" pitchFamily="2" charset="-122"/>
              </a:rPr>
              <a:t> </a:t>
            </a:r>
            <a:r>
              <a:rPr lang="en-US" altLang="zh-CN" sz="2800" b="1" dirty="0">
                <a:solidFill>
                  <a:srgbClr val="FF0000"/>
                </a:solidFill>
                <a:latin typeface="Euclid" panose="02020503060505020303" pitchFamily="18" charset="0"/>
                <a:ea typeface="华文中宋" panose="02010600040101010101" pitchFamily="2" charset="-122"/>
              </a:rPr>
              <a:t>bit</a:t>
            </a:r>
            <a:r>
              <a:rPr lang="zh-CN" altLang="en-US" sz="2800" dirty="0">
                <a:latin typeface="Euclid" panose="02020503060505020303" pitchFamily="18" charset="0"/>
                <a:ea typeface="华文中宋" panose="02010600040101010101" pitchFamily="2" charset="-122"/>
              </a:rPr>
              <a:t>密钥的密码的强度</a:t>
            </a:r>
            <a:r>
              <a:rPr lang="en-US" altLang="zh-CN" sz="2800" dirty="0">
                <a:latin typeface="Euclid" panose="02020503060505020303" pitchFamily="18" charset="0"/>
                <a:ea typeface="华文中宋" panose="02010600040101010101" pitchFamily="2" charset="-122"/>
              </a:rPr>
              <a:t>?</a:t>
            </a:r>
          </a:p>
          <a:p>
            <a:pPr marL="228600" indent="-228600"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dirty="0">
                <a:latin typeface="Euclid" panose="02020503060505020303" pitchFamily="18" charset="0"/>
                <a:ea typeface="华文中宋" panose="02010600040101010101" pitchFamily="2" charset="-122"/>
              </a:rPr>
              <a:t>答案是</a:t>
            </a:r>
            <a:r>
              <a:rPr lang="zh-CN" altLang="en-US" sz="2800" dirty="0">
                <a:solidFill>
                  <a:srgbClr val="FF0000"/>
                </a:solidFill>
                <a:latin typeface="Euclid" panose="02020503060505020303" pitchFamily="18" charset="0"/>
                <a:ea typeface="华文中宋" panose="02010600040101010101" pitchFamily="2" charset="-122"/>
              </a:rPr>
              <a:t>否定</a:t>
            </a:r>
            <a:r>
              <a:rPr lang="zh-CN" altLang="en-US" sz="2800" dirty="0">
                <a:latin typeface="Euclid" panose="02020503060505020303" pitchFamily="18" charset="0"/>
                <a:ea typeface="华文中宋" panose="02010600040101010101" pitchFamily="2" charset="-122"/>
              </a:rPr>
              <a:t>的。</a:t>
            </a:r>
          </a:p>
        </p:txBody>
      </p:sp>
      <p:sp>
        <p:nvSpPr>
          <p:cNvPr id="6" name="日期占位符 5"/>
          <p:cNvSpPr>
            <a:spLocks noGrp="1"/>
          </p:cNvSpPr>
          <p:nvPr>
            <p:ph type="dt" sz="half" idx="10"/>
          </p:nvPr>
        </p:nvSpPr>
        <p:spPr/>
        <p:txBody>
          <a:bodyPr/>
          <a:lstStyle/>
          <a:p>
            <a:pPr>
              <a:defRPr/>
            </a:pPr>
            <a:fld id="{FBC93870-0DE0-4CFF-91A9-E14D849E3035}" type="datetime1">
              <a:rPr lang="zh-CN" altLang="en-US" smtClean="0"/>
              <a:t>2023/3/31</a:t>
            </a:fld>
            <a:endParaRPr lang="en-US" altLang="zh-CN"/>
          </a:p>
        </p:txBody>
      </p:sp>
      <p:sp>
        <p:nvSpPr>
          <p:cNvPr id="7" name="页脚占位符 6"/>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Text Box 3">
            <a:extLst>
              <a:ext uri="{FF2B5EF4-FFF2-40B4-BE49-F238E27FC236}">
                <a16:creationId xmlns="" xmlns:a16="http://schemas.microsoft.com/office/drawing/2014/main" id="{55920213-2A2E-41D0-910E-F98433853531}"/>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81923" name="Text Box 4">
            <a:extLst>
              <a:ext uri="{FF2B5EF4-FFF2-40B4-BE49-F238E27FC236}">
                <a16:creationId xmlns="" xmlns:a16="http://schemas.microsoft.com/office/drawing/2014/main" id="{2E94A60F-59CA-478B-881E-EED9A198A3B7}"/>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81924" name="Text Box 5">
            <a:extLst>
              <a:ext uri="{FF2B5EF4-FFF2-40B4-BE49-F238E27FC236}">
                <a16:creationId xmlns="" xmlns:a16="http://schemas.microsoft.com/office/drawing/2014/main" id="{92C45A24-B282-4AF9-B1D3-83524CF4D09F}"/>
              </a:ext>
            </a:extLst>
          </p:cNvPr>
          <p:cNvSpPr txBox="1">
            <a:spLocks noChangeArrowheads="1"/>
          </p:cNvSpPr>
          <p:nvPr/>
        </p:nvSpPr>
        <p:spPr bwMode="auto">
          <a:xfrm>
            <a:off x="1279525" y="2001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24A11BA8-31A0-4CDD-839C-7579BB76DFF2}"/>
              </a:ext>
            </a:extLst>
          </p:cNvPr>
          <p:cNvSpPr>
            <a:spLocks noGrp="1"/>
          </p:cNvSpPr>
          <p:nvPr>
            <p:ph type="title"/>
          </p:nvPr>
        </p:nvSpPr>
        <p:spPr>
          <a:xfrm>
            <a:off x="1098550" y="365125"/>
            <a:ext cx="6778625" cy="668338"/>
          </a:xfrm>
        </p:spPr>
        <p:txBody>
          <a:bodyPr/>
          <a:lstStyle/>
          <a:p>
            <a:pPr>
              <a:defRPr/>
            </a:pPr>
            <a:r>
              <a:rPr lang="en-US" altLang="zh-CN" dirty="0">
                <a:latin typeface="+mn-lt"/>
              </a:rPr>
              <a:t>4.2.4 </a:t>
            </a:r>
            <a:r>
              <a:rPr lang="zh-CN" altLang="en-US" dirty="0">
                <a:latin typeface="+mn-lt"/>
              </a:rPr>
              <a:t>二重</a:t>
            </a:r>
            <a:r>
              <a:rPr lang="en-US" altLang="zh-CN" dirty="0">
                <a:latin typeface="+mn-lt"/>
              </a:rPr>
              <a:t>DES</a:t>
            </a:r>
            <a:endParaRPr lang="zh-CN" altLang="en-US" dirty="0">
              <a:latin typeface="+mn-lt"/>
            </a:endParaRPr>
          </a:p>
        </p:txBody>
      </p:sp>
      <p:sp>
        <p:nvSpPr>
          <p:cNvPr id="81926" name="内容占位符 4">
            <a:extLst>
              <a:ext uri="{FF2B5EF4-FFF2-40B4-BE49-F238E27FC236}">
                <a16:creationId xmlns="" xmlns:a16="http://schemas.microsoft.com/office/drawing/2014/main" id="{53A74F7B-D8A9-4997-BA97-81825C18A928}"/>
              </a:ext>
            </a:extLst>
          </p:cNvPr>
          <p:cNvSpPr>
            <a:spLocks noGrp="1" noChangeArrowheads="1"/>
          </p:cNvSpPr>
          <p:nvPr>
            <p:ph idx="1"/>
          </p:nvPr>
        </p:nvSpPr>
        <p:spPr>
          <a:xfrm>
            <a:off x="628650" y="1219200"/>
            <a:ext cx="7886700" cy="4941888"/>
          </a:xfrm>
        </p:spPr>
        <p:txBody>
          <a:bodyPr/>
          <a:lstStyle/>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b="0" dirty="0">
                <a:solidFill>
                  <a:srgbClr val="FF0000"/>
                </a:solidFill>
                <a:latin typeface="Euclid" panose="02020503060505020303" pitchFamily="18" charset="0"/>
              </a:rPr>
              <a:t>中途相遇攻击法</a:t>
            </a:r>
            <a:r>
              <a:rPr lang="en-US" altLang="zh-CN" dirty="0">
                <a:solidFill>
                  <a:srgbClr val="FF0000"/>
                </a:solidFill>
                <a:latin typeface="Euclid" panose="02020503060505020303" pitchFamily="18" charset="0"/>
              </a:rPr>
              <a:t>(Meet-in-the-Middle Attack)</a:t>
            </a:r>
          </a:p>
          <a:p>
            <a:pPr marL="687600" eaLnBrk="1" hangingPunct="1">
              <a:lnSpc>
                <a:spcPct val="125000"/>
              </a:lnSpc>
              <a:spcBef>
                <a:spcPts val="0"/>
              </a:spcBef>
              <a:spcAft>
                <a:spcPts val="0"/>
              </a:spcAft>
              <a:buFont typeface="Times New Roman" panose="02020603050405020304" pitchFamily="18" charset="0"/>
              <a:buChar char="‒"/>
            </a:pPr>
            <a:r>
              <a:rPr lang="zh-CN" altLang="en-US" b="0" dirty="0">
                <a:latin typeface="Euclid" panose="02020503060505020303" pitchFamily="18" charset="0"/>
              </a:rPr>
              <a:t>由</a:t>
            </a:r>
            <a:r>
              <a:rPr lang="en-US" altLang="zh-CN" dirty="0">
                <a:latin typeface="Euclid" panose="02020503060505020303" pitchFamily="18" charset="0"/>
              </a:rPr>
              <a:t>Diffie</a:t>
            </a:r>
            <a:r>
              <a:rPr lang="zh-CN" altLang="en-US" b="0" dirty="0">
                <a:latin typeface="Euclid" panose="02020503060505020303" pitchFamily="18" charset="0"/>
              </a:rPr>
              <a:t>和</a:t>
            </a:r>
            <a:r>
              <a:rPr lang="en-US" altLang="zh-CN" dirty="0">
                <a:latin typeface="Euclid" panose="02020503060505020303" pitchFamily="18" charset="0"/>
              </a:rPr>
              <a:t>Hellman[1977]</a:t>
            </a:r>
            <a:r>
              <a:rPr lang="zh-CN" altLang="en-US" b="0" dirty="0">
                <a:latin typeface="Euclid" panose="02020503060505020303" pitchFamily="18" charset="0"/>
              </a:rPr>
              <a:t>最早提出</a:t>
            </a:r>
            <a:r>
              <a:rPr lang="en-US" altLang="zh-CN" b="0" dirty="0">
                <a:latin typeface="Euclid" panose="02020503060505020303" pitchFamily="18" charset="0"/>
              </a:rPr>
              <a:t>, </a:t>
            </a:r>
            <a:r>
              <a:rPr lang="zh-CN" altLang="en-US" b="0" dirty="0">
                <a:latin typeface="Euclid" panose="02020503060505020303" pitchFamily="18" charset="0"/>
              </a:rPr>
              <a:t>可以降低搜索量。其基本想法如下：</a:t>
            </a:r>
            <a:endParaRPr lang="en-US" altLang="zh-CN" b="0" dirty="0">
              <a:latin typeface="Euclid" panose="02020503060505020303" pitchFamily="18" charset="0"/>
            </a:endParaRPr>
          </a:p>
          <a:p>
            <a:pPr marL="0" indent="720725" eaLnBrk="1" hangingPunct="1">
              <a:lnSpc>
                <a:spcPct val="125000"/>
              </a:lnSpc>
              <a:spcBef>
                <a:spcPts val="0"/>
              </a:spcBef>
              <a:spcAft>
                <a:spcPts val="0"/>
              </a:spcAft>
              <a:buFont typeface="Wingdings" panose="05000000000000000000" pitchFamily="2" charset="2"/>
              <a:buNone/>
            </a:pPr>
            <a:r>
              <a:rPr lang="zh-CN" altLang="en-US" b="0" dirty="0">
                <a:latin typeface="Euclid" panose="02020503060505020303" pitchFamily="18" charset="0"/>
              </a:rPr>
              <a:t>若有明文密文对</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i="1" baseline="-25000" dirty="0">
                <a:latin typeface="Euclid" panose="02020503060505020303" pitchFamily="18" charset="0"/>
              </a:rPr>
              <a:t>i</a:t>
            </a:r>
            <a:r>
              <a:rPr lang="en-US" altLang="zh-CN" b="0" dirty="0">
                <a:latin typeface="Times New Roman" panose="02020603050405020304" pitchFamily="18" charset="0"/>
              </a:rPr>
              <a:t>, </a:t>
            </a:r>
            <a:r>
              <a:rPr lang="en-US" altLang="zh-CN" i="1" dirty="0" err="1">
                <a:latin typeface="Euclid" panose="02020503060505020303" pitchFamily="18" charset="0"/>
              </a:rPr>
              <a:t>y</a:t>
            </a:r>
            <a:r>
              <a:rPr lang="en-US" altLang="zh-CN" i="1" baseline="-25000" dirty="0" err="1">
                <a:latin typeface="Euclid" panose="02020503060505020303" pitchFamily="18" charset="0"/>
              </a:rPr>
              <a:t>i</a:t>
            </a:r>
            <a:r>
              <a:rPr lang="en-US" altLang="zh-CN" dirty="0">
                <a:latin typeface="Euclid" panose="02020503060505020303" pitchFamily="18" charset="0"/>
              </a:rPr>
              <a:t>)</a:t>
            </a:r>
            <a:r>
              <a:rPr lang="zh-CN" altLang="en-US" b="0" dirty="0">
                <a:latin typeface="Euclid" panose="02020503060505020303" pitchFamily="18" charset="0"/>
              </a:rPr>
              <a:t>满足  </a:t>
            </a:r>
            <a:endParaRPr lang="en-US" altLang="zh-CN" b="0" dirty="0">
              <a:latin typeface="Euclid" panose="02020503060505020303" pitchFamily="18" charset="0"/>
            </a:endParaRPr>
          </a:p>
          <a:p>
            <a:pPr marL="0" indent="720725" eaLnBrk="1" hangingPunct="1">
              <a:lnSpc>
                <a:spcPct val="125000"/>
              </a:lnSpc>
              <a:spcBef>
                <a:spcPts val="0"/>
              </a:spcBef>
              <a:spcAft>
                <a:spcPts val="0"/>
              </a:spcAft>
              <a:buFont typeface="Wingdings" panose="05000000000000000000" pitchFamily="2" charset="2"/>
              <a:buNone/>
            </a:pPr>
            <a:r>
              <a:rPr lang="en-US" altLang="zh-CN" i="1" dirty="0">
                <a:latin typeface="Euclid" panose="02020503060505020303" pitchFamily="18" charset="0"/>
              </a:rPr>
              <a:t>          </a:t>
            </a:r>
            <a:r>
              <a:rPr lang="en-US" altLang="zh-CN" i="1" dirty="0" err="1">
                <a:solidFill>
                  <a:srgbClr val="FF0000"/>
                </a:solidFill>
                <a:latin typeface="Euclid" panose="02020503060505020303" pitchFamily="18" charset="0"/>
              </a:rPr>
              <a:t>y</a:t>
            </a:r>
            <a:r>
              <a:rPr lang="en-US" altLang="zh-CN" i="1" baseline="-25000" dirty="0" err="1">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E</a:t>
            </a:r>
            <a:r>
              <a:rPr lang="en-US" altLang="zh-CN" i="1" baseline="-25000" dirty="0">
                <a:solidFill>
                  <a:srgbClr val="FF0000"/>
                </a:solidFill>
                <a:latin typeface="Euclid" panose="02020503060505020303" pitchFamily="18" charset="0"/>
              </a:rPr>
              <a:t>k</a:t>
            </a:r>
            <a:r>
              <a:rPr lang="en-US" altLang="zh-CN" baseline="-40000" dirty="0">
                <a:solidFill>
                  <a:srgbClr val="FF0000"/>
                </a:solidFill>
                <a:latin typeface="Euclid" panose="02020503060505020303" pitchFamily="18" charset="0"/>
              </a:rPr>
              <a:t>2</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E</a:t>
            </a:r>
            <a:r>
              <a:rPr lang="en-US" altLang="zh-CN" i="1" baseline="-25000" dirty="0">
                <a:solidFill>
                  <a:srgbClr val="FF0000"/>
                </a:solidFill>
                <a:latin typeface="Euclid" panose="02020503060505020303" pitchFamily="18" charset="0"/>
              </a:rPr>
              <a:t>k</a:t>
            </a:r>
            <a:r>
              <a:rPr lang="en-US" altLang="zh-CN" baseline="-40000" dirty="0">
                <a:solidFill>
                  <a:srgbClr val="FF0000"/>
                </a:solidFill>
                <a:latin typeface="Euclid" panose="02020503060505020303" pitchFamily="18" charset="0"/>
              </a:rPr>
              <a:t>1</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i="1" baseline="-25000" dirty="0">
                <a:solidFill>
                  <a:srgbClr val="FF0000"/>
                </a:solidFill>
                <a:latin typeface="Euclid" panose="02020503060505020303" pitchFamily="18" charset="0"/>
              </a:rPr>
              <a:t>i</a:t>
            </a:r>
            <a:r>
              <a:rPr lang="en-US" altLang="zh-CN" dirty="0">
                <a:solidFill>
                  <a:srgbClr val="FF0000"/>
                </a:solidFill>
                <a:latin typeface="Euclid" panose="02020503060505020303" pitchFamily="18" charset="0"/>
              </a:rPr>
              <a:t>]]</a:t>
            </a:r>
            <a:endParaRPr lang="zh-CN" altLang="en-US" dirty="0">
              <a:solidFill>
                <a:srgbClr val="FF0000"/>
              </a:solidFill>
              <a:latin typeface="Euclid" panose="02020503060505020303" pitchFamily="18" charset="0"/>
            </a:endParaRPr>
          </a:p>
          <a:p>
            <a:pPr marL="0" indent="720725" algn="just" eaLnBrk="1" hangingPunct="1">
              <a:lnSpc>
                <a:spcPct val="125000"/>
              </a:lnSpc>
              <a:spcBef>
                <a:spcPts val="0"/>
              </a:spcBef>
              <a:spcAft>
                <a:spcPts val="0"/>
              </a:spcAft>
              <a:buFont typeface="Wingdings" panose="05000000000000000000" pitchFamily="2" charset="2"/>
              <a:buNone/>
            </a:pPr>
            <a:r>
              <a:rPr lang="zh-CN" altLang="en-US" b="0" dirty="0">
                <a:latin typeface="Euclid" panose="02020503060505020303" pitchFamily="18" charset="0"/>
              </a:rPr>
              <a:t>则可得</a:t>
            </a:r>
            <a:r>
              <a:rPr lang="zh-CN" altLang="en-US" dirty="0">
                <a:solidFill>
                  <a:srgbClr val="FF0000"/>
                </a:solidFill>
                <a:latin typeface="Euclid" panose="02020503060505020303" pitchFamily="18" charset="0"/>
              </a:rPr>
              <a:t> </a:t>
            </a:r>
            <a:r>
              <a:rPr lang="en-US" altLang="zh-CN" i="1" dirty="0">
                <a:solidFill>
                  <a:srgbClr val="FF0000"/>
                </a:solidFill>
                <a:latin typeface="Euclid" panose="02020503060505020303" pitchFamily="18" charset="0"/>
                <a:sym typeface="仿宋" panose="02010609060101010101" pitchFamily="49" charset="-122"/>
              </a:rPr>
              <a:t>E</a:t>
            </a:r>
            <a:r>
              <a:rPr lang="en-US" altLang="zh-CN" i="1" baseline="-25000" dirty="0">
                <a:solidFill>
                  <a:srgbClr val="FF0000"/>
                </a:solidFill>
                <a:latin typeface="Euclid" panose="02020503060505020303" pitchFamily="18" charset="0"/>
                <a:sym typeface="仿宋" panose="02010609060101010101" pitchFamily="49" charset="-122"/>
              </a:rPr>
              <a:t>k</a:t>
            </a:r>
            <a:r>
              <a:rPr lang="en-US" altLang="zh-CN" baseline="-40000" dirty="0">
                <a:solidFill>
                  <a:srgbClr val="FF0000"/>
                </a:solidFill>
                <a:latin typeface="Euclid" panose="02020503060505020303" pitchFamily="18" charset="0"/>
                <a:sym typeface="仿宋" panose="02010609060101010101" pitchFamily="49" charset="-122"/>
              </a:rPr>
              <a:t>1</a:t>
            </a:r>
            <a:r>
              <a:rPr lang="en-US" altLang="zh-CN" dirty="0">
                <a:solidFill>
                  <a:srgbClr val="FF0000"/>
                </a:solidFill>
                <a:latin typeface="Euclid" panose="02020503060505020303" pitchFamily="18" charset="0"/>
                <a:sym typeface="仿宋" panose="02010609060101010101" pitchFamily="49" charset="-122"/>
              </a:rPr>
              <a:t>[</a:t>
            </a:r>
            <a:r>
              <a:rPr lang="en-US" altLang="zh-CN" i="1" dirty="0">
                <a:solidFill>
                  <a:srgbClr val="FF0000"/>
                </a:solidFill>
                <a:latin typeface="Euclid" panose="02020503060505020303" pitchFamily="18" charset="0"/>
                <a:sym typeface="仿宋" panose="02010609060101010101" pitchFamily="49" charset="-122"/>
              </a:rPr>
              <a:t>x</a:t>
            </a:r>
            <a:r>
              <a:rPr lang="en-US" altLang="zh-CN" i="1" baseline="-25000" dirty="0">
                <a:solidFill>
                  <a:srgbClr val="FF0000"/>
                </a:solidFill>
                <a:latin typeface="Euclid" panose="02020503060505020303" pitchFamily="18" charset="0"/>
                <a:sym typeface="仿宋" panose="02010609060101010101" pitchFamily="49" charset="-122"/>
              </a:rPr>
              <a:t>i</a:t>
            </a:r>
            <a:r>
              <a:rPr lang="en-US" altLang="zh-CN" dirty="0">
                <a:solidFill>
                  <a:srgbClr val="FF0000"/>
                </a:solidFill>
                <a:latin typeface="Euclid" panose="02020503060505020303" pitchFamily="18" charset="0"/>
                <a:sym typeface="仿宋" panose="02010609060101010101" pitchFamily="49" charset="-122"/>
              </a:rPr>
              <a:t>]= </a:t>
            </a:r>
            <a:r>
              <a:rPr lang="en-US" altLang="zh-CN" i="1" dirty="0">
                <a:solidFill>
                  <a:srgbClr val="0000FF"/>
                </a:solidFill>
                <a:latin typeface="Euclid" panose="02020503060505020303" pitchFamily="18" charset="0"/>
              </a:rPr>
              <a:t>z</a:t>
            </a:r>
            <a:r>
              <a:rPr lang="en-US" altLang="zh-CN" i="1" dirty="0">
                <a:solidFill>
                  <a:srgbClr val="FF0000"/>
                </a:solidFill>
                <a:latin typeface="Euclid" panose="02020503060505020303" pitchFamily="18" charset="0"/>
              </a:rPr>
              <a:t> </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D</a:t>
            </a:r>
            <a:r>
              <a:rPr lang="en-US" altLang="zh-CN" i="1" baseline="-25000" dirty="0">
                <a:solidFill>
                  <a:srgbClr val="FF0000"/>
                </a:solidFill>
                <a:latin typeface="Euclid" panose="02020503060505020303" pitchFamily="18" charset="0"/>
              </a:rPr>
              <a:t>k</a:t>
            </a:r>
            <a:r>
              <a:rPr lang="en-US" altLang="zh-CN" baseline="-40000" dirty="0">
                <a:solidFill>
                  <a:srgbClr val="FF0000"/>
                </a:solidFill>
                <a:latin typeface="Euclid" panose="02020503060505020303" pitchFamily="18" charset="0"/>
              </a:rPr>
              <a:t>2</a:t>
            </a:r>
            <a:r>
              <a:rPr lang="en-US" altLang="zh-CN" dirty="0">
                <a:solidFill>
                  <a:srgbClr val="FF0000"/>
                </a:solidFill>
                <a:latin typeface="Euclid" panose="02020503060505020303" pitchFamily="18" charset="0"/>
                <a:sym typeface="仿宋" panose="02010609060101010101" pitchFamily="49" charset="-122"/>
              </a:rPr>
              <a:t>[</a:t>
            </a:r>
            <a:r>
              <a:rPr lang="en-US" altLang="zh-CN" i="1" dirty="0" err="1">
                <a:solidFill>
                  <a:srgbClr val="FF0000"/>
                </a:solidFill>
                <a:latin typeface="Euclid" panose="02020503060505020303" pitchFamily="18" charset="0"/>
                <a:sym typeface="仿宋" panose="02010609060101010101" pitchFamily="49" charset="-122"/>
              </a:rPr>
              <a:t>y</a:t>
            </a:r>
            <a:r>
              <a:rPr lang="en-US" altLang="zh-CN" i="1" baseline="-25000" dirty="0" err="1">
                <a:solidFill>
                  <a:srgbClr val="FF0000"/>
                </a:solidFill>
                <a:latin typeface="Euclid" panose="02020503060505020303" pitchFamily="18" charset="0"/>
                <a:sym typeface="仿宋" panose="02010609060101010101" pitchFamily="49" charset="-122"/>
              </a:rPr>
              <a:t>i</a:t>
            </a:r>
            <a:r>
              <a:rPr lang="en-US" altLang="zh-CN" dirty="0">
                <a:solidFill>
                  <a:srgbClr val="FF0000"/>
                </a:solidFill>
                <a:latin typeface="Euclid" panose="02020503060505020303" pitchFamily="18" charset="0"/>
                <a:sym typeface="仿宋" panose="02010609060101010101" pitchFamily="49" charset="-122"/>
              </a:rPr>
              <a:t>]</a:t>
            </a:r>
            <a:endParaRPr lang="en-US" altLang="zh-CN" dirty="0">
              <a:solidFill>
                <a:srgbClr val="FF0000"/>
              </a:solidFill>
              <a:latin typeface="Euclid" panose="02020503060505020303" pitchFamily="18" charset="0"/>
            </a:endParaRPr>
          </a:p>
          <a:p>
            <a:pPr marL="0" indent="720725" algn="just" eaLnBrk="1" hangingPunct="1">
              <a:lnSpc>
                <a:spcPct val="100000"/>
              </a:lnSpc>
              <a:spcBef>
                <a:spcPts val="1200"/>
              </a:spcBef>
              <a:spcAft>
                <a:spcPts val="600"/>
              </a:spcAft>
              <a:buFont typeface="Wingdings" panose="05000000000000000000" pitchFamily="2" charset="2"/>
              <a:buNone/>
            </a:pPr>
            <a:r>
              <a:rPr lang="zh-CN" altLang="en-US" dirty="0">
                <a:latin typeface="Euclid" panose="02020503060505020303" pitchFamily="18" charset="0"/>
              </a:rPr>
              <a:t>              </a:t>
            </a:r>
            <a:endParaRPr lang="en-US" altLang="zh-CN" dirty="0">
              <a:latin typeface="Euclid" panose="02020503060505020303" pitchFamily="18" charset="0"/>
            </a:endParaRPr>
          </a:p>
          <a:p>
            <a:pPr marL="0" indent="720725" algn="just" eaLnBrk="1" hangingPunct="1">
              <a:lnSpc>
                <a:spcPct val="100000"/>
              </a:lnSpc>
              <a:spcAft>
                <a:spcPts val="600"/>
              </a:spcAft>
              <a:buFont typeface="Wingdings" panose="05000000000000000000" pitchFamily="2" charset="2"/>
              <a:buNone/>
            </a:pPr>
            <a:r>
              <a:rPr lang="en-US" altLang="zh-CN" dirty="0">
                <a:latin typeface="Euclid" panose="02020503060505020303" pitchFamily="18" charset="0"/>
              </a:rPr>
              <a:t>   </a:t>
            </a:r>
          </a:p>
          <a:p>
            <a:pPr marL="0" indent="720725"/>
            <a:endParaRPr lang="zh-CN" altLang="en-US" dirty="0">
              <a:latin typeface="Euclid" panose="02020503060505020303" pitchFamily="18" charset="0"/>
            </a:endParaRPr>
          </a:p>
        </p:txBody>
      </p:sp>
      <p:grpSp>
        <p:nvGrpSpPr>
          <p:cNvPr id="7" name="Group 7">
            <a:extLst>
              <a:ext uri="{FF2B5EF4-FFF2-40B4-BE49-F238E27FC236}">
                <a16:creationId xmlns="" xmlns:a16="http://schemas.microsoft.com/office/drawing/2014/main" id="{EF35A1DC-E360-4434-ADFB-9CDE3FE41931}"/>
              </a:ext>
            </a:extLst>
          </p:cNvPr>
          <p:cNvGrpSpPr>
            <a:grpSpLocks/>
          </p:cNvGrpSpPr>
          <p:nvPr/>
        </p:nvGrpSpPr>
        <p:grpSpPr bwMode="auto">
          <a:xfrm>
            <a:off x="990694" y="4643367"/>
            <a:ext cx="7212013" cy="1452563"/>
            <a:chOff x="566" y="1392"/>
            <a:chExt cx="4543" cy="915"/>
          </a:xfrm>
        </p:grpSpPr>
        <p:sp>
          <p:nvSpPr>
            <p:cNvPr id="8" name="Text Box 8">
              <a:extLst>
                <a:ext uri="{FF2B5EF4-FFF2-40B4-BE49-F238E27FC236}">
                  <a16:creationId xmlns="" xmlns:a16="http://schemas.microsoft.com/office/drawing/2014/main" id="{5B2ECFDA-82F4-4BA2-BC12-685783A7ED26}"/>
                </a:ext>
              </a:extLst>
            </p:cNvPr>
            <p:cNvSpPr txBox="1">
              <a:spLocks noChangeArrowheads="1"/>
            </p:cNvSpPr>
            <p:nvPr/>
          </p:nvSpPr>
          <p:spPr bwMode="auto">
            <a:xfrm>
              <a:off x="3792" y="1824"/>
              <a:ext cx="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en-US" altLang="zh-CN" sz="2400" i="1">
                  <a:latin typeface="Euclid" panose="02020503060505020303" pitchFamily="18" charset="0"/>
                  <a:ea typeface="宋体" panose="02010600030101010101" pitchFamily="2" charset="-122"/>
                </a:rPr>
                <a:t>z</a:t>
              </a:r>
              <a:endParaRPr lang="en-US" altLang="zh-CN" sz="2400" b="0" baseline="-25000">
                <a:latin typeface="Euclid" panose="02020503060505020303" pitchFamily="18" charset="0"/>
                <a:ea typeface="宋体" panose="02010600030101010101" pitchFamily="2" charset="-122"/>
              </a:endParaRPr>
            </a:p>
          </p:txBody>
        </p:sp>
        <p:grpSp>
          <p:nvGrpSpPr>
            <p:cNvPr id="9" name="Group 9">
              <a:extLst>
                <a:ext uri="{FF2B5EF4-FFF2-40B4-BE49-F238E27FC236}">
                  <a16:creationId xmlns="" xmlns:a16="http://schemas.microsoft.com/office/drawing/2014/main" id="{CC7C1FCC-F6E0-44CD-AAE7-E5226230321A}"/>
                </a:ext>
              </a:extLst>
            </p:cNvPr>
            <p:cNvGrpSpPr>
              <a:grpSpLocks/>
            </p:cNvGrpSpPr>
            <p:nvPr/>
          </p:nvGrpSpPr>
          <p:grpSpPr bwMode="auto">
            <a:xfrm>
              <a:off x="566" y="1392"/>
              <a:ext cx="4543" cy="915"/>
              <a:chOff x="566" y="1392"/>
              <a:chExt cx="4543" cy="915"/>
            </a:xfrm>
          </p:grpSpPr>
          <p:grpSp>
            <p:nvGrpSpPr>
              <p:cNvPr id="10" name="Group 10">
                <a:extLst>
                  <a:ext uri="{FF2B5EF4-FFF2-40B4-BE49-F238E27FC236}">
                    <a16:creationId xmlns="" xmlns:a16="http://schemas.microsoft.com/office/drawing/2014/main" id="{23AED0ED-9597-4530-AA60-FB5C4B0669E8}"/>
                  </a:ext>
                </a:extLst>
              </p:cNvPr>
              <p:cNvGrpSpPr>
                <a:grpSpLocks/>
              </p:cNvGrpSpPr>
              <p:nvPr/>
            </p:nvGrpSpPr>
            <p:grpSpPr bwMode="auto">
              <a:xfrm>
                <a:off x="566" y="1680"/>
                <a:ext cx="4543" cy="627"/>
                <a:chOff x="566" y="1488"/>
                <a:chExt cx="4543" cy="627"/>
              </a:xfrm>
            </p:grpSpPr>
            <p:grpSp>
              <p:nvGrpSpPr>
                <p:cNvPr id="15" name="Group 11">
                  <a:extLst>
                    <a:ext uri="{FF2B5EF4-FFF2-40B4-BE49-F238E27FC236}">
                      <a16:creationId xmlns="" xmlns:a16="http://schemas.microsoft.com/office/drawing/2014/main" id="{7A48BAE1-8E79-453E-BD69-F54A45214509}"/>
                    </a:ext>
                  </a:extLst>
                </p:cNvPr>
                <p:cNvGrpSpPr>
                  <a:grpSpLocks/>
                </p:cNvGrpSpPr>
                <p:nvPr/>
              </p:nvGrpSpPr>
              <p:grpSpPr bwMode="auto">
                <a:xfrm>
                  <a:off x="864" y="1488"/>
                  <a:ext cx="720" cy="624"/>
                  <a:chOff x="864" y="1488"/>
                  <a:chExt cx="720" cy="624"/>
                </a:xfrm>
              </p:grpSpPr>
              <p:grpSp>
                <p:nvGrpSpPr>
                  <p:cNvPr id="41" name="Group 12">
                    <a:extLst>
                      <a:ext uri="{FF2B5EF4-FFF2-40B4-BE49-F238E27FC236}">
                        <a16:creationId xmlns="" xmlns:a16="http://schemas.microsoft.com/office/drawing/2014/main" id="{6C3C65DD-37F2-4D0B-B0E4-66266FFD253C}"/>
                      </a:ext>
                    </a:extLst>
                  </p:cNvPr>
                  <p:cNvGrpSpPr>
                    <a:grpSpLocks/>
                  </p:cNvGrpSpPr>
                  <p:nvPr/>
                </p:nvGrpSpPr>
                <p:grpSpPr bwMode="auto">
                  <a:xfrm>
                    <a:off x="864" y="1488"/>
                    <a:ext cx="720" cy="624"/>
                    <a:chOff x="864" y="1488"/>
                    <a:chExt cx="720" cy="624"/>
                  </a:xfrm>
                </p:grpSpPr>
                <p:sp>
                  <p:nvSpPr>
                    <p:cNvPr id="43" name="Rectangle 13">
                      <a:extLst>
                        <a:ext uri="{FF2B5EF4-FFF2-40B4-BE49-F238E27FC236}">
                          <a16:creationId xmlns="" xmlns:a16="http://schemas.microsoft.com/office/drawing/2014/main" id="{073C8D49-DB61-49C3-83C9-EC8348209ADA}"/>
                        </a:ext>
                      </a:extLst>
                    </p:cNvPr>
                    <p:cNvSpPr>
                      <a:spLocks noChangeArrowheads="1"/>
                    </p:cNvSpPr>
                    <p:nvPr/>
                  </p:nvSpPr>
                  <p:spPr bwMode="auto">
                    <a:xfrm>
                      <a:off x="1296" y="1776"/>
                      <a:ext cx="288" cy="336"/>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lang="zh-CN" altLang="en-US" sz="1800" b="0">
                        <a:latin typeface="Euclid" panose="02020503060505020303" pitchFamily="18" charset="0"/>
                        <a:ea typeface="宋体" panose="02010600030101010101" pitchFamily="2" charset="-122"/>
                      </a:endParaRPr>
                    </a:p>
                  </p:txBody>
                </p:sp>
                <p:sp>
                  <p:nvSpPr>
                    <p:cNvPr id="44" name="Line 14">
                      <a:extLst>
                        <a:ext uri="{FF2B5EF4-FFF2-40B4-BE49-F238E27FC236}">
                          <a16:creationId xmlns="" xmlns:a16="http://schemas.microsoft.com/office/drawing/2014/main" id="{9D02DA93-7969-42DC-B5D4-B005578A061B}"/>
                        </a:ext>
                      </a:extLst>
                    </p:cNvPr>
                    <p:cNvSpPr>
                      <a:spLocks noChangeShapeType="1"/>
                    </p:cNvSpPr>
                    <p:nvPr/>
                  </p:nvSpPr>
                  <p:spPr bwMode="auto">
                    <a:xfrm>
                      <a:off x="1440" y="1488"/>
                      <a:ext cx="0" cy="288"/>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Euclid" panose="02020503060505020303" pitchFamily="18" charset="0"/>
                      </a:endParaRPr>
                    </a:p>
                  </p:txBody>
                </p:sp>
                <p:sp>
                  <p:nvSpPr>
                    <p:cNvPr id="45" name="Line 15">
                      <a:extLst>
                        <a:ext uri="{FF2B5EF4-FFF2-40B4-BE49-F238E27FC236}">
                          <a16:creationId xmlns="" xmlns:a16="http://schemas.microsoft.com/office/drawing/2014/main" id="{084567E9-D9EA-4D31-B60A-7B290DEB8492}"/>
                        </a:ext>
                      </a:extLst>
                    </p:cNvPr>
                    <p:cNvSpPr>
                      <a:spLocks noChangeShapeType="1"/>
                    </p:cNvSpPr>
                    <p:nvPr/>
                  </p:nvSpPr>
                  <p:spPr bwMode="auto">
                    <a:xfrm>
                      <a:off x="864" y="1946"/>
                      <a:ext cx="432"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Euclid" panose="02020503060505020303" pitchFamily="18" charset="0"/>
                      </a:endParaRPr>
                    </a:p>
                  </p:txBody>
                </p:sp>
              </p:grpSp>
              <p:sp>
                <p:nvSpPr>
                  <p:cNvPr id="42" name="Text Box 16">
                    <a:extLst>
                      <a:ext uri="{FF2B5EF4-FFF2-40B4-BE49-F238E27FC236}">
                        <a16:creationId xmlns="" xmlns:a16="http://schemas.microsoft.com/office/drawing/2014/main" id="{7F0FAA91-3A47-4B00-9AA8-A150C97D3D71}"/>
                      </a:ext>
                    </a:extLst>
                  </p:cNvPr>
                  <p:cNvSpPr txBox="1">
                    <a:spLocks noChangeArrowheads="1"/>
                  </p:cNvSpPr>
                  <p:nvPr/>
                </p:nvSpPr>
                <p:spPr bwMode="auto">
                  <a:xfrm>
                    <a:off x="1296" y="1821"/>
                    <a:ext cx="2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kumimoji="1" lang="en-US" altLang="zh-CN" sz="2400" i="1" dirty="0">
                        <a:latin typeface="Euclid" panose="02020503060505020303" pitchFamily="18" charset="0"/>
                        <a:ea typeface="宋体" panose="02010600030101010101" pitchFamily="2" charset="-122"/>
                      </a:rPr>
                      <a:t>E</a:t>
                    </a:r>
                    <a:endParaRPr kumimoji="1" lang="en-US" altLang="zh-CN" sz="2400" b="0" dirty="0">
                      <a:latin typeface="Euclid" panose="02020503060505020303" pitchFamily="18" charset="0"/>
                      <a:ea typeface="宋体" panose="02010600030101010101" pitchFamily="2" charset="-122"/>
                    </a:endParaRPr>
                  </a:p>
                </p:txBody>
              </p:sp>
            </p:grpSp>
            <p:grpSp>
              <p:nvGrpSpPr>
                <p:cNvPr id="16" name="Group 17">
                  <a:extLst>
                    <a:ext uri="{FF2B5EF4-FFF2-40B4-BE49-F238E27FC236}">
                      <a16:creationId xmlns="" xmlns:a16="http://schemas.microsoft.com/office/drawing/2014/main" id="{B40B0562-FE42-4478-A989-6C6CB8EF6AC5}"/>
                    </a:ext>
                  </a:extLst>
                </p:cNvPr>
                <p:cNvGrpSpPr>
                  <a:grpSpLocks/>
                </p:cNvGrpSpPr>
                <p:nvPr/>
              </p:nvGrpSpPr>
              <p:grpSpPr bwMode="auto">
                <a:xfrm>
                  <a:off x="1584" y="1488"/>
                  <a:ext cx="720" cy="624"/>
                  <a:chOff x="864" y="1488"/>
                  <a:chExt cx="720" cy="624"/>
                </a:xfrm>
              </p:grpSpPr>
              <p:grpSp>
                <p:nvGrpSpPr>
                  <p:cNvPr id="36" name="Group 18">
                    <a:extLst>
                      <a:ext uri="{FF2B5EF4-FFF2-40B4-BE49-F238E27FC236}">
                        <a16:creationId xmlns="" xmlns:a16="http://schemas.microsoft.com/office/drawing/2014/main" id="{DBC1C0C5-BC99-4207-A6C1-6CA20477019A}"/>
                      </a:ext>
                    </a:extLst>
                  </p:cNvPr>
                  <p:cNvGrpSpPr>
                    <a:grpSpLocks/>
                  </p:cNvGrpSpPr>
                  <p:nvPr/>
                </p:nvGrpSpPr>
                <p:grpSpPr bwMode="auto">
                  <a:xfrm>
                    <a:off x="864" y="1488"/>
                    <a:ext cx="720" cy="624"/>
                    <a:chOff x="864" y="1488"/>
                    <a:chExt cx="720" cy="624"/>
                  </a:xfrm>
                </p:grpSpPr>
                <p:sp>
                  <p:nvSpPr>
                    <p:cNvPr id="38" name="Rectangle 19">
                      <a:extLst>
                        <a:ext uri="{FF2B5EF4-FFF2-40B4-BE49-F238E27FC236}">
                          <a16:creationId xmlns="" xmlns:a16="http://schemas.microsoft.com/office/drawing/2014/main" id="{770BB9D6-B35F-4B20-884E-F9EA80769E91}"/>
                        </a:ext>
                      </a:extLst>
                    </p:cNvPr>
                    <p:cNvSpPr>
                      <a:spLocks noChangeArrowheads="1"/>
                    </p:cNvSpPr>
                    <p:nvPr/>
                  </p:nvSpPr>
                  <p:spPr bwMode="auto">
                    <a:xfrm>
                      <a:off x="1296" y="1776"/>
                      <a:ext cx="288" cy="336"/>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lang="zh-CN" altLang="en-US" sz="1800" b="0">
                        <a:latin typeface="Euclid" panose="02020503060505020303" pitchFamily="18" charset="0"/>
                        <a:ea typeface="宋体" panose="02010600030101010101" pitchFamily="2" charset="-122"/>
                      </a:endParaRPr>
                    </a:p>
                  </p:txBody>
                </p:sp>
                <p:sp>
                  <p:nvSpPr>
                    <p:cNvPr id="39" name="Line 20">
                      <a:extLst>
                        <a:ext uri="{FF2B5EF4-FFF2-40B4-BE49-F238E27FC236}">
                          <a16:creationId xmlns="" xmlns:a16="http://schemas.microsoft.com/office/drawing/2014/main" id="{D9F85931-6594-494A-A6FA-F4FDDD9D0532}"/>
                        </a:ext>
                      </a:extLst>
                    </p:cNvPr>
                    <p:cNvSpPr>
                      <a:spLocks noChangeShapeType="1"/>
                    </p:cNvSpPr>
                    <p:nvPr/>
                  </p:nvSpPr>
                  <p:spPr bwMode="auto">
                    <a:xfrm>
                      <a:off x="1440" y="1488"/>
                      <a:ext cx="0" cy="288"/>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Euclid" panose="02020503060505020303" pitchFamily="18" charset="0"/>
                      </a:endParaRPr>
                    </a:p>
                  </p:txBody>
                </p:sp>
                <p:sp>
                  <p:nvSpPr>
                    <p:cNvPr id="40" name="Line 21">
                      <a:extLst>
                        <a:ext uri="{FF2B5EF4-FFF2-40B4-BE49-F238E27FC236}">
                          <a16:creationId xmlns="" xmlns:a16="http://schemas.microsoft.com/office/drawing/2014/main" id="{6C150984-3841-4970-99B7-23A4B4794665}"/>
                        </a:ext>
                      </a:extLst>
                    </p:cNvPr>
                    <p:cNvSpPr>
                      <a:spLocks noChangeShapeType="1"/>
                    </p:cNvSpPr>
                    <p:nvPr/>
                  </p:nvSpPr>
                  <p:spPr bwMode="auto">
                    <a:xfrm>
                      <a:off x="864" y="1946"/>
                      <a:ext cx="432"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Euclid" panose="02020503060505020303" pitchFamily="18" charset="0"/>
                      </a:endParaRPr>
                    </a:p>
                  </p:txBody>
                </p:sp>
              </p:grpSp>
              <p:sp>
                <p:nvSpPr>
                  <p:cNvPr id="37" name="Text Box 22">
                    <a:extLst>
                      <a:ext uri="{FF2B5EF4-FFF2-40B4-BE49-F238E27FC236}">
                        <a16:creationId xmlns="" xmlns:a16="http://schemas.microsoft.com/office/drawing/2014/main" id="{175EF95F-0C97-41A5-9167-9806D88D9A86}"/>
                      </a:ext>
                    </a:extLst>
                  </p:cNvPr>
                  <p:cNvSpPr txBox="1">
                    <a:spLocks noChangeArrowheads="1"/>
                  </p:cNvSpPr>
                  <p:nvPr/>
                </p:nvSpPr>
                <p:spPr bwMode="auto">
                  <a:xfrm>
                    <a:off x="1296" y="1821"/>
                    <a:ext cx="26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kumimoji="1" lang="en-US" altLang="zh-CN" sz="2400" i="1" dirty="0">
                        <a:latin typeface="Euclid" panose="02020503060505020303" pitchFamily="18" charset="0"/>
                        <a:ea typeface="宋体" panose="02010600030101010101" pitchFamily="2" charset="-122"/>
                      </a:rPr>
                      <a:t>E</a:t>
                    </a:r>
                    <a:endParaRPr kumimoji="1" lang="en-US" altLang="zh-CN" sz="2400" b="0" dirty="0">
                      <a:latin typeface="Euclid" panose="02020503060505020303" pitchFamily="18" charset="0"/>
                      <a:ea typeface="宋体" panose="02010600030101010101" pitchFamily="2" charset="-122"/>
                    </a:endParaRPr>
                  </a:p>
                </p:txBody>
              </p:sp>
            </p:grpSp>
            <p:grpSp>
              <p:nvGrpSpPr>
                <p:cNvPr id="17" name="Group 23">
                  <a:extLst>
                    <a:ext uri="{FF2B5EF4-FFF2-40B4-BE49-F238E27FC236}">
                      <a16:creationId xmlns="" xmlns:a16="http://schemas.microsoft.com/office/drawing/2014/main" id="{5FFF655E-F4B3-4E27-996B-4852E565E551}"/>
                    </a:ext>
                  </a:extLst>
                </p:cNvPr>
                <p:cNvGrpSpPr>
                  <a:grpSpLocks/>
                </p:cNvGrpSpPr>
                <p:nvPr/>
              </p:nvGrpSpPr>
              <p:grpSpPr bwMode="auto">
                <a:xfrm>
                  <a:off x="2976" y="1488"/>
                  <a:ext cx="720" cy="627"/>
                  <a:chOff x="864" y="1488"/>
                  <a:chExt cx="720" cy="627"/>
                </a:xfrm>
              </p:grpSpPr>
              <p:grpSp>
                <p:nvGrpSpPr>
                  <p:cNvPr id="31" name="Group 24">
                    <a:extLst>
                      <a:ext uri="{FF2B5EF4-FFF2-40B4-BE49-F238E27FC236}">
                        <a16:creationId xmlns="" xmlns:a16="http://schemas.microsoft.com/office/drawing/2014/main" id="{6A4CBCB3-7FCB-40A5-A3FE-B7498B9EF36B}"/>
                      </a:ext>
                    </a:extLst>
                  </p:cNvPr>
                  <p:cNvGrpSpPr>
                    <a:grpSpLocks/>
                  </p:cNvGrpSpPr>
                  <p:nvPr/>
                </p:nvGrpSpPr>
                <p:grpSpPr bwMode="auto">
                  <a:xfrm>
                    <a:off x="864" y="1488"/>
                    <a:ext cx="720" cy="624"/>
                    <a:chOff x="864" y="1488"/>
                    <a:chExt cx="720" cy="624"/>
                  </a:xfrm>
                </p:grpSpPr>
                <p:sp>
                  <p:nvSpPr>
                    <p:cNvPr id="33" name="Rectangle 25">
                      <a:extLst>
                        <a:ext uri="{FF2B5EF4-FFF2-40B4-BE49-F238E27FC236}">
                          <a16:creationId xmlns="" xmlns:a16="http://schemas.microsoft.com/office/drawing/2014/main" id="{36A1771C-02A4-4EE4-B392-D58C29A605CA}"/>
                        </a:ext>
                      </a:extLst>
                    </p:cNvPr>
                    <p:cNvSpPr>
                      <a:spLocks noChangeArrowheads="1"/>
                    </p:cNvSpPr>
                    <p:nvPr/>
                  </p:nvSpPr>
                  <p:spPr bwMode="auto">
                    <a:xfrm>
                      <a:off x="1296" y="1776"/>
                      <a:ext cx="288" cy="336"/>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lang="zh-CN" altLang="en-US" sz="1800" b="0">
                        <a:latin typeface="Euclid" panose="02020503060505020303" pitchFamily="18" charset="0"/>
                        <a:ea typeface="宋体" panose="02010600030101010101" pitchFamily="2" charset="-122"/>
                      </a:endParaRPr>
                    </a:p>
                  </p:txBody>
                </p:sp>
                <p:sp>
                  <p:nvSpPr>
                    <p:cNvPr id="34" name="Line 26">
                      <a:extLst>
                        <a:ext uri="{FF2B5EF4-FFF2-40B4-BE49-F238E27FC236}">
                          <a16:creationId xmlns="" xmlns:a16="http://schemas.microsoft.com/office/drawing/2014/main" id="{30F173E6-4866-46FE-9478-5BE1822F0D79}"/>
                        </a:ext>
                      </a:extLst>
                    </p:cNvPr>
                    <p:cNvSpPr>
                      <a:spLocks noChangeShapeType="1"/>
                    </p:cNvSpPr>
                    <p:nvPr/>
                  </p:nvSpPr>
                  <p:spPr bwMode="auto">
                    <a:xfrm>
                      <a:off x="1440" y="1488"/>
                      <a:ext cx="0" cy="288"/>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Euclid" panose="02020503060505020303" pitchFamily="18" charset="0"/>
                      </a:endParaRPr>
                    </a:p>
                  </p:txBody>
                </p:sp>
                <p:sp>
                  <p:nvSpPr>
                    <p:cNvPr id="35" name="Line 27">
                      <a:extLst>
                        <a:ext uri="{FF2B5EF4-FFF2-40B4-BE49-F238E27FC236}">
                          <a16:creationId xmlns="" xmlns:a16="http://schemas.microsoft.com/office/drawing/2014/main" id="{433F7F66-F600-4683-BBF4-FF4EA3872F81}"/>
                        </a:ext>
                      </a:extLst>
                    </p:cNvPr>
                    <p:cNvSpPr>
                      <a:spLocks noChangeShapeType="1"/>
                    </p:cNvSpPr>
                    <p:nvPr/>
                  </p:nvSpPr>
                  <p:spPr bwMode="auto">
                    <a:xfrm>
                      <a:off x="864" y="1946"/>
                      <a:ext cx="432"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Euclid" panose="02020503060505020303" pitchFamily="18" charset="0"/>
                      </a:endParaRPr>
                    </a:p>
                  </p:txBody>
                </p:sp>
              </p:grpSp>
              <p:sp>
                <p:nvSpPr>
                  <p:cNvPr id="32" name="Text Box 28">
                    <a:extLst>
                      <a:ext uri="{FF2B5EF4-FFF2-40B4-BE49-F238E27FC236}">
                        <a16:creationId xmlns="" xmlns:a16="http://schemas.microsoft.com/office/drawing/2014/main" id="{3C92D2FB-0140-4D89-8352-5328E8091730}"/>
                      </a:ext>
                    </a:extLst>
                  </p:cNvPr>
                  <p:cNvSpPr txBox="1">
                    <a:spLocks noChangeArrowheads="1"/>
                  </p:cNvSpPr>
                  <p:nvPr/>
                </p:nvSpPr>
                <p:spPr bwMode="auto">
                  <a:xfrm>
                    <a:off x="1296" y="1824"/>
                    <a:ext cx="28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kumimoji="1" lang="en-US" altLang="zh-CN" sz="2400" i="1" dirty="0">
                        <a:latin typeface="Euclid" panose="02020503060505020303" pitchFamily="18" charset="0"/>
                        <a:ea typeface="宋体" panose="02010600030101010101" pitchFamily="2" charset="-122"/>
                      </a:rPr>
                      <a:t>D</a:t>
                    </a:r>
                    <a:endParaRPr kumimoji="1" lang="en-US" altLang="zh-CN" sz="2400" b="0" dirty="0">
                      <a:latin typeface="Euclid" panose="02020503060505020303" pitchFamily="18" charset="0"/>
                      <a:ea typeface="宋体" panose="02010600030101010101" pitchFamily="2" charset="-122"/>
                    </a:endParaRPr>
                  </a:p>
                </p:txBody>
              </p:sp>
            </p:grpSp>
            <p:grpSp>
              <p:nvGrpSpPr>
                <p:cNvPr id="18" name="Group 29">
                  <a:extLst>
                    <a:ext uri="{FF2B5EF4-FFF2-40B4-BE49-F238E27FC236}">
                      <a16:creationId xmlns="" xmlns:a16="http://schemas.microsoft.com/office/drawing/2014/main" id="{B51156AE-A5EC-404F-8B83-62524AEECE53}"/>
                    </a:ext>
                  </a:extLst>
                </p:cNvPr>
                <p:cNvGrpSpPr>
                  <a:grpSpLocks/>
                </p:cNvGrpSpPr>
                <p:nvPr/>
              </p:nvGrpSpPr>
              <p:grpSpPr bwMode="auto">
                <a:xfrm>
                  <a:off x="3696" y="1488"/>
                  <a:ext cx="720" cy="624"/>
                  <a:chOff x="864" y="1488"/>
                  <a:chExt cx="720" cy="624"/>
                </a:xfrm>
              </p:grpSpPr>
              <p:grpSp>
                <p:nvGrpSpPr>
                  <p:cNvPr id="26" name="Group 30">
                    <a:extLst>
                      <a:ext uri="{FF2B5EF4-FFF2-40B4-BE49-F238E27FC236}">
                        <a16:creationId xmlns="" xmlns:a16="http://schemas.microsoft.com/office/drawing/2014/main" id="{22A2B828-BE2D-4BF8-B3E2-96008DB6F061}"/>
                      </a:ext>
                    </a:extLst>
                  </p:cNvPr>
                  <p:cNvGrpSpPr>
                    <a:grpSpLocks/>
                  </p:cNvGrpSpPr>
                  <p:nvPr/>
                </p:nvGrpSpPr>
                <p:grpSpPr bwMode="auto">
                  <a:xfrm>
                    <a:off x="864" y="1488"/>
                    <a:ext cx="720" cy="624"/>
                    <a:chOff x="864" y="1488"/>
                    <a:chExt cx="720" cy="624"/>
                  </a:xfrm>
                </p:grpSpPr>
                <p:sp>
                  <p:nvSpPr>
                    <p:cNvPr id="28" name="Rectangle 31">
                      <a:extLst>
                        <a:ext uri="{FF2B5EF4-FFF2-40B4-BE49-F238E27FC236}">
                          <a16:creationId xmlns="" xmlns:a16="http://schemas.microsoft.com/office/drawing/2014/main" id="{B83475C6-2433-4B22-9DBB-F4551FDEF259}"/>
                        </a:ext>
                      </a:extLst>
                    </p:cNvPr>
                    <p:cNvSpPr>
                      <a:spLocks noChangeArrowheads="1"/>
                    </p:cNvSpPr>
                    <p:nvPr/>
                  </p:nvSpPr>
                  <p:spPr bwMode="auto">
                    <a:xfrm>
                      <a:off x="1296" y="1776"/>
                      <a:ext cx="288" cy="336"/>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endParaRPr lang="zh-CN" altLang="en-US" sz="1800" b="0">
                        <a:latin typeface="Euclid" panose="02020503060505020303" pitchFamily="18" charset="0"/>
                        <a:ea typeface="宋体" panose="02010600030101010101" pitchFamily="2" charset="-122"/>
                      </a:endParaRPr>
                    </a:p>
                  </p:txBody>
                </p:sp>
                <p:sp>
                  <p:nvSpPr>
                    <p:cNvPr id="29" name="Line 32">
                      <a:extLst>
                        <a:ext uri="{FF2B5EF4-FFF2-40B4-BE49-F238E27FC236}">
                          <a16:creationId xmlns="" xmlns:a16="http://schemas.microsoft.com/office/drawing/2014/main" id="{9B6C1557-CB0A-493C-9B65-9E1EE5BDD3CD}"/>
                        </a:ext>
                      </a:extLst>
                    </p:cNvPr>
                    <p:cNvSpPr>
                      <a:spLocks noChangeShapeType="1"/>
                    </p:cNvSpPr>
                    <p:nvPr/>
                  </p:nvSpPr>
                  <p:spPr bwMode="auto">
                    <a:xfrm>
                      <a:off x="1440" y="1488"/>
                      <a:ext cx="0" cy="288"/>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Euclid" panose="02020503060505020303" pitchFamily="18" charset="0"/>
                      </a:endParaRPr>
                    </a:p>
                  </p:txBody>
                </p:sp>
                <p:sp>
                  <p:nvSpPr>
                    <p:cNvPr id="30" name="Line 33">
                      <a:extLst>
                        <a:ext uri="{FF2B5EF4-FFF2-40B4-BE49-F238E27FC236}">
                          <a16:creationId xmlns="" xmlns:a16="http://schemas.microsoft.com/office/drawing/2014/main" id="{52F1E516-A0CD-4F5B-81D4-608686D86AD0}"/>
                        </a:ext>
                      </a:extLst>
                    </p:cNvPr>
                    <p:cNvSpPr>
                      <a:spLocks noChangeShapeType="1"/>
                    </p:cNvSpPr>
                    <p:nvPr/>
                  </p:nvSpPr>
                  <p:spPr bwMode="auto">
                    <a:xfrm>
                      <a:off x="864" y="1946"/>
                      <a:ext cx="432"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Euclid" panose="02020503060505020303" pitchFamily="18" charset="0"/>
                      </a:endParaRPr>
                    </a:p>
                  </p:txBody>
                </p:sp>
              </p:grpSp>
              <p:sp>
                <p:nvSpPr>
                  <p:cNvPr id="27" name="Text Box 34">
                    <a:extLst>
                      <a:ext uri="{FF2B5EF4-FFF2-40B4-BE49-F238E27FC236}">
                        <a16:creationId xmlns="" xmlns:a16="http://schemas.microsoft.com/office/drawing/2014/main" id="{7C01D7C7-54DF-42FE-B132-286DD9390819}"/>
                      </a:ext>
                    </a:extLst>
                  </p:cNvPr>
                  <p:cNvSpPr txBox="1">
                    <a:spLocks noChangeArrowheads="1"/>
                  </p:cNvSpPr>
                  <p:nvPr/>
                </p:nvSpPr>
                <p:spPr bwMode="auto">
                  <a:xfrm>
                    <a:off x="1296" y="1821"/>
                    <a:ext cx="28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kumimoji="1" lang="en-US" altLang="zh-CN" sz="2400" i="1">
                        <a:latin typeface="Euclid" panose="02020503060505020303" pitchFamily="18" charset="0"/>
                        <a:ea typeface="宋体" panose="02010600030101010101" pitchFamily="2" charset="-122"/>
                      </a:rPr>
                      <a:t>D</a:t>
                    </a:r>
                    <a:endParaRPr kumimoji="1" lang="en-US" altLang="zh-CN" sz="2400" b="0">
                      <a:latin typeface="Euclid" panose="02020503060505020303" pitchFamily="18" charset="0"/>
                      <a:ea typeface="宋体" panose="02010600030101010101" pitchFamily="2" charset="-122"/>
                    </a:endParaRPr>
                  </a:p>
                </p:txBody>
              </p:sp>
            </p:grpSp>
            <p:sp>
              <p:nvSpPr>
                <p:cNvPr id="19" name="Text Box 35">
                  <a:extLst>
                    <a:ext uri="{FF2B5EF4-FFF2-40B4-BE49-F238E27FC236}">
                      <a16:creationId xmlns="" xmlns:a16="http://schemas.microsoft.com/office/drawing/2014/main" id="{9E81CB5B-F8D8-4301-A3F7-4604D8793E45}"/>
                    </a:ext>
                  </a:extLst>
                </p:cNvPr>
                <p:cNvSpPr txBox="1">
                  <a:spLocks noChangeArrowheads="1"/>
                </p:cNvSpPr>
                <p:nvPr/>
              </p:nvSpPr>
              <p:spPr bwMode="auto">
                <a:xfrm>
                  <a:off x="566" y="1821"/>
                  <a:ext cx="2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en-US" altLang="zh-CN" sz="2400" i="1" dirty="0">
                      <a:latin typeface="Euclid" panose="02020503060505020303" pitchFamily="18" charset="0"/>
                      <a:ea typeface="宋体" panose="02010600030101010101" pitchFamily="2" charset="-122"/>
                    </a:rPr>
                    <a:t>x</a:t>
                  </a:r>
                  <a:r>
                    <a:rPr lang="en-US" altLang="zh-CN" sz="2400" i="1" baseline="-25000" dirty="0">
                      <a:latin typeface="Euclid" panose="02020503060505020303" pitchFamily="18" charset="0"/>
                      <a:ea typeface="宋体" panose="02010600030101010101" pitchFamily="2" charset="-122"/>
                    </a:rPr>
                    <a:t>i</a:t>
                  </a:r>
                  <a:endParaRPr lang="en-US" altLang="zh-CN" sz="1800" i="1" baseline="-25000" dirty="0">
                    <a:latin typeface="Euclid" panose="02020503060505020303" pitchFamily="18" charset="0"/>
                    <a:ea typeface="宋体" panose="02010600030101010101" pitchFamily="2" charset="-122"/>
                  </a:endParaRPr>
                </a:p>
              </p:txBody>
            </p:sp>
            <p:sp>
              <p:nvSpPr>
                <p:cNvPr id="20" name="Text Box 36">
                  <a:extLst>
                    <a:ext uri="{FF2B5EF4-FFF2-40B4-BE49-F238E27FC236}">
                      <a16:creationId xmlns="" xmlns:a16="http://schemas.microsoft.com/office/drawing/2014/main" id="{B0570EF9-71DD-4F2D-A4A2-6C14C3F6B88A}"/>
                    </a:ext>
                  </a:extLst>
                </p:cNvPr>
                <p:cNvSpPr txBox="1">
                  <a:spLocks noChangeArrowheads="1"/>
                </p:cNvSpPr>
                <p:nvPr/>
              </p:nvSpPr>
              <p:spPr bwMode="auto">
                <a:xfrm>
                  <a:off x="2342" y="1634"/>
                  <a:ext cx="2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en-US" altLang="zh-CN" sz="2400" i="1" dirty="0" err="1">
                      <a:latin typeface="Euclid" panose="02020503060505020303" pitchFamily="18" charset="0"/>
                      <a:ea typeface="宋体" panose="02010600030101010101" pitchFamily="2" charset="-122"/>
                    </a:rPr>
                    <a:t>y</a:t>
                  </a:r>
                  <a:r>
                    <a:rPr lang="en-US" altLang="zh-CN" sz="2400" i="1" baseline="-25000" dirty="0" err="1">
                      <a:latin typeface="Euclid" panose="02020503060505020303" pitchFamily="18" charset="0"/>
                      <a:ea typeface="宋体" panose="02010600030101010101" pitchFamily="2" charset="-122"/>
                    </a:rPr>
                    <a:t>i</a:t>
                  </a:r>
                  <a:endParaRPr lang="en-US" altLang="zh-CN" sz="2400" i="1" baseline="-25000" dirty="0">
                    <a:latin typeface="Euclid" panose="02020503060505020303" pitchFamily="18" charset="0"/>
                    <a:ea typeface="宋体" panose="02010600030101010101" pitchFamily="2" charset="-122"/>
                  </a:endParaRPr>
                </a:p>
              </p:txBody>
            </p:sp>
            <p:sp>
              <p:nvSpPr>
                <p:cNvPr id="21" name="Text Box 37">
                  <a:extLst>
                    <a:ext uri="{FF2B5EF4-FFF2-40B4-BE49-F238E27FC236}">
                      <a16:creationId xmlns="" xmlns:a16="http://schemas.microsoft.com/office/drawing/2014/main" id="{16977B25-FDD0-4EB5-B463-1BAFF7C8B754}"/>
                    </a:ext>
                  </a:extLst>
                </p:cNvPr>
                <p:cNvSpPr txBox="1">
                  <a:spLocks noChangeArrowheads="1"/>
                </p:cNvSpPr>
                <p:nvPr/>
              </p:nvSpPr>
              <p:spPr bwMode="auto">
                <a:xfrm>
                  <a:off x="4838" y="1776"/>
                  <a:ext cx="2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en-US" altLang="zh-CN" sz="2400" i="1" dirty="0">
                      <a:latin typeface="Euclid" panose="02020503060505020303" pitchFamily="18" charset="0"/>
                      <a:ea typeface="宋体" panose="02010600030101010101" pitchFamily="2" charset="-122"/>
                    </a:rPr>
                    <a:t>x</a:t>
                  </a:r>
                  <a:r>
                    <a:rPr lang="en-US" altLang="zh-CN" sz="2400" i="1" baseline="-25000" dirty="0">
                      <a:latin typeface="Euclid" panose="02020503060505020303" pitchFamily="18" charset="0"/>
                      <a:ea typeface="宋体" panose="02010600030101010101" pitchFamily="2" charset="-122"/>
                    </a:rPr>
                    <a:t>i</a:t>
                  </a:r>
                </a:p>
              </p:txBody>
            </p:sp>
            <p:sp>
              <p:nvSpPr>
                <p:cNvPr id="22" name="Text Box 38">
                  <a:extLst>
                    <a:ext uri="{FF2B5EF4-FFF2-40B4-BE49-F238E27FC236}">
                      <a16:creationId xmlns="" xmlns:a16="http://schemas.microsoft.com/office/drawing/2014/main" id="{0B612304-A781-4A1B-B1AC-11FCDEF4198D}"/>
                    </a:ext>
                  </a:extLst>
                </p:cNvPr>
                <p:cNvSpPr txBox="1">
                  <a:spLocks noChangeArrowheads="1"/>
                </p:cNvSpPr>
                <p:nvPr/>
              </p:nvSpPr>
              <p:spPr bwMode="auto">
                <a:xfrm>
                  <a:off x="1680" y="1634"/>
                  <a:ext cx="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en-US" altLang="zh-CN" sz="2400" i="1">
                      <a:latin typeface="Euclid" panose="02020503060505020303" pitchFamily="18" charset="0"/>
                      <a:ea typeface="宋体" panose="02010600030101010101" pitchFamily="2" charset="-122"/>
                    </a:rPr>
                    <a:t>z</a:t>
                  </a:r>
                  <a:endParaRPr lang="en-US" altLang="zh-CN" sz="1800" b="0" baseline="-25000">
                    <a:latin typeface="Euclid" panose="02020503060505020303" pitchFamily="18" charset="0"/>
                    <a:ea typeface="宋体" panose="02010600030101010101" pitchFamily="2" charset="-122"/>
                  </a:endParaRPr>
                </a:p>
              </p:txBody>
            </p:sp>
            <p:sp>
              <p:nvSpPr>
                <p:cNvPr id="23" name="Text Box 39">
                  <a:extLst>
                    <a:ext uri="{FF2B5EF4-FFF2-40B4-BE49-F238E27FC236}">
                      <a16:creationId xmlns="" xmlns:a16="http://schemas.microsoft.com/office/drawing/2014/main" id="{A74229FD-AD51-41BE-A5A2-C2311DB8BBED}"/>
                    </a:ext>
                  </a:extLst>
                </p:cNvPr>
                <p:cNvSpPr txBox="1">
                  <a:spLocks noChangeArrowheads="1"/>
                </p:cNvSpPr>
                <p:nvPr/>
              </p:nvSpPr>
              <p:spPr bwMode="auto">
                <a:xfrm>
                  <a:off x="3024" y="1632"/>
                  <a:ext cx="2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en-US" altLang="zh-CN" sz="2400" i="1" dirty="0" err="1">
                      <a:latin typeface="Euclid" panose="02020503060505020303" pitchFamily="18" charset="0"/>
                      <a:ea typeface="宋体" panose="02010600030101010101" pitchFamily="2" charset="-122"/>
                    </a:rPr>
                    <a:t>y</a:t>
                  </a:r>
                  <a:r>
                    <a:rPr lang="en-US" altLang="zh-CN" sz="2400" i="1" baseline="-25000" dirty="0" err="1">
                      <a:latin typeface="Euclid" panose="02020503060505020303" pitchFamily="18" charset="0"/>
                      <a:ea typeface="宋体" panose="02010600030101010101" pitchFamily="2" charset="-122"/>
                    </a:rPr>
                    <a:t>i</a:t>
                  </a:r>
                  <a:endParaRPr lang="en-US" altLang="zh-CN" sz="2400" i="1" baseline="-25000" dirty="0">
                    <a:latin typeface="Euclid" panose="02020503060505020303" pitchFamily="18" charset="0"/>
                    <a:ea typeface="宋体" panose="02010600030101010101" pitchFamily="2" charset="-122"/>
                  </a:endParaRPr>
                </a:p>
              </p:txBody>
            </p:sp>
            <p:sp>
              <p:nvSpPr>
                <p:cNvPr id="24" name="Line 40">
                  <a:extLst>
                    <a:ext uri="{FF2B5EF4-FFF2-40B4-BE49-F238E27FC236}">
                      <a16:creationId xmlns="" xmlns:a16="http://schemas.microsoft.com/office/drawing/2014/main" id="{6AC43A28-9C46-4823-9C77-7A7A45D4D4D0}"/>
                    </a:ext>
                  </a:extLst>
                </p:cNvPr>
                <p:cNvSpPr>
                  <a:spLocks noChangeShapeType="1"/>
                </p:cNvSpPr>
                <p:nvPr/>
              </p:nvSpPr>
              <p:spPr bwMode="auto">
                <a:xfrm>
                  <a:off x="2304" y="1931"/>
                  <a:ext cx="384"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Euclid" panose="02020503060505020303" pitchFamily="18" charset="0"/>
                  </a:endParaRPr>
                </a:p>
              </p:txBody>
            </p:sp>
            <p:sp>
              <p:nvSpPr>
                <p:cNvPr id="25" name="Line 41">
                  <a:extLst>
                    <a:ext uri="{FF2B5EF4-FFF2-40B4-BE49-F238E27FC236}">
                      <a16:creationId xmlns="" xmlns:a16="http://schemas.microsoft.com/office/drawing/2014/main" id="{9967C5D6-DE81-401E-8C5A-FC6CE8835CB6}"/>
                    </a:ext>
                  </a:extLst>
                </p:cNvPr>
                <p:cNvSpPr>
                  <a:spLocks noChangeShapeType="1"/>
                </p:cNvSpPr>
                <p:nvPr/>
              </p:nvSpPr>
              <p:spPr bwMode="auto">
                <a:xfrm>
                  <a:off x="4416" y="1931"/>
                  <a:ext cx="384"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Euclid" panose="02020503060505020303" pitchFamily="18" charset="0"/>
                  </a:endParaRPr>
                </a:p>
              </p:txBody>
            </p:sp>
          </p:grpSp>
          <p:sp>
            <p:nvSpPr>
              <p:cNvPr id="11" name="Text Box 42">
                <a:extLst>
                  <a:ext uri="{FF2B5EF4-FFF2-40B4-BE49-F238E27FC236}">
                    <a16:creationId xmlns="" xmlns:a16="http://schemas.microsoft.com/office/drawing/2014/main" id="{F75CAD70-541F-4D5D-9340-2047B929C56E}"/>
                  </a:ext>
                </a:extLst>
              </p:cNvPr>
              <p:cNvSpPr txBox="1">
                <a:spLocks noChangeArrowheads="1"/>
              </p:cNvSpPr>
              <p:nvPr/>
            </p:nvSpPr>
            <p:spPr bwMode="auto">
              <a:xfrm>
                <a:off x="1238" y="1392"/>
                <a:ext cx="3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zh-CN" altLang="zh-CN" sz="1800" i="1" dirty="0">
                    <a:latin typeface="Euclid" panose="02020503060505020303" pitchFamily="18" charset="0"/>
                    <a:ea typeface="宋体" panose="02010600030101010101" pitchFamily="2" charset="-122"/>
                  </a:rPr>
                  <a:t> </a:t>
                </a:r>
                <a:r>
                  <a:rPr lang="en-US" altLang="zh-CN" sz="2400" i="1" dirty="0">
                    <a:latin typeface="Euclid" panose="02020503060505020303" pitchFamily="18" charset="0"/>
                    <a:ea typeface="宋体" panose="02010600030101010101" pitchFamily="2" charset="-122"/>
                  </a:rPr>
                  <a:t>k</a:t>
                </a:r>
                <a:r>
                  <a:rPr lang="en-US" altLang="zh-CN" sz="2400" baseline="-25000" dirty="0">
                    <a:latin typeface="Euclid" panose="02020503060505020303" pitchFamily="18" charset="0"/>
                    <a:ea typeface="宋体" panose="02010600030101010101" pitchFamily="2" charset="-122"/>
                  </a:rPr>
                  <a:t>1</a:t>
                </a:r>
              </a:p>
            </p:txBody>
          </p:sp>
          <p:sp>
            <p:nvSpPr>
              <p:cNvPr id="12" name="Text Box 43">
                <a:extLst>
                  <a:ext uri="{FF2B5EF4-FFF2-40B4-BE49-F238E27FC236}">
                    <a16:creationId xmlns="" xmlns:a16="http://schemas.microsoft.com/office/drawing/2014/main" id="{FB89EEBF-ABEF-4E85-BB91-BFDBC8172996}"/>
                  </a:ext>
                </a:extLst>
              </p:cNvPr>
              <p:cNvSpPr txBox="1">
                <a:spLocks noChangeArrowheads="1"/>
              </p:cNvSpPr>
              <p:nvPr/>
            </p:nvSpPr>
            <p:spPr bwMode="auto">
              <a:xfrm>
                <a:off x="4080" y="1392"/>
                <a:ext cx="3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zh-CN" altLang="zh-CN" sz="1800" i="1" dirty="0">
                    <a:latin typeface="Euclid" panose="02020503060505020303" pitchFamily="18" charset="0"/>
                    <a:ea typeface="宋体" panose="02010600030101010101" pitchFamily="2" charset="-122"/>
                  </a:rPr>
                  <a:t> </a:t>
                </a:r>
                <a:r>
                  <a:rPr lang="en-US" altLang="zh-CN" sz="2400" i="1" dirty="0">
                    <a:latin typeface="Euclid" panose="02020503060505020303" pitchFamily="18" charset="0"/>
                    <a:ea typeface="宋体" panose="02010600030101010101" pitchFamily="2" charset="-122"/>
                  </a:rPr>
                  <a:t>k</a:t>
                </a:r>
                <a:r>
                  <a:rPr lang="en-US" altLang="zh-CN" sz="2400" baseline="-25000" dirty="0">
                    <a:latin typeface="Euclid" panose="02020503060505020303" pitchFamily="18" charset="0"/>
                    <a:ea typeface="宋体" panose="02010600030101010101" pitchFamily="2" charset="-122"/>
                  </a:rPr>
                  <a:t>1</a:t>
                </a:r>
              </a:p>
            </p:txBody>
          </p:sp>
          <p:sp>
            <p:nvSpPr>
              <p:cNvPr id="13" name="Text Box 44">
                <a:extLst>
                  <a:ext uri="{FF2B5EF4-FFF2-40B4-BE49-F238E27FC236}">
                    <a16:creationId xmlns="" xmlns:a16="http://schemas.microsoft.com/office/drawing/2014/main" id="{A1F750B9-C911-4557-A47D-915FB7675BAC}"/>
                  </a:ext>
                </a:extLst>
              </p:cNvPr>
              <p:cNvSpPr txBox="1">
                <a:spLocks noChangeArrowheads="1"/>
              </p:cNvSpPr>
              <p:nvPr/>
            </p:nvSpPr>
            <p:spPr bwMode="auto">
              <a:xfrm>
                <a:off x="3408" y="1392"/>
                <a:ext cx="2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en-US" altLang="zh-CN" sz="2400" i="1" dirty="0">
                    <a:latin typeface="Euclid" panose="02020503060505020303" pitchFamily="18" charset="0"/>
                    <a:ea typeface="宋体" panose="02010600030101010101" pitchFamily="2" charset="-122"/>
                  </a:rPr>
                  <a:t>k</a:t>
                </a:r>
                <a:r>
                  <a:rPr lang="en-US" altLang="zh-CN" sz="2400" baseline="-25000" dirty="0">
                    <a:latin typeface="Euclid" panose="02020503060505020303" pitchFamily="18" charset="0"/>
                    <a:ea typeface="宋体" panose="02010600030101010101" pitchFamily="2" charset="-122"/>
                  </a:rPr>
                  <a:t>2</a:t>
                </a:r>
              </a:p>
            </p:txBody>
          </p:sp>
          <p:sp>
            <p:nvSpPr>
              <p:cNvPr id="14" name="Text Box 45">
                <a:extLst>
                  <a:ext uri="{FF2B5EF4-FFF2-40B4-BE49-F238E27FC236}">
                    <a16:creationId xmlns="" xmlns:a16="http://schemas.microsoft.com/office/drawing/2014/main" id="{AB4B95A4-FFC8-4AAA-B897-C428AB868FB6}"/>
                  </a:ext>
                </a:extLst>
              </p:cNvPr>
              <p:cNvSpPr txBox="1">
                <a:spLocks noChangeArrowheads="1"/>
              </p:cNvSpPr>
              <p:nvPr/>
            </p:nvSpPr>
            <p:spPr bwMode="auto">
              <a:xfrm>
                <a:off x="2016" y="1392"/>
                <a:ext cx="2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仿宋" panose="02010609060101010101" pitchFamily="49"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仿宋" panose="02010609060101010101" pitchFamily="49"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仿宋" panose="02010609060101010101" pitchFamily="49"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仿宋" panose="02010609060101010101" pitchFamily="49" charset="-122"/>
                  </a:defRPr>
                </a:lvl9pPr>
              </a:lstStyle>
              <a:p>
                <a:pPr eaLnBrk="1" hangingPunct="1">
                  <a:lnSpc>
                    <a:spcPct val="100000"/>
                  </a:lnSpc>
                  <a:spcBef>
                    <a:spcPct val="0"/>
                  </a:spcBef>
                  <a:buFontTx/>
                  <a:buNone/>
                </a:pPr>
                <a:r>
                  <a:rPr lang="en-US" altLang="zh-CN" sz="2400" i="1" dirty="0">
                    <a:latin typeface="Euclid" panose="02020503060505020303" pitchFamily="18" charset="0"/>
                    <a:ea typeface="宋体" panose="02010600030101010101" pitchFamily="2" charset="-122"/>
                  </a:rPr>
                  <a:t>k</a:t>
                </a:r>
                <a:r>
                  <a:rPr lang="en-US" altLang="zh-CN" sz="2400" baseline="-25000" dirty="0">
                    <a:latin typeface="Euclid" panose="02020503060505020303" pitchFamily="18" charset="0"/>
                    <a:ea typeface="宋体" panose="02010600030101010101" pitchFamily="2" charset="-122"/>
                  </a:rPr>
                  <a:t>2</a:t>
                </a:r>
              </a:p>
            </p:txBody>
          </p:sp>
        </p:grpSp>
      </p:grpSp>
      <p:sp>
        <p:nvSpPr>
          <p:cNvPr id="2" name="日期占位符 1"/>
          <p:cNvSpPr>
            <a:spLocks noGrp="1"/>
          </p:cNvSpPr>
          <p:nvPr>
            <p:ph type="dt" sz="half" idx="10"/>
          </p:nvPr>
        </p:nvSpPr>
        <p:spPr/>
        <p:txBody>
          <a:bodyPr/>
          <a:lstStyle/>
          <a:p>
            <a:pPr>
              <a:defRPr/>
            </a:pPr>
            <a:fld id="{68145DE7-EF64-43C4-90E3-14EB31F86299}"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内容占位符 1">
            <a:extLst>
              <a:ext uri="{FF2B5EF4-FFF2-40B4-BE49-F238E27FC236}">
                <a16:creationId xmlns="" xmlns:a16="http://schemas.microsoft.com/office/drawing/2014/main" id="{83D815A6-F8CC-4791-B92D-7C0505DB7EA4}"/>
              </a:ext>
            </a:extLst>
          </p:cNvPr>
          <p:cNvSpPr>
            <a:spLocks noGrp="1" noChangeArrowheads="1"/>
          </p:cNvSpPr>
          <p:nvPr>
            <p:ph idx="1"/>
          </p:nvPr>
        </p:nvSpPr>
        <p:spPr>
          <a:xfrm>
            <a:off x="628650" y="1295400"/>
            <a:ext cx="7886700" cy="4757738"/>
          </a:xfrm>
        </p:spPr>
        <p:txBody>
          <a:bodyPr/>
          <a:lstStyle/>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b="0" dirty="0">
                <a:solidFill>
                  <a:srgbClr val="FF0000"/>
                </a:solidFill>
                <a:latin typeface="Euclid" panose="02020503060505020303" pitchFamily="18" charset="0"/>
              </a:rPr>
              <a:t>中途相遇攻击方法</a:t>
            </a:r>
            <a:endParaRPr lang="en-US" altLang="zh-CN" b="0" dirty="0">
              <a:solidFill>
                <a:srgbClr val="FF0000"/>
              </a:solidFill>
              <a:latin typeface="Euclid" panose="02020503060505020303" pitchFamily="18" charset="0"/>
            </a:endParaRPr>
          </a:p>
          <a:p>
            <a:pPr marL="687600" algn="just" eaLnBrk="1" hangingPunct="1">
              <a:lnSpc>
                <a:spcPct val="100000"/>
              </a:lnSpc>
              <a:spcBef>
                <a:spcPts val="1200"/>
              </a:spcBef>
              <a:spcAft>
                <a:spcPts val="600"/>
              </a:spcAft>
              <a:buFont typeface="Times New Roman" panose="02020603050405020304" pitchFamily="18" charset="0"/>
              <a:buChar char="‒"/>
            </a:pPr>
            <a:r>
              <a:rPr lang="zh-CN" altLang="en-US" b="0" dirty="0">
                <a:latin typeface="Euclid" panose="02020503060505020303" pitchFamily="18" charset="0"/>
              </a:rPr>
              <a:t>给定一已知明密文对</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baseline="-25000" dirty="0">
                <a:solidFill>
                  <a:srgbClr val="FF0000"/>
                </a:solidFill>
                <a:latin typeface="Euclid" panose="02020503060505020303" pitchFamily="18" charset="0"/>
              </a:rPr>
              <a:t>1</a:t>
            </a:r>
            <a:r>
              <a:rPr lang="en-US" altLang="zh-CN" b="0" dirty="0">
                <a:solidFill>
                  <a:srgbClr val="FF0000"/>
                </a:solidFill>
                <a:latin typeface="Euclid" panose="02020503060505020303" pitchFamily="18" charset="0"/>
              </a:rPr>
              <a:t>, </a:t>
            </a:r>
            <a:r>
              <a:rPr lang="en-US" altLang="zh-CN" i="1" dirty="0">
                <a:solidFill>
                  <a:srgbClr val="FF0000"/>
                </a:solidFill>
                <a:latin typeface="Euclid" panose="02020503060505020303" pitchFamily="18" charset="0"/>
              </a:rPr>
              <a:t>y</a:t>
            </a:r>
            <a:r>
              <a:rPr lang="en-US" altLang="zh-CN" baseline="-25000" dirty="0">
                <a:solidFill>
                  <a:srgbClr val="FF0000"/>
                </a:solidFill>
                <a:latin typeface="Euclid" panose="02020503060505020303" pitchFamily="18" charset="0"/>
              </a:rPr>
              <a:t>1</a:t>
            </a:r>
            <a:r>
              <a:rPr lang="en-US" altLang="zh-CN" dirty="0">
                <a:solidFill>
                  <a:srgbClr val="FF0000"/>
                </a:solidFill>
                <a:latin typeface="Euclid" panose="02020503060505020303" pitchFamily="18" charset="0"/>
              </a:rPr>
              <a:t>)</a:t>
            </a:r>
            <a:r>
              <a:rPr lang="en-US" altLang="zh-CN" b="0" dirty="0">
                <a:latin typeface="Euclid" panose="02020503060505020303" pitchFamily="18" charset="0"/>
              </a:rPr>
              <a:t>, </a:t>
            </a:r>
            <a:r>
              <a:rPr lang="zh-CN" altLang="en-US" b="0" dirty="0">
                <a:latin typeface="Euclid" panose="02020503060505020303" pitchFamily="18" charset="0"/>
              </a:rPr>
              <a:t>可按下述方法攻击。</a:t>
            </a:r>
          </a:p>
          <a:p>
            <a:pPr marL="687600" algn="just" eaLnBrk="1" hangingPunct="1">
              <a:lnSpc>
                <a:spcPct val="100000"/>
              </a:lnSpc>
              <a:spcBef>
                <a:spcPts val="1200"/>
              </a:spcBef>
              <a:spcAft>
                <a:spcPts val="600"/>
              </a:spcAft>
              <a:buFont typeface="Times New Roman" panose="02020603050405020304" pitchFamily="18" charset="0"/>
              <a:buChar char="‒"/>
            </a:pPr>
            <a:r>
              <a:rPr lang="zh-CN" altLang="en-US" b="0" dirty="0">
                <a:latin typeface="Euclid" panose="02020503060505020303" pitchFamily="18" charset="0"/>
              </a:rPr>
              <a:t>以密钥</a:t>
            </a:r>
            <a:r>
              <a:rPr lang="en-US" altLang="zh-CN" i="1" dirty="0">
                <a:latin typeface="Euclid" panose="02020503060505020303" pitchFamily="18" charset="0"/>
              </a:rPr>
              <a:t>k</a:t>
            </a:r>
            <a:r>
              <a:rPr lang="en-US" altLang="zh-CN" baseline="-25000" dirty="0">
                <a:latin typeface="Euclid" panose="02020503060505020303" pitchFamily="18" charset="0"/>
              </a:rPr>
              <a:t>1</a:t>
            </a:r>
            <a:r>
              <a:rPr lang="zh-CN" altLang="en-US" b="0" dirty="0">
                <a:latin typeface="Euclid" panose="02020503060505020303" pitchFamily="18" charset="0"/>
              </a:rPr>
              <a:t>的所有</a:t>
            </a:r>
            <a:r>
              <a:rPr lang="en-US" altLang="zh-CN" dirty="0">
                <a:solidFill>
                  <a:srgbClr val="FF0000"/>
                </a:solidFill>
                <a:latin typeface="Euclid" panose="02020503060505020303" pitchFamily="18" charset="0"/>
              </a:rPr>
              <a:t>2</a:t>
            </a:r>
            <a:r>
              <a:rPr lang="en-US" altLang="zh-CN" baseline="30000" dirty="0">
                <a:solidFill>
                  <a:srgbClr val="FF0000"/>
                </a:solidFill>
                <a:latin typeface="Euclid" panose="02020503060505020303" pitchFamily="18" charset="0"/>
              </a:rPr>
              <a:t>56</a:t>
            </a:r>
            <a:r>
              <a:rPr lang="zh-CN" altLang="en-US" b="0" dirty="0">
                <a:solidFill>
                  <a:srgbClr val="FF0000"/>
                </a:solidFill>
                <a:latin typeface="Euclid" panose="02020503060505020303" pitchFamily="18" charset="0"/>
              </a:rPr>
              <a:t>个可能的取值对此明文</a:t>
            </a:r>
            <a:r>
              <a:rPr lang="en-US" altLang="zh-CN" i="1" dirty="0">
                <a:solidFill>
                  <a:srgbClr val="FF0000"/>
                </a:solidFill>
                <a:latin typeface="Euclid" panose="02020503060505020303" pitchFamily="18" charset="0"/>
              </a:rPr>
              <a:t>x</a:t>
            </a:r>
            <a:r>
              <a:rPr lang="en-US" altLang="zh-CN" baseline="-25000" dirty="0">
                <a:solidFill>
                  <a:srgbClr val="FF0000"/>
                </a:solidFill>
                <a:latin typeface="Euclid" panose="02020503060505020303" pitchFamily="18" charset="0"/>
              </a:rPr>
              <a:t>1</a:t>
            </a:r>
            <a:r>
              <a:rPr lang="zh-CN" altLang="en-US" b="0" dirty="0">
                <a:solidFill>
                  <a:srgbClr val="FF0000"/>
                </a:solidFill>
                <a:latin typeface="Euclid" panose="02020503060505020303" pitchFamily="18" charset="0"/>
              </a:rPr>
              <a:t>加密</a:t>
            </a:r>
            <a:r>
              <a:rPr lang="en-US" altLang="zh-CN" b="0" dirty="0">
                <a:latin typeface="Euclid" panose="02020503060505020303" pitchFamily="18" charset="0"/>
              </a:rPr>
              <a:t>, </a:t>
            </a:r>
            <a:r>
              <a:rPr lang="zh-CN" altLang="en-US" b="0" dirty="0">
                <a:latin typeface="Euclid" panose="02020503060505020303" pitchFamily="18" charset="0"/>
              </a:rPr>
              <a:t>并将密文</a:t>
            </a:r>
            <a:r>
              <a:rPr lang="en-US" altLang="zh-CN" i="1" dirty="0">
                <a:latin typeface="Euclid" panose="02020503060505020303" pitchFamily="18" charset="0"/>
              </a:rPr>
              <a:t>z</a:t>
            </a:r>
            <a:r>
              <a:rPr lang="zh-CN" altLang="en-US" b="0" dirty="0">
                <a:latin typeface="Euclid" panose="02020503060505020303" pitchFamily="18" charset="0"/>
              </a:rPr>
              <a:t>存储在一个表中</a:t>
            </a:r>
            <a:r>
              <a:rPr lang="en-US" altLang="zh-CN" b="0" dirty="0">
                <a:latin typeface="Euclid" panose="02020503060505020303" pitchFamily="18" charset="0"/>
              </a:rPr>
              <a:t>;</a:t>
            </a:r>
            <a:endParaRPr lang="zh-CN" altLang="en-US" b="0" dirty="0">
              <a:latin typeface="Euclid" panose="02020503060505020303" pitchFamily="18" charset="0"/>
            </a:endParaRPr>
          </a:p>
          <a:p>
            <a:pPr marL="687600" algn="just" eaLnBrk="1" hangingPunct="1">
              <a:lnSpc>
                <a:spcPct val="100000"/>
              </a:lnSpc>
              <a:spcBef>
                <a:spcPts val="1200"/>
              </a:spcBef>
              <a:spcAft>
                <a:spcPts val="600"/>
              </a:spcAft>
              <a:buClr>
                <a:schemeClr val="tx1"/>
              </a:buClr>
              <a:buFont typeface="Times New Roman" panose="02020603050405020304" pitchFamily="18" charset="0"/>
              <a:buChar char="‒"/>
            </a:pPr>
            <a:r>
              <a:rPr lang="zh-CN" altLang="en-US" b="0" dirty="0">
                <a:solidFill>
                  <a:srgbClr val="FF0000"/>
                </a:solidFill>
                <a:latin typeface="Euclid" panose="02020503060505020303" pitchFamily="18" charset="0"/>
              </a:rPr>
              <a:t>从所有可能的</a:t>
            </a:r>
            <a:r>
              <a:rPr lang="en-US" altLang="zh-CN" dirty="0">
                <a:solidFill>
                  <a:srgbClr val="FF0000"/>
                </a:solidFill>
                <a:latin typeface="Euclid" panose="02020503060505020303" pitchFamily="18" charset="0"/>
              </a:rPr>
              <a:t>2</a:t>
            </a:r>
            <a:r>
              <a:rPr lang="en-US" altLang="zh-CN" baseline="30000" dirty="0">
                <a:solidFill>
                  <a:srgbClr val="FF0000"/>
                </a:solidFill>
                <a:latin typeface="Euclid" panose="02020503060505020303" pitchFamily="18" charset="0"/>
              </a:rPr>
              <a:t>56</a:t>
            </a:r>
            <a:r>
              <a:rPr lang="zh-CN" altLang="en-US" b="0" dirty="0">
                <a:solidFill>
                  <a:srgbClr val="FF0000"/>
                </a:solidFill>
                <a:latin typeface="Euclid" panose="02020503060505020303" pitchFamily="18" charset="0"/>
              </a:rPr>
              <a:t>个密钥</a:t>
            </a:r>
            <a:r>
              <a:rPr lang="en-US" altLang="zh-CN" i="1" dirty="0">
                <a:solidFill>
                  <a:srgbClr val="FF0000"/>
                </a:solidFill>
                <a:latin typeface="Euclid" panose="02020503060505020303" pitchFamily="18" charset="0"/>
                <a:sym typeface="+mn-ea"/>
              </a:rPr>
              <a:t>k</a:t>
            </a:r>
            <a:r>
              <a:rPr lang="en-US" altLang="zh-CN" baseline="-25000" dirty="0">
                <a:solidFill>
                  <a:srgbClr val="FF0000"/>
                </a:solidFill>
                <a:latin typeface="Euclid" panose="02020503060505020303" pitchFamily="18" charset="0"/>
                <a:sym typeface="+mn-ea"/>
              </a:rPr>
              <a:t>2</a:t>
            </a:r>
            <a:r>
              <a:rPr lang="zh-CN" altLang="en-US" b="0" dirty="0">
                <a:solidFill>
                  <a:srgbClr val="FF0000"/>
                </a:solidFill>
                <a:latin typeface="Euclid" panose="02020503060505020303" pitchFamily="18" charset="0"/>
              </a:rPr>
              <a:t>中依任意次序选出一个对给定的密文</a:t>
            </a:r>
            <a:r>
              <a:rPr lang="en-US" altLang="zh-CN" i="1" dirty="0">
                <a:solidFill>
                  <a:srgbClr val="FF0000"/>
                </a:solidFill>
                <a:latin typeface="Euclid" panose="02020503060505020303" pitchFamily="18" charset="0"/>
              </a:rPr>
              <a:t>y</a:t>
            </a:r>
            <a:r>
              <a:rPr lang="en-US" altLang="zh-CN" baseline="-25000" dirty="0">
                <a:solidFill>
                  <a:srgbClr val="FF0000"/>
                </a:solidFill>
                <a:latin typeface="Euclid" panose="02020503060505020303" pitchFamily="18" charset="0"/>
              </a:rPr>
              <a:t>1</a:t>
            </a:r>
            <a:r>
              <a:rPr lang="zh-CN" altLang="en-US" b="0" dirty="0">
                <a:solidFill>
                  <a:srgbClr val="FF0000"/>
                </a:solidFill>
                <a:latin typeface="Euclid" panose="02020503060505020303" pitchFamily="18" charset="0"/>
              </a:rPr>
              <a:t>解密</a:t>
            </a:r>
            <a:r>
              <a:rPr lang="en-US" altLang="zh-CN" b="0" dirty="0">
                <a:latin typeface="Euclid" panose="02020503060505020303" pitchFamily="18" charset="0"/>
              </a:rPr>
              <a:t>, </a:t>
            </a:r>
            <a:r>
              <a:rPr lang="zh-CN" altLang="en-US" b="0" dirty="0">
                <a:latin typeface="Euclid" panose="02020503060505020303" pitchFamily="18" charset="0"/>
              </a:rPr>
              <a:t>并将每次解密结果</a:t>
            </a:r>
            <a:r>
              <a:rPr lang="en-US" altLang="zh-CN" i="1" dirty="0">
                <a:latin typeface="Euclid" panose="02020503060505020303" pitchFamily="18" charset="0"/>
              </a:rPr>
              <a:t>z</a:t>
            </a:r>
            <a:r>
              <a:rPr lang="zh-CN" altLang="en-US" b="0" dirty="0">
                <a:latin typeface="Euclid" panose="02020503060505020303" pitchFamily="18" charset="0"/>
              </a:rPr>
              <a:t>在上述表中查找相匹配的值。一旦找到</a:t>
            </a:r>
            <a:r>
              <a:rPr lang="en-US" altLang="zh-CN" b="0" dirty="0">
                <a:latin typeface="Euclid" panose="02020503060505020303" pitchFamily="18" charset="0"/>
              </a:rPr>
              <a:t>, </a:t>
            </a:r>
            <a:r>
              <a:rPr lang="zh-CN" altLang="en-US" b="0" dirty="0">
                <a:latin typeface="Euclid" panose="02020503060505020303" pitchFamily="18" charset="0"/>
              </a:rPr>
              <a:t>则可确定出两个密钥</a:t>
            </a:r>
            <a:r>
              <a:rPr lang="en-US" altLang="zh-CN" i="1" dirty="0">
                <a:latin typeface="Euclid" panose="02020503060505020303" pitchFamily="18" charset="0"/>
                <a:sym typeface="+mn-ea"/>
              </a:rPr>
              <a:t>k</a:t>
            </a:r>
            <a:r>
              <a:rPr lang="en-US" altLang="zh-CN" baseline="-25000" dirty="0">
                <a:latin typeface="Euclid" panose="02020503060505020303" pitchFamily="18" charset="0"/>
                <a:sym typeface="+mn-ea"/>
              </a:rPr>
              <a:t>1</a:t>
            </a:r>
            <a:r>
              <a:rPr lang="zh-CN" altLang="en-US" b="0" dirty="0">
                <a:latin typeface="Euclid" panose="02020503060505020303" pitchFamily="18" charset="0"/>
              </a:rPr>
              <a:t>和</a:t>
            </a:r>
            <a:r>
              <a:rPr lang="en-US" altLang="zh-CN" i="1" dirty="0">
                <a:latin typeface="Euclid" panose="02020503060505020303" pitchFamily="18" charset="0"/>
                <a:sym typeface="+mn-ea"/>
              </a:rPr>
              <a:t>k</a:t>
            </a:r>
            <a:r>
              <a:rPr lang="en-US" altLang="zh-CN" baseline="-25000" dirty="0">
                <a:latin typeface="Euclid" panose="02020503060505020303" pitchFamily="18" charset="0"/>
                <a:sym typeface="+mn-ea"/>
              </a:rPr>
              <a:t>2 </a:t>
            </a:r>
            <a:r>
              <a:rPr lang="zh-CN" altLang="en-US" dirty="0">
                <a:latin typeface="Euclid" panose="02020503060505020303" pitchFamily="18" charset="0"/>
              </a:rPr>
              <a:t>。</a:t>
            </a:r>
          </a:p>
        </p:txBody>
      </p:sp>
      <p:sp>
        <p:nvSpPr>
          <p:cNvPr id="5" name="标题 4">
            <a:extLst>
              <a:ext uri="{FF2B5EF4-FFF2-40B4-BE49-F238E27FC236}">
                <a16:creationId xmlns="" xmlns:a16="http://schemas.microsoft.com/office/drawing/2014/main" id="{59E4D276-8C1A-40F0-B506-BAA5E6D643A5}"/>
              </a:ext>
            </a:extLst>
          </p:cNvPr>
          <p:cNvSpPr>
            <a:spLocks noGrp="1"/>
          </p:cNvSpPr>
          <p:nvPr>
            <p:ph type="title"/>
          </p:nvPr>
        </p:nvSpPr>
        <p:spPr>
          <a:xfrm>
            <a:off x="1098550" y="365125"/>
            <a:ext cx="6778625" cy="668338"/>
          </a:xfrm>
        </p:spPr>
        <p:txBody>
          <a:bodyPr/>
          <a:lstStyle/>
          <a:p>
            <a:pPr>
              <a:defRPr/>
            </a:pPr>
            <a:r>
              <a:rPr lang="en-US" altLang="zh-CN" dirty="0"/>
              <a:t>4.2.4 </a:t>
            </a:r>
            <a:r>
              <a:rPr lang="zh-CN" altLang="en-US" dirty="0"/>
              <a:t>二重</a:t>
            </a:r>
            <a:r>
              <a:rPr lang="en-US" altLang="zh-CN" dirty="0"/>
              <a:t>DES</a:t>
            </a:r>
            <a:endParaRPr lang="zh-CN" altLang="en-US" dirty="0"/>
          </a:p>
        </p:txBody>
      </p:sp>
      <p:sp>
        <p:nvSpPr>
          <p:cNvPr id="2" name="日期占位符 1"/>
          <p:cNvSpPr>
            <a:spLocks noGrp="1"/>
          </p:cNvSpPr>
          <p:nvPr>
            <p:ph type="dt" sz="half" idx="10"/>
          </p:nvPr>
        </p:nvSpPr>
        <p:spPr/>
        <p:txBody>
          <a:bodyPr/>
          <a:lstStyle/>
          <a:p>
            <a:pPr>
              <a:defRPr/>
            </a:pPr>
            <a:fld id="{46445723-5B1C-440C-8493-6EAF023AD767}"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19506D35-4687-4A3D-9CC8-CA4907F8A805}"/>
              </a:ext>
            </a:extLst>
          </p:cNvPr>
          <p:cNvSpPr>
            <a:spLocks noGrp="1"/>
          </p:cNvSpPr>
          <p:nvPr>
            <p:ph idx="1"/>
          </p:nvPr>
        </p:nvSpPr>
        <p:spPr>
          <a:xfrm>
            <a:off x="617538" y="1295400"/>
            <a:ext cx="7886700" cy="4749800"/>
          </a:xfrm>
        </p:spPr>
        <p:txBody>
          <a:bodyPr/>
          <a:lstStyle/>
          <a:p>
            <a:pPr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b="0" dirty="0">
                <a:solidFill>
                  <a:srgbClr val="FF0000"/>
                </a:solidFill>
                <a:latin typeface="Euclid" panose="02020503060505020303" pitchFamily="18" charset="0"/>
              </a:rPr>
              <a:t>中途相遇攻击</a:t>
            </a:r>
            <a:endParaRPr lang="en-US" altLang="zh-CN" b="0" dirty="0">
              <a:solidFill>
                <a:srgbClr val="FF0000"/>
              </a:solidFill>
              <a:latin typeface="Euclid" panose="02020503060505020303" pitchFamily="18" charset="0"/>
            </a:endParaRPr>
          </a:p>
          <a:p>
            <a:pPr marL="428400" algn="just" eaLnBrk="1" hangingPunct="1">
              <a:lnSpc>
                <a:spcPct val="120000"/>
              </a:lnSpc>
              <a:spcBef>
                <a:spcPts val="0"/>
              </a:spcBef>
              <a:spcAft>
                <a:spcPts val="0"/>
              </a:spcAft>
              <a:buClr>
                <a:schemeClr val="tx1"/>
              </a:buClr>
              <a:buFont typeface="Times New Roman" panose="02020603050405020304" pitchFamily="18" charset="0"/>
              <a:buChar char="‒"/>
              <a:defRPr/>
            </a:pPr>
            <a:r>
              <a:rPr lang="zh-CN" altLang="en-US" b="0" dirty="0">
                <a:latin typeface="+mn-lt"/>
              </a:rPr>
              <a:t>以此对密钥</a:t>
            </a:r>
            <a:r>
              <a:rPr lang="en-US" altLang="zh-CN" i="1" dirty="0">
                <a:latin typeface="Euclid" panose="02020503060505020303"/>
                <a:cs typeface="Euclid" panose="02020503060505020303" charset="0"/>
                <a:sym typeface="+mn-ea"/>
              </a:rPr>
              <a:t>k</a:t>
            </a:r>
            <a:r>
              <a:rPr lang="en-US" altLang="zh-CN" baseline="-25000" dirty="0">
                <a:latin typeface="Euclid" panose="02020503060505020303"/>
                <a:cs typeface="Euclid" panose="02020503060505020303" charset="0"/>
                <a:sym typeface="+mn-ea"/>
              </a:rPr>
              <a:t>1</a:t>
            </a:r>
            <a:r>
              <a:rPr lang="zh-CN" altLang="en-US" b="0" dirty="0">
                <a:latin typeface="+mn-lt"/>
              </a:rPr>
              <a:t>和</a:t>
            </a:r>
            <a:r>
              <a:rPr lang="en-US" altLang="zh-CN" i="1" dirty="0">
                <a:latin typeface="Euclid" panose="02020503060505020303"/>
                <a:cs typeface="Euclid" panose="02020503060505020303" charset="0"/>
                <a:sym typeface="+mn-ea"/>
              </a:rPr>
              <a:t>k</a:t>
            </a:r>
            <a:r>
              <a:rPr lang="en-US" altLang="zh-CN" baseline="-25000" dirty="0">
                <a:latin typeface="Euclid" panose="02020503060505020303"/>
                <a:cs typeface="Euclid" panose="02020503060505020303" charset="0"/>
                <a:sym typeface="+mn-ea"/>
              </a:rPr>
              <a:t>2</a:t>
            </a:r>
            <a:r>
              <a:rPr lang="zh-CN" altLang="en-US" b="0" dirty="0">
                <a:solidFill>
                  <a:srgbClr val="FF0000"/>
                </a:solidFill>
                <a:latin typeface="+mn-lt"/>
              </a:rPr>
              <a:t>对另一已知明文密文对</a:t>
            </a:r>
            <a:r>
              <a:rPr lang="en-US" altLang="zh-CN" dirty="0">
                <a:solidFill>
                  <a:srgbClr val="FF0000"/>
                </a:solidFill>
                <a:latin typeface="Euclid" panose="02020503060505020303"/>
                <a:cs typeface="Euclid" panose="02020503060505020303" charset="0"/>
                <a:sym typeface="+mn-ea"/>
              </a:rPr>
              <a:t>(</a:t>
            </a:r>
            <a:r>
              <a:rPr lang="en-US" altLang="zh-CN" i="1" dirty="0">
                <a:solidFill>
                  <a:srgbClr val="FF0000"/>
                </a:solidFill>
                <a:latin typeface="Euclid" panose="02020503060505020303"/>
                <a:cs typeface="Euclid" panose="02020503060505020303" charset="0"/>
                <a:sym typeface="+mn-ea"/>
              </a:rPr>
              <a:t>x</a:t>
            </a:r>
            <a:r>
              <a:rPr lang="en-US" altLang="zh-CN" baseline="-25000" dirty="0">
                <a:solidFill>
                  <a:srgbClr val="FF0000"/>
                </a:solidFill>
                <a:latin typeface="Euclid" panose="02020503060505020303"/>
                <a:cs typeface="Euclid" panose="02020503060505020303" charset="0"/>
                <a:sym typeface="+mn-ea"/>
              </a:rPr>
              <a:t>2</a:t>
            </a:r>
            <a:r>
              <a:rPr lang="en-US" altLang="zh-CN" b="0" dirty="0">
                <a:solidFill>
                  <a:srgbClr val="FF0000"/>
                </a:solidFill>
                <a:latin typeface="+mn-lt"/>
                <a:cs typeface="Euclid" panose="02020503060505020303" charset="0"/>
                <a:sym typeface="+mn-ea"/>
              </a:rPr>
              <a:t>, </a:t>
            </a:r>
            <a:r>
              <a:rPr lang="en-US" altLang="zh-CN" i="1" dirty="0">
                <a:solidFill>
                  <a:srgbClr val="FF0000"/>
                </a:solidFill>
                <a:latin typeface="Euclid" panose="02020503060505020303"/>
                <a:cs typeface="Euclid" panose="02020503060505020303" charset="0"/>
                <a:sym typeface="+mn-ea"/>
              </a:rPr>
              <a:t>y</a:t>
            </a:r>
            <a:r>
              <a:rPr lang="en-US" altLang="zh-CN" baseline="-25000" dirty="0">
                <a:solidFill>
                  <a:srgbClr val="FF0000"/>
                </a:solidFill>
                <a:latin typeface="Euclid" panose="02020503060505020303"/>
                <a:cs typeface="Euclid" panose="02020503060505020303" charset="0"/>
                <a:sym typeface="+mn-ea"/>
              </a:rPr>
              <a:t>2</a:t>
            </a:r>
            <a:r>
              <a:rPr lang="en-US" altLang="zh-CN" dirty="0">
                <a:solidFill>
                  <a:srgbClr val="FF0000"/>
                </a:solidFill>
                <a:latin typeface="Euclid" panose="02020503060505020303"/>
                <a:cs typeface="Euclid" panose="02020503060505020303" charset="0"/>
                <a:sym typeface="+mn-ea"/>
              </a:rPr>
              <a:t>)</a:t>
            </a:r>
            <a:r>
              <a:rPr lang="zh-CN" altLang="en-US" b="0" dirty="0">
                <a:solidFill>
                  <a:srgbClr val="FF0000"/>
                </a:solidFill>
                <a:latin typeface="+mn-lt"/>
              </a:rPr>
              <a:t>中的明文</a:t>
            </a:r>
            <a:r>
              <a:rPr lang="en-US" altLang="zh-CN" i="1" dirty="0">
                <a:solidFill>
                  <a:srgbClr val="FF0000"/>
                </a:solidFill>
                <a:latin typeface="Euclid" panose="02020503060505020303"/>
                <a:cs typeface="Euclid" panose="02020503060505020303" charset="0"/>
                <a:sym typeface="+mn-ea"/>
              </a:rPr>
              <a:t>x</a:t>
            </a:r>
            <a:r>
              <a:rPr lang="en-US" altLang="zh-CN" baseline="-25000" dirty="0">
                <a:solidFill>
                  <a:srgbClr val="FF0000"/>
                </a:solidFill>
                <a:latin typeface="Euclid" panose="02020503060505020303"/>
                <a:cs typeface="Euclid" panose="02020503060505020303" charset="0"/>
                <a:sym typeface="+mn-ea"/>
              </a:rPr>
              <a:t>2</a:t>
            </a:r>
            <a:r>
              <a:rPr lang="zh-CN" altLang="en-US" b="0" dirty="0">
                <a:solidFill>
                  <a:srgbClr val="FF0000"/>
                </a:solidFill>
                <a:latin typeface="+mn-lt"/>
              </a:rPr>
              <a:t>进行加密</a:t>
            </a:r>
            <a:r>
              <a:rPr lang="en-US" altLang="zh-CN" b="0" dirty="0">
                <a:latin typeface="+mn-lt"/>
              </a:rPr>
              <a:t>, </a:t>
            </a:r>
            <a:r>
              <a:rPr lang="zh-CN" altLang="en-US" b="0" dirty="0">
                <a:latin typeface="+mn-lt"/>
              </a:rPr>
              <a:t>如果能得出相应的密文</a:t>
            </a:r>
            <a:r>
              <a:rPr lang="en-US" altLang="zh-CN" i="1" dirty="0">
                <a:latin typeface="Euclid" panose="02020503060505020303"/>
                <a:cs typeface="Euclid" panose="02020503060505020303" charset="0"/>
                <a:sym typeface="+mn-ea"/>
              </a:rPr>
              <a:t>y</a:t>
            </a:r>
            <a:r>
              <a:rPr lang="en-US" altLang="zh-CN" baseline="-25000" dirty="0">
                <a:latin typeface="Euclid" panose="02020503060505020303"/>
                <a:cs typeface="Euclid" panose="02020503060505020303" charset="0"/>
                <a:sym typeface="+mn-ea"/>
              </a:rPr>
              <a:t>2</a:t>
            </a:r>
            <a:r>
              <a:rPr lang="zh-CN" altLang="en-US" b="0" dirty="0">
                <a:latin typeface="+mn-lt"/>
              </a:rPr>
              <a:t>就可确定</a:t>
            </a:r>
            <a:r>
              <a:rPr lang="en-US" altLang="zh-CN" i="1" dirty="0">
                <a:latin typeface="Euclid" panose="02020503060505020303"/>
                <a:cs typeface="Euclid" panose="02020503060505020303" charset="0"/>
                <a:sym typeface="+mn-ea"/>
              </a:rPr>
              <a:t>k</a:t>
            </a:r>
            <a:r>
              <a:rPr lang="en-US" altLang="zh-CN" baseline="-25000" dirty="0">
                <a:latin typeface="Euclid" panose="02020503060505020303"/>
                <a:cs typeface="Euclid" panose="02020503060505020303" charset="0"/>
                <a:sym typeface="+mn-ea"/>
              </a:rPr>
              <a:t>1</a:t>
            </a:r>
            <a:r>
              <a:rPr lang="zh-CN" altLang="en-US" b="0" dirty="0">
                <a:latin typeface="+mn-lt"/>
                <a:sym typeface="+mn-ea"/>
              </a:rPr>
              <a:t>和</a:t>
            </a:r>
            <a:r>
              <a:rPr lang="en-US" altLang="zh-CN" i="1" dirty="0">
                <a:latin typeface="Euclid" panose="02020503060505020303"/>
                <a:cs typeface="Euclid" panose="02020503060505020303" charset="0"/>
                <a:sym typeface="+mn-ea"/>
              </a:rPr>
              <a:t>k</a:t>
            </a:r>
            <a:r>
              <a:rPr lang="en-US" altLang="zh-CN" baseline="-25000" dirty="0">
                <a:latin typeface="Euclid" panose="02020503060505020303"/>
                <a:cs typeface="Euclid" panose="02020503060505020303" charset="0"/>
                <a:sym typeface="+mn-ea"/>
              </a:rPr>
              <a:t>2</a:t>
            </a:r>
            <a:r>
              <a:rPr lang="zh-CN" altLang="en-US" b="0" dirty="0">
                <a:latin typeface="+mn-lt"/>
              </a:rPr>
              <a:t>是所要找的密钥。</a:t>
            </a:r>
            <a:endParaRPr lang="en-US" altLang="zh-CN" b="0" dirty="0">
              <a:latin typeface="+mn-lt"/>
            </a:endParaRPr>
          </a:p>
          <a:p>
            <a:pPr marL="428400" algn="just" eaLnBrk="1" hangingPunct="1">
              <a:lnSpc>
                <a:spcPct val="120000"/>
              </a:lnSpc>
              <a:spcBef>
                <a:spcPts val="0"/>
              </a:spcBef>
              <a:spcAft>
                <a:spcPts val="0"/>
              </a:spcAft>
              <a:buClr>
                <a:schemeClr val="tx1"/>
              </a:buClr>
              <a:buFont typeface="Times New Roman" panose="02020603050405020304" pitchFamily="18" charset="0"/>
              <a:buChar char="‒"/>
              <a:defRPr/>
            </a:pPr>
            <a:r>
              <a:rPr lang="zh-CN" altLang="en-US" b="0" dirty="0">
                <a:latin typeface="+mn-lt"/>
              </a:rPr>
              <a:t>对于给定明文</a:t>
            </a:r>
            <a:r>
              <a:rPr lang="en-US" altLang="zh-CN" i="1" dirty="0">
                <a:latin typeface="Euclid" panose="02020503060505020303"/>
              </a:rPr>
              <a:t>x</a:t>
            </a:r>
            <a:r>
              <a:rPr lang="en-US" altLang="zh-CN" b="0" dirty="0">
                <a:latin typeface="+mn-lt"/>
              </a:rPr>
              <a:t>, </a:t>
            </a:r>
            <a:r>
              <a:rPr lang="zh-CN" altLang="en-US" b="0" dirty="0">
                <a:latin typeface="+mn-lt"/>
              </a:rPr>
              <a:t>以两重</a:t>
            </a:r>
            <a:r>
              <a:rPr lang="en-US" altLang="zh-CN" dirty="0">
                <a:latin typeface="Euclid" panose="02020503060505020303" pitchFamily="18" charset="0"/>
              </a:rPr>
              <a:t>DES</a:t>
            </a:r>
            <a:r>
              <a:rPr lang="zh-CN" altLang="en-US" b="0" dirty="0">
                <a:latin typeface="+mn-lt"/>
              </a:rPr>
              <a:t>加密</a:t>
            </a:r>
            <a:r>
              <a:rPr lang="zh-CN" altLang="en-US" b="0" dirty="0">
                <a:solidFill>
                  <a:srgbClr val="FF0000"/>
                </a:solidFill>
                <a:latin typeface="+mn-lt"/>
              </a:rPr>
              <a:t>将有</a:t>
            </a:r>
            <a:r>
              <a:rPr lang="en-US" altLang="zh-CN" dirty="0">
                <a:solidFill>
                  <a:srgbClr val="FF0000"/>
                </a:solidFill>
                <a:latin typeface="Euclid" panose="02020503060505020303"/>
              </a:rPr>
              <a:t>2</a:t>
            </a:r>
            <a:r>
              <a:rPr lang="en-US" altLang="zh-CN" baseline="30000" dirty="0">
                <a:solidFill>
                  <a:srgbClr val="FF0000"/>
                </a:solidFill>
                <a:latin typeface="Euclid" panose="02020503060505020303"/>
              </a:rPr>
              <a:t>64</a:t>
            </a:r>
            <a:r>
              <a:rPr lang="zh-CN" altLang="en-US" b="0" dirty="0">
                <a:solidFill>
                  <a:srgbClr val="FF0000"/>
                </a:solidFill>
                <a:latin typeface="+mn-lt"/>
              </a:rPr>
              <a:t>个可能的密文。</a:t>
            </a:r>
          </a:p>
          <a:p>
            <a:pPr marL="428400" algn="just" eaLnBrk="1" hangingPunct="1">
              <a:lnSpc>
                <a:spcPct val="120000"/>
              </a:lnSpc>
              <a:spcBef>
                <a:spcPts val="0"/>
              </a:spcBef>
              <a:spcAft>
                <a:spcPts val="0"/>
              </a:spcAft>
              <a:buFont typeface="Times New Roman" panose="02020603050405020304" pitchFamily="18" charset="0"/>
              <a:buChar char="‒"/>
              <a:defRPr/>
            </a:pPr>
            <a:r>
              <a:rPr lang="zh-CN" altLang="en-US" b="0" dirty="0">
                <a:latin typeface="+mn-lt"/>
              </a:rPr>
              <a:t>可能的密钥数为</a:t>
            </a:r>
            <a:r>
              <a:rPr lang="en-US" altLang="zh-CN" dirty="0">
                <a:solidFill>
                  <a:srgbClr val="FF0000"/>
                </a:solidFill>
                <a:latin typeface="Euclid" panose="02020503060505020303"/>
              </a:rPr>
              <a:t>2</a:t>
            </a:r>
            <a:r>
              <a:rPr lang="en-US" altLang="zh-CN" baseline="30000" dirty="0">
                <a:solidFill>
                  <a:srgbClr val="FF0000"/>
                </a:solidFill>
                <a:latin typeface="Euclid" panose="02020503060505020303"/>
              </a:rPr>
              <a:t>112</a:t>
            </a:r>
            <a:r>
              <a:rPr lang="zh-CN" altLang="en-US" b="0" dirty="0">
                <a:latin typeface="+mn-lt"/>
              </a:rPr>
              <a:t>个。所以</a:t>
            </a:r>
            <a:r>
              <a:rPr lang="en-US" altLang="zh-CN" b="0" dirty="0">
                <a:latin typeface="+mn-lt"/>
              </a:rPr>
              <a:t>, </a:t>
            </a:r>
            <a:r>
              <a:rPr lang="zh-CN" altLang="en-US" b="0" dirty="0">
                <a:latin typeface="+mn-lt"/>
              </a:rPr>
              <a:t>在给定明文下</a:t>
            </a:r>
            <a:r>
              <a:rPr lang="en-US" altLang="zh-CN" b="0" dirty="0">
                <a:latin typeface="+mn-lt"/>
              </a:rPr>
              <a:t>, </a:t>
            </a:r>
            <a:r>
              <a:rPr lang="zh-CN" altLang="en-US" b="0" dirty="0">
                <a:latin typeface="+mn-lt"/>
              </a:rPr>
              <a:t>将有</a:t>
            </a:r>
            <a:r>
              <a:rPr lang="en-US" altLang="zh-CN" dirty="0">
                <a:solidFill>
                  <a:srgbClr val="FF0000"/>
                </a:solidFill>
                <a:latin typeface="Euclid" panose="02020503060505020303"/>
              </a:rPr>
              <a:t>2</a:t>
            </a:r>
            <a:r>
              <a:rPr lang="en-US" altLang="zh-CN" baseline="30000" dirty="0">
                <a:solidFill>
                  <a:srgbClr val="FF0000"/>
                </a:solidFill>
                <a:latin typeface="Euclid" panose="02020503060505020303"/>
              </a:rPr>
              <a:t>112</a:t>
            </a:r>
            <a:r>
              <a:rPr lang="en-US" altLang="zh-CN" dirty="0">
                <a:solidFill>
                  <a:srgbClr val="FF0000"/>
                </a:solidFill>
                <a:latin typeface="Euclid" panose="02020503060505020303"/>
              </a:rPr>
              <a:t>/2</a:t>
            </a:r>
            <a:r>
              <a:rPr lang="en-US" altLang="zh-CN" baseline="30000" dirty="0">
                <a:solidFill>
                  <a:srgbClr val="FF0000"/>
                </a:solidFill>
                <a:latin typeface="Euclid" panose="02020503060505020303"/>
              </a:rPr>
              <a:t>64</a:t>
            </a:r>
            <a:r>
              <a:rPr lang="en-US" altLang="zh-CN" dirty="0">
                <a:solidFill>
                  <a:srgbClr val="FF0000"/>
                </a:solidFill>
                <a:latin typeface="Euclid" panose="02020503060505020303"/>
              </a:rPr>
              <a:t>=2</a:t>
            </a:r>
            <a:r>
              <a:rPr lang="en-US" altLang="zh-CN" baseline="30000" dirty="0">
                <a:solidFill>
                  <a:srgbClr val="FF0000"/>
                </a:solidFill>
                <a:latin typeface="Euclid" panose="02020503060505020303"/>
              </a:rPr>
              <a:t>48</a:t>
            </a:r>
            <a:r>
              <a:rPr lang="zh-CN" altLang="en-US" b="0" dirty="0">
                <a:latin typeface="+mn-lt"/>
              </a:rPr>
              <a:t>个密钥能产生给定的密文。</a:t>
            </a:r>
          </a:p>
          <a:p>
            <a:pPr marL="0" indent="0" algn="just" eaLnBrk="1" hangingPunct="1">
              <a:lnSpc>
                <a:spcPct val="100000"/>
              </a:lnSpc>
              <a:spcBef>
                <a:spcPts val="1200"/>
              </a:spcBef>
              <a:spcAft>
                <a:spcPts val="600"/>
              </a:spcAft>
              <a:buFont typeface="Arial" panose="020B0604020202020204" pitchFamily="34" charset="0"/>
              <a:buNone/>
              <a:defRPr/>
            </a:pPr>
            <a:endParaRPr lang="zh-CN" altLang="en-US" dirty="0">
              <a:latin typeface="+mn-lt"/>
            </a:endParaRPr>
          </a:p>
          <a:p>
            <a:pPr>
              <a:defRPr/>
            </a:pPr>
            <a:endParaRPr lang="zh-CN" altLang="en-US" dirty="0"/>
          </a:p>
        </p:txBody>
      </p:sp>
      <p:sp>
        <p:nvSpPr>
          <p:cNvPr id="4" name="标题 3">
            <a:extLst>
              <a:ext uri="{FF2B5EF4-FFF2-40B4-BE49-F238E27FC236}">
                <a16:creationId xmlns="" xmlns:a16="http://schemas.microsoft.com/office/drawing/2014/main" id="{C319E26A-2B13-468F-B536-4B9EE6B1DD32}"/>
              </a:ext>
            </a:extLst>
          </p:cNvPr>
          <p:cNvSpPr>
            <a:spLocks noGrp="1"/>
          </p:cNvSpPr>
          <p:nvPr>
            <p:ph type="title"/>
          </p:nvPr>
        </p:nvSpPr>
        <p:spPr>
          <a:xfrm>
            <a:off x="1098550" y="365125"/>
            <a:ext cx="6778625" cy="668338"/>
          </a:xfrm>
        </p:spPr>
        <p:txBody>
          <a:bodyPr/>
          <a:lstStyle/>
          <a:p>
            <a:pPr>
              <a:defRPr/>
            </a:pPr>
            <a:r>
              <a:rPr lang="en-US" altLang="zh-CN" dirty="0"/>
              <a:t>4.2.4 </a:t>
            </a:r>
            <a:r>
              <a:rPr lang="zh-CN" altLang="en-US" dirty="0"/>
              <a:t>二重</a:t>
            </a:r>
            <a:r>
              <a:rPr lang="en-US" altLang="zh-CN" dirty="0"/>
              <a:t>DES</a:t>
            </a:r>
            <a:endParaRPr lang="zh-CN" altLang="en-US" dirty="0"/>
          </a:p>
        </p:txBody>
      </p:sp>
      <p:sp>
        <p:nvSpPr>
          <p:cNvPr id="3" name="日期占位符 2"/>
          <p:cNvSpPr>
            <a:spLocks noGrp="1"/>
          </p:cNvSpPr>
          <p:nvPr>
            <p:ph type="dt" sz="half" idx="10"/>
          </p:nvPr>
        </p:nvSpPr>
        <p:spPr/>
        <p:txBody>
          <a:bodyPr/>
          <a:lstStyle/>
          <a:p>
            <a:pPr>
              <a:defRPr/>
            </a:pPr>
            <a:fld id="{C392DFB6-56EB-4B3F-9172-5E8850D3390D}"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9428FE11-4372-4F99-AF94-5183E689615E}"/>
              </a:ext>
            </a:extLst>
          </p:cNvPr>
          <p:cNvSpPr>
            <a:spLocks noGrp="1"/>
          </p:cNvSpPr>
          <p:nvPr>
            <p:ph idx="1"/>
          </p:nvPr>
        </p:nvSpPr>
        <p:spPr>
          <a:xfrm>
            <a:off x="617538" y="1295400"/>
            <a:ext cx="7886700" cy="4749800"/>
          </a:xfrm>
        </p:spPr>
        <p:txBody>
          <a:bodyPr/>
          <a:lstStyle/>
          <a:p>
            <a:pPr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b="0" dirty="0">
                <a:solidFill>
                  <a:srgbClr val="FF0000"/>
                </a:solidFill>
                <a:latin typeface="Euclid" panose="02020503060505020303" pitchFamily="18" charset="0"/>
              </a:rPr>
              <a:t>中途相遇攻击</a:t>
            </a:r>
            <a:endParaRPr lang="en-US" altLang="zh-CN" b="0" dirty="0">
              <a:solidFill>
                <a:srgbClr val="FF0000"/>
              </a:solidFill>
              <a:latin typeface="Euclid" panose="02020503060505020303" pitchFamily="18" charset="0"/>
            </a:endParaRPr>
          </a:p>
          <a:p>
            <a:pPr marL="687600" algn="just" eaLnBrk="1" hangingPunct="1">
              <a:lnSpc>
                <a:spcPct val="125000"/>
              </a:lnSpc>
              <a:spcBef>
                <a:spcPts val="0"/>
              </a:spcBef>
              <a:spcAft>
                <a:spcPts val="0"/>
              </a:spcAft>
              <a:buFont typeface="Times New Roman" panose="02020603050405020304" pitchFamily="18" charset="0"/>
              <a:buChar char="‒"/>
              <a:defRPr/>
            </a:pPr>
            <a:r>
              <a:rPr lang="zh-CN" altLang="en-US" b="0" dirty="0"/>
              <a:t>用另一对</a:t>
            </a:r>
            <a:r>
              <a:rPr lang="en-US" altLang="zh-CN" dirty="0">
                <a:latin typeface="Euclid" panose="02020503060505020303"/>
              </a:rPr>
              <a:t>64 bits</a:t>
            </a:r>
            <a:r>
              <a:rPr lang="zh-CN" altLang="en-US" b="0" dirty="0"/>
              <a:t>明文密文对进行检验</a:t>
            </a:r>
            <a:r>
              <a:rPr lang="en-US" altLang="zh-CN" b="0" dirty="0">
                <a:latin typeface="+mn-lt"/>
              </a:rPr>
              <a:t>, </a:t>
            </a:r>
            <a:r>
              <a:rPr lang="zh-CN" altLang="en-US" b="0" dirty="0"/>
              <a:t>就使虚报率降为</a:t>
            </a:r>
            <a:r>
              <a:rPr lang="en-US" altLang="zh-CN" dirty="0">
                <a:latin typeface="Euclid" panose="02020503060505020303"/>
              </a:rPr>
              <a:t>2</a:t>
            </a:r>
            <a:r>
              <a:rPr lang="en-US" altLang="zh-CN" baseline="30000" dirty="0">
                <a:latin typeface="Euclid" panose="02020503060505020303"/>
              </a:rPr>
              <a:t>48-64</a:t>
            </a:r>
            <a:r>
              <a:rPr lang="en-US" altLang="zh-CN" dirty="0">
                <a:latin typeface="Euclid" panose="02020503060505020303"/>
              </a:rPr>
              <a:t>=2</a:t>
            </a:r>
            <a:r>
              <a:rPr lang="en-US" altLang="zh-CN" baseline="30000" dirty="0">
                <a:latin typeface="Euclid" panose="02020503060505020303"/>
              </a:rPr>
              <a:t>-16</a:t>
            </a:r>
            <a:r>
              <a:rPr lang="zh-CN" altLang="en-US" b="0" dirty="0"/>
              <a:t>。</a:t>
            </a:r>
          </a:p>
          <a:p>
            <a:pPr marL="687600" algn="just" eaLnBrk="1" hangingPunct="1">
              <a:lnSpc>
                <a:spcPct val="125000"/>
              </a:lnSpc>
              <a:spcBef>
                <a:spcPts val="0"/>
              </a:spcBef>
              <a:spcAft>
                <a:spcPts val="0"/>
              </a:spcAft>
              <a:buFont typeface="Times New Roman" panose="02020603050405020304" pitchFamily="18" charset="0"/>
              <a:buChar char="‒"/>
              <a:defRPr/>
            </a:pPr>
            <a:r>
              <a:rPr lang="zh-CN" altLang="en-US" b="0" dirty="0"/>
              <a:t>这一攻击法所需的存储量为</a:t>
            </a:r>
            <a:r>
              <a:rPr lang="en-US" altLang="zh-CN" dirty="0">
                <a:latin typeface="Euclid" panose="02020503060505020303"/>
              </a:rPr>
              <a:t>2</a:t>
            </a:r>
            <a:r>
              <a:rPr lang="en-US" altLang="zh-CN" baseline="30000" dirty="0">
                <a:latin typeface="Euclid" panose="02020503060505020303"/>
              </a:rPr>
              <a:t>56</a:t>
            </a:r>
            <a:r>
              <a:rPr lang="en-US" altLang="zh-CN" dirty="0">
                <a:latin typeface="Euclid" panose="02020503060505020303"/>
              </a:rPr>
              <a:t>×8 Byte</a:t>
            </a:r>
            <a:r>
              <a:rPr lang="en-US" altLang="zh-CN" b="0" dirty="0">
                <a:latin typeface="+mn-lt"/>
              </a:rPr>
              <a:t>, </a:t>
            </a:r>
            <a:r>
              <a:rPr lang="zh-CN" altLang="en-US" b="0" dirty="0"/>
              <a:t>最大试验的加密次数</a:t>
            </a:r>
            <a:r>
              <a:rPr lang="en-US" altLang="zh-CN" dirty="0">
                <a:solidFill>
                  <a:srgbClr val="FF0000"/>
                </a:solidFill>
                <a:latin typeface="Euclid" panose="02020503060505020303"/>
              </a:rPr>
              <a:t>2</a:t>
            </a:r>
            <a:r>
              <a:rPr lang="en-US" altLang="zh-CN" baseline="30000" dirty="0">
                <a:solidFill>
                  <a:srgbClr val="FF0000"/>
                </a:solidFill>
                <a:latin typeface="Euclid" panose="02020503060505020303"/>
              </a:rPr>
              <a:t>56</a:t>
            </a:r>
            <a:r>
              <a:rPr lang="en-US" altLang="zh-CN" dirty="0">
                <a:solidFill>
                  <a:srgbClr val="FF0000"/>
                </a:solidFill>
                <a:latin typeface="Euclid" panose="02020503060505020303"/>
              </a:rPr>
              <a:t>+2</a:t>
            </a:r>
            <a:r>
              <a:rPr lang="en-US" altLang="zh-CN" baseline="30000" dirty="0">
                <a:solidFill>
                  <a:srgbClr val="FF0000"/>
                </a:solidFill>
                <a:latin typeface="Euclid" panose="02020503060505020303"/>
              </a:rPr>
              <a:t>56 </a:t>
            </a:r>
            <a:r>
              <a:rPr lang="en-US" altLang="zh-CN" dirty="0">
                <a:solidFill>
                  <a:srgbClr val="FF0000"/>
                </a:solidFill>
                <a:latin typeface="Euclid" panose="02020503060505020303"/>
              </a:rPr>
              <a:t>= 2</a:t>
            </a:r>
            <a:r>
              <a:rPr lang="en-US" altLang="zh-CN" baseline="30000" dirty="0">
                <a:solidFill>
                  <a:srgbClr val="FF0000"/>
                </a:solidFill>
                <a:latin typeface="Euclid" panose="02020503060505020303"/>
              </a:rPr>
              <a:t>57</a:t>
            </a:r>
            <a:r>
              <a:rPr lang="zh-CN" altLang="en-US" b="0" dirty="0"/>
              <a:t>。这说明</a:t>
            </a:r>
            <a:r>
              <a:rPr lang="zh-CN" altLang="en-US" b="0" dirty="0">
                <a:solidFill>
                  <a:srgbClr val="FF0000"/>
                </a:solidFill>
              </a:rPr>
              <a:t>破译双重</a:t>
            </a:r>
            <a:r>
              <a:rPr lang="en-US" altLang="zh-CN" dirty="0">
                <a:solidFill>
                  <a:srgbClr val="FF0000"/>
                </a:solidFill>
                <a:latin typeface="Euclid" panose="02020503060505020303"/>
              </a:rPr>
              <a:t>DES</a:t>
            </a:r>
            <a:r>
              <a:rPr lang="zh-CN" altLang="en-US" b="0" dirty="0">
                <a:solidFill>
                  <a:srgbClr val="FF0000"/>
                </a:solidFill>
              </a:rPr>
              <a:t>的难度为</a:t>
            </a:r>
            <a:r>
              <a:rPr lang="en-US" altLang="zh-CN" dirty="0">
                <a:solidFill>
                  <a:srgbClr val="FF0000"/>
                </a:solidFill>
                <a:latin typeface="Euclid" panose="02020503060505020303"/>
              </a:rPr>
              <a:t>2</a:t>
            </a:r>
            <a:r>
              <a:rPr lang="en-US" altLang="zh-CN" baseline="30000" dirty="0">
                <a:solidFill>
                  <a:srgbClr val="FF0000"/>
                </a:solidFill>
                <a:latin typeface="Euclid" panose="02020503060505020303"/>
              </a:rPr>
              <a:t>57</a:t>
            </a:r>
            <a:r>
              <a:rPr lang="zh-CN" altLang="en-US" b="0" dirty="0">
                <a:solidFill>
                  <a:srgbClr val="FF0000"/>
                </a:solidFill>
              </a:rPr>
              <a:t>量级</a:t>
            </a:r>
            <a:r>
              <a:rPr lang="zh-CN" altLang="en-US" b="0" dirty="0"/>
              <a:t>。</a:t>
            </a:r>
          </a:p>
          <a:p>
            <a:pPr marL="0" indent="0" algn="just" eaLnBrk="1" hangingPunct="1">
              <a:lnSpc>
                <a:spcPct val="100000"/>
              </a:lnSpc>
              <a:spcBef>
                <a:spcPts val="1200"/>
              </a:spcBef>
              <a:spcAft>
                <a:spcPts val="600"/>
              </a:spcAft>
              <a:buFont typeface="Arial" panose="020B0604020202020204" pitchFamily="34" charset="0"/>
              <a:buNone/>
              <a:defRPr/>
            </a:pPr>
            <a:endParaRPr lang="zh-CN" altLang="en-US" dirty="0">
              <a:latin typeface="+mn-lt"/>
            </a:endParaRPr>
          </a:p>
          <a:p>
            <a:pPr>
              <a:defRPr/>
            </a:pPr>
            <a:endParaRPr lang="zh-CN" altLang="en-US" dirty="0"/>
          </a:p>
        </p:txBody>
      </p:sp>
      <p:sp>
        <p:nvSpPr>
          <p:cNvPr id="4" name="标题 3">
            <a:extLst>
              <a:ext uri="{FF2B5EF4-FFF2-40B4-BE49-F238E27FC236}">
                <a16:creationId xmlns="" xmlns:a16="http://schemas.microsoft.com/office/drawing/2014/main" id="{59EE3E77-B3F5-42D9-BD2D-2285ABB32DB1}"/>
              </a:ext>
            </a:extLst>
          </p:cNvPr>
          <p:cNvSpPr>
            <a:spLocks noGrp="1"/>
          </p:cNvSpPr>
          <p:nvPr>
            <p:ph type="title"/>
          </p:nvPr>
        </p:nvSpPr>
        <p:spPr>
          <a:xfrm>
            <a:off x="1098550" y="365125"/>
            <a:ext cx="6778625" cy="668338"/>
          </a:xfrm>
        </p:spPr>
        <p:txBody>
          <a:bodyPr/>
          <a:lstStyle/>
          <a:p>
            <a:pPr>
              <a:defRPr/>
            </a:pPr>
            <a:r>
              <a:rPr lang="en-US" altLang="zh-CN" dirty="0"/>
              <a:t>4.2.4 </a:t>
            </a:r>
            <a:r>
              <a:rPr lang="zh-CN" altLang="en-US" dirty="0"/>
              <a:t>二重</a:t>
            </a:r>
            <a:r>
              <a:rPr lang="en-US" altLang="zh-CN" dirty="0"/>
              <a:t>DES</a:t>
            </a:r>
            <a:endParaRPr lang="zh-CN" altLang="en-US" dirty="0"/>
          </a:p>
        </p:txBody>
      </p:sp>
      <p:sp>
        <p:nvSpPr>
          <p:cNvPr id="3" name="日期占位符 2"/>
          <p:cNvSpPr>
            <a:spLocks noGrp="1"/>
          </p:cNvSpPr>
          <p:nvPr>
            <p:ph type="dt" sz="half" idx="10"/>
          </p:nvPr>
        </p:nvSpPr>
        <p:spPr/>
        <p:txBody>
          <a:bodyPr/>
          <a:lstStyle/>
          <a:p>
            <a:pPr>
              <a:defRPr/>
            </a:pPr>
            <a:fld id="{C67F31EB-D3DF-4328-96C7-E4AA8F551150}"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3" descr="xd31">
            <a:extLst>
              <a:ext uri="{FF2B5EF4-FFF2-40B4-BE49-F238E27FC236}">
                <a16:creationId xmlns="" xmlns:a16="http://schemas.microsoft.com/office/drawing/2014/main" id="{5305C50D-A911-4E1A-8C29-67A499D56E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1365" y="1053458"/>
            <a:ext cx="5072635" cy="238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8" name="内容占位符 1">
            <a:extLst>
              <a:ext uri="{FF2B5EF4-FFF2-40B4-BE49-F238E27FC236}">
                <a16:creationId xmlns="" xmlns:a16="http://schemas.microsoft.com/office/drawing/2014/main" id="{AFF489B2-024E-40B5-B1E5-E7C02E3E1864}"/>
              </a:ext>
            </a:extLst>
          </p:cNvPr>
          <p:cNvSpPr>
            <a:spLocks noGrp="1" noChangeArrowheads="1"/>
          </p:cNvSpPr>
          <p:nvPr>
            <p:ph idx="1"/>
          </p:nvPr>
        </p:nvSpPr>
        <p:spPr>
          <a:xfrm>
            <a:off x="152516" y="1371654"/>
            <a:ext cx="8191384" cy="4952870"/>
          </a:xfrm>
        </p:spPr>
        <p:txBody>
          <a:bodyPr/>
          <a:lstStyle/>
          <a:p>
            <a:pPr algn="just" eaLnBrk="1" hangingPunct="1">
              <a:lnSpc>
                <a:spcPct val="100000"/>
              </a:lnSpc>
              <a:spcBef>
                <a:spcPts val="1200"/>
              </a:spcBef>
              <a:spcAft>
                <a:spcPts val="600"/>
              </a:spcAft>
              <a:buFont typeface="Wingdings" panose="05000000000000000000" pitchFamily="2" charset="2"/>
              <a:buNone/>
            </a:pPr>
            <a:r>
              <a:rPr lang="zh-CN" altLang="en-US" b="0" noProof="1">
                <a:latin typeface="Times New Roman" panose="02020603050405020304" pitchFamily="18" charset="0"/>
              </a:rPr>
              <a:t>加密</a:t>
            </a:r>
            <a:r>
              <a:rPr lang="zh-CN" altLang="zh-CN" b="0" noProof="1">
                <a:latin typeface="Times New Roman" panose="02020603050405020304" pitchFamily="18" charset="0"/>
              </a:rPr>
              <a:t>: </a:t>
            </a:r>
            <a:r>
              <a:rPr lang="en-US" altLang="zh-CN" i="1" dirty="0">
                <a:latin typeface="Euclid" panose="02020503060505020303" pitchFamily="18" charset="0"/>
                <a:sym typeface="+mn-ea"/>
              </a:rPr>
              <a:t>y</a:t>
            </a:r>
            <a:r>
              <a:rPr lang="en-US" altLang="zh-CN" dirty="0">
                <a:latin typeface="Euclid" panose="02020503060505020303" pitchFamily="18" charset="0"/>
                <a:sym typeface="+mn-ea"/>
              </a:rPr>
              <a:t>=</a:t>
            </a:r>
            <a:r>
              <a:rPr lang="en-US" altLang="zh-CN" i="1" dirty="0">
                <a:latin typeface="Euclid" panose="02020503060505020303" pitchFamily="18" charset="0"/>
                <a:sym typeface="+mn-ea"/>
              </a:rPr>
              <a:t>E</a:t>
            </a:r>
            <a:r>
              <a:rPr lang="en-US" altLang="zh-CN" i="1" baseline="-25000" dirty="0">
                <a:latin typeface="Euclid" panose="02020503060505020303" pitchFamily="18" charset="0"/>
                <a:sym typeface="+mn-ea"/>
              </a:rPr>
              <a:t>k</a:t>
            </a:r>
            <a:r>
              <a:rPr lang="en-US" altLang="zh-CN" baseline="-40000" dirty="0">
                <a:latin typeface="Euclid" panose="02020503060505020303" pitchFamily="18" charset="0"/>
                <a:sym typeface="+mn-ea"/>
              </a:rPr>
              <a:t>1</a:t>
            </a:r>
            <a:r>
              <a:rPr lang="en-US" altLang="zh-CN" dirty="0">
                <a:latin typeface="Euclid" panose="02020503060505020303" pitchFamily="18" charset="0"/>
                <a:sym typeface="+mn-ea"/>
              </a:rPr>
              <a:t>[</a:t>
            </a:r>
            <a:r>
              <a:rPr lang="en-US" altLang="zh-CN" i="1" dirty="0">
                <a:solidFill>
                  <a:srgbClr val="FF0000"/>
                </a:solidFill>
                <a:latin typeface="Euclid" panose="02020503060505020303" pitchFamily="18" charset="0"/>
                <a:sym typeface="+mn-ea"/>
              </a:rPr>
              <a:t>D</a:t>
            </a:r>
            <a:r>
              <a:rPr lang="en-US" altLang="zh-CN" i="1" baseline="-25000" dirty="0">
                <a:solidFill>
                  <a:srgbClr val="FF0000"/>
                </a:solidFill>
                <a:latin typeface="Euclid" panose="02020503060505020303" pitchFamily="18" charset="0"/>
                <a:sym typeface="+mn-ea"/>
              </a:rPr>
              <a:t>k</a:t>
            </a:r>
            <a:r>
              <a:rPr lang="en-US" altLang="zh-CN" baseline="-40000" dirty="0">
                <a:solidFill>
                  <a:srgbClr val="FF0000"/>
                </a:solidFill>
                <a:latin typeface="Euclid" panose="02020503060505020303" pitchFamily="18" charset="0"/>
                <a:sym typeface="+mn-ea"/>
              </a:rPr>
              <a:t>2</a:t>
            </a:r>
            <a:r>
              <a:rPr lang="en-US" altLang="zh-CN" dirty="0">
                <a:latin typeface="Euclid" panose="02020503060505020303" pitchFamily="18" charset="0"/>
                <a:sym typeface="+mn-ea"/>
              </a:rPr>
              <a:t>[</a:t>
            </a:r>
            <a:r>
              <a:rPr lang="en-US" altLang="zh-CN" i="1" dirty="0">
                <a:latin typeface="Euclid" panose="02020503060505020303" pitchFamily="18" charset="0"/>
                <a:sym typeface="+mn-ea"/>
              </a:rPr>
              <a:t>E</a:t>
            </a:r>
            <a:r>
              <a:rPr lang="en-US" altLang="zh-CN" i="1" baseline="-25000" dirty="0">
                <a:latin typeface="Euclid" panose="02020503060505020303" pitchFamily="18" charset="0"/>
                <a:sym typeface="+mn-ea"/>
              </a:rPr>
              <a:t>k</a:t>
            </a:r>
            <a:r>
              <a:rPr lang="en-US" altLang="zh-CN" baseline="-40000" dirty="0">
                <a:latin typeface="Euclid" panose="02020503060505020303" pitchFamily="18" charset="0"/>
                <a:sym typeface="+mn-ea"/>
              </a:rPr>
              <a:t>1</a:t>
            </a:r>
            <a:r>
              <a:rPr lang="en-US" altLang="zh-CN" dirty="0">
                <a:latin typeface="Euclid" panose="02020503060505020303" pitchFamily="18" charset="0"/>
                <a:sym typeface="+mn-ea"/>
              </a:rPr>
              <a:t>[</a:t>
            </a:r>
            <a:r>
              <a:rPr lang="en-US" altLang="zh-CN" i="1" dirty="0">
                <a:latin typeface="Euclid" panose="02020503060505020303" pitchFamily="18" charset="0"/>
                <a:sym typeface="+mn-ea"/>
              </a:rPr>
              <a:t>x</a:t>
            </a:r>
            <a:r>
              <a:rPr lang="en-US" altLang="zh-CN" dirty="0">
                <a:latin typeface="Euclid" panose="02020503060505020303" pitchFamily="18" charset="0"/>
                <a:sym typeface="+mn-ea"/>
              </a:rPr>
              <a:t>]]]</a:t>
            </a:r>
            <a:endParaRPr lang="zh-CN" altLang="en-US" dirty="0">
              <a:latin typeface="Euclid" panose="02020503060505020303" pitchFamily="18" charset="0"/>
            </a:endParaRPr>
          </a:p>
          <a:p>
            <a:pPr algn="just" eaLnBrk="1" hangingPunct="1">
              <a:lnSpc>
                <a:spcPct val="100000"/>
              </a:lnSpc>
              <a:spcBef>
                <a:spcPts val="1200"/>
              </a:spcBef>
              <a:spcAft>
                <a:spcPts val="0"/>
              </a:spcAft>
              <a:buFont typeface="Wingdings" panose="05000000000000000000" pitchFamily="2" charset="2"/>
              <a:buNone/>
            </a:pPr>
            <a:r>
              <a:rPr lang="zh-CN" altLang="en-US" b="0" noProof="1">
                <a:latin typeface="Times New Roman" panose="02020603050405020304" pitchFamily="18" charset="0"/>
              </a:rPr>
              <a:t>解密</a:t>
            </a:r>
            <a:r>
              <a:rPr lang="zh-CN" altLang="zh-CN" b="0" noProof="1">
                <a:latin typeface="Times New Roman" panose="02020603050405020304" pitchFamily="18" charset="0"/>
              </a:rPr>
              <a:t>: </a:t>
            </a:r>
            <a:r>
              <a:rPr lang="en-US" altLang="zh-CN" i="1" noProof="1">
                <a:latin typeface="Euclid" panose="02020503060505020303" pitchFamily="18" charset="0"/>
              </a:rPr>
              <a:t>x</a:t>
            </a:r>
            <a:r>
              <a:rPr lang="en-US" altLang="zh-CN" noProof="1">
                <a:latin typeface="Euclid" panose="02020503060505020303" pitchFamily="18" charset="0"/>
              </a:rPr>
              <a:t>=</a:t>
            </a:r>
            <a:r>
              <a:rPr lang="en-US" altLang="zh-CN" i="1" dirty="0">
                <a:latin typeface="Euclid" panose="02020503060505020303" pitchFamily="18" charset="0"/>
                <a:sym typeface="+mn-ea"/>
              </a:rPr>
              <a:t>D</a:t>
            </a:r>
            <a:r>
              <a:rPr lang="en-US" altLang="zh-CN" i="1" baseline="-25000" dirty="0">
                <a:latin typeface="Euclid" panose="02020503060505020303" pitchFamily="18" charset="0"/>
                <a:sym typeface="+mn-ea"/>
              </a:rPr>
              <a:t>k</a:t>
            </a:r>
            <a:r>
              <a:rPr lang="en-US" altLang="zh-CN" baseline="-40000" dirty="0">
                <a:latin typeface="Euclid" panose="02020503060505020303" pitchFamily="18" charset="0"/>
                <a:sym typeface="+mn-ea"/>
              </a:rPr>
              <a:t>1</a:t>
            </a:r>
            <a:r>
              <a:rPr lang="en-US" altLang="zh-CN" dirty="0">
                <a:latin typeface="Euclid" panose="02020503060505020303" pitchFamily="18" charset="0"/>
                <a:sym typeface="+mn-ea"/>
              </a:rPr>
              <a:t>[</a:t>
            </a:r>
            <a:r>
              <a:rPr lang="en-US" altLang="zh-CN" i="1" dirty="0">
                <a:solidFill>
                  <a:srgbClr val="FF0000"/>
                </a:solidFill>
                <a:latin typeface="Euclid" panose="02020503060505020303" pitchFamily="18" charset="0"/>
                <a:sym typeface="+mn-ea"/>
              </a:rPr>
              <a:t>E</a:t>
            </a:r>
            <a:r>
              <a:rPr lang="en-US" altLang="zh-CN" i="1" baseline="-25000" dirty="0">
                <a:solidFill>
                  <a:srgbClr val="FF0000"/>
                </a:solidFill>
                <a:latin typeface="Euclid" panose="02020503060505020303" pitchFamily="18" charset="0"/>
                <a:sym typeface="+mn-ea"/>
              </a:rPr>
              <a:t>k</a:t>
            </a:r>
            <a:r>
              <a:rPr lang="en-US" altLang="zh-CN" baseline="-40000" dirty="0">
                <a:solidFill>
                  <a:srgbClr val="FF0000"/>
                </a:solidFill>
                <a:latin typeface="Euclid" panose="02020503060505020303" pitchFamily="18" charset="0"/>
                <a:sym typeface="+mn-ea"/>
              </a:rPr>
              <a:t>2</a:t>
            </a:r>
            <a:r>
              <a:rPr lang="en-US" altLang="zh-CN" dirty="0">
                <a:latin typeface="Euclid" panose="02020503060505020303" pitchFamily="18" charset="0"/>
                <a:sym typeface="+mn-ea"/>
              </a:rPr>
              <a:t>[</a:t>
            </a:r>
            <a:r>
              <a:rPr lang="en-US" altLang="zh-CN" i="1" dirty="0">
                <a:latin typeface="Euclid" panose="02020503060505020303" pitchFamily="18" charset="0"/>
                <a:sym typeface="+mn-ea"/>
              </a:rPr>
              <a:t>E</a:t>
            </a:r>
            <a:r>
              <a:rPr lang="en-US" altLang="zh-CN" i="1" baseline="-25000" dirty="0">
                <a:latin typeface="Euclid" panose="02020503060505020303" pitchFamily="18" charset="0"/>
                <a:sym typeface="+mn-ea"/>
              </a:rPr>
              <a:t>k</a:t>
            </a:r>
            <a:r>
              <a:rPr lang="en-US" altLang="zh-CN" baseline="-40000" dirty="0">
                <a:latin typeface="Euclid" panose="02020503060505020303" pitchFamily="18" charset="0"/>
                <a:sym typeface="+mn-ea"/>
              </a:rPr>
              <a:t>1</a:t>
            </a:r>
            <a:r>
              <a:rPr lang="en-US" altLang="zh-CN" dirty="0">
                <a:latin typeface="Euclid" panose="02020503060505020303" pitchFamily="18" charset="0"/>
                <a:sym typeface="+mn-ea"/>
              </a:rPr>
              <a:t>[</a:t>
            </a:r>
            <a:r>
              <a:rPr lang="en-US" altLang="zh-CN" i="1" dirty="0">
                <a:latin typeface="Euclid" panose="02020503060505020303" pitchFamily="18" charset="0"/>
                <a:sym typeface="+mn-ea"/>
              </a:rPr>
              <a:t>y</a:t>
            </a:r>
            <a:r>
              <a:rPr lang="en-US" altLang="zh-CN" dirty="0">
                <a:latin typeface="Euclid" panose="02020503060505020303" pitchFamily="18" charset="0"/>
                <a:sym typeface="+mn-ea"/>
              </a:rPr>
              <a:t>]]]</a:t>
            </a:r>
            <a:endParaRPr lang="zh-CN" altLang="en-US" dirty="0">
              <a:latin typeface="Euclid" panose="02020503060505020303" pitchFamily="18" charset="0"/>
            </a:endParaRPr>
          </a:p>
          <a:p>
            <a:pPr algn="just" eaLnBrk="1" hangingPunct="1">
              <a:lnSpc>
                <a:spcPct val="100000"/>
              </a:lnSpc>
              <a:spcBef>
                <a:spcPts val="1200"/>
              </a:spcBef>
              <a:spcAft>
                <a:spcPts val="600"/>
              </a:spcAft>
              <a:buFont typeface="Wingdings" panose="05000000000000000000" pitchFamily="2" charset="2"/>
              <a:buNone/>
            </a:pPr>
            <a:endParaRPr lang="en-US" altLang="zh-CN" b="0" noProof="1">
              <a:latin typeface="Times New Roman" panose="02020603050405020304" pitchFamily="18" charset="0"/>
            </a:endParaRPr>
          </a:p>
          <a:p>
            <a:pPr marL="687600" algn="just" eaLnBrk="1" hangingPunct="1">
              <a:lnSpc>
                <a:spcPct val="120000"/>
              </a:lnSpc>
              <a:spcBef>
                <a:spcPts val="0"/>
              </a:spcBef>
              <a:spcAft>
                <a:spcPts val="0"/>
              </a:spcAft>
              <a:buFont typeface="Times New Roman" panose="02020603050405020304" pitchFamily="18" charset="0"/>
              <a:buChar char="‒"/>
              <a:defRPr/>
            </a:pPr>
            <a:r>
              <a:rPr lang="zh-CN" altLang="en-US" b="0" noProof="1">
                <a:latin typeface="Euclid" panose="02020503060505020303" pitchFamily="18" charset="0"/>
              </a:rPr>
              <a:t>称其为</a:t>
            </a:r>
            <a:r>
              <a:rPr lang="zh-CN" altLang="en-US" b="0" noProof="1">
                <a:solidFill>
                  <a:srgbClr val="FF0000"/>
                </a:solidFill>
                <a:latin typeface="Euclid" panose="02020503060505020303" pitchFamily="18" charset="0"/>
              </a:rPr>
              <a:t>加密</a:t>
            </a:r>
            <a:r>
              <a:rPr lang="zh-CN" altLang="zh-CN" b="0" noProof="1">
                <a:solidFill>
                  <a:srgbClr val="FF0000"/>
                </a:solidFill>
                <a:latin typeface="Euclid" panose="02020503060505020303" pitchFamily="18" charset="0"/>
              </a:rPr>
              <a:t>-</a:t>
            </a:r>
            <a:r>
              <a:rPr lang="zh-CN" altLang="en-US" b="0" noProof="1">
                <a:solidFill>
                  <a:srgbClr val="FF0000"/>
                </a:solidFill>
                <a:latin typeface="Euclid" panose="02020503060505020303" pitchFamily="18" charset="0"/>
              </a:rPr>
              <a:t>解密</a:t>
            </a:r>
            <a:r>
              <a:rPr lang="zh-CN" altLang="zh-CN" b="0" noProof="1">
                <a:solidFill>
                  <a:srgbClr val="FF0000"/>
                </a:solidFill>
                <a:latin typeface="Euclid" panose="02020503060505020303" pitchFamily="18" charset="0"/>
              </a:rPr>
              <a:t>-</a:t>
            </a:r>
            <a:r>
              <a:rPr lang="zh-CN" altLang="en-US" b="0" noProof="1">
                <a:solidFill>
                  <a:srgbClr val="FF0000"/>
                </a:solidFill>
                <a:latin typeface="Euclid" panose="02020503060505020303" pitchFamily="18" charset="0"/>
              </a:rPr>
              <a:t>加密</a:t>
            </a:r>
            <a:r>
              <a:rPr lang="zh-CN" altLang="en-US" b="0" noProof="1">
                <a:latin typeface="Euclid" panose="02020503060505020303" pitchFamily="18" charset="0"/>
              </a:rPr>
              <a:t>方案</a:t>
            </a:r>
            <a:r>
              <a:rPr lang="en-US" altLang="en-US" b="0" noProof="1">
                <a:latin typeface="Euclid" panose="02020503060505020303" pitchFamily="18" charset="0"/>
              </a:rPr>
              <a:t>。</a:t>
            </a:r>
          </a:p>
          <a:p>
            <a:pPr marL="687600" algn="just" eaLnBrk="1" hangingPunct="1">
              <a:lnSpc>
                <a:spcPct val="120000"/>
              </a:lnSpc>
              <a:spcBef>
                <a:spcPts val="0"/>
              </a:spcBef>
              <a:spcAft>
                <a:spcPts val="0"/>
              </a:spcAft>
              <a:buFont typeface="Times New Roman" panose="02020603050405020304" pitchFamily="18" charset="0"/>
              <a:buChar char="‒"/>
              <a:defRPr/>
            </a:pPr>
            <a:r>
              <a:rPr lang="zh-CN" altLang="en-US" b="0" noProof="1">
                <a:latin typeface="Euclid" panose="02020503060505020303" pitchFamily="18" charset="0"/>
              </a:rPr>
              <a:t>此方案已在</a:t>
            </a:r>
            <a:r>
              <a:rPr lang="en-US" altLang="zh-CN" noProof="1">
                <a:latin typeface="Euclid" panose="02020503060505020303" pitchFamily="18" charset="0"/>
              </a:rPr>
              <a:t>ANSI</a:t>
            </a:r>
            <a:r>
              <a:rPr lang="en-US" altLang="zh-CN" b="0" noProof="1">
                <a:latin typeface="Euclid" panose="02020503060505020303" pitchFamily="18" charset="0"/>
              </a:rPr>
              <a:t> </a:t>
            </a:r>
            <a:r>
              <a:rPr lang="en-US" altLang="zh-CN" noProof="1">
                <a:latin typeface="Euclid" panose="02020503060505020303" pitchFamily="18" charset="0"/>
              </a:rPr>
              <a:t>X9.17</a:t>
            </a:r>
            <a:r>
              <a:rPr lang="zh-CN" altLang="en-US" b="0" noProof="1">
                <a:latin typeface="Euclid" panose="02020503060505020303" pitchFamily="18" charset="0"/>
              </a:rPr>
              <a:t>和</a:t>
            </a:r>
            <a:r>
              <a:rPr lang="en-US" altLang="zh-CN" noProof="1">
                <a:latin typeface="Euclid" panose="02020503060505020303" pitchFamily="18" charset="0"/>
              </a:rPr>
              <a:t>ISO</a:t>
            </a:r>
            <a:r>
              <a:rPr lang="en-US" altLang="zh-CN" b="0" noProof="1">
                <a:latin typeface="Euclid" panose="02020503060505020303" pitchFamily="18" charset="0"/>
              </a:rPr>
              <a:t> </a:t>
            </a:r>
            <a:r>
              <a:rPr lang="en-US" altLang="zh-CN" noProof="1">
                <a:latin typeface="Euclid" panose="02020503060505020303" pitchFamily="18" charset="0"/>
              </a:rPr>
              <a:t>8732</a:t>
            </a:r>
            <a:r>
              <a:rPr lang="zh-CN" altLang="en-US" b="0" noProof="1">
                <a:latin typeface="Euclid" panose="02020503060505020303" pitchFamily="18" charset="0"/>
              </a:rPr>
              <a:t>标准中采用</a:t>
            </a:r>
            <a:r>
              <a:rPr lang="zh-CN" altLang="zh-CN" b="0" noProof="1">
                <a:latin typeface="Euclid" panose="02020503060505020303" pitchFamily="18" charset="0"/>
              </a:rPr>
              <a:t>, </a:t>
            </a:r>
            <a:r>
              <a:rPr lang="zh-CN" altLang="en-US" b="0" noProof="1">
                <a:latin typeface="Euclid" panose="02020503060505020303" pitchFamily="18" charset="0"/>
              </a:rPr>
              <a:t>并在保密增强邮件</a:t>
            </a:r>
            <a:r>
              <a:rPr lang="en-US" altLang="zh-CN" b="0" noProof="1">
                <a:latin typeface="Euclid" panose="02020503060505020303" pitchFamily="18" charset="0"/>
              </a:rPr>
              <a:t>(</a:t>
            </a:r>
            <a:r>
              <a:rPr lang="en-US" altLang="zh-CN" noProof="1">
                <a:latin typeface="Euclid" panose="02020503060505020303" pitchFamily="18" charset="0"/>
              </a:rPr>
              <a:t>PEM</a:t>
            </a:r>
            <a:r>
              <a:rPr lang="en-US" altLang="zh-CN" b="0" noProof="1">
                <a:latin typeface="Euclid" panose="02020503060505020303" pitchFamily="18" charset="0"/>
              </a:rPr>
              <a:t>)</a:t>
            </a:r>
            <a:r>
              <a:rPr lang="zh-CN" altLang="en-US" b="0" noProof="1">
                <a:latin typeface="Euclid" panose="02020503060505020303" pitchFamily="18" charset="0"/>
              </a:rPr>
              <a:t>系统中得到利用。</a:t>
            </a:r>
          </a:p>
          <a:p>
            <a:pPr marL="687600" algn="just" eaLnBrk="1" hangingPunct="1">
              <a:lnSpc>
                <a:spcPct val="120000"/>
              </a:lnSpc>
              <a:spcBef>
                <a:spcPts val="0"/>
              </a:spcBef>
              <a:spcAft>
                <a:spcPts val="0"/>
              </a:spcAft>
              <a:buFont typeface="Times New Roman" panose="02020603050405020304" pitchFamily="18" charset="0"/>
              <a:buChar char="‒"/>
              <a:defRPr/>
            </a:pPr>
            <a:r>
              <a:rPr lang="zh-CN" altLang="en-US" b="0" noProof="1">
                <a:latin typeface="Euclid" panose="02020503060505020303" pitchFamily="18" charset="0"/>
              </a:rPr>
              <a:t>破译它的穷举密钥搜索量为</a:t>
            </a:r>
            <a:r>
              <a:rPr lang="zh-CN" altLang="zh-CN" noProof="1">
                <a:solidFill>
                  <a:srgbClr val="FF0000"/>
                </a:solidFill>
                <a:latin typeface="Euclid" panose="02020503060505020303" pitchFamily="18" charset="0"/>
              </a:rPr>
              <a:t>2</a:t>
            </a:r>
            <a:r>
              <a:rPr lang="zh-CN" altLang="zh-CN" baseline="30000" noProof="1">
                <a:solidFill>
                  <a:srgbClr val="FF0000"/>
                </a:solidFill>
                <a:latin typeface="Euclid" panose="02020503060505020303" pitchFamily="18" charset="0"/>
              </a:rPr>
              <a:t>112</a:t>
            </a:r>
            <a:r>
              <a:rPr lang="zh-CN" altLang="zh-CN" b="0" noProof="1">
                <a:solidFill>
                  <a:srgbClr val="FF0000"/>
                </a:solidFill>
                <a:latin typeface="Euclid" panose="02020503060505020303" pitchFamily="18" charset="0"/>
                <a:sym typeface="Symbol" panose="05050102010706020507" pitchFamily="18" charset="2"/>
              </a:rPr>
              <a:t></a:t>
            </a:r>
            <a:r>
              <a:rPr lang="zh-CN" altLang="zh-CN" noProof="1">
                <a:solidFill>
                  <a:srgbClr val="FF0000"/>
                </a:solidFill>
                <a:latin typeface="Euclid" panose="02020503060505020303" pitchFamily="18" charset="0"/>
              </a:rPr>
              <a:t>5</a:t>
            </a:r>
            <a:r>
              <a:rPr lang="zh-CN" altLang="zh-CN" b="0" noProof="1">
                <a:solidFill>
                  <a:srgbClr val="FF0000"/>
                </a:solidFill>
                <a:latin typeface="Euclid" panose="02020503060505020303" pitchFamily="18" charset="0"/>
              </a:rPr>
              <a:t>×</a:t>
            </a:r>
            <a:r>
              <a:rPr lang="zh-CN" altLang="zh-CN" noProof="1">
                <a:solidFill>
                  <a:srgbClr val="FF0000"/>
                </a:solidFill>
                <a:latin typeface="Euclid" panose="02020503060505020303" pitchFamily="18" charset="0"/>
              </a:rPr>
              <a:t>10</a:t>
            </a:r>
            <a:r>
              <a:rPr lang="zh-CN" altLang="zh-CN" baseline="30000" noProof="1">
                <a:solidFill>
                  <a:srgbClr val="FF0000"/>
                </a:solidFill>
                <a:latin typeface="Euclid" panose="02020503060505020303" pitchFamily="18" charset="0"/>
              </a:rPr>
              <a:t>35</a:t>
            </a:r>
            <a:r>
              <a:rPr lang="zh-CN" altLang="en-US" b="0" noProof="1">
                <a:solidFill>
                  <a:srgbClr val="FF0000"/>
                </a:solidFill>
                <a:latin typeface="Euclid" panose="02020503060505020303" pitchFamily="18" charset="0"/>
              </a:rPr>
              <a:t>量级</a:t>
            </a:r>
            <a:r>
              <a:rPr lang="zh-CN" altLang="zh-CN" b="0" noProof="1">
                <a:latin typeface="Euclid" panose="02020503060505020303" pitchFamily="18" charset="0"/>
              </a:rPr>
              <a:t>, </a:t>
            </a:r>
            <a:r>
              <a:rPr lang="zh-CN" altLang="en-US" b="0" noProof="1">
                <a:latin typeface="Euclid" panose="02020503060505020303" pitchFamily="18" charset="0"/>
              </a:rPr>
              <a:t>而用差分分析破译也要超过</a:t>
            </a:r>
            <a:r>
              <a:rPr lang="zh-CN" altLang="zh-CN" noProof="1">
                <a:latin typeface="Euclid" panose="02020503060505020303" pitchFamily="18" charset="0"/>
              </a:rPr>
              <a:t>10</a:t>
            </a:r>
            <a:r>
              <a:rPr lang="zh-CN" altLang="zh-CN" baseline="30000" noProof="1">
                <a:latin typeface="Euclid" panose="02020503060505020303" pitchFamily="18" charset="0"/>
              </a:rPr>
              <a:t>52</a:t>
            </a:r>
            <a:r>
              <a:rPr lang="zh-CN" altLang="en-US" b="0" noProof="1">
                <a:latin typeface="Euclid" panose="02020503060505020303" pitchFamily="18" charset="0"/>
              </a:rPr>
              <a:t>量级。</a:t>
            </a:r>
            <a:r>
              <a:rPr lang="zh-CN" altLang="en-US" b="0" noProof="1">
                <a:solidFill>
                  <a:srgbClr val="FF0000"/>
                </a:solidFill>
                <a:latin typeface="Euclid" panose="02020503060505020303" pitchFamily="18" charset="0"/>
              </a:rPr>
              <a:t>此方案仍有足够的安全性</a:t>
            </a:r>
            <a:r>
              <a:rPr lang="zh-CN" altLang="en-US" sz="2400" b="0" noProof="1">
                <a:latin typeface="Euclid" panose="02020503060505020303" pitchFamily="18" charset="0"/>
              </a:rPr>
              <a:t>。</a:t>
            </a:r>
          </a:p>
          <a:p>
            <a:endParaRPr lang="zh-CN" altLang="en-US" noProof="1"/>
          </a:p>
        </p:txBody>
      </p:sp>
      <p:sp>
        <p:nvSpPr>
          <p:cNvPr id="4" name="标题 3">
            <a:extLst>
              <a:ext uri="{FF2B5EF4-FFF2-40B4-BE49-F238E27FC236}">
                <a16:creationId xmlns="" xmlns:a16="http://schemas.microsoft.com/office/drawing/2014/main" id="{69EDD240-B0C0-4D21-8168-3B0720F4B3F6}"/>
              </a:ext>
            </a:extLst>
          </p:cNvPr>
          <p:cNvSpPr>
            <a:spLocks noGrp="1"/>
          </p:cNvSpPr>
          <p:nvPr>
            <p:ph type="title"/>
          </p:nvPr>
        </p:nvSpPr>
        <p:spPr>
          <a:xfrm>
            <a:off x="1098550" y="365125"/>
            <a:ext cx="6778625" cy="668338"/>
          </a:xfrm>
        </p:spPr>
        <p:txBody>
          <a:bodyPr/>
          <a:lstStyle/>
          <a:p>
            <a:pPr>
              <a:defRPr/>
            </a:pPr>
            <a:r>
              <a:rPr lang="en-US" altLang="zh-CN" dirty="0"/>
              <a:t>4.2.5 </a:t>
            </a:r>
            <a:r>
              <a:rPr lang="zh-CN" altLang="en-US" dirty="0"/>
              <a:t>三重</a:t>
            </a:r>
            <a:r>
              <a:rPr lang="en-US" altLang="zh-CN" dirty="0"/>
              <a:t>DES</a:t>
            </a:r>
            <a:endParaRPr lang="zh-CN" altLang="en-US" dirty="0"/>
          </a:p>
        </p:txBody>
      </p:sp>
      <p:sp>
        <p:nvSpPr>
          <p:cNvPr id="2" name="日期占位符 1"/>
          <p:cNvSpPr>
            <a:spLocks noGrp="1"/>
          </p:cNvSpPr>
          <p:nvPr>
            <p:ph type="dt" sz="half" idx="10"/>
          </p:nvPr>
        </p:nvSpPr>
        <p:spPr/>
        <p:txBody>
          <a:bodyPr/>
          <a:lstStyle/>
          <a:p>
            <a:pPr>
              <a:defRPr/>
            </a:pPr>
            <a:fld id="{72B95197-6F3E-4E02-BBF7-F41C3B3BE5C2}" type="datetime1">
              <a:rPr lang="zh-CN" altLang="en-US" smtClean="0"/>
              <a:t>2023/3/31</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0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0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F8FB9EFE-0CBF-433D-883B-DCB5852F1CF6}"/>
              </a:ext>
            </a:extLst>
          </p:cNvPr>
          <p:cNvSpPr>
            <a:spLocks noGrp="1"/>
          </p:cNvSpPr>
          <p:nvPr>
            <p:ph type="title"/>
          </p:nvPr>
        </p:nvSpPr>
        <p:spPr>
          <a:xfrm>
            <a:off x="1098550" y="365125"/>
            <a:ext cx="6778625" cy="668338"/>
          </a:xfrm>
        </p:spPr>
        <p:txBody>
          <a:bodyPr/>
          <a:lstStyle/>
          <a:p>
            <a:pPr eaLnBrk="1" hangingPunct="1">
              <a:defRPr/>
            </a:pPr>
            <a:r>
              <a:rPr lang="zh-CN" altLang="en-US" b="0" dirty="0"/>
              <a:t>第四章 分组密码</a:t>
            </a:r>
          </a:p>
        </p:txBody>
      </p:sp>
      <p:graphicFrame>
        <p:nvGraphicFramePr>
          <p:cNvPr id="9" name="表格 8">
            <a:extLst>
              <a:ext uri="{FF2B5EF4-FFF2-40B4-BE49-F238E27FC236}">
                <a16:creationId xmlns="" xmlns:a16="http://schemas.microsoft.com/office/drawing/2014/main" id="{43C1E954-115A-4FA9-9535-61522174C4B2}"/>
              </a:ext>
            </a:extLst>
          </p:cNvPr>
          <p:cNvGraphicFramePr>
            <a:graphicFrameLocks noGrp="1"/>
          </p:cNvGraphicFramePr>
          <p:nvPr>
            <p:extLst>
              <p:ext uri="{D42A27DB-BD31-4B8C-83A1-F6EECF244321}">
                <p14:modId xmlns:p14="http://schemas.microsoft.com/office/powerpoint/2010/main" val="920485850"/>
              </p:ext>
            </p:extLst>
          </p:nvPr>
        </p:nvGraphicFramePr>
        <p:xfrm>
          <a:off x="882838" y="1905808"/>
          <a:ext cx="6810279" cy="3199549"/>
        </p:xfrm>
        <a:graphic>
          <a:graphicData uri="http://schemas.openxmlformats.org/drawingml/2006/table">
            <a:tbl>
              <a:tblPr firstRow="1" bandRow="1">
                <a:tableStyleId>{3B4B98B0-60AC-42C2-AFA5-B58CD77FA1E5}</a:tableStyleId>
              </a:tblPr>
              <a:tblGrid>
                <a:gridCol w="6810279">
                  <a:extLst>
                    <a:ext uri="{9D8B030D-6E8A-4147-A177-3AD203B41FA5}">
                      <a16:colId xmlns="" xmlns:a16="http://schemas.microsoft.com/office/drawing/2014/main" val="20000"/>
                    </a:ext>
                  </a:extLst>
                </a:gridCol>
              </a:tblGrid>
              <a:tr h="811681">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0"/>
                  </a:ext>
                </a:extLst>
              </a:tr>
              <a:tr h="782811">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1"/>
                  </a:ext>
                </a:extLst>
              </a:tr>
              <a:tr h="744920">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2"/>
                  </a:ext>
                </a:extLst>
              </a:tr>
              <a:tr h="860137">
                <a:tc>
                  <a:txBody>
                    <a:bodyPr/>
                    <a:lstStyle/>
                    <a:p>
                      <a:endParaRPr lang="zh-CN" altLang="en-US" sz="1800" dirty="0">
                        <a:ea typeface="华文中宋" panose="02010600040101010101" pitchFamily="2" charset="-122"/>
                      </a:endParaRPr>
                    </a:p>
                  </a:txBody>
                  <a:tcPr marT="45728" marB="45728"/>
                </a:tc>
                <a:extLst>
                  <a:ext uri="{0D108BD9-81ED-4DB2-BD59-A6C34878D82A}">
                    <a16:rowId xmlns="" xmlns:a16="http://schemas.microsoft.com/office/drawing/2014/main" val="10003"/>
                  </a:ext>
                </a:extLst>
              </a:tr>
            </a:tbl>
          </a:graphicData>
        </a:graphic>
      </p:graphicFrame>
      <p:sp>
        <p:nvSpPr>
          <p:cNvPr id="11" name="文本框 10">
            <a:extLst>
              <a:ext uri="{FF2B5EF4-FFF2-40B4-BE49-F238E27FC236}">
                <a16:creationId xmlns="" xmlns:a16="http://schemas.microsoft.com/office/drawing/2014/main" id="{BC6E3B5E-E92B-450E-BC74-E2D67E85A67C}"/>
              </a:ext>
            </a:extLst>
          </p:cNvPr>
          <p:cNvSpPr txBox="1">
            <a:spLocks noChangeArrowheads="1"/>
          </p:cNvSpPr>
          <p:nvPr/>
        </p:nvSpPr>
        <p:spPr bwMode="auto">
          <a:xfrm>
            <a:off x="1074738" y="2049425"/>
            <a:ext cx="67992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4.1</a:t>
            </a:r>
            <a:r>
              <a:rPr lang="en-US" altLang="zh-CN" b="0" dirty="0">
                <a:latin typeface="Euclid" panose="02020503060505020303" pitchFamily="18" charset="0"/>
              </a:rPr>
              <a:t>  </a:t>
            </a:r>
            <a:r>
              <a:rPr lang="zh-CN" altLang="en-US" b="0" dirty="0">
                <a:latin typeface="Euclid" panose="02020503060505020303" pitchFamily="18" charset="0"/>
              </a:rPr>
              <a:t>分组密码概述</a:t>
            </a:r>
          </a:p>
          <a:p>
            <a:pPr eaLnBrk="1" hangingPunct="1">
              <a:lnSpc>
                <a:spcPct val="100000"/>
              </a:lnSpc>
              <a:spcBef>
                <a:spcPct val="0"/>
              </a:spcBef>
              <a:buFontTx/>
              <a:buNone/>
            </a:pPr>
            <a:endParaRPr lang="en-US" altLang="zh-CN" dirty="0">
              <a:latin typeface="Euclid" panose="02020503060505020303" pitchFamily="18" charset="0"/>
            </a:endParaRPr>
          </a:p>
        </p:txBody>
      </p:sp>
      <p:sp>
        <p:nvSpPr>
          <p:cNvPr id="12" name="文本框 8">
            <a:extLst>
              <a:ext uri="{FF2B5EF4-FFF2-40B4-BE49-F238E27FC236}">
                <a16:creationId xmlns="" xmlns:a16="http://schemas.microsoft.com/office/drawing/2014/main" id="{6B99253A-03B8-4A7D-8645-AC9C7AD7C5A9}"/>
              </a:ext>
            </a:extLst>
          </p:cNvPr>
          <p:cNvSpPr txBox="1">
            <a:spLocks noChangeArrowheads="1"/>
          </p:cNvSpPr>
          <p:nvPr/>
        </p:nvSpPr>
        <p:spPr bwMode="auto">
          <a:xfrm>
            <a:off x="1069975" y="2841587"/>
            <a:ext cx="670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4.2</a:t>
            </a:r>
            <a:r>
              <a:rPr lang="en-US" altLang="zh-CN" b="0" dirty="0">
                <a:latin typeface="Euclid" panose="02020503060505020303" pitchFamily="18" charset="0"/>
              </a:rPr>
              <a:t>  </a:t>
            </a:r>
            <a:r>
              <a:rPr lang="zh-CN" altLang="en-US" b="0" dirty="0">
                <a:latin typeface="Euclid" panose="02020503060505020303" pitchFamily="18" charset="0"/>
              </a:rPr>
              <a:t>数据加密标准</a:t>
            </a:r>
            <a:r>
              <a:rPr lang="en-US" altLang="zh-CN" dirty="0">
                <a:latin typeface="Euclid" panose="02020503060505020303" pitchFamily="18" charset="0"/>
              </a:rPr>
              <a:t>—DES</a:t>
            </a:r>
            <a:endParaRPr lang="zh-CN" altLang="en-US" dirty="0">
              <a:latin typeface="Euclid" panose="02020503060505020303" pitchFamily="18" charset="0"/>
            </a:endParaRPr>
          </a:p>
        </p:txBody>
      </p:sp>
      <p:sp>
        <p:nvSpPr>
          <p:cNvPr id="13" name="文本框 9">
            <a:extLst>
              <a:ext uri="{FF2B5EF4-FFF2-40B4-BE49-F238E27FC236}">
                <a16:creationId xmlns="" xmlns:a16="http://schemas.microsoft.com/office/drawing/2014/main" id="{C0A92A93-5AB6-41D7-A7CD-34E8259DF697}"/>
              </a:ext>
            </a:extLst>
          </p:cNvPr>
          <p:cNvSpPr txBox="1">
            <a:spLocks noChangeArrowheads="1"/>
          </p:cNvSpPr>
          <p:nvPr/>
        </p:nvSpPr>
        <p:spPr bwMode="auto">
          <a:xfrm>
            <a:off x="1063625" y="3613112"/>
            <a:ext cx="6810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4.3</a:t>
            </a:r>
            <a:r>
              <a:rPr lang="en-US" altLang="zh-CN" b="0" dirty="0">
                <a:latin typeface="Euclid" panose="02020503060505020303" pitchFamily="18" charset="0"/>
              </a:rPr>
              <a:t>  </a:t>
            </a:r>
            <a:r>
              <a:rPr lang="zh-CN" altLang="en-US" b="0" dirty="0">
                <a:latin typeface="Euclid" panose="02020503060505020303" pitchFamily="18" charset="0"/>
              </a:rPr>
              <a:t>高级加密标准</a:t>
            </a:r>
            <a:r>
              <a:rPr lang="en-US" altLang="zh-CN" dirty="0">
                <a:latin typeface="Euclid" panose="02020503060505020303" pitchFamily="18" charset="0"/>
              </a:rPr>
              <a:t>—AES</a:t>
            </a:r>
            <a:endParaRPr lang="zh-CN" altLang="en-US" dirty="0">
              <a:latin typeface="Euclid" panose="02020503060505020303" pitchFamily="18" charset="0"/>
            </a:endParaRPr>
          </a:p>
        </p:txBody>
      </p:sp>
      <p:sp>
        <p:nvSpPr>
          <p:cNvPr id="14" name="文本框 13">
            <a:extLst>
              <a:ext uri="{FF2B5EF4-FFF2-40B4-BE49-F238E27FC236}">
                <a16:creationId xmlns="" xmlns:a16="http://schemas.microsoft.com/office/drawing/2014/main" id="{04670744-504F-4890-9F9D-1DC0716D2640}"/>
              </a:ext>
            </a:extLst>
          </p:cNvPr>
          <p:cNvSpPr txBox="1">
            <a:spLocks noChangeArrowheads="1"/>
          </p:cNvSpPr>
          <p:nvPr/>
        </p:nvSpPr>
        <p:spPr bwMode="auto">
          <a:xfrm>
            <a:off x="1074738" y="4352887"/>
            <a:ext cx="679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r>
              <a:rPr lang="en-US" altLang="zh-CN" dirty="0">
                <a:latin typeface="Euclid" panose="02020503060505020303" pitchFamily="18" charset="0"/>
              </a:rPr>
              <a:t>4.4</a:t>
            </a:r>
            <a:r>
              <a:rPr lang="en-US" altLang="zh-CN" b="0" dirty="0">
                <a:latin typeface="Euclid" panose="02020503060505020303" pitchFamily="18" charset="0"/>
              </a:rPr>
              <a:t>  </a:t>
            </a:r>
            <a:r>
              <a:rPr lang="zh-CN" altLang="en-US" b="0" dirty="0">
                <a:latin typeface="Euclid" panose="02020503060505020303" pitchFamily="18" charset="0"/>
              </a:rPr>
              <a:t>分组密码运行模式</a:t>
            </a:r>
          </a:p>
        </p:txBody>
      </p:sp>
      <p:sp>
        <p:nvSpPr>
          <p:cNvPr id="2" name="日期占位符 1"/>
          <p:cNvSpPr>
            <a:spLocks noGrp="1"/>
          </p:cNvSpPr>
          <p:nvPr>
            <p:ph type="dt" sz="half" idx="10"/>
          </p:nvPr>
        </p:nvSpPr>
        <p:spPr/>
        <p:txBody>
          <a:bodyPr/>
          <a:lstStyle/>
          <a:p>
            <a:pPr>
              <a:defRPr/>
            </a:pPr>
            <a:fld id="{9A4C1FCF-7F0B-48C7-AC43-9B90AC87B288}"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3"/>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6">
            <a:extLst>
              <a:ext uri="{FF2B5EF4-FFF2-40B4-BE49-F238E27FC236}">
                <a16:creationId xmlns="" xmlns:a16="http://schemas.microsoft.com/office/drawing/2014/main" id="{396BE502-9A70-4BDE-931C-D3DE47D6973F}"/>
              </a:ext>
            </a:extLst>
          </p:cNvPr>
          <p:cNvSpPr>
            <a:spLocks noGrp="1" noChangeArrowheads="1"/>
          </p:cNvSpPr>
          <p:nvPr>
            <p:ph idx="1"/>
          </p:nvPr>
        </p:nvSpPr>
        <p:spPr>
          <a:xfrm>
            <a:off x="487363" y="1371600"/>
            <a:ext cx="8001000" cy="4419538"/>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dirty="0">
                <a:solidFill>
                  <a:srgbClr val="FF0000"/>
                </a:solidFill>
                <a:latin typeface="Euclid" panose="02020503060505020303" pitchFamily="18" charset="0"/>
              </a:rPr>
              <a:t>AES</a:t>
            </a:r>
            <a:r>
              <a:rPr lang="zh-CN" altLang="en-US" sz="2800" b="0" dirty="0">
                <a:solidFill>
                  <a:srgbClr val="FF0000"/>
                </a:solidFill>
                <a:latin typeface="Euclid" panose="02020503060505020303" pitchFamily="18" charset="0"/>
              </a:rPr>
              <a:t>提出背景</a:t>
            </a:r>
            <a:endParaRPr lang="en-US" altLang="zh-CN" sz="2800" b="0" dirty="0">
              <a:solidFill>
                <a:srgbClr val="FF0000"/>
              </a:solidFill>
              <a:latin typeface="Euclid" panose="02020503060505020303" pitchFamily="18" charset="0"/>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800" dirty="0">
                <a:latin typeface="Euclid" panose="02020503060505020303" pitchFamily="18" charset="0"/>
              </a:rPr>
              <a:t>DES</a:t>
            </a:r>
            <a:r>
              <a:rPr lang="zh-CN" altLang="en-US" sz="2800" b="0" dirty="0">
                <a:latin typeface="Euclid" panose="02020503060505020303" pitchFamily="18" charset="0"/>
              </a:rPr>
              <a:t>算法由于其</a:t>
            </a:r>
            <a:r>
              <a:rPr lang="zh-CN" altLang="en-US" sz="2800" b="0" dirty="0">
                <a:solidFill>
                  <a:srgbClr val="FF0000"/>
                </a:solidFill>
                <a:latin typeface="Euclid" panose="02020503060505020303" pitchFamily="18" charset="0"/>
              </a:rPr>
              <a:t>密钥较短</a:t>
            </a:r>
            <a:r>
              <a:rPr lang="en-US" altLang="zh-CN" sz="2800" b="0" dirty="0">
                <a:solidFill>
                  <a:srgbClr val="FF0000"/>
                </a:solidFill>
                <a:latin typeface="Euclid" panose="02020503060505020303" pitchFamily="18" charset="0"/>
              </a:rPr>
              <a:t>, </a:t>
            </a:r>
            <a:r>
              <a:rPr lang="zh-CN" altLang="en-US" sz="2800" b="0" dirty="0">
                <a:solidFill>
                  <a:srgbClr val="FF0000"/>
                </a:solidFill>
                <a:latin typeface="Euclid" panose="02020503060505020303" pitchFamily="18" charset="0"/>
              </a:rPr>
              <a:t>难以抵抗现有的攻击</a:t>
            </a:r>
            <a:r>
              <a:rPr lang="en-US" altLang="zh-CN" sz="2800" b="0" dirty="0">
                <a:latin typeface="Euclid" panose="02020503060505020303" pitchFamily="18" charset="0"/>
              </a:rPr>
              <a:t>, </a:t>
            </a:r>
            <a:r>
              <a:rPr lang="zh-CN" altLang="en-US" sz="2800" b="0" dirty="0">
                <a:latin typeface="Euclid" panose="02020503060505020303" pitchFamily="18" charset="0"/>
              </a:rPr>
              <a:t>因此不再作为加密标准</a:t>
            </a:r>
            <a:endParaRPr lang="en-US" altLang="zh-CN" sz="2800" b="0" dirty="0">
              <a:latin typeface="Euclid" panose="02020503060505020303" pitchFamily="18" charset="0"/>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800" dirty="0">
                <a:solidFill>
                  <a:srgbClr val="FF0000"/>
                </a:solidFill>
                <a:latin typeface="Euclid" panose="02020503060505020303" pitchFamily="18" charset="0"/>
              </a:rPr>
              <a:t>1997</a:t>
            </a:r>
            <a:r>
              <a:rPr lang="zh-CN" altLang="en-US" sz="2800" b="0" dirty="0">
                <a:solidFill>
                  <a:srgbClr val="FF0000"/>
                </a:solidFill>
                <a:latin typeface="Euclid" panose="02020503060505020303" pitchFamily="18" charset="0"/>
              </a:rPr>
              <a:t>年</a:t>
            </a:r>
            <a:r>
              <a:rPr lang="en-US" altLang="zh-CN" sz="2800" dirty="0">
                <a:solidFill>
                  <a:srgbClr val="FF0000"/>
                </a:solidFill>
                <a:latin typeface="Euclid" panose="02020503060505020303" pitchFamily="18" charset="0"/>
              </a:rPr>
              <a:t>1</a:t>
            </a:r>
            <a:r>
              <a:rPr lang="zh-CN" altLang="en-US" sz="2800" b="0" dirty="0">
                <a:solidFill>
                  <a:srgbClr val="FF0000"/>
                </a:solidFill>
                <a:latin typeface="Euclid" panose="02020503060505020303" pitchFamily="18" charset="0"/>
              </a:rPr>
              <a:t>月</a:t>
            </a:r>
            <a:r>
              <a:rPr lang="en-US" altLang="zh-CN" sz="2800" b="0" dirty="0">
                <a:latin typeface="Euclid" panose="02020503060505020303" pitchFamily="18" charset="0"/>
              </a:rPr>
              <a:t>, </a:t>
            </a:r>
            <a:r>
              <a:rPr lang="zh-CN" altLang="en-US" sz="2800" b="0" dirty="0">
                <a:latin typeface="Euclid" panose="02020503060505020303" pitchFamily="18" charset="0"/>
              </a:rPr>
              <a:t>美国</a:t>
            </a:r>
            <a:r>
              <a:rPr lang="en-US" altLang="zh-CN" sz="2800" dirty="0">
                <a:latin typeface="Euclid" panose="02020503060505020303" pitchFamily="18" charset="0"/>
              </a:rPr>
              <a:t>NIST</a:t>
            </a:r>
            <a:r>
              <a:rPr lang="zh-CN" altLang="en-US" sz="2800" b="0" dirty="0">
                <a:latin typeface="Euclid" panose="02020503060505020303" pitchFamily="18" charset="0"/>
              </a:rPr>
              <a:t>向全世界密码学界发出征集</a:t>
            </a:r>
            <a:r>
              <a:rPr lang="en-US" altLang="zh-CN" sz="2800" dirty="0">
                <a:latin typeface="Euclid" panose="02020503060505020303" pitchFamily="18" charset="0"/>
              </a:rPr>
              <a:t>21</a:t>
            </a:r>
            <a:r>
              <a:rPr lang="zh-CN" altLang="en-US" sz="2800" b="0" dirty="0">
                <a:latin typeface="Euclid" panose="02020503060505020303" pitchFamily="18" charset="0"/>
              </a:rPr>
              <a:t>世纪高级加密标准</a:t>
            </a:r>
            <a:r>
              <a:rPr lang="en-US" altLang="zh-CN" sz="2800" dirty="0">
                <a:latin typeface="Euclid" panose="02020503060505020303" pitchFamily="18" charset="0"/>
              </a:rPr>
              <a:t>(AES</a:t>
            </a:r>
            <a:r>
              <a:rPr lang="en-US" altLang="zh-CN" sz="2800" b="0" dirty="0">
                <a:latin typeface="Euclid" panose="02020503060505020303" pitchFamily="18" charset="0"/>
              </a:rPr>
              <a:t>—</a:t>
            </a:r>
            <a:r>
              <a:rPr lang="en-US" altLang="zh-CN" sz="2800" dirty="0">
                <a:latin typeface="Euclid" panose="02020503060505020303" pitchFamily="18" charset="0"/>
              </a:rPr>
              <a:t>Advanced</a:t>
            </a:r>
            <a:r>
              <a:rPr lang="en-US" altLang="zh-CN" sz="2800" b="0" dirty="0">
                <a:latin typeface="Euclid" panose="02020503060505020303" pitchFamily="18" charset="0"/>
              </a:rPr>
              <a:t> </a:t>
            </a:r>
            <a:r>
              <a:rPr lang="en-US" altLang="zh-CN" sz="2800" dirty="0">
                <a:latin typeface="Euclid" panose="02020503060505020303" pitchFamily="18" charset="0"/>
              </a:rPr>
              <a:t>Encryption</a:t>
            </a:r>
            <a:r>
              <a:rPr lang="en-US" altLang="zh-CN" sz="2800" b="0" dirty="0">
                <a:latin typeface="Euclid" panose="02020503060505020303" pitchFamily="18" charset="0"/>
              </a:rPr>
              <a:t> </a:t>
            </a:r>
            <a:r>
              <a:rPr lang="en-US" altLang="zh-CN" sz="2800" dirty="0">
                <a:latin typeface="Euclid" panose="02020503060505020303" pitchFamily="18" charset="0"/>
              </a:rPr>
              <a:t>Standard)</a:t>
            </a:r>
            <a:r>
              <a:rPr lang="zh-CN" altLang="en-US" sz="2800" b="0" dirty="0">
                <a:latin typeface="Euclid" panose="02020503060505020303" pitchFamily="18" charset="0"/>
              </a:rPr>
              <a:t> 算法的公告</a:t>
            </a:r>
            <a:r>
              <a:rPr lang="en-US" altLang="zh-CN" sz="2800" b="0" dirty="0">
                <a:latin typeface="Euclid" panose="02020503060505020303" pitchFamily="18" charset="0"/>
              </a:rPr>
              <a:t>, </a:t>
            </a:r>
            <a:r>
              <a:rPr lang="zh-CN" altLang="en-US" sz="2800" b="0" dirty="0">
                <a:latin typeface="Euclid" panose="02020503060505020303" pitchFamily="18" charset="0"/>
              </a:rPr>
              <a:t>并成立了</a:t>
            </a:r>
            <a:r>
              <a:rPr lang="en-US" altLang="zh-CN" sz="2800" dirty="0">
                <a:latin typeface="Euclid" panose="02020503060505020303" pitchFamily="18" charset="0"/>
              </a:rPr>
              <a:t>AES</a:t>
            </a:r>
            <a:r>
              <a:rPr lang="zh-CN" altLang="en-US" sz="2800" b="0" dirty="0">
                <a:latin typeface="Euclid" panose="02020503060505020303" pitchFamily="18" charset="0"/>
              </a:rPr>
              <a:t>标准工作研究室</a:t>
            </a:r>
            <a:endParaRPr lang="en-US" altLang="zh-CN" sz="2800" b="0" dirty="0">
              <a:latin typeface="Euclid" panose="02020503060505020303" pitchFamily="18" charset="0"/>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800" dirty="0">
                <a:solidFill>
                  <a:srgbClr val="FF0000"/>
                </a:solidFill>
                <a:latin typeface="Euclid" panose="02020503060505020303" pitchFamily="18" charset="0"/>
              </a:rPr>
              <a:t>1997</a:t>
            </a:r>
            <a:r>
              <a:rPr lang="zh-CN" altLang="en-US" sz="2800" b="0" dirty="0">
                <a:solidFill>
                  <a:srgbClr val="FF0000"/>
                </a:solidFill>
                <a:latin typeface="Euclid" panose="02020503060505020303" pitchFamily="18" charset="0"/>
              </a:rPr>
              <a:t>年</a:t>
            </a:r>
            <a:r>
              <a:rPr lang="en-US" altLang="zh-CN" sz="2800" dirty="0">
                <a:solidFill>
                  <a:srgbClr val="FF0000"/>
                </a:solidFill>
                <a:latin typeface="Euclid" panose="02020503060505020303" pitchFamily="18" charset="0"/>
              </a:rPr>
              <a:t>4</a:t>
            </a:r>
            <a:r>
              <a:rPr lang="zh-CN" altLang="en-US" sz="2800" b="0" dirty="0">
                <a:solidFill>
                  <a:srgbClr val="FF0000"/>
                </a:solidFill>
                <a:latin typeface="Euclid" panose="02020503060505020303" pitchFamily="18" charset="0"/>
              </a:rPr>
              <a:t>月</a:t>
            </a:r>
            <a:r>
              <a:rPr lang="en-US" altLang="zh-CN" sz="2800" dirty="0">
                <a:solidFill>
                  <a:srgbClr val="FF0000"/>
                </a:solidFill>
                <a:latin typeface="Euclid" panose="02020503060505020303" pitchFamily="18" charset="0"/>
              </a:rPr>
              <a:t>15</a:t>
            </a:r>
            <a:r>
              <a:rPr lang="zh-CN" altLang="en-US" sz="2800" b="0" dirty="0">
                <a:solidFill>
                  <a:srgbClr val="FF0000"/>
                </a:solidFill>
                <a:latin typeface="Euclid" panose="02020503060505020303" pitchFamily="18" charset="0"/>
              </a:rPr>
              <a:t>日</a:t>
            </a:r>
            <a:r>
              <a:rPr lang="en-US" altLang="zh-CN" sz="2800" b="0" dirty="0">
                <a:latin typeface="Euclid" panose="02020503060505020303" pitchFamily="18" charset="0"/>
              </a:rPr>
              <a:t>, </a:t>
            </a:r>
            <a:r>
              <a:rPr lang="zh-CN" altLang="en-US" sz="2800" b="0" dirty="0">
                <a:latin typeface="Euclid" panose="02020503060505020303" pitchFamily="18" charset="0"/>
              </a:rPr>
              <a:t>开始征集</a:t>
            </a:r>
            <a:r>
              <a:rPr lang="en-US" altLang="zh-CN" sz="2800" dirty="0">
                <a:latin typeface="Euclid" panose="02020503060505020303" pitchFamily="18" charset="0"/>
              </a:rPr>
              <a:t>AES</a:t>
            </a:r>
            <a:r>
              <a:rPr lang="zh-CN" altLang="en-US" sz="2800" b="0" dirty="0">
                <a:latin typeface="Euclid" panose="02020503060505020303" pitchFamily="18" charset="0"/>
              </a:rPr>
              <a:t>算法。</a:t>
            </a:r>
          </a:p>
          <a:p>
            <a:pPr marL="533400" indent="-533400" algn="just">
              <a:spcAft>
                <a:spcPts val="600"/>
              </a:spcAft>
              <a:defRPr/>
            </a:pPr>
            <a:r>
              <a:rPr lang="zh-CN" altLang="en-US" dirty="0">
                <a:solidFill>
                  <a:schemeClr val="bg2"/>
                </a:solidFill>
                <a:latin typeface="Times New Roman" panose="02020603050405020304" pitchFamily="18" charset="0"/>
              </a:rPr>
              <a:t> </a:t>
            </a:r>
            <a:endParaRPr lang="zh-CN" altLang="en-US" dirty="0">
              <a:solidFill>
                <a:schemeClr val="bg2"/>
              </a:solidFill>
              <a:latin typeface="Times New Roman" panose="02020603050405020304" pitchFamily="18" charset="0"/>
              <a:sym typeface="Monotype Sorts" pitchFamily="2" charset="2"/>
            </a:endParaRPr>
          </a:p>
        </p:txBody>
      </p:sp>
      <p:sp>
        <p:nvSpPr>
          <p:cNvPr id="108547" name="Text Box 3">
            <a:extLst>
              <a:ext uri="{FF2B5EF4-FFF2-40B4-BE49-F238E27FC236}">
                <a16:creationId xmlns="" xmlns:a16="http://schemas.microsoft.com/office/drawing/2014/main" id="{2507E9FC-D5AC-4ABF-9BC8-950BA4C5BD60}"/>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endParaRPr lang="zh-CN" altLang="zh-CN" sz="2400" b="0">
              <a:ea typeface="宋体" panose="02010600030101010101" pitchFamily="2" charset="-122"/>
            </a:endParaRPr>
          </a:p>
        </p:txBody>
      </p:sp>
      <p:sp>
        <p:nvSpPr>
          <p:cNvPr id="108548" name="Text Box 4">
            <a:extLst>
              <a:ext uri="{FF2B5EF4-FFF2-40B4-BE49-F238E27FC236}">
                <a16:creationId xmlns="" xmlns:a16="http://schemas.microsoft.com/office/drawing/2014/main" id="{14B26D51-B5B1-4FD0-BC32-860BCDD69349}"/>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endParaRPr lang="zh-CN" altLang="zh-CN" sz="2400" b="0">
              <a:ea typeface="宋体" panose="02010600030101010101" pitchFamily="2" charset="-122"/>
            </a:endParaRPr>
          </a:p>
        </p:txBody>
      </p:sp>
      <p:sp>
        <p:nvSpPr>
          <p:cNvPr id="108549" name="Text Box 5">
            <a:extLst>
              <a:ext uri="{FF2B5EF4-FFF2-40B4-BE49-F238E27FC236}">
                <a16:creationId xmlns="" xmlns:a16="http://schemas.microsoft.com/office/drawing/2014/main" id="{84650AA9-E9B9-4687-A1A1-850D5C23FA98}"/>
              </a:ext>
            </a:extLst>
          </p:cNvPr>
          <p:cNvSpPr txBox="1">
            <a:spLocks noChangeArrowheads="1"/>
          </p:cNvSpPr>
          <p:nvPr/>
        </p:nvSpPr>
        <p:spPr bwMode="auto">
          <a:xfrm>
            <a:off x="1279525" y="2001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D463860C-B5FC-402E-8A11-DC93E1385767}"/>
              </a:ext>
            </a:extLst>
          </p:cNvPr>
          <p:cNvSpPr>
            <a:spLocks noGrp="1"/>
          </p:cNvSpPr>
          <p:nvPr>
            <p:ph type="title"/>
          </p:nvPr>
        </p:nvSpPr>
        <p:spPr>
          <a:xfrm>
            <a:off x="1098550" y="365125"/>
            <a:ext cx="6778625" cy="668338"/>
          </a:xfrm>
        </p:spPr>
        <p:txBody>
          <a:bodyPr/>
          <a:lstStyle/>
          <a:p>
            <a:pPr>
              <a:defRPr/>
            </a:pPr>
            <a:r>
              <a:rPr lang="en-US" altLang="zh-CN" dirty="0">
                <a:latin typeface="+mn-lt"/>
              </a:rPr>
              <a:t>4.3.1 AES</a:t>
            </a:r>
            <a:r>
              <a:rPr lang="zh-CN" altLang="en-US" dirty="0">
                <a:latin typeface="+mn-lt"/>
              </a:rPr>
              <a:t>概述</a:t>
            </a:r>
          </a:p>
        </p:txBody>
      </p:sp>
      <p:sp>
        <p:nvSpPr>
          <p:cNvPr id="2" name="日期占位符 1"/>
          <p:cNvSpPr>
            <a:spLocks noGrp="1"/>
          </p:cNvSpPr>
          <p:nvPr>
            <p:ph type="dt" sz="half" idx="10"/>
          </p:nvPr>
        </p:nvSpPr>
        <p:spPr/>
        <p:txBody>
          <a:bodyPr/>
          <a:lstStyle/>
          <a:p>
            <a:pPr>
              <a:defRPr/>
            </a:pPr>
            <a:fld id="{34069C7B-F7E2-4337-8CF0-08190DABA491}"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3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3">
            <a:extLst>
              <a:ext uri="{FF2B5EF4-FFF2-40B4-BE49-F238E27FC236}">
                <a16:creationId xmlns="" xmlns:a16="http://schemas.microsoft.com/office/drawing/2014/main" id="{5606BD4C-8F67-4FBA-A401-CA603342AE99}"/>
              </a:ext>
            </a:extLst>
          </p:cNvPr>
          <p:cNvSpPr>
            <a:spLocks noGrp="1" noChangeArrowheads="1"/>
          </p:cNvSpPr>
          <p:nvPr>
            <p:ph idx="1"/>
          </p:nvPr>
        </p:nvSpPr>
        <p:spPr>
          <a:xfrm>
            <a:off x="617538" y="1295457"/>
            <a:ext cx="7886700" cy="4749744"/>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AES</a:t>
            </a:r>
            <a:r>
              <a:rPr lang="zh-CN" altLang="en-US" sz="2800" b="0" dirty="0">
                <a:latin typeface="Euclid" panose="02020503060505020303" pitchFamily="18" charset="0"/>
              </a:rPr>
              <a:t>算法征集要求</a:t>
            </a:r>
            <a:r>
              <a:rPr lang="en-US" altLang="zh-CN" sz="2800" b="0" dirty="0">
                <a:latin typeface="Euclid" panose="02020503060505020303" pitchFamily="18" charset="0"/>
              </a:rPr>
              <a:t>: </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en-US" altLang="zh-CN" sz="2800" dirty="0">
                <a:latin typeface="Euclid" panose="02020503060505020303" pitchFamily="18" charset="0"/>
              </a:rPr>
              <a:t>AES</a:t>
            </a:r>
            <a:r>
              <a:rPr lang="zh-CN" altLang="en-US" sz="2800" b="0" dirty="0">
                <a:solidFill>
                  <a:srgbClr val="FF0000"/>
                </a:solidFill>
                <a:latin typeface="Euclid" panose="02020503060505020303" pitchFamily="18" charset="0"/>
              </a:rPr>
              <a:t>是公开的</a:t>
            </a:r>
            <a:r>
              <a:rPr lang="en-US" altLang="zh-CN" sz="2800" b="0" dirty="0">
                <a:latin typeface="Euclid" panose="02020503060505020303" pitchFamily="18" charset="0"/>
              </a:rPr>
              <a:t>;</a:t>
            </a:r>
            <a:endParaRPr lang="zh-CN" altLang="en-US" sz="2800" b="0" dirty="0">
              <a:latin typeface="Euclid" panose="02020503060505020303" pitchFamily="18" charset="0"/>
            </a:endParaRP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en-US" altLang="zh-CN" sz="2800" dirty="0">
                <a:latin typeface="Euclid" panose="02020503060505020303" pitchFamily="18" charset="0"/>
              </a:rPr>
              <a:t>AES</a:t>
            </a:r>
            <a:r>
              <a:rPr lang="zh-CN" altLang="en-US" sz="2800" b="0" dirty="0">
                <a:latin typeface="Euclid" panose="02020503060505020303" pitchFamily="18" charset="0"/>
              </a:rPr>
              <a:t>为</a:t>
            </a:r>
            <a:r>
              <a:rPr lang="zh-CN" altLang="en-US" sz="2800" b="0" dirty="0">
                <a:solidFill>
                  <a:srgbClr val="FF0000"/>
                </a:solidFill>
                <a:latin typeface="Euclid" panose="02020503060505020303" pitchFamily="18" charset="0"/>
              </a:rPr>
              <a:t>单钥体制分组密码</a:t>
            </a:r>
            <a:r>
              <a:rPr lang="en-US" altLang="zh-CN" sz="2800" b="0" dirty="0">
                <a:latin typeface="Euclid" panose="02020503060505020303" pitchFamily="18" charset="0"/>
              </a:rPr>
              <a:t>;</a:t>
            </a:r>
            <a:endParaRPr lang="zh-CN" altLang="en-US" sz="2800" b="0" dirty="0">
              <a:latin typeface="Euclid" panose="02020503060505020303" pitchFamily="18" charset="0"/>
            </a:endParaRP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en-US" altLang="zh-CN" sz="2800" dirty="0">
                <a:latin typeface="Euclid" panose="02020503060505020303" pitchFamily="18" charset="0"/>
              </a:rPr>
              <a:t>AES</a:t>
            </a:r>
            <a:r>
              <a:rPr lang="zh-CN" altLang="en-US" sz="2800" b="0" dirty="0">
                <a:latin typeface="Euclid" panose="02020503060505020303" pitchFamily="18" charset="0"/>
              </a:rPr>
              <a:t>的</a:t>
            </a:r>
            <a:r>
              <a:rPr lang="zh-CN" altLang="en-US" sz="2800" b="0" dirty="0">
                <a:solidFill>
                  <a:srgbClr val="FF0000"/>
                </a:solidFill>
                <a:latin typeface="Euclid" panose="02020503060505020303" pitchFamily="18" charset="0"/>
              </a:rPr>
              <a:t>密钥长度可变</a:t>
            </a:r>
            <a:r>
              <a:rPr lang="en-US" altLang="zh-CN" sz="2800" b="0" dirty="0">
                <a:latin typeface="Euclid" panose="02020503060505020303" pitchFamily="18" charset="0"/>
              </a:rPr>
              <a:t>, </a:t>
            </a:r>
            <a:r>
              <a:rPr lang="zh-CN" altLang="en-US" sz="2800" b="0" dirty="0">
                <a:latin typeface="Euclid" panose="02020503060505020303" pitchFamily="18" charset="0"/>
              </a:rPr>
              <a:t>可按需要增大</a:t>
            </a:r>
            <a:r>
              <a:rPr lang="en-US" altLang="zh-CN" sz="2800" b="0" dirty="0">
                <a:latin typeface="Euclid" panose="02020503060505020303" pitchFamily="18" charset="0"/>
              </a:rPr>
              <a:t>;</a:t>
            </a:r>
            <a:endParaRPr lang="zh-CN" altLang="en-US" sz="2800" b="0" dirty="0">
              <a:latin typeface="Euclid" panose="02020503060505020303" pitchFamily="18" charset="0"/>
            </a:endParaRP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en-US" altLang="zh-CN" sz="2800" dirty="0">
                <a:latin typeface="Euclid" panose="02020503060505020303" pitchFamily="18" charset="0"/>
              </a:rPr>
              <a:t>AES</a:t>
            </a:r>
            <a:r>
              <a:rPr lang="zh-CN" altLang="en-US" sz="2800" b="0" dirty="0">
                <a:latin typeface="Euclid" panose="02020503060505020303" pitchFamily="18" charset="0"/>
              </a:rPr>
              <a:t>适于用</a:t>
            </a:r>
            <a:r>
              <a:rPr lang="zh-CN" altLang="en-US" sz="2800" b="0" dirty="0">
                <a:solidFill>
                  <a:srgbClr val="FF0000"/>
                </a:solidFill>
                <a:latin typeface="Euclid" panose="02020503060505020303" pitchFamily="18" charset="0"/>
              </a:rPr>
              <a:t>软件和硬件实现</a:t>
            </a:r>
            <a:r>
              <a:rPr lang="en-US" altLang="zh-CN" sz="2800" b="0" dirty="0">
                <a:latin typeface="Euclid" panose="02020503060505020303" pitchFamily="18" charset="0"/>
              </a:rPr>
              <a:t>;</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zh-CN" altLang="en-US" sz="2800" b="0" dirty="0">
                <a:latin typeface="Euclid" panose="02020503060505020303" pitchFamily="18" charset="0"/>
              </a:rPr>
              <a:t>至少和</a:t>
            </a:r>
            <a:r>
              <a:rPr lang="zh-CN" altLang="en-US" sz="2800" b="0" dirty="0">
                <a:solidFill>
                  <a:srgbClr val="FF0000"/>
                </a:solidFill>
                <a:latin typeface="Euclid" panose="02020503060505020303" pitchFamily="18" charset="0"/>
              </a:rPr>
              <a:t>三重</a:t>
            </a:r>
            <a:r>
              <a:rPr lang="en-US" altLang="zh-CN" sz="2800" dirty="0">
                <a:solidFill>
                  <a:srgbClr val="FF0000"/>
                </a:solidFill>
                <a:latin typeface="Euclid" panose="02020503060505020303" pitchFamily="18" charset="0"/>
              </a:rPr>
              <a:t>DES</a:t>
            </a:r>
            <a:r>
              <a:rPr lang="zh-CN" altLang="en-US" sz="2800" b="0" dirty="0">
                <a:solidFill>
                  <a:srgbClr val="FF0000"/>
                </a:solidFill>
                <a:latin typeface="Euclid" panose="02020503060505020303" pitchFamily="18" charset="0"/>
              </a:rPr>
              <a:t>一样安全</a:t>
            </a:r>
            <a:r>
              <a:rPr lang="en-US" altLang="zh-CN" sz="2800" b="0" dirty="0">
                <a:latin typeface="Euclid" panose="02020503060505020303" pitchFamily="18" charset="0"/>
              </a:rPr>
              <a:t>;</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zh-CN" altLang="en-US" sz="2800" b="0" dirty="0">
                <a:latin typeface="Euclid" panose="02020503060505020303" pitchFamily="18" charset="0"/>
              </a:rPr>
              <a:t>比三重</a:t>
            </a:r>
            <a:r>
              <a:rPr lang="en-US" altLang="zh-CN" sz="2800" dirty="0">
                <a:latin typeface="Euclid" panose="02020503060505020303" pitchFamily="18" charset="0"/>
              </a:rPr>
              <a:t>DES</a:t>
            </a:r>
            <a:r>
              <a:rPr lang="zh-CN" altLang="en-US" sz="2800" b="0" dirty="0">
                <a:latin typeface="Euclid" panose="02020503060505020303" pitchFamily="18" charset="0"/>
              </a:rPr>
              <a:t>快</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en-US" altLang="zh-CN" sz="2800" dirty="0">
                <a:latin typeface="Euclid" panose="02020503060505020303" pitchFamily="18" charset="0"/>
              </a:rPr>
              <a:t>AES</a:t>
            </a:r>
            <a:r>
              <a:rPr lang="zh-CN" altLang="en-US" sz="2800" b="0" dirty="0">
                <a:latin typeface="Euclid" panose="02020503060505020303" pitchFamily="18" charset="0"/>
              </a:rPr>
              <a:t>可以</a:t>
            </a:r>
            <a:r>
              <a:rPr lang="zh-CN" altLang="en-US" sz="2800" b="0" dirty="0">
                <a:solidFill>
                  <a:srgbClr val="FF0000"/>
                </a:solidFill>
                <a:latin typeface="Euclid" panose="02020503060505020303" pitchFamily="18" charset="0"/>
              </a:rPr>
              <a:t>自由地使用</a:t>
            </a:r>
            <a:r>
              <a:rPr lang="en-US" altLang="zh-CN" sz="2800" b="0" dirty="0">
                <a:latin typeface="Euclid" panose="02020503060505020303" pitchFamily="18" charset="0"/>
              </a:rPr>
              <a:t>, </a:t>
            </a:r>
            <a:r>
              <a:rPr lang="zh-CN" altLang="en-US" sz="2800" b="0" dirty="0">
                <a:latin typeface="Euclid" panose="02020503060505020303" pitchFamily="18" charset="0"/>
              </a:rPr>
              <a:t>或按符合美国国家标准 </a:t>
            </a:r>
            <a:r>
              <a:rPr lang="en-US" altLang="zh-CN" sz="2800" b="0" dirty="0">
                <a:latin typeface="Euclid" panose="02020503060505020303" pitchFamily="18" charset="0"/>
              </a:rPr>
              <a:t>(</a:t>
            </a:r>
            <a:r>
              <a:rPr lang="en-US" altLang="zh-CN" sz="2800" dirty="0">
                <a:latin typeface="Euclid" panose="02020503060505020303" pitchFamily="18" charset="0"/>
              </a:rPr>
              <a:t>ANST</a:t>
            </a:r>
            <a:r>
              <a:rPr lang="en-US" altLang="zh-CN" sz="2800" b="0" dirty="0">
                <a:latin typeface="Euclid" panose="02020503060505020303" pitchFamily="18" charset="0"/>
              </a:rPr>
              <a:t>)</a:t>
            </a:r>
            <a:r>
              <a:rPr lang="zh-CN" altLang="en-US" sz="2800" b="0" dirty="0">
                <a:latin typeface="Euclid" panose="02020503060505020303" pitchFamily="18" charset="0"/>
              </a:rPr>
              <a:t> 策略的条件使用。</a:t>
            </a:r>
          </a:p>
          <a:p>
            <a:pPr algn="just">
              <a:spcAft>
                <a:spcPts val="600"/>
              </a:spcAft>
              <a:buFont typeface="Wingdings" panose="05000000000000000000" pitchFamily="2" charset="2"/>
              <a:buNone/>
              <a:defRPr/>
            </a:pPr>
            <a:endParaRPr lang="zh-CN" altLang="en-US" dirty="0">
              <a:latin typeface="Times New Roman" panose="02020603050405020304" pitchFamily="18" charset="0"/>
            </a:endParaRPr>
          </a:p>
        </p:txBody>
      </p:sp>
      <p:sp>
        <p:nvSpPr>
          <p:cNvPr id="7" name="标题 2">
            <a:extLst>
              <a:ext uri="{FF2B5EF4-FFF2-40B4-BE49-F238E27FC236}">
                <a16:creationId xmlns="" xmlns:a16="http://schemas.microsoft.com/office/drawing/2014/main" id="{DF89B190-0744-4AD4-94E1-1925B955F8B7}"/>
              </a:ext>
            </a:extLst>
          </p:cNvPr>
          <p:cNvSpPr>
            <a:spLocks noGrp="1"/>
          </p:cNvSpPr>
          <p:nvPr>
            <p:ph type="title"/>
          </p:nvPr>
        </p:nvSpPr>
        <p:spPr>
          <a:xfrm>
            <a:off x="1098550" y="365125"/>
            <a:ext cx="6778625" cy="668338"/>
          </a:xfrm>
        </p:spPr>
        <p:txBody>
          <a:bodyPr/>
          <a:lstStyle/>
          <a:p>
            <a:pPr>
              <a:defRPr/>
            </a:pPr>
            <a:r>
              <a:rPr lang="en-US" altLang="zh-CN" dirty="0">
                <a:latin typeface="+mn-lt"/>
              </a:rPr>
              <a:t>4.3.1 AES</a:t>
            </a:r>
            <a:r>
              <a:rPr lang="zh-CN" altLang="en-US" dirty="0">
                <a:latin typeface="+mn-lt"/>
              </a:rPr>
              <a:t>概述</a:t>
            </a:r>
          </a:p>
        </p:txBody>
      </p:sp>
      <p:sp>
        <p:nvSpPr>
          <p:cNvPr id="2" name="日期占位符 1"/>
          <p:cNvSpPr>
            <a:spLocks noGrp="1"/>
          </p:cNvSpPr>
          <p:nvPr>
            <p:ph type="dt" sz="half" idx="10"/>
          </p:nvPr>
        </p:nvSpPr>
        <p:spPr/>
        <p:txBody>
          <a:bodyPr/>
          <a:lstStyle/>
          <a:p>
            <a:pPr>
              <a:defRPr/>
            </a:pPr>
            <a:fld id="{A1AD8E93-371A-46D1-A5F1-B2DEF65AD8E7}"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3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3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3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37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13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3">
            <a:extLst>
              <a:ext uri="{FF2B5EF4-FFF2-40B4-BE49-F238E27FC236}">
                <a16:creationId xmlns="" xmlns:a16="http://schemas.microsoft.com/office/drawing/2014/main" id="{A2533AA9-68D5-4DDF-BF81-C33BAA63368B}"/>
              </a:ext>
            </a:extLst>
          </p:cNvPr>
          <p:cNvSpPr>
            <a:spLocks noGrp="1" noChangeArrowheads="1"/>
          </p:cNvSpPr>
          <p:nvPr>
            <p:ph idx="1"/>
          </p:nvPr>
        </p:nvSpPr>
        <p:spPr>
          <a:xfrm>
            <a:off x="617538" y="1465263"/>
            <a:ext cx="7886700" cy="4579937"/>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3200" dirty="0">
                <a:latin typeface="Euclid" panose="02020503060505020303" pitchFamily="18" charset="0"/>
              </a:rPr>
              <a:t>AES</a:t>
            </a:r>
            <a:r>
              <a:rPr lang="zh-CN" altLang="en-US" sz="3200" b="0" dirty="0">
                <a:latin typeface="Euclid" panose="02020503060505020303" pitchFamily="18" charset="0"/>
              </a:rPr>
              <a:t>算法衡量条件</a:t>
            </a:r>
            <a:r>
              <a:rPr lang="en-US" altLang="zh-CN" sz="3200" b="0" dirty="0">
                <a:latin typeface="Euclid" panose="02020503060505020303" pitchFamily="18" charset="0"/>
              </a:rPr>
              <a:t>: </a:t>
            </a:r>
          </a:p>
          <a:p>
            <a:pPr marL="0" indent="0">
              <a:buFont typeface="Arial" panose="020B0604020202020204" pitchFamily="34" charset="0"/>
              <a:buNone/>
              <a:defRPr/>
            </a:pPr>
            <a:r>
              <a:rPr lang="zh-CN" altLang="en-US" b="0" dirty="0">
                <a:latin typeface="Times New Roman" panose="02020603050405020304" pitchFamily="18" charset="0"/>
              </a:rPr>
              <a:t> 满足以上要求的</a:t>
            </a:r>
            <a:r>
              <a:rPr lang="en-US" altLang="zh-CN" dirty="0">
                <a:latin typeface="Euclid" panose="02020503060505020303" pitchFamily="18" charset="0"/>
              </a:rPr>
              <a:t>AES</a:t>
            </a:r>
            <a:r>
              <a:rPr lang="zh-CN" altLang="en-US" b="0" dirty="0">
                <a:latin typeface="Times New Roman" panose="02020603050405020304" pitchFamily="18" charset="0"/>
              </a:rPr>
              <a:t>算法</a:t>
            </a:r>
            <a:r>
              <a:rPr lang="en-US" altLang="zh-CN" b="0" dirty="0">
                <a:latin typeface="Times New Roman" panose="02020603050405020304" pitchFamily="18" charset="0"/>
              </a:rPr>
              <a:t>, </a:t>
            </a:r>
            <a:r>
              <a:rPr lang="zh-CN" altLang="en-US" b="0" dirty="0">
                <a:latin typeface="Times New Roman" panose="02020603050405020304" pitchFamily="18" charset="0"/>
              </a:rPr>
              <a:t>需按下述条件判断优劣</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zh-CN" altLang="en-US" sz="2800" b="0" dirty="0">
                <a:solidFill>
                  <a:srgbClr val="FF0000"/>
                </a:solidFill>
                <a:latin typeface="Euclid" panose="02020503060505020303" pitchFamily="18" charset="0"/>
              </a:rPr>
              <a:t>安全性</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zh-CN" altLang="zh-CN" sz="2800" b="0" dirty="0">
                <a:solidFill>
                  <a:srgbClr val="FF0000"/>
                </a:solidFill>
                <a:latin typeface="Euclid" panose="02020503060505020303" pitchFamily="18" charset="0"/>
              </a:rPr>
              <a:t>计算</a:t>
            </a:r>
            <a:r>
              <a:rPr lang="zh-CN" altLang="en-US" sz="2800" b="0" dirty="0">
                <a:solidFill>
                  <a:srgbClr val="FF0000"/>
                </a:solidFill>
                <a:latin typeface="Euclid" panose="02020503060505020303" pitchFamily="18" charset="0"/>
              </a:rPr>
              <a:t>效率</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zh-CN" altLang="zh-CN" sz="2800" b="0" dirty="0">
                <a:solidFill>
                  <a:srgbClr val="FF0000"/>
                </a:solidFill>
                <a:latin typeface="Euclid" panose="02020503060505020303" pitchFamily="18" charset="0"/>
              </a:rPr>
              <a:t>内</a:t>
            </a:r>
            <a:r>
              <a:rPr lang="zh-CN" altLang="en-US" sz="2800" b="0" dirty="0">
                <a:solidFill>
                  <a:srgbClr val="FF0000"/>
                </a:solidFill>
                <a:latin typeface="Euclid" panose="02020503060505020303" pitchFamily="18" charset="0"/>
              </a:rPr>
              <a:t>存要求</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zh-CN" altLang="zh-CN" sz="2800" b="0" dirty="0">
                <a:solidFill>
                  <a:srgbClr val="FF0000"/>
                </a:solidFill>
                <a:latin typeface="Euclid" panose="02020503060505020303" pitchFamily="18" charset="0"/>
              </a:rPr>
              <a:t>使用</a:t>
            </a:r>
            <a:r>
              <a:rPr lang="zh-CN" altLang="en-US" sz="2800" b="0" dirty="0">
                <a:solidFill>
                  <a:srgbClr val="FF0000"/>
                </a:solidFill>
                <a:latin typeface="Euclid" panose="02020503060505020303" pitchFamily="18" charset="0"/>
              </a:rPr>
              <a:t>简便性</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zh-CN" altLang="zh-CN" sz="2800" b="0" dirty="0">
                <a:solidFill>
                  <a:srgbClr val="FF0000"/>
                </a:solidFill>
                <a:latin typeface="Euclid" panose="02020503060505020303" pitchFamily="18" charset="0"/>
              </a:rPr>
              <a:t>灵活性</a:t>
            </a:r>
          </a:p>
        </p:txBody>
      </p:sp>
      <p:sp>
        <p:nvSpPr>
          <p:cNvPr id="7" name="标题 2">
            <a:extLst>
              <a:ext uri="{FF2B5EF4-FFF2-40B4-BE49-F238E27FC236}">
                <a16:creationId xmlns="" xmlns:a16="http://schemas.microsoft.com/office/drawing/2014/main" id="{97CD3696-3ABC-4B7C-8909-010DA161C764}"/>
              </a:ext>
            </a:extLst>
          </p:cNvPr>
          <p:cNvSpPr>
            <a:spLocks noGrp="1"/>
          </p:cNvSpPr>
          <p:nvPr>
            <p:ph type="title"/>
          </p:nvPr>
        </p:nvSpPr>
        <p:spPr>
          <a:xfrm>
            <a:off x="1098550" y="365125"/>
            <a:ext cx="6778625" cy="668338"/>
          </a:xfrm>
        </p:spPr>
        <p:txBody>
          <a:bodyPr/>
          <a:lstStyle/>
          <a:p>
            <a:pPr>
              <a:defRPr/>
            </a:pPr>
            <a:r>
              <a:rPr lang="en-US" altLang="zh-CN" dirty="0">
                <a:latin typeface="+mn-lt"/>
              </a:rPr>
              <a:t>4.3.1 AES</a:t>
            </a:r>
            <a:r>
              <a:rPr lang="zh-CN" altLang="en-US" dirty="0">
                <a:latin typeface="+mn-lt"/>
              </a:rPr>
              <a:t>概述</a:t>
            </a:r>
          </a:p>
        </p:txBody>
      </p:sp>
      <p:sp>
        <p:nvSpPr>
          <p:cNvPr id="2" name="日期占位符 1"/>
          <p:cNvSpPr>
            <a:spLocks noGrp="1"/>
          </p:cNvSpPr>
          <p:nvPr>
            <p:ph type="dt" sz="half" idx="10"/>
          </p:nvPr>
        </p:nvSpPr>
        <p:spPr/>
        <p:txBody>
          <a:bodyPr/>
          <a:lstStyle/>
          <a:p>
            <a:pPr>
              <a:defRPr/>
            </a:pPr>
            <a:fld id="{DBE5E27A-63CF-418C-9F69-5AAC789A9CFC}"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C34B88DB-715B-40E9-9460-ECBB8FF97325}"/>
              </a:ext>
            </a:extLst>
          </p:cNvPr>
          <p:cNvSpPr>
            <a:spLocks noGrp="1" noChangeArrowheads="1"/>
          </p:cNvSpPr>
          <p:nvPr>
            <p:ph type="title"/>
          </p:nvPr>
        </p:nvSpPr>
        <p:spPr>
          <a:xfrm>
            <a:off x="1098550" y="365125"/>
            <a:ext cx="6778625" cy="668338"/>
          </a:xfrm>
        </p:spPr>
        <p:txBody>
          <a:bodyPr/>
          <a:lstStyle/>
          <a:p>
            <a:pPr eaLnBrk="1" hangingPunct="1">
              <a:defRPr/>
            </a:pPr>
            <a:r>
              <a:rPr lang="en-US" altLang="zh-CN" dirty="0">
                <a:latin typeface="+mn-lt"/>
              </a:rPr>
              <a:t>4.1.1 </a:t>
            </a:r>
            <a:r>
              <a:rPr lang="zh-CN" altLang="en-US" dirty="0"/>
              <a:t>分组密码概述</a:t>
            </a:r>
          </a:p>
        </p:txBody>
      </p:sp>
      <p:sp>
        <p:nvSpPr>
          <p:cNvPr id="116739" name="Rectangle 3">
            <a:extLst>
              <a:ext uri="{FF2B5EF4-FFF2-40B4-BE49-F238E27FC236}">
                <a16:creationId xmlns="" xmlns:a16="http://schemas.microsoft.com/office/drawing/2014/main" id="{49BA076F-936C-4F75-9C4C-71167E36B859}"/>
              </a:ext>
            </a:extLst>
          </p:cNvPr>
          <p:cNvSpPr>
            <a:spLocks noGrp="1" noChangeArrowheads="1"/>
          </p:cNvSpPr>
          <p:nvPr>
            <p:ph idx="1"/>
          </p:nvPr>
        </p:nvSpPr>
        <p:spPr>
          <a:xfrm>
            <a:off x="152516" y="1143060"/>
            <a:ext cx="8838968" cy="5029068"/>
          </a:xfrm>
        </p:spPr>
        <p:txBody>
          <a:bodyPr/>
          <a:lstStyle/>
          <a:p>
            <a:pPr eaLnBrk="1" hangingPunct="1">
              <a:lnSpc>
                <a:spcPct val="125000"/>
              </a:lnSpc>
              <a:spcBef>
                <a:spcPts val="0"/>
              </a:spcBef>
              <a:spcAft>
                <a:spcPts val="0"/>
              </a:spcAft>
              <a:buFont typeface="Wingdings" panose="05000000000000000000" pitchFamily="2" charset="2"/>
              <a:buNone/>
            </a:pPr>
            <a:r>
              <a:rPr lang="zh-CN" altLang="en-US" b="0" dirty="0">
                <a:latin typeface="+mn-lt"/>
              </a:rPr>
              <a:t>分组密码设计原则：</a:t>
            </a:r>
            <a:endParaRPr lang="en-US" altLang="zh-CN" b="0" dirty="0">
              <a:latin typeface="+mn-lt"/>
            </a:endParaRPr>
          </a:p>
          <a:p>
            <a:pPr marL="228600" lvl="1" algn="just" eaLnBrk="1" hangingPunct="1">
              <a:lnSpc>
                <a:spcPct val="125000"/>
              </a:lnSpc>
              <a:spcBef>
                <a:spcPts val="0"/>
              </a:spcBef>
              <a:spcAft>
                <a:spcPts val="0"/>
              </a:spcAft>
              <a:buFont typeface="Wingdings" panose="05000000000000000000" pitchFamily="2" charset="2"/>
              <a:buChar char="Ø"/>
              <a:defRPr/>
            </a:pPr>
            <a:r>
              <a:rPr lang="zh-CN" altLang="en-US" sz="2800" b="0" dirty="0">
                <a:latin typeface="+mn-lt"/>
              </a:rPr>
              <a:t>混淆原则 (</a:t>
            </a:r>
            <a:r>
              <a:rPr lang="zh-CN" altLang="zh-CN" sz="2800" b="0" dirty="0">
                <a:latin typeface="+mn-lt"/>
              </a:rPr>
              <a:t>Confusion)</a:t>
            </a:r>
            <a:endParaRPr lang="en-US" altLang="zh-CN" sz="2800" b="0" dirty="0">
              <a:latin typeface="+mn-lt"/>
            </a:endParaRPr>
          </a:p>
          <a:p>
            <a:pPr lvl="1" algn="just" eaLnBrk="1" hangingPunct="1">
              <a:lnSpc>
                <a:spcPct val="125000"/>
              </a:lnSpc>
              <a:spcBef>
                <a:spcPts val="0"/>
              </a:spcBef>
              <a:spcAft>
                <a:spcPts val="0"/>
              </a:spcAft>
              <a:buFont typeface="Times New Roman" panose="02020603050405020304" pitchFamily="18" charset="0"/>
              <a:buChar char="‒"/>
              <a:defRPr/>
            </a:pPr>
            <a:r>
              <a:rPr lang="zh-CN" altLang="en-US" sz="2800" b="0" dirty="0">
                <a:latin typeface="+mn-lt"/>
              </a:rPr>
              <a:t>是一种使</a:t>
            </a:r>
            <a:r>
              <a:rPr lang="zh-CN" altLang="en-US" sz="2800" b="0" dirty="0">
                <a:solidFill>
                  <a:srgbClr val="FF0000"/>
                </a:solidFill>
                <a:latin typeface="+mn-lt"/>
              </a:rPr>
              <a:t>密钥和密文</a:t>
            </a:r>
            <a:r>
              <a:rPr lang="zh-CN" altLang="en-US" sz="2800" b="0" dirty="0">
                <a:latin typeface="+mn-lt"/>
              </a:rPr>
              <a:t>之间的依赖关系尽可能模糊。即使敌手获取了一些密文的统计特性</a:t>
            </a:r>
            <a:r>
              <a:rPr lang="en-US" altLang="zh-CN" sz="2800" b="0" dirty="0">
                <a:latin typeface="+mn-lt"/>
              </a:rPr>
              <a:t>, </a:t>
            </a:r>
            <a:r>
              <a:rPr lang="zh-CN" altLang="en-US" sz="2800" b="0" dirty="0">
                <a:latin typeface="+mn-lt"/>
              </a:rPr>
              <a:t>也无法推测密钥。常使用</a:t>
            </a:r>
            <a:r>
              <a:rPr lang="zh-CN" altLang="en-US" sz="2800" b="0" dirty="0">
                <a:solidFill>
                  <a:srgbClr val="FF0000"/>
                </a:solidFill>
                <a:latin typeface="+mn-lt"/>
              </a:rPr>
              <a:t>代替</a:t>
            </a:r>
            <a:r>
              <a:rPr lang="zh-CN" altLang="en-US" sz="2800" b="0" dirty="0">
                <a:latin typeface="+mn-lt"/>
              </a:rPr>
              <a:t>方法实现</a:t>
            </a:r>
            <a:r>
              <a:rPr lang="zh-CN" altLang="en-US" sz="2800" b="0" dirty="0" smtClean="0">
                <a:latin typeface="+mn-lt"/>
              </a:rPr>
              <a:t>混淆（通常复杂代换）。</a:t>
            </a:r>
            <a:endParaRPr lang="en-US" altLang="zh-CN" sz="2800" b="0" dirty="0">
              <a:latin typeface="+mn-lt"/>
            </a:endParaRPr>
          </a:p>
          <a:p>
            <a:pPr marL="228600" lvl="1" algn="just" eaLnBrk="1" hangingPunct="1">
              <a:lnSpc>
                <a:spcPct val="125000"/>
              </a:lnSpc>
              <a:spcBef>
                <a:spcPts val="0"/>
              </a:spcBef>
              <a:spcAft>
                <a:spcPts val="0"/>
              </a:spcAft>
              <a:buFont typeface="Wingdings" panose="05000000000000000000" pitchFamily="2" charset="2"/>
              <a:buChar char="Ø"/>
              <a:defRPr/>
            </a:pPr>
            <a:r>
              <a:rPr lang="zh-CN" altLang="en-US" sz="2800" b="0" dirty="0">
                <a:latin typeface="+mn-lt"/>
              </a:rPr>
              <a:t>扩散原则 (</a:t>
            </a:r>
            <a:r>
              <a:rPr lang="en-US" altLang="zh-CN" sz="2800" b="0" dirty="0">
                <a:latin typeface="+mn-lt"/>
              </a:rPr>
              <a:t>Diffusion)</a:t>
            </a:r>
            <a:endParaRPr lang="zh-CN" altLang="zh-CN" sz="2800" b="0" dirty="0">
              <a:latin typeface="+mn-lt"/>
            </a:endParaRPr>
          </a:p>
          <a:p>
            <a:pPr lvl="1" algn="just" eaLnBrk="1" hangingPunct="1">
              <a:lnSpc>
                <a:spcPct val="125000"/>
              </a:lnSpc>
              <a:spcBef>
                <a:spcPts val="0"/>
              </a:spcBef>
              <a:spcAft>
                <a:spcPts val="0"/>
              </a:spcAft>
              <a:buFont typeface="Times New Roman" panose="02020603050405020304" pitchFamily="18" charset="0"/>
              <a:buChar char="‒"/>
              <a:defRPr/>
            </a:pPr>
            <a:r>
              <a:rPr lang="zh-CN" altLang="en-US" sz="2800" b="0" dirty="0">
                <a:latin typeface="+mn-lt"/>
              </a:rPr>
              <a:t>使</a:t>
            </a:r>
            <a:r>
              <a:rPr lang="zh-CN" altLang="en-US" sz="2800" b="0" dirty="0">
                <a:solidFill>
                  <a:srgbClr val="FF0000"/>
                </a:solidFill>
                <a:latin typeface="+mn-lt"/>
              </a:rPr>
              <a:t>明文和密文</a:t>
            </a:r>
            <a:r>
              <a:rPr lang="zh-CN" altLang="en-US" sz="2800" b="0" dirty="0">
                <a:latin typeface="+mn-lt"/>
              </a:rPr>
              <a:t>的关系变得尽可能的复杂</a:t>
            </a:r>
            <a:r>
              <a:rPr lang="en-US" altLang="zh-CN" sz="2800" b="0" dirty="0">
                <a:latin typeface="+mn-lt"/>
              </a:rPr>
              <a:t>, </a:t>
            </a:r>
            <a:r>
              <a:rPr lang="zh-CN" altLang="en-US" sz="2800" b="0" dirty="0">
                <a:latin typeface="+mn-lt"/>
              </a:rPr>
              <a:t>即密文中的每一位受明文中的许多位的影响。常使用</a:t>
            </a:r>
            <a:r>
              <a:rPr lang="zh-CN" altLang="en-US" sz="2800" b="0" dirty="0">
                <a:solidFill>
                  <a:srgbClr val="FF0000"/>
                </a:solidFill>
                <a:latin typeface="+mn-lt"/>
              </a:rPr>
              <a:t>置换</a:t>
            </a:r>
            <a:r>
              <a:rPr lang="zh-CN" altLang="en-US" sz="2800" b="0" dirty="0">
                <a:latin typeface="+mn-lt"/>
              </a:rPr>
              <a:t>方法实现</a:t>
            </a:r>
            <a:r>
              <a:rPr lang="zh-CN" altLang="en-US" sz="2800" b="0" dirty="0" smtClean="0">
                <a:latin typeface="+mn-lt"/>
              </a:rPr>
              <a:t>扩散（通常是重复执行置换再加一个函数</a:t>
            </a:r>
            <a:r>
              <a:rPr lang="zh-CN" altLang="en-US" sz="2800" b="0" dirty="0"/>
              <a:t>）</a:t>
            </a:r>
            <a:r>
              <a:rPr lang="zh-CN" altLang="en-US" sz="2800" b="0" dirty="0" smtClean="0">
                <a:latin typeface="+mn-lt"/>
              </a:rPr>
              <a:t>。</a:t>
            </a:r>
            <a:endParaRPr lang="en-US" altLang="zh-CN" sz="2800" b="0" dirty="0">
              <a:latin typeface="+mn-lt"/>
            </a:endParaRPr>
          </a:p>
          <a:p>
            <a:pPr lvl="1" algn="just" eaLnBrk="1" hangingPunct="1">
              <a:lnSpc>
                <a:spcPct val="125000"/>
              </a:lnSpc>
              <a:spcBef>
                <a:spcPts val="0"/>
              </a:spcBef>
              <a:spcAft>
                <a:spcPts val="0"/>
              </a:spcAft>
              <a:buFont typeface="Times New Roman" panose="02020603050405020304" pitchFamily="18" charset="0"/>
              <a:buChar char="‒"/>
              <a:defRPr/>
            </a:pPr>
            <a:endParaRPr lang="zh-CN" altLang="en-US" sz="2800" b="0" dirty="0">
              <a:latin typeface="+mn-lt"/>
            </a:endParaRPr>
          </a:p>
        </p:txBody>
      </p:sp>
      <p:sp>
        <p:nvSpPr>
          <p:cNvPr id="2" name="日期占位符 1"/>
          <p:cNvSpPr>
            <a:spLocks noGrp="1"/>
          </p:cNvSpPr>
          <p:nvPr>
            <p:ph type="dt" sz="half" idx="10"/>
          </p:nvPr>
        </p:nvSpPr>
        <p:spPr/>
        <p:txBody>
          <a:bodyPr/>
          <a:lstStyle/>
          <a:p>
            <a:pPr>
              <a:defRPr/>
            </a:pPr>
            <a:fld id="{39D1AA0B-693A-474B-B366-381C09BA65E3}"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421997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6">
            <a:extLst>
              <a:ext uri="{FF2B5EF4-FFF2-40B4-BE49-F238E27FC236}">
                <a16:creationId xmlns="" xmlns:a16="http://schemas.microsoft.com/office/drawing/2014/main" id="{3FD413F9-52E3-40EC-8744-F20B82DDFA88}"/>
              </a:ext>
            </a:extLst>
          </p:cNvPr>
          <p:cNvSpPr>
            <a:spLocks noGrp="1" noChangeArrowheads="1"/>
          </p:cNvSpPr>
          <p:nvPr>
            <p:ph idx="1"/>
          </p:nvPr>
        </p:nvSpPr>
        <p:spPr>
          <a:xfrm>
            <a:off x="381000" y="1120775"/>
            <a:ext cx="8382000" cy="5295900"/>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3200" dirty="0">
                <a:solidFill>
                  <a:srgbClr val="FF0000"/>
                </a:solidFill>
                <a:latin typeface="Euclid" panose="02020503060505020303" pitchFamily="18" charset="0"/>
                <a:sym typeface="Monotype Sorts" pitchFamily="2" charset="2"/>
              </a:rPr>
              <a:t>AES</a:t>
            </a:r>
            <a:r>
              <a:rPr lang="zh-CN" altLang="en-US" sz="3200" b="0" dirty="0">
                <a:solidFill>
                  <a:srgbClr val="FF0000"/>
                </a:solidFill>
                <a:latin typeface="Euclid" panose="02020503060505020303" pitchFamily="18" charset="0"/>
                <a:sym typeface="Monotype Sorts" pitchFamily="2" charset="2"/>
              </a:rPr>
              <a:t>的评审</a:t>
            </a:r>
            <a:r>
              <a:rPr lang="en-US" altLang="zh-CN" sz="3200" b="0" dirty="0">
                <a:solidFill>
                  <a:srgbClr val="FF0000"/>
                </a:solidFill>
                <a:latin typeface="Euclid" panose="02020503060505020303" pitchFamily="18" charset="0"/>
                <a:sym typeface="Monotype Sorts" pitchFamily="2" charset="2"/>
              </a:rPr>
              <a:t>:</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en-US" altLang="zh-CN" dirty="0">
                <a:latin typeface="Euclid" panose="02020503060505020303" pitchFamily="18" charset="0"/>
                <a:sym typeface="Monotype Sorts" pitchFamily="2" charset="2"/>
              </a:rPr>
              <a:t>1998</a:t>
            </a:r>
            <a:r>
              <a:rPr lang="zh-CN" altLang="en-US" b="0" dirty="0">
                <a:latin typeface="Euclid" panose="02020503060505020303" pitchFamily="18" charset="0"/>
                <a:sym typeface="Monotype Sorts" pitchFamily="2" charset="2"/>
              </a:rPr>
              <a:t>年</a:t>
            </a:r>
            <a:r>
              <a:rPr lang="en-US" altLang="zh-CN" dirty="0">
                <a:latin typeface="Euclid" panose="02020503060505020303" pitchFamily="18" charset="0"/>
                <a:sym typeface="Monotype Sorts" pitchFamily="2" charset="2"/>
              </a:rPr>
              <a:t>6</a:t>
            </a:r>
            <a:r>
              <a:rPr lang="zh-CN" altLang="en-US" b="0" dirty="0">
                <a:latin typeface="Euclid" panose="02020503060505020303" pitchFamily="18" charset="0"/>
                <a:sym typeface="Monotype Sorts" pitchFamily="2" charset="2"/>
              </a:rPr>
              <a:t>月</a:t>
            </a:r>
            <a:r>
              <a:rPr lang="en-US" altLang="zh-CN" dirty="0">
                <a:latin typeface="Euclid" panose="02020503060505020303" pitchFamily="18" charset="0"/>
                <a:sym typeface="Monotype Sorts" pitchFamily="2" charset="2"/>
              </a:rPr>
              <a:t>15</a:t>
            </a:r>
            <a:r>
              <a:rPr lang="zh-CN" altLang="en-US" b="0" dirty="0">
                <a:latin typeface="Euclid" panose="02020503060505020303" pitchFamily="18" charset="0"/>
                <a:sym typeface="Monotype Sorts" pitchFamily="2" charset="2"/>
              </a:rPr>
              <a:t>日全面征集</a:t>
            </a:r>
            <a:r>
              <a:rPr lang="en-US" altLang="zh-CN" dirty="0">
                <a:latin typeface="Euclid" panose="02020503060505020303" pitchFamily="18" charset="0"/>
                <a:sym typeface="Monotype Sorts" pitchFamily="2" charset="2"/>
              </a:rPr>
              <a:t>AES</a:t>
            </a:r>
            <a:r>
              <a:rPr lang="zh-CN" altLang="en-US" b="0" dirty="0">
                <a:latin typeface="Euclid" panose="02020503060505020303" pitchFamily="18" charset="0"/>
                <a:sym typeface="Monotype Sorts" pitchFamily="2" charset="2"/>
              </a:rPr>
              <a:t>算法的工作结束。</a:t>
            </a:r>
            <a:endParaRPr lang="en-US" altLang="zh-CN" b="0" dirty="0">
              <a:latin typeface="Euclid" panose="02020503060505020303" pitchFamily="18" charset="0"/>
              <a:sym typeface="Monotype Sorts" pitchFamily="2" charset="2"/>
            </a:endParaRP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en-US" altLang="zh-CN" dirty="0">
                <a:latin typeface="Euclid" panose="02020503060505020303" pitchFamily="18" charset="0"/>
                <a:sym typeface="Monotype Sorts" pitchFamily="2" charset="2"/>
              </a:rPr>
              <a:t>1998</a:t>
            </a:r>
            <a:r>
              <a:rPr lang="zh-CN" altLang="en-US" b="0" dirty="0">
                <a:latin typeface="Euclid" panose="02020503060505020303" pitchFamily="18" charset="0"/>
                <a:sym typeface="Monotype Sorts" pitchFamily="2" charset="2"/>
              </a:rPr>
              <a:t>年</a:t>
            </a:r>
            <a:r>
              <a:rPr lang="en-US" altLang="zh-CN" dirty="0">
                <a:latin typeface="Euclid" panose="02020503060505020303" pitchFamily="18" charset="0"/>
                <a:sym typeface="Monotype Sorts" pitchFamily="2" charset="2"/>
              </a:rPr>
              <a:t>8</a:t>
            </a:r>
            <a:r>
              <a:rPr lang="zh-CN" altLang="en-US" b="0" dirty="0">
                <a:latin typeface="Euclid" panose="02020503060505020303" pitchFamily="18" charset="0"/>
                <a:sym typeface="Monotype Sorts" pitchFamily="2" charset="2"/>
              </a:rPr>
              <a:t>月</a:t>
            </a:r>
            <a:r>
              <a:rPr lang="en-US" altLang="zh-CN" dirty="0">
                <a:latin typeface="Euclid" panose="02020503060505020303" pitchFamily="18" charset="0"/>
                <a:sym typeface="Monotype Sorts" pitchFamily="2" charset="2"/>
              </a:rPr>
              <a:t>20</a:t>
            </a:r>
            <a:r>
              <a:rPr lang="zh-CN" altLang="en-US" b="0" dirty="0">
                <a:latin typeface="Euclid" panose="02020503060505020303" pitchFamily="18" charset="0"/>
                <a:sym typeface="Monotype Sorts" pitchFamily="2" charset="2"/>
              </a:rPr>
              <a:t>日举行了首届</a:t>
            </a:r>
            <a:r>
              <a:rPr lang="en-US" altLang="zh-CN" dirty="0">
                <a:latin typeface="Euclid" panose="02020503060505020303" pitchFamily="18" charset="0"/>
                <a:sym typeface="Monotype Sorts" pitchFamily="2" charset="2"/>
              </a:rPr>
              <a:t>AES</a:t>
            </a:r>
            <a:r>
              <a:rPr lang="zh-CN" altLang="en-US" b="0" dirty="0">
                <a:latin typeface="Euclid" panose="02020503060505020303" pitchFamily="18" charset="0"/>
                <a:sym typeface="Monotype Sorts" pitchFamily="2" charset="2"/>
              </a:rPr>
              <a:t>讨论会</a:t>
            </a:r>
            <a:r>
              <a:rPr lang="en-US" altLang="zh-CN" b="0" dirty="0">
                <a:latin typeface="Euclid" panose="02020503060505020303" pitchFamily="18" charset="0"/>
                <a:sym typeface="Monotype Sorts" pitchFamily="2" charset="2"/>
              </a:rPr>
              <a:t>, </a:t>
            </a:r>
            <a:r>
              <a:rPr lang="zh-CN" altLang="en-US" b="0" dirty="0">
                <a:latin typeface="Euclid" panose="02020503060505020303" pitchFamily="18" charset="0"/>
                <a:sym typeface="Monotype Sorts" pitchFamily="2" charset="2"/>
              </a:rPr>
              <a:t>对涉及</a:t>
            </a:r>
            <a:r>
              <a:rPr lang="en-US" altLang="zh-CN" dirty="0">
                <a:latin typeface="Euclid" panose="02020503060505020303" pitchFamily="18" charset="0"/>
                <a:sym typeface="Monotype Sorts" pitchFamily="2" charset="2"/>
              </a:rPr>
              <a:t>14</a:t>
            </a:r>
            <a:r>
              <a:rPr lang="zh-CN" altLang="en-US" b="0" dirty="0">
                <a:latin typeface="Euclid" panose="02020503060505020303" pitchFamily="18" charset="0"/>
                <a:sym typeface="Monotype Sorts" pitchFamily="2" charset="2"/>
              </a:rPr>
              <a:t>个国家的密码学家所提出的候选</a:t>
            </a:r>
            <a:r>
              <a:rPr lang="en-US" altLang="zh-CN" dirty="0">
                <a:latin typeface="Euclid" panose="02020503060505020303" pitchFamily="18" charset="0"/>
                <a:sym typeface="Monotype Sorts" pitchFamily="2" charset="2"/>
              </a:rPr>
              <a:t>AES</a:t>
            </a:r>
            <a:r>
              <a:rPr lang="zh-CN" altLang="en-US" b="0" dirty="0">
                <a:latin typeface="Euclid" panose="02020503060505020303" pitchFamily="18" charset="0"/>
                <a:sym typeface="Monotype Sorts" pitchFamily="2" charset="2"/>
              </a:rPr>
              <a:t>算法进行了评估和测试</a:t>
            </a:r>
            <a:r>
              <a:rPr lang="en-US" altLang="zh-CN" b="0" dirty="0">
                <a:latin typeface="Euclid" panose="02020503060505020303" pitchFamily="18" charset="0"/>
                <a:sym typeface="Monotype Sorts" pitchFamily="2" charset="2"/>
              </a:rPr>
              <a:t>, </a:t>
            </a:r>
            <a:r>
              <a:rPr lang="zh-CN" altLang="en-US" b="0" dirty="0">
                <a:latin typeface="Euclid" panose="02020503060505020303" pitchFamily="18" charset="0"/>
                <a:sym typeface="Monotype Sorts" pitchFamily="2" charset="2"/>
              </a:rPr>
              <a:t>初选并公布了</a:t>
            </a:r>
            <a:r>
              <a:rPr lang="en-US" altLang="zh-CN" dirty="0">
                <a:latin typeface="Euclid" panose="02020503060505020303" pitchFamily="18" charset="0"/>
                <a:sym typeface="Monotype Sorts" pitchFamily="2" charset="2"/>
              </a:rPr>
              <a:t>15</a:t>
            </a:r>
            <a:r>
              <a:rPr lang="zh-CN" altLang="en-US" b="0" dirty="0">
                <a:latin typeface="Euclid" panose="02020503060505020303" pitchFamily="18" charset="0"/>
                <a:sym typeface="Monotype Sorts" pitchFamily="2" charset="2"/>
              </a:rPr>
              <a:t>个被选方案</a:t>
            </a:r>
            <a:r>
              <a:rPr lang="en-US" altLang="zh-CN" b="0" dirty="0">
                <a:latin typeface="Euclid" panose="02020503060505020303" pitchFamily="18" charset="0"/>
                <a:sym typeface="Monotype Sorts" pitchFamily="2" charset="2"/>
              </a:rPr>
              <a:t>, </a:t>
            </a:r>
            <a:r>
              <a:rPr lang="zh-CN" altLang="en-US" b="0" dirty="0">
                <a:latin typeface="Euclid" panose="02020503060505020303" pitchFamily="18" charset="0"/>
                <a:sym typeface="Monotype Sorts" pitchFamily="2" charset="2"/>
              </a:rPr>
              <a:t>供大家公开讨论。</a:t>
            </a:r>
          </a:p>
          <a:p>
            <a:pPr>
              <a:lnSpc>
                <a:spcPct val="100000"/>
              </a:lnSpc>
              <a:spcBef>
                <a:spcPts val="0"/>
              </a:spcBef>
              <a:spcAft>
                <a:spcPts val="0"/>
              </a:spcAft>
              <a:buFont typeface="Wingdings" panose="05000000000000000000" pitchFamily="2" charset="2"/>
              <a:buNone/>
              <a:defRPr/>
            </a:pPr>
            <a:r>
              <a:rPr lang="en-US" altLang="zh-CN" sz="2400" dirty="0">
                <a:latin typeface="Euclid" panose="02020503060505020303" pitchFamily="18" charset="0"/>
                <a:sym typeface="Monotype Sorts" pitchFamily="2" charset="2"/>
              </a:rPr>
              <a:t>       CAST-256, </a:t>
            </a: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RC-6, </a:t>
            </a: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CRYPTON-128,  DEAL-128, </a:t>
            </a:r>
            <a:endParaRPr lang="zh-CN" altLang="en-US" sz="2400" dirty="0">
              <a:latin typeface="Euclid" panose="02020503060505020303" pitchFamily="18" charset="0"/>
              <a:sym typeface="Monotype Sorts" pitchFamily="2" charset="2"/>
            </a:endParaRPr>
          </a:p>
          <a:p>
            <a:pPr>
              <a:lnSpc>
                <a:spcPct val="100000"/>
              </a:lnSpc>
              <a:spcBef>
                <a:spcPts val="0"/>
              </a:spcBef>
              <a:spcAft>
                <a:spcPts val="0"/>
              </a:spcAft>
              <a:buFont typeface="Wingdings" panose="05000000000000000000" pitchFamily="2" charset="2"/>
              <a:buNone/>
              <a:defRPr/>
            </a:pPr>
            <a:r>
              <a:rPr lang="en-US" altLang="zh-CN" sz="2400" dirty="0">
                <a:latin typeface="Euclid" panose="02020503060505020303" pitchFamily="18" charset="0"/>
                <a:sym typeface="Monotype Sorts" pitchFamily="2" charset="2"/>
              </a:rPr>
              <a:t>       FROG, </a:t>
            </a: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DFC, </a:t>
            </a: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LOKI-97, </a:t>
            </a: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MAGENTA, </a:t>
            </a:r>
            <a:endParaRPr lang="zh-CN" altLang="en-US" sz="2400" dirty="0">
              <a:latin typeface="Euclid" panose="02020503060505020303" pitchFamily="18" charset="0"/>
              <a:sym typeface="Monotype Sorts" pitchFamily="2" charset="2"/>
            </a:endParaRPr>
          </a:p>
          <a:p>
            <a:pPr>
              <a:lnSpc>
                <a:spcPct val="100000"/>
              </a:lnSpc>
              <a:spcBef>
                <a:spcPts val="0"/>
              </a:spcBef>
              <a:spcAft>
                <a:spcPts val="0"/>
              </a:spcAft>
              <a:buFont typeface="Wingdings" panose="05000000000000000000" pitchFamily="2" charset="2"/>
              <a:buNone/>
              <a:defRPr/>
            </a:pPr>
            <a:r>
              <a:rPr lang="en-US" altLang="zh-CN" sz="2400" dirty="0">
                <a:latin typeface="Euclid" panose="02020503060505020303" pitchFamily="18" charset="0"/>
                <a:sym typeface="Monotype Sorts" pitchFamily="2" charset="2"/>
              </a:rPr>
              <a:t>       MARS, </a:t>
            </a: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HPC,     RIJNDAEL, </a:t>
            </a: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SAFER+, </a:t>
            </a:r>
          </a:p>
          <a:p>
            <a:pPr>
              <a:lnSpc>
                <a:spcPct val="100000"/>
              </a:lnSpc>
              <a:spcBef>
                <a:spcPts val="0"/>
              </a:spcBef>
              <a:spcAft>
                <a:spcPts val="0"/>
              </a:spcAft>
              <a:buFont typeface="Wingdings" panose="05000000000000000000" pitchFamily="2" charset="2"/>
              <a:buNone/>
              <a:defRPr/>
            </a:pP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SERPENT, </a:t>
            </a: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E-2, </a:t>
            </a:r>
            <a:r>
              <a:rPr lang="zh-CN" altLang="en-US" sz="2400" dirty="0">
                <a:latin typeface="Euclid" panose="02020503060505020303" pitchFamily="18" charset="0"/>
                <a:sym typeface="Monotype Sorts" pitchFamily="2" charset="2"/>
              </a:rPr>
              <a:t>       </a:t>
            </a:r>
            <a:r>
              <a:rPr lang="en-US" altLang="zh-CN" sz="2400" dirty="0">
                <a:latin typeface="Euclid" panose="02020503060505020303" pitchFamily="18" charset="0"/>
                <a:sym typeface="Monotype Sorts" pitchFamily="2" charset="2"/>
              </a:rPr>
              <a:t>TWOFISH</a:t>
            </a:r>
            <a:r>
              <a:rPr lang="zh-CN" altLang="en-US" sz="2400" dirty="0">
                <a:latin typeface="Euclid" panose="02020503060505020303" pitchFamily="18" charset="0"/>
                <a:sym typeface="Monotype Sorts" pitchFamily="2" charset="2"/>
              </a:rPr>
              <a:t>。</a:t>
            </a:r>
          </a:p>
          <a:p>
            <a:pPr lvl="1" algn="just" eaLnBrk="1" hangingPunct="1">
              <a:lnSpc>
                <a:spcPct val="125000"/>
              </a:lnSpc>
              <a:spcBef>
                <a:spcPts val="0"/>
              </a:spcBef>
              <a:spcAft>
                <a:spcPts val="0"/>
              </a:spcAft>
              <a:buClr>
                <a:schemeClr val="tx1"/>
              </a:buClr>
              <a:buFont typeface="Times New Roman" panose="02020603050405020304" pitchFamily="18" charset="0"/>
              <a:buChar char="‒"/>
              <a:defRPr/>
            </a:pPr>
            <a:r>
              <a:rPr lang="zh-CN" altLang="en-US" b="0" dirty="0">
                <a:latin typeface="Euclid" panose="02020503060505020303" pitchFamily="18" charset="0"/>
                <a:sym typeface="Monotype Sorts" pitchFamily="2" charset="2"/>
              </a:rPr>
              <a:t>这些算法设计思想新颖</a:t>
            </a:r>
            <a:r>
              <a:rPr lang="en-US" altLang="zh-CN" b="0" dirty="0">
                <a:latin typeface="Euclid" panose="02020503060505020303" pitchFamily="18" charset="0"/>
                <a:sym typeface="Monotype Sorts" pitchFamily="2" charset="2"/>
              </a:rPr>
              <a:t>, </a:t>
            </a:r>
            <a:r>
              <a:rPr lang="zh-CN" altLang="en-US" b="0" dirty="0">
                <a:latin typeface="Euclid" panose="02020503060505020303" pitchFamily="18" charset="0"/>
                <a:sym typeface="Monotype Sorts" pitchFamily="2" charset="2"/>
              </a:rPr>
              <a:t>技术水平先进</a:t>
            </a:r>
            <a:r>
              <a:rPr lang="en-US" altLang="zh-CN" b="0" dirty="0">
                <a:latin typeface="Euclid" panose="02020503060505020303" pitchFamily="18" charset="0"/>
                <a:sym typeface="Monotype Sorts" pitchFamily="2" charset="2"/>
              </a:rPr>
              <a:t>, </a:t>
            </a:r>
            <a:r>
              <a:rPr lang="zh-CN" altLang="en-US" b="0" dirty="0">
                <a:latin typeface="Euclid" panose="02020503060505020303" pitchFamily="18" charset="0"/>
                <a:sym typeface="Monotype Sorts" pitchFamily="2" charset="2"/>
              </a:rPr>
              <a:t>算法的</a:t>
            </a:r>
            <a:r>
              <a:rPr lang="zh-CN" altLang="en-US" b="0" dirty="0">
                <a:solidFill>
                  <a:srgbClr val="FF0000"/>
                </a:solidFill>
                <a:latin typeface="Euclid" panose="02020503060505020303" pitchFamily="18" charset="0"/>
                <a:sym typeface="Monotype Sorts" pitchFamily="2" charset="2"/>
              </a:rPr>
              <a:t>强度都超过</a:t>
            </a:r>
            <a:r>
              <a:rPr lang="en-US" altLang="zh-CN" dirty="0">
                <a:solidFill>
                  <a:srgbClr val="FF0000"/>
                </a:solidFill>
                <a:latin typeface="Euclid" panose="02020503060505020303" pitchFamily="18" charset="0"/>
                <a:sym typeface="Monotype Sorts" pitchFamily="2" charset="2"/>
              </a:rPr>
              <a:t>3-DES</a:t>
            </a:r>
            <a:r>
              <a:rPr lang="en-US" altLang="zh-CN" b="0" dirty="0">
                <a:solidFill>
                  <a:srgbClr val="FF0000"/>
                </a:solidFill>
                <a:latin typeface="Euclid" panose="02020503060505020303" pitchFamily="18" charset="0"/>
                <a:sym typeface="Monotype Sorts" pitchFamily="2" charset="2"/>
              </a:rPr>
              <a:t>, </a:t>
            </a:r>
            <a:r>
              <a:rPr lang="zh-CN" altLang="en-US" b="0" dirty="0">
                <a:solidFill>
                  <a:srgbClr val="FF0000"/>
                </a:solidFill>
                <a:latin typeface="Euclid" panose="02020503060505020303" pitchFamily="18" charset="0"/>
                <a:sym typeface="Monotype Sorts" pitchFamily="2" charset="2"/>
              </a:rPr>
              <a:t>实现速度快于</a:t>
            </a:r>
            <a:r>
              <a:rPr lang="en-US" altLang="zh-CN" dirty="0">
                <a:solidFill>
                  <a:srgbClr val="FF0000"/>
                </a:solidFill>
                <a:latin typeface="Euclid" panose="02020503060505020303" pitchFamily="18" charset="0"/>
                <a:sym typeface="Monotype Sorts" pitchFamily="2" charset="2"/>
              </a:rPr>
              <a:t>3-DES</a:t>
            </a:r>
            <a:r>
              <a:rPr lang="zh-CN" altLang="en-US" b="0" dirty="0">
                <a:latin typeface="Euclid" panose="02020503060505020303" pitchFamily="18" charset="0"/>
                <a:sym typeface="Monotype Sorts" pitchFamily="2" charset="2"/>
              </a:rPr>
              <a:t>。</a:t>
            </a:r>
          </a:p>
          <a:p>
            <a:pPr algn="just">
              <a:spcAft>
                <a:spcPts val="600"/>
              </a:spcAft>
              <a:buFont typeface="Wingdings" panose="05000000000000000000" pitchFamily="2" charset="2"/>
              <a:buNone/>
              <a:defRPr/>
            </a:pPr>
            <a:r>
              <a:rPr lang="zh-CN" altLang="en-US" sz="2400" dirty="0">
                <a:latin typeface="Times New Roman" panose="02020603050405020304" pitchFamily="18" charset="0"/>
                <a:sym typeface="Monotype Sorts" pitchFamily="2" charset="2"/>
              </a:rPr>
              <a:t>  </a:t>
            </a:r>
          </a:p>
        </p:txBody>
      </p:sp>
      <p:sp>
        <p:nvSpPr>
          <p:cNvPr id="111619" name="Text Box 3">
            <a:extLst>
              <a:ext uri="{FF2B5EF4-FFF2-40B4-BE49-F238E27FC236}">
                <a16:creationId xmlns="" xmlns:a16="http://schemas.microsoft.com/office/drawing/2014/main" id="{780BF30E-FB1D-4B66-99FD-6CB5AA47FFC0}"/>
              </a:ext>
            </a:extLst>
          </p:cNvPr>
          <p:cNvSpPr txBox="1">
            <a:spLocks noChangeArrowheads="1"/>
          </p:cNvSpPr>
          <p:nvPr/>
        </p:nvSpPr>
        <p:spPr bwMode="auto">
          <a:xfrm>
            <a:off x="1660525" y="383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endParaRPr lang="zh-CN" altLang="zh-CN" sz="2400" b="0">
              <a:ea typeface="宋体" panose="02010600030101010101" pitchFamily="2" charset="-122"/>
            </a:endParaRPr>
          </a:p>
        </p:txBody>
      </p:sp>
      <p:sp>
        <p:nvSpPr>
          <p:cNvPr id="111620" name="Text Box 4">
            <a:extLst>
              <a:ext uri="{FF2B5EF4-FFF2-40B4-BE49-F238E27FC236}">
                <a16:creationId xmlns="" xmlns:a16="http://schemas.microsoft.com/office/drawing/2014/main" id="{DE4D636D-BB19-4D3E-A15B-8C67B84EF0BD}"/>
              </a:ext>
            </a:extLst>
          </p:cNvPr>
          <p:cNvSpPr txBox="1">
            <a:spLocks noChangeArrowheads="1"/>
          </p:cNvSpPr>
          <p:nvPr/>
        </p:nvSpPr>
        <p:spPr bwMode="auto">
          <a:xfrm>
            <a:off x="2346325" y="3906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endParaRPr lang="zh-CN" altLang="zh-CN" sz="2400" b="0">
              <a:ea typeface="宋体" panose="02010600030101010101" pitchFamily="2" charset="-122"/>
            </a:endParaRPr>
          </a:p>
        </p:txBody>
      </p:sp>
      <p:sp>
        <p:nvSpPr>
          <p:cNvPr id="111621" name="Text Box 5">
            <a:extLst>
              <a:ext uri="{FF2B5EF4-FFF2-40B4-BE49-F238E27FC236}">
                <a16:creationId xmlns="" xmlns:a16="http://schemas.microsoft.com/office/drawing/2014/main" id="{9AA949E2-383B-4418-AFB9-BA263AACD1DF}"/>
              </a:ext>
            </a:extLst>
          </p:cNvPr>
          <p:cNvSpPr txBox="1">
            <a:spLocks noChangeArrowheads="1"/>
          </p:cNvSpPr>
          <p:nvPr/>
        </p:nvSpPr>
        <p:spPr bwMode="auto">
          <a:xfrm>
            <a:off x="1279525" y="2001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7218174E-E4EF-456B-AFD2-7B294B212C68}"/>
              </a:ext>
            </a:extLst>
          </p:cNvPr>
          <p:cNvSpPr>
            <a:spLocks noGrp="1"/>
          </p:cNvSpPr>
          <p:nvPr>
            <p:ph type="title"/>
          </p:nvPr>
        </p:nvSpPr>
        <p:spPr>
          <a:xfrm>
            <a:off x="1098550" y="365125"/>
            <a:ext cx="6778625" cy="668338"/>
          </a:xfrm>
        </p:spPr>
        <p:txBody>
          <a:bodyPr/>
          <a:lstStyle/>
          <a:p>
            <a:pPr>
              <a:defRPr/>
            </a:pPr>
            <a:r>
              <a:rPr lang="en-US" altLang="zh-CN" dirty="0">
                <a:latin typeface="+mn-lt"/>
              </a:rPr>
              <a:t>4.3.1 AES</a:t>
            </a:r>
            <a:r>
              <a:rPr lang="zh-CN" altLang="en-US" dirty="0">
                <a:latin typeface="+mn-lt"/>
              </a:rPr>
              <a:t>概述</a:t>
            </a:r>
          </a:p>
        </p:txBody>
      </p:sp>
      <p:sp>
        <p:nvSpPr>
          <p:cNvPr id="2" name="日期占位符 1"/>
          <p:cNvSpPr>
            <a:spLocks noGrp="1"/>
          </p:cNvSpPr>
          <p:nvPr>
            <p:ph type="dt" sz="half" idx="10"/>
          </p:nvPr>
        </p:nvSpPr>
        <p:spPr/>
        <p:txBody>
          <a:bodyPr/>
          <a:lstStyle/>
          <a:p>
            <a:pPr>
              <a:defRPr/>
            </a:pPr>
            <a:fld id="{2998A631-A831-42C7-955D-6A41E1870F0B}"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2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42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42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42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34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3">
            <a:extLst>
              <a:ext uri="{FF2B5EF4-FFF2-40B4-BE49-F238E27FC236}">
                <a16:creationId xmlns="" xmlns:a16="http://schemas.microsoft.com/office/drawing/2014/main" id="{8C1FF18E-21B4-4FBD-8264-F36C7A03AE3E}"/>
              </a:ext>
            </a:extLst>
          </p:cNvPr>
          <p:cNvSpPr>
            <a:spLocks noGrp="1" noChangeArrowheads="1"/>
          </p:cNvSpPr>
          <p:nvPr>
            <p:ph idx="1"/>
          </p:nvPr>
        </p:nvSpPr>
        <p:spPr>
          <a:xfrm>
            <a:off x="617538" y="1033463"/>
            <a:ext cx="8221550" cy="5214863"/>
          </a:xfrm>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3200" dirty="0">
                <a:solidFill>
                  <a:srgbClr val="FF0000"/>
                </a:solidFill>
                <a:latin typeface="Euclid" panose="02020503060505020303" pitchFamily="18" charset="0"/>
                <a:sym typeface="Monotype Sorts" pitchFamily="2" charset="2"/>
              </a:rPr>
              <a:t>AES</a:t>
            </a:r>
            <a:r>
              <a:rPr lang="zh-CN" altLang="en-US" sz="3200" b="0" dirty="0">
                <a:solidFill>
                  <a:srgbClr val="FF0000"/>
                </a:solidFill>
                <a:latin typeface="Euclid" panose="02020503060505020303" pitchFamily="18" charset="0"/>
                <a:sym typeface="Monotype Sorts" pitchFamily="2" charset="2"/>
              </a:rPr>
              <a:t>的评审</a:t>
            </a:r>
            <a:r>
              <a:rPr lang="en-US" altLang="zh-CN" sz="3200" b="0" dirty="0">
                <a:solidFill>
                  <a:srgbClr val="FF0000"/>
                </a:solidFill>
                <a:latin typeface="Euclid" panose="02020503060505020303" pitchFamily="18" charset="0"/>
                <a:sym typeface="Monotype Sorts" pitchFamily="2" charset="2"/>
              </a:rPr>
              <a:t> </a:t>
            </a:r>
          </a:p>
          <a:p>
            <a:pPr lvl="1" algn="just" eaLnBrk="1" hangingPunct="1">
              <a:lnSpc>
                <a:spcPct val="120000"/>
              </a:lnSpc>
              <a:spcBef>
                <a:spcPts val="0"/>
              </a:spcBef>
              <a:spcAft>
                <a:spcPts val="0"/>
              </a:spcAft>
              <a:buClr>
                <a:schemeClr val="tx1"/>
              </a:buClr>
              <a:buFont typeface="Times New Roman" panose="02020603050405020304" pitchFamily="18" charset="0"/>
              <a:buChar char="‒"/>
              <a:defRPr/>
            </a:pPr>
            <a:r>
              <a:rPr lang="en-US" altLang="zh-CN" sz="2800" dirty="0">
                <a:latin typeface="Euclid" panose="02020503060505020303" pitchFamily="18" charset="0"/>
                <a:sym typeface="Monotype Sorts" pitchFamily="2" charset="2"/>
              </a:rPr>
              <a:t>1999</a:t>
            </a:r>
            <a:r>
              <a:rPr lang="zh-CN" altLang="en-US" sz="2800" b="0" dirty="0">
                <a:latin typeface="Euclid" panose="02020503060505020303" pitchFamily="18" charset="0"/>
                <a:sym typeface="Monotype Sorts" pitchFamily="2" charset="2"/>
              </a:rPr>
              <a:t>年</a:t>
            </a:r>
            <a:r>
              <a:rPr lang="en-US" altLang="zh-CN" sz="2800" dirty="0">
                <a:latin typeface="Euclid" panose="02020503060505020303" pitchFamily="18" charset="0"/>
                <a:sym typeface="Monotype Sorts" pitchFamily="2" charset="2"/>
              </a:rPr>
              <a:t>8</a:t>
            </a:r>
            <a:r>
              <a:rPr lang="zh-CN" altLang="en-US" sz="2800" b="0" dirty="0">
                <a:latin typeface="Euclid" panose="02020503060505020303" pitchFamily="18" charset="0"/>
                <a:sym typeface="Monotype Sorts" pitchFamily="2" charset="2"/>
              </a:rPr>
              <a:t>月</a:t>
            </a:r>
            <a:r>
              <a:rPr lang="en-US" altLang="zh-CN" sz="2800" dirty="0">
                <a:latin typeface="Euclid" panose="02020503060505020303" pitchFamily="18" charset="0"/>
                <a:sym typeface="Monotype Sorts" pitchFamily="2" charset="2"/>
              </a:rPr>
              <a:t>9</a:t>
            </a:r>
            <a:r>
              <a:rPr lang="zh-CN" altLang="en-US" sz="2800" b="0" dirty="0">
                <a:latin typeface="Euclid" panose="02020503060505020303" pitchFamily="18" charset="0"/>
                <a:sym typeface="Monotype Sorts" pitchFamily="2" charset="2"/>
              </a:rPr>
              <a:t>日</a:t>
            </a:r>
            <a:r>
              <a:rPr lang="en-US" altLang="zh-CN" sz="2800" dirty="0">
                <a:latin typeface="Euclid" panose="02020503060505020303" pitchFamily="18" charset="0"/>
                <a:sym typeface="Monotype Sorts" pitchFamily="2" charset="2"/>
              </a:rPr>
              <a:t>NIST</a:t>
            </a:r>
            <a:r>
              <a:rPr lang="zh-CN" altLang="en-US" sz="2800" b="0" dirty="0">
                <a:latin typeface="Euclid" panose="02020503060505020303" pitchFamily="18" charset="0"/>
                <a:sym typeface="Monotype Sorts" pitchFamily="2" charset="2"/>
              </a:rPr>
              <a:t>宣布第二轮筛选出的</a:t>
            </a:r>
            <a:r>
              <a:rPr lang="en-US" altLang="zh-CN" sz="2800" dirty="0">
                <a:latin typeface="Euclid" panose="02020503060505020303" pitchFamily="18" charset="0"/>
                <a:sym typeface="Monotype Sorts" pitchFamily="2" charset="2"/>
              </a:rPr>
              <a:t>5</a:t>
            </a:r>
            <a:r>
              <a:rPr lang="zh-CN" altLang="en-US" sz="2800" b="0" dirty="0">
                <a:latin typeface="Euclid" panose="02020503060505020303" pitchFamily="18" charset="0"/>
                <a:sym typeface="Monotype Sorts" pitchFamily="2" charset="2"/>
              </a:rPr>
              <a:t>个候选算法为</a:t>
            </a:r>
            <a:r>
              <a:rPr lang="en-US" altLang="zh-CN" sz="2800" b="0" dirty="0">
                <a:latin typeface="Euclid" panose="02020503060505020303" pitchFamily="18" charset="0"/>
                <a:sym typeface="Monotype Sorts" pitchFamily="2" charset="2"/>
              </a:rPr>
              <a:t>: </a:t>
            </a:r>
            <a:endParaRPr lang="zh-CN" altLang="en-US" sz="2800" b="0" dirty="0">
              <a:latin typeface="Euclid" panose="02020503060505020303" pitchFamily="18" charset="0"/>
              <a:sym typeface="Monotype Sorts" pitchFamily="2" charset="2"/>
            </a:endParaRPr>
          </a:p>
          <a:p>
            <a:pPr marL="609600" indent="-609600">
              <a:lnSpc>
                <a:spcPct val="120000"/>
              </a:lnSpc>
              <a:spcBef>
                <a:spcPts val="0"/>
              </a:spcBef>
              <a:spcAft>
                <a:spcPts val="0"/>
              </a:spcAft>
              <a:buFont typeface="Wingdings" panose="05000000000000000000" pitchFamily="2" charset="2"/>
              <a:buNone/>
              <a:defRPr/>
            </a:pPr>
            <a:r>
              <a:rPr lang="zh-CN" altLang="en-US" b="0" dirty="0">
                <a:latin typeface="Euclid" panose="02020503060505020303" pitchFamily="18" charset="0"/>
                <a:sym typeface="Monotype Sorts" pitchFamily="2" charset="2"/>
              </a:rPr>
              <a:t>       </a:t>
            </a:r>
            <a:r>
              <a:rPr lang="en-US" altLang="zh-CN" dirty="0">
                <a:latin typeface="Euclid" panose="02020503060505020303" pitchFamily="18" charset="0"/>
                <a:sym typeface="Monotype Sorts" pitchFamily="2" charset="2"/>
              </a:rPr>
              <a:t>MARS(</a:t>
            </a:r>
            <a:r>
              <a:rPr lang="en-US" altLang="zh-CN" dirty="0" err="1">
                <a:latin typeface="Euclid" panose="02020503060505020303" pitchFamily="18" charset="0"/>
                <a:sym typeface="Monotype Sorts" pitchFamily="2" charset="2"/>
              </a:rPr>
              <a:t>C.Burwick</a:t>
            </a:r>
            <a:r>
              <a:rPr lang="zh-CN" altLang="zh-CN" b="0" dirty="0">
                <a:latin typeface="Euclid" panose="02020503060505020303" pitchFamily="18" charset="0"/>
                <a:sym typeface="Monotype Sorts" pitchFamily="2" charset="2"/>
              </a:rPr>
              <a:t>等,</a:t>
            </a:r>
            <a:r>
              <a:rPr lang="en-US" altLang="zh-CN" b="0" dirty="0">
                <a:latin typeface="Euclid" panose="02020503060505020303" pitchFamily="18" charset="0"/>
                <a:sym typeface="Monotype Sorts" pitchFamily="2" charset="2"/>
              </a:rPr>
              <a:t> </a:t>
            </a:r>
            <a:r>
              <a:rPr lang="zh-CN" altLang="zh-CN" dirty="0">
                <a:latin typeface="Euclid" panose="02020503060505020303" pitchFamily="18" charset="0"/>
                <a:sym typeface="Monotype Sorts" pitchFamily="2" charset="2"/>
              </a:rPr>
              <a:t>IBM</a:t>
            </a:r>
            <a:r>
              <a:rPr lang="zh-CN" altLang="zh-CN" b="0" dirty="0">
                <a:latin typeface="Euclid" panose="02020503060505020303" pitchFamily="18" charset="0"/>
                <a:sym typeface="Monotype Sorts" pitchFamily="2" charset="2"/>
              </a:rPr>
              <a:t>）</a:t>
            </a:r>
            <a:r>
              <a:rPr lang="en-US" altLang="zh-CN" b="0" dirty="0">
                <a:latin typeface="Euclid" panose="02020503060505020303" pitchFamily="18" charset="0"/>
                <a:sym typeface="Monotype Sorts" pitchFamily="2" charset="2"/>
              </a:rPr>
              <a:t>, </a:t>
            </a:r>
            <a:endParaRPr lang="zh-CN" altLang="en-US" b="0" dirty="0">
              <a:latin typeface="Euclid" panose="02020503060505020303" pitchFamily="18" charset="0"/>
              <a:sym typeface="Monotype Sorts" pitchFamily="2" charset="2"/>
            </a:endParaRPr>
          </a:p>
          <a:p>
            <a:pPr marL="609600" indent="-609600">
              <a:lnSpc>
                <a:spcPct val="120000"/>
              </a:lnSpc>
              <a:spcBef>
                <a:spcPts val="0"/>
              </a:spcBef>
              <a:spcAft>
                <a:spcPts val="0"/>
              </a:spcAft>
              <a:buFont typeface="Wingdings" panose="05000000000000000000" pitchFamily="2" charset="2"/>
              <a:buNone/>
              <a:defRPr/>
            </a:pPr>
            <a:r>
              <a:rPr lang="zh-CN" altLang="en-US" b="0" dirty="0">
                <a:latin typeface="Euclid" panose="02020503060505020303" pitchFamily="18" charset="0"/>
                <a:sym typeface="Monotype Sorts" pitchFamily="2" charset="2"/>
              </a:rPr>
              <a:t>       </a:t>
            </a:r>
            <a:r>
              <a:rPr lang="en-US" altLang="zh-CN" dirty="0">
                <a:latin typeface="Euclid" panose="02020503060505020303" pitchFamily="18" charset="0"/>
                <a:sym typeface="Monotype Sorts" pitchFamily="2" charset="2"/>
              </a:rPr>
              <a:t>RC6</a:t>
            </a:r>
            <a:r>
              <a:rPr lang="en-US" altLang="zh-CN" baseline="30000" dirty="0">
                <a:latin typeface="Euclid" panose="02020503060505020303" pitchFamily="18" charset="0"/>
                <a:sym typeface="Monotype Sorts" pitchFamily="2" charset="2"/>
              </a:rPr>
              <a:t>TM</a:t>
            </a:r>
            <a:r>
              <a:rPr lang="zh-CN" altLang="zh-CN" b="0" dirty="0">
                <a:latin typeface="Euclid" panose="02020503060505020303" pitchFamily="18" charset="0"/>
                <a:sym typeface="Monotype Sorts" pitchFamily="2" charset="2"/>
              </a:rPr>
              <a:t>（</a:t>
            </a:r>
            <a:r>
              <a:rPr lang="zh-CN" altLang="zh-CN" dirty="0">
                <a:latin typeface="Euclid" panose="02020503060505020303" pitchFamily="18" charset="0"/>
                <a:sym typeface="Monotype Sorts" pitchFamily="2" charset="2"/>
              </a:rPr>
              <a:t>R</a:t>
            </a:r>
            <a:r>
              <a:rPr lang="zh-CN" altLang="zh-CN" b="0" dirty="0">
                <a:latin typeface="Euclid" panose="02020503060505020303" pitchFamily="18" charset="0"/>
                <a:sym typeface="Monotype Sorts" pitchFamily="2" charset="2"/>
              </a:rPr>
              <a:t>. </a:t>
            </a:r>
            <a:r>
              <a:rPr lang="zh-CN" altLang="zh-CN" dirty="0">
                <a:latin typeface="Euclid" panose="02020503060505020303" pitchFamily="18" charset="0"/>
                <a:sym typeface="Monotype Sorts" pitchFamily="2" charset="2"/>
              </a:rPr>
              <a:t>Rivest</a:t>
            </a:r>
            <a:r>
              <a:rPr lang="zh-CN" altLang="zh-CN" b="0" dirty="0">
                <a:latin typeface="Euclid" panose="02020503060505020303" pitchFamily="18" charset="0"/>
                <a:sym typeface="Monotype Sorts" pitchFamily="2" charset="2"/>
              </a:rPr>
              <a:t>等,</a:t>
            </a:r>
            <a:r>
              <a:rPr lang="en-US" altLang="zh-CN" b="0" dirty="0">
                <a:latin typeface="Euclid" panose="02020503060505020303" pitchFamily="18" charset="0"/>
                <a:sym typeface="Monotype Sorts" pitchFamily="2" charset="2"/>
              </a:rPr>
              <a:t> </a:t>
            </a:r>
            <a:r>
              <a:rPr lang="zh-CN" altLang="zh-CN" dirty="0">
                <a:latin typeface="Euclid" panose="02020503060505020303" pitchFamily="18" charset="0"/>
                <a:sym typeface="Monotype Sorts" pitchFamily="2" charset="2"/>
              </a:rPr>
              <a:t>RSA</a:t>
            </a:r>
            <a:r>
              <a:rPr lang="zh-CN" altLang="zh-CN" b="0" dirty="0">
                <a:latin typeface="Euclid" panose="02020503060505020303" pitchFamily="18" charset="0"/>
                <a:sym typeface="Monotype Sorts" pitchFamily="2" charset="2"/>
              </a:rPr>
              <a:t> </a:t>
            </a:r>
            <a:r>
              <a:rPr lang="zh-CN" altLang="zh-CN" dirty="0">
                <a:latin typeface="Euclid" panose="02020503060505020303" pitchFamily="18" charset="0"/>
                <a:sym typeface="Monotype Sorts" pitchFamily="2" charset="2"/>
              </a:rPr>
              <a:t>Lab</a:t>
            </a:r>
            <a:r>
              <a:rPr lang="zh-CN" altLang="zh-CN" b="0" dirty="0">
                <a:latin typeface="Euclid" panose="02020503060505020303" pitchFamily="18" charset="0"/>
                <a:sym typeface="Monotype Sorts" pitchFamily="2" charset="2"/>
              </a:rPr>
              <a:t>.)</a:t>
            </a:r>
            <a:r>
              <a:rPr lang="en-US" altLang="zh-CN" b="0" dirty="0">
                <a:latin typeface="Euclid" panose="02020503060505020303" pitchFamily="18" charset="0"/>
                <a:sym typeface="Monotype Sorts" pitchFamily="2" charset="2"/>
              </a:rPr>
              <a:t>, </a:t>
            </a:r>
            <a:endParaRPr lang="zh-CN" altLang="en-US" b="0" dirty="0">
              <a:latin typeface="Euclid" panose="02020503060505020303" pitchFamily="18" charset="0"/>
              <a:sym typeface="Monotype Sorts" pitchFamily="2" charset="2"/>
            </a:endParaRPr>
          </a:p>
          <a:p>
            <a:pPr marL="609600" indent="-609600">
              <a:lnSpc>
                <a:spcPct val="120000"/>
              </a:lnSpc>
              <a:spcBef>
                <a:spcPts val="0"/>
              </a:spcBef>
              <a:spcAft>
                <a:spcPts val="0"/>
              </a:spcAft>
              <a:buFont typeface="Wingdings" panose="05000000000000000000" pitchFamily="2" charset="2"/>
              <a:buNone/>
              <a:defRPr/>
            </a:pPr>
            <a:r>
              <a:rPr lang="zh-CN" altLang="en-US" b="0" dirty="0">
                <a:latin typeface="Euclid" panose="02020503060505020303" pitchFamily="18" charset="0"/>
                <a:sym typeface="Monotype Sorts" pitchFamily="2" charset="2"/>
              </a:rPr>
              <a:t>       </a:t>
            </a:r>
            <a:r>
              <a:rPr lang="en-US" altLang="zh-CN" dirty="0">
                <a:solidFill>
                  <a:srgbClr val="FF0000"/>
                </a:solidFill>
                <a:latin typeface="Euclid" panose="02020503060505020303" pitchFamily="18" charset="0"/>
                <a:sym typeface="Monotype Sorts" pitchFamily="2" charset="2"/>
              </a:rPr>
              <a:t>RIJNDEAL</a:t>
            </a:r>
            <a:r>
              <a:rPr lang="en-US" altLang="zh-CN" b="0" dirty="0">
                <a:solidFill>
                  <a:srgbClr val="FF0000"/>
                </a:solidFill>
                <a:latin typeface="Euclid" panose="02020503060505020303" pitchFamily="18" charset="0"/>
                <a:sym typeface="Monotype Sorts" pitchFamily="2" charset="2"/>
              </a:rPr>
              <a:t>(</a:t>
            </a:r>
            <a:r>
              <a:rPr lang="en-US" altLang="zh-CN" dirty="0">
                <a:solidFill>
                  <a:srgbClr val="FF0000"/>
                </a:solidFill>
                <a:latin typeface="Euclid" panose="02020503060505020303" pitchFamily="18" charset="0"/>
                <a:sym typeface="Monotype Sorts" pitchFamily="2" charset="2"/>
              </a:rPr>
              <a:t>J.</a:t>
            </a:r>
            <a:r>
              <a:rPr lang="en-US" altLang="zh-CN" b="0" dirty="0">
                <a:solidFill>
                  <a:srgbClr val="FF0000"/>
                </a:solidFill>
                <a:latin typeface="Euclid" panose="02020503060505020303" pitchFamily="18" charset="0"/>
                <a:sym typeface="Monotype Sorts" pitchFamily="2" charset="2"/>
              </a:rPr>
              <a:t> </a:t>
            </a:r>
            <a:r>
              <a:rPr lang="en-US" altLang="zh-CN" dirty="0">
                <a:solidFill>
                  <a:srgbClr val="FF0000"/>
                </a:solidFill>
                <a:latin typeface="Euclid" panose="02020503060505020303" pitchFamily="18" charset="0"/>
                <a:sym typeface="Monotype Sorts" pitchFamily="2" charset="2"/>
              </a:rPr>
              <a:t>Daemen</a:t>
            </a:r>
            <a:r>
              <a:rPr lang="en-US" altLang="zh-CN" b="0" dirty="0">
                <a:solidFill>
                  <a:srgbClr val="FF0000"/>
                </a:solidFill>
                <a:latin typeface="Euclid" panose="02020503060505020303" pitchFamily="18" charset="0"/>
                <a:sym typeface="Monotype Sorts" pitchFamily="2" charset="2"/>
              </a:rPr>
              <a:t>, </a:t>
            </a:r>
            <a:r>
              <a:rPr lang="zh-CN" altLang="zh-CN" b="0" dirty="0">
                <a:solidFill>
                  <a:srgbClr val="FF0000"/>
                </a:solidFill>
                <a:latin typeface="Euclid" panose="02020503060505020303" pitchFamily="18" charset="0"/>
                <a:sym typeface="Monotype Sorts" pitchFamily="2" charset="2"/>
              </a:rPr>
              <a:t>比</a:t>
            </a:r>
            <a:r>
              <a:rPr lang="en-US" altLang="zh-CN" b="0" dirty="0">
                <a:solidFill>
                  <a:srgbClr val="FF0000"/>
                </a:solidFill>
                <a:latin typeface="Euclid" panose="02020503060505020303" pitchFamily="18" charset="0"/>
                <a:sym typeface="Monotype Sorts" pitchFamily="2" charset="2"/>
              </a:rPr>
              <a:t>)</a:t>
            </a:r>
            <a:r>
              <a:rPr lang="en-US" altLang="zh-CN" b="0" dirty="0">
                <a:latin typeface="Euclid" panose="02020503060505020303" pitchFamily="18" charset="0"/>
                <a:sym typeface="Monotype Sorts" pitchFamily="2" charset="2"/>
              </a:rPr>
              <a:t>,</a:t>
            </a:r>
            <a:r>
              <a:rPr lang="en-US" altLang="zh-CN" b="0" dirty="0">
                <a:solidFill>
                  <a:srgbClr val="FF0000"/>
                </a:solidFill>
                <a:latin typeface="Euclid" panose="02020503060505020303" pitchFamily="18" charset="0"/>
                <a:sym typeface="Monotype Sorts" pitchFamily="2" charset="2"/>
              </a:rPr>
              <a:t> </a:t>
            </a:r>
            <a:endParaRPr lang="zh-CN" altLang="en-US" b="0" dirty="0">
              <a:solidFill>
                <a:srgbClr val="FF0000"/>
              </a:solidFill>
              <a:latin typeface="Euclid" panose="02020503060505020303" pitchFamily="18" charset="0"/>
              <a:sym typeface="Monotype Sorts" pitchFamily="2" charset="2"/>
            </a:endParaRPr>
          </a:p>
          <a:p>
            <a:pPr marL="609600" indent="-609600">
              <a:lnSpc>
                <a:spcPct val="120000"/>
              </a:lnSpc>
              <a:spcBef>
                <a:spcPts val="0"/>
              </a:spcBef>
              <a:spcAft>
                <a:spcPts val="0"/>
              </a:spcAft>
              <a:buFont typeface="Wingdings" panose="05000000000000000000" pitchFamily="2" charset="2"/>
              <a:buNone/>
              <a:defRPr/>
            </a:pPr>
            <a:r>
              <a:rPr lang="zh-CN" altLang="en-US" b="0" dirty="0">
                <a:latin typeface="Euclid" panose="02020503060505020303" pitchFamily="18" charset="0"/>
                <a:sym typeface="Monotype Sorts" pitchFamily="2" charset="2"/>
              </a:rPr>
              <a:t>       </a:t>
            </a:r>
            <a:r>
              <a:rPr lang="en-US" altLang="zh-CN" dirty="0">
                <a:latin typeface="Euclid" panose="02020503060505020303" pitchFamily="18" charset="0"/>
                <a:sym typeface="Monotype Sorts" pitchFamily="2" charset="2"/>
              </a:rPr>
              <a:t>SERPENT</a:t>
            </a:r>
            <a:r>
              <a:rPr lang="en-US" altLang="zh-CN" b="0" dirty="0">
                <a:latin typeface="Euclid" panose="02020503060505020303" pitchFamily="18" charset="0"/>
                <a:sym typeface="Monotype Sorts" pitchFamily="2" charset="2"/>
              </a:rPr>
              <a:t>(</a:t>
            </a:r>
            <a:r>
              <a:rPr lang="en-US" altLang="zh-CN" dirty="0">
                <a:latin typeface="Euclid" panose="02020503060505020303" pitchFamily="18" charset="0"/>
                <a:sym typeface="Monotype Sorts" pitchFamily="2" charset="2"/>
              </a:rPr>
              <a:t>R. Anderson</a:t>
            </a:r>
            <a:r>
              <a:rPr lang="zh-CN" altLang="zh-CN" b="0" dirty="0">
                <a:latin typeface="Euclid" panose="02020503060505020303" pitchFamily="18" charset="0"/>
                <a:sym typeface="Monotype Sorts" pitchFamily="2" charset="2"/>
              </a:rPr>
              <a:t>等</a:t>
            </a:r>
            <a:r>
              <a:rPr lang="en-US" altLang="zh-CN" b="0" dirty="0">
                <a:latin typeface="Euclid" panose="02020503060505020303" pitchFamily="18" charset="0"/>
                <a:sym typeface="Monotype Sorts" pitchFamily="2" charset="2"/>
              </a:rPr>
              <a:t>, </a:t>
            </a:r>
            <a:r>
              <a:rPr lang="zh-CN" altLang="en-US" b="0" dirty="0">
                <a:latin typeface="Euclid" panose="02020503060505020303" pitchFamily="18" charset="0"/>
                <a:sym typeface="Monotype Sorts" pitchFamily="2" charset="2"/>
              </a:rPr>
              <a:t>英、以、挪威</a:t>
            </a:r>
            <a:r>
              <a:rPr lang="en-US" altLang="zh-CN" b="0" dirty="0">
                <a:latin typeface="Euclid" panose="02020503060505020303" pitchFamily="18" charset="0"/>
                <a:sym typeface="Monotype Sorts" pitchFamily="2" charset="2"/>
              </a:rPr>
              <a:t>), </a:t>
            </a:r>
            <a:endParaRPr lang="zh-CN" altLang="en-US" b="0" dirty="0">
              <a:latin typeface="Euclid" panose="02020503060505020303" pitchFamily="18" charset="0"/>
              <a:sym typeface="Monotype Sorts" pitchFamily="2" charset="2"/>
            </a:endParaRPr>
          </a:p>
          <a:p>
            <a:pPr marL="609600" indent="-609600">
              <a:lnSpc>
                <a:spcPct val="120000"/>
              </a:lnSpc>
              <a:spcBef>
                <a:spcPts val="0"/>
              </a:spcBef>
              <a:spcAft>
                <a:spcPts val="0"/>
              </a:spcAft>
              <a:buFont typeface="Wingdings" panose="05000000000000000000" pitchFamily="2" charset="2"/>
              <a:buNone/>
              <a:defRPr/>
            </a:pPr>
            <a:r>
              <a:rPr lang="zh-CN" altLang="en-US" b="0" dirty="0">
                <a:latin typeface="Euclid" panose="02020503060505020303" pitchFamily="18" charset="0"/>
                <a:sym typeface="Monotype Sorts" pitchFamily="2" charset="2"/>
              </a:rPr>
              <a:t>       </a:t>
            </a:r>
            <a:r>
              <a:rPr lang="en-US" altLang="zh-CN" dirty="0">
                <a:latin typeface="Euclid" panose="02020503060505020303" pitchFamily="18" charset="0"/>
                <a:sym typeface="Monotype Sorts" pitchFamily="2" charset="2"/>
              </a:rPr>
              <a:t>TWOFISH(B. </a:t>
            </a:r>
            <a:r>
              <a:rPr lang="en-US" altLang="zh-CN" dirty="0" err="1">
                <a:latin typeface="Euclid" panose="02020503060505020303" pitchFamily="18" charset="0"/>
                <a:sym typeface="Monotype Sorts" pitchFamily="2" charset="2"/>
              </a:rPr>
              <a:t>Schiener</a:t>
            </a:r>
            <a:r>
              <a:rPr lang="en-US" altLang="zh-CN" dirty="0">
                <a:latin typeface="Euclid" panose="02020503060505020303" pitchFamily="18" charset="0"/>
                <a:sym typeface="Monotype Sorts" pitchFamily="2" charset="2"/>
              </a:rPr>
              <a:t>)</a:t>
            </a:r>
            <a:r>
              <a:rPr lang="zh-CN" altLang="en-US" dirty="0">
                <a:latin typeface="Euclid" panose="02020503060505020303" pitchFamily="18" charset="0"/>
                <a:sym typeface="Monotype Sorts" pitchFamily="2" charset="2"/>
              </a:rPr>
              <a:t>。</a:t>
            </a:r>
          </a:p>
          <a:p>
            <a:pPr lvl="1" algn="just" eaLnBrk="1" hangingPunct="1">
              <a:lnSpc>
                <a:spcPct val="120000"/>
              </a:lnSpc>
              <a:spcBef>
                <a:spcPts val="0"/>
              </a:spcBef>
              <a:spcAft>
                <a:spcPts val="0"/>
              </a:spcAft>
              <a:buClr>
                <a:schemeClr val="tx1"/>
              </a:buClr>
              <a:buFont typeface="Times New Roman" panose="02020603050405020304" pitchFamily="18" charset="0"/>
              <a:buChar char="‒"/>
              <a:defRPr/>
            </a:pPr>
            <a:r>
              <a:rPr lang="en-US" altLang="zh-CN" sz="2800" dirty="0">
                <a:latin typeface="Euclid" panose="02020503060505020303" pitchFamily="18" charset="0"/>
                <a:sym typeface="Monotype Sorts" pitchFamily="2" charset="2"/>
              </a:rPr>
              <a:t>2000</a:t>
            </a:r>
            <a:r>
              <a:rPr lang="zh-CN" altLang="en-US" sz="2800" b="0" dirty="0">
                <a:latin typeface="Euclid" panose="02020503060505020303" pitchFamily="18" charset="0"/>
                <a:sym typeface="Monotype Sorts" pitchFamily="2" charset="2"/>
              </a:rPr>
              <a:t>年</a:t>
            </a:r>
            <a:r>
              <a:rPr lang="en-US" altLang="zh-CN" sz="2800" dirty="0">
                <a:latin typeface="Euclid" panose="02020503060505020303" pitchFamily="18" charset="0"/>
                <a:sym typeface="Monotype Sorts" pitchFamily="2" charset="2"/>
              </a:rPr>
              <a:t>10</a:t>
            </a:r>
            <a:r>
              <a:rPr lang="zh-CN" altLang="en-US" sz="2800" b="0" dirty="0">
                <a:latin typeface="Euclid" panose="02020503060505020303" pitchFamily="18" charset="0"/>
                <a:sym typeface="Monotype Sorts" pitchFamily="2" charset="2"/>
              </a:rPr>
              <a:t>月</a:t>
            </a:r>
            <a:r>
              <a:rPr lang="en-US" altLang="zh-CN" sz="2800" dirty="0">
                <a:latin typeface="Euclid" panose="02020503060505020303" pitchFamily="18" charset="0"/>
                <a:sym typeface="Monotype Sorts" pitchFamily="2" charset="2"/>
              </a:rPr>
              <a:t>2</a:t>
            </a:r>
            <a:r>
              <a:rPr lang="zh-CN" altLang="en-US" sz="2800" b="0" dirty="0">
                <a:latin typeface="Euclid" panose="02020503060505020303" pitchFamily="18" charset="0"/>
                <a:sym typeface="Monotype Sorts" pitchFamily="2" charset="2"/>
              </a:rPr>
              <a:t>日</a:t>
            </a:r>
            <a:r>
              <a:rPr lang="en-US" altLang="zh-CN" sz="2800" b="0" dirty="0">
                <a:latin typeface="Euclid" panose="02020503060505020303" pitchFamily="18" charset="0"/>
                <a:sym typeface="Monotype Sorts" pitchFamily="2" charset="2"/>
              </a:rPr>
              <a:t>, </a:t>
            </a:r>
            <a:r>
              <a:rPr lang="en-US" altLang="zh-CN" sz="2800" dirty="0">
                <a:latin typeface="Euclid" panose="02020503060505020303" pitchFamily="18" charset="0"/>
                <a:sym typeface="Monotype Sorts" pitchFamily="2" charset="2"/>
              </a:rPr>
              <a:t>NIST</a:t>
            </a:r>
            <a:r>
              <a:rPr lang="zh-CN" altLang="en-US" sz="2800" b="0" dirty="0">
                <a:latin typeface="Euclid" panose="02020503060505020303" pitchFamily="18" charset="0"/>
                <a:sym typeface="Monotype Sorts" pitchFamily="2" charset="2"/>
              </a:rPr>
              <a:t>宣布</a:t>
            </a:r>
            <a:r>
              <a:rPr lang="en-US" altLang="zh-CN" sz="2800" dirty="0" err="1">
                <a:solidFill>
                  <a:srgbClr val="FF0000"/>
                </a:solidFill>
                <a:latin typeface="Euclid" panose="02020503060505020303" pitchFamily="18" charset="0"/>
                <a:sym typeface="Monotype Sorts" pitchFamily="2" charset="2"/>
              </a:rPr>
              <a:t>Rijndael</a:t>
            </a:r>
            <a:r>
              <a:rPr lang="zh-CN" altLang="en-US" sz="2800" b="0" dirty="0">
                <a:latin typeface="Euclid" panose="02020503060505020303" pitchFamily="18" charset="0"/>
                <a:sym typeface="Monotype Sorts" pitchFamily="2" charset="2"/>
              </a:rPr>
              <a:t>作为新的</a:t>
            </a:r>
            <a:r>
              <a:rPr lang="en-US" altLang="zh-CN" sz="2800" dirty="0">
                <a:latin typeface="Euclid" panose="02020503060505020303" pitchFamily="18" charset="0"/>
                <a:sym typeface="Monotype Sorts" pitchFamily="2" charset="2"/>
              </a:rPr>
              <a:t>AES</a:t>
            </a:r>
            <a:r>
              <a:rPr lang="zh-CN" altLang="en-US" sz="2800" dirty="0">
                <a:latin typeface="Euclid" panose="02020503060505020303" pitchFamily="18" charset="0"/>
                <a:sym typeface="Monotype Sorts" pitchFamily="2" charset="2"/>
              </a:rPr>
              <a:t>。</a:t>
            </a:r>
            <a:r>
              <a:rPr lang="en-US" altLang="zh-CN" sz="2800" dirty="0">
                <a:latin typeface="Euclid" panose="02020503060505020303" pitchFamily="18" charset="0"/>
                <a:sym typeface="Monotype Sorts" pitchFamily="2" charset="2"/>
              </a:rPr>
              <a:t>2002</a:t>
            </a:r>
            <a:r>
              <a:rPr lang="zh-CN" altLang="en-US" sz="2800" b="0" dirty="0">
                <a:latin typeface="Euclid" panose="02020503060505020303" pitchFamily="18" charset="0"/>
                <a:sym typeface="Monotype Sorts" pitchFamily="2" charset="2"/>
              </a:rPr>
              <a:t>年</a:t>
            </a:r>
            <a:r>
              <a:rPr lang="en-US" altLang="zh-CN" sz="2800" dirty="0">
                <a:latin typeface="Euclid" panose="02020503060505020303" pitchFamily="18" charset="0"/>
                <a:sym typeface="Monotype Sorts" pitchFamily="2" charset="2"/>
              </a:rPr>
              <a:t>5</a:t>
            </a:r>
            <a:r>
              <a:rPr lang="zh-CN" altLang="en-US" sz="2800" b="0" dirty="0">
                <a:latin typeface="Euclid" panose="02020503060505020303" pitchFamily="18" charset="0"/>
                <a:sym typeface="Monotype Sorts" pitchFamily="2" charset="2"/>
              </a:rPr>
              <a:t>月正式生效。</a:t>
            </a:r>
            <a:endParaRPr lang="en-US" altLang="zh-CN" sz="2800" b="0" dirty="0">
              <a:latin typeface="Euclid" panose="02020503060505020303" pitchFamily="18" charset="0"/>
              <a:sym typeface="Monotype Sorts" pitchFamily="2" charset="2"/>
            </a:endParaRPr>
          </a:p>
        </p:txBody>
      </p:sp>
      <p:sp>
        <p:nvSpPr>
          <p:cNvPr id="3" name="标题 2">
            <a:extLst>
              <a:ext uri="{FF2B5EF4-FFF2-40B4-BE49-F238E27FC236}">
                <a16:creationId xmlns="" xmlns:a16="http://schemas.microsoft.com/office/drawing/2014/main" id="{D78CF9F8-A6A1-4452-B48B-722EBFB79556}"/>
              </a:ext>
            </a:extLst>
          </p:cNvPr>
          <p:cNvSpPr>
            <a:spLocks noGrp="1"/>
          </p:cNvSpPr>
          <p:nvPr>
            <p:ph type="title"/>
          </p:nvPr>
        </p:nvSpPr>
        <p:spPr>
          <a:xfrm>
            <a:off x="1098550" y="365125"/>
            <a:ext cx="6778625" cy="668338"/>
          </a:xfrm>
        </p:spPr>
        <p:txBody>
          <a:bodyPr/>
          <a:lstStyle/>
          <a:p>
            <a:pPr>
              <a:defRPr/>
            </a:pPr>
            <a:r>
              <a:rPr lang="en-US" altLang="zh-CN" dirty="0">
                <a:latin typeface="+mn-lt"/>
              </a:rPr>
              <a:t>4.3.1 AES</a:t>
            </a:r>
            <a:r>
              <a:rPr lang="zh-CN" altLang="en-US" dirty="0">
                <a:latin typeface="+mn-lt"/>
              </a:rPr>
              <a:t>概述</a:t>
            </a:r>
          </a:p>
        </p:txBody>
      </p:sp>
      <p:sp>
        <p:nvSpPr>
          <p:cNvPr id="2" name="日期占位符 1"/>
          <p:cNvSpPr>
            <a:spLocks noGrp="1"/>
          </p:cNvSpPr>
          <p:nvPr>
            <p:ph type="dt" sz="half" idx="10"/>
          </p:nvPr>
        </p:nvSpPr>
        <p:spPr/>
        <p:txBody>
          <a:bodyPr/>
          <a:lstStyle/>
          <a:p>
            <a:pPr>
              <a:defRPr/>
            </a:pPr>
            <a:fld id="{B1A68FA0-0AD6-4E35-B6F4-6E0183DE884F}"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45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45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45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A253BDA-C776-49DB-9E2F-C20BFE9AD074}"/>
              </a:ext>
            </a:extLst>
          </p:cNvPr>
          <p:cNvSpPr>
            <a:spLocks noGrp="1"/>
          </p:cNvSpPr>
          <p:nvPr>
            <p:ph type="title"/>
          </p:nvPr>
        </p:nvSpPr>
        <p:spPr/>
        <p:txBody>
          <a:bodyPr/>
          <a:lstStyle/>
          <a:p>
            <a:r>
              <a:rPr lang="en-US" altLang="zh-CN" dirty="0"/>
              <a:t>AES</a:t>
            </a:r>
            <a:r>
              <a:rPr lang="zh-CN" altLang="en-US" dirty="0"/>
              <a:t>有限域基础</a:t>
            </a:r>
            <a:r>
              <a:rPr lang="en-US" altLang="zh-CN" dirty="0"/>
              <a:t>—</a:t>
            </a:r>
            <a:r>
              <a:rPr lang="zh-CN" altLang="en-US" dirty="0"/>
              <a:t>域</a:t>
            </a:r>
          </a:p>
        </p:txBody>
      </p:sp>
      <p:sp>
        <p:nvSpPr>
          <p:cNvPr id="3" name="内容占位符 2">
            <a:extLst>
              <a:ext uri="{FF2B5EF4-FFF2-40B4-BE49-F238E27FC236}">
                <a16:creationId xmlns="" xmlns:a16="http://schemas.microsoft.com/office/drawing/2014/main" id="{1C4058A0-9B6B-4BFD-85FE-FD4CB44D4C1E}"/>
              </a:ext>
            </a:extLst>
          </p:cNvPr>
          <p:cNvSpPr>
            <a:spLocks noGrp="1"/>
          </p:cNvSpPr>
          <p:nvPr>
            <p:ph idx="1"/>
          </p:nvPr>
        </p:nvSpPr>
        <p:spPr>
          <a:xfrm>
            <a:off x="617935" y="1219258"/>
            <a:ext cx="7886700" cy="5029068"/>
          </a:xfrm>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i="1" dirty="0">
                <a:latin typeface="Euclid" panose="02020503060505020303" pitchFamily="18" charset="0"/>
              </a:rPr>
              <a:t>F</a:t>
            </a:r>
            <a:r>
              <a:rPr lang="zh-CN" altLang="en-US" sz="2800" b="0" dirty="0">
                <a:latin typeface="Euclid" panose="02020503060505020303" pitchFamily="18" charset="0"/>
              </a:rPr>
              <a:t>是一个非空集合</a:t>
            </a:r>
            <a:r>
              <a:rPr lang="en-US" altLang="zh-CN" sz="2800" b="0" dirty="0">
                <a:latin typeface="Euclid" panose="02020503060505020303" pitchFamily="18" charset="0"/>
              </a:rPr>
              <a:t>, </a:t>
            </a:r>
            <a:r>
              <a:rPr lang="zh-CN" altLang="en-US" sz="2800" b="0" dirty="0">
                <a:latin typeface="Euclid" panose="02020503060505020303" pitchFamily="18" charset="0"/>
              </a:rPr>
              <a:t>定义了加法、乘法两个二元运算</a:t>
            </a:r>
            <a:r>
              <a:rPr lang="en-US" altLang="zh-CN" sz="2800" b="0" dirty="0">
                <a:latin typeface="Euclid" panose="02020503060505020303" pitchFamily="18" charset="0"/>
              </a:rPr>
              <a:t>, </a:t>
            </a:r>
            <a:r>
              <a:rPr lang="zh-CN" altLang="en-US" sz="2800" b="0" dirty="0">
                <a:latin typeface="Euclid" panose="02020503060505020303" pitchFamily="18" charset="0"/>
              </a:rPr>
              <a:t>对这两个运算封闭</a:t>
            </a: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加法满足</a:t>
            </a:r>
            <a:r>
              <a:rPr lang="en-US" altLang="zh-CN" sz="2800" b="0" dirty="0">
                <a:latin typeface="Euclid" panose="02020503060505020303" pitchFamily="18" charset="0"/>
              </a:rPr>
              <a:t>: </a:t>
            </a:r>
            <a:r>
              <a:rPr lang="zh-CN" altLang="en-US" sz="2800" b="0" dirty="0">
                <a:latin typeface="Euclid" panose="02020503060505020303" pitchFamily="18" charset="0"/>
              </a:rPr>
              <a:t>对于任意</a:t>
            </a:r>
            <a:r>
              <a:rPr lang="en-US" altLang="zh-CN" sz="2800" i="1" dirty="0">
                <a:latin typeface="Euclid" panose="02020503060505020303" pitchFamily="18" charset="0"/>
              </a:rPr>
              <a:t>a</a:t>
            </a:r>
            <a:r>
              <a:rPr lang="en-US" altLang="zh-CN" sz="2800" dirty="0">
                <a:latin typeface="Euclid" panose="02020503060505020303" pitchFamily="18" charset="0"/>
              </a:rPr>
              <a:t>, </a:t>
            </a:r>
            <a:r>
              <a:rPr lang="en-US" altLang="zh-CN" sz="2800" i="1" dirty="0">
                <a:latin typeface="Euclid" panose="02020503060505020303" pitchFamily="18" charset="0"/>
              </a:rPr>
              <a:t>b</a:t>
            </a:r>
            <a:r>
              <a:rPr lang="en-US" altLang="zh-CN" sz="2800" dirty="0">
                <a:latin typeface="Euclid" panose="02020503060505020303" pitchFamily="18" charset="0"/>
              </a:rPr>
              <a:t>, </a:t>
            </a:r>
            <a:r>
              <a:rPr lang="en-US" altLang="zh-CN" sz="2800" i="1" dirty="0" err="1">
                <a:latin typeface="Euclid" panose="02020503060505020303" pitchFamily="18" charset="0"/>
              </a:rPr>
              <a:t>c</a:t>
            </a:r>
            <a:r>
              <a:rPr lang="en-US" altLang="zh-CN" sz="2800" dirty="0" err="1">
                <a:latin typeface="Euclid" panose="02020503060505020303" pitchFamily="18" charset="0"/>
              </a:rPr>
              <a:t>∈</a:t>
            </a:r>
            <a:r>
              <a:rPr lang="en-US" altLang="zh-CN" sz="2800" i="1" dirty="0" err="1">
                <a:latin typeface="Euclid" panose="02020503060505020303" pitchFamily="18" charset="0"/>
              </a:rPr>
              <a:t>F</a:t>
            </a:r>
            <a:endParaRPr lang="en-US" altLang="zh-CN" sz="2800" i="1" dirty="0">
              <a:latin typeface="Euclid" panose="02020503060505020303" pitchFamily="18" charset="0"/>
            </a:endParaRPr>
          </a:p>
          <a:p>
            <a:pPr lvl="1" eaLnBrk="1" hangingPunct="1">
              <a:lnSpc>
                <a:spcPct val="120000"/>
              </a:lnSpc>
              <a:spcBef>
                <a:spcPts val="0"/>
              </a:spcBef>
              <a:spcAft>
                <a:spcPts val="0"/>
              </a:spcAft>
              <a:buFont typeface="Times New Roman" panose="02020603050405020304" pitchFamily="18" charset="0"/>
              <a:buChar char="‒"/>
            </a:pPr>
            <a:r>
              <a:rPr lang="en-US" altLang="zh-CN" sz="2800" i="1" dirty="0" err="1">
                <a:latin typeface="Euclid" panose="02020503060505020303" pitchFamily="18" charset="0"/>
              </a:rPr>
              <a:t>a</a:t>
            </a:r>
            <a:r>
              <a:rPr lang="en-US" altLang="zh-CN" sz="2800" dirty="0" err="1">
                <a:latin typeface="Euclid" panose="02020503060505020303" pitchFamily="18" charset="0"/>
              </a:rPr>
              <a:t>+</a:t>
            </a:r>
            <a:r>
              <a:rPr lang="en-US" altLang="zh-CN" sz="2800" i="1" dirty="0" err="1">
                <a:latin typeface="Euclid" panose="02020503060505020303" pitchFamily="18" charset="0"/>
              </a:rPr>
              <a:t>b</a:t>
            </a:r>
            <a:r>
              <a:rPr lang="en-US" altLang="zh-CN" sz="2800" dirty="0">
                <a:latin typeface="Euclid" panose="02020503060505020303" pitchFamily="18" charset="0"/>
              </a:rPr>
              <a:t>=</a:t>
            </a:r>
            <a:r>
              <a:rPr lang="en-US" altLang="zh-CN" sz="2800" i="1" dirty="0" err="1">
                <a:latin typeface="Euclid" panose="02020503060505020303" pitchFamily="18" charset="0"/>
              </a:rPr>
              <a:t>b</a:t>
            </a:r>
            <a:r>
              <a:rPr lang="en-US" altLang="zh-CN" sz="2800" dirty="0" err="1">
                <a:latin typeface="Euclid" panose="02020503060505020303" pitchFamily="18" charset="0"/>
              </a:rPr>
              <a:t>+</a:t>
            </a:r>
            <a:r>
              <a:rPr lang="en-US" altLang="zh-CN" sz="2800" i="1" dirty="0" err="1">
                <a:latin typeface="Euclid" panose="02020503060505020303" pitchFamily="18" charset="0"/>
              </a:rPr>
              <a:t>a</a:t>
            </a:r>
            <a:r>
              <a:rPr lang="en-US" altLang="zh-CN" sz="2800" dirty="0">
                <a:latin typeface="Euclid" panose="02020503060505020303" pitchFamily="18" charset="0"/>
              </a:rPr>
              <a:t>;</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交换律</a:t>
            </a:r>
          </a:p>
          <a:p>
            <a:pPr lvl="1" eaLnBrk="1" hangingPunct="1">
              <a:lnSpc>
                <a:spcPct val="120000"/>
              </a:lnSpc>
              <a:spcBef>
                <a:spcPts val="0"/>
              </a:spcBef>
              <a:spcAft>
                <a:spcPts val="0"/>
              </a:spcAft>
              <a:buFont typeface="Times New Roman" panose="02020603050405020304" pitchFamily="18" charset="0"/>
              <a:buChar char="‒"/>
            </a:pPr>
            <a:r>
              <a:rPr lang="en-US" altLang="zh-CN" sz="2800" dirty="0">
                <a:latin typeface="Euclid" panose="02020503060505020303" pitchFamily="18" charset="0"/>
              </a:rPr>
              <a:t>(</a:t>
            </a:r>
            <a:r>
              <a:rPr lang="en-US" altLang="zh-CN" sz="2800" i="1" dirty="0" err="1">
                <a:latin typeface="Euclid" panose="02020503060505020303" pitchFamily="18" charset="0"/>
              </a:rPr>
              <a:t>a</a:t>
            </a:r>
            <a:r>
              <a:rPr lang="en-US" altLang="zh-CN" sz="2800" dirty="0" err="1">
                <a:latin typeface="Euclid" panose="02020503060505020303" pitchFamily="18" charset="0"/>
              </a:rPr>
              <a:t>+</a:t>
            </a:r>
            <a:r>
              <a:rPr lang="en-US" altLang="zh-CN" sz="2800" i="1" dirty="0" err="1">
                <a:latin typeface="Euclid" panose="02020503060505020303" pitchFamily="18" charset="0"/>
              </a:rPr>
              <a:t>b</a:t>
            </a:r>
            <a:r>
              <a:rPr lang="en-US" altLang="zh-CN" sz="2800" dirty="0">
                <a:latin typeface="Euclid" panose="02020503060505020303" pitchFamily="18" charset="0"/>
              </a:rPr>
              <a:t>)+</a:t>
            </a:r>
            <a:r>
              <a:rPr lang="en-US" altLang="zh-CN" sz="2800" i="1" dirty="0">
                <a:latin typeface="Euclid" panose="02020503060505020303" pitchFamily="18" charset="0"/>
              </a:rPr>
              <a:t>c</a:t>
            </a:r>
            <a:r>
              <a:rPr lang="en-US" altLang="zh-CN" sz="2800" dirty="0">
                <a:latin typeface="Euclid" panose="02020503060505020303" pitchFamily="18" charset="0"/>
              </a:rPr>
              <a:t>=</a:t>
            </a:r>
            <a:r>
              <a:rPr lang="en-US" altLang="zh-CN" sz="2800" i="1" dirty="0">
                <a:latin typeface="Euclid" panose="02020503060505020303" pitchFamily="18" charset="0"/>
              </a:rPr>
              <a:t>a</a:t>
            </a:r>
            <a:r>
              <a:rPr lang="en-US" altLang="zh-CN" sz="2800" dirty="0">
                <a:latin typeface="Euclid" panose="02020503060505020303" pitchFamily="18" charset="0"/>
              </a:rPr>
              <a:t>+(</a:t>
            </a:r>
            <a:r>
              <a:rPr lang="en-US" altLang="zh-CN" sz="2800" i="1" dirty="0" err="1">
                <a:latin typeface="Euclid" panose="02020503060505020303" pitchFamily="18" charset="0"/>
              </a:rPr>
              <a:t>b</a:t>
            </a:r>
            <a:r>
              <a:rPr lang="en-US" altLang="zh-CN" sz="2800" dirty="0" err="1">
                <a:latin typeface="Euclid" panose="02020503060505020303" pitchFamily="18" charset="0"/>
              </a:rPr>
              <a:t>+</a:t>
            </a:r>
            <a:r>
              <a:rPr lang="en-US" altLang="zh-CN" sz="2800" i="1" dirty="0" err="1">
                <a:latin typeface="Euclid" panose="02020503060505020303" pitchFamily="18" charset="0"/>
              </a:rPr>
              <a:t>c</a:t>
            </a:r>
            <a:r>
              <a:rPr lang="en-US" altLang="zh-CN" sz="2800" dirty="0">
                <a:latin typeface="Euclid" panose="02020503060505020303" pitchFamily="18" charset="0"/>
              </a:rPr>
              <a:t>); </a:t>
            </a:r>
            <a:r>
              <a:rPr lang="zh-CN" altLang="en-US" sz="2800" b="0" dirty="0">
                <a:solidFill>
                  <a:srgbClr val="FF0000"/>
                </a:solidFill>
                <a:latin typeface="Euclid" panose="02020503060505020303" pitchFamily="18" charset="0"/>
              </a:rPr>
              <a:t>结合律</a:t>
            </a:r>
          </a:p>
          <a:p>
            <a:pPr lvl="1" eaLnBrk="1" hangingPunct="1">
              <a:lnSpc>
                <a:spcPct val="120000"/>
              </a:lnSpc>
              <a:spcBef>
                <a:spcPts val="0"/>
              </a:spcBef>
              <a:spcAft>
                <a:spcPts val="0"/>
              </a:spcAft>
              <a:buFont typeface="Times New Roman" panose="02020603050405020304" pitchFamily="18" charset="0"/>
              <a:buChar char="‒"/>
            </a:pPr>
            <a:r>
              <a:rPr lang="zh-CN" altLang="en-US" sz="2800" b="0" dirty="0">
                <a:latin typeface="Euclid" panose="02020503060505020303" pitchFamily="18" charset="0"/>
              </a:rPr>
              <a:t>存在</a:t>
            </a:r>
            <a:r>
              <a:rPr lang="en-US" altLang="zh-CN" sz="2800" dirty="0">
                <a:latin typeface="Euclid" panose="02020503060505020303" pitchFamily="18" charset="0"/>
              </a:rPr>
              <a:t>0∈</a:t>
            </a:r>
            <a:r>
              <a:rPr lang="en-US" altLang="zh-CN" sz="2800" i="1" dirty="0">
                <a:latin typeface="Euclid" panose="02020503060505020303" pitchFamily="18" charset="0"/>
              </a:rPr>
              <a:t>F</a:t>
            </a:r>
            <a:r>
              <a:rPr lang="en-US" altLang="zh-CN" sz="2800" b="0" dirty="0">
                <a:latin typeface="Euclid" panose="02020503060505020303" pitchFamily="18" charset="0"/>
              </a:rPr>
              <a:t>, </a:t>
            </a:r>
            <a:r>
              <a:rPr lang="zh-CN" altLang="en-US" sz="2800" b="0" dirty="0">
                <a:latin typeface="Euclid" panose="02020503060505020303" pitchFamily="18" charset="0"/>
              </a:rPr>
              <a:t>使得</a:t>
            </a:r>
            <a:r>
              <a:rPr lang="en-US" altLang="zh-CN" sz="2800" i="1" dirty="0">
                <a:latin typeface="Euclid" panose="02020503060505020303" pitchFamily="18" charset="0"/>
              </a:rPr>
              <a:t>a</a:t>
            </a:r>
            <a:r>
              <a:rPr lang="en-US" altLang="zh-CN" sz="2800" dirty="0">
                <a:latin typeface="Euclid" panose="02020503060505020303" pitchFamily="18" charset="0"/>
              </a:rPr>
              <a:t>+0=</a:t>
            </a:r>
            <a:r>
              <a:rPr lang="en-US" altLang="zh-CN" sz="2800" i="1" dirty="0">
                <a:latin typeface="Euclid" panose="02020503060505020303" pitchFamily="18" charset="0"/>
              </a:rPr>
              <a:t>a</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有零元</a:t>
            </a:r>
          </a:p>
          <a:p>
            <a:pPr lvl="1" eaLnBrk="1" hangingPunct="1">
              <a:lnSpc>
                <a:spcPct val="120000"/>
              </a:lnSpc>
              <a:spcBef>
                <a:spcPts val="0"/>
              </a:spcBef>
              <a:spcAft>
                <a:spcPts val="0"/>
              </a:spcAft>
              <a:buFont typeface="Times New Roman" panose="02020603050405020304" pitchFamily="18" charset="0"/>
              <a:buChar char="‒"/>
            </a:pPr>
            <a:r>
              <a:rPr lang="zh-CN" altLang="en-US" sz="2800" b="0" dirty="0">
                <a:latin typeface="Euclid" panose="02020503060505020303" pitchFamily="18" charset="0"/>
              </a:rPr>
              <a:t>存在</a:t>
            </a:r>
            <a:r>
              <a:rPr lang="en-US" altLang="zh-CN" sz="2800" dirty="0">
                <a:latin typeface="Euclid" panose="02020503060505020303" pitchFamily="18" charset="0"/>
              </a:rPr>
              <a:t>-</a:t>
            </a:r>
            <a:r>
              <a:rPr lang="en-US" altLang="zh-CN" sz="2800" i="1" dirty="0" err="1">
                <a:latin typeface="Euclid" panose="02020503060505020303" pitchFamily="18" charset="0"/>
              </a:rPr>
              <a:t>a</a:t>
            </a:r>
            <a:r>
              <a:rPr lang="en-US" altLang="zh-CN" sz="2800" dirty="0" err="1">
                <a:latin typeface="Euclid" panose="02020503060505020303" pitchFamily="18" charset="0"/>
              </a:rPr>
              <a:t>∈</a:t>
            </a:r>
            <a:r>
              <a:rPr lang="en-US" altLang="zh-CN" sz="2800" i="1" dirty="0" err="1">
                <a:latin typeface="Euclid" panose="02020503060505020303" pitchFamily="18" charset="0"/>
              </a:rPr>
              <a:t>F</a:t>
            </a:r>
            <a:r>
              <a:rPr lang="en-US" altLang="zh-CN" sz="2800" b="0" dirty="0">
                <a:latin typeface="Euclid" panose="02020503060505020303" pitchFamily="18" charset="0"/>
              </a:rPr>
              <a:t>, </a:t>
            </a:r>
            <a:r>
              <a:rPr lang="zh-CN" altLang="en-US" sz="2800" b="0" dirty="0">
                <a:latin typeface="Euclid" panose="02020503060505020303" pitchFamily="18" charset="0"/>
              </a:rPr>
              <a:t>使得</a:t>
            </a:r>
            <a:r>
              <a:rPr lang="en-US" altLang="zh-CN" sz="2800" i="1" dirty="0">
                <a:latin typeface="Euclid" panose="02020503060505020303" pitchFamily="18" charset="0"/>
              </a:rPr>
              <a:t>a</a:t>
            </a:r>
            <a:r>
              <a:rPr lang="en-US" altLang="zh-CN" sz="2800" dirty="0">
                <a:latin typeface="Euclid" panose="02020503060505020303" pitchFamily="18" charset="0"/>
              </a:rPr>
              <a:t>+(-</a:t>
            </a:r>
            <a:r>
              <a:rPr lang="en-US" altLang="zh-CN" sz="2800" i="1" dirty="0">
                <a:latin typeface="Euclid" panose="02020503060505020303" pitchFamily="18" charset="0"/>
              </a:rPr>
              <a:t>a</a:t>
            </a:r>
            <a:r>
              <a:rPr lang="en-US" altLang="zh-CN" sz="2800" dirty="0">
                <a:latin typeface="Euclid" panose="02020503060505020303" pitchFamily="18" charset="0"/>
              </a:rPr>
              <a:t>)=0</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有负元</a:t>
            </a:r>
            <a:endParaRPr lang="en-US" altLang="zh-CN" sz="2800" b="0" dirty="0">
              <a:solidFill>
                <a:srgbClr val="FF0000"/>
              </a:solidFill>
              <a:latin typeface="Euclid" panose="02020503060505020303" pitchFamily="18" charset="0"/>
            </a:endParaRPr>
          </a:p>
          <a:p>
            <a:endParaRPr lang="zh-CN" altLang="en-US" sz="2400" dirty="0"/>
          </a:p>
        </p:txBody>
      </p:sp>
      <p:sp>
        <p:nvSpPr>
          <p:cNvPr id="4" name="日期占位符 3"/>
          <p:cNvSpPr>
            <a:spLocks noGrp="1"/>
          </p:cNvSpPr>
          <p:nvPr>
            <p:ph type="dt" sz="half" idx="10"/>
          </p:nvPr>
        </p:nvSpPr>
        <p:spPr/>
        <p:txBody>
          <a:bodyPr/>
          <a:lstStyle/>
          <a:p>
            <a:pPr>
              <a:defRPr/>
            </a:pPr>
            <a:fld id="{73AD08BF-E3B4-44E8-9DFB-E95BE704BC47}"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3792114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623D10-307E-4A4D-A2F1-16E68D19B63C}"/>
              </a:ext>
            </a:extLst>
          </p:cNvPr>
          <p:cNvSpPr>
            <a:spLocks noGrp="1"/>
          </p:cNvSpPr>
          <p:nvPr>
            <p:ph type="title"/>
          </p:nvPr>
        </p:nvSpPr>
        <p:spPr/>
        <p:txBody>
          <a:bodyPr/>
          <a:lstStyle/>
          <a:p>
            <a:r>
              <a:rPr lang="en-US" altLang="zh-CN" dirty="0"/>
              <a:t>AES</a:t>
            </a:r>
            <a:r>
              <a:rPr lang="zh-CN" altLang="en-US" dirty="0"/>
              <a:t>有限域基础</a:t>
            </a:r>
            <a:r>
              <a:rPr lang="en-US" altLang="zh-CN" dirty="0"/>
              <a:t>—</a:t>
            </a:r>
            <a:r>
              <a:rPr lang="zh-CN" altLang="en-US" dirty="0"/>
              <a:t>域</a:t>
            </a:r>
          </a:p>
        </p:txBody>
      </p:sp>
      <p:sp>
        <p:nvSpPr>
          <p:cNvPr id="3" name="内容占位符 2">
            <a:extLst>
              <a:ext uri="{FF2B5EF4-FFF2-40B4-BE49-F238E27FC236}">
                <a16:creationId xmlns="" xmlns:a16="http://schemas.microsoft.com/office/drawing/2014/main" id="{205840AA-7267-4B26-BFBE-CEF4D669165B}"/>
              </a:ext>
            </a:extLst>
          </p:cNvPr>
          <p:cNvSpPr>
            <a:spLocks noGrp="1"/>
          </p:cNvSpPr>
          <p:nvPr>
            <p:ph idx="1"/>
          </p:nvPr>
        </p:nvSpPr>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3200" b="0" dirty="0">
                <a:latin typeface="Euclid" panose="02020503060505020303" pitchFamily="18" charset="0"/>
              </a:rPr>
              <a:t>乘法满足</a:t>
            </a:r>
            <a:r>
              <a:rPr lang="en-US" altLang="zh-CN" sz="3200" b="0" dirty="0">
                <a:latin typeface="Euclid" panose="02020503060505020303" pitchFamily="18" charset="0"/>
              </a:rPr>
              <a:t>: </a:t>
            </a:r>
            <a:r>
              <a:rPr lang="zh-CN" altLang="en-US" sz="3200" b="0" dirty="0">
                <a:latin typeface="Euclid" panose="02020503060505020303" pitchFamily="18" charset="0"/>
              </a:rPr>
              <a:t>对于任意</a:t>
            </a:r>
            <a:r>
              <a:rPr lang="en-US" altLang="zh-CN" sz="3200" i="1" dirty="0">
                <a:latin typeface="Euclid" panose="02020503060505020303" pitchFamily="18" charset="0"/>
              </a:rPr>
              <a:t>a</a:t>
            </a:r>
            <a:r>
              <a:rPr lang="en-US" altLang="zh-CN" sz="3200" dirty="0">
                <a:latin typeface="Euclid" panose="02020503060505020303" pitchFamily="18" charset="0"/>
              </a:rPr>
              <a:t>, </a:t>
            </a:r>
            <a:r>
              <a:rPr lang="en-US" altLang="zh-CN" sz="3200" i="1" dirty="0">
                <a:latin typeface="Euclid" panose="02020503060505020303" pitchFamily="18" charset="0"/>
              </a:rPr>
              <a:t>b</a:t>
            </a:r>
            <a:r>
              <a:rPr lang="en-US" altLang="zh-CN" sz="3200" dirty="0">
                <a:latin typeface="Euclid" panose="02020503060505020303" pitchFamily="18" charset="0"/>
              </a:rPr>
              <a:t>, </a:t>
            </a:r>
            <a:r>
              <a:rPr lang="en-US" altLang="zh-CN" sz="3200" i="1" dirty="0" err="1">
                <a:latin typeface="Euclid" panose="02020503060505020303" pitchFamily="18" charset="0"/>
              </a:rPr>
              <a:t>c</a:t>
            </a:r>
            <a:r>
              <a:rPr lang="en-US" altLang="zh-CN" sz="3200" dirty="0" err="1">
                <a:latin typeface="Euclid" panose="02020503060505020303" pitchFamily="18" charset="0"/>
              </a:rPr>
              <a:t>∈</a:t>
            </a:r>
            <a:r>
              <a:rPr lang="en-US" altLang="zh-CN" sz="3200" i="1" dirty="0" err="1">
                <a:latin typeface="Euclid" panose="02020503060505020303" pitchFamily="18" charset="0"/>
              </a:rPr>
              <a:t>F</a:t>
            </a:r>
            <a:endParaRPr lang="en-US" altLang="zh-CN" sz="3200" i="1" dirty="0">
              <a:latin typeface="Euclid" panose="02020503060505020303" pitchFamily="18" charset="0"/>
            </a:endParaRPr>
          </a:p>
          <a:p>
            <a:pPr lvl="1" eaLnBrk="1" hangingPunct="1">
              <a:lnSpc>
                <a:spcPct val="120000"/>
              </a:lnSpc>
              <a:spcBef>
                <a:spcPts val="0"/>
              </a:spcBef>
              <a:spcAft>
                <a:spcPts val="0"/>
              </a:spcAft>
              <a:buFont typeface="Times New Roman" panose="02020603050405020304" pitchFamily="18" charset="0"/>
              <a:buChar char="‒"/>
            </a:pPr>
            <a:r>
              <a:rPr lang="en-US" altLang="zh-CN" sz="2800" i="1" dirty="0" err="1">
                <a:latin typeface="Euclid" panose="02020503060505020303" pitchFamily="18" charset="0"/>
              </a:rPr>
              <a:t>a</a:t>
            </a:r>
            <a:r>
              <a:rPr lang="en-US" altLang="zh-CN" sz="2800" dirty="0" err="1">
                <a:latin typeface="Euclid" panose="02020503060505020303" pitchFamily="18" charset="0"/>
              </a:rPr>
              <a:t>·</a:t>
            </a:r>
            <a:r>
              <a:rPr lang="en-US" altLang="zh-CN" sz="2800" i="1" dirty="0" err="1">
                <a:latin typeface="Euclid" panose="02020503060505020303" pitchFamily="18" charset="0"/>
              </a:rPr>
              <a:t>b</a:t>
            </a:r>
            <a:r>
              <a:rPr lang="en-US" altLang="zh-CN" sz="2800" dirty="0">
                <a:latin typeface="Euclid" panose="02020503060505020303" pitchFamily="18" charset="0"/>
              </a:rPr>
              <a:t>=</a:t>
            </a:r>
            <a:r>
              <a:rPr lang="en-US" altLang="zh-CN" sz="2800" i="1" dirty="0" err="1">
                <a:latin typeface="Euclid" panose="02020503060505020303" pitchFamily="18" charset="0"/>
              </a:rPr>
              <a:t>b</a:t>
            </a:r>
            <a:r>
              <a:rPr lang="en-US" altLang="zh-CN" sz="2800" dirty="0" err="1">
                <a:latin typeface="Euclid" panose="02020503060505020303" pitchFamily="18" charset="0"/>
              </a:rPr>
              <a:t>·</a:t>
            </a:r>
            <a:r>
              <a:rPr lang="en-US" altLang="zh-CN" sz="2800" i="1" dirty="0" err="1">
                <a:latin typeface="Euclid" panose="02020503060505020303" pitchFamily="18" charset="0"/>
              </a:rPr>
              <a:t>a</a:t>
            </a:r>
            <a:r>
              <a:rPr lang="en-US" altLang="zh-CN" sz="2800" dirty="0">
                <a:latin typeface="Euclid" panose="02020503060505020303" pitchFamily="18" charset="0"/>
              </a:rPr>
              <a:t>;</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交换律</a:t>
            </a:r>
          </a:p>
          <a:p>
            <a:pPr lvl="1" eaLnBrk="1" hangingPunct="1">
              <a:lnSpc>
                <a:spcPct val="120000"/>
              </a:lnSpc>
              <a:spcBef>
                <a:spcPts val="0"/>
              </a:spcBef>
              <a:spcAft>
                <a:spcPts val="0"/>
              </a:spcAft>
              <a:buFont typeface="Times New Roman" panose="02020603050405020304" pitchFamily="18" charset="0"/>
              <a:buChar char="‒"/>
            </a:pPr>
            <a:r>
              <a:rPr lang="en-US" altLang="zh-CN" sz="2800" dirty="0">
                <a:latin typeface="Euclid" panose="02020503060505020303" pitchFamily="18" charset="0"/>
              </a:rPr>
              <a:t>(</a:t>
            </a:r>
            <a:r>
              <a:rPr lang="en-US" altLang="zh-CN" sz="2800" i="1" dirty="0" err="1">
                <a:latin typeface="Euclid" panose="02020503060505020303" pitchFamily="18" charset="0"/>
              </a:rPr>
              <a:t>a</a:t>
            </a:r>
            <a:r>
              <a:rPr lang="en-US" altLang="zh-CN" sz="2800" dirty="0" err="1">
                <a:latin typeface="Euclid" panose="02020503060505020303" pitchFamily="18" charset="0"/>
              </a:rPr>
              <a:t>·</a:t>
            </a:r>
            <a:r>
              <a:rPr lang="en-US" altLang="zh-CN" sz="2800" i="1" dirty="0" err="1">
                <a:latin typeface="Euclid" panose="02020503060505020303" pitchFamily="18" charset="0"/>
              </a:rPr>
              <a:t>b</a:t>
            </a:r>
            <a:r>
              <a:rPr lang="en-US" altLang="zh-CN" sz="2800" dirty="0">
                <a:latin typeface="Euclid" panose="02020503060505020303" pitchFamily="18" charset="0"/>
              </a:rPr>
              <a:t>)·</a:t>
            </a:r>
            <a:r>
              <a:rPr lang="en-US" altLang="zh-CN" sz="2800" i="1" dirty="0">
                <a:latin typeface="Euclid" panose="02020503060505020303" pitchFamily="18" charset="0"/>
              </a:rPr>
              <a:t>c</a:t>
            </a:r>
            <a:r>
              <a:rPr lang="en-US" altLang="zh-CN" sz="2800" dirty="0">
                <a:latin typeface="Euclid" panose="02020503060505020303" pitchFamily="18" charset="0"/>
              </a:rPr>
              <a:t>=</a:t>
            </a:r>
            <a:r>
              <a:rPr lang="en-US" altLang="zh-CN" sz="2800" i="1" dirty="0">
                <a:latin typeface="Euclid" panose="02020503060505020303" pitchFamily="18" charset="0"/>
              </a:rPr>
              <a:t>a</a:t>
            </a:r>
            <a:r>
              <a:rPr lang="en-US" altLang="zh-CN" sz="2800" dirty="0">
                <a:latin typeface="Euclid" panose="02020503060505020303" pitchFamily="18" charset="0"/>
              </a:rPr>
              <a:t>·(</a:t>
            </a:r>
            <a:r>
              <a:rPr lang="en-US" altLang="zh-CN" sz="2800" i="1" dirty="0" err="1">
                <a:latin typeface="Euclid" panose="02020503060505020303" pitchFamily="18" charset="0"/>
              </a:rPr>
              <a:t>b</a:t>
            </a:r>
            <a:r>
              <a:rPr lang="en-US" altLang="zh-CN" sz="2800" dirty="0" err="1">
                <a:latin typeface="Euclid" panose="02020503060505020303" pitchFamily="18" charset="0"/>
              </a:rPr>
              <a:t>·</a:t>
            </a:r>
            <a:r>
              <a:rPr lang="en-US" altLang="zh-CN" sz="2800" i="1" dirty="0" err="1">
                <a:latin typeface="Euclid" panose="02020503060505020303" pitchFamily="18" charset="0"/>
              </a:rPr>
              <a:t>c</a:t>
            </a:r>
            <a:r>
              <a:rPr lang="en-US" altLang="zh-CN" sz="2800" dirty="0">
                <a:latin typeface="Euclid" panose="02020503060505020303" pitchFamily="18" charset="0"/>
              </a:rPr>
              <a:t>);  </a:t>
            </a:r>
            <a:r>
              <a:rPr lang="zh-CN" altLang="en-US" sz="2800" b="0" dirty="0">
                <a:solidFill>
                  <a:srgbClr val="FF0000"/>
                </a:solidFill>
                <a:latin typeface="Euclid" panose="02020503060505020303" pitchFamily="18" charset="0"/>
              </a:rPr>
              <a:t>结合律</a:t>
            </a:r>
          </a:p>
          <a:p>
            <a:pPr lvl="1" eaLnBrk="1" hangingPunct="1">
              <a:lnSpc>
                <a:spcPct val="120000"/>
              </a:lnSpc>
              <a:spcBef>
                <a:spcPts val="0"/>
              </a:spcBef>
              <a:spcAft>
                <a:spcPts val="0"/>
              </a:spcAft>
              <a:buFont typeface="Times New Roman" panose="02020603050405020304" pitchFamily="18" charset="0"/>
              <a:buChar char="‒"/>
            </a:pPr>
            <a:r>
              <a:rPr lang="zh-CN" altLang="en-US" sz="2800" b="0" dirty="0">
                <a:latin typeface="Euclid" panose="02020503060505020303" pitchFamily="18" charset="0"/>
              </a:rPr>
              <a:t>存在</a:t>
            </a:r>
            <a:r>
              <a:rPr lang="en-US" altLang="zh-CN" sz="2800" i="1" dirty="0" err="1">
                <a:latin typeface="Euclid" panose="02020503060505020303" pitchFamily="18" charset="0"/>
              </a:rPr>
              <a:t>e</a:t>
            </a:r>
            <a:r>
              <a:rPr lang="en-US" altLang="zh-CN" sz="2800" dirty="0" err="1">
                <a:latin typeface="Euclid" panose="02020503060505020303" pitchFamily="18" charset="0"/>
              </a:rPr>
              <a:t>∈</a:t>
            </a:r>
            <a:r>
              <a:rPr lang="en-US" altLang="zh-CN" sz="2800" i="1" dirty="0" err="1">
                <a:latin typeface="Euclid" panose="02020503060505020303" pitchFamily="18" charset="0"/>
              </a:rPr>
              <a:t>F</a:t>
            </a:r>
            <a:r>
              <a:rPr lang="en-US" altLang="zh-CN" sz="2800" b="0" dirty="0">
                <a:latin typeface="Euclid" panose="02020503060505020303" pitchFamily="18" charset="0"/>
              </a:rPr>
              <a:t>, </a:t>
            </a:r>
            <a:r>
              <a:rPr lang="zh-CN" altLang="en-US" sz="2800" b="0" dirty="0">
                <a:latin typeface="Euclid" panose="02020503060505020303" pitchFamily="18" charset="0"/>
              </a:rPr>
              <a:t>使得</a:t>
            </a:r>
            <a:r>
              <a:rPr lang="en-US" altLang="zh-CN" sz="2800" i="1" dirty="0" err="1">
                <a:latin typeface="Euclid" panose="02020503060505020303" pitchFamily="18" charset="0"/>
              </a:rPr>
              <a:t>a</a:t>
            </a:r>
            <a:r>
              <a:rPr lang="en-US" altLang="zh-CN" sz="2800" dirty="0" err="1">
                <a:latin typeface="Euclid" panose="02020503060505020303" pitchFamily="18" charset="0"/>
              </a:rPr>
              <a:t>·</a:t>
            </a:r>
            <a:r>
              <a:rPr lang="en-US" altLang="zh-CN" sz="2800" i="1" dirty="0" err="1">
                <a:latin typeface="Euclid" panose="02020503060505020303" pitchFamily="18" charset="0"/>
              </a:rPr>
              <a:t>e</a:t>
            </a:r>
            <a:r>
              <a:rPr lang="en-US" altLang="zh-CN" sz="2800" dirty="0">
                <a:latin typeface="Euclid" panose="02020503060505020303" pitchFamily="18" charset="0"/>
              </a:rPr>
              <a:t>=</a:t>
            </a:r>
            <a:r>
              <a:rPr lang="en-US" altLang="zh-CN" sz="2800" i="1" dirty="0">
                <a:latin typeface="Euclid" panose="02020503060505020303" pitchFamily="18" charset="0"/>
              </a:rPr>
              <a:t>a</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有单位元</a:t>
            </a:r>
          </a:p>
          <a:p>
            <a:pPr lvl="1" eaLnBrk="1" hangingPunct="1">
              <a:lnSpc>
                <a:spcPct val="120000"/>
              </a:lnSpc>
              <a:spcBef>
                <a:spcPts val="0"/>
              </a:spcBef>
              <a:spcAft>
                <a:spcPts val="0"/>
              </a:spcAft>
              <a:buFont typeface="Times New Roman" panose="02020603050405020304" pitchFamily="18" charset="0"/>
              <a:buChar char="‒"/>
            </a:pPr>
            <a:r>
              <a:rPr lang="zh-CN" altLang="en-US" sz="2800" b="0" dirty="0">
                <a:latin typeface="Euclid" panose="02020503060505020303" pitchFamily="18" charset="0"/>
              </a:rPr>
              <a:t>存在</a:t>
            </a:r>
            <a:r>
              <a:rPr lang="en-US" altLang="zh-CN" sz="2800" i="1" dirty="0">
                <a:latin typeface="Euclid" panose="02020503060505020303" pitchFamily="18" charset="0"/>
              </a:rPr>
              <a:t>a</a:t>
            </a:r>
            <a:r>
              <a:rPr lang="en-US" altLang="zh-CN" sz="2800" baseline="30000" dirty="0">
                <a:latin typeface="Euclid" panose="02020503060505020303" pitchFamily="18" charset="0"/>
              </a:rPr>
              <a:t>-1</a:t>
            </a:r>
            <a:r>
              <a:rPr lang="en-US" altLang="zh-CN" sz="2800" dirty="0">
                <a:latin typeface="Euclid" panose="02020503060505020303" pitchFamily="18" charset="0"/>
              </a:rPr>
              <a:t>∈</a:t>
            </a:r>
            <a:r>
              <a:rPr lang="en-US" altLang="zh-CN" sz="2800" i="1" dirty="0">
                <a:latin typeface="Euclid" panose="02020503060505020303" pitchFamily="18" charset="0"/>
              </a:rPr>
              <a:t>F</a:t>
            </a:r>
            <a:r>
              <a:rPr lang="en-US" altLang="zh-CN" sz="2800" b="0" dirty="0">
                <a:latin typeface="Euclid" panose="02020503060505020303" pitchFamily="18" charset="0"/>
              </a:rPr>
              <a:t>, </a:t>
            </a:r>
            <a:r>
              <a:rPr lang="zh-CN" altLang="en-US" sz="2800" b="0" dirty="0">
                <a:latin typeface="Euclid" panose="02020503060505020303" pitchFamily="18" charset="0"/>
              </a:rPr>
              <a:t>使得</a:t>
            </a:r>
            <a:r>
              <a:rPr lang="en-US" altLang="zh-CN" sz="2800" i="1" dirty="0">
                <a:latin typeface="Euclid" panose="02020503060505020303" pitchFamily="18" charset="0"/>
              </a:rPr>
              <a:t>a</a:t>
            </a:r>
            <a:r>
              <a:rPr lang="en-US" altLang="zh-CN" sz="2800" dirty="0">
                <a:latin typeface="Euclid" panose="02020503060505020303" pitchFamily="18" charset="0"/>
              </a:rPr>
              <a:t>·</a:t>
            </a:r>
            <a:r>
              <a:rPr lang="en-US" altLang="zh-CN" sz="2800" i="1" dirty="0">
                <a:latin typeface="Euclid" panose="02020503060505020303" pitchFamily="18" charset="0"/>
              </a:rPr>
              <a:t>a</a:t>
            </a:r>
            <a:r>
              <a:rPr lang="en-US" altLang="zh-CN" sz="2800" baseline="30000" dirty="0">
                <a:latin typeface="Euclid" panose="02020503060505020303" pitchFamily="18" charset="0"/>
              </a:rPr>
              <a:t>-1</a:t>
            </a:r>
            <a:r>
              <a:rPr lang="en-US" altLang="zh-CN" sz="2800" dirty="0">
                <a:latin typeface="Euclid" panose="02020503060505020303" pitchFamily="18" charset="0"/>
              </a:rPr>
              <a:t> =</a:t>
            </a:r>
            <a:r>
              <a:rPr lang="en-US" altLang="zh-CN" sz="2800" i="1" dirty="0">
                <a:latin typeface="Euclid" panose="02020503060505020303" pitchFamily="18" charset="0"/>
              </a:rPr>
              <a:t>e</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有逆元</a:t>
            </a: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3200" b="0" dirty="0">
                <a:solidFill>
                  <a:srgbClr val="FF0000"/>
                </a:solidFill>
                <a:latin typeface="Euclid" panose="02020503060505020303" pitchFamily="18" charset="0"/>
              </a:rPr>
              <a:t>乘法对加法满足分配率</a:t>
            </a:r>
          </a:p>
          <a:p>
            <a:pPr lvl="1" eaLnBrk="1" hangingPunct="1">
              <a:lnSpc>
                <a:spcPct val="120000"/>
              </a:lnSpc>
              <a:spcBef>
                <a:spcPts val="0"/>
              </a:spcBef>
              <a:spcAft>
                <a:spcPts val="0"/>
              </a:spcAft>
              <a:buFont typeface="Times New Roman" panose="02020603050405020304" pitchFamily="18" charset="0"/>
              <a:buChar char="‒"/>
            </a:pPr>
            <a:r>
              <a:rPr lang="en-US" altLang="zh-CN" sz="2800" i="1" dirty="0">
                <a:latin typeface="Euclid" panose="02020503060505020303" pitchFamily="18" charset="0"/>
              </a:rPr>
              <a:t>a</a:t>
            </a:r>
            <a:r>
              <a:rPr lang="en-US" altLang="zh-CN" sz="2800" dirty="0">
                <a:latin typeface="Euclid" panose="02020503060505020303" pitchFamily="18" charset="0"/>
              </a:rPr>
              <a:t>·(</a:t>
            </a:r>
            <a:r>
              <a:rPr lang="en-US" altLang="zh-CN" sz="2800" i="1" dirty="0" err="1">
                <a:latin typeface="Euclid" panose="02020503060505020303" pitchFamily="18" charset="0"/>
              </a:rPr>
              <a:t>b</a:t>
            </a:r>
            <a:r>
              <a:rPr lang="en-US" altLang="zh-CN" sz="2800" dirty="0" err="1">
                <a:latin typeface="Euclid" panose="02020503060505020303" pitchFamily="18" charset="0"/>
              </a:rPr>
              <a:t>+</a:t>
            </a:r>
            <a:r>
              <a:rPr lang="en-US" altLang="zh-CN" sz="2800" i="1" dirty="0" err="1">
                <a:latin typeface="Euclid" panose="02020503060505020303" pitchFamily="18" charset="0"/>
              </a:rPr>
              <a:t>c</a:t>
            </a:r>
            <a:r>
              <a:rPr lang="en-US" altLang="zh-CN" sz="2800" dirty="0">
                <a:latin typeface="Euclid" panose="02020503060505020303" pitchFamily="18" charset="0"/>
              </a:rPr>
              <a:t>)=</a:t>
            </a:r>
            <a:r>
              <a:rPr lang="en-US" altLang="zh-CN" sz="2800" i="1" dirty="0" err="1">
                <a:latin typeface="Euclid" panose="02020503060505020303" pitchFamily="18" charset="0"/>
              </a:rPr>
              <a:t>a</a:t>
            </a:r>
            <a:r>
              <a:rPr lang="en-US" altLang="zh-CN" sz="2800" dirty="0" err="1">
                <a:latin typeface="Euclid" panose="02020503060505020303" pitchFamily="18" charset="0"/>
              </a:rPr>
              <a:t>·</a:t>
            </a:r>
            <a:r>
              <a:rPr lang="en-US" altLang="zh-CN" sz="2800" i="1" dirty="0" err="1">
                <a:latin typeface="Euclid" panose="02020503060505020303" pitchFamily="18" charset="0"/>
              </a:rPr>
              <a:t>b</a:t>
            </a:r>
            <a:r>
              <a:rPr lang="en-US" altLang="zh-CN" sz="2800" dirty="0" err="1">
                <a:latin typeface="Euclid" panose="02020503060505020303" pitchFamily="18" charset="0"/>
              </a:rPr>
              <a:t>+</a:t>
            </a:r>
            <a:r>
              <a:rPr lang="en-US" altLang="zh-CN" sz="2800" i="1" dirty="0" err="1">
                <a:latin typeface="Euclid" panose="02020503060505020303" pitchFamily="18" charset="0"/>
              </a:rPr>
              <a:t>a</a:t>
            </a:r>
            <a:r>
              <a:rPr lang="en-US" altLang="zh-CN" sz="2800" dirty="0" err="1">
                <a:latin typeface="Euclid" panose="02020503060505020303" pitchFamily="18" charset="0"/>
              </a:rPr>
              <a:t>·</a:t>
            </a:r>
            <a:r>
              <a:rPr lang="en-US" altLang="zh-CN" sz="2800" i="1" dirty="0" err="1">
                <a:latin typeface="Euclid" panose="02020503060505020303" pitchFamily="18" charset="0"/>
              </a:rPr>
              <a:t>c</a:t>
            </a:r>
            <a:endParaRPr lang="zh-CN" altLang="en-US" sz="2800" i="1" dirty="0">
              <a:latin typeface="Euclid" panose="02020503060505020303" pitchFamily="18" charset="0"/>
            </a:endParaRPr>
          </a:p>
          <a:p>
            <a:endParaRPr lang="zh-CN" altLang="en-US" dirty="0"/>
          </a:p>
        </p:txBody>
      </p:sp>
      <p:sp>
        <p:nvSpPr>
          <p:cNvPr id="4" name="日期占位符 3"/>
          <p:cNvSpPr>
            <a:spLocks noGrp="1"/>
          </p:cNvSpPr>
          <p:nvPr>
            <p:ph type="dt" sz="half" idx="10"/>
          </p:nvPr>
        </p:nvSpPr>
        <p:spPr/>
        <p:txBody>
          <a:bodyPr/>
          <a:lstStyle/>
          <a:p>
            <a:pPr>
              <a:defRPr/>
            </a:pPr>
            <a:fld id="{D1B7180B-DEC9-4068-A025-B3E234CE0A42}"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6082647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CFB6808-353A-46E5-92F0-4CECD444D41D}"/>
              </a:ext>
            </a:extLst>
          </p:cNvPr>
          <p:cNvSpPr>
            <a:spLocks noGrp="1"/>
          </p:cNvSpPr>
          <p:nvPr>
            <p:ph type="title"/>
          </p:nvPr>
        </p:nvSpPr>
        <p:spPr/>
        <p:txBody>
          <a:bodyPr/>
          <a:lstStyle/>
          <a:p>
            <a:r>
              <a:rPr lang="en-US" altLang="zh-CN" dirty="0"/>
              <a:t>AES</a:t>
            </a:r>
            <a:r>
              <a:rPr lang="zh-CN" altLang="en-US" dirty="0"/>
              <a:t>有限域基础</a:t>
            </a:r>
            <a:r>
              <a:rPr lang="en-US" altLang="zh-CN" dirty="0"/>
              <a:t>—</a:t>
            </a:r>
            <a:r>
              <a:rPr lang="zh-CN" altLang="en-US" dirty="0"/>
              <a:t>域</a:t>
            </a:r>
          </a:p>
        </p:txBody>
      </p:sp>
      <p:sp>
        <p:nvSpPr>
          <p:cNvPr id="3" name="内容占位符 2">
            <a:extLst>
              <a:ext uri="{FF2B5EF4-FFF2-40B4-BE49-F238E27FC236}">
                <a16:creationId xmlns="" xmlns:a16="http://schemas.microsoft.com/office/drawing/2014/main" id="{FDC5CEDD-E5DD-45C9-BD82-A33CEC44DCA9}"/>
              </a:ext>
            </a:extLst>
          </p:cNvPr>
          <p:cNvSpPr>
            <a:spLocks noGrp="1"/>
          </p:cNvSpPr>
          <p:nvPr>
            <p:ph idx="1"/>
          </p:nvPr>
        </p:nvSpPr>
        <p:spPr>
          <a:xfrm>
            <a:off x="617934" y="1033463"/>
            <a:ext cx="8221153" cy="5138665"/>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i="1" dirty="0">
                <a:latin typeface="Euclid" panose="02020503060505020303" pitchFamily="18" charset="0"/>
              </a:rPr>
              <a:t>Z</a:t>
            </a:r>
            <a:r>
              <a:rPr lang="en-US" altLang="zh-CN" sz="2800" i="1" baseline="-25000" dirty="0">
                <a:latin typeface="Euclid" panose="02020503060505020303" pitchFamily="18" charset="0"/>
              </a:rPr>
              <a:t>n</a:t>
            </a:r>
            <a:r>
              <a:rPr lang="en-US" altLang="zh-CN" sz="2800" dirty="0">
                <a:latin typeface="Euclid" panose="02020503060505020303" pitchFamily="18" charset="0"/>
              </a:rPr>
              <a:t>={0, 1, 2, …, </a:t>
            </a:r>
            <a:r>
              <a:rPr lang="en-US" altLang="zh-CN" sz="2800" i="1" dirty="0">
                <a:latin typeface="Euclid" panose="02020503060505020303" pitchFamily="18" charset="0"/>
              </a:rPr>
              <a:t>n</a:t>
            </a:r>
            <a:r>
              <a:rPr lang="en-US" altLang="zh-CN" sz="2800" dirty="0">
                <a:latin typeface="Euclid" panose="02020503060505020303" pitchFamily="18" charset="0"/>
              </a:rPr>
              <a:t>-1} mod </a:t>
            </a:r>
            <a:r>
              <a:rPr lang="en-US" altLang="zh-CN" sz="2800" i="1" dirty="0">
                <a:latin typeface="Euclid" panose="02020503060505020303" pitchFamily="18" charset="0"/>
              </a:rPr>
              <a:t>n</a:t>
            </a:r>
            <a:r>
              <a:rPr lang="en-US" altLang="zh-CN" sz="2800" b="0" dirty="0">
                <a:latin typeface="Euclid" panose="02020503060505020303" pitchFamily="18" charset="0"/>
              </a:rPr>
              <a:t>, </a:t>
            </a:r>
            <a:r>
              <a:rPr lang="zh-CN" altLang="en-US" sz="2800" b="0" dirty="0">
                <a:latin typeface="Euclid" panose="02020503060505020303" pitchFamily="18" charset="0"/>
              </a:rPr>
              <a:t>加法和乘法都是模</a:t>
            </a:r>
            <a:r>
              <a:rPr lang="en-US" altLang="zh-CN" sz="2800" i="1" dirty="0">
                <a:latin typeface="Euclid" panose="02020503060505020303" pitchFamily="18" charset="0"/>
              </a:rPr>
              <a:t>n</a:t>
            </a:r>
            <a:r>
              <a:rPr lang="zh-CN" altLang="en-US" sz="2800" b="0" dirty="0">
                <a:latin typeface="Euclid" panose="02020503060505020303" pitchFamily="18" charset="0"/>
              </a:rPr>
              <a:t>的运算</a:t>
            </a:r>
            <a:r>
              <a:rPr lang="en-US" altLang="zh-CN" sz="2800" b="0" dirty="0">
                <a:latin typeface="Euclid" panose="02020503060505020303" pitchFamily="18" charset="0"/>
              </a:rPr>
              <a:t>, </a:t>
            </a:r>
            <a:r>
              <a:rPr lang="zh-CN" altLang="en-US" sz="2800" b="0" dirty="0">
                <a:latin typeface="Euclid" panose="02020503060505020303" pitchFamily="18" charset="0"/>
              </a:rPr>
              <a:t>运算封闭</a:t>
            </a:r>
            <a:endParaRPr lang="en-US" altLang="zh-CN" sz="2800" b="0" dirty="0">
              <a:latin typeface="Euclid" panose="02020503060505020303" pitchFamily="18" charset="0"/>
            </a:endParaRPr>
          </a:p>
          <a:p>
            <a:pPr marL="687600" lvl="2"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400" b="0" dirty="0">
                <a:latin typeface="Euclid" panose="02020503060505020303" pitchFamily="18" charset="0"/>
              </a:rPr>
              <a:t>加法满足结合律和交换律</a:t>
            </a:r>
            <a:r>
              <a:rPr lang="en-US" altLang="zh-CN" sz="2400" b="0" dirty="0">
                <a:latin typeface="Euclid" panose="02020503060505020303" pitchFamily="18" charset="0"/>
              </a:rPr>
              <a:t>, </a:t>
            </a:r>
            <a:r>
              <a:rPr lang="zh-CN" altLang="en-US" sz="2400" b="0" dirty="0">
                <a:latin typeface="Euclid" panose="02020503060505020303" pitchFamily="18" charset="0"/>
              </a:rPr>
              <a:t>有零元</a:t>
            </a:r>
            <a:r>
              <a:rPr lang="en-US" altLang="zh-CN" sz="2400" dirty="0">
                <a:latin typeface="Euclid" panose="02020503060505020303" pitchFamily="18" charset="0"/>
              </a:rPr>
              <a:t>0</a:t>
            </a:r>
            <a:r>
              <a:rPr lang="en-US" altLang="zh-CN" sz="2400" b="0" dirty="0">
                <a:latin typeface="Euclid" panose="02020503060505020303" pitchFamily="18" charset="0"/>
              </a:rPr>
              <a:t>, </a:t>
            </a:r>
            <a:r>
              <a:rPr lang="zh-CN" altLang="en-US" sz="2400" b="0" dirty="0">
                <a:latin typeface="Euclid" panose="02020503060505020303" pitchFamily="18" charset="0"/>
              </a:rPr>
              <a:t>有负元</a:t>
            </a:r>
            <a:endParaRPr lang="en-US" altLang="zh-CN" sz="2400" b="0" dirty="0">
              <a:latin typeface="Euclid" panose="02020503060505020303" pitchFamily="18" charset="0"/>
            </a:endParaRPr>
          </a:p>
          <a:p>
            <a:pPr marL="687600" lvl="2" indent="-230400"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400" b="0" dirty="0">
                <a:latin typeface="Euclid" panose="02020503060505020303" pitchFamily="18" charset="0"/>
              </a:rPr>
              <a:t>乘法满足结合律和交换律</a:t>
            </a:r>
            <a:r>
              <a:rPr lang="en-US" altLang="zh-CN" sz="2400" b="0" dirty="0">
                <a:latin typeface="Euclid" panose="02020503060505020303" pitchFamily="18" charset="0"/>
              </a:rPr>
              <a:t>, </a:t>
            </a:r>
            <a:r>
              <a:rPr lang="zh-CN" altLang="en-US" sz="2400" b="0" dirty="0">
                <a:latin typeface="Euclid" panose="02020503060505020303" pitchFamily="18" charset="0"/>
              </a:rPr>
              <a:t>有单位元</a:t>
            </a:r>
            <a:r>
              <a:rPr lang="en-US" altLang="zh-CN" sz="2400" dirty="0">
                <a:latin typeface="Euclid" panose="02020503060505020303" pitchFamily="18" charset="0"/>
              </a:rPr>
              <a:t>1</a:t>
            </a:r>
            <a:r>
              <a:rPr lang="en-US" altLang="zh-CN" sz="2400" b="0" dirty="0">
                <a:latin typeface="Euclid" panose="02020503060505020303" pitchFamily="18" charset="0"/>
              </a:rPr>
              <a:t>, </a:t>
            </a:r>
            <a:r>
              <a:rPr lang="zh-CN" altLang="en-US" sz="2400" b="0" dirty="0">
                <a:solidFill>
                  <a:srgbClr val="FF0000"/>
                </a:solidFill>
                <a:latin typeface="Euclid" panose="02020503060505020303" pitchFamily="18" charset="0"/>
              </a:rPr>
              <a:t>不一定有逆元</a:t>
            </a:r>
            <a:endParaRPr lang="en-US" altLang="zh-CN" sz="2400" b="0" dirty="0">
              <a:solidFill>
                <a:srgbClr val="FF0000"/>
              </a:solidFill>
              <a:latin typeface="Euclid" panose="02020503060505020303" pitchFamily="18" charset="0"/>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i="1" dirty="0">
                <a:latin typeface="Euclid" panose="02020503060505020303" pitchFamily="18" charset="0"/>
              </a:rPr>
              <a:t>Z</a:t>
            </a:r>
            <a:r>
              <a:rPr lang="en-US" altLang="zh-CN" sz="2800" i="1" baseline="-25000" dirty="0">
                <a:latin typeface="Euclid" panose="02020503060505020303" pitchFamily="18" charset="0"/>
              </a:rPr>
              <a:t>n</a:t>
            </a:r>
            <a:r>
              <a:rPr lang="zh-CN" altLang="en-US" sz="2800" b="0" dirty="0">
                <a:latin typeface="Euclid" panose="02020503060505020303" pitchFamily="18" charset="0"/>
              </a:rPr>
              <a:t>中的数什么时候才有乘法逆元呢</a:t>
            </a:r>
            <a:r>
              <a:rPr lang="en-US" altLang="zh-CN" sz="2800" b="0" dirty="0">
                <a:latin typeface="Euclid" panose="02020503060505020303" pitchFamily="18" charset="0"/>
              </a:rPr>
              <a:t>?</a:t>
            </a: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引理：</a:t>
            </a:r>
            <a:r>
              <a:rPr lang="zh-CN" altLang="en-US" sz="2800" b="0" dirty="0">
                <a:solidFill>
                  <a:srgbClr val="FF0000"/>
                </a:solidFill>
                <a:latin typeface="Euclid" panose="02020503060505020303" pitchFamily="18" charset="0"/>
              </a:rPr>
              <a:t>整数</a:t>
            </a:r>
            <a:r>
              <a:rPr lang="en-US" altLang="zh-CN" sz="2800" i="1" dirty="0">
                <a:solidFill>
                  <a:srgbClr val="FF0000"/>
                </a:solidFill>
                <a:latin typeface="Euclid" panose="02020503060505020303" pitchFamily="18" charset="0"/>
              </a:rPr>
              <a:t>a</a:t>
            </a:r>
            <a:r>
              <a:rPr lang="zh-CN" altLang="en-US" sz="2800" b="0" dirty="0">
                <a:solidFill>
                  <a:srgbClr val="FF0000"/>
                </a:solidFill>
                <a:latin typeface="Euclid" panose="02020503060505020303" pitchFamily="18" charset="0"/>
              </a:rPr>
              <a:t>在模</a:t>
            </a:r>
            <a:r>
              <a:rPr lang="en-US" altLang="zh-CN" sz="2800" i="1" dirty="0">
                <a:solidFill>
                  <a:srgbClr val="FF0000"/>
                </a:solidFill>
                <a:latin typeface="Euclid" panose="02020503060505020303" pitchFamily="18" charset="0"/>
              </a:rPr>
              <a:t>n</a:t>
            </a:r>
            <a:r>
              <a:rPr lang="zh-CN" altLang="en-US" sz="2800" b="0" dirty="0">
                <a:solidFill>
                  <a:srgbClr val="FF0000"/>
                </a:solidFill>
                <a:latin typeface="Euclid" panose="02020503060505020303" pitchFamily="18" charset="0"/>
              </a:rPr>
              <a:t>乘法下有逆元</a:t>
            </a:r>
            <a:r>
              <a:rPr lang="en-US" altLang="zh-CN" sz="2800" b="0" dirty="0">
                <a:solidFill>
                  <a:srgbClr val="FF0000"/>
                </a:solidFill>
                <a:latin typeface="Euclid" panose="02020503060505020303" pitchFamily="18" charset="0"/>
              </a:rPr>
              <a:t>, </a:t>
            </a:r>
            <a:r>
              <a:rPr lang="zh-CN" altLang="en-US" sz="2800" b="0" dirty="0">
                <a:solidFill>
                  <a:srgbClr val="FF0000"/>
                </a:solidFill>
                <a:latin typeface="Euclid" panose="02020503060505020303" pitchFamily="18" charset="0"/>
              </a:rPr>
              <a:t>当且仅当</a:t>
            </a:r>
            <a:r>
              <a:rPr lang="en-US" altLang="zh-CN" sz="2800" i="1" dirty="0">
                <a:solidFill>
                  <a:srgbClr val="FF0000"/>
                </a:solidFill>
                <a:latin typeface="Euclid" panose="02020503060505020303" pitchFamily="18" charset="0"/>
              </a:rPr>
              <a:t>a</a:t>
            </a:r>
            <a:r>
              <a:rPr lang="zh-CN" altLang="en-US" sz="2800" b="0" dirty="0">
                <a:solidFill>
                  <a:srgbClr val="FF0000"/>
                </a:solidFill>
                <a:latin typeface="Euclid" panose="02020503060505020303" pitchFamily="18" charset="0"/>
              </a:rPr>
              <a:t>与</a:t>
            </a:r>
            <a:r>
              <a:rPr lang="en-US" altLang="zh-CN" sz="2800" i="1" dirty="0">
                <a:solidFill>
                  <a:srgbClr val="FF0000"/>
                </a:solidFill>
                <a:latin typeface="Euclid" panose="02020503060505020303" pitchFamily="18" charset="0"/>
              </a:rPr>
              <a:t>n</a:t>
            </a:r>
            <a:r>
              <a:rPr lang="zh-CN" altLang="en-US" sz="2800" b="0" dirty="0">
                <a:solidFill>
                  <a:srgbClr val="FF0000"/>
                </a:solidFill>
                <a:latin typeface="Euclid" panose="02020503060505020303" pitchFamily="18" charset="0"/>
              </a:rPr>
              <a:t>互素</a:t>
            </a:r>
            <a:r>
              <a:rPr lang="zh-CN" altLang="en-US" sz="2800" b="0" dirty="0">
                <a:latin typeface="Euclid" panose="02020503060505020303" pitchFamily="18" charset="0"/>
              </a:rPr>
              <a:t>。</a:t>
            </a:r>
            <a:endParaRPr lang="en-US" altLang="zh-CN" sz="2800" b="0" dirty="0">
              <a:latin typeface="Euclid" panose="02020503060505020303" pitchFamily="18" charset="0"/>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所有与</a:t>
            </a:r>
            <a:r>
              <a:rPr lang="en-US" altLang="zh-CN" sz="2800" i="1" dirty="0">
                <a:latin typeface="Euclid" panose="02020503060505020303" pitchFamily="18" charset="0"/>
              </a:rPr>
              <a:t>n</a:t>
            </a:r>
            <a:r>
              <a:rPr lang="zh-CN" altLang="en-US" sz="2800" b="0" dirty="0">
                <a:latin typeface="Euclid" panose="02020503060505020303" pitchFamily="18" charset="0"/>
              </a:rPr>
              <a:t>互素的元素在模</a:t>
            </a:r>
            <a:r>
              <a:rPr lang="en-US" altLang="zh-CN" sz="2800" i="1" dirty="0">
                <a:latin typeface="Euclid" panose="02020503060505020303" pitchFamily="18" charset="0"/>
              </a:rPr>
              <a:t>n</a:t>
            </a:r>
            <a:r>
              <a:rPr lang="zh-CN" altLang="en-US" sz="2800" b="0" dirty="0">
                <a:latin typeface="Euclid" panose="02020503060505020303" pitchFamily="18" charset="0"/>
              </a:rPr>
              <a:t>乘法下构成乘法交换群</a:t>
            </a:r>
            <a:endParaRPr lang="en-US" altLang="zh-CN" sz="2800" b="0" dirty="0">
              <a:latin typeface="Euclid" panose="02020503060505020303" pitchFamily="18" charset="0"/>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1…</a:t>
            </a:r>
            <a:r>
              <a:rPr lang="en-US" altLang="zh-CN" sz="2800" i="1" dirty="0">
                <a:latin typeface="Euclid" panose="02020503060505020303" pitchFamily="18" charset="0"/>
              </a:rPr>
              <a:t>n</a:t>
            </a:r>
            <a:r>
              <a:rPr lang="en-US" altLang="zh-CN" sz="2800" dirty="0">
                <a:latin typeface="Euclid" panose="02020503060505020303" pitchFamily="18" charset="0"/>
              </a:rPr>
              <a:t>-1</a:t>
            </a:r>
            <a:r>
              <a:rPr lang="zh-CN" altLang="en-US" sz="2800" b="0" dirty="0">
                <a:latin typeface="Euclid" panose="02020503060505020303" pitchFamily="18" charset="0"/>
              </a:rPr>
              <a:t>都与</a:t>
            </a:r>
            <a:r>
              <a:rPr lang="en-US" altLang="zh-CN" sz="2800" i="1" dirty="0">
                <a:latin typeface="Euclid" panose="02020503060505020303" pitchFamily="18" charset="0"/>
              </a:rPr>
              <a:t>n</a:t>
            </a:r>
            <a:r>
              <a:rPr lang="zh-CN" altLang="en-US" sz="2800" b="0" dirty="0">
                <a:latin typeface="Euclid" panose="02020503060505020303" pitchFamily="18" charset="0"/>
              </a:rPr>
              <a:t>互素</a:t>
            </a:r>
            <a:r>
              <a:rPr lang="en-US" altLang="zh-CN" sz="2800" b="0" dirty="0">
                <a:latin typeface="Euclid" panose="02020503060505020303" pitchFamily="18" charset="0"/>
              </a:rPr>
              <a:t>, </a:t>
            </a:r>
            <a:r>
              <a:rPr lang="zh-CN" altLang="en-US" sz="2800" b="0" dirty="0">
                <a:latin typeface="Euclid" panose="02020503060505020303" pitchFamily="18" charset="0"/>
              </a:rPr>
              <a:t>则</a:t>
            </a:r>
            <a:r>
              <a:rPr lang="en-US" altLang="zh-CN" sz="2800" i="1" dirty="0">
                <a:latin typeface="Euclid" panose="02020503060505020303" pitchFamily="18" charset="0"/>
              </a:rPr>
              <a:t>n</a:t>
            </a:r>
            <a:r>
              <a:rPr lang="zh-CN" altLang="en-US" sz="2800" b="0" dirty="0">
                <a:latin typeface="Euclid" panose="02020503060505020303" pitchFamily="18" charset="0"/>
              </a:rPr>
              <a:t>为素数</a:t>
            </a:r>
            <a:endParaRPr lang="en-US" altLang="zh-CN" sz="2800" b="0" dirty="0">
              <a:latin typeface="Euclid" panose="02020503060505020303" pitchFamily="18" charset="0"/>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对于任一素数</a:t>
            </a:r>
            <a:r>
              <a:rPr lang="en-US" altLang="zh-CN" sz="2800" i="1" dirty="0">
                <a:latin typeface="Euclid" panose="02020503060505020303" pitchFamily="18" charset="0"/>
              </a:rPr>
              <a:t>p</a:t>
            </a:r>
            <a:r>
              <a:rPr lang="en-US" altLang="zh-CN" sz="2800" b="0" dirty="0">
                <a:latin typeface="Euclid" panose="02020503060505020303" pitchFamily="18" charset="0"/>
              </a:rPr>
              <a:t>, </a:t>
            </a:r>
            <a:r>
              <a:rPr lang="en-US" altLang="zh-CN" sz="2800" i="1" dirty="0" err="1">
                <a:latin typeface="Euclid" panose="02020503060505020303" pitchFamily="18" charset="0"/>
              </a:rPr>
              <a:t>Z</a:t>
            </a:r>
            <a:r>
              <a:rPr lang="en-US" altLang="zh-CN" sz="2800" i="1" baseline="-25000" dirty="0" err="1">
                <a:latin typeface="Euclid" panose="02020503060505020303" pitchFamily="18" charset="0"/>
              </a:rPr>
              <a:t>p</a:t>
            </a:r>
            <a:r>
              <a:rPr lang="zh-CN" altLang="en-US" sz="2800" b="0" dirty="0">
                <a:latin typeface="Euclid" panose="02020503060505020303" pitchFamily="18" charset="0"/>
              </a:rPr>
              <a:t>为域</a:t>
            </a:r>
            <a:r>
              <a:rPr lang="en-US" altLang="zh-CN" sz="2800" b="0" dirty="0">
                <a:latin typeface="Euclid" panose="02020503060505020303" pitchFamily="18" charset="0"/>
              </a:rPr>
              <a:t>, </a:t>
            </a:r>
            <a:r>
              <a:rPr lang="zh-CN" altLang="en-US" sz="2800" b="0" dirty="0">
                <a:latin typeface="Euclid" panose="02020503060505020303" pitchFamily="18" charset="0"/>
              </a:rPr>
              <a:t>其元素个数为</a:t>
            </a:r>
            <a:r>
              <a:rPr lang="en-US" altLang="zh-CN" sz="2800" i="1" dirty="0">
                <a:latin typeface="Euclid" panose="02020503060505020303" pitchFamily="18" charset="0"/>
              </a:rPr>
              <a:t>p</a:t>
            </a:r>
            <a:r>
              <a:rPr lang="zh-CN" altLang="en-US" sz="2800" b="0" dirty="0">
                <a:latin typeface="Euclid" panose="02020503060505020303" pitchFamily="18" charset="0"/>
              </a:rPr>
              <a:t>个</a:t>
            </a:r>
          </a:p>
          <a:p>
            <a:pPr>
              <a:lnSpc>
                <a:spcPct val="125000"/>
              </a:lnSpc>
            </a:pPr>
            <a:endParaRPr lang="zh-CN" altLang="en-US" sz="2000" b="0" dirty="0"/>
          </a:p>
        </p:txBody>
      </p:sp>
      <p:sp>
        <p:nvSpPr>
          <p:cNvPr id="4" name="日期占位符 3"/>
          <p:cNvSpPr>
            <a:spLocks noGrp="1"/>
          </p:cNvSpPr>
          <p:nvPr>
            <p:ph type="dt" sz="half" idx="10"/>
          </p:nvPr>
        </p:nvSpPr>
        <p:spPr/>
        <p:txBody>
          <a:bodyPr/>
          <a:lstStyle/>
          <a:p>
            <a:pPr>
              <a:defRPr/>
            </a:pPr>
            <a:fld id="{7D00BDFA-15E9-48CF-8002-94186D89E2D5}"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5489378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6EA3E1C-A922-48DA-AB18-EE9AD62CFAEE}"/>
              </a:ext>
            </a:extLst>
          </p:cNvPr>
          <p:cNvSpPr>
            <a:spLocks noGrp="1"/>
          </p:cNvSpPr>
          <p:nvPr>
            <p:ph type="title"/>
          </p:nvPr>
        </p:nvSpPr>
        <p:spPr/>
        <p:txBody>
          <a:bodyPr/>
          <a:lstStyle/>
          <a:p>
            <a:r>
              <a:rPr lang="en-US" altLang="zh-CN" dirty="0"/>
              <a:t>AES</a:t>
            </a:r>
            <a:r>
              <a:rPr lang="zh-CN" altLang="en-US" dirty="0"/>
              <a:t>有限域基础</a:t>
            </a:r>
            <a:r>
              <a:rPr lang="en-US" altLang="zh-CN" dirty="0"/>
              <a:t>—AES</a:t>
            </a:r>
            <a:r>
              <a:rPr lang="zh-CN" altLang="en-US" dirty="0"/>
              <a:t>中的处理单元</a:t>
            </a:r>
          </a:p>
        </p:txBody>
      </p:sp>
      <p:sp>
        <p:nvSpPr>
          <p:cNvPr id="3" name="内容占位符 2">
            <a:extLst>
              <a:ext uri="{FF2B5EF4-FFF2-40B4-BE49-F238E27FC236}">
                <a16:creationId xmlns="" xmlns:a16="http://schemas.microsoft.com/office/drawing/2014/main" id="{1B2A4DA0-9B64-4F17-B287-79E44B97C9FA}"/>
              </a:ext>
            </a:extLst>
          </p:cNvPr>
          <p:cNvSpPr>
            <a:spLocks noGrp="1"/>
          </p:cNvSpPr>
          <p:nvPr>
            <p:ph idx="1"/>
          </p:nvPr>
        </p:nvSpPr>
        <p:spPr>
          <a:xfrm>
            <a:off x="617935" y="1219258"/>
            <a:ext cx="7886700" cy="4952870"/>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en-US" altLang="zh-CN" sz="3200" dirty="0">
                <a:latin typeface="Euclid" panose="02020503060505020303" pitchFamily="18" charset="0"/>
              </a:rPr>
              <a:t>AES</a:t>
            </a:r>
            <a:r>
              <a:rPr lang="zh-CN" altLang="en-US" sz="3200" b="0" dirty="0">
                <a:solidFill>
                  <a:srgbClr val="FF0000"/>
                </a:solidFill>
                <a:latin typeface="+mn-lt"/>
              </a:rPr>
              <a:t>以字节</a:t>
            </a:r>
            <a:r>
              <a:rPr lang="en-US" altLang="zh-CN" sz="3200" dirty="0">
                <a:solidFill>
                  <a:srgbClr val="FF0000"/>
                </a:solidFill>
                <a:latin typeface="Euclid" panose="02020503060505020303" pitchFamily="18" charset="0"/>
              </a:rPr>
              <a:t>(8 bit)</a:t>
            </a:r>
            <a:r>
              <a:rPr lang="zh-CN" altLang="en-US" sz="3200" b="0" dirty="0">
                <a:solidFill>
                  <a:srgbClr val="FF0000"/>
                </a:solidFill>
                <a:latin typeface="+mn-lt"/>
              </a:rPr>
              <a:t>为处理单元</a:t>
            </a:r>
            <a:endParaRPr lang="en-US" altLang="zh-CN" sz="3200" b="0" dirty="0">
              <a:solidFill>
                <a:srgbClr val="FF0000"/>
              </a:solidFill>
              <a:latin typeface="+mn-lt"/>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可以</a:t>
            </a:r>
            <a:r>
              <a:rPr lang="zh-CN" altLang="zh-CN" sz="2800" b="0" dirty="0">
                <a:latin typeface="Euclid" panose="02020503060505020303" pitchFamily="18" charset="0"/>
              </a:rPr>
              <a:t>将每一字节看作是有限域</a:t>
            </a:r>
            <a:r>
              <a:rPr lang="en-US" altLang="zh-CN" sz="2800" i="1" dirty="0">
                <a:latin typeface="Euclid" panose="02020503060505020303" pitchFamily="18" charset="0"/>
              </a:rPr>
              <a:t>GF</a:t>
            </a:r>
            <a:r>
              <a:rPr lang="en-US" altLang="zh-CN" sz="2800" dirty="0">
                <a:latin typeface="Euclid" panose="02020503060505020303" pitchFamily="18" charset="0"/>
              </a:rPr>
              <a:t>(2</a:t>
            </a:r>
            <a:r>
              <a:rPr lang="en-US" altLang="zh-CN" sz="2800" baseline="30000" dirty="0">
                <a:latin typeface="Euclid" panose="02020503060505020303" pitchFamily="18" charset="0"/>
              </a:rPr>
              <a:t>8</a:t>
            </a:r>
            <a:r>
              <a:rPr lang="en-US" altLang="zh-CN" sz="2800" dirty="0">
                <a:latin typeface="Euclid" panose="02020503060505020303" pitchFamily="18" charset="0"/>
              </a:rPr>
              <a:t>)</a:t>
            </a:r>
            <a:r>
              <a:rPr lang="zh-CN" altLang="zh-CN" sz="2800" b="0" dirty="0">
                <a:latin typeface="Euclid" panose="02020503060505020303" pitchFamily="18" charset="0"/>
              </a:rPr>
              <a:t>上的一个元素</a:t>
            </a:r>
            <a:r>
              <a:rPr lang="en-US" altLang="zh-CN" sz="2800" b="0" dirty="0">
                <a:latin typeface="Euclid" panose="02020503060505020303" pitchFamily="18" charset="0"/>
              </a:rPr>
              <a:t>, </a:t>
            </a:r>
            <a:r>
              <a:rPr lang="zh-CN" altLang="zh-CN" sz="2800" b="0" dirty="0">
                <a:latin typeface="Euclid" panose="02020503060505020303" pitchFamily="18" charset="0"/>
              </a:rPr>
              <a:t>分别对应于一个次数不超过</a:t>
            </a:r>
            <a:r>
              <a:rPr lang="en-US" altLang="zh-CN" sz="2800" dirty="0">
                <a:latin typeface="Euclid" panose="02020503060505020303" pitchFamily="18" charset="0"/>
              </a:rPr>
              <a:t>7</a:t>
            </a:r>
            <a:r>
              <a:rPr lang="zh-CN" altLang="zh-CN" sz="2800" b="0" dirty="0">
                <a:latin typeface="Euclid" panose="02020503060505020303" pitchFamily="18" charset="0"/>
              </a:rPr>
              <a:t>的多项式。如</a:t>
            </a:r>
            <a:r>
              <a:rPr lang="en-US" altLang="zh-CN" sz="2800" i="1" dirty="0">
                <a:solidFill>
                  <a:srgbClr val="FF0000"/>
                </a:solidFill>
                <a:latin typeface="Euclid" panose="02020503060505020303" pitchFamily="18" charset="0"/>
              </a:rPr>
              <a:t>b</a:t>
            </a:r>
            <a:r>
              <a:rPr lang="en-US" altLang="zh-CN" sz="2800" baseline="-25000" dirty="0">
                <a:solidFill>
                  <a:srgbClr val="FF0000"/>
                </a:solidFill>
                <a:latin typeface="Euclid" panose="02020503060505020303" pitchFamily="18" charset="0"/>
              </a:rPr>
              <a:t>7</a:t>
            </a:r>
            <a:r>
              <a:rPr lang="en-US" altLang="zh-CN" sz="2800" i="1" dirty="0">
                <a:solidFill>
                  <a:srgbClr val="FF0000"/>
                </a:solidFill>
                <a:latin typeface="Euclid" panose="02020503060505020303" pitchFamily="18" charset="0"/>
              </a:rPr>
              <a:t>b</a:t>
            </a:r>
            <a:r>
              <a:rPr lang="en-US" altLang="zh-CN" sz="2800" baseline="-25000" dirty="0">
                <a:solidFill>
                  <a:srgbClr val="FF0000"/>
                </a:solidFill>
                <a:latin typeface="Euclid" panose="02020503060505020303" pitchFamily="18" charset="0"/>
              </a:rPr>
              <a:t>6</a:t>
            </a:r>
            <a:r>
              <a:rPr lang="en-US" altLang="zh-CN" sz="2800" i="1" dirty="0">
                <a:solidFill>
                  <a:srgbClr val="FF0000"/>
                </a:solidFill>
                <a:latin typeface="Euclid" panose="02020503060505020303" pitchFamily="18" charset="0"/>
              </a:rPr>
              <a:t>b</a:t>
            </a:r>
            <a:r>
              <a:rPr lang="en-US" altLang="zh-CN" sz="2800" baseline="-25000" dirty="0">
                <a:solidFill>
                  <a:srgbClr val="FF0000"/>
                </a:solidFill>
                <a:latin typeface="Euclid" panose="02020503060505020303" pitchFamily="18" charset="0"/>
              </a:rPr>
              <a:t>5</a:t>
            </a:r>
            <a:r>
              <a:rPr lang="en-US" altLang="zh-CN" sz="2800" i="1" dirty="0">
                <a:solidFill>
                  <a:srgbClr val="FF0000"/>
                </a:solidFill>
                <a:latin typeface="Euclid" panose="02020503060505020303" pitchFamily="18" charset="0"/>
              </a:rPr>
              <a:t>b</a:t>
            </a:r>
            <a:r>
              <a:rPr lang="en-US" altLang="zh-CN" sz="2800" baseline="-25000" dirty="0">
                <a:solidFill>
                  <a:srgbClr val="FF0000"/>
                </a:solidFill>
                <a:latin typeface="Euclid" panose="02020503060505020303" pitchFamily="18" charset="0"/>
              </a:rPr>
              <a:t>4</a:t>
            </a:r>
            <a:r>
              <a:rPr lang="en-US" altLang="zh-CN" sz="2800" i="1" dirty="0">
                <a:solidFill>
                  <a:srgbClr val="FF0000"/>
                </a:solidFill>
                <a:latin typeface="Euclid" panose="02020503060505020303" pitchFamily="18" charset="0"/>
              </a:rPr>
              <a:t>b</a:t>
            </a:r>
            <a:r>
              <a:rPr lang="en-US" altLang="zh-CN" sz="2800" baseline="-25000" dirty="0">
                <a:solidFill>
                  <a:srgbClr val="FF0000"/>
                </a:solidFill>
                <a:latin typeface="Euclid" panose="02020503060505020303" pitchFamily="18" charset="0"/>
              </a:rPr>
              <a:t>3</a:t>
            </a:r>
            <a:r>
              <a:rPr lang="en-US" altLang="zh-CN" sz="2800" i="1" dirty="0">
                <a:solidFill>
                  <a:srgbClr val="FF0000"/>
                </a:solidFill>
                <a:latin typeface="Euclid" panose="02020503060505020303" pitchFamily="18" charset="0"/>
              </a:rPr>
              <a:t>b</a:t>
            </a:r>
            <a:r>
              <a:rPr lang="en-US" altLang="zh-CN" sz="2800" baseline="-25000" dirty="0">
                <a:solidFill>
                  <a:srgbClr val="FF0000"/>
                </a:solidFill>
                <a:latin typeface="Euclid" panose="02020503060505020303" pitchFamily="18" charset="0"/>
              </a:rPr>
              <a:t>2</a:t>
            </a:r>
            <a:r>
              <a:rPr lang="en-US" altLang="zh-CN" sz="2800" i="1" dirty="0">
                <a:solidFill>
                  <a:srgbClr val="FF0000"/>
                </a:solidFill>
                <a:latin typeface="Euclid" panose="02020503060505020303" pitchFamily="18" charset="0"/>
              </a:rPr>
              <a:t>b</a:t>
            </a:r>
            <a:r>
              <a:rPr lang="en-US" altLang="zh-CN" sz="2800" baseline="-25000" dirty="0">
                <a:solidFill>
                  <a:srgbClr val="FF0000"/>
                </a:solidFill>
                <a:latin typeface="Euclid" panose="02020503060505020303" pitchFamily="18" charset="0"/>
              </a:rPr>
              <a:t>1</a:t>
            </a:r>
            <a:r>
              <a:rPr lang="en-US" altLang="zh-CN" sz="2800" i="1" dirty="0">
                <a:solidFill>
                  <a:srgbClr val="FF0000"/>
                </a:solidFill>
                <a:latin typeface="Euclid" panose="02020503060505020303" pitchFamily="18" charset="0"/>
              </a:rPr>
              <a:t>b</a:t>
            </a:r>
            <a:r>
              <a:rPr lang="en-US" altLang="zh-CN" sz="2800" baseline="-25000" dirty="0">
                <a:solidFill>
                  <a:srgbClr val="FF0000"/>
                </a:solidFill>
                <a:latin typeface="Euclid" panose="02020503060505020303" pitchFamily="18" charset="0"/>
              </a:rPr>
              <a:t>0</a:t>
            </a:r>
            <a:r>
              <a:rPr lang="zh-CN" altLang="zh-CN" sz="2800" b="0" dirty="0">
                <a:latin typeface="Euclid" panose="02020503060505020303" pitchFamily="18" charset="0"/>
              </a:rPr>
              <a:t>可表示为多项式</a:t>
            </a:r>
          </a:p>
          <a:p>
            <a:pPr marL="0" indent="0" algn="ctr">
              <a:lnSpc>
                <a:spcPct val="120000"/>
              </a:lnSpc>
              <a:buNone/>
              <a:defRPr/>
            </a:pP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7</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7</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6</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6</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5</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5</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4</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4</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3</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3</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2</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2</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1</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1</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0</a:t>
            </a:r>
            <a:endParaRPr lang="zh-CN" altLang="zh-CN" dirty="0">
              <a:solidFill>
                <a:srgbClr val="FF0000"/>
              </a:solidFill>
              <a:latin typeface="Euclid" panose="02020503060505020303" pitchFamily="18" charset="0"/>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zh-CN" sz="2800" b="0" dirty="0">
                <a:latin typeface="Euclid" panose="02020503060505020303" pitchFamily="18" charset="0"/>
              </a:rPr>
              <a:t>还可以</a:t>
            </a:r>
            <a:r>
              <a:rPr lang="zh-CN" altLang="zh-CN" sz="2800" b="0" dirty="0">
                <a:solidFill>
                  <a:srgbClr val="FF0000"/>
                </a:solidFill>
                <a:latin typeface="Euclid" panose="02020503060505020303" pitchFamily="18" charset="0"/>
              </a:rPr>
              <a:t>将每个字节表示</a:t>
            </a:r>
            <a:r>
              <a:rPr lang="zh-CN" altLang="zh-CN" sz="2800" b="0" dirty="0" smtClean="0">
                <a:solidFill>
                  <a:srgbClr val="FF0000"/>
                </a:solidFill>
                <a:latin typeface="Euclid" panose="02020503060505020303" pitchFamily="18" charset="0"/>
              </a:rPr>
              <a:t>为</a:t>
            </a:r>
            <a:r>
              <a:rPr lang="zh-CN" altLang="en-US" sz="2800" b="0" dirty="0" smtClean="0">
                <a:solidFill>
                  <a:srgbClr val="FF0000"/>
                </a:solidFill>
                <a:latin typeface="Euclid" panose="02020503060505020303" pitchFamily="18" charset="0"/>
              </a:rPr>
              <a:t>两位</a:t>
            </a:r>
            <a:r>
              <a:rPr lang="zh-CN" altLang="zh-CN" sz="2800" b="0" dirty="0" smtClean="0">
                <a:solidFill>
                  <a:srgbClr val="FF0000"/>
                </a:solidFill>
                <a:latin typeface="Euclid" panose="02020503060505020303" pitchFamily="18" charset="0"/>
              </a:rPr>
              <a:t>十六进制</a:t>
            </a:r>
            <a:r>
              <a:rPr lang="zh-CN" altLang="zh-CN" sz="2800" b="0" dirty="0">
                <a:solidFill>
                  <a:srgbClr val="FF0000"/>
                </a:solidFill>
                <a:latin typeface="Euclid" panose="02020503060505020303" pitchFamily="18" charset="0"/>
              </a:rPr>
              <a:t>数</a:t>
            </a:r>
            <a:r>
              <a:rPr lang="en-US" altLang="zh-CN" sz="2800" b="0" dirty="0">
                <a:latin typeface="Euclid" panose="02020503060505020303" pitchFamily="18" charset="0"/>
              </a:rPr>
              <a:t>, </a:t>
            </a:r>
            <a:r>
              <a:rPr lang="zh-CN" altLang="zh-CN" sz="2800" b="0" dirty="0">
                <a:latin typeface="Euclid" panose="02020503060505020303" pitchFamily="18" charset="0"/>
              </a:rPr>
              <a:t>即每</a:t>
            </a:r>
            <a:r>
              <a:rPr lang="en-US" altLang="zh-CN" sz="2800" dirty="0">
                <a:latin typeface="Euclid" panose="02020503060505020303" pitchFamily="18" charset="0"/>
              </a:rPr>
              <a:t>4</a:t>
            </a:r>
            <a:r>
              <a:rPr lang="zh-CN" altLang="zh-CN" sz="2800" b="0" dirty="0">
                <a:latin typeface="Euclid" panose="02020503060505020303" pitchFamily="18" charset="0"/>
              </a:rPr>
              <a:t>比特表示</a:t>
            </a:r>
            <a:r>
              <a:rPr lang="zh-CN" altLang="zh-CN" sz="2800" b="0" dirty="0" smtClean="0">
                <a:latin typeface="Euclid" panose="02020503060505020303" pitchFamily="18" charset="0"/>
              </a:rPr>
              <a:t>为</a:t>
            </a:r>
            <a:r>
              <a:rPr lang="zh-CN" altLang="en-US" sz="2800" b="0" dirty="0" smtClean="0">
                <a:latin typeface="Euclid" panose="02020503060505020303" pitchFamily="18" charset="0"/>
              </a:rPr>
              <a:t>一位</a:t>
            </a:r>
            <a:r>
              <a:rPr lang="zh-CN" altLang="zh-CN" sz="2800" b="0" dirty="0" smtClean="0">
                <a:latin typeface="Euclid" panose="02020503060505020303" pitchFamily="18" charset="0"/>
              </a:rPr>
              <a:t>十六进制</a:t>
            </a:r>
            <a:r>
              <a:rPr lang="zh-CN" altLang="zh-CN" sz="2800" b="0" dirty="0">
                <a:latin typeface="Euclid" panose="02020503060505020303" pitchFamily="18" charset="0"/>
              </a:rPr>
              <a:t>数</a:t>
            </a:r>
            <a:r>
              <a:rPr lang="en-US" altLang="zh-CN" sz="2800" b="0" dirty="0">
                <a:latin typeface="Euclid" panose="02020503060505020303" pitchFamily="18" charset="0"/>
              </a:rPr>
              <a:t>, </a:t>
            </a:r>
            <a:r>
              <a:rPr lang="zh-CN" altLang="zh-CN" sz="2800" b="0" dirty="0">
                <a:latin typeface="Euclid" panose="02020503060505020303" pitchFamily="18" charset="0"/>
              </a:rPr>
              <a:t>代表较高位的</a:t>
            </a:r>
            <a:r>
              <a:rPr lang="en-US" altLang="zh-CN" sz="2800" dirty="0">
                <a:latin typeface="Euclid" panose="02020503060505020303" pitchFamily="18" charset="0"/>
              </a:rPr>
              <a:t>4</a:t>
            </a:r>
            <a:r>
              <a:rPr lang="zh-CN" altLang="zh-CN" sz="2800" b="0" dirty="0">
                <a:latin typeface="Euclid" panose="02020503060505020303" pitchFamily="18" charset="0"/>
              </a:rPr>
              <a:t>比特的符号仍在左边。例如</a:t>
            </a:r>
            <a:r>
              <a:rPr lang="en-US" altLang="zh-CN" sz="2800" b="0" dirty="0">
                <a:latin typeface="Euclid" panose="02020503060505020303" pitchFamily="18" charset="0"/>
              </a:rPr>
              <a:t>, </a:t>
            </a:r>
            <a:r>
              <a:rPr lang="en-US" altLang="zh-CN" sz="2800" dirty="0">
                <a:solidFill>
                  <a:srgbClr val="FF0000"/>
                </a:solidFill>
                <a:latin typeface="Euclid" panose="02020503060505020303" pitchFamily="18" charset="0"/>
              </a:rPr>
              <a:t>01101011</a:t>
            </a:r>
            <a:r>
              <a:rPr lang="zh-CN" altLang="zh-CN" sz="2800" b="0" dirty="0">
                <a:solidFill>
                  <a:srgbClr val="FF0000"/>
                </a:solidFill>
                <a:latin typeface="Euclid" panose="02020503060505020303" pitchFamily="18" charset="0"/>
              </a:rPr>
              <a:t>可表示为</a:t>
            </a:r>
            <a:r>
              <a:rPr lang="en-US" altLang="zh-CN" sz="2800" dirty="0">
                <a:solidFill>
                  <a:srgbClr val="FF0000"/>
                </a:solidFill>
                <a:latin typeface="Euclid" panose="02020503060505020303" pitchFamily="18" charset="0"/>
              </a:rPr>
              <a:t>6B</a:t>
            </a: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zh-CN" sz="2800" b="0" dirty="0">
                <a:latin typeface="Euclid" panose="02020503060505020303" pitchFamily="18" charset="0"/>
              </a:rPr>
              <a:t>它们之间的运算为</a:t>
            </a:r>
            <a:r>
              <a:rPr lang="en-US" altLang="zh-CN" sz="2800" i="1" dirty="0">
                <a:latin typeface="Euclid" panose="02020503060505020303" pitchFamily="18" charset="0"/>
              </a:rPr>
              <a:t>GF</a:t>
            </a:r>
            <a:r>
              <a:rPr lang="en-US" altLang="zh-CN" sz="2800" dirty="0">
                <a:latin typeface="Euclid" panose="02020503060505020303" pitchFamily="18" charset="0"/>
              </a:rPr>
              <a:t>(2</a:t>
            </a:r>
            <a:r>
              <a:rPr lang="en-US" altLang="zh-CN" sz="2800" baseline="30000" dirty="0">
                <a:latin typeface="Euclid" panose="02020503060505020303" pitchFamily="18" charset="0"/>
              </a:rPr>
              <a:t>8</a:t>
            </a:r>
            <a:r>
              <a:rPr lang="en-US" altLang="zh-CN" sz="2800" dirty="0">
                <a:latin typeface="Euclid" panose="02020503060505020303" pitchFamily="18" charset="0"/>
              </a:rPr>
              <a:t>)</a:t>
            </a:r>
            <a:r>
              <a:rPr lang="zh-CN" altLang="zh-CN" sz="2800" b="0" dirty="0">
                <a:latin typeface="Euclid" panose="02020503060505020303" pitchFamily="18" charset="0"/>
              </a:rPr>
              <a:t>中的运算</a:t>
            </a:r>
            <a:endParaRPr lang="zh-CN" altLang="en-US" sz="2800" b="0" dirty="0">
              <a:latin typeface="Euclid" panose="02020503060505020303" pitchFamily="18" charset="0"/>
            </a:endParaRPr>
          </a:p>
          <a:p>
            <a:endParaRPr lang="zh-CN" altLang="en-US" sz="2000" dirty="0"/>
          </a:p>
        </p:txBody>
      </p:sp>
      <p:sp>
        <p:nvSpPr>
          <p:cNvPr id="4" name="日期占位符 3"/>
          <p:cNvSpPr>
            <a:spLocks noGrp="1"/>
          </p:cNvSpPr>
          <p:nvPr>
            <p:ph type="dt" sz="half" idx="10"/>
          </p:nvPr>
        </p:nvSpPr>
        <p:spPr/>
        <p:txBody>
          <a:bodyPr/>
          <a:lstStyle/>
          <a:p>
            <a:pPr>
              <a:defRPr/>
            </a:pPr>
            <a:fld id="{B0A7EA07-6735-4A3F-932C-52074E649759}"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97346467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170BB46-1A2E-483F-9181-12BFB64A3588}"/>
              </a:ext>
            </a:extLst>
          </p:cNvPr>
          <p:cNvSpPr>
            <a:spLocks noGrp="1"/>
          </p:cNvSpPr>
          <p:nvPr>
            <p:ph type="title"/>
          </p:nvPr>
        </p:nvSpPr>
        <p:spPr/>
        <p:txBody>
          <a:bodyPr/>
          <a:lstStyle/>
          <a:p>
            <a:r>
              <a:rPr lang="en-US" altLang="zh-CN" dirty="0"/>
              <a:t>AES</a:t>
            </a:r>
            <a:r>
              <a:rPr lang="zh-CN" altLang="en-US" dirty="0"/>
              <a:t>有限域基础</a:t>
            </a:r>
            <a:r>
              <a:rPr lang="en-US" altLang="zh-CN" dirty="0"/>
              <a:t>— GF(2</a:t>
            </a:r>
            <a:r>
              <a:rPr lang="en-US" altLang="zh-CN" baseline="30000" dirty="0"/>
              <a:t>8</a:t>
            </a:r>
            <a:r>
              <a:rPr lang="en-US" altLang="zh-CN" dirty="0"/>
              <a:t>)</a:t>
            </a:r>
            <a:r>
              <a:rPr lang="zh-CN" altLang="zh-CN" dirty="0"/>
              <a:t>中的运算</a:t>
            </a:r>
            <a:endParaRPr lang="zh-CN" altLang="en-US" dirty="0"/>
          </a:p>
        </p:txBody>
      </p:sp>
      <p:sp>
        <p:nvSpPr>
          <p:cNvPr id="3" name="内容占位符 2">
            <a:extLst>
              <a:ext uri="{FF2B5EF4-FFF2-40B4-BE49-F238E27FC236}">
                <a16:creationId xmlns="" xmlns:a16="http://schemas.microsoft.com/office/drawing/2014/main" id="{DD6B33B5-B85A-455B-9436-3A0C576845AF}"/>
              </a:ext>
            </a:extLst>
          </p:cNvPr>
          <p:cNvSpPr>
            <a:spLocks noGrp="1"/>
          </p:cNvSpPr>
          <p:nvPr>
            <p:ph idx="1"/>
          </p:nvPr>
        </p:nvSpPr>
        <p:spPr>
          <a:xfrm>
            <a:off x="617934" y="1219258"/>
            <a:ext cx="8068757" cy="4825942"/>
          </a:xfrm>
        </p:spPr>
        <p:txBody>
          <a:bodyPr/>
          <a:lstStyle/>
          <a:p>
            <a:pPr eaLnBrk="1" hangingPunct="1">
              <a:lnSpc>
                <a:spcPct val="120000"/>
              </a:lnSpc>
              <a:spcBef>
                <a:spcPts val="0"/>
              </a:spcBef>
              <a:buClr>
                <a:schemeClr val="tx1"/>
              </a:buClr>
              <a:buFont typeface="Wingdings" panose="05000000000000000000" pitchFamily="2" charset="2"/>
              <a:buChar char="Ø"/>
              <a:defRPr/>
            </a:pPr>
            <a:r>
              <a:rPr lang="zh-CN" altLang="en-US" b="0" dirty="0">
                <a:solidFill>
                  <a:srgbClr val="FF0000"/>
                </a:solidFill>
                <a:latin typeface="Euclid" panose="02020503060505020303" pitchFamily="18" charset="0"/>
              </a:rPr>
              <a:t>加法：</a:t>
            </a:r>
            <a:r>
              <a:rPr lang="zh-CN" altLang="en-US" b="0" dirty="0">
                <a:latin typeface="Euclid" panose="02020503060505020303" pitchFamily="18" charset="0"/>
              </a:rPr>
              <a:t>在</a:t>
            </a:r>
            <a:r>
              <a:rPr lang="en-US" altLang="zh-CN" i="1" dirty="0">
                <a:latin typeface="Euclid" panose="02020503060505020303" pitchFamily="18" charset="0"/>
              </a:rPr>
              <a:t>GF</a:t>
            </a:r>
            <a:r>
              <a:rPr lang="en-US" altLang="zh-CN" dirty="0">
                <a:latin typeface="Euclid" panose="02020503060505020303" pitchFamily="18" charset="0"/>
              </a:rPr>
              <a:t>(2</a:t>
            </a:r>
            <a:r>
              <a:rPr lang="en-US" altLang="zh-CN" baseline="30000" dirty="0">
                <a:latin typeface="Euclid" panose="02020503060505020303" pitchFamily="18" charset="0"/>
              </a:rPr>
              <a:t>8</a:t>
            </a:r>
            <a:r>
              <a:rPr lang="en-US" altLang="zh-CN" dirty="0">
                <a:latin typeface="Euclid" panose="02020503060505020303" pitchFamily="18" charset="0"/>
              </a:rPr>
              <a:t>)</a:t>
            </a:r>
            <a:r>
              <a:rPr lang="zh-CN" altLang="zh-CN" dirty="0">
                <a:latin typeface="Euclid" panose="02020503060505020303" pitchFamily="18" charset="0"/>
              </a:rPr>
              <a:t> </a:t>
            </a:r>
            <a:r>
              <a:rPr lang="zh-CN" altLang="en-US" b="0" dirty="0">
                <a:latin typeface="Euclid" panose="02020503060505020303" pitchFamily="18" charset="0"/>
              </a:rPr>
              <a:t>上的加法定义为二进制多项式的</a:t>
            </a:r>
            <a:r>
              <a:rPr lang="zh-CN" altLang="en-US" b="0" dirty="0">
                <a:solidFill>
                  <a:srgbClr val="FF0000"/>
                </a:solidFill>
                <a:latin typeface="Euclid" panose="02020503060505020303" pitchFamily="18" charset="0"/>
              </a:rPr>
              <a:t>加法</a:t>
            </a:r>
            <a:r>
              <a:rPr lang="en-US" altLang="zh-CN" b="0" dirty="0">
                <a:latin typeface="Euclid" panose="02020503060505020303" pitchFamily="18" charset="0"/>
              </a:rPr>
              <a:t>, </a:t>
            </a:r>
            <a:r>
              <a:rPr lang="zh-CN" altLang="en-US" b="0" dirty="0">
                <a:latin typeface="Euclid" panose="02020503060505020303" pitchFamily="18" charset="0"/>
              </a:rPr>
              <a:t>且其系数模</a:t>
            </a:r>
            <a:r>
              <a:rPr lang="en-US" altLang="zh-CN" dirty="0">
                <a:latin typeface="Euclid" panose="02020503060505020303" pitchFamily="18" charset="0"/>
              </a:rPr>
              <a:t>2</a:t>
            </a:r>
            <a:r>
              <a:rPr lang="zh-CN" altLang="en-US" b="0" dirty="0">
                <a:latin typeface="Euclid" panose="02020503060505020303" pitchFamily="18" charset="0"/>
              </a:rPr>
              <a:t>。</a:t>
            </a:r>
            <a:endParaRPr lang="en-US" altLang="zh-CN" b="0" dirty="0">
              <a:latin typeface="Euclid" panose="02020503060505020303" pitchFamily="18" charset="0"/>
            </a:endParaRPr>
          </a:p>
          <a:p>
            <a:pPr eaLnBrk="1" hangingPunct="1">
              <a:lnSpc>
                <a:spcPct val="120000"/>
              </a:lnSpc>
              <a:spcBef>
                <a:spcPts val="0"/>
              </a:spcBef>
              <a:buClr>
                <a:schemeClr val="tx1"/>
              </a:buClr>
              <a:buFont typeface="Wingdings" panose="05000000000000000000" pitchFamily="2" charset="2"/>
              <a:buChar char="Ø"/>
              <a:defRPr/>
            </a:pPr>
            <a:r>
              <a:rPr lang="zh-CN" altLang="en-US" b="0" dirty="0">
                <a:latin typeface="Euclid" panose="02020503060505020303" pitchFamily="18" charset="0"/>
              </a:rPr>
              <a:t>例如</a:t>
            </a:r>
            <a:r>
              <a:rPr lang="en-US" altLang="zh-CN" b="0" dirty="0">
                <a:latin typeface="Euclid" panose="02020503060505020303" pitchFamily="18" charset="0"/>
              </a:rPr>
              <a:t>:</a:t>
            </a:r>
            <a:r>
              <a:rPr lang="zh-CN" altLang="en-US" b="0" dirty="0">
                <a:latin typeface="Euclid" panose="02020503060505020303" pitchFamily="18" charset="0"/>
              </a:rPr>
              <a:t> </a:t>
            </a:r>
            <a:r>
              <a:rPr lang="en-US" altLang="zh-CN" dirty="0">
                <a:latin typeface="Euclid" panose="02020503060505020303" pitchFamily="18" charset="0"/>
              </a:rPr>
              <a:t>‘</a:t>
            </a:r>
            <a:r>
              <a:rPr lang="zh-CN" altLang="en-US" dirty="0">
                <a:latin typeface="Euclid" panose="02020503060505020303" pitchFamily="18" charset="0"/>
              </a:rPr>
              <a:t>57</a:t>
            </a:r>
            <a:r>
              <a:rPr lang="en-US" altLang="zh-CN" dirty="0">
                <a:latin typeface="Euclid" panose="02020503060505020303" pitchFamily="18" charset="0"/>
              </a:rPr>
              <a:t>’</a:t>
            </a:r>
            <a:r>
              <a:rPr lang="zh-CN" altLang="en-US" dirty="0">
                <a:latin typeface="Euclid" panose="02020503060505020303" pitchFamily="18" charset="0"/>
              </a:rPr>
              <a:t>+ </a:t>
            </a:r>
            <a:r>
              <a:rPr lang="en-US" altLang="zh-CN" dirty="0">
                <a:latin typeface="Euclid" panose="02020503060505020303" pitchFamily="18" charset="0"/>
              </a:rPr>
              <a:t>‘</a:t>
            </a:r>
            <a:r>
              <a:rPr lang="zh-CN" altLang="en-US" dirty="0">
                <a:latin typeface="Euclid" panose="02020503060505020303" pitchFamily="18" charset="0"/>
              </a:rPr>
              <a:t>83</a:t>
            </a:r>
            <a:r>
              <a:rPr lang="en-US" altLang="zh-CN" dirty="0">
                <a:latin typeface="Euclid" panose="02020503060505020303" pitchFamily="18" charset="0"/>
              </a:rPr>
              <a:t>’</a:t>
            </a:r>
            <a:r>
              <a:rPr lang="zh-CN" altLang="en-US" dirty="0">
                <a:latin typeface="Euclid" panose="02020503060505020303" pitchFamily="18" charset="0"/>
              </a:rPr>
              <a:t>=</a:t>
            </a:r>
            <a:r>
              <a:rPr lang="en-US" altLang="zh-CN" dirty="0">
                <a:latin typeface="Euclid" panose="02020503060505020303" pitchFamily="18" charset="0"/>
              </a:rPr>
              <a:t>‘D4’, </a:t>
            </a:r>
            <a:r>
              <a:rPr lang="zh-CN" altLang="en-US" b="0" dirty="0">
                <a:latin typeface="Euclid" panose="02020503060505020303" pitchFamily="18" charset="0"/>
              </a:rPr>
              <a:t>用多项式表示为</a:t>
            </a:r>
            <a:r>
              <a:rPr lang="zh-CN" altLang="en-US"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6</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4</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2</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+1)+(</a:t>
            </a:r>
            <a:r>
              <a:rPr lang="en-US" altLang="zh-CN" i="1" dirty="0">
                <a:latin typeface="Euclid" panose="02020503060505020303" pitchFamily="18" charset="0"/>
              </a:rPr>
              <a:t>x</a:t>
            </a:r>
            <a:r>
              <a:rPr lang="en-US" altLang="zh-CN" baseline="30000" dirty="0">
                <a:latin typeface="Euclid" panose="02020503060505020303" pitchFamily="18" charset="0"/>
              </a:rPr>
              <a:t>7</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+1)=</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7</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6</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4</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2</a:t>
            </a:r>
            <a:r>
              <a:rPr lang="en-US" altLang="zh-CN" dirty="0">
                <a:solidFill>
                  <a:srgbClr val="FF0000"/>
                </a:solidFill>
                <a:latin typeface="Euclid" panose="02020503060505020303" pitchFamily="18" charset="0"/>
              </a:rPr>
              <a:t> </a:t>
            </a:r>
          </a:p>
          <a:p>
            <a:pPr marL="0" indent="0" eaLnBrk="1" hangingPunct="1">
              <a:lnSpc>
                <a:spcPct val="120000"/>
              </a:lnSpc>
              <a:spcBef>
                <a:spcPts val="0"/>
              </a:spcBef>
              <a:buNone/>
              <a:defRPr/>
            </a:pPr>
            <a:r>
              <a:rPr lang="en-US" altLang="zh-CN" b="0" dirty="0">
                <a:latin typeface="Euclid" panose="02020503060505020303" pitchFamily="18" charset="0"/>
              </a:rPr>
              <a:t>  </a:t>
            </a:r>
            <a:r>
              <a:rPr lang="zh-CN" altLang="en-US" b="0" dirty="0">
                <a:latin typeface="Euclid" panose="02020503060505020303" pitchFamily="18" charset="0"/>
              </a:rPr>
              <a:t>用二进制表示为</a:t>
            </a:r>
            <a:endParaRPr lang="en-US" altLang="zh-CN" b="0" dirty="0">
              <a:latin typeface="Euclid" panose="02020503060505020303" pitchFamily="18" charset="0"/>
            </a:endParaRPr>
          </a:p>
          <a:p>
            <a:pPr indent="-6350" algn="ctr">
              <a:lnSpc>
                <a:spcPct val="120000"/>
              </a:lnSpc>
              <a:spcBef>
                <a:spcPts val="0"/>
              </a:spcBef>
              <a:buFontTx/>
              <a:buNone/>
              <a:defRPr/>
            </a:pPr>
            <a:r>
              <a:rPr lang="zh-CN" altLang="en-US" dirty="0">
                <a:latin typeface="Euclid" panose="02020503060505020303" pitchFamily="18" charset="0"/>
              </a:rPr>
              <a:t>01010111+10000011=</a:t>
            </a:r>
            <a:r>
              <a:rPr lang="zh-CN" altLang="en-US" dirty="0">
                <a:solidFill>
                  <a:srgbClr val="FF0000"/>
                </a:solidFill>
                <a:latin typeface="Euclid" panose="02020503060505020303" pitchFamily="18" charset="0"/>
              </a:rPr>
              <a:t>11010100</a:t>
            </a:r>
            <a:endParaRPr lang="en-US" altLang="zh-CN" dirty="0">
              <a:solidFill>
                <a:srgbClr val="FF0000"/>
              </a:solidFill>
              <a:latin typeface="Euclid" panose="02020503060505020303" pitchFamily="18" charset="0"/>
            </a:endParaRPr>
          </a:p>
          <a:p>
            <a:pPr indent="-6350" algn="ctr">
              <a:lnSpc>
                <a:spcPct val="120000"/>
              </a:lnSpc>
              <a:spcBef>
                <a:spcPts val="0"/>
              </a:spcBef>
              <a:buFontTx/>
              <a:buNone/>
              <a:defRPr/>
            </a:pPr>
            <a:r>
              <a:rPr lang="en-US" altLang="zh-CN" dirty="0">
                <a:latin typeface="Euclid" panose="02020503060505020303" pitchFamily="18" charset="0"/>
              </a:rPr>
              <a:t>‘</a:t>
            </a:r>
            <a:r>
              <a:rPr lang="zh-CN" altLang="en-US" dirty="0">
                <a:latin typeface="Euclid" panose="02020503060505020303" pitchFamily="18" charset="0"/>
              </a:rPr>
              <a:t>57</a:t>
            </a:r>
            <a:r>
              <a:rPr lang="en-US" altLang="zh-CN" dirty="0">
                <a:latin typeface="Euclid" panose="02020503060505020303" pitchFamily="18" charset="0"/>
              </a:rPr>
              <a:t>’   </a:t>
            </a:r>
            <a:r>
              <a:rPr lang="zh-CN" altLang="en-US" dirty="0">
                <a:latin typeface="Euclid" panose="02020503060505020303" pitchFamily="18" charset="0"/>
              </a:rPr>
              <a:t>+     </a:t>
            </a:r>
            <a:r>
              <a:rPr lang="en-US" altLang="zh-CN" dirty="0">
                <a:latin typeface="Euclid" panose="02020503060505020303" pitchFamily="18" charset="0"/>
              </a:rPr>
              <a:t>‘</a:t>
            </a:r>
            <a:r>
              <a:rPr lang="zh-CN" altLang="en-US" dirty="0">
                <a:latin typeface="Euclid" panose="02020503060505020303" pitchFamily="18" charset="0"/>
              </a:rPr>
              <a:t>83</a:t>
            </a:r>
            <a:r>
              <a:rPr lang="en-US" altLang="zh-CN" dirty="0">
                <a:latin typeface="Euclid" panose="02020503060505020303" pitchFamily="18" charset="0"/>
              </a:rPr>
              <a:t>’   </a:t>
            </a:r>
            <a:r>
              <a:rPr lang="zh-CN" altLang="en-US" dirty="0">
                <a:latin typeface="Euclid" panose="02020503060505020303" pitchFamily="18" charset="0"/>
              </a:rPr>
              <a:t>=  </a:t>
            </a:r>
            <a:r>
              <a:rPr lang="en-US" altLang="zh-CN" dirty="0">
                <a:latin typeface="Euclid" panose="02020503060505020303" pitchFamily="18" charset="0"/>
              </a:rPr>
              <a:t>‘</a:t>
            </a:r>
            <a:r>
              <a:rPr lang="en-US" altLang="zh-CN" dirty="0">
                <a:solidFill>
                  <a:srgbClr val="FF0000"/>
                </a:solidFill>
                <a:latin typeface="Euclid" panose="02020503060505020303" pitchFamily="18" charset="0"/>
              </a:rPr>
              <a:t>D4</a:t>
            </a:r>
            <a:r>
              <a:rPr lang="en-US" altLang="zh-CN" dirty="0">
                <a:latin typeface="Euclid" panose="02020503060505020303" pitchFamily="18" charset="0"/>
              </a:rPr>
              <a:t>’   </a:t>
            </a:r>
            <a:endParaRPr lang="zh-CN" altLang="en-US" dirty="0">
              <a:latin typeface="Euclid" panose="02020503060505020303" pitchFamily="18" charset="0"/>
            </a:endParaRPr>
          </a:p>
        </p:txBody>
      </p:sp>
      <p:sp>
        <p:nvSpPr>
          <p:cNvPr id="4" name="日期占位符 3"/>
          <p:cNvSpPr>
            <a:spLocks noGrp="1"/>
          </p:cNvSpPr>
          <p:nvPr>
            <p:ph type="dt" sz="half" idx="10"/>
          </p:nvPr>
        </p:nvSpPr>
        <p:spPr/>
        <p:txBody>
          <a:bodyPr/>
          <a:lstStyle/>
          <a:p>
            <a:pPr>
              <a:defRPr/>
            </a:pPr>
            <a:fld id="{E4F1D2B0-4E10-4F6F-9C80-DBB0CB9042CF}"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9239897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1210404-33F9-4549-8B51-28F3BFF62487}"/>
              </a:ext>
            </a:extLst>
          </p:cNvPr>
          <p:cNvSpPr>
            <a:spLocks noGrp="1"/>
          </p:cNvSpPr>
          <p:nvPr>
            <p:ph type="title"/>
          </p:nvPr>
        </p:nvSpPr>
        <p:spPr/>
        <p:txBody>
          <a:bodyPr/>
          <a:lstStyle/>
          <a:p>
            <a:r>
              <a:rPr lang="en-US" altLang="zh-CN" dirty="0"/>
              <a:t>AES</a:t>
            </a:r>
            <a:r>
              <a:rPr lang="zh-CN" altLang="en-US" dirty="0"/>
              <a:t>有限域基础</a:t>
            </a:r>
            <a:r>
              <a:rPr lang="en-US" altLang="zh-CN" dirty="0"/>
              <a:t>— GF(2</a:t>
            </a:r>
            <a:r>
              <a:rPr lang="en-US" altLang="zh-CN" baseline="30000" dirty="0"/>
              <a:t>8</a:t>
            </a:r>
            <a:r>
              <a:rPr lang="en-US" altLang="zh-CN" dirty="0"/>
              <a:t>)</a:t>
            </a:r>
            <a:r>
              <a:rPr lang="zh-CN" altLang="zh-CN" dirty="0"/>
              <a:t>中的运算</a:t>
            </a:r>
            <a:endParaRPr lang="zh-CN" altLang="en-US" dirty="0"/>
          </a:p>
        </p:txBody>
      </p:sp>
      <p:sp>
        <p:nvSpPr>
          <p:cNvPr id="3" name="内容占位符 2">
            <a:extLst>
              <a:ext uri="{FF2B5EF4-FFF2-40B4-BE49-F238E27FC236}">
                <a16:creationId xmlns="" xmlns:a16="http://schemas.microsoft.com/office/drawing/2014/main" id="{B575A431-BAAC-42E6-81BD-D9A7AF02E316}"/>
              </a:ext>
            </a:extLst>
          </p:cNvPr>
          <p:cNvSpPr>
            <a:spLocks noGrp="1"/>
          </p:cNvSpPr>
          <p:nvPr>
            <p:ph idx="1"/>
          </p:nvPr>
        </p:nvSpPr>
        <p:spPr>
          <a:xfrm>
            <a:off x="617934" y="1143060"/>
            <a:ext cx="8297352" cy="4902140"/>
          </a:xfrm>
        </p:spPr>
        <p:txBody>
          <a:bodyPr/>
          <a:lstStyle/>
          <a:p>
            <a:pPr eaLnBrk="1" hangingPunct="1">
              <a:lnSpc>
                <a:spcPct val="120000"/>
              </a:lnSpc>
              <a:spcBef>
                <a:spcPts val="0"/>
              </a:spcBef>
              <a:buClr>
                <a:schemeClr val="tx1"/>
              </a:buClr>
              <a:buFont typeface="Wingdings" panose="05000000000000000000" pitchFamily="2" charset="2"/>
              <a:buChar char="Ø"/>
              <a:defRPr/>
            </a:pPr>
            <a:r>
              <a:rPr lang="zh-CN" altLang="en-US" b="0" dirty="0">
                <a:solidFill>
                  <a:srgbClr val="FF0000"/>
                </a:solidFill>
                <a:latin typeface="Euclid" panose="02020503060505020303" pitchFamily="18" charset="0"/>
              </a:rPr>
              <a:t>乘法：</a:t>
            </a:r>
            <a:r>
              <a:rPr lang="zh-CN" altLang="en-US" b="0" dirty="0">
                <a:latin typeface="Euclid" panose="02020503060505020303" pitchFamily="18" charset="0"/>
              </a:rPr>
              <a:t>在</a:t>
            </a:r>
            <a:r>
              <a:rPr lang="en-US" altLang="zh-CN" i="1" dirty="0">
                <a:latin typeface="Euclid" panose="02020503060505020303" pitchFamily="18" charset="0"/>
              </a:rPr>
              <a:t>GF</a:t>
            </a:r>
            <a:r>
              <a:rPr lang="en-US" altLang="zh-CN" dirty="0">
                <a:latin typeface="Euclid" panose="02020503060505020303" pitchFamily="18" charset="0"/>
              </a:rPr>
              <a:t>(2</a:t>
            </a:r>
            <a:r>
              <a:rPr lang="en-US" altLang="zh-CN" baseline="30000" dirty="0">
                <a:latin typeface="Euclid" panose="02020503060505020303" pitchFamily="18" charset="0"/>
              </a:rPr>
              <a:t>8</a:t>
            </a:r>
            <a:r>
              <a:rPr lang="en-US" altLang="zh-CN" dirty="0">
                <a:latin typeface="Euclid" panose="02020503060505020303" pitchFamily="18" charset="0"/>
              </a:rPr>
              <a:t>)</a:t>
            </a:r>
            <a:r>
              <a:rPr lang="zh-CN" altLang="en-US" b="0" dirty="0">
                <a:latin typeface="Euclid" panose="02020503060505020303" pitchFamily="18" charset="0"/>
              </a:rPr>
              <a:t>上的</a:t>
            </a:r>
            <a:r>
              <a:rPr lang="zh-CN" altLang="en-US" b="0" dirty="0">
                <a:solidFill>
                  <a:srgbClr val="FF0000"/>
                </a:solidFill>
                <a:latin typeface="Euclid" panose="02020503060505020303" pitchFamily="18" charset="0"/>
              </a:rPr>
              <a:t>乘法 </a:t>
            </a:r>
            <a:r>
              <a:rPr lang="en-US" altLang="zh-CN" b="0" dirty="0">
                <a:latin typeface="Euclid" panose="02020503060505020303" pitchFamily="18" charset="0"/>
              </a:rPr>
              <a:t>(</a:t>
            </a:r>
            <a:r>
              <a:rPr lang="zh-CN" altLang="en-US" b="0" dirty="0">
                <a:latin typeface="Euclid" panose="02020503060505020303" pitchFamily="18" charset="0"/>
              </a:rPr>
              <a:t>用符号</a:t>
            </a:r>
            <a:r>
              <a:rPr lang="en-US" altLang="zh-CN" dirty="0">
                <a:latin typeface="Euclid" panose="02020503060505020303" pitchFamily="18" charset="0"/>
              </a:rPr>
              <a:t>·</a:t>
            </a:r>
            <a:r>
              <a:rPr lang="zh-CN" altLang="en-US" b="0" dirty="0">
                <a:latin typeface="Euclid" panose="02020503060505020303" pitchFamily="18" charset="0"/>
              </a:rPr>
              <a:t>表示</a:t>
            </a:r>
            <a:r>
              <a:rPr lang="en-US" altLang="zh-CN" b="0" dirty="0">
                <a:latin typeface="Euclid" panose="02020503060505020303" pitchFamily="18" charset="0"/>
              </a:rPr>
              <a:t>)</a:t>
            </a:r>
            <a:r>
              <a:rPr lang="zh-CN" altLang="en-US" b="0" dirty="0">
                <a:latin typeface="Euclid" panose="02020503060505020303" pitchFamily="18" charset="0"/>
              </a:rPr>
              <a:t>定义为二进制多项式的乘积模一个次数为</a:t>
            </a:r>
            <a:r>
              <a:rPr lang="en-US" altLang="zh-CN" dirty="0">
                <a:latin typeface="Euclid" panose="02020503060505020303" pitchFamily="18" charset="0"/>
              </a:rPr>
              <a:t>8</a:t>
            </a:r>
            <a:r>
              <a:rPr lang="zh-CN" altLang="en-US" b="0" dirty="0">
                <a:latin typeface="Euclid" panose="02020503060505020303" pitchFamily="18" charset="0"/>
              </a:rPr>
              <a:t>的不可约二进制多项式</a:t>
            </a:r>
            <a:endParaRPr lang="en-US" altLang="zh-CN" b="0" dirty="0">
              <a:latin typeface="Euclid" panose="02020503060505020303" pitchFamily="18" charset="0"/>
            </a:endParaRPr>
          </a:p>
          <a:p>
            <a:pPr algn="ctr" eaLnBrk="1" hangingPunct="1">
              <a:lnSpc>
                <a:spcPct val="120000"/>
              </a:lnSpc>
              <a:spcBef>
                <a:spcPts val="0"/>
              </a:spcBef>
              <a:buNone/>
              <a:defRPr/>
            </a:pPr>
            <a:r>
              <a:rPr lang="en-US" altLang="zh-CN" i="1" dirty="0">
                <a:solidFill>
                  <a:srgbClr val="FF0000"/>
                </a:solidFill>
                <a:latin typeface="Euclid" panose="02020503060505020303" pitchFamily="18" charset="0"/>
              </a:rPr>
              <a:t>m</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 </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8</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4</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3</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+1</a:t>
            </a:r>
          </a:p>
          <a:p>
            <a:pPr indent="-6350">
              <a:lnSpc>
                <a:spcPct val="120000"/>
              </a:lnSpc>
              <a:spcBef>
                <a:spcPts val="0"/>
              </a:spcBef>
              <a:buFontTx/>
              <a:buNone/>
              <a:defRPr/>
            </a:pPr>
            <a:r>
              <a:rPr lang="zh-CN" altLang="en-US" b="0" dirty="0">
                <a:latin typeface="Euclid" panose="02020503060505020303" pitchFamily="18" charset="0"/>
              </a:rPr>
              <a:t>它的二进制位</a:t>
            </a:r>
            <a:r>
              <a:rPr lang="en-US" altLang="zh-CN" dirty="0">
                <a:latin typeface="Euclid" panose="02020503060505020303" pitchFamily="18" charset="0"/>
              </a:rPr>
              <a:t>1</a:t>
            </a:r>
            <a:r>
              <a:rPr lang="en-US" altLang="zh-CN" dirty="0">
                <a:solidFill>
                  <a:srgbClr val="0000FF"/>
                </a:solidFill>
                <a:latin typeface="Euclid" panose="02020503060505020303" pitchFamily="18" charset="0"/>
              </a:rPr>
              <a:t>0001</a:t>
            </a:r>
            <a:r>
              <a:rPr lang="en-US" altLang="zh-CN" dirty="0">
                <a:solidFill>
                  <a:srgbClr val="FF0000"/>
                </a:solidFill>
                <a:latin typeface="Euclid" panose="02020503060505020303" pitchFamily="18" charset="0"/>
              </a:rPr>
              <a:t>1011</a:t>
            </a:r>
            <a:r>
              <a:rPr lang="en-US" altLang="zh-CN" b="0" dirty="0">
                <a:latin typeface="Euclid" panose="02020503060505020303" pitchFamily="18" charset="0"/>
              </a:rPr>
              <a:t>, </a:t>
            </a:r>
            <a:r>
              <a:rPr lang="zh-CN" altLang="en-US" b="0" dirty="0">
                <a:latin typeface="Euclid" panose="02020503060505020303" pitchFamily="18" charset="0"/>
              </a:rPr>
              <a:t>十六进制表示为 </a:t>
            </a:r>
            <a:r>
              <a:rPr lang="en-US" altLang="zh-CN" dirty="0">
                <a:latin typeface="Euclid" panose="02020503060505020303" pitchFamily="18" charset="0"/>
              </a:rPr>
              <a:t>‘</a:t>
            </a:r>
            <a:r>
              <a:rPr lang="zh-CN" altLang="en-US" dirty="0">
                <a:latin typeface="Euclid" panose="02020503060505020303" pitchFamily="18" charset="0"/>
              </a:rPr>
              <a:t>1</a:t>
            </a:r>
            <a:r>
              <a:rPr lang="zh-CN" altLang="en-US" dirty="0">
                <a:solidFill>
                  <a:srgbClr val="0000FF"/>
                </a:solidFill>
                <a:latin typeface="Euclid" panose="02020503060505020303" pitchFamily="18" charset="0"/>
              </a:rPr>
              <a:t>1</a:t>
            </a:r>
            <a:r>
              <a:rPr lang="en-US" altLang="zh-CN" dirty="0">
                <a:solidFill>
                  <a:srgbClr val="FF0000"/>
                </a:solidFill>
                <a:latin typeface="Euclid" panose="02020503060505020303" pitchFamily="18" charset="0"/>
              </a:rPr>
              <a:t>B</a:t>
            </a:r>
            <a:r>
              <a:rPr lang="en-US" altLang="zh-CN" dirty="0">
                <a:latin typeface="Euclid" panose="02020503060505020303" pitchFamily="18" charset="0"/>
              </a:rPr>
              <a:t>’</a:t>
            </a:r>
            <a:r>
              <a:rPr lang="zh-CN" altLang="en-US" b="0" dirty="0">
                <a:latin typeface="Euclid" panose="02020503060505020303" pitchFamily="18" charset="0"/>
              </a:rPr>
              <a:t>。</a:t>
            </a:r>
            <a:endParaRPr lang="en-US" altLang="zh-CN" b="0" dirty="0">
              <a:latin typeface="Euclid" panose="02020503060505020303" pitchFamily="18" charset="0"/>
            </a:endParaRPr>
          </a:p>
          <a:p>
            <a:pPr indent="-6350">
              <a:lnSpc>
                <a:spcPct val="120000"/>
              </a:lnSpc>
              <a:spcBef>
                <a:spcPts val="0"/>
              </a:spcBef>
              <a:buFontTx/>
              <a:buNone/>
              <a:defRPr/>
            </a:pPr>
            <a:r>
              <a:rPr lang="zh-CN" altLang="en-US" b="0" dirty="0">
                <a:latin typeface="Euclid" panose="02020503060505020303" pitchFamily="18" charset="0"/>
              </a:rPr>
              <a:t>例如</a:t>
            </a:r>
            <a:r>
              <a:rPr lang="en-US" altLang="zh-CN" b="0" dirty="0">
                <a:latin typeface="Euclid" panose="02020503060505020303" pitchFamily="18" charset="0"/>
              </a:rPr>
              <a:t>:</a:t>
            </a:r>
            <a:r>
              <a:rPr lang="zh-CN" altLang="en-US" b="0" dirty="0">
                <a:latin typeface="Euclid" panose="02020503060505020303" pitchFamily="18" charset="0"/>
              </a:rPr>
              <a:t> </a:t>
            </a:r>
            <a:r>
              <a:rPr lang="en-US" altLang="zh-CN" b="0" dirty="0">
                <a:latin typeface="Euclid" panose="02020503060505020303" pitchFamily="18" charset="0"/>
              </a:rPr>
              <a:t> </a:t>
            </a:r>
            <a:r>
              <a:rPr lang="en-US" altLang="zh-CN" dirty="0">
                <a:latin typeface="Euclid" panose="02020503060505020303" pitchFamily="18" charset="0"/>
              </a:rPr>
              <a:t>‘</a:t>
            </a:r>
            <a:r>
              <a:rPr lang="zh-CN" altLang="en-US" dirty="0">
                <a:latin typeface="Euclid" panose="02020503060505020303" pitchFamily="18" charset="0"/>
              </a:rPr>
              <a:t>57</a:t>
            </a:r>
            <a:r>
              <a:rPr lang="en-US" altLang="zh-CN" dirty="0">
                <a:latin typeface="Euclid" panose="02020503060505020303" pitchFamily="18" charset="0"/>
              </a:rPr>
              <a:t>’</a:t>
            </a:r>
            <a:r>
              <a:rPr lang="zh-CN" altLang="en-US" dirty="0">
                <a:latin typeface="Euclid" panose="02020503060505020303" pitchFamily="18" charset="0"/>
              </a:rPr>
              <a:t>·</a:t>
            </a:r>
            <a:r>
              <a:rPr lang="en-US" altLang="zh-CN" dirty="0">
                <a:latin typeface="Euclid" panose="02020503060505020303" pitchFamily="18" charset="0"/>
              </a:rPr>
              <a:t>’</a:t>
            </a:r>
            <a:r>
              <a:rPr lang="zh-CN" altLang="en-US" dirty="0">
                <a:latin typeface="Euclid" panose="02020503060505020303" pitchFamily="18" charset="0"/>
              </a:rPr>
              <a:t>83</a:t>
            </a:r>
            <a:r>
              <a:rPr lang="en-US" altLang="zh-CN" dirty="0">
                <a:latin typeface="Euclid" panose="02020503060505020303" pitchFamily="18" charset="0"/>
              </a:rPr>
              <a:t>’</a:t>
            </a:r>
            <a:r>
              <a:rPr lang="zh-CN" altLang="en-US" dirty="0">
                <a:latin typeface="Euclid" panose="02020503060505020303" pitchFamily="18" charset="0"/>
              </a:rPr>
              <a:t>=</a:t>
            </a:r>
            <a:r>
              <a:rPr lang="en-US" altLang="zh-CN" dirty="0">
                <a:latin typeface="Euclid" panose="02020503060505020303" pitchFamily="18" charset="0"/>
              </a:rPr>
              <a:t>‘</a:t>
            </a:r>
            <a:r>
              <a:rPr lang="en-US" altLang="zh-CN" dirty="0">
                <a:solidFill>
                  <a:srgbClr val="FF0000"/>
                </a:solidFill>
                <a:latin typeface="Euclid" panose="02020503060505020303" pitchFamily="18" charset="0"/>
              </a:rPr>
              <a:t>C1</a:t>
            </a:r>
            <a:r>
              <a:rPr lang="en-US" altLang="zh-CN" dirty="0">
                <a:latin typeface="Euclid" panose="02020503060505020303" pitchFamily="18" charset="0"/>
              </a:rPr>
              <a:t>’</a:t>
            </a:r>
            <a:r>
              <a:rPr lang="zh-CN" altLang="en-US" b="0" dirty="0">
                <a:latin typeface="Euclid" panose="02020503060505020303" pitchFamily="18" charset="0"/>
              </a:rPr>
              <a:t>可表示为以下的多项式乘法：</a:t>
            </a:r>
            <a:r>
              <a:rPr lang="zh-CN" altLang="en-US"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6</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4</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2</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+1)·(</a:t>
            </a:r>
            <a:r>
              <a:rPr lang="en-US" altLang="zh-CN" i="1" dirty="0">
                <a:latin typeface="Euclid" panose="02020503060505020303" pitchFamily="18" charset="0"/>
              </a:rPr>
              <a:t>x</a:t>
            </a:r>
            <a:r>
              <a:rPr lang="en-US" altLang="zh-CN" baseline="30000" dirty="0">
                <a:latin typeface="Euclid" panose="02020503060505020303" pitchFamily="18" charset="0"/>
              </a:rPr>
              <a:t>7</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+1)=</a:t>
            </a:r>
            <a:r>
              <a:rPr lang="en-US" altLang="zh-CN" i="1" dirty="0">
                <a:latin typeface="Euclid" panose="02020503060505020303" pitchFamily="18" charset="0"/>
              </a:rPr>
              <a:t>x</a:t>
            </a:r>
            <a:r>
              <a:rPr lang="en-US" altLang="zh-CN" baseline="30000" dirty="0">
                <a:latin typeface="Euclid" panose="02020503060505020303" pitchFamily="18" charset="0"/>
              </a:rPr>
              <a:t>7</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6</a:t>
            </a:r>
            <a:r>
              <a:rPr lang="en-US" altLang="zh-CN" dirty="0">
                <a:latin typeface="Euclid" panose="02020503060505020303" pitchFamily="18" charset="0"/>
              </a:rPr>
              <a:t>+1(mod </a:t>
            </a:r>
            <a:r>
              <a:rPr lang="en-US" altLang="zh-CN" i="1" dirty="0">
                <a:latin typeface="Euclid" panose="02020503060505020303" pitchFamily="18" charset="0"/>
              </a:rPr>
              <a:t>m</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endParaRPr lang="zh-CN" altLang="en-US" sz="2400" dirty="0">
              <a:latin typeface="Euclid" panose="02020503060505020303" pitchFamily="18" charset="0"/>
            </a:endParaRPr>
          </a:p>
          <a:p>
            <a:endParaRPr lang="zh-CN" altLang="en-US" dirty="0"/>
          </a:p>
        </p:txBody>
      </p:sp>
      <p:sp>
        <p:nvSpPr>
          <p:cNvPr id="4" name="日期占位符 3"/>
          <p:cNvSpPr>
            <a:spLocks noGrp="1"/>
          </p:cNvSpPr>
          <p:nvPr>
            <p:ph type="dt" sz="half" idx="10"/>
          </p:nvPr>
        </p:nvSpPr>
        <p:spPr/>
        <p:txBody>
          <a:bodyPr/>
          <a:lstStyle/>
          <a:p>
            <a:pPr>
              <a:defRPr/>
            </a:pPr>
            <a:fld id="{6C4E29A0-0904-4A7E-8A2E-69B28D2FA47F}"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0317866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2975B5D-5F4D-43EC-9BC8-BAFDD0E17B7D}"/>
              </a:ext>
            </a:extLst>
          </p:cNvPr>
          <p:cNvSpPr>
            <a:spLocks noGrp="1"/>
          </p:cNvSpPr>
          <p:nvPr>
            <p:ph type="title"/>
          </p:nvPr>
        </p:nvSpPr>
        <p:spPr/>
        <p:txBody>
          <a:bodyPr/>
          <a:lstStyle/>
          <a:p>
            <a:r>
              <a:rPr lang="en-US" altLang="zh-CN" dirty="0"/>
              <a:t>AES</a:t>
            </a:r>
            <a:r>
              <a:rPr lang="zh-CN" altLang="en-US" dirty="0"/>
              <a:t>有限域基础</a:t>
            </a:r>
            <a:r>
              <a:rPr lang="en-US" altLang="zh-CN" dirty="0"/>
              <a:t>— GF(2</a:t>
            </a:r>
            <a:r>
              <a:rPr lang="en-US" altLang="zh-CN" baseline="30000" dirty="0"/>
              <a:t>8</a:t>
            </a:r>
            <a:r>
              <a:rPr lang="en-US" altLang="zh-CN" dirty="0"/>
              <a:t>)</a:t>
            </a:r>
            <a:r>
              <a:rPr lang="zh-CN" altLang="zh-CN" dirty="0"/>
              <a:t>中的运算</a:t>
            </a:r>
            <a:endParaRPr lang="zh-CN" altLang="en-US" dirty="0"/>
          </a:p>
        </p:txBody>
      </p:sp>
      <p:graphicFrame>
        <p:nvGraphicFramePr>
          <p:cNvPr id="5" name="Object 6">
            <a:extLst>
              <a:ext uri="{FF2B5EF4-FFF2-40B4-BE49-F238E27FC236}">
                <a16:creationId xmlns="" xmlns:a16="http://schemas.microsoft.com/office/drawing/2014/main" id="{DF2AB83C-FF67-413C-A957-A40DFD4F9FED}"/>
              </a:ext>
            </a:extLst>
          </p:cNvPr>
          <p:cNvGraphicFramePr>
            <a:graphicFrameLocks noChangeAspect="1"/>
          </p:cNvGraphicFramePr>
          <p:nvPr>
            <p:extLst>
              <p:ext uri="{D42A27DB-BD31-4B8C-83A1-F6EECF244321}">
                <p14:modId xmlns:p14="http://schemas.microsoft.com/office/powerpoint/2010/main" val="1048506425"/>
              </p:ext>
            </p:extLst>
          </p:nvPr>
        </p:nvGraphicFramePr>
        <p:xfrm>
          <a:off x="304912" y="2895614"/>
          <a:ext cx="8185242" cy="3352800"/>
        </p:xfrm>
        <a:graphic>
          <a:graphicData uri="http://schemas.openxmlformats.org/presentationml/2006/ole">
            <mc:AlternateContent xmlns:mc="http://schemas.openxmlformats.org/markup-compatibility/2006">
              <mc:Choice xmlns:v="urn:schemas-microsoft-com:vml" Requires="v">
                <p:oleObj spid="_x0000_s206938" name="Equation" r:id="rId3" imgW="3136900" imgH="1130300" progId="Equation.DSMT4">
                  <p:embed/>
                </p:oleObj>
              </mc:Choice>
              <mc:Fallback>
                <p:oleObj name="Equation" r:id="rId3" imgW="3136900" imgH="1130300" progId="Equation.DSMT4">
                  <p:embed/>
                  <p:pic>
                    <p:nvPicPr>
                      <p:cNvPr id="470022" name="Object 6">
                        <a:extLst>
                          <a:ext uri="{FF2B5EF4-FFF2-40B4-BE49-F238E27FC236}">
                            <a16:creationId xmlns="" xmlns:a16="http://schemas.microsoft.com/office/drawing/2014/main" id="{C7840660-D74F-402D-AC3F-F3C1726B6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12" y="2895614"/>
                        <a:ext cx="8185242" cy="3352800"/>
                      </a:xfrm>
                      <a:prstGeom prst="rect">
                        <a:avLst/>
                      </a:prstGeom>
                      <a:noFill/>
                      <a:extLst/>
                    </p:spPr>
                  </p:pic>
                </p:oleObj>
              </mc:Fallback>
            </mc:AlternateContent>
          </a:graphicData>
        </a:graphic>
      </p:graphicFrame>
      <p:sp>
        <p:nvSpPr>
          <p:cNvPr id="6" name="文本框 5">
            <a:extLst>
              <a:ext uri="{FF2B5EF4-FFF2-40B4-BE49-F238E27FC236}">
                <a16:creationId xmlns="" xmlns:a16="http://schemas.microsoft.com/office/drawing/2014/main" id="{8883BE03-C967-46FF-BD44-0B5193D5A4A4}"/>
              </a:ext>
            </a:extLst>
          </p:cNvPr>
          <p:cNvSpPr txBox="1"/>
          <p:nvPr/>
        </p:nvSpPr>
        <p:spPr>
          <a:xfrm>
            <a:off x="685902" y="1066862"/>
            <a:ext cx="7391206" cy="2160591"/>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zh-CN" altLang="en-US" sz="2800" dirty="0">
                <a:latin typeface="华文中宋" panose="02010600040101010101" pitchFamily="2" charset="-122"/>
                <a:ea typeface="华文中宋" panose="02010600040101010101" pitchFamily="2" charset="-122"/>
              </a:rPr>
              <a:t>运算过程</a:t>
            </a:r>
            <a:endParaRPr lang="en-US" altLang="zh-CN" sz="2800" dirty="0">
              <a:latin typeface="华文中宋" panose="02010600040101010101" pitchFamily="2" charset="-122"/>
              <a:ea typeface="华文中宋" panose="02010600040101010101" pitchFamily="2" charset="-122"/>
            </a:endParaRPr>
          </a:p>
          <a:p>
            <a:pPr>
              <a:lnSpc>
                <a:spcPct val="120000"/>
              </a:lnSpc>
            </a:pP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6</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4</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2</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dirty="0">
                <a:latin typeface="Euclid" panose="02020503060505020303" pitchFamily="18" charset="0"/>
                <a:ea typeface="华文中宋" panose="02010600040101010101" pitchFamily="2" charset="-122"/>
              </a:rPr>
              <a:t>+1)(</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7</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dirty="0">
                <a:latin typeface="Euclid" panose="02020503060505020303" pitchFamily="18" charset="0"/>
                <a:ea typeface="华文中宋" panose="02010600040101010101" pitchFamily="2" charset="-122"/>
              </a:rPr>
              <a:t>+1)=</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13</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11</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9</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8</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7</a:t>
            </a:r>
            <a:r>
              <a:rPr lang="en-US" altLang="zh-CN" sz="2800" b="1" dirty="0">
                <a:latin typeface="Euclid" panose="02020503060505020303" pitchFamily="18" charset="0"/>
                <a:ea typeface="华文中宋" panose="02010600040101010101" pitchFamily="2" charset="-122"/>
              </a:rPr>
              <a:t>+</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30000" dirty="0">
                <a:solidFill>
                  <a:srgbClr val="FF0000"/>
                </a:solidFill>
                <a:latin typeface="Euclid" panose="02020503060505020303" pitchFamily="18" charset="0"/>
                <a:ea typeface="华文中宋" panose="02010600040101010101" pitchFamily="2" charset="-122"/>
              </a:rPr>
              <a:t>7</a:t>
            </a:r>
            <a:r>
              <a:rPr lang="en-US" altLang="zh-CN" sz="2800" b="1" dirty="0">
                <a:solidFill>
                  <a:srgbClr val="FF0000"/>
                </a:solidFill>
                <a:latin typeface="Euclid" panose="02020503060505020303" pitchFamily="18" charset="0"/>
                <a:ea typeface="华文中宋" panose="02010600040101010101" pitchFamily="2" charset="-122"/>
              </a:rPr>
              <a:t>+</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30000" dirty="0">
                <a:solidFill>
                  <a:srgbClr val="FF0000"/>
                </a:solidFill>
                <a:latin typeface="Euclid" panose="02020503060505020303" pitchFamily="18" charset="0"/>
                <a:ea typeface="华文中宋" panose="02010600040101010101" pitchFamily="2" charset="-122"/>
              </a:rPr>
              <a:t>5</a:t>
            </a:r>
            <a:r>
              <a:rPr lang="en-US" altLang="zh-CN" sz="2800" b="1" dirty="0">
                <a:solidFill>
                  <a:srgbClr val="FF0000"/>
                </a:solidFill>
                <a:latin typeface="Euclid" panose="02020503060505020303" pitchFamily="18" charset="0"/>
                <a:ea typeface="华文中宋" panose="02010600040101010101" pitchFamily="2" charset="-122"/>
              </a:rPr>
              <a:t>+</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30000" dirty="0">
                <a:solidFill>
                  <a:srgbClr val="FF0000"/>
                </a:solidFill>
                <a:latin typeface="Euclid" panose="02020503060505020303" pitchFamily="18" charset="0"/>
                <a:ea typeface="华文中宋" panose="02010600040101010101" pitchFamily="2" charset="-122"/>
              </a:rPr>
              <a:t>3</a:t>
            </a:r>
            <a:r>
              <a:rPr lang="en-US" altLang="zh-CN" sz="2800" b="1" dirty="0">
                <a:solidFill>
                  <a:srgbClr val="FF0000"/>
                </a:solidFill>
                <a:latin typeface="Euclid" panose="02020503060505020303" pitchFamily="18" charset="0"/>
                <a:ea typeface="华文中宋" panose="02010600040101010101" pitchFamily="2" charset="-122"/>
              </a:rPr>
              <a:t>+</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baseline="30000" dirty="0">
                <a:solidFill>
                  <a:srgbClr val="FF0000"/>
                </a:solidFill>
                <a:latin typeface="Euclid" panose="02020503060505020303" pitchFamily="18" charset="0"/>
                <a:ea typeface="华文中宋" panose="02010600040101010101" pitchFamily="2" charset="-122"/>
              </a:rPr>
              <a:t>2</a:t>
            </a:r>
            <a:r>
              <a:rPr lang="en-US" altLang="zh-CN" sz="2800" b="1" dirty="0">
                <a:solidFill>
                  <a:srgbClr val="FF0000"/>
                </a:solidFill>
                <a:latin typeface="Euclid" panose="02020503060505020303" pitchFamily="18" charset="0"/>
                <a:ea typeface="华文中宋" panose="02010600040101010101" pitchFamily="2" charset="-122"/>
              </a:rPr>
              <a:t>+</a:t>
            </a:r>
            <a:r>
              <a:rPr lang="en-US" altLang="zh-CN" sz="2800" b="1" i="1" dirty="0">
                <a:solidFill>
                  <a:srgbClr val="FF0000"/>
                </a:solidFill>
                <a:latin typeface="Euclid" panose="02020503060505020303" pitchFamily="18" charset="0"/>
                <a:ea typeface="华文中宋" panose="02010600040101010101" pitchFamily="2" charset="-122"/>
              </a:rPr>
              <a:t>x</a:t>
            </a:r>
            <a:r>
              <a:rPr lang="en-US" altLang="zh-CN" sz="2800" b="1" dirty="0">
                <a:latin typeface="Euclid" panose="02020503060505020303" pitchFamily="18" charset="0"/>
                <a:ea typeface="华文中宋" panose="02010600040101010101" pitchFamily="2" charset="-122"/>
              </a:rPr>
              <a:t>+</a:t>
            </a:r>
            <a:r>
              <a:rPr lang="en-US" altLang="zh-CN" sz="2800" b="1" i="1" dirty="0">
                <a:solidFill>
                  <a:srgbClr val="0000FF"/>
                </a:solidFill>
                <a:latin typeface="Euclid" panose="02020503060505020303" pitchFamily="18" charset="0"/>
                <a:ea typeface="华文中宋" panose="02010600040101010101" pitchFamily="2" charset="-122"/>
              </a:rPr>
              <a:t>x</a:t>
            </a:r>
            <a:r>
              <a:rPr lang="en-US" altLang="zh-CN" sz="2800" b="1" baseline="30000" dirty="0">
                <a:solidFill>
                  <a:srgbClr val="0000FF"/>
                </a:solidFill>
                <a:latin typeface="Euclid" panose="02020503060505020303" pitchFamily="18" charset="0"/>
                <a:ea typeface="华文中宋" panose="02010600040101010101" pitchFamily="2" charset="-122"/>
              </a:rPr>
              <a:t>6</a:t>
            </a:r>
            <a:r>
              <a:rPr lang="en-US" altLang="zh-CN" sz="2800" b="1" dirty="0">
                <a:solidFill>
                  <a:srgbClr val="0000FF"/>
                </a:solidFill>
                <a:latin typeface="Euclid" panose="02020503060505020303" pitchFamily="18" charset="0"/>
                <a:ea typeface="华文中宋" panose="02010600040101010101" pitchFamily="2" charset="-122"/>
              </a:rPr>
              <a:t>+</a:t>
            </a:r>
            <a:r>
              <a:rPr lang="en-US" altLang="zh-CN" sz="2800" b="1" i="1" dirty="0">
                <a:solidFill>
                  <a:srgbClr val="0000FF"/>
                </a:solidFill>
                <a:latin typeface="Euclid" panose="02020503060505020303" pitchFamily="18" charset="0"/>
                <a:ea typeface="华文中宋" panose="02010600040101010101" pitchFamily="2" charset="-122"/>
              </a:rPr>
              <a:t>x</a:t>
            </a:r>
            <a:r>
              <a:rPr lang="en-US" altLang="zh-CN" sz="2800" b="1" baseline="30000" dirty="0">
                <a:solidFill>
                  <a:srgbClr val="0000FF"/>
                </a:solidFill>
                <a:latin typeface="Euclid" panose="02020503060505020303" pitchFamily="18" charset="0"/>
                <a:ea typeface="华文中宋" panose="02010600040101010101" pitchFamily="2" charset="-122"/>
              </a:rPr>
              <a:t>4</a:t>
            </a:r>
            <a:r>
              <a:rPr lang="en-US" altLang="zh-CN" sz="2800" b="1" dirty="0">
                <a:solidFill>
                  <a:srgbClr val="0000FF"/>
                </a:solidFill>
                <a:latin typeface="Euclid" panose="02020503060505020303" pitchFamily="18" charset="0"/>
                <a:ea typeface="华文中宋" panose="02010600040101010101" pitchFamily="2" charset="-122"/>
              </a:rPr>
              <a:t>+</a:t>
            </a:r>
            <a:r>
              <a:rPr lang="en-US" altLang="zh-CN" sz="2800" b="1" i="1" dirty="0">
                <a:solidFill>
                  <a:srgbClr val="0000FF"/>
                </a:solidFill>
                <a:latin typeface="Euclid" panose="02020503060505020303" pitchFamily="18" charset="0"/>
                <a:ea typeface="华文中宋" panose="02010600040101010101" pitchFamily="2" charset="-122"/>
              </a:rPr>
              <a:t>x</a:t>
            </a:r>
            <a:r>
              <a:rPr lang="en-US" altLang="zh-CN" sz="2800" b="1" baseline="30000" dirty="0">
                <a:solidFill>
                  <a:srgbClr val="0000FF"/>
                </a:solidFill>
                <a:latin typeface="Euclid" panose="02020503060505020303" pitchFamily="18" charset="0"/>
                <a:ea typeface="华文中宋" panose="02010600040101010101" pitchFamily="2" charset="-122"/>
              </a:rPr>
              <a:t>2</a:t>
            </a:r>
            <a:r>
              <a:rPr lang="en-US" altLang="zh-CN" sz="2800" b="1" dirty="0">
                <a:solidFill>
                  <a:srgbClr val="0000FF"/>
                </a:solidFill>
                <a:latin typeface="Euclid" panose="02020503060505020303" pitchFamily="18" charset="0"/>
                <a:ea typeface="华文中宋" panose="02010600040101010101" pitchFamily="2" charset="-122"/>
              </a:rPr>
              <a:t>+</a:t>
            </a:r>
            <a:r>
              <a:rPr lang="en-US" altLang="zh-CN" sz="2800" b="1" i="1" dirty="0">
                <a:solidFill>
                  <a:srgbClr val="0000FF"/>
                </a:solidFill>
                <a:latin typeface="Euclid" panose="02020503060505020303" pitchFamily="18" charset="0"/>
                <a:ea typeface="华文中宋" panose="02010600040101010101" pitchFamily="2" charset="-122"/>
              </a:rPr>
              <a:t>x</a:t>
            </a:r>
            <a:r>
              <a:rPr lang="en-US" altLang="zh-CN" sz="2800" b="1" dirty="0">
                <a:solidFill>
                  <a:srgbClr val="0000FF"/>
                </a:solidFill>
                <a:latin typeface="Euclid" panose="02020503060505020303" pitchFamily="18" charset="0"/>
                <a:ea typeface="华文中宋" panose="02010600040101010101" pitchFamily="2" charset="-122"/>
              </a:rPr>
              <a:t>+1</a:t>
            </a:r>
          </a:p>
          <a:p>
            <a:pPr>
              <a:lnSpc>
                <a:spcPct val="120000"/>
              </a:lnSpc>
            </a:pP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13</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11</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9</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8</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6</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5</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4</a:t>
            </a:r>
            <a:r>
              <a:rPr lang="en-US" altLang="zh-CN" sz="2800" b="1" dirty="0">
                <a:latin typeface="Euclid" panose="02020503060505020303" pitchFamily="18" charset="0"/>
                <a:ea typeface="华文中宋" panose="02010600040101010101" pitchFamily="2" charset="-122"/>
              </a:rPr>
              <a:t>+</a:t>
            </a:r>
            <a:r>
              <a:rPr lang="en-US" altLang="zh-CN" sz="2800" b="1" i="1" dirty="0">
                <a:latin typeface="Euclid" panose="02020503060505020303" pitchFamily="18" charset="0"/>
                <a:ea typeface="华文中宋" panose="02010600040101010101" pitchFamily="2" charset="-122"/>
              </a:rPr>
              <a:t>x</a:t>
            </a:r>
            <a:r>
              <a:rPr lang="en-US" altLang="zh-CN" sz="2800" b="1" baseline="30000" dirty="0">
                <a:latin typeface="Euclid" panose="02020503060505020303" pitchFamily="18" charset="0"/>
                <a:ea typeface="华文中宋" panose="02010600040101010101" pitchFamily="2" charset="-122"/>
              </a:rPr>
              <a:t>3</a:t>
            </a:r>
            <a:r>
              <a:rPr lang="en-US" altLang="zh-CN" sz="2800" b="1" dirty="0">
                <a:latin typeface="Euclid" panose="02020503060505020303" pitchFamily="18" charset="0"/>
                <a:ea typeface="华文中宋" panose="02010600040101010101" pitchFamily="2" charset="-122"/>
              </a:rPr>
              <a:t>+1</a:t>
            </a:r>
            <a:endParaRPr lang="zh-CN" altLang="en-US" sz="2800" b="1" dirty="0">
              <a:latin typeface="Euclid" panose="02020503060505020303" pitchFamily="18" charset="0"/>
              <a:ea typeface="华文中宋" panose="02010600040101010101" pitchFamily="2" charset="-122"/>
            </a:endParaRPr>
          </a:p>
        </p:txBody>
      </p:sp>
      <p:sp>
        <p:nvSpPr>
          <p:cNvPr id="3" name="日期占位符 2"/>
          <p:cNvSpPr>
            <a:spLocks noGrp="1"/>
          </p:cNvSpPr>
          <p:nvPr>
            <p:ph type="dt" sz="half" idx="10"/>
          </p:nvPr>
        </p:nvSpPr>
        <p:spPr/>
        <p:txBody>
          <a:bodyPr/>
          <a:lstStyle/>
          <a:p>
            <a:pPr>
              <a:defRPr/>
            </a:pPr>
            <a:fld id="{9B2D0404-1272-4690-B344-5D3A8B436738}" type="datetime1">
              <a:rPr lang="zh-CN" altLang="en-US" smtClean="0"/>
              <a:t>2023/3/31</a:t>
            </a:fld>
            <a:endParaRPr lang="en-US" altLang="zh-CN" dirty="0"/>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2774782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3197525-EF33-45B6-BBE5-EA5A8F7D7A2D}"/>
              </a:ext>
            </a:extLst>
          </p:cNvPr>
          <p:cNvSpPr>
            <a:spLocks noGrp="1"/>
          </p:cNvSpPr>
          <p:nvPr>
            <p:ph type="title"/>
          </p:nvPr>
        </p:nvSpPr>
        <p:spPr>
          <a:xfrm>
            <a:off x="1098948" y="365126"/>
            <a:ext cx="7054358" cy="668337"/>
          </a:xfrm>
        </p:spPr>
        <p:txBody>
          <a:bodyPr>
            <a:normAutofit/>
          </a:bodyPr>
          <a:lstStyle/>
          <a:p>
            <a:r>
              <a:rPr lang="en-US" altLang="zh-CN" dirty="0"/>
              <a:t>AES</a:t>
            </a:r>
            <a:r>
              <a:rPr lang="zh-CN" altLang="en-US" dirty="0"/>
              <a:t>有限域基础</a:t>
            </a:r>
            <a:r>
              <a:rPr lang="en-US" altLang="zh-CN" dirty="0"/>
              <a:t>—GF(2</a:t>
            </a:r>
            <a:r>
              <a:rPr lang="en-US" altLang="zh-CN" baseline="30000" dirty="0"/>
              <a:t>8</a:t>
            </a:r>
            <a:r>
              <a:rPr lang="en-US" altLang="zh-CN" dirty="0"/>
              <a:t>)</a:t>
            </a:r>
            <a:r>
              <a:rPr lang="zh-CN" altLang="zh-CN" dirty="0"/>
              <a:t>中的</a:t>
            </a:r>
            <a:r>
              <a:rPr lang="zh-CN" altLang="en-US" dirty="0"/>
              <a:t>逆元</a:t>
            </a:r>
          </a:p>
        </p:txBody>
      </p:sp>
      <p:sp>
        <p:nvSpPr>
          <p:cNvPr id="3" name="内容占位符 2">
            <a:extLst>
              <a:ext uri="{FF2B5EF4-FFF2-40B4-BE49-F238E27FC236}">
                <a16:creationId xmlns="" xmlns:a16="http://schemas.microsoft.com/office/drawing/2014/main" id="{3A4023EA-766B-423B-BFA2-998885B9CDD6}"/>
              </a:ext>
            </a:extLst>
          </p:cNvPr>
          <p:cNvSpPr>
            <a:spLocks noGrp="1"/>
          </p:cNvSpPr>
          <p:nvPr>
            <p:ph idx="1"/>
          </p:nvPr>
        </p:nvSpPr>
        <p:spPr>
          <a:xfrm>
            <a:off x="617934" y="1143060"/>
            <a:ext cx="7992559" cy="4902140"/>
          </a:xfrm>
        </p:spPr>
        <p:txBody>
          <a:bodyPr/>
          <a:lstStyle/>
          <a:p>
            <a:pPr marL="230400" indent="-230400" algn="just">
              <a:lnSpc>
                <a:spcPct val="120000"/>
              </a:lnSpc>
              <a:spcBef>
                <a:spcPts val="0"/>
              </a:spcBef>
              <a:buClr>
                <a:schemeClr val="tx1"/>
              </a:buClr>
              <a:buFont typeface="Wingdings" panose="05000000000000000000" pitchFamily="2" charset="2"/>
              <a:buChar char="Ø"/>
            </a:pPr>
            <a:r>
              <a:rPr lang="zh-CN" altLang="en-US" b="0" dirty="0">
                <a:solidFill>
                  <a:srgbClr val="FF0000"/>
                </a:solidFill>
                <a:latin typeface="Euclid" panose="02020503060505020303" pitchFamily="18" charset="0"/>
              </a:rPr>
              <a:t>定义：</a:t>
            </a:r>
            <a:r>
              <a:rPr lang="zh-CN" altLang="en-US" b="0" dirty="0">
                <a:latin typeface="Euclid" panose="02020503060505020303" pitchFamily="18" charset="0"/>
              </a:rPr>
              <a:t>对任何次数小于</a:t>
            </a:r>
            <a:r>
              <a:rPr lang="zh-CN" altLang="en-US" dirty="0">
                <a:latin typeface="Euclid" panose="02020503060505020303" pitchFamily="18" charset="0"/>
              </a:rPr>
              <a:t>8</a:t>
            </a:r>
            <a:r>
              <a:rPr lang="zh-CN" altLang="en-US" b="0" dirty="0">
                <a:latin typeface="Euclid" panose="02020503060505020303" pitchFamily="18" charset="0"/>
              </a:rPr>
              <a:t>的多项式</a:t>
            </a:r>
            <a:r>
              <a:rPr lang="en-US" altLang="zh-CN" i="1" dirty="0">
                <a:latin typeface="Euclid" panose="02020503060505020303" pitchFamily="18" charset="0"/>
              </a:rPr>
              <a:t>b</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 </a:t>
            </a:r>
            <a:r>
              <a:rPr lang="zh-CN" altLang="en-US" b="0" dirty="0">
                <a:latin typeface="Euclid" panose="02020503060505020303" pitchFamily="18" charset="0"/>
              </a:rPr>
              <a:t>可用推广的欧几里得算法得 </a:t>
            </a:r>
            <a:r>
              <a:rPr lang="en-US" altLang="zh-CN" i="1" dirty="0">
                <a:latin typeface="Euclid" panose="02020503060505020303" pitchFamily="18" charset="0"/>
              </a:rPr>
              <a:t>b</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i="1" dirty="0">
                <a:latin typeface="Euclid" panose="02020503060505020303" pitchFamily="18" charset="0"/>
              </a:rPr>
              <a:t>a</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i="1" dirty="0">
                <a:latin typeface="Euclid" panose="02020503060505020303" pitchFamily="18" charset="0"/>
              </a:rPr>
              <a:t>m</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i="1" dirty="0">
                <a:latin typeface="Euclid" panose="02020503060505020303" pitchFamily="18" charset="0"/>
              </a:rPr>
              <a:t>c</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)=1, </a:t>
            </a:r>
            <a:r>
              <a:rPr lang="zh-CN" altLang="en-US" b="0" dirty="0">
                <a:latin typeface="Euclid" panose="02020503060505020303" pitchFamily="18" charset="0"/>
              </a:rPr>
              <a:t>即</a:t>
            </a:r>
            <a:r>
              <a:rPr lang="en-US" altLang="zh-CN" i="1" dirty="0">
                <a:latin typeface="Euclid" panose="02020503060505020303" pitchFamily="18" charset="0"/>
              </a:rPr>
              <a:t>a</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)=1 mod </a:t>
            </a:r>
            <a:r>
              <a:rPr lang="en-US" altLang="zh-CN" i="1" dirty="0">
                <a:latin typeface="Euclid" panose="02020503060505020303" pitchFamily="18" charset="0"/>
              </a:rPr>
              <a:t>m</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zh-CN" altLang="en-US" b="0" dirty="0">
                <a:latin typeface="Euclid" panose="02020503060505020303" pitchFamily="18" charset="0"/>
              </a:rPr>
              <a:t>。因此</a:t>
            </a:r>
            <a:r>
              <a:rPr lang="en-US" altLang="zh-CN" i="1" dirty="0">
                <a:latin typeface="Euclid" panose="02020503060505020303" pitchFamily="18" charset="0"/>
              </a:rPr>
              <a:t>a</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zh-CN" altLang="en-US" b="0" dirty="0">
                <a:latin typeface="Euclid" panose="02020503060505020303" pitchFamily="18" charset="0"/>
              </a:rPr>
              <a:t>是</a:t>
            </a:r>
            <a:r>
              <a:rPr lang="en-US" altLang="zh-CN" i="1" dirty="0">
                <a:latin typeface="Euclid" panose="02020503060505020303" pitchFamily="18" charset="0"/>
              </a:rPr>
              <a:t>b</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zh-CN" altLang="en-US" b="0" dirty="0">
                <a:latin typeface="Euclid" panose="02020503060505020303" pitchFamily="18" charset="0"/>
              </a:rPr>
              <a:t>的</a:t>
            </a:r>
            <a:r>
              <a:rPr lang="zh-CN" altLang="en-US" b="0" dirty="0">
                <a:solidFill>
                  <a:srgbClr val="FF0000"/>
                </a:solidFill>
                <a:latin typeface="Euclid" panose="02020503060505020303" pitchFamily="18" charset="0"/>
              </a:rPr>
              <a:t>乘法逆元</a:t>
            </a:r>
            <a:r>
              <a:rPr lang="zh-CN" altLang="en-US" b="0" dirty="0">
                <a:latin typeface="Euclid" panose="02020503060505020303" pitchFamily="18" charset="0"/>
              </a:rPr>
              <a:t>。</a:t>
            </a:r>
            <a:endParaRPr lang="en-US" altLang="zh-CN" b="0" dirty="0">
              <a:latin typeface="Euclid" panose="02020503060505020303" pitchFamily="18" charset="0"/>
            </a:endParaRPr>
          </a:p>
          <a:p>
            <a:endParaRPr lang="zh-CN" altLang="en-US" sz="2400" dirty="0"/>
          </a:p>
        </p:txBody>
      </p:sp>
      <p:sp>
        <p:nvSpPr>
          <p:cNvPr id="4" name="日期占位符 3"/>
          <p:cNvSpPr>
            <a:spLocks noGrp="1"/>
          </p:cNvSpPr>
          <p:nvPr>
            <p:ph type="dt" sz="half" idx="10"/>
          </p:nvPr>
        </p:nvSpPr>
        <p:spPr/>
        <p:txBody>
          <a:bodyPr/>
          <a:lstStyle/>
          <a:p>
            <a:pPr>
              <a:defRPr/>
            </a:pPr>
            <a:fld id="{34013001-3B91-4F3F-A772-7566CEF38D23}"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59203142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97965D-598C-4515-B761-D9116A384D66}"/>
              </a:ext>
            </a:extLst>
          </p:cNvPr>
          <p:cNvSpPr>
            <a:spLocks noGrp="1"/>
          </p:cNvSpPr>
          <p:nvPr>
            <p:ph type="title"/>
          </p:nvPr>
        </p:nvSpPr>
        <p:spPr/>
        <p:txBody>
          <a:bodyPr/>
          <a:lstStyle/>
          <a:p>
            <a:r>
              <a:rPr lang="en-US" altLang="zh-CN" dirty="0"/>
              <a:t>4.1.1 </a:t>
            </a:r>
            <a:r>
              <a:rPr lang="zh-CN" altLang="en-US" dirty="0"/>
              <a:t>分组密码概述</a:t>
            </a:r>
          </a:p>
        </p:txBody>
      </p:sp>
      <p:sp>
        <p:nvSpPr>
          <p:cNvPr id="3" name="内容占位符 2">
            <a:extLst>
              <a:ext uri="{FF2B5EF4-FFF2-40B4-BE49-F238E27FC236}">
                <a16:creationId xmlns="" xmlns:a16="http://schemas.microsoft.com/office/drawing/2014/main" id="{197CF270-0044-4C55-9D20-54FB82693C11}"/>
              </a:ext>
            </a:extLst>
          </p:cNvPr>
          <p:cNvSpPr>
            <a:spLocks noGrp="1"/>
          </p:cNvSpPr>
          <p:nvPr>
            <p:ph idx="1"/>
          </p:nvPr>
        </p:nvSpPr>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mn-lt"/>
              </a:rPr>
              <a:t>乘积密码</a:t>
            </a:r>
            <a:endParaRPr lang="en-US" altLang="zh-CN" sz="2800" b="0" dirty="0">
              <a:latin typeface="+mn-lt"/>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mn-lt"/>
              </a:rPr>
              <a:t>也叫</a:t>
            </a:r>
            <a:r>
              <a:rPr lang="zh-CN" altLang="en-US" sz="2800" b="0" dirty="0">
                <a:solidFill>
                  <a:srgbClr val="FF0000"/>
                </a:solidFill>
                <a:latin typeface="+mn-lt"/>
              </a:rPr>
              <a:t>迭代密码</a:t>
            </a:r>
            <a:r>
              <a:rPr lang="en-US" altLang="zh-CN" sz="2800" b="0" dirty="0">
                <a:latin typeface="+mn-lt"/>
              </a:rPr>
              <a:t>, </a:t>
            </a:r>
            <a:r>
              <a:rPr lang="zh-CN" altLang="en-US" sz="2800" b="0" dirty="0"/>
              <a:t>通过轮函数的多次迭代</a:t>
            </a:r>
            <a:r>
              <a:rPr lang="en-US" altLang="zh-CN" sz="2800" b="0" dirty="0">
                <a:latin typeface="+mn-lt"/>
              </a:rPr>
              <a:t>, </a:t>
            </a:r>
            <a:r>
              <a:rPr lang="zh-CN" altLang="en-US" sz="2800" b="0" dirty="0">
                <a:latin typeface="+mn-lt"/>
              </a:rPr>
              <a:t>对数据重复迭代操作</a:t>
            </a:r>
            <a:r>
              <a:rPr lang="en-US" altLang="zh-CN" sz="2800" b="0" dirty="0">
                <a:latin typeface="+mn-lt"/>
              </a:rPr>
              <a:t>, </a:t>
            </a:r>
            <a:r>
              <a:rPr lang="zh-CN" altLang="en-US" sz="2800" b="0" dirty="0">
                <a:latin typeface="+mn-lt"/>
              </a:rPr>
              <a:t>实现扩散</a:t>
            </a:r>
            <a:r>
              <a:rPr lang="zh-CN" altLang="en-US" sz="2800" b="0" dirty="0" smtClean="0">
                <a:latin typeface="+mn-lt"/>
              </a:rPr>
              <a:t>与混淆</a:t>
            </a:r>
            <a:endParaRPr lang="en-US" altLang="zh-CN" sz="2800" b="0" dirty="0">
              <a:latin typeface="+mn-lt"/>
            </a:endParaRPr>
          </a:p>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mn-lt"/>
              </a:rPr>
              <a:t>分组密码的迭代方式</a:t>
            </a:r>
            <a:endParaRPr lang="en-US" altLang="zh-CN" sz="2800" b="0" dirty="0">
              <a:latin typeface="+mn-lt"/>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mn-lt"/>
              </a:rPr>
              <a:t>代换</a:t>
            </a:r>
            <a:r>
              <a:rPr lang="en-US" altLang="zh-CN" sz="2800" b="0" dirty="0">
                <a:latin typeface="+mn-lt"/>
              </a:rPr>
              <a:t>-</a:t>
            </a:r>
            <a:r>
              <a:rPr lang="zh-CN" altLang="en-US" sz="2800" b="0" dirty="0">
                <a:latin typeface="+mn-lt"/>
              </a:rPr>
              <a:t>置换</a:t>
            </a:r>
            <a:r>
              <a:rPr lang="en-US" altLang="zh-CN" sz="2800" b="0" dirty="0">
                <a:latin typeface="+mn-lt"/>
              </a:rPr>
              <a:t>SP</a:t>
            </a:r>
            <a:r>
              <a:rPr lang="zh-CN" altLang="en-US" sz="2800" b="0" dirty="0">
                <a:latin typeface="+mn-lt"/>
              </a:rPr>
              <a:t>网络</a:t>
            </a:r>
            <a:r>
              <a:rPr lang="en-US" altLang="zh-CN" sz="2800" b="0" dirty="0">
                <a:latin typeface="+mn-lt"/>
              </a:rPr>
              <a:t>(substitution-permutation)</a:t>
            </a: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800" b="0" dirty="0">
                <a:latin typeface="+mn-lt"/>
              </a:rPr>
              <a:t>Feistel</a:t>
            </a:r>
            <a:r>
              <a:rPr lang="zh-CN" altLang="en-US" sz="2800" b="0" dirty="0">
                <a:latin typeface="+mn-lt"/>
              </a:rPr>
              <a:t>网络</a:t>
            </a:r>
            <a:endParaRPr lang="en-US" altLang="zh-CN" sz="2800" b="0" dirty="0">
              <a:latin typeface="+mn-lt"/>
            </a:endParaRPr>
          </a:p>
          <a:p>
            <a:pPr marL="1080000"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dirty="0">
              <a:latin typeface="+mn-lt"/>
            </a:endParaRPr>
          </a:p>
          <a:p>
            <a:endParaRPr lang="zh-CN" altLang="en-US" dirty="0">
              <a:latin typeface="+mn-lt"/>
            </a:endParaRPr>
          </a:p>
        </p:txBody>
      </p:sp>
      <p:sp>
        <p:nvSpPr>
          <p:cNvPr id="4" name="日期占位符 3"/>
          <p:cNvSpPr>
            <a:spLocks noGrp="1"/>
          </p:cNvSpPr>
          <p:nvPr>
            <p:ph type="dt" sz="half" idx="10"/>
          </p:nvPr>
        </p:nvSpPr>
        <p:spPr/>
        <p:txBody>
          <a:bodyPr/>
          <a:lstStyle/>
          <a:p>
            <a:pPr>
              <a:defRPr/>
            </a:pPr>
            <a:fld id="{944A1A08-4FB6-4105-B203-66E5D555D08C}"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1092324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EBAC38-26AF-4ED1-BB7B-65090EE74B4D}"/>
              </a:ext>
            </a:extLst>
          </p:cNvPr>
          <p:cNvSpPr>
            <a:spLocks noGrp="1"/>
          </p:cNvSpPr>
          <p:nvPr>
            <p:ph type="title"/>
          </p:nvPr>
        </p:nvSpPr>
        <p:spPr/>
        <p:txBody>
          <a:bodyPr>
            <a:normAutofit/>
          </a:bodyPr>
          <a:lstStyle/>
          <a:p>
            <a:r>
              <a:rPr lang="en-US" altLang="zh-CN" dirty="0"/>
              <a:t>AES</a:t>
            </a:r>
            <a:r>
              <a:rPr lang="zh-CN" altLang="en-US" dirty="0"/>
              <a:t>有限域基础</a:t>
            </a:r>
            <a:r>
              <a:rPr lang="en-US" altLang="zh-CN" dirty="0"/>
              <a:t>—GF(2</a:t>
            </a:r>
            <a:r>
              <a:rPr lang="en-US" altLang="zh-CN" baseline="30000" dirty="0"/>
              <a:t>8</a:t>
            </a:r>
            <a:r>
              <a:rPr lang="en-US" altLang="zh-CN" dirty="0"/>
              <a:t>)</a:t>
            </a:r>
            <a:r>
              <a:rPr lang="zh-CN" altLang="zh-CN" dirty="0"/>
              <a:t>中的</a:t>
            </a:r>
            <a:r>
              <a:rPr lang="en-US" altLang="zh-CN" i="1" dirty="0"/>
              <a:t>x</a:t>
            </a:r>
            <a:r>
              <a:rPr lang="zh-CN" altLang="en-US" dirty="0"/>
              <a:t>乘法</a:t>
            </a:r>
          </a:p>
        </p:txBody>
      </p:sp>
      <p:sp>
        <p:nvSpPr>
          <p:cNvPr id="3" name="内容占位符 2">
            <a:extLst>
              <a:ext uri="{FF2B5EF4-FFF2-40B4-BE49-F238E27FC236}">
                <a16:creationId xmlns="" xmlns:a16="http://schemas.microsoft.com/office/drawing/2014/main" id="{3592A526-CFBA-446D-906C-62FE171AC36A}"/>
              </a:ext>
            </a:extLst>
          </p:cNvPr>
          <p:cNvSpPr>
            <a:spLocks noGrp="1"/>
          </p:cNvSpPr>
          <p:nvPr>
            <p:ph idx="1"/>
          </p:nvPr>
        </p:nvSpPr>
        <p:spPr>
          <a:xfrm>
            <a:off x="617934" y="1033463"/>
            <a:ext cx="8221153" cy="5011737"/>
          </a:xfrm>
        </p:spPr>
        <p:txBody>
          <a:bodyPr/>
          <a:lstStyle/>
          <a:p>
            <a:pPr marL="230400" indent="-230400">
              <a:lnSpc>
                <a:spcPct val="120000"/>
              </a:lnSpc>
              <a:spcBef>
                <a:spcPts val="0"/>
              </a:spcBef>
              <a:buClr>
                <a:schemeClr val="tx1"/>
              </a:buClr>
              <a:buFont typeface="Wingdings" panose="05000000000000000000" pitchFamily="2" charset="2"/>
              <a:buChar char="Ø"/>
            </a:pPr>
            <a:r>
              <a:rPr lang="zh-CN" altLang="en-US" b="0" dirty="0">
                <a:solidFill>
                  <a:srgbClr val="FF0000"/>
                </a:solidFill>
                <a:latin typeface="Euclid" panose="02020503060505020303" pitchFamily="18" charset="0"/>
              </a:rPr>
              <a:t>定义：</a:t>
            </a:r>
            <a:r>
              <a:rPr lang="zh-CN" altLang="en-US" b="0" dirty="0">
                <a:latin typeface="Euclid" panose="02020503060505020303" pitchFamily="18" charset="0"/>
              </a:rPr>
              <a:t>函数</a:t>
            </a:r>
            <a:r>
              <a:rPr lang="en-US" altLang="zh-CN" i="1" dirty="0" err="1">
                <a:solidFill>
                  <a:srgbClr val="FF0000"/>
                </a:solidFill>
                <a:latin typeface="Euclid" panose="02020503060505020303" pitchFamily="18" charset="0"/>
              </a:rPr>
              <a:t>x</a:t>
            </a:r>
            <a:r>
              <a:rPr lang="en-US" altLang="zh-CN" dirty="0" err="1">
                <a:solidFill>
                  <a:srgbClr val="FF0000"/>
                </a:solidFill>
                <a:latin typeface="Euclid" panose="02020503060505020303" pitchFamily="18" charset="0"/>
              </a:rPr>
              <a:t>time</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a:t>
            </a:r>
            <a:r>
              <a:rPr lang="zh-CN" altLang="en-US" b="0" dirty="0">
                <a:latin typeface="Euclid" panose="02020503060505020303" pitchFamily="18" charset="0"/>
              </a:rPr>
              <a:t>定义为</a:t>
            </a:r>
            <a:r>
              <a:rPr lang="en-US" altLang="zh-CN" i="1" dirty="0">
                <a:latin typeface="Euclid" panose="02020503060505020303" pitchFamily="18" charset="0"/>
              </a:rPr>
              <a:t>GF</a:t>
            </a:r>
            <a:r>
              <a:rPr lang="en-US" altLang="zh-CN" dirty="0">
                <a:latin typeface="Euclid" panose="02020503060505020303" pitchFamily="18" charset="0"/>
              </a:rPr>
              <a:t>(2</a:t>
            </a:r>
            <a:r>
              <a:rPr lang="en-US" altLang="zh-CN" baseline="30000" dirty="0">
                <a:latin typeface="Euclid" panose="02020503060505020303" pitchFamily="18" charset="0"/>
              </a:rPr>
              <a:t>8</a:t>
            </a:r>
            <a:r>
              <a:rPr lang="en-US" altLang="zh-CN" dirty="0">
                <a:latin typeface="Euclid" panose="02020503060505020303" pitchFamily="18" charset="0"/>
              </a:rPr>
              <a:t>)</a:t>
            </a:r>
            <a:r>
              <a:rPr lang="zh-CN" altLang="en-US" b="0" dirty="0">
                <a:latin typeface="Euclid" panose="02020503060505020303" pitchFamily="18" charset="0"/>
              </a:rPr>
              <a:t>上的</a:t>
            </a:r>
            <a:r>
              <a:rPr lang="en-US" altLang="zh-CN" i="1" dirty="0" err="1">
                <a:latin typeface="Euclid" panose="02020503060505020303" pitchFamily="18" charset="0"/>
              </a:rPr>
              <a:t>x</a:t>
            </a:r>
            <a:r>
              <a:rPr lang="en-US" altLang="zh-CN" b="0" dirty="0" err="1">
                <a:latin typeface="Euclid" panose="02020503060505020303" pitchFamily="18" charset="0"/>
              </a:rPr>
              <a:t>·</a:t>
            </a:r>
            <a:r>
              <a:rPr lang="en-US" altLang="zh-CN" i="1" dirty="0" err="1">
                <a:latin typeface="Euclid" panose="02020503060505020303" pitchFamily="18" charset="0"/>
              </a:rPr>
              <a:t>b</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zh-CN" altLang="en-US" b="0" dirty="0">
                <a:latin typeface="Euclid" panose="02020503060505020303" pitchFamily="18" charset="0"/>
              </a:rPr>
              <a:t>。其运算如下：</a:t>
            </a:r>
            <a:endParaRPr lang="en-US" altLang="zh-CN" b="0" dirty="0">
              <a:latin typeface="Euclid" panose="02020503060505020303" pitchFamily="18" charset="0"/>
            </a:endParaRPr>
          </a:p>
          <a:p>
            <a:pPr lvl="1">
              <a:lnSpc>
                <a:spcPct val="120000"/>
              </a:lnSpc>
              <a:spcBef>
                <a:spcPts val="0"/>
              </a:spcBef>
              <a:buClr>
                <a:schemeClr val="tx1"/>
              </a:buClr>
              <a:buFont typeface="Times New Roman" panose="02020603050405020304" pitchFamily="18" charset="0"/>
              <a:buChar char="‒"/>
            </a:pPr>
            <a:r>
              <a:rPr lang="zh-CN" altLang="en-US" b="0" dirty="0">
                <a:latin typeface="Euclid" panose="02020503060505020303" pitchFamily="18" charset="0"/>
              </a:rPr>
              <a:t>设</a:t>
            </a:r>
            <a:r>
              <a:rPr lang="en-US" altLang="zh-CN" i="1" dirty="0">
                <a:latin typeface="Euclid" panose="02020503060505020303" pitchFamily="18" charset="0"/>
              </a:rPr>
              <a:t>b</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7</a:t>
            </a:r>
            <a:r>
              <a:rPr lang="en-US" altLang="zh-CN" i="1" dirty="0">
                <a:latin typeface="Euclid" panose="02020503060505020303" pitchFamily="18" charset="0"/>
              </a:rPr>
              <a:t>x</a:t>
            </a:r>
            <a:r>
              <a:rPr lang="en-US" altLang="zh-CN" baseline="30000" dirty="0">
                <a:latin typeface="Euclid" panose="02020503060505020303" pitchFamily="18" charset="0"/>
              </a:rPr>
              <a:t>7</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6</a:t>
            </a:r>
            <a:r>
              <a:rPr lang="en-US" altLang="zh-CN" i="1" dirty="0">
                <a:latin typeface="Euclid" panose="02020503060505020303" pitchFamily="18" charset="0"/>
              </a:rPr>
              <a:t>x</a:t>
            </a:r>
            <a:r>
              <a:rPr lang="en-US" altLang="zh-CN" baseline="30000" dirty="0">
                <a:latin typeface="Euclid" panose="02020503060505020303" pitchFamily="18" charset="0"/>
              </a:rPr>
              <a:t>6</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5</a:t>
            </a:r>
            <a:r>
              <a:rPr lang="en-US" altLang="zh-CN" i="1" dirty="0">
                <a:latin typeface="Euclid" panose="02020503060505020303" pitchFamily="18" charset="0"/>
              </a:rPr>
              <a:t>x</a:t>
            </a:r>
            <a:r>
              <a:rPr lang="en-US" altLang="zh-CN" baseline="30000" dirty="0">
                <a:latin typeface="Euclid" panose="02020503060505020303" pitchFamily="18" charset="0"/>
              </a:rPr>
              <a:t>5</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4</a:t>
            </a:r>
            <a:r>
              <a:rPr lang="en-US" altLang="zh-CN" i="1" dirty="0">
                <a:latin typeface="Euclid" panose="02020503060505020303" pitchFamily="18" charset="0"/>
              </a:rPr>
              <a:t>x</a:t>
            </a:r>
            <a:r>
              <a:rPr lang="en-US" altLang="zh-CN" baseline="30000" dirty="0">
                <a:latin typeface="Euclid" panose="02020503060505020303" pitchFamily="18" charset="0"/>
              </a:rPr>
              <a:t>4</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3</a:t>
            </a:r>
            <a:r>
              <a:rPr lang="en-US" altLang="zh-CN" i="1" dirty="0">
                <a:latin typeface="Euclid" panose="02020503060505020303" pitchFamily="18" charset="0"/>
              </a:rPr>
              <a:t>x</a:t>
            </a:r>
            <a:r>
              <a:rPr lang="en-US" altLang="zh-CN" baseline="30000" dirty="0">
                <a:latin typeface="Euclid" panose="02020503060505020303" pitchFamily="18" charset="0"/>
              </a:rPr>
              <a:t>3</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2</a:t>
            </a:r>
            <a:r>
              <a:rPr lang="en-US" altLang="zh-CN" i="1" dirty="0">
                <a:latin typeface="Euclid" panose="02020503060505020303" pitchFamily="18" charset="0"/>
              </a:rPr>
              <a:t>x</a:t>
            </a:r>
            <a:r>
              <a:rPr lang="en-US" altLang="zh-CN" baseline="30000" dirty="0">
                <a:latin typeface="Euclid" panose="02020503060505020303" pitchFamily="18" charset="0"/>
              </a:rPr>
              <a:t>2</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1</a:t>
            </a:r>
            <a:r>
              <a:rPr lang="en-US" altLang="zh-CN" i="1" dirty="0">
                <a:latin typeface="Euclid" panose="02020503060505020303" pitchFamily="18" charset="0"/>
              </a:rPr>
              <a:t>x</a:t>
            </a:r>
            <a:r>
              <a:rPr lang="en-US" altLang="zh-CN" baseline="30000" dirty="0">
                <a:latin typeface="Euclid" panose="02020503060505020303" pitchFamily="18" charset="0"/>
              </a:rPr>
              <a:t>1</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0</a:t>
            </a:r>
          </a:p>
          <a:p>
            <a:pPr lvl="1">
              <a:lnSpc>
                <a:spcPct val="120000"/>
              </a:lnSpc>
              <a:spcBef>
                <a:spcPts val="0"/>
              </a:spcBef>
              <a:buClr>
                <a:schemeClr val="tx1"/>
              </a:buClr>
              <a:buFont typeface="Times New Roman" panose="02020603050405020304" pitchFamily="18" charset="0"/>
              <a:buChar char="‒"/>
            </a:pPr>
            <a:r>
              <a:rPr lang="en-US" altLang="zh-CN" i="1" dirty="0" err="1">
                <a:latin typeface="Euclid" panose="02020503060505020303" pitchFamily="18" charset="0"/>
              </a:rPr>
              <a:t>x</a:t>
            </a:r>
            <a:r>
              <a:rPr lang="en-US" altLang="zh-CN" b="0" dirty="0" err="1">
                <a:latin typeface="Euclid" panose="02020503060505020303" pitchFamily="18" charset="0"/>
              </a:rPr>
              <a:t>·</a:t>
            </a:r>
            <a:r>
              <a:rPr lang="en-US" altLang="zh-CN" i="1" dirty="0" err="1">
                <a:latin typeface="Euclid" panose="02020503060505020303" pitchFamily="18" charset="0"/>
              </a:rPr>
              <a:t>b</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i="1" dirty="0">
                <a:latin typeface="Euclid" panose="02020503060505020303" pitchFamily="18" charset="0"/>
              </a:rPr>
              <a:t> b</a:t>
            </a:r>
            <a:r>
              <a:rPr lang="en-US" altLang="zh-CN" baseline="-25000" dirty="0">
                <a:latin typeface="Euclid" panose="02020503060505020303" pitchFamily="18" charset="0"/>
              </a:rPr>
              <a:t>7</a:t>
            </a:r>
            <a:r>
              <a:rPr lang="en-US" altLang="zh-CN" i="1" dirty="0">
                <a:latin typeface="Euclid" panose="02020503060505020303" pitchFamily="18" charset="0"/>
              </a:rPr>
              <a:t>x</a:t>
            </a:r>
            <a:r>
              <a:rPr lang="en-US" altLang="zh-CN" baseline="30000" dirty="0">
                <a:latin typeface="Euclid" panose="02020503060505020303" pitchFamily="18" charset="0"/>
              </a:rPr>
              <a:t>8</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6</a:t>
            </a:r>
            <a:r>
              <a:rPr lang="en-US" altLang="zh-CN" i="1" dirty="0">
                <a:latin typeface="Euclid" panose="02020503060505020303" pitchFamily="18" charset="0"/>
              </a:rPr>
              <a:t>x</a:t>
            </a:r>
            <a:r>
              <a:rPr lang="en-US" altLang="zh-CN" baseline="30000" dirty="0">
                <a:latin typeface="Euclid" panose="02020503060505020303" pitchFamily="18" charset="0"/>
              </a:rPr>
              <a:t>7</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5</a:t>
            </a:r>
            <a:r>
              <a:rPr lang="en-US" altLang="zh-CN" i="1" dirty="0">
                <a:latin typeface="Euclid" panose="02020503060505020303" pitchFamily="18" charset="0"/>
              </a:rPr>
              <a:t>x</a:t>
            </a:r>
            <a:r>
              <a:rPr lang="en-US" altLang="zh-CN" baseline="30000" dirty="0">
                <a:latin typeface="Euclid" panose="02020503060505020303" pitchFamily="18" charset="0"/>
              </a:rPr>
              <a:t>6</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4</a:t>
            </a:r>
            <a:r>
              <a:rPr lang="en-US" altLang="zh-CN" i="1" dirty="0">
                <a:latin typeface="Euclid" panose="02020503060505020303" pitchFamily="18" charset="0"/>
              </a:rPr>
              <a:t>x</a:t>
            </a:r>
            <a:r>
              <a:rPr lang="en-US" altLang="zh-CN" baseline="30000" dirty="0">
                <a:latin typeface="Euclid" panose="02020503060505020303" pitchFamily="18" charset="0"/>
              </a:rPr>
              <a:t>5</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3</a:t>
            </a:r>
            <a:r>
              <a:rPr lang="en-US" altLang="zh-CN" i="1" dirty="0">
                <a:latin typeface="Euclid" panose="02020503060505020303" pitchFamily="18" charset="0"/>
              </a:rPr>
              <a:t>x</a:t>
            </a:r>
            <a:r>
              <a:rPr lang="en-US" altLang="zh-CN" baseline="30000" dirty="0">
                <a:latin typeface="Euclid" panose="02020503060505020303" pitchFamily="18" charset="0"/>
              </a:rPr>
              <a:t>4</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2</a:t>
            </a:r>
            <a:r>
              <a:rPr lang="en-US" altLang="zh-CN" i="1" dirty="0">
                <a:latin typeface="Euclid" panose="02020503060505020303" pitchFamily="18" charset="0"/>
              </a:rPr>
              <a:t>x</a:t>
            </a:r>
            <a:r>
              <a:rPr lang="en-US" altLang="zh-CN" baseline="30000" dirty="0">
                <a:latin typeface="Euclid" panose="02020503060505020303" pitchFamily="18" charset="0"/>
              </a:rPr>
              <a:t>3</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1</a:t>
            </a:r>
            <a:r>
              <a:rPr lang="en-US" altLang="zh-CN" i="1" dirty="0">
                <a:latin typeface="Euclid" panose="02020503060505020303" pitchFamily="18" charset="0"/>
              </a:rPr>
              <a:t>x</a:t>
            </a:r>
            <a:r>
              <a:rPr lang="en-US" altLang="zh-CN" baseline="30000" dirty="0">
                <a:latin typeface="Euclid" panose="02020503060505020303" pitchFamily="18" charset="0"/>
              </a:rPr>
              <a:t>2</a:t>
            </a:r>
            <a:r>
              <a:rPr lang="en-US" altLang="zh-CN" dirty="0">
                <a:latin typeface="Euclid" panose="02020503060505020303" pitchFamily="18" charset="0"/>
              </a:rPr>
              <a:t>+</a:t>
            </a:r>
            <a:r>
              <a:rPr lang="en-US" altLang="zh-CN" i="1" dirty="0">
                <a:latin typeface="Euclid" panose="02020503060505020303" pitchFamily="18" charset="0"/>
              </a:rPr>
              <a:t>b</a:t>
            </a:r>
            <a:r>
              <a:rPr lang="en-US" altLang="zh-CN" baseline="-25000" dirty="0">
                <a:latin typeface="Euclid" panose="02020503060505020303" pitchFamily="18" charset="0"/>
              </a:rPr>
              <a:t>0</a:t>
            </a:r>
            <a:r>
              <a:rPr lang="en-US" altLang="zh-CN" i="1" dirty="0">
                <a:latin typeface="Euclid" panose="02020503060505020303" pitchFamily="18" charset="0"/>
              </a:rPr>
              <a:t>x</a:t>
            </a:r>
            <a:endParaRPr lang="en-US" altLang="zh-CN" b="0" dirty="0">
              <a:latin typeface="Euclid" panose="02020503060505020303" pitchFamily="18" charset="0"/>
            </a:endParaRPr>
          </a:p>
          <a:p>
            <a:pPr marL="687600" indent="-230400">
              <a:lnSpc>
                <a:spcPct val="120000"/>
              </a:lnSpc>
              <a:spcBef>
                <a:spcPts val="0"/>
              </a:spcBef>
              <a:buFont typeface="Times New Roman" panose="02020603050405020304" pitchFamily="18" charset="0"/>
              <a:buChar char="‒"/>
            </a:pPr>
            <a:r>
              <a:rPr lang="zh-CN" altLang="en-US" sz="2400" b="0" dirty="0">
                <a:latin typeface="Euclid" panose="02020503060505020303" pitchFamily="18" charset="0"/>
              </a:rPr>
              <a:t>若</a:t>
            </a:r>
            <a:r>
              <a:rPr lang="en-US" altLang="zh-CN" sz="2400" i="1" dirty="0">
                <a:solidFill>
                  <a:srgbClr val="FF0000"/>
                </a:solidFill>
                <a:latin typeface="Euclid" panose="02020503060505020303" pitchFamily="18" charset="0"/>
              </a:rPr>
              <a:t>b</a:t>
            </a:r>
            <a:r>
              <a:rPr lang="en-US" altLang="zh-CN" sz="2400" baseline="-25000" dirty="0">
                <a:solidFill>
                  <a:srgbClr val="FF0000"/>
                </a:solidFill>
                <a:latin typeface="Euclid" panose="02020503060505020303" pitchFamily="18" charset="0"/>
              </a:rPr>
              <a:t>7</a:t>
            </a:r>
            <a:r>
              <a:rPr lang="en-US" altLang="zh-CN" sz="2400" dirty="0">
                <a:solidFill>
                  <a:srgbClr val="FF0000"/>
                </a:solidFill>
                <a:latin typeface="Euclid" panose="02020503060505020303" pitchFamily="18" charset="0"/>
              </a:rPr>
              <a:t>=0</a:t>
            </a:r>
            <a:r>
              <a:rPr lang="en-US" altLang="zh-CN" sz="2400" b="0" dirty="0">
                <a:latin typeface="Euclid" panose="02020503060505020303" pitchFamily="18" charset="0"/>
              </a:rPr>
              <a:t>, </a:t>
            </a:r>
            <a:r>
              <a:rPr lang="zh-CN" altLang="en-US" sz="2400" b="0" dirty="0">
                <a:latin typeface="Euclid" panose="02020503060505020303" pitchFamily="18" charset="0"/>
              </a:rPr>
              <a:t>则</a:t>
            </a:r>
            <a:r>
              <a:rPr lang="en-US" altLang="zh-CN" sz="2400" i="1" dirty="0" err="1">
                <a:latin typeface="Euclid" panose="02020503060505020303" pitchFamily="18" charset="0"/>
              </a:rPr>
              <a:t>x</a:t>
            </a:r>
            <a:r>
              <a:rPr lang="en-US" altLang="zh-CN" sz="2400" dirty="0" err="1">
                <a:latin typeface="Euclid" panose="02020503060505020303" pitchFamily="18" charset="0"/>
              </a:rPr>
              <a:t>·</a:t>
            </a:r>
            <a:r>
              <a:rPr lang="en-US" altLang="zh-CN" sz="2400" i="1" dirty="0" err="1">
                <a:latin typeface="Euclid" panose="02020503060505020303" pitchFamily="18" charset="0"/>
              </a:rPr>
              <a:t>b</a:t>
            </a:r>
            <a:r>
              <a:rPr lang="en-US" altLang="zh-CN" sz="2400" dirty="0">
                <a:latin typeface="Euclid" panose="02020503060505020303" pitchFamily="18" charset="0"/>
              </a:rPr>
              <a:t>(</a:t>
            </a:r>
            <a:r>
              <a:rPr lang="en-US" altLang="zh-CN" sz="2400" i="1" dirty="0">
                <a:latin typeface="Euclid" panose="02020503060505020303" pitchFamily="18" charset="0"/>
              </a:rPr>
              <a:t>x</a:t>
            </a:r>
            <a:r>
              <a:rPr lang="en-US" altLang="zh-CN" sz="2400" dirty="0">
                <a:latin typeface="Euclid" panose="02020503060505020303" pitchFamily="18" charset="0"/>
              </a:rPr>
              <a:t>) mod </a:t>
            </a:r>
            <a:r>
              <a:rPr lang="en-US" altLang="zh-CN" sz="2400" i="1" dirty="0">
                <a:latin typeface="Euclid" panose="02020503060505020303" pitchFamily="18" charset="0"/>
              </a:rPr>
              <a:t>m</a:t>
            </a:r>
            <a:r>
              <a:rPr lang="en-US" altLang="zh-CN" sz="2400" dirty="0">
                <a:latin typeface="Euclid" panose="02020503060505020303" pitchFamily="18" charset="0"/>
              </a:rPr>
              <a:t>(</a:t>
            </a:r>
            <a:r>
              <a:rPr lang="en-US" altLang="zh-CN" sz="2400" i="1" dirty="0">
                <a:latin typeface="Euclid" panose="02020503060505020303" pitchFamily="18" charset="0"/>
              </a:rPr>
              <a:t>x</a:t>
            </a:r>
            <a:r>
              <a:rPr lang="en-US" altLang="zh-CN" sz="2400" dirty="0">
                <a:latin typeface="Euclid" panose="02020503060505020303" pitchFamily="18" charset="0"/>
              </a:rPr>
              <a:t>)</a:t>
            </a:r>
            <a:r>
              <a:rPr lang="zh-CN" altLang="en-US" sz="2400" b="0" dirty="0">
                <a:latin typeface="Euclid" panose="02020503060505020303" pitchFamily="18" charset="0"/>
              </a:rPr>
              <a:t>的结果就是</a:t>
            </a:r>
            <a:r>
              <a:rPr lang="zh-CN" altLang="en-US" sz="2400" b="0" dirty="0">
                <a:solidFill>
                  <a:srgbClr val="FF0000"/>
                </a:solidFill>
                <a:latin typeface="Euclid" panose="02020503060505020303" pitchFamily="18" charset="0"/>
              </a:rPr>
              <a:t>把字节</a:t>
            </a:r>
            <a:r>
              <a:rPr lang="en-US" altLang="zh-CN" sz="2400" i="1" dirty="0">
                <a:solidFill>
                  <a:srgbClr val="FF0000"/>
                </a:solidFill>
                <a:latin typeface="Euclid" panose="02020503060505020303" pitchFamily="18" charset="0"/>
              </a:rPr>
              <a:t>b</a:t>
            </a:r>
            <a:r>
              <a:rPr lang="zh-CN" altLang="en-US" sz="2400" b="0" dirty="0">
                <a:solidFill>
                  <a:srgbClr val="FF0000"/>
                </a:solidFill>
                <a:latin typeface="Euclid" panose="02020503060505020303" pitchFamily="18" charset="0"/>
              </a:rPr>
              <a:t>左移一位</a:t>
            </a:r>
            <a:r>
              <a:rPr lang="en-US" altLang="zh-CN" sz="2400" b="0" dirty="0">
                <a:solidFill>
                  <a:srgbClr val="FF0000"/>
                </a:solidFill>
                <a:latin typeface="Euclid" panose="02020503060505020303" pitchFamily="18" charset="0"/>
              </a:rPr>
              <a:t>, </a:t>
            </a:r>
            <a:r>
              <a:rPr lang="zh-CN" altLang="en-US" sz="2400" b="0" dirty="0">
                <a:solidFill>
                  <a:srgbClr val="FF0000"/>
                </a:solidFill>
                <a:latin typeface="Euclid" panose="02020503060505020303" pitchFamily="18" charset="0"/>
              </a:rPr>
              <a:t>且在最右边补上</a:t>
            </a:r>
            <a:r>
              <a:rPr lang="en-US" altLang="zh-CN" sz="2400" dirty="0">
                <a:solidFill>
                  <a:srgbClr val="FF0000"/>
                </a:solidFill>
                <a:latin typeface="Euclid" panose="02020503060505020303" pitchFamily="18" charset="0"/>
              </a:rPr>
              <a:t>0</a:t>
            </a:r>
            <a:r>
              <a:rPr lang="en-US" altLang="zh-CN" sz="2400" b="0" dirty="0">
                <a:latin typeface="Euclid" panose="02020503060505020303" pitchFamily="18" charset="0"/>
              </a:rPr>
              <a:t>;  </a:t>
            </a:r>
          </a:p>
          <a:p>
            <a:pPr marL="687600" indent="-230400">
              <a:lnSpc>
                <a:spcPct val="120000"/>
              </a:lnSpc>
              <a:spcBef>
                <a:spcPts val="0"/>
              </a:spcBef>
              <a:buFont typeface="Times New Roman" panose="02020603050405020304" pitchFamily="18" charset="0"/>
              <a:buChar char="‒"/>
            </a:pPr>
            <a:r>
              <a:rPr lang="zh-CN" altLang="en-US" sz="2400" b="0" dirty="0">
                <a:latin typeface="Euclid" panose="02020503060505020303" pitchFamily="18" charset="0"/>
              </a:rPr>
              <a:t>若</a:t>
            </a:r>
            <a:r>
              <a:rPr lang="en-US" altLang="zh-CN" sz="2400" i="1" dirty="0">
                <a:solidFill>
                  <a:srgbClr val="FF0000"/>
                </a:solidFill>
                <a:latin typeface="Euclid" panose="02020503060505020303" pitchFamily="18" charset="0"/>
              </a:rPr>
              <a:t>b</a:t>
            </a:r>
            <a:r>
              <a:rPr lang="en-US" altLang="zh-CN" sz="2400" baseline="-25000" dirty="0">
                <a:solidFill>
                  <a:srgbClr val="FF0000"/>
                </a:solidFill>
                <a:latin typeface="Euclid" panose="02020503060505020303" pitchFamily="18" charset="0"/>
              </a:rPr>
              <a:t>7</a:t>
            </a:r>
            <a:r>
              <a:rPr lang="en-US" altLang="zh-CN" sz="2400" dirty="0">
                <a:solidFill>
                  <a:srgbClr val="FF0000"/>
                </a:solidFill>
                <a:latin typeface="Euclid" panose="02020503060505020303" pitchFamily="18" charset="0"/>
              </a:rPr>
              <a:t> =1</a:t>
            </a:r>
            <a:r>
              <a:rPr lang="en-US" altLang="zh-CN" sz="2400" b="0" dirty="0">
                <a:latin typeface="Euclid" panose="02020503060505020303" pitchFamily="18" charset="0"/>
              </a:rPr>
              <a:t>,</a:t>
            </a:r>
            <a:r>
              <a:rPr lang="zh-CN" altLang="en-US" sz="2400" b="0" dirty="0">
                <a:latin typeface="Euclid" panose="02020503060505020303" pitchFamily="18" charset="0"/>
              </a:rPr>
              <a:t>则</a:t>
            </a:r>
            <a:r>
              <a:rPr lang="en-US" altLang="zh-CN" sz="2400" i="1" dirty="0" err="1">
                <a:latin typeface="Euclid" panose="02020503060505020303" pitchFamily="18" charset="0"/>
              </a:rPr>
              <a:t>x</a:t>
            </a:r>
            <a:r>
              <a:rPr lang="en-US" altLang="zh-CN" sz="2400" b="0" dirty="0" err="1">
                <a:latin typeface="Euclid" panose="02020503060505020303" pitchFamily="18" charset="0"/>
              </a:rPr>
              <a:t>·</a:t>
            </a:r>
            <a:r>
              <a:rPr lang="en-US" altLang="zh-CN" sz="2400" i="1" dirty="0" err="1">
                <a:latin typeface="Euclid" panose="02020503060505020303" pitchFamily="18" charset="0"/>
              </a:rPr>
              <a:t>b</a:t>
            </a:r>
            <a:r>
              <a:rPr lang="en-US" altLang="zh-CN" sz="2400" dirty="0">
                <a:latin typeface="Euclid" panose="02020503060505020303" pitchFamily="18" charset="0"/>
              </a:rPr>
              <a:t>(</a:t>
            </a:r>
            <a:r>
              <a:rPr lang="en-US" altLang="zh-CN" sz="2400" i="1" dirty="0">
                <a:latin typeface="Euclid" panose="02020503060505020303" pitchFamily="18" charset="0"/>
              </a:rPr>
              <a:t>x</a:t>
            </a:r>
            <a:r>
              <a:rPr lang="en-US" altLang="zh-CN" sz="2400" dirty="0">
                <a:latin typeface="Euclid" panose="02020503060505020303" pitchFamily="18" charset="0"/>
              </a:rPr>
              <a:t>) mod </a:t>
            </a:r>
            <a:r>
              <a:rPr lang="en-US" altLang="zh-CN" sz="2400" i="1" dirty="0">
                <a:latin typeface="Euclid" panose="02020503060505020303" pitchFamily="18" charset="0"/>
              </a:rPr>
              <a:t>m</a:t>
            </a:r>
            <a:r>
              <a:rPr lang="en-US" altLang="zh-CN" sz="2400" dirty="0">
                <a:latin typeface="Euclid" panose="02020503060505020303" pitchFamily="18" charset="0"/>
              </a:rPr>
              <a:t>(</a:t>
            </a:r>
            <a:r>
              <a:rPr lang="en-US" altLang="zh-CN" sz="2400" i="1" dirty="0">
                <a:latin typeface="Euclid" panose="02020503060505020303" pitchFamily="18" charset="0"/>
              </a:rPr>
              <a:t>x</a:t>
            </a:r>
            <a:r>
              <a:rPr lang="en-US" altLang="zh-CN" sz="2400" dirty="0">
                <a:latin typeface="Euclid" panose="02020503060505020303" pitchFamily="18" charset="0"/>
              </a:rPr>
              <a:t>)=(</a:t>
            </a:r>
            <a:r>
              <a:rPr lang="en-US" altLang="zh-CN" sz="2400" i="1" dirty="0">
                <a:solidFill>
                  <a:srgbClr val="FF0000"/>
                </a:solidFill>
                <a:latin typeface="Euclid" panose="02020503060505020303" pitchFamily="18" charset="0"/>
              </a:rPr>
              <a:t>b</a:t>
            </a:r>
            <a:r>
              <a:rPr lang="en-US" altLang="zh-CN" sz="2400" baseline="-25000" dirty="0">
                <a:solidFill>
                  <a:srgbClr val="FF0000"/>
                </a:solidFill>
                <a:latin typeface="Euclid" panose="02020503060505020303" pitchFamily="18" charset="0"/>
              </a:rPr>
              <a:t>6</a:t>
            </a:r>
            <a:r>
              <a:rPr lang="en-US" altLang="zh-CN" sz="2400" i="1" dirty="0">
                <a:solidFill>
                  <a:srgbClr val="FF0000"/>
                </a:solidFill>
                <a:latin typeface="Euclid" panose="02020503060505020303" pitchFamily="18" charset="0"/>
              </a:rPr>
              <a:t>x</a:t>
            </a:r>
            <a:r>
              <a:rPr lang="en-US" altLang="zh-CN" sz="2400" baseline="30000" dirty="0">
                <a:solidFill>
                  <a:srgbClr val="FF0000"/>
                </a:solidFill>
                <a:latin typeface="Euclid" panose="02020503060505020303" pitchFamily="18" charset="0"/>
              </a:rPr>
              <a:t>7</a:t>
            </a:r>
            <a:r>
              <a:rPr lang="en-US" altLang="zh-CN" sz="2400" dirty="0">
                <a:solidFill>
                  <a:srgbClr val="FF0000"/>
                </a:solidFill>
                <a:latin typeface="Euclid" panose="02020503060505020303" pitchFamily="18" charset="0"/>
              </a:rPr>
              <a:t>+</a:t>
            </a:r>
            <a:r>
              <a:rPr lang="en-US" altLang="zh-CN" sz="2400" i="1" dirty="0">
                <a:solidFill>
                  <a:srgbClr val="FF0000"/>
                </a:solidFill>
                <a:latin typeface="Euclid" panose="02020503060505020303" pitchFamily="18" charset="0"/>
              </a:rPr>
              <a:t>b</a:t>
            </a:r>
            <a:r>
              <a:rPr lang="en-US" altLang="zh-CN" sz="2400" baseline="-25000" dirty="0">
                <a:solidFill>
                  <a:srgbClr val="FF0000"/>
                </a:solidFill>
                <a:latin typeface="Euclid" panose="02020503060505020303" pitchFamily="18" charset="0"/>
              </a:rPr>
              <a:t>5</a:t>
            </a:r>
            <a:r>
              <a:rPr lang="en-US" altLang="zh-CN" sz="2400" i="1" dirty="0">
                <a:solidFill>
                  <a:srgbClr val="FF0000"/>
                </a:solidFill>
                <a:latin typeface="Euclid" panose="02020503060505020303" pitchFamily="18" charset="0"/>
              </a:rPr>
              <a:t>x</a:t>
            </a:r>
            <a:r>
              <a:rPr lang="en-US" altLang="zh-CN" sz="2400" baseline="30000" dirty="0">
                <a:solidFill>
                  <a:srgbClr val="FF0000"/>
                </a:solidFill>
                <a:latin typeface="Euclid" panose="02020503060505020303" pitchFamily="18" charset="0"/>
              </a:rPr>
              <a:t>6</a:t>
            </a:r>
            <a:r>
              <a:rPr lang="en-US" altLang="zh-CN" sz="2400" dirty="0">
                <a:solidFill>
                  <a:srgbClr val="FF0000"/>
                </a:solidFill>
                <a:latin typeface="Euclid" panose="02020503060505020303" pitchFamily="18" charset="0"/>
              </a:rPr>
              <a:t>+</a:t>
            </a:r>
            <a:r>
              <a:rPr lang="en-US" altLang="zh-CN" sz="2400" i="1" dirty="0">
                <a:solidFill>
                  <a:srgbClr val="FF0000"/>
                </a:solidFill>
                <a:latin typeface="Euclid" panose="02020503060505020303" pitchFamily="18" charset="0"/>
              </a:rPr>
              <a:t>b</a:t>
            </a:r>
            <a:r>
              <a:rPr lang="en-US" altLang="zh-CN" sz="2400" baseline="-25000" dirty="0">
                <a:solidFill>
                  <a:srgbClr val="FF0000"/>
                </a:solidFill>
                <a:latin typeface="Euclid" panose="02020503060505020303" pitchFamily="18" charset="0"/>
              </a:rPr>
              <a:t>4</a:t>
            </a:r>
            <a:r>
              <a:rPr lang="en-US" altLang="zh-CN" sz="2400" i="1" dirty="0">
                <a:solidFill>
                  <a:srgbClr val="FF0000"/>
                </a:solidFill>
                <a:latin typeface="Euclid" panose="02020503060505020303" pitchFamily="18" charset="0"/>
              </a:rPr>
              <a:t>x</a:t>
            </a:r>
            <a:r>
              <a:rPr lang="en-US" altLang="zh-CN" sz="2400" baseline="30000" dirty="0">
                <a:solidFill>
                  <a:srgbClr val="FF0000"/>
                </a:solidFill>
                <a:latin typeface="Euclid" panose="02020503060505020303" pitchFamily="18" charset="0"/>
              </a:rPr>
              <a:t>5</a:t>
            </a:r>
            <a:r>
              <a:rPr lang="en-US" altLang="zh-CN" sz="2400" dirty="0">
                <a:solidFill>
                  <a:srgbClr val="FF0000"/>
                </a:solidFill>
                <a:latin typeface="Euclid" panose="02020503060505020303" pitchFamily="18" charset="0"/>
              </a:rPr>
              <a:t>+</a:t>
            </a:r>
            <a:r>
              <a:rPr lang="en-US" altLang="zh-CN" sz="2400" i="1" dirty="0">
                <a:solidFill>
                  <a:srgbClr val="FF0000"/>
                </a:solidFill>
                <a:latin typeface="Euclid" panose="02020503060505020303" pitchFamily="18" charset="0"/>
              </a:rPr>
              <a:t>b</a:t>
            </a:r>
            <a:r>
              <a:rPr lang="en-US" altLang="zh-CN" sz="2400" baseline="-25000" dirty="0">
                <a:solidFill>
                  <a:srgbClr val="FF0000"/>
                </a:solidFill>
                <a:latin typeface="Euclid" panose="02020503060505020303" pitchFamily="18" charset="0"/>
              </a:rPr>
              <a:t>3</a:t>
            </a:r>
            <a:r>
              <a:rPr lang="en-US" altLang="zh-CN" sz="2400" i="1" dirty="0">
                <a:solidFill>
                  <a:srgbClr val="FF0000"/>
                </a:solidFill>
                <a:latin typeface="Euclid" panose="02020503060505020303" pitchFamily="18" charset="0"/>
              </a:rPr>
              <a:t>x</a:t>
            </a:r>
            <a:r>
              <a:rPr lang="en-US" altLang="zh-CN" sz="2400" baseline="30000" dirty="0">
                <a:solidFill>
                  <a:srgbClr val="FF0000"/>
                </a:solidFill>
                <a:latin typeface="Euclid" panose="02020503060505020303" pitchFamily="18" charset="0"/>
              </a:rPr>
              <a:t>4 </a:t>
            </a:r>
            <a:r>
              <a:rPr lang="en-US" altLang="zh-CN" sz="2400" dirty="0">
                <a:solidFill>
                  <a:srgbClr val="FF0000"/>
                </a:solidFill>
                <a:latin typeface="Euclid" panose="02020503060505020303" pitchFamily="18" charset="0"/>
              </a:rPr>
              <a:t>+</a:t>
            </a:r>
            <a:r>
              <a:rPr lang="en-US" altLang="zh-CN" sz="2400" i="1" dirty="0">
                <a:solidFill>
                  <a:srgbClr val="FF0000"/>
                </a:solidFill>
                <a:latin typeface="Euclid" panose="02020503060505020303" pitchFamily="18" charset="0"/>
              </a:rPr>
              <a:t>b</a:t>
            </a:r>
            <a:r>
              <a:rPr lang="en-US" altLang="zh-CN" sz="2400" baseline="-25000" dirty="0">
                <a:solidFill>
                  <a:srgbClr val="FF0000"/>
                </a:solidFill>
                <a:latin typeface="Euclid" panose="02020503060505020303" pitchFamily="18" charset="0"/>
              </a:rPr>
              <a:t>2</a:t>
            </a:r>
            <a:r>
              <a:rPr lang="en-US" altLang="zh-CN" sz="2400" i="1" dirty="0">
                <a:solidFill>
                  <a:srgbClr val="FF0000"/>
                </a:solidFill>
                <a:latin typeface="Euclid" panose="02020503060505020303" pitchFamily="18" charset="0"/>
              </a:rPr>
              <a:t>x</a:t>
            </a:r>
            <a:r>
              <a:rPr lang="en-US" altLang="zh-CN" sz="2400" baseline="30000" dirty="0">
                <a:solidFill>
                  <a:srgbClr val="FF0000"/>
                </a:solidFill>
                <a:latin typeface="Euclid" panose="02020503060505020303" pitchFamily="18" charset="0"/>
              </a:rPr>
              <a:t>3</a:t>
            </a:r>
            <a:r>
              <a:rPr lang="en-US" altLang="zh-CN" sz="2400" dirty="0">
                <a:solidFill>
                  <a:srgbClr val="FF0000"/>
                </a:solidFill>
                <a:latin typeface="Euclid" panose="02020503060505020303" pitchFamily="18" charset="0"/>
              </a:rPr>
              <a:t>+</a:t>
            </a:r>
            <a:r>
              <a:rPr lang="en-US" altLang="zh-CN" sz="2400" i="1" dirty="0">
                <a:solidFill>
                  <a:srgbClr val="FF0000"/>
                </a:solidFill>
                <a:latin typeface="Euclid" panose="02020503060505020303" pitchFamily="18" charset="0"/>
              </a:rPr>
              <a:t>b</a:t>
            </a:r>
            <a:r>
              <a:rPr lang="en-US" altLang="zh-CN" sz="2400" baseline="-25000" dirty="0">
                <a:solidFill>
                  <a:srgbClr val="FF0000"/>
                </a:solidFill>
                <a:latin typeface="Euclid" panose="02020503060505020303" pitchFamily="18" charset="0"/>
              </a:rPr>
              <a:t>1</a:t>
            </a:r>
            <a:r>
              <a:rPr lang="en-US" altLang="zh-CN" sz="2400" i="1" dirty="0">
                <a:solidFill>
                  <a:srgbClr val="FF0000"/>
                </a:solidFill>
                <a:latin typeface="Euclid" panose="02020503060505020303" pitchFamily="18" charset="0"/>
              </a:rPr>
              <a:t>x</a:t>
            </a:r>
            <a:r>
              <a:rPr lang="en-US" altLang="zh-CN" sz="2400" baseline="30000" dirty="0">
                <a:solidFill>
                  <a:srgbClr val="FF0000"/>
                </a:solidFill>
                <a:latin typeface="Euclid" panose="02020503060505020303" pitchFamily="18" charset="0"/>
              </a:rPr>
              <a:t>2</a:t>
            </a:r>
            <a:r>
              <a:rPr lang="en-US" altLang="zh-CN" sz="2400" dirty="0">
                <a:solidFill>
                  <a:srgbClr val="FF0000"/>
                </a:solidFill>
                <a:latin typeface="Euclid" panose="02020503060505020303" pitchFamily="18" charset="0"/>
              </a:rPr>
              <a:t>+</a:t>
            </a:r>
            <a:r>
              <a:rPr lang="en-US" altLang="zh-CN" sz="2400" i="1" dirty="0">
                <a:solidFill>
                  <a:srgbClr val="FF0000"/>
                </a:solidFill>
                <a:latin typeface="Euclid" panose="02020503060505020303" pitchFamily="18" charset="0"/>
              </a:rPr>
              <a:t>b</a:t>
            </a:r>
            <a:r>
              <a:rPr lang="en-US" altLang="zh-CN" sz="2400" baseline="-25000" dirty="0">
                <a:solidFill>
                  <a:srgbClr val="FF0000"/>
                </a:solidFill>
                <a:latin typeface="Euclid" panose="02020503060505020303" pitchFamily="18" charset="0"/>
              </a:rPr>
              <a:t>0</a:t>
            </a:r>
            <a:r>
              <a:rPr lang="en-US" altLang="zh-CN" sz="2400" i="1" dirty="0">
                <a:solidFill>
                  <a:srgbClr val="FF0000"/>
                </a:solidFill>
                <a:latin typeface="Euclid" panose="02020503060505020303" pitchFamily="18" charset="0"/>
              </a:rPr>
              <a:t>x</a:t>
            </a:r>
            <a:r>
              <a:rPr lang="en-US" altLang="zh-CN" sz="2400" dirty="0">
                <a:latin typeface="Euclid" panose="02020503060505020303" pitchFamily="18" charset="0"/>
              </a:rPr>
              <a:t>)+(</a:t>
            </a:r>
            <a:r>
              <a:rPr lang="en-US" altLang="zh-CN" sz="2400" i="1" dirty="0">
                <a:solidFill>
                  <a:srgbClr val="0000FF"/>
                </a:solidFill>
                <a:latin typeface="Euclid" panose="02020503060505020303" pitchFamily="18" charset="0"/>
              </a:rPr>
              <a:t>x</a:t>
            </a:r>
            <a:r>
              <a:rPr lang="en-US" altLang="zh-CN" sz="2400" baseline="30000" dirty="0">
                <a:solidFill>
                  <a:srgbClr val="0000FF"/>
                </a:solidFill>
                <a:latin typeface="Euclid" panose="02020503060505020303" pitchFamily="18" charset="0"/>
              </a:rPr>
              <a:t>4</a:t>
            </a:r>
            <a:r>
              <a:rPr lang="en-US" altLang="zh-CN" sz="2400" dirty="0">
                <a:solidFill>
                  <a:srgbClr val="0000FF"/>
                </a:solidFill>
                <a:latin typeface="Euclid" panose="02020503060505020303" pitchFamily="18" charset="0"/>
              </a:rPr>
              <a:t>+</a:t>
            </a:r>
            <a:r>
              <a:rPr lang="en-US" altLang="zh-CN" sz="2400" i="1" dirty="0">
                <a:solidFill>
                  <a:srgbClr val="0000FF"/>
                </a:solidFill>
                <a:latin typeface="Euclid" panose="02020503060505020303" pitchFamily="18" charset="0"/>
              </a:rPr>
              <a:t>x</a:t>
            </a:r>
            <a:r>
              <a:rPr lang="en-US" altLang="zh-CN" sz="2400" baseline="30000" dirty="0">
                <a:solidFill>
                  <a:srgbClr val="0000FF"/>
                </a:solidFill>
                <a:latin typeface="Euclid" panose="02020503060505020303" pitchFamily="18" charset="0"/>
              </a:rPr>
              <a:t>3</a:t>
            </a:r>
            <a:r>
              <a:rPr lang="en-US" altLang="zh-CN" sz="2400" dirty="0">
                <a:solidFill>
                  <a:srgbClr val="0000FF"/>
                </a:solidFill>
                <a:latin typeface="Euclid" panose="02020503060505020303" pitchFamily="18" charset="0"/>
              </a:rPr>
              <a:t>+</a:t>
            </a:r>
            <a:r>
              <a:rPr lang="en-US" altLang="zh-CN" sz="2400" i="1" dirty="0">
                <a:solidFill>
                  <a:srgbClr val="0000FF"/>
                </a:solidFill>
                <a:latin typeface="Euclid" panose="02020503060505020303" pitchFamily="18" charset="0"/>
              </a:rPr>
              <a:t>x</a:t>
            </a:r>
            <a:r>
              <a:rPr lang="en-US" altLang="zh-CN" sz="2400" dirty="0">
                <a:solidFill>
                  <a:srgbClr val="0000FF"/>
                </a:solidFill>
                <a:latin typeface="Euclid" panose="02020503060505020303" pitchFamily="18" charset="0"/>
              </a:rPr>
              <a:t>+1</a:t>
            </a:r>
            <a:r>
              <a:rPr lang="en-US" altLang="zh-CN" sz="2400" dirty="0">
                <a:latin typeface="Euclid" panose="02020503060505020303" pitchFamily="18" charset="0"/>
              </a:rPr>
              <a:t>)</a:t>
            </a:r>
            <a:r>
              <a:rPr lang="en-US" altLang="zh-CN" sz="2400" b="0" dirty="0">
                <a:latin typeface="Euclid" panose="02020503060505020303" pitchFamily="18" charset="0"/>
              </a:rPr>
              <a:t>,</a:t>
            </a:r>
            <a:r>
              <a:rPr lang="zh-CN" altLang="en-US" sz="2400" b="0" dirty="0">
                <a:latin typeface="Euclid" panose="02020503060505020303" pitchFamily="18" charset="0"/>
              </a:rPr>
              <a:t> 等于先对</a:t>
            </a:r>
            <a:r>
              <a:rPr lang="en-US" altLang="zh-CN" sz="2400" i="1" dirty="0">
                <a:latin typeface="Euclid" panose="02020503060505020303" pitchFamily="18" charset="0"/>
              </a:rPr>
              <a:t>b</a:t>
            </a:r>
            <a:r>
              <a:rPr lang="en-US" altLang="zh-CN" sz="2400" dirty="0">
                <a:latin typeface="Euclid" panose="02020503060505020303" pitchFamily="18" charset="0"/>
              </a:rPr>
              <a:t>(</a:t>
            </a:r>
            <a:r>
              <a:rPr lang="en-US" altLang="zh-CN" sz="2400" i="1" dirty="0">
                <a:latin typeface="Euclid" panose="02020503060505020303" pitchFamily="18" charset="0"/>
              </a:rPr>
              <a:t>x</a:t>
            </a:r>
            <a:r>
              <a:rPr lang="en-US" altLang="zh-CN" sz="2400" dirty="0">
                <a:latin typeface="Euclid" panose="02020503060505020303" pitchFamily="18" charset="0"/>
              </a:rPr>
              <a:t>)</a:t>
            </a:r>
            <a:r>
              <a:rPr lang="zh-CN" altLang="en-US" sz="2400" b="0" dirty="0">
                <a:latin typeface="Euclid" panose="02020503060505020303" pitchFamily="18" charset="0"/>
              </a:rPr>
              <a:t>在字节内</a:t>
            </a:r>
            <a:r>
              <a:rPr lang="zh-CN" altLang="en-US" sz="2400" b="0" dirty="0">
                <a:solidFill>
                  <a:srgbClr val="FF0000"/>
                </a:solidFill>
                <a:latin typeface="Euclid" panose="02020503060505020303" pitchFamily="18" charset="0"/>
              </a:rPr>
              <a:t>左移一位</a:t>
            </a:r>
            <a:r>
              <a:rPr lang="en-US" altLang="zh-CN" sz="2400" b="0" dirty="0">
                <a:solidFill>
                  <a:srgbClr val="FF0000"/>
                </a:solidFill>
                <a:latin typeface="Euclid" panose="02020503060505020303" pitchFamily="18" charset="0"/>
              </a:rPr>
              <a:t>(</a:t>
            </a:r>
            <a:r>
              <a:rPr lang="zh-CN" altLang="en-US" sz="2400" b="0" dirty="0">
                <a:solidFill>
                  <a:srgbClr val="FF0000"/>
                </a:solidFill>
                <a:latin typeface="Euclid" panose="02020503060505020303" pitchFamily="18" charset="0"/>
              </a:rPr>
              <a:t>最后一位补</a:t>
            </a:r>
            <a:r>
              <a:rPr lang="zh-CN" altLang="en-US" sz="2400" dirty="0">
                <a:solidFill>
                  <a:srgbClr val="FF0000"/>
                </a:solidFill>
                <a:latin typeface="Euclid" panose="02020503060505020303" pitchFamily="18" charset="0"/>
              </a:rPr>
              <a:t>0</a:t>
            </a:r>
            <a:r>
              <a:rPr lang="en-US" altLang="zh-CN" sz="2400" b="0" dirty="0">
                <a:solidFill>
                  <a:srgbClr val="FF0000"/>
                </a:solidFill>
                <a:latin typeface="Euclid" panose="02020503060505020303" pitchFamily="18" charset="0"/>
              </a:rPr>
              <a:t>), </a:t>
            </a:r>
            <a:r>
              <a:rPr lang="zh-CN" altLang="en-US" sz="2400" b="0" dirty="0">
                <a:latin typeface="Euclid" panose="02020503060505020303" pitchFamily="18" charset="0"/>
              </a:rPr>
              <a:t>则再与 </a:t>
            </a:r>
            <a:r>
              <a:rPr lang="en-US" altLang="zh-CN" sz="2400" dirty="0">
                <a:latin typeface="Euclid" panose="02020503060505020303" pitchFamily="18" charset="0"/>
              </a:rPr>
              <a:t>(</a:t>
            </a:r>
            <a:r>
              <a:rPr lang="zh-CN" altLang="en-US" sz="2400" dirty="0">
                <a:solidFill>
                  <a:srgbClr val="FF0000"/>
                </a:solidFill>
                <a:latin typeface="Euclid" panose="02020503060505020303" pitchFamily="18" charset="0"/>
              </a:rPr>
              <a:t>00011011</a:t>
            </a:r>
            <a:r>
              <a:rPr lang="en-US" altLang="zh-CN" sz="2400" dirty="0">
                <a:latin typeface="Euclid" panose="02020503060505020303" pitchFamily="18" charset="0"/>
              </a:rPr>
              <a:t>) ‘</a:t>
            </a:r>
            <a:r>
              <a:rPr lang="zh-CN" altLang="en-US" sz="2400" dirty="0">
                <a:latin typeface="Euclid" panose="02020503060505020303" pitchFamily="18" charset="0"/>
              </a:rPr>
              <a:t>1</a:t>
            </a:r>
            <a:r>
              <a:rPr lang="en-US" altLang="zh-CN" sz="2400" dirty="0">
                <a:latin typeface="Euclid" panose="02020503060505020303" pitchFamily="18" charset="0"/>
              </a:rPr>
              <a:t>B’</a:t>
            </a:r>
            <a:r>
              <a:rPr lang="zh-CN" altLang="en-US" sz="2400" dirty="0">
                <a:latin typeface="Euclid" panose="02020503060505020303" pitchFamily="18" charset="0"/>
              </a:rPr>
              <a:t> </a:t>
            </a:r>
            <a:r>
              <a:rPr lang="zh-CN" altLang="en-US" sz="2400" b="0" dirty="0">
                <a:latin typeface="Euclid" panose="02020503060505020303" pitchFamily="18" charset="0"/>
              </a:rPr>
              <a:t>做逐比特异或。</a:t>
            </a:r>
          </a:p>
        </p:txBody>
      </p:sp>
      <p:sp>
        <p:nvSpPr>
          <p:cNvPr id="4" name="日期占位符 3"/>
          <p:cNvSpPr>
            <a:spLocks noGrp="1"/>
          </p:cNvSpPr>
          <p:nvPr>
            <p:ph type="dt" sz="half" idx="10"/>
          </p:nvPr>
        </p:nvSpPr>
        <p:spPr/>
        <p:txBody>
          <a:bodyPr/>
          <a:lstStyle/>
          <a:p>
            <a:pPr>
              <a:defRPr/>
            </a:pPr>
            <a:fld id="{8B854C9A-62DC-4317-B2D7-D45CC52069F8}"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0299586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8ABCD8-BB29-41DE-9B66-D027EF95C728}"/>
              </a:ext>
            </a:extLst>
          </p:cNvPr>
          <p:cNvSpPr>
            <a:spLocks noGrp="1"/>
          </p:cNvSpPr>
          <p:nvPr>
            <p:ph type="title"/>
          </p:nvPr>
        </p:nvSpPr>
        <p:spPr/>
        <p:txBody>
          <a:bodyPr/>
          <a:lstStyle/>
          <a:p>
            <a:r>
              <a:rPr lang="en-US" altLang="zh-CN" dirty="0"/>
              <a:t>AES</a:t>
            </a:r>
            <a:r>
              <a:rPr lang="zh-CN" altLang="en-US" dirty="0"/>
              <a:t>有限域基础</a:t>
            </a:r>
            <a:r>
              <a:rPr lang="en-US" altLang="zh-CN" dirty="0"/>
              <a:t>— </a:t>
            </a:r>
            <a:r>
              <a:rPr lang="en-US" altLang="zh-CN" i="1" dirty="0" err="1"/>
              <a:t>x</a:t>
            </a:r>
            <a:r>
              <a:rPr lang="en-US" altLang="zh-CN" dirty="0" err="1"/>
              <a:t>time</a:t>
            </a:r>
            <a:r>
              <a:rPr lang="en-US" altLang="zh-CN" dirty="0"/>
              <a:t>(</a:t>
            </a:r>
            <a:r>
              <a:rPr lang="en-US" altLang="zh-CN" i="1" dirty="0"/>
              <a:t>x</a:t>
            </a:r>
            <a:r>
              <a:rPr lang="en-US" altLang="zh-CN" dirty="0"/>
              <a:t>)</a:t>
            </a:r>
            <a:r>
              <a:rPr lang="zh-CN" altLang="en-US" dirty="0"/>
              <a:t>的例子</a:t>
            </a:r>
          </a:p>
        </p:txBody>
      </p:sp>
      <p:sp>
        <p:nvSpPr>
          <p:cNvPr id="3" name="内容占位符 2">
            <a:extLst>
              <a:ext uri="{FF2B5EF4-FFF2-40B4-BE49-F238E27FC236}">
                <a16:creationId xmlns="" xmlns:a16="http://schemas.microsoft.com/office/drawing/2014/main" id="{08DC8643-9D53-46B1-B100-96708C5B6A4E}"/>
              </a:ext>
            </a:extLst>
          </p:cNvPr>
          <p:cNvSpPr>
            <a:spLocks noGrp="1"/>
          </p:cNvSpPr>
          <p:nvPr>
            <p:ph idx="1"/>
          </p:nvPr>
        </p:nvSpPr>
        <p:spPr>
          <a:xfrm>
            <a:off x="617935" y="1143060"/>
            <a:ext cx="7886700" cy="5105266"/>
          </a:xfrm>
        </p:spPr>
        <p:txBody>
          <a:bodyPr/>
          <a:lstStyle/>
          <a:p>
            <a:pPr marL="230400" indent="-230400" algn="just">
              <a:lnSpc>
                <a:spcPct val="120000"/>
              </a:lnSpc>
              <a:spcBef>
                <a:spcPts val="0"/>
              </a:spcBef>
              <a:buClr>
                <a:schemeClr val="tx1"/>
              </a:buClr>
              <a:buFont typeface="Wingdings" panose="05000000000000000000" pitchFamily="2" charset="2"/>
              <a:buChar char="Ø"/>
            </a:pPr>
            <a:r>
              <a:rPr lang="zh-CN" altLang="en-US" b="0" dirty="0">
                <a:latin typeface="Euclid" panose="02020503060505020303" pitchFamily="18" charset="0"/>
              </a:rPr>
              <a:t>求</a:t>
            </a:r>
            <a:r>
              <a:rPr lang="en-US" altLang="zh-CN" dirty="0">
                <a:latin typeface="Euclid" panose="02020503060505020303" pitchFamily="18" charset="0"/>
              </a:rPr>
              <a:t>‘</a:t>
            </a:r>
            <a:r>
              <a:rPr lang="zh-CN" altLang="en-US" dirty="0">
                <a:latin typeface="Euclid" panose="02020503060505020303" pitchFamily="18" charset="0"/>
              </a:rPr>
              <a:t>57</a:t>
            </a:r>
            <a:r>
              <a:rPr lang="en-US" altLang="zh-CN" dirty="0">
                <a:latin typeface="Euclid" panose="02020503060505020303" pitchFamily="18" charset="0"/>
              </a:rPr>
              <a:t>’</a:t>
            </a:r>
            <a:r>
              <a:rPr lang="zh-CN" altLang="en-US" dirty="0">
                <a:latin typeface="Euclid" panose="02020503060505020303" pitchFamily="18" charset="0"/>
              </a:rPr>
              <a:t>·</a:t>
            </a:r>
            <a:r>
              <a:rPr lang="en-US" altLang="zh-CN" dirty="0">
                <a:latin typeface="Euclid" panose="02020503060505020303" pitchFamily="18" charset="0"/>
              </a:rPr>
              <a:t>’1</a:t>
            </a:r>
            <a:r>
              <a:rPr lang="zh-CN" altLang="en-US" dirty="0">
                <a:latin typeface="Euclid" panose="02020503060505020303" pitchFamily="18" charset="0"/>
              </a:rPr>
              <a:t>3</a:t>
            </a:r>
            <a:r>
              <a:rPr lang="en-US" altLang="zh-CN" dirty="0">
                <a:latin typeface="Euclid" panose="02020503060505020303" pitchFamily="18" charset="0"/>
              </a:rPr>
              <a:t>’, </a:t>
            </a:r>
            <a:r>
              <a:rPr lang="zh-CN" altLang="en-US" dirty="0">
                <a:latin typeface="Euclid" panose="02020503060505020303" pitchFamily="18" charset="0"/>
              </a:rPr>
              <a:t>即</a:t>
            </a:r>
            <a:r>
              <a:rPr lang="en-US" altLang="zh-CN" dirty="0">
                <a:latin typeface="Euclid" panose="02020503060505020303" pitchFamily="18" charset="0"/>
              </a:rPr>
              <a:t>01010111×00010011</a:t>
            </a:r>
          </a:p>
          <a:p>
            <a:pPr lvl="1" algn="just">
              <a:lnSpc>
                <a:spcPct val="120000"/>
              </a:lnSpc>
              <a:spcBef>
                <a:spcPts val="0"/>
              </a:spcBef>
              <a:buClr>
                <a:schemeClr val="tx1"/>
              </a:buClr>
              <a:buFont typeface="Times New Roman" panose="02020603050405020304" pitchFamily="18" charset="0"/>
              <a:buChar char="‒"/>
            </a:pPr>
            <a:r>
              <a:rPr lang="en-US" altLang="zh-CN" sz="2800" dirty="0">
                <a:latin typeface="Euclid" panose="02020503060505020303" pitchFamily="18" charset="0"/>
              </a:rPr>
              <a:t>‘57’·‘02’=</a:t>
            </a:r>
            <a:r>
              <a:rPr lang="en-US" altLang="zh-CN" sz="2800" i="1" dirty="0" err="1">
                <a:latin typeface="Euclid" panose="02020503060505020303" pitchFamily="18" charset="0"/>
              </a:rPr>
              <a:t>x</a:t>
            </a:r>
            <a:r>
              <a:rPr lang="en-US" altLang="zh-CN" sz="2800" dirty="0" err="1">
                <a:latin typeface="Euclid" panose="02020503060505020303" pitchFamily="18" charset="0"/>
              </a:rPr>
              <a:t>time</a:t>
            </a:r>
            <a:r>
              <a:rPr lang="en-US" altLang="zh-CN" sz="2800" dirty="0">
                <a:latin typeface="Euclid" panose="02020503060505020303" pitchFamily="18" charset="0"/>
              </a:rPr>
              <a:t>(57)=‘AE’; </a:t>
            </a:r>
          </a:p>
          <a:p>
            <a:pPr marL="457200" lvl="1" indent="0">
              <a:lnSpc>
                <a:spcPct val="120000"/>
              </a:lnSpc>
              <a:spcBef>
                <a:spcPts val="0"/>
              </a:spcBef>
              <a:buClr>
                <a:schemeClr val="tx1"/>
              </a:buClr>
              <a:buNone/>
            </a:pPr>
            <a:r>
              <a:rPr lang="en-US" altLang="zh-CN" sz="2800" dirty="0">
                <a:solidFill>
                  <a:srgbClr val="FF0000"/>
                </a:solidFill>
                <a:latin typeface="Euclid" panose="02020503060505020303" pitchFamily="18" charset="0"/>
              </a:rPr>
              <a:t>  0</a:t>
            </a:r>
            <a:r>
              <a:rPr lang="en-US" altLang="zh-CN" sz="2800" dirty="0">
                <a:solidFill>
                  <a:srgbClr val="0000FF"/>
                </a:solidFill>
                <a:latin typeface="Euclid" panose="02020503060505020303" pitchFamily="18" charset="0"/>
              </a:rPr>
              <a:t>1010111</a:t>
            </a:r>
            <a:r>
              <a:rPr lang="en-US" altLang="zh-CN" sz="2800" dirty="0">
                <a:solidFill>
                  <a:srgbClr val="FF0000"/>
                </a:solidFill>
                <a:latin typeface="Euclid" panose="02020503060505020303" pitchFamily="18" charset="0"/>
              </a:rPr>
              <a:t>×00000010=</a:t>
            </a:r>
            <a:r>
              <a:rPr lang="en-US" altLang="zh-CN" sz="2800" dirty="0">
                <a:solidFill>
                  <a:srgbClr val="0000FF"/>
                </a:solidFill>
                <a:latin typeface="Euclid" panose="02020503060505020303" pitchFamily="18" charset="0"/>
              </a:rPr>
              <a:t>1010111</a:t>
            </a:r>
            <a:r>
              <a:rPr lang="en-US" altLang="zh-CN" sz="2800" dirty="0">
                <a:solidFill>
                  <a:srgbClr val="FF0000"/>
                </a:solidFill>
                <a:latin typeface="Euclid" panose="02020503060505020303" pitchFamily="18" charset="0"/>
              </a:rPr>
              <a:t>0=‘AE’;</a:t>
            </a:r>
          </a:p>
          <a:p>
            <a:pPr lvl="1" algn="just">
              <a:lnSpc>
                <a:spcPct val="120000"/>
              </a:lnSpc>
              <a:spcBef>
                <a:spcPts val="0"/>
              </a:spcBef>
              <a:buClr>
                <a:schemeClr val="tx1"/>
              </a:buClr>
              <a:buFont typeface="Times New Roman" panose="02020603050405020304" pitchFamily="18" charset="0"/>
              <a:buChar char="‒"/>
            </a:pPr>
            <a:r>
              <a:rPr lang="en-US" altLang="zh-CN" sz="2800" dirty="0">
                <a:latin typeface="Euclid" panose="02020503060505020303" pitchFamily="18" charset="0"/>
              </a:rPr>
              <a:t>‘57’·‘04’=</a:t>
            </a:r>
            <a:r>
              <a:rPr lang="en-US" altLang="zh-CN" sz="2800" i="1" dirty="0" err="1">
                <a:latin typeface="Euclid" panose="02020503060505020303" pitchFamily="18" charset="0"/>
              </a:rPr>
              <a:t>x</a:t>
            </a:r>
            <a:r>
              <a:rPr lang="en-US" altLang="zh-CN" sz="2800" dirty="0" err="1">
                <a:latin typeface="Euclid" panose="02020503060505020303" pitchFamily="18" charset="0"/>
              </a:rPr>
              <a:t>time</a:t>
            </a:r>
            <a:r>
              <a:rPr lang="en-US" altLang="zh-CN" sz="2800" dirty="0">
                <a:latin typeface="Euclid" panose="02020503060505020303" pitchFamily="18" charset="0"/>
              </a:rPr>
              <a:t>(AE)=‘47’; </a:t>
            </a:r>
          </a:p>
          <a:p>
            <a:pPr marL="457200" lvl="1" indent="0" algn="just">
              <a:lnSpc>
                <a:spcPct val="120000"/>
              </a:lnSpc>
              <a:spcBef>
                <a:spcPts val="0"/>
              </a:spcBef>
              <a:buClr>
                <a:schemeClr val="tx1"/>
              </a:buClr>
              <a:buNone/>
            </a:pPr>
            <a:r>
              <a:rPr lang="en-US" altLang="zh-CN" sz="2800" dirty="0">
                <a:solidFill>
                  <a:srgbClr val="FF0000"/>
                </a:solidFill>
                <a:latin typeface="Euclid" panose="02020503060505020303" pitchFamily="18" charset="0"/>
              </a:rPr>
              <a:t>  01010111×00000100=1</a:t>
            </a:r>
            <a:r>
              <a:rPr lang="en-US" altLang="zh-CN" sz="2800" dirty="0">
                <a:solidFill>
                  <a:srgbClr val="0000FF"/>
                </a:solidFill>
                <a:latin typeface="Euclid" panose="02020503060505020303" pitchFamily="18" charset="0"/>
              </a:rPr>
              <a:t>0101110</a:t>
            </a:r>
            <a:r>
              <a:rPr lang="en-US" altLang="zh-CN" sz="2800" dirty="0">
                <a:solidFill>
                  <a:srgbClr val="FF0000"/>
                </a:solidFill>
                <a:latin typeface="Euclid" panose="02020503060505020303" pitchFamily="18" charset="0"/>
              </a:rPr>
              <a:t>×00000010=  </a:t>
            </a:r>
          </a:p>
          <a:p>
            <a:pPr marL="457200" lvl="1" indent="0" algn="just">
              <a:lnSpc>
                <a:spcPct val="120000"/>
              </a:lnSpc>
              <a:spcBef>
                <a:spcPts val="0"/>
              </a:spcBef>
              <a:buClr>
                <a:schemeClr val="tx1"/>
              </a:buClr>
              <a:buNone/>
            </a:pPr>
            <a:r>
              <a:rPr lang="en-US" altLang="zh-CN" sz="2800" dirty="0">
                <a:solidFill>
                  <a:srgbClr val="FF0000"/>
                </a:solidFill>
                <a:latin typeface="Euclid" panose="02020503060505020303" pitchFamily="18" charset="0"/>
              </a:rPr>
              <a:t>  </a:t>
            </a:r>
            <a:r>
              <a:rPr lang="en-US" altLang="zh-CN" sz="2800" dirty="0">
                <a:solidFill>
                  <a:srgbClr val="0000FF"/>
                </a:solidFill>
                <a:latin typeface="Euclid" panose="02020503060505020303" pitchFamily="18" charset="0"/>
              </a:rPr>
              <a:t>0101110</a:t>
            </a:r>
            <a:r>
              <a:rPr lang="en-US" altLang="zh-CN" sz="2800" dirty="0">
                <a:solidFill>
                  <a:srgbClr val="FF0000"/>
                </a:solidFill>
                <a:latin typeface="Euclid" panose="02020503060505020303" pitchFamily="18" charset="0"/>
              </a:rPr>
              <a:t>0</a:t>
            </a:r>
            <a:r>
              <a:rPr lang="zh-CN" altLang="en-US" sz="2800" dirty="0">
                <a:solidFill>
                  <a:srgbClr val="FF0000"/>
                </a:solidFill>
                <a:latin typeface="Euclid" panose="02020503060505020303" pitchFamily="18" charset="0"/>
              </a:rPr>
              <a:t>⊕00011011</a:t>
            </a:r>
            <a:r>
              <a:rPr lang="en-US" altLang="zh-CN" sz="2800" dirty="0">
                <a:solidFill>
                  <a:srgbClr val="FF0000"/>
                </a:solidFill>
                <a:latin typeface="Euclid" panose="02020503060505020303" pitchFamily="18" charset="0"/>
              </a:rPr>
              <a:t>=01000111</a:t>
            </a:r>
            <a:r>
              <a:rPr lang="en-US" altLang="zh-CN" sz="2800" dirty="0">
                <a:latin typeface="Euclid" panose="02020503060505020303" pitchFamily="18" charset="0"/>
              </a:rPr>
              <a:t>=‘47’; </a:t>
            </a:r>
            <a:endParaRPr lang="en-US" altLang="zh-CN" sz="2800" dirty="0">
              <a:solidFill>
                <a:srgbClr val="FF0000"/>
              </a:solidFill>
              <a:latin typeface="Euclid" panose="02020503060505020303" pitchFamily="18" charset="0"/>
            </a:endParaRPr>
          </a:p>
          <a:p>
            <a:pPr lvl="1" algn="just">
              <a:lnSpc>
                <a:spcPct val="120000"/>
              </a:lnSpc>
              <a:spcBef>
                <a:spcPts val="0"/>
              </a:spcBef>
              <a:buClr>
                <a:schemeClr val="tx1"/>
              </a:buClr>
              <a:buFont typeface="Times New Roman" panose="02020603050405020304" pitchFamily="18" charset="0"/>
              <a:buChar char="‒"/>
            </a:pPr>
            <a:r>
              <a:rPr lang="fr-FR" altLang="zh-CN" sz="2800" dirty="0">
                <a:latin typeface="Euclid" panose="02020503060505020303" pitchFamily="18" charset="0"/>
              </a:rPr>
              <a:t>‘57’·‘08’=</a:t>
            </a:r>
            <a:r>
              <a:rPr lang="fr-FR" altLang="zh-CN" sz="2800" i="1" dirty="0">
                <a:latin typeface="Euclid" panose="02020503060505020303" pitchFamily="18" charset="0"/>
              </a:rPr>
              <a:t>x</a:t>
            </a:r>
            <a:r>
              <a:rPr lang="fr-FR" altLang="zh-CN" sz="2800" dirty="0">
                <a:latin typeface="Euclid" panose="02020503060505020303" pitchFamily="18" charset="0"/>
              </a:rPr>
              <a:t>time(47)=‘8E’;  </a:t>
            </a:r>
          </a:p>
          <a:p>
            <a:pPr lvl="1" algn="just">
              <a:lnSpc>
                <a:spcPct val="120000"/>
              </a:lnSpc>
              <a:spcBef>
                <a:spcPts val="0"/>
              </a:spcBef>
              <a:buClr>
                <a:schemeClr val="tx1"/>
              </a:buClr>
              <a:buFont typeface="Times New Roman" panose="02020603050405020304" pitchFamily="18" charset="0"/>
              <a:buChar char="‒"/>
            </a:pPr>
            <a:r>
              <a:rPr lang="en-US" altLang="zh-CN" sz="2800" dirty="0">
                <a:latin typeface="Euclid" panose="02020503060505020303" pitchFamily="18" charset="0"/>
              </a:rPr>
              <a:t>‘57’·‘10’=</a:t>
            </a:r>
            <a:r>
              <a:rPr lang="en-US" altLang="zh-CN" sz="2800" i="1" dirty="0" err="1">
                <a:latin typeface="Euclid" panose="02020503060505020303" pitchFamily="18" charset="0"/>
              </a:rPr>
              <a:t>x</a:t>
            </a:r>
            <a:r>
              <a:rPr lang="en-US" altLang="zh-CN" sz="2800" dirty="0" err="1">
                <a:latin typeface="Euclid" panose="02020503060505020303" pitchFamily="18" charset="0"/>
              </a:rPr>
              <a:t>time</a:t>
            </a:r>
            <a:r>
              <a:rPr lang="en-US" altLang="zh-CN" sz="2800" dirty="0">
                <a:latin typeface="Euclid" panose="02020503060505020303" pitchFamily="18" charset="0"/>
              </a:rPr>
              <a:t>(8E)=‘07’;  </a:t>
            </a:r>
          </a:p>
          <a:p>
            <a:pPr lvl="1" algn="just">
              <a:lnSpc>
                <a:spcPct val="120000"/>
              </a:lnSpc>
              <a:spcBef>
                <a:spcPts val="0"/>
              </a:spcBef>
              <a:buClr>
                <a:schemeClr val="tx1"/>
              </a:buClr>
              <a:buFont typeface="Times New Roman" panose="02020603050405020304" pitchFamily="18" charset="0"/>
              <a:buChar char="‒"/>
            </a:pPr>
            <a:r>
              <a:rPr lang="en-US" altLang="zh-CN" sz="2800" dirty="0">
                <a:latin typeface="Euclid" panose="02020503060505020303" pitchFamily="18" charset="0"/>
              </a:rPr>
              <a:t>‘57’·‘13’=‘57’·(‘01’</a:t>
            </a:r>
            <a:r>
              <a:rPr lang="zh-CN" altLang="en-US" sz="2800" dirty="0">
                <a:latin typeface="Euclid" panose="02020503060505020303" pitchFamily="18" charset="0"/>
              </a:rPr>
              <a:t>⊕</a:t>
            </a:r>
            <a:r>
              <a:rPr lang="en-US" altLang="zh-CN" sz="2800" dirty="0">
                <a:latin typeface="Euclid" panose="02020503060505020303" pitchFamily="18" charset="0"/>
              </a:rPr>
              <a:t>‘02’</a:t>
            </a:r>
            <a:r>
              <a:rPr lang="zh-CN" altLang="en-US" sz="2800" dirty="0">
                <a:latin typeface="Euclid" panose="02020503060505020303" pitchFamily="18" charset="0"/>
              </a:rPr>
              <a:t>⊕</a:t>
            </a:r>
            <a:r>
              <a:rPr lang="en-US" altLang="zh-CN" sz="2800" dirty="0">
                <a:latin typeface="Euclid" panose="02020503060505020303" pitchFamily="18" charset="0"/>
              </a:rPr>
              <a:t>‘10’)</a:t>
            </a:r>
            <a:endParaRPr lang="zh-CN" altLang="en-US" sz="2800" dirty="0">
              <a:latin typeface="Euclid" panose="02020503060505020303" pitchFamily="18" charset="0"/>
            </a:endParaRPr>
          </a:p>
          <a:p>
            <a:pPr marL="457200" lvl="1" indent="0" algn="just">
              <a:lnSpc>
                <a:spcPct val="120000"/>
              </a:lnSpc>
              <a:spcBef>
                <a:spcPts val="0"/>
              </a:spcBef>
              <a:buClr>
                <a:schemeClr val="tx1"/>
              </a:buClr>
              <a:buNone/>
            </a:pPr>
            <a:r>
              <a:rPr lang="en-US" altLang="zh-CN" sz="2800" dirty="0">
                <a:latin typeface="Euclid" panose="02020503060505020303" pitchFamily="18" charset="0"/>
              </a:rPr>
              <a:t>   =‘57’⊕‘AE’⊕‘07’=‘FE’</a:t>
            </a:r>
            <a:endParaRPr lang="zh-CN" altLang="en-US" sz="2800" dirty="0">
              <a:latin typeface="Euclid" panose="02020503060505020303" pitchFamily="18" charset="0"/>
            </a:endParaRPr>
          </a:p>
        </p:txBody>
      </p:sp>
      <p:sp>
        <p:nvSpPr>
          <p:cNvPr id="4" name="日期占位符 3"/>
          <p:cNvSpPr>
            <a:spLocks noGrp="1"/>
          </p:cNvSpPr>
          <p:nvPr>
            <p:ph type="dt" sz="half" idx="10"/>
          </p:nvPr>
        </p:nvSpPr>
        <p:spPr/>
        <p:txBody>
          <a:bodyPr/>
          <a:lstStyle/>
          <a:p>
            <a:pPr>
              <a:defRPr/>
            </a:pPr>
            <a:fld id="{649BE5DB-D136-4E08-A166-A01C13C5DCFA}"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080780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53A6D0F-2A33-453A-84B7-1979404C544D}"/>
              </a:ext>
            </a:extLst>
          </p:cNvPr>
          <p:cNvSpPr>
            <a:spLocks noGrp="1"/>
          </p:cNvSpPr>
          <p:nvPr>
            <p:ph type="title"/>
          </p:nvPr>
        </p:nvSpPr>
        <p:spPr>
          <a:xfrm>
            <a:off x="1098948" y="365126"/>
            <a:ext cx="7282952" cy="668337"/>
          </a:xfrm>
        </p:spPr>
        <p:txBody>
          <a:bodyPr>
            <a:normAutofit/>
          </a:bodyPr>
          <a:lstStyle/>
          <a:p>
            <a:r>
              <a:rPr lang="en-US" altLang="zh-CN" sz="2800" dirty="0"/>
              <a:t>AES</a:t>
            </a:r>
            <a:r>
              <a:rPr lang="zh-CN" altLang="en-US" sz="2800" dirty="0"/>
              <a:t>有限域基础</a:t>
            </a:r>
            <a:r>
              <a:rPr lang="en-US" altLang="zh-CN" sz="2800" dirty="0"/>
              <a:t>—GF(2</a:t>
            </a:r>
            <a:r>
              <a:rPr lang="en-US" altLang="zh-CN" sz="2800" baseline="30000" dirty="0"/>
              <a:t>8</a:t>
            </a:r>
            <a:r>
              <a:rPr lang="en-US" altLang="zh-CN" sz="2800" dirty="0"/>
              <a:t>)</a:t>
            </a:r>
            <a:r>
              <a:rPr lang="zh-CN" altLang="en-US" sz="2800" dirty="0"/>
              <a:t>上</a:t>
            </a:r>
            <a:r>
              <a:rPr lang="zh-CN" altLang="zh-CN" sz="2800" dirty="0"/>
              <a:t>的</a:t>
            </a:r>
            <a:r>
              <a:rPr lang="zh-CN" altLang="en-US" sz="2800" dirty="0"/>
              <a:t>模多项式运算</a:t>
            </a:r>
          </a:p>
        </p:txBody>
      </p:sp>
      <p:sp>
        <p:nvSpPr>
          <p:cNvPr id="3" name="内容占位符 2">
            <a:extLst>
              <a:ext uri="{FF2B5EF4-FFF2-40B4-BE49-F238E27FC236}">
                <a16:creationId xmlns="" xmlns:a16="http://schemas.microsoft.com/office/drawing/2014/main" id="{9D839AF2-944B-4371-8978-C1482F6FC6FB}"/>
              </a:ext>
            </a:extLst>
          </p:cNvPr>
          <p:cNvSpPr>
            <a:spLocks noGrp="1"/>
          </p:cNvSpPr>
          <p:nvPr>
            <p:ph idx="1"/>
          </p:nvPr>
        </p:nvSpPr>
        <p:spPr>
          <a:xfrm>
            <a:off x="617934" y="1219258"/>
            <a:ext cx="8144956" cy="4825942"/>
          </a:xfrm>
        </p:spPr>
        <p:txBody>
          <a:bodyPr/>
          <a:lstStyle/>
          <a:p>
            <a:pPr marL="230400" indent="-230400">
              <a:lnSpc>
                <a:spcPct val="120000"/>
              </a:lnSpc>
              <a:spcBef>
                <a:spcPts val="0"/>
              </a:spcBef>
              <a:buClr>
                <a:schemeClr val="tx1"/>
              </a:buClr>
              <a:buFont typeface="Wingdings" panose="05000000000000000000" pitchFamily="2" charset="2"/>
              <a:buChar char="Ø"/>
              <a:defRPr/>
            </a:pPr>
            <a:r>
              <a:rPr lang="zh-CN" altLang="en-US" dirty="0">
                <a:latin typeface="Euclid" panose="02020503060505020303" pitchFamily="18" charset="0"/>
              </a:rPr>
              <a:t>4</a:t>
            </a:r>
            <a:r>
              <a:rPr lang="zh-CN" altLang="en-US" b="0" dirty="0">
                <a:latin typeface="Euclid" panose="02020503060505020303" pitchFamily="18" charset="0"/>
              </a:rPr>
              <a:t>个字节构成的向量可以表示为</a:t>
            </a:r>
            <a:r>
              <a:rPr lang="zh-CN" altLang="en-US" b="0" dirty="0">
                <a:solidFill>
                  <a:srgbClr val="FF0000"/>
                </a:solidFill>
                <a:latin typeface="Euclid" panose="02020503060505020303" pitchFamily="18" charset="0"/>
              </a:rPr>
              <a:t>系数在</a:t>
            </a:r>
            <a:r>
              <a:rPr lang="en-US" altLang="zh-CN" dirty="0">
                <a:solidFill>
                  <a:srgbClr val="FF0000"/>
                </a:solidFill>
                <a:latin typeface="Euclid" panose="02020503060505020303" pitchFamily="18" charset="0"/>
              </a:rPr>
              <a:t>GF(2</a:t>
            </a:r>
            <a:r>
              <a:rPr lang="en-US" altLang="zh-CN" baseline="30000" dirty="0">
                <a:solidFill>
                  <a:srgbClr val="FF0000"/>
                </a:solidFill>
                <a:latin typeface="Euclid" panose="02020503060505020303" pitchFamily="18" charset="0"/>
              </a:rPr>
              <a:t>8</a:t>
            </a:r>
            <a:r>
              <a:rPr lang="en-US" altLang="zh-CN" dirty="0">
                <a:solidFill>
                  <a:srgbClr val="FF0000"/>
                </a:solidFill>
                <a:latin typeface="Euclid" panose="02020503060505020303" pitchFamily="18" charset="0"/>
              </a:rPr>
              <a:t>)</a:t>
            </a:r>
            <a:r>
              <a:rPr lang="zh-CN" altLang="en-US" b="0" dirty="0">
                <a:solidFill>
                  <a:srgbClr val="FF0000"/>
                </a:solidFill>
                <a:latin typeface="Euclid" panose="02020503060505020303" pitchFamily="18" charset="0"/>
              </a:rPr>
              <a:t>上的次数小于</a:t>
            </a:r>
            <a:r>
              <a:rPr lang="zh-CN" altLang="en-US" dirty="0">
                <a:solidFill>
                  <a:srgbClr val="FF0000"/>
                </a:solidFill>
                <a:latin typeface="Euclid" panose="02020503060505020303" pitchFamily="18" charset="0"/>
              </a:rPr>
              <a:t>4</a:t>
            </a:r>
            <a:r>
              <a:rPr lang="zh-CN" altLang="en-US" b="0" dirty="0">
                <a:solidFill>
                  <a:srgbClr val="FF0000"/>
                </a:solidFill>
                <a:latin typeface="Euclid" panose="02020503060505020303" pitchFamily="18" charset="0"/>
              </a:rPr>
              <a:t>的多项式</a:t>
            </a:r>
            <a:r>
              <a:rPr lang="zh-CN" altLang="en-US" b="0" dirty="0">
                <a:latin typeface="Euclid" panose="02020503060505020303" pitchFamily="18" charset="0"/>
              </a:rPr>
              <a:t>。</a:t>
            </a:r>
            <a:endParaRPr lang="en-US" altLang="zh-CN" b="0" dirty="0">
              <a:latin typeface="Euclid" panose="02020503060505020303" pitchFamily="18" charset="0"/>
            </a:endParaRPr>
          </a:p>
          <a:p>
            <a:pPr marL="230400" indent="-230400">
              <a:lnSpc>
                <a:spcPct val="120000"/>
              </a:lnSpc>
              <a:spcBef>
                <a:spcPts val="0"/>
              </a:spcBef>
              <a:buClr>
                <a:schemeClr val="tx1"/>
              </a:buClr>
              <a:buFont typeface="Wingdings" panose="05000000000000000000" pitchFamily="2" charset="2"/>
              <a:buChar char="Ø"/>
              <a:defRPr/>
            </a:pPr>
            <a:r>
              <a:rPr lang="zh-CN" altLang="en-US" b="0" dirty="0">
                <a:latin typeface="Euclid" panose="02020503060505020303" pitchFamily="18" charset="0"/>
              </a:rPr>
              <a:t>多项式的加法就是对应系数相加</a:t>
            </a:r>
            <a:r>
              <a:rPr lang="en-US" altLang="zh-CN" b="0" dirty="0">
                <a:latin typeface="Euclid" panose="02020503060505020303" pitchFamily="18" charset="0"/>
              </a:rPr>
              <a:t>;  </a:t>
            </a:r>
            <a:r>
              <a:rPr lang="zh-CN" altLang="en-US" b="0" dirty="0">
                <a:latin typeface="Euclid" panose="02020503060505020303" pitchFamily="18" charset="0"/>
              </a:rPr>
              <a:t>换句话说</a:t>
            </a:r>
            <a:r>
              <a:rPr lang="en-US" altLang="zh-CN" b="0" dirty="0">
                <a:solidFill>
                  <a:srgbClr val="FF0000"/>
                </a:solidFill>
                <a:latin typeface="Euclid" panose="02020503060505020303" pitchFamily="18" charset="0"/>
              </a:rPr>
              <a:t>, </a:t>
            </a:r>
            <a:r>
              <a:rPr lang="zh-CN" altLang="en-US" b="0" dirty="0">
                <a:solidFill>
                  <a:srgbClr val="FF0000"/>
                </a:solidFill>
                <a:latin typeface="Euclid" panose="02020503060505020303" pitchFamily="18" charset="0"/>
              </a:rPr>
              <a:t>多项式的加法就是</a:t>
            </a:r>
            <a:r>
              <a:rPr lang="zh-CN" altLang="en-US" dirty="0">
                <a:solidFill>
                  <a:srgbClr val="FF0000"/>
                </a:solidFill>
                <a:latin typeface="Euclid" panose="02020503060505020303" pitchFamily="18" charset="0"/>
              </a:rPr>
              <a:t>4</a:t>
            </a:r>
            <a:r>
              <a:rPr lang="zh-CN" altLang="en-US" b="0" dirty="0">
                <a:solidFill>
                  <a:srgbClr val="FF0000"/>
                </a:solidFill>
                <a:latin typeface="Euclid" panose="02020503060505020303" pitchFamily="18" charset="0"/>
              </a:rPr>
              <a:t>字节向量的逐比特异或</a:t>
            </a:r>
            <a:r>
              <a:rPr lang="zh-CN" altLang="en-US" b="0" dirty="0">
                <a:latin typeface="Euclid" panose="02020503060505020303" pitchFamily="18" charset="0"/>
              </a:rPr>
              <a:t>。</a:t>
            </a:r>
            <a:endParaRPr lang="en-US" altLang="zh-CN" b="0" dirty="0">
              <a:latin typeface="Euclid" panose="02020503060505020303" pitchFamily="18" charset="0"/>
            </a:endParaRPr>
          </a:p>
        </p:txBody>
      </p:sp>
      <p:sp>
        <p:nvSpPr>
          <p:cNvPr id="4" name="日期占位符 3"/>
          <p:cNvSpPr>
            <a:spLocks noGrp="1"/>
          </p:cNvSpPr>
          <p:nvPr>
            <p:ph type="dt" sz="half" idx="10"/>
          </p:nvPr>
        </p:nvSpPr>
        <p:spPr/>
        <p:txBody>
          <a:bodyPr/>
          <a:lstStyle/>
          <a:p>
            <a:pPr>
              <a:defRPr/>
            </a:pPr>
            <a:fld id="{E3B5530A-86E1-4B98-AFC5-9B4CCD2734C6}"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3032321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BD054C1-B287-4293-BA3A-78DA0B6716C6}"/>
              </a:ext>
            </a:extLst>
          </p:cNvPr>
          <p:cNvSpPr>
            <a:spLocks noGrp="1"/>
          </p:cNvSpPr>
          <p:nvPr>
            <p:ph type="title"/>
          </p:nvPr>
        </p:nvSpPr>
        <p:spPr>
          <a:xfrm>
            <a:off x="1098948" y="365126"/>
            <a:ext cx="6901962" cy="668337"/>
          </a:xfrm>
        </p:spPr>
        <p:txBody>
          <a:bodyPr>
            <a:noAutofit/>
          </a:bodyPr>
          <a:lstStyle/>
          <a:p>
            <a:r>
              <a:rPr lang="en-US" altLang="zh-CN" sz="2800" dirty="0"/>
              <a:t>AES</a:t>
            </a:r>
            <a:r>
              <a:rPr lang="zh-CN" altLang="en-US" sz="2800" dirty="0"/>
              <a:t>有限域基础</a:t>
            </a:r>
            <a:r>
              <a:rPr lang="en-US" altLang="zh-CN" sz="2800" dirty="0"/>
              <a:t>—GF(2</a:t>
            </a:r>
            <a:r>
              <a:rPr lang="en-US" altLang="zh-CN" sz="2800" baseline="30000" dirty="0"/>
              <a:t>8</a:t>
            </a:r>
            <a:r>
              <a:rPr lang="en-US" altLang="zh-CN" sz="2800" dirty="0"/>
              <a:t>)</a:t>
            </a:r>
            <a:r>
              <a:rPr lang="zh-CN" altLang="en-US" sz="2800" dirty="0"/>
              <a:t>上</a:t>
            </a:r>
            <a:r>
              <a:rPr lang="zh-CN" altLang="zh-CN" sz="2800" dirty="0"/>
              <a:t>的</a:t>
            </a:r>
            <a:r>
              <a:rPr lang="zh-CN" altLang="en-US" sz="2800" dirty="0"/>
              <a:t>模多项式运算</a:t>
            </a:r>
          </a:p>
        </p:txBody>
      </p:sp>
      <p:sp>
        <p:nvSpPr>
          <p:cNvPr id="3" name="内容占位符 2">
            <a:extLst>
              <a:ext uri="{FF2B5EF4-FFF2-40B4-BE49-F238E27FC236}">
                <a16:creationId xmlns="" xmlns:a16="http://schemas.microsoft.com/office/drawing/2014/main" id="{692F9943-C6D7-461F-B340-3460793AF753}"/>
              </a:ext>
            </a:extLst>
          </p:cNvPr>
          <p:cNvSpPr>
            <a:spLocks noGrp="1"/>
          </p:cNvSpPr>
          <p:nvPr>
            <p:ph idx="1"/>
          </p:nvPr>
        </p:nvSpPr>
        <p:spPr>
          <a:xfrm>
            <a:off x="617935" y="1033463"/>
            <a:ext cx="7886700" cy="5214863"/>
          </a:xfrm>
        </p:spPr>
        <p:txBody>
          <a:bodyPr/>
          <a:lstStyle/>
          <a:p>
            <a:pPr marL="230400" indent="-230400" algn="just">
              <a:lnSpc>
                <a:spcPct val="110000"/>
              </a:lnSpc>
              <a:spcBef>
                <a:spcPts val="0"/>
              </a:spcBef>
              <a:buClr>
                <a:schemeClr val="tx1"/>
              </a:buClr>
              <a:buFont typeface="Wingdings" panose="05000000000000000000" pitchFamily="2" charset="2"/>
              <a:buChar char="Ø"/>
              <a:defRPr/>
            </a:pPr>
            <a:r>
              <a:rPr lang="zh-CN" altLang="en-US" b="0" dirty="0">
                <a:latin typeface="Euclid" panose="02020503060505020303" pitchFamily="18" charset="0"/>
              </a:rPr>
              <a:t>规定多项式的乘法运算必须要取模</a:t>
            </a:r>
            <a:r>
              <a:rPr lang="en-US" altLang="zh-CN" i="1" dirty="0">
                <a:latin typeface="Euclid" panose="02020503060505020303" pitchFamily="18" charset="0"/>
              </a:rPr>
              <a:t>M</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4</a:t>
            </a:r>
            <a:r>
              <a:rPr lang="en-US" altLang="zh-CN" dirty="0">
                <a:latin typeface="Euclid" panose="02020503060505020303" pitchFamily="18" charset="0"/>
              </a:rPr>
              <a:t>+1</a:t>
            </a:r>
            <a:r>
              <a:rPr lang="en-US" altLang="zh-CN" b="0" dirty="0">
                <a:latin typeface="Euclid" panose="02020503060505020303" pitchFamily="18" charset="0"/>
              </a:rPr>
              <a:t>, </a:t>
            </a:r>
            <a:r>
              <a:rPr lang="zh-CN" altLang="en-US" b="0" dirty="0">
                <a:latin typeface="Euclid" panose="02020503060505020303" pitchFamily="18" charset="0"/>
              </a:rPr>
              <a:t>这样使得次数小于</a:t>
            </a:r>
            <a:r>
              <a:rPr lang="zh-CN" altLang="en-US" dirty="0">
                <a:latin typeface="Euclid" panose="02020503060505020303" pitchFamily="18" charset="0"/>
              </a:rPr>
              <a:t>4</a:t>
            </a:r>
            <a:r>
              <a:rPr lang="zh-CN" altLang="en-US" b="0" dirty="0">
                <a:latin typeface="Euclid" panose="02020503060505020303" pitchFamily="18" charset="0"/>
              </a:rPr>
              <a:t>的多项式的乘积仍然是一个次数小于</a:t>
            </a:r>
            <a:r>
              <a:rPr lang="zh-CN" altLang="en-US" dirty="0">
                <a:latin typeface="Euclid" panose="02020503060505020303" pitchFamily="18" charset="0"/>
              </a:rPr>
              <a:t>4</a:t>
            </a:r>
            <a:r>
              <a:rPr lang="zh-CN" altLang="en-US" b="0" dirty="0">
                <a:latin typeface="Euclid" panose="02020503060505020303" pitchFamily="18" charset="0"/>
              </a:rPr>
              <a:t>的多项式</a:t>
            </a:r>
            <a:endParaRPr lang="en-US" altLang="zh-CN" b="0" dirty="0">
              <a:latin typeface="Euclid" panose="02020503060505020303" pitchFamily="18" charset="0"/>
            </a:endParaRPr>
          </a:p>
          <a:p>
            <a:pPr marL="230400" indent="-230400" algn="just">
              <a:lnSpc>
                <a:spcPct val="110000"/>
              </a:lnSpc>
              <a:spcBef>
                <a:spcPts val="0"/>
              </a:spcBef>
              <a:buClr>
                <a:schemeClr val="tx1"/>
              </a:buClr>
              <a:buFont typeface="Wingdings" panose="05000000000000000000" pitchFamily="2" charset="2"/>
              <a:buChar char="Ø"/>
              <a:defRPr/>
            </a:pPr>
            <a:r>
              <a:rPr lang="zh-CN" altLang="en-US" b="0" dirty="0">
                <a:latin typeface="Euclid" panose="02020503060505020303" pitchFamily="18" charset="0"/>
              </a:rPr>
              <a:t>将多项式的模乘运算记为</a:t>
            </a:r>
            <a:r>
              <a:rPr lang="en-US" altLang="zh-CN" dirty="0">
                <a:latin typeface="Euclid" panose="02020503060505020303" pitchFamily="18" charset="0"/>
              </a:rPr>
              <a:t>⊗</a:t>
            </a:r>
            <a:r>
              <a:rPr lang="en-US" altLang="zh-CN" b="0" dirty="0">
                <a:latin typeface="Euclid" panose="02020503060505020303" pitchFamily="18" charset="0"/>
              </a:rPr>
              <a:t>, </a:t>
            </a:r>
            <a:r>
              <a:rPr lang="zh-CN" altLang="en-US" b="0" dirty="0">
                <a:latin typeface="Euclid" panose="02020503060505020303" pitchFamily="18" charset="0"/>
              </a:rPr>
              <a:t>设</a:t>
            </a:r>
            <a:r>
              <a:rPr lang="en-US" altLang="zh-CN" i="1" dirty="0">
                <a:solidFill>
                  <a:srgbClr val="FF0000"/>
                </a:solidFill>
                <a:latin typeface="Euclid" panose="02020503060505020303" pitchFamily="18" charset="0"/>
              </a:rPr>
              <a:t>a</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a</a:t>
            </a:r>
            <a:r>
              <a:rPr lang="en-US" altLang="zh-CN" baseline="-25000" dirty="0">
                <a:solidFill>
                  <a:srgbClr val="FF0000"/>
                </a:solidFill>
                <a:latin typeface="Euclid" panose="02020503060505020303" pitchFamily="18" charset="0"/>
              </a:rPr>
              <a:t>3</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3</a:t>
            </a:r>
            <a:r>
              <a:rPr lang="en-US" altLang="zh-CN" dirty="0">
                <a:solidFill>
                  <a:srgbClr val="FF0000"/>
                </a:solidFill>
                <a:latin typeface="Euclid" panose="02020503060505020303" pitchFamily="18" charset="0"/>
              </a:rPr>
              <a:t>+ </a:t>
            </a:r>
            <a:r>
              <a:rPr lang="en-US" altLang="zh-CN" i="1" dirty="0">
                <a:solidFill>
                  <a:srgbClr val="FF0000"/>
                </a:solidFill>
                <a:latin typeface="Euclid" panose="02020503060505020303" pitchFamily="18" charset="0"/>
              </a:rPr>
              <a:t>a</a:t>
            </a:r>
            <a:r>
              <a:rPr lang="en-US" altLang="zh-CN" baseline="-25000" dirty="0">
                <a:solidFill>
                  <a:srgbClr val="FF0000"/>
                </a:solidFill>
                <a:latin typeface="Euclid" panose="02020503060505020303" pitchFamily="18" charset="0"/>
              </a:rPr>
              <a:t>2</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2</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a</a:t>
            </a:r>
            <a:r>
              <a:rPr lang="en-US" altLang="zh-CN" baseline="-25000" dirty="0">
                <a:solidFill>
                  <a:srgbClr val="FF0000"/>
                </a:solidFill>
                <a:latin typeface="Euclid" panose="02020503060505020303" pitchFamily="18" charset="0"/>
              </a:rPr>
              <a:t>1</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a</a:t>
            </a:r>
            <a:r>
              <a:rPr lang="en-US" altLang="zh-CN" baseline="-25000" dirty="0">
                <a:solidFill>
                  <a:srgbClr val="FF0000"/>
                </a:solidFill>
                <a:latin typeface="Euclid" panose="02020503060505020303" pitchFamily="18" charset="0"/>
              </a:rPr>
              <a:t>0</a:t>
            </a:r>
            <a:r>
              <a:rPr lang="en-US" altLang="zh-CN" dirty="0">
                <a:latin typeface="Euclid" panose="02020503060505020303" pitchFamily="18" charset="0"/>
              </a:rPr>
              <a:t>, </a:t>
            </a:r>
            <a:r>
              <a:rPr lang="en-US" altLang="zh-CN" i="1" dirty="0">
                <a:solidFill>
                  <a:srgbClr val="FF0000"/>
                </a:solidFill>
                <a:latin typeface="Euclid" panose="02020503060505020303" pitchFamily="18" charset="0"/>
              </a:rPr>
              <a:t>b</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3</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3</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2</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2</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1</a:t>
            </a:r>
            <a:r>
              <a:rPr lang="en-US" altLang="zh-CN" i="1" dirty="0">
                <a:solidFill>
                  <a:srgbClr val="FF0000"/>
                </a:solidFill>
                <a:latin typeface="Euclid" panose="02020503060505020303" pitchFamily="18" charset="0"/>
              </a:rPr>
              <a:t>x</a:t>
            </a:r>
            <a:r>
              <a:rPr lang="en-US" altLang="zh-CN" dirty="0">
                <a:solidFill>
                  <a:srgbClr val="FF0000"/>
                </a:solidFill>
                <a:latin typeface="Euclid" panose="02020503060505020303" pitchFamily="18" charset="0"/>
              </a:rPr>
              <a:t>+</a:t>
            </a:r>
            <a:r>
              <a:rPr lang="en-US" altLang="zh-CN" i="1" dirty="0">
                <a:solidFill>
                  <a:srgbClr val="FF0000"/>
                </a:solidFill>
                <a:latin typeface="Euclid" panose="02020503060505020303" pitchFamily="18" charset="0"/>
              </a:rPr>
              <a:t>b</a:t>
            </a:r>
            <a:r>
              <a:rPr lang="en-US" altLang="zh-CN" baseline="-25000" dirty="0">
                <a:solidFill>
                  <a:srgbClr val="FF0000"/>
                </a:solidFill>
                <a:latin typeface="Euclid" panose="02020503060505020303" pitchFamily="18" charset="0"/>
              </a:rPr>
              <a:t>0</a:t>
            </a:r>
            <a:r>
              <a:rPr lang="en-US" altLang="zh-CN" dirty="0">
                <a:latin typeface="Euclid" panose="02020503060505020303" pitchFamily="18" charset="0"/>
              </a:rPr>
              <a:t>, </a:t>
            </a:r>
            <a:r>
              <a:rPr lang="en-US" altLang="zh-CN" i="1" dirty="0">
                <a:solidFill>
                  <a:srgbClr val="0000FF"/>
                </a:solidFill>
                <a:latin typeface="Euclid" panose="02020503060505020303" pitchFamily="18" charset="0"/>
              </a:rPr>
              <a:t>c</a:t>
            </a:r>
            <a:r>
              <a:rPr lang="en-US" altLang="zh-CN" dirty="0">
                <a:solidFill>
                  <a:srgbClr val="0000FF"/>
                </a:solidFill>
                <a:latin typeface="Euclid" panose="02020503060505020303" pitchFamily="18" charset="0"/>
              </a:rPr>
              <a:t>(</a:t>
            </a:r>
            <a:r>
              <a:rPr lang="en-US" altLang="zh-CN" i="1" dirty="0">
                <a:solidFill>
                  <a:srgbClr val="0000FF"/>
                </a:solidFill>
                <a:latin typeface="Euclid" panose="02020503060505020303" pitchFamily="18" charset="0"/>
              </a:rPr>
              <a:t>x</a:t>
            </a:r>
            <a:r>
              <a:rPr lang="en-US" altLang="zh-CN" dirty="0">
                <a:solidFill>
                  <a:srgbClr val="0000FF"/>
                </a:solidFill>
                <a:latin typeface="Euclid" panose="02020503060505020303" pitchFamily="18" charset="0"/>
              </a:rPr>
              <a:t>)= </a:t>
            </a:r>
            <a:r>
              <a:rPr lang="en-US" altLang="zh-CN" i="1" dirty="0">
                <a:solidFill>
                  <a:srgbClr val="0000FF"/>
                </a:solidFill>
                <a:latin typeface="Euclid" panose="02020503060505020303" pitchFamily="18" charset="0"/>
              </a:rPr>
              <a:t>a</a:t>
            </a:r>
            <a:r>
              <a:rPr lang="en-US" altLang="zh-CN" dirty="0">
                <a:solidFill>
                  <a:srgbClr val="0000FF"/>
                </a:solidFill>
                <a:latin typeface="Euclid" panose="02020503060505020303" pitchFamily="18" charset="0"/>
              </a:rPr>
              <a:t>(</a:t>
            </a:r>
            <a:r>
              <a:rPr lang="en-US" altLang="zh-CN" i="1" dirty="0">
                <a:solidFill>
                  <a:srgbClr val="0000FF"/>
                </a:solidFill>
                <a:latin typeface="Euclid" panose="02020503060505020303" pitchFamily="18" charset="0"/>
              </a:rPr>
              <a:t>x</a:t>
            </a:r>
            <a:r>
              <a:rPr lang="en-US" altLang="zh-CN" dirty="0">
                <a:solidFill>
                  <a:srgbClr val="0000FF"/>
                </a:solidFill>
                <a:latin typeface="Euclid" panose="02020503060505020303" pitchFamily="18" charset="0"/>
              </a:rPr>
              <a:t>)⊗</a:t>
            </a:r>
            <a:r>
              <a:rPr lang="en-US" altLang="zh-CN" i="1" dirty="0">
                <a:solidFill>
                  <a:srgbClr val="0000FF"/>
                </a:solidFill>
                <a:latin typeface="Euclid" panose="02020503060505020303" pitchFamily="18" charset="0"/>
              </a:rPr>
              <a:t>b</a:t>
            </a:r>
            <a:r>
              <a:rPr lang="en-US" altLang="zh-CN" dirty="0">
                <a:solidFill>
                  <a:srgbClr val="0000FF"/>
                </a:solidFill>
                <a:latin typeface="Euclid" panose="02020503060505020303" pitchFamily="18" charset="0"/>
              </a:rPr>
              <a:t>(</a:t>
            </a:r>
            <a:r>
              <a:rPr lang="en-US" altLang="zh-CN" i="1" dirty="0">
                <a:solidFill>
                  <a:srgbClr val="0000FF"/>
                </a:solidFill>
                <a:latin typeface="Euclid" panose="02020503060505020303" pitchFamily="18" charset="0"/>
              </a:rPr>
              <a:t>x</a:t>
            </a:r>
            <a:r>
              <a:rPr lang="en-US" altLang="zh-CN" dirty="0">
                <a:solidFill>
                  <a:srgbClr val="0000FF"/>
                </a:solidFill>
                <a:latin typeface="Euclid" panose="02020503060505020303" pitchFamily="18" charset="0"/>
              </a:rPr>
              <a:t>)=</a:t>
            </a:r>
            <a:r>
              <a:rPr lang="en-US" altLang="zh-CN" i="1" dirty="0">
                <a:solidFill>
                  <a:srgbClr val="0000FF"/>
                </a:solidFill>
                <a:latin typeface="Euclid" panose="02020503060505020303" pitchFamily="18" charset="0"/>
              </a:rPr>
              <a:t>c</a:t>
            </a:r>
            <a:r>
              <a:rPr lang="en-US" altLang="zh-CN" baseline="-25000" dirty="0">
                <a:solidFill>
                  <a:srgbClr val="0000FF"/>
                </a:solidFill>
                <a:latin typeface="Euclid" panose="02020503060505020303" pitchFamily="18" charset="0"/>
              </a:rPr>
              <a:t>3</a:t>
            </a:r>
            <a:r>
              <a:rPr lang="en-US" altLang="zh-CN" i="1" dirty="0">
                <a:solidFill>
                  <a:srgbClr val="0000FF"/>
                </a:solidFill>
                <a:latin typeface="Euclid" panose="02020503060505020303" pitchFamily="18" charset="0"/>
              </a:rPr>
              <a:t>x</a:t>
            </a:r>
            <a:r>
              <a:rPr lang="en-US" altLang="zh-CN" baseline="30000" dirty="0">
                <a:solidFill>
                  <a:srgbClr val="0000FF"/>
                </a:solidFill>
                <a:latin typeface="Euclid" panose="02020503060505020303" pitchFamily="18" charset="0"/>
              </a:rPr>
              <a:t>3</a:t>
            </a:r>
            <a:r>
              <a:rPr lang="en-US" altLang="zh-CN" dirty="0">
                <a:solidFill>
                  <a:srgbClr val="0000FF"/>
                </a:solidFill>
                <a:latin typeface="Euclid" panose="02020503060505020303" pitchFamily="18" charset="0"/>
              </a:rPr>
              <a:t>+</a:t>
            </a:r>
            <a:r>
              <a:rPr lang="en-US" altLang="zh-CN" i="1" dirty="0">
                <a:solidFill>
                  <a:srgbClr val="0000FF"/>
                </a:solidFill>
                <a:latin typeface="Euclid" panose="02020503060505020303" pitchFamily="18" charset="0"/>
              </a:rPr>
              <a:t>c</a:t>
            </a:r>
            <a:r>
              <a:rPr lang="en-US" altLang="zh-CN" baseline="-25000" dirty="0">
                <a:solidFill>
                  <a:srgbClr val="0000FF"/>
                </a:solidFill>
                <a:latin typeface="Euclid" panose="02020503060505020303" pitchFamily="18" charset="0"/>
              </a:rPr>
              <a:t>2</a:t>
            </a:r>
            <a:r>
              <a:rPr lang="en-US" altLang="zh-CN" i="1" dirty="0">
                <a:solidFill>
                  <a:srgbClr val="0000FF"/>
                </a:solidFill>
                <a:latin typeface="Euclid" panose="02020503060505020303" pitchFamily="18" charset="0"/>
              </a:rPr>
              <a:t>x</a:t>
            </a:r>
            <a:r>
              <a:rPr lang="en-US" altLang="zh-CN" baseline="30000" dirty="0">
                <a:solidFill>
                  <a:srgbClr val="0000FF"/>
                </a:solidFill>
                <a:latin typeface="Euclid" panose="02020503060505020303" pitchFamily="18" charset="0"/>
              </a:rPr>
              <a:t>2</a:t>
            </a:r>
            <a:r>
              <a:rPr lang="en-US" altLang="zh-CN" dirty="0">
                <a:solidFill>
                  <a:srgbClr val="0000FF"/>
                </a:solidFill>
                <a:latin typeface="Euclid" panose="02020503060505020303" pitchFamily="18" charset="0"/>
              </a:rPr>
              <a:t>+</a:t>
            </a:r>
            <a:r>
              <a:rPr lang="en-US" altLang="zh-CN" i="1" dirty="0">
                <a:solidFill>
                  <a:srgbClr val="0000FF"/>
                </a:solidFill>
                <a:latin typeface="Euclid" panose="02020503060505020303" pitchFamily="18" charset="0"/>
              </a:rPr>
              <a:t>c</a:t>
            </a:r>
            <a:r>
              <a:rPr lang="en-US" altLang="zh-CN" baseline="-25000" dirty="0">
                <a:solidFill>
                  <a:srgbClr val="0000FF"/>
                </a:solidFill>
                <a:latin typeface="Euclid" panose="02020503060505020303" pitchFamily="18" charset="0"/>
              </a:rPr>
              <a:t>1</a:t>
            </a:r>
            <a:r>
              <a:rPr lang="en-US" altLang="zh-CN" i="1" dirty="0">
                <a:solidFill>
                  <a:srgbClr val="0000FF"/>
                </a:solidFill>
                <a:latin typeface="Euclid" panose="02020503060505020303" pitchFamily="18" charset="0"/>
              </a:rPr>
              <a:t>x</a:t>
            </a:r>
            <a:r>
              <a:rPr lang="en-US" altLang="zh-CN" dirty="0">
                <a:solidFill>
                  <a:srgbClr val="0000FF"/>
                </a:solidFill>
                <a:latin typeface="Euclid" panose="02020503060505020303" pitchFamily="18" charset="0"/>
              </a:rPr>
              <a:t>+</a:t>
            </a:r>
            <a:r>
              <a:rPr lang="en-US" altLang="zh-CN" i="1" dirty="0">
                <a:solidFill>
                  <a:srgbClr val="0000FF"/>
                </a:solidFill>
                <a:latin typeface="Euclid" panose="02020503060505020303" pitchFamily="18" charset="0"/>
              </a:rPr>
              <a:t>c</a:t>
            </a:r>
            <a:r>
              <a:rPr lang="en-US" altLang="zh-CN" baseline="-25000" dirty="0">
                <a:solidFill>
                  <a:srgbClr val="0000FF"/>
                </a:solidFill>
                <a:latin typeface="Euclid" panose="02020503060505020303" pitchFamily="18" charset="0"/>
              </a:rPr>
              <a:t>0</a:t>
            </a:r>
            <a:r>
              <a:rPr lang="en-US" altLang="zh-CN" dirty="0">
                <a:latin typeface="Euclid" panose="02020503060505020303" pitchFamily="18" charset="0"/>
              </a:rPr>
              <a:t>。</a:t>
            </a:r>
          </a:p>
          <a:p>
            <a:pPr marL="230400" indent="-230400" algn="just">
              <a:lnSpc>
                <a:spcPct val="110000"/>
              </a:lnSpc>
              <a:spcBef>
                <a:spcPts val="0"/>
              </a:spcBef>
              <a:buClr>
                <a:schemeClr val="tx1"/>
              </a:buClr>
              <a:buFont typeface="Wingdings" panose="05000000000000000000" pitchFamily="2" charset="2"/>
              <a:buChar char="Ø"/>
              <a:defRPr/>
            </a:pPr>
            <a:r>
              <a:rPr lang="zh-CN" altLang="en-US" dirty="0">
                <a:latin typeface="Euclid" panose="02020503060505020303" pitchFamily="18" charset="0"/>
              </a:rPr>
              <a:t>由于</a:t>
            </a:r>
            <a:r>
              <a:rPr lang="en-US" altLang="zh-CN" i="1" dirty="0" err="1">
                <a:solidFill>
                  <a:srgbClr val="FF0000"/>
                </a:solidFill>
                <a:latin typeface="Euclid" panose="02020503060505020303" pitchFamily="18" charset="0"/>
              </a:rPr>
              <a:t>x</a:t>
            </a:r>
            <a:r>
              <a:rPr lang="en-US" altLang="zh-CN" i="1" baseline="30000" dirty="0" err="1">
                <a:solidFill>
                  <a:srgbClr val="FF0000"/>
                </a:solidFill>
                <a:latin typeface="Euclid" panose="02020503060505020303" pitchFamily="18" charset="0"/>
              </a:rPr>
              <a:t>j</a:t>
            </a:r>
            <a:r>
              <a:rPr lang="en-US" altLang="zh-CN" dirty="0">
                <a:solidFill>
                  <a:srgbClr val="FF0000"/>
                </a:solidFill>
                <a:latin typeface="Euclid" panose="02020503060505020303" pitchFamily="18" charset="0"/>
              </a:rPr>
              <a:t> mod (</a:t>
            </a:r>
            <a:r>
              <a:rPr lang="en-US" altLang="zh-CN" i="1" dirty="0">
                <a:solidFill>
                  <a:srgbClr val="FF0000"/>
                </a:solidFill>
                <a:latin typeface="Euclid" panose="02020503060505020303" pitchFamily="18" charset="0"/>
              </a:rPr>
              <a:t>x</a:t>
            </a:r>
            <a:r>
              <a:rPr lang="en-US" altLang="zh-CN" baseline="30000" dirty="0">
                <a:solidFill>
                  <a:srgbClr val="FF0000"/>
                </a:solidFill>
                <a:latin typeface="Euclid" panose="02020503060505020303" pitchFamily="18" charset="0"/>
              </a:rPr>
              <a:t>4</a:t>
            </a:r>
            <a:r>
              <a:rPr lang="en-US" altLang="zh-CN" dirty="0">
                <a:solidFill>
                  <a:srgbClr val="FF0000"/>
                </a:solidFill>
                <a:latin typeface="Euclid" panose="02020503060505020303" pitchFamily="18" charset="0"/>
              </a:rPr>
              <a:t>+1)= </a:t>
            </a:r>
            <a:r>
              <a:rPr lang="en-US" altLang="zh-CN" i="1" dirty="0" err="1">
                <a:solidFill>
                  <a:srgbClr val="FF0000"/>
                </a:solidFill>
                <a:latin typeface="Euclid" panose="02020503060505020303" pitchFamily="18" charset="0"/>
              </a:rPr>
              <a:t>x</a:t>
            </a:r>
            <a:r>
              <a:rPr lang="en-US" altLang="zh-CN" i="1" baseline="30000" dirty="0" err="1">
                <a:solidFill>
                  <a:srgbClr val="FF0000"/>
                </a:solidFill>
                <a:latin typeface="Euclid" panose="02020503060505020303" pitchFamily="18" charset="0"/>
              </a:rPr>
              <a:t>j</a:t>
            </a:r>
            <a:r>
              <a:rPr lang="en-US" altLang="zh-CN" dirty="0">
                <a:solidFill>
                  <a:srgbClr val="FF0000"/>
                </a:solidFill>
                <a:latin typeface="Euclid" panose="02020503060505020303" pitchFamily="18" charset="0"/>
              </a:rPr>
              <a:t> </a:t>
            </a:r>
            <a:r>
              <a:rPr lang="en-US" altLang="zh-CN" baseline="30000" dirty="0">
                <a:solidFill>
                  <a:srgbClr val="FF0000"/>
                </a:solidFill>
                <a:latin typeface="Euclid" panose="02020503060505020303" pitchFamily="18" charset="0"/>
              </a:rPr>
              <a:t>mod 4</a:t>
            </a:r>
            <a:r>
              <a:rPr lang="en-US" altLang="zh-CN" dirty="0">
                <a:latin typeface="Euclid" panose="02020503060505020303" pitchFamily="18" charset="0"/>
              </a:rPr>
              <a:t>, </a:t>
            </a:r>
            <a:r>
              <a:rPr lang="zh-CN" altLang="en-US" dirty="0">
                <a:latin typeface="Euclid" panose="02020503060505020303" pitchFamily="18" charset="0"/>
              </a:rPr>
              <a:t>所以</a:t>
            </a:r>
            <a:endParaRPr lang="en-US" altLang="zh-CN" dirty="0">
              <a:latin typeface="Euclid" panose="02020503060505020303" pitchFamily="18" charset="0"/>
            </a:endParaRPr>
          </a:p>
          <a:p>
            <a:pPr marL="0" indent="0" algn="ctr">
              <a:lnSpc>
                <a:spcPct val="110000"/>
              </a:lnSpc>
              <a:spcBef>
                <a:spcPts val="0"/>
              </a:spcBef>
              <a:buNone/>
              <a:defRPr/>
            </a:pPr>
            <a:r>
              <a:rPr lang="en-US" altLang="zh-CN" i="1" dirty="0">
                <a:latin typeface="Euclid" panose="02020503060505020303" pitchFamily="18" charset="0"/>
              </a:rPr>
              <a:t>c</a:t>
            </a:r>
            <a:r>
              <a:rPr lang="en-US" altLang="zh-CN" baseline="-25000" dirty="0">
                <a:latin typeface="Euclid" panose="02020503060505020303" pitchFamily="18" charset="0"/>
              </a:rPr>
              <a:t>0</a:t>
            </a:r>
            <a:r>
              <a:rPr lang="en-US" altLang="zh-CN" dirty="0">
                <a:latin typeface="Euclid" panose="02020503060505020303" pitchFamily="18" charset="0"/>
              </a:rPr>
              <a:t>=</a:t>
            </a:r>
            <a:r>
              <a:rPr lang="en-US" altLang="zh-CN" i="1" dirty="0">
                <a:latin typeface="Euclid" panose="02020503060505020303" pitchFamily="18" charset="0"/>
              </a:rPr>
              <a:t>a</a:t>
            </a:r>
            <a:r>
              <a:rPr lang="en-US" altLang="zh-CN" baseline="-25000" dirty="0">
                <a:latin typeface="Euclid" panose="02020503060505020303" pitchFamily="18" charset="0"/>
              </a:rPr>
              <a:t>0</a:t>
            </a:r>
            <a:r>
              <a:rPr lang="en-US" altLang="zh-CN" i="1" dirty="0">
                <a:latin typeface="Euclid" panose="02020503060505020303" pitchFamily="18" charset="0"/>
              </a:rPr>
              <a:t>b</a:t>
            </a:r>
            <a:r>
              <a:rPr lang="en-US" altLang="zh-CN" baseline="-25000" dirty="0">
                <a:latin typeface="Euclid" panose="02020503060505020303" pitchFamily="18" charset="0"/>
              </a:rPr>
              <a:t>0</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3</a:t>
            </a:r>
            <a:r>
              <a:rPr lang="en-US" altLang="zh-CN" i="1" dirty="0">
                <a:latin typeface="Euclid" panose="02020503060505020303" pitchFamily="18" charset="0"/>
              </a:rPr>
              <a:t>b</a:t>
            </a:r>
            <a:r>
              <a:rPr lang="en-US" altLang="zh-CN" baseline="-25000" dirty="0">
                <a:latin typeface="Euclid" panose="02020503060505020303" pitchFamily="18" charset="0"/>
              </a:rPr>
              <a:t>1</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2</a:t>
            </a:r>
            <a:r>
              <a:rPr lang="en-US" altLang="zh-CN" i="1" dirty="0">
                <a:latin typeface="Euclid" panose="02020503060505020303" pitchFamily="18" charset="0"/>
              </a:rPr>
              <a:t>b</a:t>
            </a:r>
            <a:r>
              <a:rPr lang="en-US" altLang="zh-CN" baseline="-25000" dirty="0">
                <a:latin typeface="Euclid" panose="02020503060505020303" pitchFamily="18" charset="0"/>
              </a:rPr>
              <a:t>2</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1</a:t>
            </a:r>
            <a:r>
              <a:rPr lang="en-US" altLang="zh-CN" i="1" dirty="0">
                <a:latin typeface="Euclid" panose="02020503060505020303" pitchFamily="18" charset="0"/>
              </a:rPr>
              <a:t>b</a:t>
            </a:r>
            <a:r>
              <a:rPr lang="en-US" altLang="zh-CN" baseline="-25000" dirty="0">
                <a:latin typeface="Euclid" panose="02020503060505020303" pitchFamily="18" charset="0"/>
              </a:rPr>
              <a:t>3</a:t>
            </a:r>
            <a:r>
              <a:rPr lang="en-US" altLang="zh-CN" dirty="0">
                <a:latin typeface="Euclid" panose="02020503060505020303" pitchFamily="18" charset="0"/>
              </a:rPr>
              <a:t>; </a:t>
            </a:r>
            <a:r>
              <a:rPr lang="en-US" altLang="zh-CN" i="1" dirty="0">
                <a:latin typeface="Euclid" panose="02020503060505020303" pitchFamily="18" charset="0"/>
              </a:rPr>
              <a:t> </a:t>
            </a:r>
          </a:p>
          <a:p>
            <a:pPr marL="0" indent="0" algn="ctr">
              <a:lnSpc>
                <a:spcPct val="110000"/>
              </a:lnSpc>
              <a:spcBef>
                <a:spcPts val="0"/>
              </a:spcBef>
              <a:buNone/>
              <a:defRPr/>
            </a:pPr>
            <a:r>
              <a:rPr lang="en-US" altLang="zh-CN" i="1" dirty="0">
                <a:latin typeface="Euclid" panose="02020503060505020303" pitchFamily="18" charset="0"/>
              </a:rPr>
              <a:t>c</a:t>
            </a:r>
            <a:r>
              <a:rPr lang="en-US" altLang="zh-CN" baseline="-25000" dirty="0">
                <a:latin typeface="Euclid" panose="02020503060505020303" pitchFamily="18" charset="0"/>
              </a:rPr>
              <a:t>1</a:t>
            </a:r>
            <a:r>
              <a:rPr lang="en-US" altLang="zh-CN" dirty="0">
                <a:latin typeface="Euclid" panose="02020503060505020303" pitchFamily="18" charset="0"/>
              </a:rPr>
              <a:t>= </a:t>
            </a:r>
            <a:r>
              <a:rPr lang="en-US" altLang="zh-CN" i="1" dirty="0">
                <a:latin typeface="Euclid" panose="02020503060505020303" pitchFamily="18" charset="0"/>
              </a:rPr>
              <a:t>a</a:t>
            </a:r>
            <a:r>
              <a:rPr lang="en-US" altLang="zh-CN" baseline="-25000" dirty="0">
                <a:latin typeface="Euclid" panose="02020503060505020303" pitchFamily="18" charset="0"/>
              </a:rPr>
              <a:t>1</a:t>
            </a:r>
            <a:r>
              <a:rPr lang="en-US" altLang="zh-CN" i="1" dirty="0">
                <a:latin typeface="Euclid" panose="02020503060505020303" pitchFamily="18" charset="0"/>
              </a:rPr>
              <a:t>b</a:t>
            </a:r>
            <a:r>
              <a:rPr lang="en-US" altLang="zh-CN" baseline="-25000" dirty="0">
                <a:latin typeface="Euclid" panose="02020503060505020303" pitchFamily="18" charset="0"/>
              </a:rPr>
              <a:t>0</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0</a:t>
            </a:r>
            <a:r>
              <a:rPr lang="en-US" altLang="zh-CN" i="1" dirty="0">
                <a:latin typeface="Euclid" panose="02020503060505020303" pitchFamily="18" charset="0"/>
              </a:rPr>
              <a:t>b</a:t>
            </a:r>
            <a:r>
              <a:rPr lang="en-US" altLang="zh-CN" baseline="-25000" dirty="0">
                <a:latin typeface="Euclid" panose="02020503060505020303" pitchFamily="18" charset="0"/>
              </a:rPr>
              <a:t>1</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3</a:t>
            </a:r>
            <a:r>
              <a:rPr lang="en-US" altLang="zh-CN" i="1" dirty="0">
                <a:latin typeface="Euclid" panose="02020503060505020303" pitchFamily="18" charset="0"/>
              </a:rPr>
              <a:t>b</a:t>
            </a:r>
            <a:r>
              <a:rPr lang="en-US" altLang="zh-CN" baseline="-25000" dirty="0">
                <a:latin typeface="Euclid" panose="02020503060505020303" pitchFamily="18" charset="0"/>
              </a:rPr>
              <a:t>2</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2</a:t>
            </a:r>
            <a:r>
              <a:rPr lang="en-US" altLang="zh-CN" i="1" dirty="0">
                <a:latin typeface="Euclid" panose="02020503060505020303" pitchFamily="18" charset="0"/>
              </a:rPr>
              <a:t>b</a:t>
            </a:r>
            <a:r>
              <a:rPr lang="en-US" altLang="zh-CN" baseline="-25000" dirty="0">
                <a:latin typeface="Euclid" panose="02020503060505020303" pitchFamily="18" charset="0"/>
              </a:rPr>
              <a:t>3</a:t>
            </a:r>
            <a:r>
              <a:rPr lang="en-US" altLang="zh-CN" dirty="0">
                <a:latin typeface="Euclid" panose="02020503060505020303" pitchFamily="18" charset="0"/>
              </a:rPr>
              <a:t>;  </a:t>
            </a:r>
          </a:p>
          <a:p>
            <a:pPr marL="0" indent="0" algn="ctr">
              <a:lnSpc>
                <a:spcPct val="110000"/>
              </a:lnSpc>
              <a:spcBef>
                <a:spcPts val="0"/>
              </a:spcBef>
              <a:buNone/>
              <a:defRPr/>
            </a:pPr>
            <a:r>
              <a:rPr lang="en-US" altLang="zh-CN" i="1" dirty="0">
                <a:latin typeface="Euclid" panose="02020503060505020303" pitchFamily="18" charset="0"/>
              </a:rPr>
              <a:t>c</a:t>
            </a:r>
            <a:r>
              <a:rPr lang="en-US" altLang="zh-CN" baseline="-25000" dirty="0">
                <a:latin typeface="Euclid" panose="02020503060505020303" pitchFamily="18" charset="0"/>
              </a:rPr>
              <a:t>2</a:t>
            </a:r>
            <a:r>
              <a:rPr lang="en-US" altLang="zh-CN" dirty="0">
                <a:latin typeface="Euclid" panose="02020503060505020303" pitchFamily="18" charset="0"/>
              </a:rPr>
              <a:t>=</a:t>
            </a:r>
            <a:r>
              <a:rPr lang="en-US" altLang="zh-CN" i="1" dirty="0">
                <a:latin typeface="Euclid" panose="02020503060505020303" pitchFamily="18" charset="0"/>
              </a:rPr>
              <a:t>a</a:t>
            </a:r>
            <a:r>
              <a:rPr lang="en-US" altLang="zh-CN" baseline="-25000" dirty="0">
                <a:latin typeface="Euclid" panose="02020503060505020303" pitchFamily="18" charset="0"/>
              </a:rPr>
              <a:t>2</a:t>
            </a:r>
            <a:r>
              <a:rPr lang="en-US" altLang="zh-CN" i="1" dirty="0">
                <a:latin typeface="Euclid" panose="02020503060505020303" pitchFamily="18" charset="0"/>
              </a:rPr>
              <a:t>b</a:t>
            </a:r>
            <a:r>
              <a:rPr lang="en-US" altLang="zh-CN" baseline="-25000" dirty="0">
                <a:latin typeface="Euclid" panose="02020503060505020303" pitchFamily="18" charset="0"/>
              </a:rPr>
              <a:t>0</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1</a:t>
            </a:r>
            <a:r>
              <a:rPr lang="en-US" altLang="zh-CN" i="1" dirty="0">
                <a:latin typeface="Euclid" panose="02020503060505020303" pitchFamily="18" charset="0"/>
              </a:rPr>
              <a:t>b</a:t>
            </a:r>
            <a:r>
              <a:rPr lang="en-US" altLang="zh-CN" baseline="-25000" dirty="0">
                <a:latin typeface="Euclid" panose="02020503060505020303" pitchFamily="18" charset="0"/>
              </a:rPr>
              <a:t>1</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0</a:t>
            </a:r>
            <a:r>
              <a:rPr lang="en-US" altLang="zh-CN" i="1" dirty="0">
                <a:latin typeface="Euclid" panose="02020503060505020303" pitchFamily="18" charset="0"/>
              </a:rPr>
              <a:t>b</a:t>
            </a:r>
            <a:r>
              <a:rPr lang="en-US" altLang="zh-CN" baseline="-25000" dirty="0">
                <a:latin typeface="Euclid" panose="02020503060505020303" pitchFamily="18" charset="0"/>
              </a:rPr>
              <a:t>2</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3</a:t>
            </a:r>
            <a:r>
              <a:rPr lang="en-US" altLang="zh-CN" i="1" dirty="0">
                <a:latin typeface="Euclid" panose="02020503060505020303" pitchFamily="18" charset="0"/>
              </a:rPr>
              <a:t>b</a:t>
            </a:r>
            <a:r>
              <a:rPr lang="en-US" altLang="zh-CN" baseline="-25000" dirty="0">
                <a:latin typeface="Euclid" panose="02020503060505020303" pitchFamily="18" charset="0"/>
              </a:rPr>
              <a:t>3</a:t>
            </a:r>
            <a:r>
              <a:rPr lang="en-US" altLang="zh-CN" dirty="0">
                <a:latin typeface="Euclid" panose="02020503060505020303" pitchFamily="18" charset="0"/>
              </a:rPr>
              <a:t>;  </a:t>
            </a:r>
          </a:p>
          <a:p>
            <a:pPr marL="0" indent="0" algn="ctr">
              <a:lnSpc>
                <a:spcPct val="110000"/>
              </a:lnSpc>
              <a:spcBef>
                <a:spcPts val="0"/>
              </a:spcBef>
              <a:buNone/>
              <a:defRPr/>
            </a:pPr>
            <a:r>
              <a:rPr lang="en-US" altLang="zh-CN" i="1" dirty="0">
                <a:latin typeface="Euclid" panose="02020503060505020303" pitchFamily="18" charset="0"/>
              </a:rPr>
              <a:t>c</a:t>
            </a:r>
            <a:r>
              <a:rPr lang="en-US" altLang="zh-CN" baseline="-25000" dirty="0">
                <a:latin typeface="Euclid" panose="02020503060505020303" pitchFamily="18" charset="0"/>
              </a:rPr>
              <a:t>3</a:t>
            </a:r>
            <a:r>
              <a:rPr lang="en-US" altLang="zh-CN" dirty="0">
                <a:latin typeface="Euclid" panose="02020503060505020303" pitchFamily="18" charset="0"/>
              </a:rPr>
              <a:t>=</a:t>
            </a:r>
            <a:r>
              <a:rPr lang="en-US" altLang="zh-CN" i="1" dirty="0">
                <a:latin typeface="Euclid" panose="02020503060505020303" pitchFamily="18" charset="0"/>
              </a:rPr>
              <a:t> a</a:t>
            </a:r>
            <a:r>
              <a:rPr lang="en-US" altLang="zh-CN" baseline="-25000" dirty="0">
                <a:latin typeface="Euclid" panose="02020503060505020303" pitchFamily="18" charset="0"/>
              </a:rPr>
              <a:t>3</a:t>
            </a:r>
            <a:r>
              <a:rPr lang="en-US" altLang="zh-CN" i="1" dirty="0">
                <a:latin typeface="Euclid" panose="02020503060505020303" pitchFamily="18" charset="0"/>
              </a:rPr>
              <a:t>b</a:t>
            </a:r>
            <a:r>
              <a:rPr lang="en-US" altLang="zh-CN" baseline="-25000" dirty="0">
                <a:latin typeface="Euclid" panose="02020503060505020303" pitchFamily="18" charset="0"/>
              </a:rPr>
              <a:t>0</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2</a:t>
            </a:r>
            <a:r>
              <a:rPr lang="en-US" altLang="zh-CN" i="1" dirty="0">
                <a:latin typeface="Euclid" panose="02020503060505020303" pitchFamily="18" charset="0"/>
              </a:rPr>
              <a:t>b</a:t>
            </a:r>
            <a:r>
              <a:rPr lang="en-US" altLang="zh-CN" baseline="-25000" dirty="0">
                <a:latin typeface="Euclid" panose="02020503060505020303" pitchFamily="18" charset="0"/>
              </a:rPr>
              <a:t>1</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1</a:t>
            </a:r>
            <a:r>
              <a:rPr lang="en-US" altLang="zh-CN" i="1" dirty="0">
                <a:latin typeface="Euclid" panose="02020503060505020303" pitchFamily="18" charset="0"/>
              </a:rPr>
              <a:t>b</a:t>
            </a:r>
            <a:r>
              <a:rPr lang="en-US" altLang="zh-CN" baseline="-25000" dirty="0">
                <a:latin typeface="Euclid" panose="02020503060505020303" pitchFamily="18" charset="0"/>
              </a:rPr>
              <a:t>2</a:t>
            </a:r>
            <a:r>
              <a:rPr lang="en-US" altLang="zh-CN" dirty="0">
                <a:latin typeface="Euclid" panose="02020503060505020303" pitchFamily="18" charset="0"/>
                <a:ea typeface="Arial Unicode MS" panose="020B0604020202020204" pitchFamily="34" charset="-122"/>
                <a:cs typeface="Arial Unicode MS" panose="020B0604020202020204" pitchFamily="34" charset="-122"/>
              </a:rPr>
              <a:t>⊕</a:t>
            </a:r>
            <a:r>
              <a:rPr lang="en-US" altLang="zh-CN" i="1" dirty="0">
                <a:latin typeface="Euclid" panose="02020503060505020303" pitchFamily="18" charset="0"/>
              </a:rPr>
              <a:t>a</a:t>
            </a:r>
            <a:r>
              <a:rPr lang="en-US" altLang="zh-CN" baseline="-25000" dirty="0">
                <a:latin typeface="Euclid" panose="02020503060505020303" pitchFamily="18" charset="0"/>
              </a:rPr>
              <a:t>0</a:t>
            </a:r>
            <a:r>
              <a:rPr lang="en-US" altLang="zh-CN" i="1" dirty="0">
                <a:latin typeface="Euclid" panose="02020503060505020303" pitchFamily="18" charset="0"/>
              </a:rPr>
              <a:t>b</a:t>
            </a:r>
            <a:r>
              <a:rPr lang="en-US" altLang="zh-CN" baseline="-25000" dirty="0">
                <a:latin typeface="Euclid" panose="02020503060505020303" pitchFamily="18" charset="0"/>
              </a:rPr>
              <a:t>3</a:t>
            </a:r>
            <a:r>
              <a:rPr lang="en-US" altLang="zh-CN" dirty="0">
                <a:latin typeface="Euclid" panose="02020503060505020303" pitchFamily="18" charset="0"/>
              </a:rPr>
              <a:t>。</a:t>
            </a:r>
            <a:endParaRPr lang="zh-CN" altLang="en-US" b="0" dirty="0">
              <a:latin typeface="Euclid" panose="02020503060505020303" pitchFamily="18" charset="0"/>
            </a:endParaRPr>
          </a:p>
          <a:p>
            <a:endParaRPr lang="zh-CN" altLang="en-US" dirty="0"/>
          </a:p>
        </p:txBody>
      </p:sp>
      <p:sp>
        <p:nvSpPr>
          <p:cNvPr id="4" name="日期占位符 3"/>
          <p:cNvSpPr>
            <a:spLocks noGrp="1"/>
          </p:cNvSpPr>
          <p:nvPr>
            <p:ph type="dt" sz="half" idx="10"/>
          </p:nvPr>
        </p:nvSpPr>
        <p:spPr/>
        <p:txBody>
          <a:bodyPr/>
          <a:lstStyle/>
          <a:p>
            <a:pPr>
              <a:defRPr/>
            </a:pPr>
            <a:fld id="{6441E54B-267D-4015-9E37-01679CDEE12C}"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785278617"/>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DCBAEC-353F-4E65-A957-783FDA3A3A98}"/>
              </a:ext>
            </a:extLst>
          </p:cNvPr>
          <p:cNvSpPr>
            <a:spLocks noGrp="1"/>
          </p:cNvSpPr>
          <p:nvPr>
            <p:ph type="title"/>
          </p:nvPr>
        </p:nvSpPr>
        <p:spPr>
          <a:xfrm>
            <a:off x="1098948" y="365126"/>
            <a:ext cx="6901962" cy="668337"/>
          </a:xfrm>
        </p:spPr>
        <p:txBody>
          <a:bodyPr>
            <a:normAutofit fontScale="90000"/>
          </a:bodyPr>
          <a:lstStyle/>
          <a:p>
            <a:r>
              <a:rPr lang="en-US" altLang="zh-CN" dirty="0"/>
              <a:t>AES</a:t>
            </a:r>
            <a:r>
              <a:rPr lang="zh-CN" altLang="en-US" dirty="0"/>
              <a:t>有限域基础</a:t>
            </a:r>
            <a:r>
              <a:rPr lang="en-US" altLang="zh-CN" dirty="0"/>
              <a:t>—</a:t>
            </a:r>
            <a:r>
              <a:rPr lang="zh-CN" altLang="en-US" dirty="0"/>
              <a:t>多项式乘法的矩阵表示</a:t>
            </a:r>
          </a:p>
        </p:txBody>
      </p:sp>
      <p:sp>
        <p:nvSpPr>
          <p:cNvPr id="3" name="内容占位符 2">
            <a:extLst>
              <a:ext uri="{FF2B5EF4-FFF2-40B4-BE49-F238E27FC236}">
                <a16:creationId xmlns="" xmlns:a16="http://schemas.microsoft.com/office/drawing/2014/main" id="{8747BD5C-F933-4FA5-8A02-479B8E2939B5}"/>
              </a:ext>
            </a:extLst>
          </p:cNvPr>
          <p:cNvSpPr>
            <a:spLocks noGrp="1"/>
          </p:cNvSpPr>
          <p:nvPr>
            <p:ph idx="1"/>
          </p:nvPr>
        </p:nvSpPr>
        <p:spPr/>
        <p:txBody>
          <a:bodyPr/>
          <a:lstStyle/>
          <a:p>
            <a:pPr marL="287338" indent="-6350" eaLnBrk="1" hangingPunct="1">
              <a:buNone/>
            </a:pPr>
            <a:r>
              <a:rPr lang="zh-CN" altLang="en-US" b="0" dirty="0">
                <a:latin typeface="Euclid" panose="02020503060505020303" pitchFamily="18" charset="0"/>
              </a:rPr>
              <a:t>可将上述计算表示为</a:t>
            </a:r>
            <a:endParaRPr lang="en-US" altLang="zh-CN" b="0" dirty="0">
              <a:latin typeface="Euclid" panose="02020503060505020303" pitchFamily="18" charset="0"/>
            </a:endParaRPr>
          </a:p>
          <a:p>
            <a:pPr marL="287338" indent="-6350" eaLnBrk="1" hangingPunct="1">
              <a:buNone/>
            </a:pPr>
            <a:endParaRPr lang="en-US" altLang="zh-CN" b="0" i="1" dirty="0">
              <a:latin typeface="Euclid" panose="02020503060505020303" pitchFamily="18" charset="0"/>
            </a:endParaRPr>
          </a:p>
          <a:p>
            <a:pPr marL="287338" indent="-6350" eaLnBrk="1" hangingPunct="1">
              <a:buNone/>
            </a:pPr>
            <a:endParaRPr lang="en-US" altLang="zh-CN" b="0" dirty="0">
              <a:latin typeface="Euclid" panose="02020503060505020303" pitchFamily="18" charset="0"/>
            </a:endParaRPr>
          </a:p>
          <a:p>
            <a:pPr marL="287338" indent="-6350" eaLnBrk="1" hangingPunct="1">
              <a:buNone/>
            </a:pPr>
            <a:endParaRPr lang="en-US" altLang="zh-CN" b="0" dirty="0">
              <a:latin typeface="Euclid" panose="02020503060505020303" pitchFamily="18" charset="0"/>
            </a:endParaRPr>
          </a:p>
          <a:p>
            <a:pPr marL="287338" indent="-6350" eaLnBrk="1" hangingPunct="1">
              <a:buNone/>
            </a:pPr>
            <a:endParaRPr lang="en-US" altLang="zh-CN" b="0" dirty="0">
              <a:latin typeface="Euclid" panose="02020503060505020303" pitchFamily="18" charset="0"/>
            </a:endParaRPr>
          </a:p>
          <a:p>
            <a:pPr marL="287338" indent="-6350" eaLnBrk="1" hangingPunct="1">
              <a:buNone/>
            </a:pPr>
            <a:endParaRPr lang="en-US" altLang="zh-CN" b="0" dirty="0">
              <a:latin typeface="Euclid" panose="02020503060505020303" pitchFamily="18" charset="0"/>
            </a:endParaRPr>
          </a:p>
          <a:p>
            <a:pPr marL="287338" indent="-6350" eaLnBrk="1" hangingPunct="1">
              <a:buNone/>
            </a:pPr>
            <a:endParaRPr lang="en-US" altLang="zh-CN" b="0" dirty="0">
              <a:latin typeface="Euclid" panose="02020503060505020303" pitchFamily="18" charset="0"/>
            </a:endParaRPr>
          </a:p>
          <a:p>
            <a:pPr marL="287338" indent="-6350" eaLnBrk="1" hangingPunct="1">
              <a:buNone/>
            </a:pPr>
            <a:r>
              <a:rPr lang="zh-CN" altLang="en-US" b="0" dirty="0">
                <a:latin typeface="Euclid" panose="02020503060505020303" pitchFamily="18" charset="0"/>
              </a:rPr>
              <a:t>其中元素的加法和乘法为</a:t>
            </a:r>
            <a:r>
              <a:rPr lang="en-US" altLang="zh-CN" dirty="0">
                <a:latin typeface="Euclid" panose="02020503060505020303" pitchFamily="18" charset="0"/>
              </a:rPr>
              <a:t>GF(2</a:t>
            </a:r>
            <a:r>
              <a:rPr lang="en-US" altLang="zh-CN" baseline="30000" dirty="0">
                <a:latin typeface="Euclid" panose="02020503060505020303" pitchFamily="18" charset="0"/>
              </a:rPr>
              <a:t>8</a:t>
            </a:r>
            <a:r>
              <a:rPr lang="en-US" altLang="zh-CN" dirty="0">
                <a:latin typeface="Euclid" panose="02020503060505020303" pitchFamily="18" charset="0"/>
              </a:rPr>
              <a:t>)</a:t>
            </a:r>
            <a:r>
              <a:rPr lang="zh-CN" altLang="en-US" b="0" dirty="0">
                <a:latin typeface="Euclid" panose="02020503060505020303" pitchFamily="18" charset="0"/>
              </a:rPr>
              <a:t>域上的运算</a:t>
            </a:r>
          </a:p>
          <a:p>
            <a:endParaRPr lang="zh-CN" altLang="en-US" b="0" dirty="0">
              <a:latin typeface="Euclid" panose="02020503060505020303" pitchFamily="18" charset="0"/>
            </a:endParaRPr>
          </a:p>
        </p:txBody>
      </p:sp>
      <p:graphicFrame>
        <p:nvGraphicFramePr>
          <p:cNvPr id="4" name="Object 4">
            <a:extLst>
              <a:ext uri="{FF2B5EF4-FFF2-40B4-BE49-F238E27FC236}">
                <a16:creationId xmlns="" xmlns:a16="http://schemas.microsoft.com/office/drawing/2014/main" id="{E3ABE6E8-8AFF-46D9-B257-7FF8EA1BE097}"/>
              </a:ext>
            </a:extLst>
          </p:cNvPr>
          <p:cNvGraphicFramePr>
            <a:graphicFrameLocks noChangeAspect="1"/>
          </p:cNvGraphicFramePr>
          <p:nvPr>
            <p:extLst>
              <p:ext uri="{D42A27DB-BD31-4B8C-83A1-F6EECF244321}">
                <p14:modId xmlns:p14="http://schemas.microsoft.com/office/powerpoint/2010/main" val="1665997776"/>
              </p:ext>
            </p:extLst>
          </p:nvPr>
        </p:nvGraphicFramePr>
        <p:xfrm>
          <a:off x="1981268" y="2209832"/>
          <a:ext cx="4724400" cy="2303463"/>
        </p:xfrm>
        <a:graphic>
          <a:graphicData uri="http://schemas.openxmlformats.org/presentationml/2006/ole">
            <mc:AlternateContent xmlns:mc="http://schemas.openxmlformats.org/markup-compatibility/2006">
              <mc:Choice xmlns:v="urn:schemas-microsoft-com:vml" Requires="v">
                <p:oleObj spid="_x0000_s202867" r:id="rId3" imgW="1930400" imgH="939800" progId="Equation.DSMT4">
                  <p:embed/>
                </p:oleObj>
              </mc:Choice>
              <mc:Fallback>
                <p:oleObj r:id="rId3" imgW="1930400" imgH="939800" progId="Equation.DSMT4">
                  <p:embed/>
                  <p:pic>
                    <p:nvPicPr>
                      <p:cNvPr id="258053" name="Object 4">
                        <a:extLst>
                          <a:ext uri="{FF2B5EF4-FFF2-40B4-BE49-F238E27FC236}">
                            <a16:creationId xmlns="" xmlns:a16="http://schemas.microsoft.com/office/drawing/2014/main" id="{5EC9E780-2FC9-419E-95FA-DB6ED88E2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68" y="2209832"/>
                        <a:ext cx="47244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日期占位符 4"/>
          <p:cNvSpPr>
            <a:spLocks noGrp="1"/>
          </p:cNvSpPr>
          <p:nvPr>
            <p:ph type="dt" sz="half" idx="10"/>
          </p:nvPr>
        </p:nvSpPr>
        <p:spPr/>
        <p:txBody>
          <a:bodyPr/>
          <a:lstStyle/>
          <a:p>
            <a:pPr>
              <a:defRPr/>
            </a:pPr>
            <a:fld id="{F5D28C0E-D319-4A9B-BCA5-21844D7C0FA9}" type="datetime1">
              <a:rPr lang="zh-CN" altLang="en-US" smtClean="0"/>
              <a:t>2023/3/31</a:t>
            </a:fld>
            <a:endParaRPr lang="en-US" altLang="zh-CN" dirty="0"/>
          </a:p>
        </p:txBody>
      </p:sp>
      <p:sp>
        <p:nvSpPr>
          <p:cNvPr id="6" name="页脚占位符 5"/>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6933753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a:extLst>
              <a:ext uri="{FF2B5EF4-FFF2-40B4-BE49-F238E27FC236}">
                <a16:creationId xmlns="" xmlns:a16="http://schemas.microsoft.com/office/drawing/2014/main" id="{2DBA51B3-BD48-4EC8-B35C-31BDAB58258E}"/>
              </a:ext>
            </a:extLst>
          </p:cNvPr>
          <p:cNvSpPr>
            <a:spLocks noGrp="1" noChangeArrowheads="1"/>
          </p:cNvSpPr>
          <p:nvPr>
            <p:ph type="title"/>
          </p:nvPr>
        </p:nvSpPr>
        <p:spPr>
          <a:xfrm>
            <a:off x="1098550" y="365125"/>
            <a:ext cx="6778625" cy="668338"/>
          </a:xfrm>
        </p:spPr>
        <p:txBody>
          <a:bodyPr/>
          <a:lstStyle/>
          <a:p>
            <a:pPr>
              <a:defRPr/>
            </a:pPr>
            <a:r>
              <a:rPr lang="en-US" altLang="zh-CN" dirty="0">
                <a:latin typeface="+mn-lt"/>
              </a:rPr>
              <a:t>AES</a:t>
            </a:r>
            <a:r>
              <a:rPr lang="zh-CN" altLang="en-US" dirty="0">
                <a:latin typeface="+mn-lt"/>
              </a:rPr>
              <a:t>算法说明</a:t>
            </a:r>
          </a:p>
        </p:txBody>
      </p:sp>
      <p:sp>
        <p:nvSpPr>
          <p:cNvPr id="117763" name="Rectangle 3">
            <a:extLst>
              <a:ext uri="{FF2B5EF4-FFF2-40B4-BE49-F238E27FC236}">
                <a16:creationId xmlns="" xmlns:a16="http://schemas.microsoft.com/office/drawing/2014/main" id="{95670B0E-FABA-44CC-A5AE-FEF4D07905D7}"/>
              </a:ext>
            </a:extLst>
          </p:cNvPr>
          <p:cNvSpPr>
            <a:spLocks noGrp="1" noChangeArrowheads="1"/>
          </p:cNvSpPr>
          <p:nvPr>
            <p:ph idx="1"/>
          </p:nvPr>
        </p:nvSpPr>
        <p:spPr>
          <a:xfrm>
            <a:off x="617538" y="1033464"/>
            <a:ext cx="7886700" cy="5138664"/>
          </a:xfrm>
        </p:spPr>
        <p:txBody>
          <a:bodyPr/>
          <a:lstStyle/>
          <a:p>
            <a:pPr marL="228600" lvl="1"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AES</a:t>
            </a:r>
            <a:r>
              <a:rPr lang="zh-CN" altLang="en-US" sz="2800" b="0" dirty="0">
                <a:latin typeface="Euclid" panose="02020503060505020303" pitchFamily="18" charset="0"/>
              </a:rPr>
              <a:t>算法是</a:t>
            </a:r>
            <a:r>
              <a:rPr lang="zh-CN" altLang="en-US" sz="2800" b="0" dirty="0">
                <a:solidFill>
                  <a:srgbClr val="FF0000"/>
                </a:solidFill>
                <a:latin typeface="Euclid" panose="02020503060505020303" pitchFamily="18" charset="0"/>
              </a:rPr>
              <a:t>迭代性分组密码</a:t>
            </a:r>
            <a:r>
              <a:rPr lang="zh-CN" altLang="en-US" sz="2800" b="0" dirty="0">
                <a:latin typeface="Euclid" panose="02020503060505020303" pitchFamily="18" charset="0"/>
              </a:rPr>
              <a:t>算法</a:t>
            </a:r>
            <a:endParaRPr lang="en-US" altLang="zh-CN" sz="2800" b="0" dirty="0">
              <a:latin typeface="Euclid" panose="02020503060505020303" pitchFamily="18" charset="0"/>
            </a:endParaRPr>
          </a:p>
          <a:p>
            <a:pPr marL="228600" lvl="1"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明文分组固定</a:t>
            </a:r>
            <a:r>
              <a:rPr lang="en-US" altLang="zh-CN" sz="2800" b="0" dirty="0">
                <a:latin typeface="Euclid" panose="02020503060505020303" pitchFamily="18" charset="0"/>
              </a:rPr>
              <a:t>: </a:t>
            </a:r>
            <a:r>
              <a:rPr lang="en-US" altLang="zh-CN" sz="2800" dirty="0">
                <a:solidFill>
                  <a:srgbClr val="FF0000"/>
                </a:solidFill>
                <a:latin typeface="Euclid" panose="02020503060505020303" pitchFamily="18" charset="0"/>
              </a:rPr>
              <a:t>128 bit</a:t>
            </a:r>
            <a:r>
              <a:rPr lang="en-US" altLang="zh-CN" sz="2800" b="0" dirty="0">
                <a:solidFill>
                  <a:srgbClr val="FF0000"/>
                </a:solidFill>
                <a:latin typeface="Euclid" panose="02020503060505020303" pitchFamily="18" charset="0"/>
              </a:rPr>
              <a:t> </a:t>
            </a:r>
            <a:r>
              <a:rPr lang="en-US" altLang="zh-CN" sz="2800" dirty="0">
                <a:latin typeface="Euclid" panose="02020503060505020303" pitchFamily="18" charset="0"/>
              </a:rPr>
              <a:t>(</a:t>
            </a:r>
            <a:r>
              <a:rPr lang="en-US" altLang="zh-CN" sz="2800" dirty="0" err="1">
                <a:latin typeface="Euclid" panose="02020503060505020303" pitchFamily="18" charset="0"/>
              </a:rPr>
              <a:t>Rijndael</a:t>
            </a:r>
            <a:r>
              <a:rPr lang="zh-CN" altLang="en-US" sz="2800" b="0" dirty="0">
                <a:latin typeface="Euclid" panose="02020503060505020303" pitchFamily="18" charset="0"/>
              </a:rPr>
              <a:t>明文长度可变</a:t>
            </a:r>
            <a:r>
              <a:rPr lang="en-US" altLang="zh-CN" sz="2800" b="0" dirty="0">
                <a:latin typeface="Euclid" panose="02020503060505020303" pitchFamily="18" charset="0"/>
              </a:rPr>
              <a:t> </a:t>
            </a:r>
            <a:r>
              <a:rPr lang="en-US" altLang="zh-CN" sz="2800" dirty="0">
                <a:latin typeface="Euclid" panose="02020503060505020303" pitchFamily="18" charset="0"/>
              </a:rPr>
              <a:t>128</a:t>
            </a:r>
            <a:r>
              <a:rPr lang="en-US" altLang="zh-CN" sz="2800" b="0" dirty="0">
                <a:latin typeface="Euclid" panose="02020503060505020303" pitchFamily="18" charset="0"/>
              </a:rPr>
              <a:t>, </a:t>
            </a:r>
            <a:r>
              <a:rPr lang="en-US" altLang="zh-CN" sz="2800" dirty="0">
                <a:latin typeface="Euclid" panose="02020503060505020303" pitchFamily="18" charset="0"/>
              </a:rPr>
              <a:t>192</a:t>
            </a:r>
            <a:r>
              <a:rPr lang="en-US" altLang="zh-CN" sz="2800" b="0" dirty="0">
                <a:latin typeface="Euclid" panose="02020503060505020303" pitchFamily="18" charset="0"/>
              </a:rPr>
              <a:t>, </a:t>
            </a:r>
            <a:r>
              <a:rPr lang="en-US" altLang="zh-CN" sz="2800" dirty="0">
                <a:latin typeface="Euclid" panose="02020503060505020303" pitchFamily="18" charset="0"/>
              </a:rPr>
              <a:t>256 bit)</a:t>
            </a:r>
          </a:p>
          <a:p>
            <a:pPr marL="228600" lvl="1"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密钥长度可变</a:t>
            </a:r>
            <a:r>
              <a:rPr lang="en-US" altLang="zh-CN" sz="2800" b="0" dirty="0">
                <a:latin typeface="Euclid" panose="02020503060505020303" pitchFamily="18" charset="0"/>
              </a:rPr>
              <a:t>: </a:t>
            </a:r>
            <a:r>
              <a:rPr lang="en-US" altLang="zh-CN" sz="2800" dirty="0">
                <a:solidFill>
                  <a:srgbClr val="FF0000"/>
                </a:solidFill>
                <a:latin typeface="Euclid" panose="02020503060505020303" pitchFamily="18" charset="0"/>
              </a:rPr>
              <a:t>128</a:t>
            </a:r>
            <a:r>
              <a:rPr lang="en-US" altLang="zh-CN" sz="2800" b="0" dirty="0">
                <a:solidFill>
                  <a:srgbClr val="FF0000"/>
                </a:solidFill>
                <a:latin typeface="Euclid" panose="02020503060505020303" pitchFamily="18" charset="0"/>
              </a:rPr>
              <a:t>, </a:t>
            </a:r>
            <a:r>
              <a:rPr lang="en-US" altLang="zh-CN" sz="2800" dirty="0">
                <a:solidFill>
                  <a:srgbClr val="FF0000"/>
                </a:solidFill>
                <a:latin typeface="Euclid" panose="02020503060505020303" pitchFamily="18" charset="0"/>
              </a:rPr>
              <a:t>192</a:t>
            </a:r>
            <a:r>
              <a:rPr lang="en-US" altLang="zh-CN" sz="2800" b="0" dirty="0">
                <a:solidFill>
                  <a:srgbClr val="FF0000"/>
                </a:solidFill>
                <a:latin typeface="Euclid" panose="02020503060505020303" pitchFamily="18" charset="0"/>
              </a:rPr>
              <a:t>, </a:t>
            </a:r>
            <a:r>
              <a:rPr lang="en-US" altLang="zh-CN" sz="2800" dirty="0">
                <a:solidFill>
                  <a:srgbClr val="FF0000"/>
                </a:solidFill>
                <a:latin typeface="Euclid" panose="02020503060505020303" pitchFamily="18" charset="0"/>
              </a:rPr>
              <a:t>256 bit</a:t>
            </a:r>
          </a:p>
          <a:p>
            <a:pPr marL="228600" lvl="1" algn="just" eaLnBrk="1" hangingPunct="1">
              <a:lnSpc>
                <a:spcPct val="100000"/>
              </a:lnSpc>
              <a:spcBef>
                <a:spcPts val="0"/>
              </a:spcBef>
              <a:spcAft>
                <a:spcPts val="0"/>
              </a:spcAft>
              <a:buClr>
                <a:schemeClr val="tx1"/>
              </a:buClr>
              <a:buSzPct val="100000"/>
              <a:buFont typeface="Wingdings" panose="05000000000000000000" pitchFamily="2" charset="2"/>
              <a:buChar char="Ø"/>
              <a:defRPr/>
            </a:pPr>
            <a:endParaRPr lang="zh-CN" altLang="en-US" sz="2800" b="0" dirty="0">
              <a:solidFill>
                <a:srgbClr val="FF0000"/>
              </a:solidFill>
              <a:latin typeface="Euclid" panose="02020503060505020303" pitchFamily="18" charset="0"/>
            </a:endParaRPr>
          </a:p>
          <a:p>
            <a:pPr>
              <a:lnSpc>
                <a:spcPct val="100000"/>
              </a:lnSpc>
              <a:spcBef>
                <a:spcPts val="0"/>
              </a:spcBef>
              <a:spcAft>
                <a:spcPts val="0"/>
              </a:spcAft>
            </a:pPr>
            <a:endParaRPr lang="en-US" altLang="zh-CN" b="0" dirty="0">
              <a:latin typeface="Euclid" panose="02020503060505020303" pitchFamily="18" charset="0"/>
            </a:endParaRPr>
          </a:p>
        </p:txBody>
      </p:sp>
      <p:graphicFrame>
        <p:nvGraphicFramePr>
          <p:cNvPr id="4" name="内容占位符 6">
            <a:extLst>
              <a:ext uri="{FF2B5EF4-FFF2-40B4-BE49-F238E27FC236}">
                <a16:creationId xmlns="" xmlns:a16="http://schemas.microsoft.com/office/drawing/2014/main" id="{87005131-B3BE-4C18-BDA2-412C95297D93}"/>
              </a:ext>
            </a:extLst>
          </p:cNvPr>
          <p:cNvGraphicFramePr>
            <a:graphicFrameLocks/>
          </p:cNvGraphicFramePr>
          <p:nvPr>
            <p:extLst>
              <p:ext uri="{D42A27DB-BD31-4B8C-83A1-F6EECF244321}">
                <p14:modId xmlns:p14="http://schemas.microsoft.com/office/powerpoint/2010/main" val="3264181989"/>
              </p:ext>
            </p:extLst>
          </p:nvPr>
        </p:nvGraphicFramePr>
        <p:xfrm>
          <a:off x="907560" y="2971742"/>
          <a:ext cx="7161004" cy="2667000"/>
        </p:xfrm>
        <a:graphic>
          <a:graphicData uri="http://schemas.openxmlformats.org/drawingml/2006/table">
            <a:tbl>
              <a:tblPr>
                <a:tableStyleId>{5C22544A-7EE6-4342-B048-85BDC9FD1C3A}</a:tableStyleId>
              </a:tblPr>
              <a:tblGrid>
                <a:gridCol w="3435846">
                  <a:extLst>
                    <a:ext uri="{9D8B030D-6E8A-4147-A177-3AD203B41FA5}">
                      <a16:colId xmlns="" xmlns:a16="http://schemas.microsoft.com/office/drawing/2014/main" val="750651395"/>
                    </a:ext>
                  </a:extLst>
                </a:gridCol>
                <a:gridCol w="1210624">
                  <a:extLst>
                    <a:ext uri="{9D8B030D-6E8A-4147-A177-3AD203B41FA5}">
                      <a16:colId xmlns="" xmlns:a16="http://schemas.microsoft.com/office/drawing/2014/main" val="2938207112"/>
                    </a:ext>
                  </a:extLst>
                </a:gridCol>
                <a:gridCol w="1295366">
                  <a:extLst>
                    <a:ext uri="{9D8B030D-6E8A-4147-A177-3AD203B41FA5}">
                      <a16:colId xmlns="" xmlns:a16="http://schemas.microsoft.com/office/drawing/2014/main" val="3423820721"/>
                    </a:ext>
                  </a:extLst>
                </a:gridCol>
                <a:gridCol w="1219168">
                  <a:extLst>
                    <a:ext uri="{9D8B030D-6E8A-4147-A177-3AD203B41FA5}">
                      <a16:colId xmlns="" xmlns:a16="http://schemas.microsoft.com/office/drawing/2014/main" val="2440457034"/>
                    </a:ext>
                  </a:extLst>
                </a:gridCol>
              </a:tblGrid>
              <a:tr h="0">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zh-CN" altLang="zh-CN" sz="2800" b="0" dirty="0">
                          <a:effectLst/>
                          <a:latin typeface="Euclid" panose="02020503060505020303" pitchFamily="18" charset="0"/>
                          <a:ea typeface="华文中宋" panose="02010600040101010101" pitchFamily="2" charset="-122"/>
                        </a:rPr>
                        <a:t>明文分组长度</a:t>
                      </a:r>
                      <a:r>
                        <a:rPr lang="en-US" altLang="zh-CN" sz="2800" b="0" dirty="0">
                          <a:effectLst/>
                          <a:latin typeface="Euclid" panose="02020503060505020303" pitchFamily="18" charset="0"/>
                          <a:ea typeface="华文中宋" panose="02010600040101010101" pitchFamily="2" charset="-122"/>
                        </a:rPr>
                        <a:t> (</a:t>
                      </a:r>
                      <a:r>
                        <a:rPr lang="zh-CN" altLang="en-US" sz="2800" b="0" dirty="0">
                          <a:effectLst/>
                          <a:latin typeface="Euclid" panose="02020503060505020303" pitchFamily="18" charset="0"/>
                          <a:ea typeface="华文中宋" panose="02010600040101010101" pitchFamily="2" charset="-122"/>
                        </a:rPr>
                        <a:t>位</a:t>
                      </a:r>
                      <a:r>
                        <a:rPr lang="en-US" altLang="zh-CN" sz="2800" b="0" dirty="0">
                          <a:effectLst/>
                          <a:latin typeface="Euclid" panose="02020503060505020303" pitchFamily="18" charset="0"/>
                          <a:ea typeface="华文中宋" panose="02010600040101010101" pitchFamily="2" charset="-122"/>
                        </a:rPr>
                        <a:t>)</a:t>
                      </a:r>
                      <a:endParaRPr lang="zh-CN" altLang="zh-CN" sz="2800" b="0" dirty="0">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dirty="0">
                          <a:effectLst/>
                          <a:latin typeface="Euclid" panose="02020503060505020303" pitchFamily="18" charset="0"/>
                          <a:ea typeface="华文中宋" panose="02010600040101010101" pitchFamily="2" charset="-122"/>
                        </a:rPr>
                        <a:t>128</a:t>
                      </a:r>
                      <a:endParaRPr lang="zh-CN" sz="2800" b="1" dirty="0">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z="2800" b="1" dirty="0">
                          <a:effectLst/>
                          <a:latin typeface="Euclid" panose="02020503060505020303" pitchFamily="18" charset="0"/>
                          <a:ea typeface="华文中宋" panose="02010600040101010101" pitchFamily="2" charset="-122"/>
                        </a:rPr>
                        <a:t>128</a:t>
                      </a:r>
                      <a:endParaRPr lang="zh-CN" altLang="zh-CN" sz="2800" b="1" dirty="0">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z="2800" b="1" dirty="0">
                          <a:effectLst/>
                          <a:latin typeface="Euclid" panose="02020503060505020303" pitchFamily="18" charset="0"/>
                          <a:ea typeface="华文中宋" panose="02010600040101010101" pitchFamily="2" charset="-122"/>
                        </a:rPr>
                        <a:t>128</a:t>
                      </a:r>
                      <a:endParaRPr lang="zh-CN" altLang="zh-CN" sz="2800" b="1" dirty="0">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810551044"/>
                  </a:ext>
                </a:extLst>
              </a:tr>
              <a:tr h="0">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zh-CN" altLang="zh-CN" sz="2800" b="0" dirty="0">
                          <a:solidFill>
                            <a:srgbClr val="FF0000"/>
                          </a:solidFill>
                          <a:effectLst/>
                          <a:latin typeface="Euclid" panose="02020503060505020303" pitchFamily="18" charset="0"/>
                          <a:ea typeface="华文中宋" panose="02010600040101010101" pitchFamily="2" charset="-122"/>
                        </a:rPr>
                        <a:t>密钥长度</a:t>
                      </a:r>
                      <a:r>
                        <a:rPr lang="en-US" altLang="zh-CN" sz="2800" b="0" dirty="0">
                          <a:solidFill>
                            <a:srgbClr val="FF0000"/>
                          </a:solidFill>
                          <a:effectLst/>
                          <a:latin typeface="Euclid" panose="02020503060505020303" pitchFamily="18" charset="0"/>
                          <a:ea typeface="华文中宋" panose="02010600040101010101" pitchFamily="2" charset="-122"/>
                        </a:rPr>
                        <a:t> (</a:t>
                      </a:r>
                      <a:r>
                        <a:rPr lang="zh-CN" altLang="en-US" sz="2800" b="0" dirty="0">
                          <a:solidFill>
                            <a:srgbClr val="FF0000"/>
                          </a:solidFill>
                          <a:effectLst/>
                          <a:latin typeface="Euclid" panose="02020503060505020303" pitchFamily="18" charset="0"/>
                          <a:ea typeface="华文中宋" panose="02010600040101010101" pitchFamily="2" charset="-122"/>
                        </a:rPr>
                        <a:t>位</a:t>
                      </a:r>
                      <a:r>
                        <a:rPr lang="en-US" altLang="zh-CN" sz="2800" b="0" dirty="0">
                          <a:solidFill>
                            <a:srgbClr val="FF0000"/>
                          </a:solidFill>
                          <a:effectLst/>
                          <a:latin typeface="Euclid" panose="02020503060505020303" pitchFamily="18" charset="0"/>
                          <a:ea typeface="华文中宋" panose="02010600040101010101" pitchFamily="2" charset="-122"/>
                        </a:rPr>
                        <a:t>)</a:t>
                      </a:r>
                      <a:endParaRPr lang="zh-CN" altLang="zh-CN" sz="2800" b="0" dirty="0">
                        <a:solidFill>
                          <a:srgbClr val="FF0000"/>
                        </a:solidFill>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a:solidFill>
                            <a:srgbClr val="FF0000"/>
                          </a:solidFill>
                          <a:effectLst/>
                          <a:latin typeface="Euclid" panose="02020503060505020303" pitchFamily="18" charset="0"/>
                          <a:ea typeface="华文中宋" panose="02010600040101010101" pitchFamily="2" charset="-122"/>
                        </a:rPr>
                        <a:t>128</a:t>
                      </a:r>
                      <a:endParaRPr lang="zh-CN" sz="2800" b="1">
                        <a:solidFill>
                          <a:srgbClr val="FF0000"/>
                        </a:solidFill>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z="2800" b="1" dirty="0">
                          <a:solidFill>
                            <a:srgbClr val="FF0000"/>
                          </a:solidFill>
                          <a:effectLst/>
                          <a:latin typeface="Euclid" panose="02020503060505020303" pitchFamily="18" charset="0"/>
                          <a:ea typeface="华文中宋" panose="02010600040101010101" pitchFamily="2" charset="-122"/>
                        </a:rPr>
                        <a:t>192</a:t>
                      </a:r>
                      <a:endParaRPr lang="zh-CN" altLang="zh-CN" sz="2800" b="1" dirty="0">
                        <a:solidFill>
                          <a:srgbClr val="FF0000"/>
                        </a:solidFill>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z="2800" b="1" dirty="0">
                          <a:solidFill>
                            <a:srgbClr val="FF0000"/>
                          </a:solidFill>
                          <a:effectLst/>
                          <a:latin typeface="Euclid" panose="02020503060505020303" pitchFamily="18" charset="0"/>
                          <a:ea typeface="华文中宋" panose="02010600040101010101" pitchFamily="2" charset="-122"/>
                        </a:rPr>
                        <a:t>256</a:t>
                      </a:r>
                      <a:endParaRPr lang="zh-CN" altLang="zh-CN" sz="2800" b="1" dirty="0">
                        <a:solidFill>
                          <a:srgbClr val="FF0000"/>
                        </a:solidFill>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50411859"/>
                  </a:ext>
                </a:extLst>
              </a:tr>
              <a:tr h="0">
                <a:tc>
                  <a:txBody>
                    <a:bodyPr/>
                    <a:lstStyle/>
                    <a:p>
                      <a:pPr>
                        <a:lnSpc>
                          <a:spcPct val="125000"/>
                        </a:lnSpc>
                        <a:spcBef>
                          <a:spcPts val="0"/>
                        </a:spcBef>
                        <a:spcAft>
                          <a:spcPts val="0"/>
                        </a:spcAft>
                      </a:pPr>
                      <a:r>
                        <a:rPr lang="zh-CN" sz="2800" b="0" dirty="0">
                          <a:solidFill>
                            <a:srgbClr val="FF0000"/>
                          </a:solidFill>
                          <a:effectLst/>
                          <a:latin typeface="Euclid" panose="02020503060505020303" pitchFamily="18" charset="0"/>
                          <a:ea typeface="华文中宋" panose="02010600040101010101" pitchFamily="2" charset="-122"/>
                        </a:rPr>
                        <a:t>轮数</a:t>
                      </a:r>
                      <a:endParaRPr lang="zh-CN" sz="2800" b="0" dirty="0">
                        <a:solidFill>
                          <a:srgbClr val="FF0000"/>
                        </a:solidFill>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a:solidFill>
                            <a:srgbClr val="FF0000"/>
                          </a:solidFill>
                          <a:effectLst/>
                          <a:latin typeface="Euclid" panose="02020503060505020303" pitchFamily="18" charset="0"/>
                          <a:ea typeface="华文中宋" panose="02010600040101010101" pitchFamily="2" charset="-122"/>
                        </a:rPr>
                        <a:t>10</a:t>
                      </a:r>
                      <a:endParaRPr lang="zh-CN" sz="2800" b="1">
                        <a:solidFill>
                          <a:srgbClr val="FF0000"/>
                        </a:solidFill>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dirty="0">
                          <a:solidFill>
                            <a:srgbClr val="FF0000"/>
                          </a:solidFill>
                          <a:effectLst/>
                          <a:latin typeface="Euclid" panose="02020503060505020303" pitchFamily="18" charset="0"/>
                          <a:ea typeface="华文中宋" panose="02010600040101010101" pitchFamily="2" charset="-122"/>
                        </a:rPr>
                        <a:t>12</a:t>
                      </a:r>
                      <a:endParaRPr lang="zh-CN" sz="2800" b="1" dirty="0">
                        <a:solidFill>
                          <a:srgbClr val="FF0000"/>
                        </a:solidFill>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dirty="0">
                          <a:solidFill>
                            <a:srgbClr val="FF0000"/>
                          </a:solidFill>
                          <a:effectLst/>
                          <a:latin typeface="Euclid" panose="02020503060505020303" pitchFamily="18" charset="0"/>
                          <a:ea typeface="华文中宋" panose="02010600040101010101" pitchFamily="2" charset="-122"/>
                        </a:rPr>
                        <a:t>14</a:t>
                      </a:r>
                      <a:endParaRPr lang="zh-CN" sz="2800" b="1" dirty="0">
                        <a:solidFill>
                          <a:srgbClr val="FF0000"/>
                        </a:solidFill>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620493423"/>
                  </a:ext>
                </a:extLst>
              </a:tr>
              <a:tr h="0">
                <a:tc>
                  <a:txBody>
                    <a:bodyPr/>
                    <a:lstStyle/>
                    <a:p>
                      <a:pPr>
                        <a:lnSpc>
                          <a:spcPct val="125000"/>
                        </a:lnSpc>
                        <a:spcBef>
                          <a:spcPts val="0"/>
                        </a:spcBef>
                        <a:spcAft>
                          <a:spcPts val="0"/>
                        </a:spcAft>
                      </a:pPr>
                      <a:r>
                        <a:rPr lang="zh-CN" sz="2800" b="0" dirty="0">
                          <a:effectLst/>
                          <a:latin typeface="Euclid" panose="02020503060505020303" pitchFamily="18" charset="0"/>
                          <a:ea typeface="华文中宋" panose="02010600040101010101" pitchFamily="2" charset="-122"/>
                        </a:rPr>
                        <a:t>每轮密钥长度</a:t>
                      </a:r>
                      <a:r>
                        <a:rPr lang="en-US" altLang="zh-CN" sz="2800" b="0" dirty="0">
                          <a:effectLst/>
                          <a:latin typeface="Euclid" panose="02020503060505020303" pitchFamily="18" charset="0"/>
                          <a:ea typeface="华文中宋" panose="02010600040101010101" pitchFamily="2" charset="-122"/>
                        </a:rPr>
                        <a:t> </a:t>
                      </a:r>
                      <a:r>
                        <a:rPr lang="en-US" sz="2800" b="0" dirty="0">
                          <a:effectLst/>
                          <a:latin typeface="Euclid" panose="02020503060505020303" pitchFamily="18" charset="0"/>
                          <a:ea typeface="华文中宋" panose="02010600040101010101" pitchFamily="2" charset="-122"/>
                        </a:rPr>
                        <a:t>(</a:t>
                      </a:r>
                      <a:r>
                        <a:rPr lang="zh-CN" altLang="en-US" sz="2800" b="0" dirty="0">
                          <a:effectLst/>
                          <a:latin typeface="Euclid" panose="02020503060505020303" pitchFamily="18" charset="0"/>
                          <a:ea typeface="华文中宋" panose="02010600040101010101" pitchFamily="2" charset="-122"/>
                        </a:rPr>
                        <a:t>位</a:t>
                      </a:r>
                      <a:r>
                        <a:rPr lang="en-US" sz="2800" b="0" dirty="0">
                          <a:effectLst/>
                          <a:latin typeface="Euclid" panose="02020503060505020303" pitchFamily="18" charset="0"/>
                          <a:ea typeface="华文中宋" panose="02010600040101010101" pitchFamily="2" charset="-122"/>
                        </a:rPr>
                        <a:t>)</a:t>
                      </a:r>
                      <a:endParaRPr lang="zh-CN" sz="2800" b="0" dirty="0">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a:effectLst/>
                          <a:latin typeface="Euclid" panose="02020503060505020303" pitchFamily="18" charset="0"/>
                          <a:ea typeface="华文中宋" panose="02010600040101010101" pitchFamily="2" charset="-122"/>
                        </a:rPr>
                        <a:t>128</a:t>
                      </a:r>
                      <a:endParaRPr lang="zh-CN" sz="2800" b="1">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a:effectLst/>
                          <a:latin typeface="Euclid" panose="02020503060505020303" pitchFamily="18" charset="0"/>
                          <a:ea typeface="华文中宋" panose="02010600040101010101" pitchFamily="2" charset="-122"/>
                        </a:rPr>
                        <a:t>128</a:t>
                      </a:r>
                      <a:endParaRPr lang="zh-CN" sz="2800" b="1">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dirty="0">
                          <a:effectLst/>
                          <a:latin typeface="Euclid" panose="02020503060505020303" pitchFamily="18" charset="0"/>
                          <a:ea typeface="华文中宋" panose="02010600040101010101" pitchFamily="2" charset="-122"/>
                        </a:rPr>
                        <a:t>128</a:t>
                      </a:r>
                      <a:endParaRPr lang="zh-CN" sz="2800" b="1" dirty="0">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103007547"/>
                  </a:ext>
                </a:extLst>
              </a:tr>
              <a:tr h="76128">
                <a:tc>
                  <a:txBody>
                    <a:bodyPr/>
                    <a:lstStyle/>
                    <a:p>
                      <a:pPr>
                        <a:lnSpc>
                          <a:spcPct val="125000"/>
                        </a:lnSpc>
                        <a:spcBef>
                          <a:spcPts val="0"/>
                        </a:spcBef>
                        <a:spcAft>
                          <a:spcPts val="0"/>
                        </a:spcAft>
                      </a:pPr>
                      <a:r>
                        <a:rPr lang="zh-CN" sz="2800" b="0" dirty="0">
                          <a:effectLst/>
                          <a:latin typeface="Euclid" panose="02020503060505020303" pitchFamily="18" charset="0"/>
                          <a:ea typeface="华文中宋" panose="02010600040101010101" pitchFamily="2" charset="-122"/>
                        </a:rPr>
                        <a:t>扩展密钥长度</a:t>
                      </a:r>
                      <a:r>
                        <a:rPr lang="en-US" altLang="zh-CN" sz="2800" b="0" dirty="0">
                          <a:effectLst/>
                          <a:latin typeface="Euclid" panose="02020503060505020303" pitchFamily="18" charset="0"/>
                          <a:ea typeface="华文中宋" panose="02010600040101010101" pitchFamily="2" charset="-122"/>
                        </a:rPr>
                        <a:t> </a:t>
                      </a:r>
                      <a:r>
                        <a:rPr lang="en-US" sz="2800" b="0" dirty="0">
                          <a:effectLst/>
                          <a:latin typeface="Euclid" panose="02020503060505020303" pitchFamily="18" charset="0"/>
                          <a:ea typeface="华文中宋" panose="02010600040101010101" pitchFamily="2" charset="-122"/>
                        </a:rPr>
                        <a:t>(</a:t>
                      </a:r>
                      <a:r>
                        <a:rPr lang="zh-CN" altLang="en-US" sz="2800" b="0" dirty="0">
                          <a:effectLst/>
                          <a:latin typeface="Euclid" panose="02020503060505020303" pitchFamily="18" charset="0"/>
                          <a:ea typeface="华文中宋" panose="02010600040101010101" pitchFamily="2" charset="-122"/>
                        </a:rPr>
                        <a:t>字节</a:t>
                      </a:r>
                      <a:r>
                        <a:rPr lang="en-US" sz="2800" b="0" dirty="0">
                          <a:effectLst/>
                          <a:latin typeface="Euclid" panose="02020503060505020303" pitchFamily="18" charset="0"/>
                          <a:ea typeface="华文中宋" panose="02010600040101010101" pitchFamily="2" charset="-122"/>
                        </a:rPr>
                        <a:t>)</a:t>
                      </a:r>
                      <a:endParaRPr lang="zh-CN" sz="2800" b="0" dirty="0">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dirty="0">
                          <a:effectLst/>
                          <a:latin typeface="Euclid" panose="02020503060505020303" pitchFamily="18" charset="0"/>
                          <a:ea typeface="华文中宋" panose="02010600040101010101" pitchFamily="2" charset="-122"/>
                        </a:rPr>
                        <a:t>176</a:t>
                      </a:r>
                      <a:endParaRPr lang="zh-CN" sz="2800" b="1" dirty="0">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a:effectLst/>
                          <a:latin typeface="Euclid" panose="02020503060505020303" pitchFamily="18" charset="0"/>
                          <a:ea typeface="华文中宋" panose="02010600040101010101" pitchFamily="2" charset="-122"/>
                        </a:rPr>
                        <a:t>208</a:t>
                      </a:r>
                      <a:endParaRPr lang="zh-CN" sz="2800" b="1">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tc>
                  <a:txBody>
                    <a:bodyPr/>
                    <a:lstStyle/>
                    <a:p>
                      <a:pPr algn="ctr">
                        <a:lnSpc>
                          <a:spcPct val="125000"/>
                        </a:lnSpc>
                        <a:spcBef>
                          <a:spcPts val="0"/>
                        </a:spcBef>
                        <a:spcAft>
                          <a:spcPts val="0"/>
                        </a:spcAft>
                      </a:pPr>
                      <a:r>
                        <a:rPr lang="en-US" sz="2800" b="1" dirty="0">
                          <a:effectLst/>
                          <a:latin typeface="Euclid" panose="02020503060505020303" pitchFamily="18" charset="0"/>
                          <a:ea typeface="华文中宋" panose="02010600040101010101" pitchFamily="2" charset="-122"/>
                        </a:rPr>
                        <a:t>240</a:t>
                      </a:r>
                      <a:endParaRPr lang="zh-CN" sz="2800" b="1" dirty="0">
                        <a:effectLst/>
                        <a:latin typeface="Euclid" panose="02020503060505020303" pitchFamily="18" charset="0"/>
                        <a:ea typeface="华文中宋" panose="0201060004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64769338"/>
                  </a:ext>
                </a:extLst>
              </a:tr>
            </a:tbl>
          </a:graphicData>
        </a:graphic>
      </p:graphicFrame>
      <p:sp>
        <p:nvSpPr>
          <p:cNvPr id="5" name="文本框 4">
            <a:extLst>
              <a:ext uri="{FF2B5EF4-FFF2-40B4-BE49-F238E27FC236}">
                <a16:creationId xmlns="" xmlns:a16="http://schemas.microsoft.com/office/drawing/2014/main" id="{87CD4CFA-A362-4E19-B70F-C16673034B84}"/>
              </a:ext>
            </a:extLst>
          </p:cNvPr>
          <p:cNvSpPr txBox="1"/>
          <p:nvPr/>
        </p:nvSpPr>
        <p:spPr>
          <a:xfrm>
            <a:off x="3962416" y="5692055"/>
            <a:ext cx="1676356" cy="523220"/>
          </a:xfrm>
          <a:prstGeom prst="rect">
            <a:avLst/>
          </a:prstGeom>
          <a:noFill/>
        </p:spPr>
        <p:txBody>
          <a:bodyPr wrap="square" rtlCol="0">
            <a:spAutoFit/>
          </a:bodyPr>
          <a:lstStyle/>
          <a:p>
            <a:r>
              <a:rPr lang="en-US" altLang="zh-CN" sz="2800" b="1" dirty="0">
                <a:latin typeface="Euclid" panose="02020503060505020303" pitchFamily="18" charset="0"/>
                <a:ea typeface="华文中宋" panose="02010600040101010101" pitchFamily="2" charset="-122"/>
              </a:rPr>
              <a:t>AES</a:t>
            </a:r>
            <a:r>
              <a:rPr lang="zh-CN" altLang="en-US" sz="2800" dirty="0">
                <a:latin typeface="Euclid" panose="02020503060505020303" pitchFamily="18" charset="0"/>
                <a:ea typeface="华文中宋" panose="02010600040101010101" pitchFamily="2" charset="-122"/>
              </a:rPr>
              <a:t>参数</a:t>
            </a:r>
          </a:p>
        </p:txBody>
      </p:sp>
      <p:sp>
        <p:nvSpPr>
          <p:cNvPr id="2" name="日期占位符 1"/>
          <p:cNvSpPr>
            <a:spLocks noGrp="1"/>
          </p:cNvSpPr>
          <p:nvPr>
            <p:ph type="dt" sz="half" idx="10"/>
          </p:nvPr>
        </p:nvSpPr>
        <p:spPr/>
        <p:txBody>
          <a:bodyPr/>
          <a:lstStyle/>
          <a:p>
            <a:pPr>
              <a:defRPr/>
            </a:pPr>
            <a:fld id="{62385F7E-7B67-47A6-8138-6DBC40E3C8F6}"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1118144-42B1-4521-B82C-9B076256E4E1}"/>
              </a:ext>
            </a:extLst>
          </p:cNvPr>
          <p:cNvSpPr>
            <a:spLocks noGrp="1"/>
          </p:cNvSpPr>
          <p:nvPr>
            <p:ph type="title"/>
          </p:nvPr>
        </p:nvSpPr>
        <p:spPr/>
        <p:txBody>
          <a:bodyPr/>
          <a:lstStyle/>
          <a:p>
            <a:r>
              <a:rPr lang="en-US" altLang="zh-CN" dirty="0"/>
              <a:t>AES</a:t>
            </a:r>
            <a:r>
              <a:rPr lang="zh-CN" altLang="en-US" dirty="0"/>
              <a:t>算法说明</a:t>
            </a:r>
          </a:p>
        </p:txBody>
      </p:sp>
      <p:sp>
        <p:nvSpPr>
          <p:cNvPr id="3" name="内容占位符 2">
            <a:extLst>
              <a:ext uri="{FF2B5EF4-FFF2-40B4-BE49-F238E27FC236}">
                <a16:creationId xmlns="" xmlns:a16="http://schemas.microsoft.com/office/drawing/2014/main" id="{C33BDE77-1E48-43D5-813E-54209C796A7F}"/>
              </a:ext>
            </a:extLst>
          </p:cNvPr>
          <p:cNvSpPr>
            <a:spLocks noGrp="1"/>
          </p:cNvSpPr>
          <p:nvPr>
            <p:ph idx="1"/>
          </p:nvPr>
        </p:nvSpPr>
        <p:spPr>
          <a:xfrm>
            <a:off x="617935" y="1295456"/>
            <a:ext cx="7886700" cy="4749744"/>
          </a:xfrm>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状态</a:t>
            </a:r>
          </a:p>
          <a:p>
            <a:pPr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算法中间的结果也需要分组</a:t>
            </a:r>
            <a:r>
              <a:rPr lang="en-US" altLang="zh-CN" sz="2800" b="0" dirty="0">
                <a:latin typeface="Euclid" panose="02020503060505020303" pitchFamily="18" charset="0"/>
              </a:rPr>
              <a:t>, </a:t>
            </a:r>
            <a:r>
              <a:rPr lang="zh-CN" altLang="en-US" sz="2800" b="0" dirty="0">
                <a:latin typeface="Euclid" panose="02020503060505020303" pitchFamily="18" charset="0"/>
              </a:rPr>
              <a:t>称之为</a:t>
            </a:r>
            <a:r>
              <a:rPr lang="zh-CN" altLang="en-US" sz="2800" b="0" dirty="0">
                <a:solidFill>
                  <a:srgbClr val="FF0000"/>
                </a:solidFill>
                <a:latin typeface="Euclid" panose="02020503060505020303" pitchFamily="18" charset="0"/>
              </a:rPr>
              <a:t>状态</a:t>
            </a:r>
            <a:r>
              <a:rPr lang="en-US" altLang="zh-CN" sz="2800" b="0" dirty="0">
                <a:latin typeface="Euclid" panose="02020503060505020303" pitchFamily="18" charset="0"/>
              </a:rPr>
              <a:t>, </a:t>
            </a:r>
            <a:r>
              <a:rPr lang="zh-CN" altLang="en-US" sz="2800" b="0" dirty="0">
                <a:latin typeface="Euclid" panose="02020503060505020303" pitchFamily="18" charset="0"/>
              </a:rPr>
              <a:t>状态可以用</a:t>
            </a:r>
            <a:r>
              <a:rPr lang="zh-CN" altLang="en-US" sz="2800" b="0" dirty="0">
                <a:solidFill>
                  <a:srgbClr val="FF0000"/>
                </a:solidFill>
                <a:latin typeface="Euclid" panose="02020503060505020303" pitchFamily="18" charset="0"/>
              </a:rPr>
              <a:t>以字节为元素的矩阵阵列</a:t>
            </a:r>
            <a:r>
              <a:rPr lang="zh-CN" altLang="en-US" sz="2800" b="0" dirty="0">
                <a:latin typeface="Euclid" panose="02020503060505020303" pitchFamily="18" charset="0"/>
              </a:rPr>
              <a:t>表示</a:t>
            </a:r>
            <a:r>
              <a:rPr lang="en-US" altLang="zh-CN" sz="2800" b="0" dirty="0">
                <a:latin typeface="Euclid" panose="02020503060505020303" pitchFamily="18" charset="0"/>
              </a:rPr>
              <a:t>, </a:t>
            </a:r>
            <a:r>
              <a:rPr lang="zh-CN" altLang="en-US" sz="2800" b="0" dirty="0">
                <a:latin typeface="Euclid" panose="02020503060505020303" pitchFamily="18" charset="0"/>
              </a:rPr>
              <a:t>该阵列有</a:t>
            </a:r>
            <a:r>
              <a:rPr lang="en-US" altLang="zh-CN" sz="2800" dirty="0">
                <a:latin typeface="Euclid" panose="02020503060505020303" pitchFamily="18" charset="0"/>
              </a:rPr>
              <a:t>4</a:t>
            </a:r>
            <a:r>
              <a:rPr lang="zh-CN" altLang="en-US" sz="2800" b="0" dirty="0">
                <a:latin typeface="Euclid" panose="02020503060505020303" pitchFamily="18" charset="0"/>
              </a:rPr>
              <a:t>行</a:t>
            </a:r>
            <a:r>
              <a:rPr lang="en-US" altLang="zh-CN" sz="2800" b="0" dirty="0">
                <a:latin typeface="Euclid" panose="02020503060505020303" pitchFamily="18" charset="0"/>
              </a:rPr>
              <a:t>, </a:t>
            </a:r>
            <a:r>
              <a:rPr lang="zh-CN" altLang="en-US" sz="2800" b="0" dirty="0">
                <a:latin typeface="Euclid" panose="02020503060505020303" pitchFamily="18" charset="0"/>
              </a:rPr>
              <a:t>列数也为</a:t>
            </a:r>
            <a:r>
              <a:rPr lang="en-US" altLang="zh-CN" sz="2800" dirty="0">
                <a:latin typeface="Euclid" panose="02020503060505020303" pitchFamily="18" charset="0"/>
              </a:rPr>
              <a:t>4</a:t>
            </a:r>
            <a:r>
              <a:rPr lang="zh-CN" altLang="en-US" sz="2800" b="0" dirty="0">
                <a:latin typeface="Euclid" panose="02020503060505020303" pitchFamily="18" charset="0"/>
              </a:rPr>
              <a:t>。</a:t>
            </a:r>
          </a:p>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种子密钥</a:t>
            </a:r>
          </a:p>
          <a:p>
            <a:pPr lvl="1" algn="just">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solidFill>
                  <a:srgbClr val="FF0000"/>
                </a:solidFill>
                <a:latin typeface="Euclid" panose="02020503060505020303" pitchFamily="18" charset="0"/>
              </a:rPr>
              <a:t>以字节为元素的矩阵阵列</a:t>
            </a:r>
            <a:r>
              <a:rPr lang="zh-CN" altLang="en-US" sz="2800" b="0" dirty="0">
                <a:latin typeface="Euclid" panose="02020503060505020303" pitchFamily="18" charset="0"/>
              </a:rPr>
              <a:t>描述</a:t>
            </a:r>
            <a:r>
              <a:rPr lang="en-US" altLang="zh-CN" sz="2800" b="0" dirty="0">
                <a:latin typeface="Euclid" panose="02020503060505020303" pitchFamily="18" charset="0"/>
              </a:rPr>
              <a:t>, </a:t>
            </a:r>
            <a:r>
              <a:rPr lang="zh-CN" altLang="en-US" sz="2800" b="0" dirty="0">
                <a:latin typeface="Euclid" panose="02020503060505020303" pitchFamily="18" charset="0"/>
              </a:rPr>
              <a:t>阵列为</a:t>
            </a:r>
            <a:r>
              <a:rPr lang="en-US" altLang="zh-CN" sz="2800" dirty="0">
                <a:latin typeface="Euclid" panose="02020503060505020303" pitchFamily="18" charset="0"/>
              </a:rPr>
              <a:t>4</a:t>
            </a:r>
            <a:r>
              <a:rPr lang="zh-CN" altLang="en-US" sz="2800" b="0" dirty="0">
                <a:latin typeface="Euclid" panose="02020503060505020303" pitchFamily="18" charset="0"/>
              </a:rPr>
              <a:t>行</a:t>
            </a:r>
            <a:r>
              <a:rPr lang="en-US" altLang="zh-CN" sz="2800" b="0" dirty="0">
                <a:latin typeface="Euclid" panose="02020503060505020303" pitchFamily="18" charset="0"/>
              </a:rPr>
              <a:t>, </a:t>
            </a:r>
            <a:r>
              <a:rPr lang="zh-CN" altLang="en-US" sz="2800" b="0" dirty="0">
                <a:latin typeface="Euclid" panose="02020503060505020303" pitchFamily="18" charset="0"/>
              </a:rPr>
              <a:t>列数为密钥长度除</a:t>
            </a:r>
            <a:r>
              <a:rPr lang="en-US" altLang="zh-CN" sz="2800" dirty="0">
                <a:latin typeface="Euclid" panose="02020503060505020303" pitchFamily="18" charset="0"/>
              </a:rPr>
              <a:t>32</a:t>
            </a:r>
            <a:r>
              <a:rPr lang="en-US" altLang="zh-CN" sz="2800" b="0" dirty="0">
                <a:latin typeface="Euclid" panose="02020503060505020303" pitchFamily="18" charset="0"/>
              </a:rPr>
              <a:t>, </a:t>
            </a:r>
            <a:r>
              <a:rPr lang="zh-CN" altLang="en-US" sz="2800" b="0" dirty="0">
                <a:latin typeface="Euclid" panose="02020503060505020303" pitchFamily="18" charset="0"/>
              </a:rPr>
              <a:t>即</a:t>
            </a:r>
            <a:r>
              <a:rPr lang="en-US" altLang="zh-CN" sz="2800" dirty="0">
                <a:latin typeface="Euclid" panose="02020503060505020303" pitchFamily="18" charset="0"/>
              </a:rPr>
              <a:t>4</a:t>
            </a:r>
            <a:r>
              <a:rPr lang="zh-CN" altLang="en-US" sz="2800" b="0" dirty="0">
                <a:latin typeface="Euclid" panose="02020503060505020303" pitchFamily="18" charset="0"/>
              </a:rPr>
              <a:t>列</a:t>
            </a:r>
            <a:r>
              <a:rPr lang="en-US" altLang="zh-CN" sz="2800" b="0" dirty="0">
                <a:latin typeface="Euclid" panose="02020503060505020303" pitchFamily="18" charset="0"/>
              </a:rPr>
              <a:t>(</a:t>
            </a:r>
            <a:r>
              <a:rPr lang="en-US" altLang="zh-CN" sz="2800" dirty="0">
                <a:latin typeface="Euclid" panose="02020503060505020303" pitchFamily="18" charset="0"/>
              </a:rPr>
              <a:t>128</a:t>
            </a:r>
            <a:r>
              <a:rPr lang="zh-CN" altLang="en-US" sz="2800" b="0" dirty="0">
                <a:latin typeface="Euclid" panose="02020503060505020303" pitchFamily="18" charset="0"/>
              </a:rPr>
              <a:t>比特</a:t>
            </a:r>
            <a:r>
              <a:rPr lang="en-US" altLang="zh-CN" sz="2800" b="0" dirty="0">
                <a:latin typeface="Euclid" panose="02020503060505020303" pitchFamily="18" charset="0"/>
              </a:rPr>
              <a:t>)</a:t>
            </a:r>
            <a:r>
              <a:rPr lang="zh-CN" altLang="en-US" sz="2800" b="0" dirty="0">
                <a:latin typeface="Euclid" panose="02020503060505020303" pitchFamily="18" charset="0"/>
              </a:rPr>
              <a:t>、</a:t>
            </a:r>
            <a:r>
              <a:rPr lang="en-US" altLang="zh-CN" sz="2800" dirty="0">
                <a:latin typeface="Euclid" panose="02020503060505020303" pitchFamily="18" charset="0"/>
              </a:rPr>
              <a:t>6</a:t>
            </a:r>
            <a:r>
              <a:rPr lang="zh-CN" altLang="en-US" sz="2800" b="0" dirty="0">
                <a:latin typeface="Euclid" panose="02020503060505020303" pitchFamily="18" charset="0"/>
              </a:rPr>
              <a:t>列</a:t>
            </a:r>
            <a:r>
              <a:rPr lang="en-US" altLang="zh-CN" sz="2800" b="0" dirty="0">
                <a:latin typeface="Euclid" panose="02020503060505020303" pitchFamily="18" charset="0"/>
              </a:rPr>
              <a:t>(</a:t>
            </a:r>
            <a:r>
              <a:rPr lang="en-US" altLang="zh-CN" sz="2800" dirty="0">
                <a:latin typeface="Euclid" panose="02020503060505020303" pitchFamily="18" charset="0"/>
              </a:rPr>
              <a:t>192</a:t>
            </a:r>
            <a:r>
              <a:rPr lang="zh-CN" altLang="en-US" sz="2800" b="0" dirty="0">
                <a:latin typeface="Euclid" panose="02020503060505020303" pitchFamily="18" charset="0"/>
              </a:rPr>
              <a:t>比特</a:t>
            </a:r>
            <a:r>
              <a:rPr lang="en-US" altLang="zh-CN" sz="2800" b="0" dirty="0">
                <a:latin typeface="Euclid" panose="02020503060505020303" pitchFamily="18" charset="0"/>
              </a:rPr>
              <a:t>)</a:t>
            </a:r>
            <a:r>
              <a:rPr lang="zh-CN" altLang="en-US" sz="2800" b="0" dirty="0">
                <a:latin typeface="Euclid" panose="02020503060505020303" pitchFamily="18" charset="0"/>
              </a:rPr>
              <a:t>、</a:t>
            </a:r>
            <a:r>
              <a:rPr lang="en-US" altLang="zh-CN" sz="2800" dirty="0">
                <a:latin typeface="Euclid" panose="02020503060505020303" pitchFamily="18" charset="0"/>
              </a:rPr>
              <a:t>8</a:t>
            </a:r>
            <a:r>
              <a:rPr lang="zh-CN" altLang="en-US" sz="2800" b="0" dirty="0">
                <a:latin typeface="Euclid" panose="02020503060505020303" pitchFamily="18" charset="0"/>
              </a:rPr>
              <a:t>列</a:t>
            </a:r>
            <a:r>
              <a:rPr lang="en-US" altLang="zh-CN" sz="2800" b="0" dirty="0">
                <a:latin typeface="Euclid" panose="02020503060505020303" pitchFamily="18" charset="0"/>
              </a:rPr>
              <a:t>(</a:t>
            </a:r>
            <a:r>
              <a:rPr lang="en-US" altLang="zh-CN" sz="2800" dirty="0">
                <a:latin typeface="Euclid" panose="02020503060505020303" pitchFamily="18" charset="0"/>
              </a:rPr>
              <a:t>256</a:t>
            </a:r>
            <a:r>
              <a:rPr lang="zh-CN" altLang="en-US" sz="2800" b="0" dirty="0">
                <a:latin typeface="Euclid" panose="02020503060505020303" pitchFamily="18" charset="0"/>
              </a:rPr>
              <a:t>比特</a:t>
            </a:r>
            <a:r>
              <a:rPr lang="en-US" altLang="zh-CN" sz="2800" b="0" dirty="0">
                <a:latin typeface="Euclid" panose="02020503060505020303" pitchFamily="18" charset="0"/>
              </a:rPr>
              <a:t>)</a:t>
            </a:r>
            <a:endParaRPr lang="zh-CN" altLang="en-US" dirty="0"/>
          </a:p>
        </p:txBody>
      </p:sp>
      <p:sp>
        <p:nvSpPr>
          <p:cNvPr id="4" name="日期占位符 3"/>
          <p:cNvSpPr>
            <a:spLocks noGrp="1"/>
          </p:cNvSpPr>
          <p:nvPr>
            <p:ph type="dt" sz="half" idx="10"/>
          </p:nvPr>
        </p:nvSpPr>
        <p:spPr/>
        <p:txBody>
          <a:bodyPr/>
          <a:lstStyle/>
          <a:p>
            <a:pPr>
              <a:defRPr/>
            </a:pPr>
            <a:fld id="{19D67AA7-D2C9-4373-82C4-DA1B4B2FA80B}"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900471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5CA3A71-6E13-48F2-9340-2D64B9218787}"/>
              </a:ext>
            </a:extLst>
          </p:cNvPr>
          <p:cNvSpPr>
            <a:spLocks noGrp="1"/>
          </p:cNvSpPr>
          <p:nvPr>
            <p:ph type="title"/>
          </p:nvPr>
        </p:nvSpPr>
        <p:spPr/>
        <p:txBody>
          <a:bodyPr/>
          <a:lstStyle/>
          <a:p>
            <a:pPr>
              <a:defRPr/>
            </a:pPr>
            <a:r>
              <a:rPr lang="en-US" altLang="zh-CN" dirty="0"/>
              <a:t>AES</a:t>
            </a:r>
            <a:r>
              <a:rPr lang="zh-CN" altLang="en-US" dirty="0"/>
              <a:t>算法说明</a:t>
            </a:r>
          </a:p>
        </p:txBody>
      </p:sp>
      <p:graphicFrame>
        <p:nvGraphicFramePr>
          <p:cNvPr id="4" name="表格 3">
            <a:extLst>
              <a:ext uri="{FF2B5EF4-FFF2-40B4-BE49-F238E27FC236}">
                <a16:creationId xmlns="" xmlns:a16="http://schemas.microsoft.com/office/drawing/2014/main" id="{5BA107C8-013F-42BB-A7F4-EAFE539D475B}"/>
              </a:ext>
            </a:extLst>
          </p:cNvPr>
          <p:cNvGraphicFramePr>
            <a:graphicFrameLocks noGrp="1"/>
          </p:cNvGraphicFramePr>
          <p:nvPr>
            <p:extLst>
              <p:ext uri="{D42A27DB-BD31-4B8C-83A1-F6EECF244321}">
                <p14:modId xmlns:p14="http://schemas.microsoft.com/office/powerpoint/2010/main" val="1906432260"/>
              </p:ext>
            </p:extLst>
          </p:nvPr>
        </p:nvGraphicFramePr>
        <p:xfrm>
          <a:off x="152516" y="1847965"/>
          <a:ext cx="3143252" cy="1828800"/>
        </p:xfrm>
        <a:graphic>
          <a:graphicData uri="http://schemas.openxmlformats.org/drawingml/2006/table">
            <a:tbl>
              <a:tblPr firstRow="1" firstCol="1" lastRow="1" lastCol="1" bandRow="1" bandCol="1"/>
              <a:tblGrid>
                <a:gridCol w="785813">
                  <a:extLst>
                    <a:ext uri="{9D8B030D-6E8A-4147-A177-3AD203B41FA5}">
                      <a16:colId xmlns="" xmlns:a16="http://schemas.microsoft.com/office/drawing/2014/main" val="20000"/>
                    </a:ext>
                  </a:extLst>
                </a:gridCol>
                <a:gridCol w="785813">
                  <a:extLst>
                    <a:ext uri="{9D8B030D-6E8A-4147-A177-3AD203B41FA5}">
                      <a16:colId xmlns="" xmlns:a16="http://schemas.microsoft.com/office/drawing/2014/main" val="20001"/>
                    </a:ext>
                  </a:extLst>
                </a:gridCol>
                <a:gridCol w="785813">
                  <a:extLst>
                    <a:ext uri="{9D8B030D-6E8A-4147-A177-3AD203B41FA5}">
                      <a16:colId xmlns="" xmlns:a16="http://schemas.microsoft.com/office/drawing/2014/main" val="20002"/>
                    </a:ext>
                  </a:extLst>
                </a:gridCol>
                <a:gridCol w="785813">
                  <a:extLst>
                    <a:ext uri="{9D8B030D-6E8A-4147-A177-3AD203B41FA5}">
                      <a16:colId xmlns="" xmlns:a16="http://schemas.microsoft.com/office/drawing/2014/main" val="20003"/>
                    </a:ext>
                  </a:extLst>
                </a:gridCol>
              </a:tblGrid>
              <a:tr h="478336">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4</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8</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12</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50636">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5</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9</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a:effectLst/>
                          <a:latin typeface="Euclid" panose="02020503060505020303" pitchFamily="18" charset="0"/>
                          <a:ea typeface="宋体" panose="02010600030101010101" pitchFamily="2" charset="-122"/>
                        </a:rPr>
                        <a:t>a</a:t>
                      </a:r>
                      <a:r>
                        <a:rPr lang="en-US" sz="2400" b="1" kern="100" baseline="-25000">
                          <a:effectLst/>
                          <a:latin typeface="Euclid" panose="02020503060505020303" pitchFamily="18" charset="0"/>
                          <a:ea typeface="宋体" panose="02010600030101010101" pitchFamily="2" charset="-122"/>
                        </a:rPr>
                        <a:t>13</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49192">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2</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a:effectLst/>
                          <a:latin typeface="Euclid" panose="02020503060505020303" pitchFamily="18" charset="0"/>
                          <a:ea typeface="宋体" panose="02010600030101010101" pitchFamily="2" charset="-122"/>
                        </a:rPr>
                        <a:t>a</a:t>
                      </a:r>
                      <a:r>
                        <a:rPr lang="en-US" sz="2400" b="1" kern="100" baseline="-25000">
                          <a:effectLst/>
                          <a:latin typeface="Euclid" panose="02020503060505020303" pitchFamily="18" charset="0"/>
                          <a:ea typeface="宋体" panose="02010600030101010101" pitchFamily="2" charset="-122"/>
                        </a:rPr>
                        <a:t>6</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10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14</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50636">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3</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7</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11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a</a:t>
                      </a:r>
                      <a:r>
                        <a:rPr lang="en-US" sz="2400" b="1" kern="100" baseline="-25000" dirty="0">
                          <a:effectLst/>
                          <a:latin typeface="Euclid" panose="02020503060505020303" pitchFamily="18" charset="0"/>
                          <a:ea typeface="宋体" panose="02010600030101010101" pitchFamily="2" charset="-122"/>
                        </a:rPr>
                        <a:t>15</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5" name="表格 4">
            <a:extLst>
              <a:ext uri="{FF2B5EF4-FFF2-40B4-BE49-F238E27FC236}">
                <a16:creationId xmlns="" xmlns:a16="http://schemas.microsoft.com/office/drawing/2014/main" id="{32D0947E-E7C1-492C-8D06-727408207202}"/>
              </a:ext>
            </a:extLst>
          </p:cNvPr>
          <p:cNvGraphicFramePr>
            <a:graphicFrameLocks noGrp="1"/>
          </p:cNvGraphicFramePr>
          <p:nvPr>
            <p:extLst>
              <p:ext uri="{D42A27DB-BD31-4B8C-83A1-F6EECF244321}">
                <p14:modId xmlns:p14="http://schemas.microsoft.com/office/powerpoint/2010/main" val="2960300757"/>
              </p:ext>
            </p:extLst>
          </p:nvPr>
        </p:nvGraphicFramePr>
        <p:xfrm>
          <a:off x="3895025" y="2022764"/>
          <a:ext cx="4760120" cy="2216000"/>
        </p:xfrm>
        <a:graphic>
          <a:graphicData uri="http://schemas.openxmlformats.org/drawingml/2006/table">
            <a:tbl>
              <a:tblPr firstRow="1" firstCol="1" lastRow="1" lastCol="1" bandRow="1" bandCol="1"/>
              <a:tblGrid>
                <a:gridCol w="595015">
                  <a:extLst>
                    <a:ext uri="{9D8B030D-6E8A-4147-A177-3AD203B41FA5}">
                      <a16:colId xmlns="" xmlns:a16="http://schemas.microsoft.com/office/drawing/2014/main" val="20000"/>
                    </a:ext>
                  </a:extLst>
                </a:gridCol>
                <a:gridCol w="595015">
                  <a:extLst>
                    <a:ext uri="{9D8B030D-6E8A-4147-A177-3AD203B41FA5}">
                      <a16:colId xmlns="" xmlns:a16="http://schemas.microsoft.com/office/drawing/2014/main" val="20001"/>
                    </a:ext>
                  </a:extLst>
                </a:gridCol>
                <a:gridCol w="595015">
                  <a:extLst>
                    <a:ext uri="{9D8B030D-6E8A-4147-A177-3AD203B41FA5}">
                      <a16:colId xmlns="" xmlns:a16="http://schemas.microsoft.com/office/drawing/2014/main" val="20002"/>
                    </a:ext>
                  </a:extLst>
                </a:gridCol>
                <a:gridCol w="595015">
                  <a:extLst>
                    <a:ext uri="{9D8B030D-6E8A-4147-A177-3AD203B41FA5}">
                      <a16:colId xmlns="" xmlns:a16="http://schemas.microsoft.com/office/drawing/2014/main" val="20003"/>
                    </a:ext>
                  </a:extLst>
                </a:gridCol>
                <a:gridCol w="595015">
                  <a:extLst>
                    <a:ext uri="{9D8B030D-6E8A-4147-A177-3AD203B41FA5}">
                      <a16:colId xmlns="" xmlns:a16="http://schemas.microsoft.com/office/drawing/2014/main" val="20004"/>
                    </a:ext>
                  </a:extLst>
                </a:gridCol>
                <a:gridCol w="595015">
                  <a:extLst>
                    <a:ext uri="{9D8B030D-6E8A-4147-A177-3AD203B41FA5}">
                      <a16:colId xmlns="" xmlns:a16="http://schemas.microsoft.com/office/drawing/2014/main" val="20005"/>
                    </a:ext>
                  </a:extLst>
                </a:gridCol>
                <a:gridCol w="595015">
                  <a:extLst>
                    <a:ext uri="{9D8B030D-6E8A-4147-A177-3AD203B41FA5}">
                      <a16:colId xmlns="" xmlns:a16="http://schemas.microsoft.com/office/drawing/2014/main" val="20006"/>
                    </a:ext>
                  </a:extLst>
                </a:gridCol>
                <a:gridCol w="595015">
                  <a:extLst>
                    <a:ext uri="{9D8B030D-6E8A-4147-A177-3AD203B41FA5}">
                      <a16:colId xmlns="" xmlns:a16="http://schemas.microsoft.com/office/drawing/2014/main" val="20007"/>
                    </a:ext>
                  </a:extLst>
                </a:gridCol>
              </a:tblGrid>
              <a:tr h="553111">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4</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8</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a:effectLst/>
                          <a:latin typeface="Euclid" panose="02020503060505020303" pitchFamily="18" charset="0"/>
                          <a:ea typeface="宋体" panose="02010600030101010101" pitchFamily="2" charset="-122"/>
                        </a:rPr>
                        <a:t>k</a:t>
                      </a:r>
                      <a:r>
                        <a:rPr lang="en-US" sz="2400" b="1" kern="100" baseline="-25000">
                          <a:effectLst/>
                          <a:latin typeface="Euclid" panose="02020503060505020303" pitchFamily="18" charset="0"/>
                          <a:ea typeface="宋体" panose="02010600030101010101" pitchFamily="2" charset="-122"/>
                        </a:rPr>
                        <a:t>12</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a:effectLst/>
                          <a:latin typeface="Euclid" panose="02020503060505020303" pitchFamily="18" charset="0"/>
                          <a:ea typeface="宋体" panose="02010600030101010101" pitchFamily="2" charset="-122"/>
                        </a:rPr>
                        <a:t>k</a:t>
                      </a:r>
                      <a:r>
                        <a:rPr lang="en-US" sz="2400" b="1" kern="100" baseline="-25000">
                          <a:effectLst/>
                          <a:latin typeface="Euclid" panose="02020503060505020303" pitchFamily="18" charset="0"/>
                          <a:ea typeface="宋体" panose="02010600030101010101" pitchFamily="2" charset="-122"/>
                        </a:rPr>
                        <a:t>16</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24</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28</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54889">
                <a:tc>
                  <a:txBody>
                    <a:bodyPr/>
                    <a:lstStyle/>
                    <a:p>
                      <a:pPr algn="ctr">
                        <a:spcAft>
                          <a:spcPts val="0"/>
                        </a:spcAft>
                        <a:tabLst>
                          <a:tab pos="276225" algn="l"/>
                        </a:tabLst>
                      </a:pPr>
                      <a:r>
                        <a:rPr lang="en-US" sz="2400" b="1" i="1" kern="100">
                          <a:effectLst/>
                          <a:latin typeface="Euclid" panose="02020503060505020303" pitchFamily="18" charset="0"/>
                          <a:ea typeface="宋体" panose="02010600030101010101" pitchFamily="2" charset="-122"/>
                        </a:rPr>
                        <a:t>k</a:t>
                      </a:r>
                      <a:r>
                        <a:rPr lang="en-US" sz="2400" b="1" kern="100" baseline="-25000">
                          <a:effectLst/>
                          <a:latin typeface="Euclid" panose="02020503060505020303" pitchFamily="18" charset="0"/>
                          <a:ea typeface="宋体" panose="02010600030101010101" pitchFamily="2" charset="-122"/>
                        </a:rPr>
                        <a:t>1</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5</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9</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13</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17</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25</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29</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553111">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a:effectLst/>
                          <a:latin typeface="Euclid" panose="02020503060505020303" pitchFamily="18" charset="0"/>
                          <a:ea typeface="宋体" panose="02010600030101010101" pitchFamily="2" charset="-122"/>
                        </a:rPr>
                        <a:t>k</a:t>
                      </a:r>
                      <a:r>
                        <a:rPr lang="en-US" sz="2400" b="1" kern="100" baseline="-25000">
                          <a:effectLst/>
                          <a:latin typeface="Euclid" panose="02020503060505020303" pitchFamily="18" charset="0"/>
                          <a:ea typeface="宋体" panose="02010600030101010101" pitchFamily="2" charset="-122"/>
                        </a:rPr>
                        <a:t>6</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a:effectLst/>
                          <a:latin typeface="Euclid" panose="02020503060505020303" pitchFamily="18" charset="0"/>
                          <a:ea typeface="宋体" panose="02010600030101010101" pitchFamily="2" charset="-122"/>
                        </a:rPr>
                        <a:t>k</a:t>
                      </a:r>
                      <a:r>
                        <a:rPr lang="en-US" sz="2400" b="1" kern="100" baseline="-25000">
                          <a:effectLst/>
                          <a:latin typeface="Euclid" panose="02020503060505020303" pitchFamily="18" charset="0"/>
                          <a:ea typeface="宋体" panose="02010600030101010101" pitchFamily="2" charset="-122"/>
                        </a:rPr>
                        <a:t>10</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14</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18</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22</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26</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i="0" kern="100" baseline="-25000" dirty="0">
                          <a:effectLst/>
                          <a:latin typeface="Euclid" panose="02020503060505020303" pitchFamily="18" charset="0"/>
                          <a:ea typeface="宋体" panose="02010600030101010101" pitchFamily="2" charset="-122"/>
                        </a:rPr>
                        <a:t>30</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554889">
                <a:tc>
                  <a:txBody>
                    <a:bodyPr/>
                    <a:lstStyle/>
                    <a:p>
                      <a:pPr algn="ctr">
                        <a:spcAft>
                          <a:spcPts val="0"/>
                        </a:spcAft>
                        <a:tabLst>
                          <a:tab pos="276225" algn="l"/>
                        </a:tabLst>
                      </a:pPr>
                      <a:r>
                        <a:rPr lang="en-US" sz="2400" b="1" i="1" kern="100">
                          <a:effectLst/>
                          <a:latin typeface="Euclid" panose="02020503060505020303" pitchFamily="18" charset="0"/>
                          <a:ea typeface="宋体" panose="02010600030101010101" pitchFamily="2" charset="-122"/>
                        </a:rPr>
                        <a:t>k</a:t>
                      </a:r>
                      <a:r>
                        <a:rPr lang="en-US" sz="2400" b="1" kern="100" baseline="-25000">
                          <a:effectLst/>
                          <a:latin typeface="Euclid" panose="02020503060505020303" pitchFamily="18" charset="0"/>
                          <a:ea typeface="宋体" panose="02010600030101010101" pitchFamily="2" charset="-122"/>
                        </a:rPr>
                        <a:t>3</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a:effectLst/>
                          <a:latin typeface="Euclid" panose="02020503060505020303" pitchFamily="18" charset="0"/>
                          <a:ea typeface="宋体" panose="02010600030101010101" pitchFamily="2" charset="-122"/>
                        </a:rPr>
                        <a:t>k</a:t>
                      </a:r>
                      <a:r>
                        <a:rPr lang="en-US" sz="2400" b="1" kern="100" baseline="-25000">
                          <a:effectLst/>
                          <a:latin typeface="Euclid" panose="02020503060505020303" pitchFamily="18" charset="0"/>
                          <a:ea typeface="宋体" panose="02010600030101010101" pitchFamily="2" charset="-122"/>
                        </a:rPr>
                        <a:t>7</a:t>
                      </a:r>
                      <a:endParaRPr lang="zh-CN" sz="2400" b="1" kern="10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11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15</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19</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23</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kern="100" baseline="-25000" dirty="0">
                          <a:effectLst/>
                          <a:latin typeface="Euclid" panose="02020503060505020303" pitchFamily="18" charset="0"/>
                          <a:ea typeface="宋体" panose="02010600030101010101" pitchFamily="2" charset="-122"/>
                        </a:rPr>
                        <a:t>27</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76225" algn="l"/>
                        </a:tabLst>
                      </a:pPr>
                      <a:r>
                        <a:rPr lang="en-US" sz="2400" b="1" i="1" kern="100" dirty="0">
                          <a:effectLst/>
                          <a:latin typeface="Euclid" panose="02020503060505020303" pitchFamily="18" charset="0"/>
                          <a:ea typeface="宋体" panose="02010600030101010101" pitchFamily="2" charset="-122"/>
                        </a:rPr>
                        <a:t>k</a:t>
                      </a:r>
                      <a:r>
                        <a:rPr lang="en-US" sz="2400" b="1" i="0" kern="100" baseline="-25000" dirty="0">
                          <a:effectLst/>
                          <a:latin typeface="Euclid" panose="02020503060505020303" pitchFamily="18" charset="0"/>
                          <a:ea typeface="宋体" panose="02010600030101010101" pitchFamily="2" charset="-122"/>
                        </a:rPr>
                        <a:t>31</a:t>
                      </a:r>
                      <a:endParaRPr lang="zh-CN" sz="2400" b="1" kern="100" dirty="0">
                        <a:effectLst/>
                        <a:latin typeface="Euclid" panose="02020503060505020303"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6" name="矩形 5">
            <a:extLst>
              <a:ext uri="{FF2B5EF4-FFF2-40B4-BE49-F238E27FC236}">
                <a16:creationId xmlns="" xmlns:a16="http://schemas.microsoft.com/office/drawing/2014/main" id="{D609C220-0F33-4BCA-9B5A-E72C4B47D91C}"/>
              </a:ext>
            </a:extLst>
          </p:cNvPr>
          <p:cNvSpPr/>
          <p:nvPr/>
        </p:nvSpPr>
        <p:spPr>
          <a:xfrm>
            <a:off x="4724396" y="5725106"/>
            <a:ext cx="3467644" cy="523220"/>
          </a:xfrm>
          <a:prstGeom prst="rect">
            <a:avLst/>
          </a:prstGeom>
        </p:spPr>
        <p:txBody>
          <a:bodyPr wrap="square">
            <a:spAutoFit/>
          </a:bodyPr>
          <a:lstStyle/>
          <a:p>
            <a:pPr algn="ctr">
              <a:spcAft>
                <a:spcPts val="0"/>
              </a:spcAft>
            </a:pPr>
            <a:r>
              <a:rPr lang="en-US" altLang="zh-CN" sz="2800" b="1" kern="100" dirty="0">
                <a:latin typeface="Euclid" panose="02020503060505020303" pitchFamily="18" charset="0"/>
                <a:ea typeface="华文中宋" panose="02010600040101010101" pitchFamily="2" charset="-122"/>
              </a:rPr>
              <a:t>AES</a:t>
            </a:r>
            <a:r>
              <a:rPr lang="zh-CN" altLang="zh-CN" sz="2800" kern="100" dirty="0">
                <a:latin typeface="Euclid" panose="02020503060505020303" pitchFamily="18" charset="0"/>
                <a:ea typeface="华文中宋" panose="02010600040101010101" pitchFamily="2" charset="-122"/>
              </a:rPr>
              <a:t>密钥状态矩阵</a:t>
            </a:r>
          </a:p>
        </p:txBody>
      </p:sp>
      <p:sp>
        <p:nvSpPr>
          <p:cNvPr id="7" name="左大括号 6">
            <a:extLst>
              <a:ext uri="{FF2B5EF4-FFF2-40B4-BE49-F238E27FC236}">
                <a16:creationId xmlns="" xmlns:a16="http://schemas.microsoft.com/office/drawing/2014/main" id="{3A14D23B-B0F1-4565-957E-1294EEC685DC}"/>
              </a:ext>
            </a:extLst>
          </p:cNvPr>
          <p:cNvSpPr/>
          <p:nvPr/>
        </p:nvSpPr>
        <p:spPr>
          <a:xfrm rot="5400000" flipH="1">
            <a:off x="5532498" y="2601287"/>
            <a:ext cx="265967" cy="354092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Euclid" panose="02020503060505020303" pitchFamily="18" charset="0"/>
              <a:ea typeface="华文中宋" panose="02010600040101010101" pitchFamily="2" charset="-122"/>
            </a:endParaRPr>
          </a:p>
        </p:txBody>
      </p:sp>
      <p:sp>
        <p:nvSpPr>
          <p:cNvPr id="8" name="矩形 7">
            <a:extLst>
              <a:ext uri="{FF2B5EF4-FFF2-40B4-BE49-F238E27FC236}">
                <a16:creationId xmlns="" xmlns:a16="http://schemas.microsoft.com/office/drawing/2014/main" id="{90DA0DF1-EFF3-4394-911C-D42042EDDFB2}"/>
              </a:ext>
            </a:extLst>
          </p:cNvPr>
          <p:cNvSpPr/>
          <p:nvPr/>
        </p:nvSpPr>
        <p:spPr>
          <a:xfrm>
            <a:off x="4724396" y="4655250"/>
            <a:ext cx="1883850" cy="461665"/>
          </a:xfrm>
          <a:prstGeom prst="rect">
            <a:avLst/>
          </a:prstGeom>
        </p:spPr>
        <p:txBody>
          <a:bodyPr wrap="none">
            <a:spAutoFit/>
          </a:bodyPr>
          <a:lstStyle/>
          <a:p>
            <a:pPr algn="ctr">
              <a:spcAft>
                <a:spcPts val="0"/>
              </a:spcAft>
            </a:pPr>
            <a:r>
              <a:rPr lang="en-US" altLang="zh-CN" sz="2400" b="1" kern="100" dirty="0">
                <a:solidFill>
                  <a:schemeClr val="accent2">
                    <a:lumMod val="75000"/>
                  </a:schemeClr>
                </a:solidFill>
                <a:latin typeface="Euclid" panose="02020503060505020303" pitchFamily="18" charset="0"/>
              </a:rPr>
              <a:t>192</a:t>
            </a:r>
            <a:r>
              <a:rPr lang="zh-CN" altLang="en-US" sz="2400" b="1" kern="100" dirty="0">
                <a:solidFill>
                  <a:schemeClr val="accent2">
                    <a:lumMod val="75000"/>
                  </a:schemeClr>
                </a:solidFill>
                <a:latin typeface="Euclid" panose="02020503060505020303" pitchFamily="18" charset="0"/>
              </a:rPr>
              <a:t>比特密钥</a:t>
            </a:r>
            <a:endParaRPr lang="zh-CN" altLang="zh-CN" sz="2400" b="1" kern="100" dirty="0">
              <a:solidFill>
                <a:schemeClr val="accent2">
                  <a:lumMod val="75000"/>
                </a:schemeClr>
              </a:solidFill>
              <a:latin typeface="Euclid" panose="02020503060505020303" pitchFamily="18" charset="0"/>
            </a:endParaRPr>
          </a:p>
        </p:txBody>
      </p:sp>
      <p:sp>
        <p:nvSpPr>
          <p:cNvPr id="9" name="右大括号 8">
            <a:extLst>
              <a:ext uri="{FF2B5EF4-FFF2-40B4-BE49-F238E27FC236}">
                <a16:creationId xmlns="" xmlns:a16="http://schemas.microsoft.com/office/drawing/2014/main" id="{674181D7-F771-4D08-8E69-0030FD1CCB80}"/>
              </a:ext>
            </a:extLst>
          </p:cNvPr>
          <p:cNvSpPr/>
          <p:nvPr/>
        </p:nvSpPr>
        <p:spPr>
          <a:xfrm rot="16200000">
            <a:off x="5029698" y="717997"/>
            <a:ext cx="177416" cy="234906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Euclid" panose="02020503060505020303" pitchFamily="18" charset="0"/>
              <a:ea typeface="华文中宋" panose="02010600040101010101" pitchFamily="2" charset="-122"/>
            </a:endParaRPr>
          </a:p>
        </p:txBody>
      </p:sp>
      <p:sp>
        <p:nvSpPr>
          <p:cNvPr id="10" name="左大括号 9">
            <a:extLst>
              <a:ext uri="{FF2B5EF4-FFF2-40B4-BE49-F238E27FC236}">
                <a16:creationId xmlns="" xmlns:a16="http://schemas.microsoft.com/office/drawing/2014/main" id="{91CF8885-3FA5-4815-870B-71DF3A3A4568}"/>
              </a:ext>
            </a:extLst>
          </p:cNvPr>
          <p:cNvSpPr/>
          <p:nvPr/>
        </p:nvSpPr>
        <p:spPr>
          <a:xfrm rot="5400000" flipH="1">
            <a:off x="6188704" y="2650474"/>
            <a:ext cx="163955" cy="4768927"/>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Euclid" panose="02020503060505020303" pitchFamily="18" charset="0"/>
              <a:ea typeface="华文中宋" panose="02010600040101010101" pitchFamily="2" charset="-122"/>
            </a:endParaRPr>
          </a:p>
        </p:txBody>
      </p:sp>
      <p:sp>
        <p:nvSpPr>
          <p:cNvPr id="11" name="矩形 10">
            <a:extLst>
              <a:ext uri="{FF2B5EF4-FFF2-40B4-BE49-F238E27FC236}">
                <a16:creationId xmlns="" xmlns:a16="http://schemas.microsoft.com/office/drawing/2014/main" id="{F64FA59D-AD7B-49D6-AE78-F8C59A36AEEB}"/>
              </a:ext>
            </a:extLst>
          </p:cNvPr>
          <p:cNvSpPr/>
          <p:nvPr/>
        </p:nvSpPr>
        <p:spPr>
          <a:xfrm>
            <a:off x="5326697" y="5269410"/>
            <a:ext cx="1883850" cy="461665"/>
          </a:xfrm>
          <a:prstGeom prst="rect">
            <a:avLst/>
          </a:prstGeom>
        </p:spPr>
        <p:txBody>
          <a:bodyPr wrap="none">
            <a:spAutoFit/>
          </a:bodyPr>
          <a:lstStyle/>
          <a:p>
            <a:pPr algn="ctr">
              <a:spcAft>
                <a:spcPts val="0"/>
              </a:spcAft>
            </a:pPr>
            <a:r>
              <a:rPr lang="en-US" altLang="zh-CN" sz="2400" b="1" kern="100" dirty="0">
                <a:solidFill>
                  <a:schemeClr val="accent2">
                    <a:lumMod val="75000"/>
                  </a:schemeClr>
                </a:solidFill>
                <a:latin typeface="Euclid" panose="02020503060505020303" pitchFamily="18" charset="0"/>
              </a:rPr>
              <a:t>256</a:t>
            </a:r>
            <a:r>
              <a:rPr lang="zh-CN" altLang="en-US" sz="2400" b="1" kern="100" dirty="0">
                <a:solidFill>
                  <a:schemeClr val="accent2">
                    <a:lumMod val="75000"/>
                  </a:schemeClr>
                </a:solidFill>
                <a:latin typeface="Euclid" panose="02020503060505020303" pitchFamily="18" charset="0"/>
              </a:rPr>
              <a:t>比特密钥</a:t>
            </a:r>
            <a:endParaRPr lang="zh-CN" altLang="zh-CN" sz="2400" b="1" kern="100" dirty="0">
              <a:solidFill>
                <a:schemeClr val="accent2">
                  <a:lumMod val="75000"/>
                </a:schemeClr>
              </a:solidFill>
              <a:latin typeface="Euclid" panose="02020503060505020303" pitchFamily="18" charset="0"/>
            </a:endParaRPr>
          </a:p>
        </p:txBody>
      </p:sp>
      <p:sp>
        <p:nvSpPr>
          <p:cNvPr id="12" name="Rectangle 1">
            <a:extLst>
              <a:ext uri="{FF2B5EF4-FFF2-40B4-BE49-F238E27FC236}">
                <a16:creationId xmlns="" xmlns:a16="http://schemas.microsoft.com/office/drawing/2014/main" id="{6C209A85-F5E6-4D27-B4C8-DD2013A87D10}"/>
              </a:ext>
            </a:extLst>
          </p:cNvPr>
          <p:cNvSpPr>
            <a:spLocks noChangeArrowheads="1"/>
          </p:cNvSpPr>
          <p:nvPr/>
        </p:nvSpPr>
        <p:spPr bwMode="auto">
          <a:xfrm>
            <a:off x="152516" y="3977152"/>
            <a:ext cx="31432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276225" algn="l"/>
              </a:tabLst>
              <a:defRPr>
                <a:solidFill>
                  <a:schemeClr val="tx1"/>
                </a:solidFill>
                <a:latin typeface="Arial" panose="020B0604020202020204" pitchFamily="34" charset="0"/>
              </a:defRPr>
            </a:lvl1pPr>
            <a:lvl2pPr>
              <a:tabLst>
                <a:tab pos="276225" algn="l"/>
              </a:tabLst>
              <a:defRPr>
                <a:solidFill>
                  <a:schemeClr val="tx1"/>
                </a:solidFill>
                <a:latin typeface="Arial" panose="020B0604020202020204" pitchFamily="34" charset="0"/>
              </a:defRPr>
            </a:lvl2pPr>
            <a:lvl3pPr>
              <a:tabLst>
                <a:tab pos="276225" algn="l"/>
              </a:tabLst>
              <a:defRPr>
                <a:solidFill>
                  <a:schemeClr val="tx1"/>
                </a:solidFill>
                <a:latin typeface="Arial" panose="020B0604020202020204" pitchFamily="34" charset="0"/>
              </a:defRPr>
            </a:lvl3pPr>
            <a:lvl4pPr>
              <a:tabLst>
                <a:tab pos="276225" algn="l"/>
              </a:tabLst>
              <a:defRPr>
                <a:solidFill>
                  <a:schemeClr val="tx1"/>
                </a:solidFill>
                <a:latin typeface="Arial" panose="020B0604020202020204" pitchFamily="34" charset="0"/>
              </a:defRPr>
            </a:lvl4pPr>
            <a:lvl5pPr>
              <a:tabLst>
                <a:tab pos="276225" algn="l"/>
              </a:tabLst>
              <a:defRPr>
                <a:solidFill>
                  <a:schemeClr val="tx1"/>
                </a:solidFill>
                <a:latin typeface="Arial" panose="020B0604020202020204" pitchFamily="34" charset="0"/>
              </a:defRPr>
            </a:lvl5pPr>
            <a:lvl6pPr eaLnBrk="0" fontAlgn="base" hangingPunct="0">
              <a:spcBef>
                <a:spcPct val="0"/>
              </a:spcBef>
              <a:spcAft>
                <a:spcPct val="0"/>
              </a:spcAft>
              <a:tabLst>
                <a:tab pos="276225" algn="l"/>
              </a:tabLst>
              <a:defRPr>
                <a:solidFill>
                  <a:schemeClr val="tx1"/>
                </a:solidFill>
                <a:latin typeface="Arial" panose="020B0604020202020204" pitchFamily="34" charset="0"/>
              </a:defRPr>
            </a:lvl6pPr>
            <a:lvl7pPr eaLnBrk="0" fontAlgn="base" hangingPunct="0">
              <a:spcBef>
                <a:spcPct val="0"/>
              </a:spcBef>
              <a:spcAft>
                <a:spcPct val="0"/>
              </a:spcAft>
              <a:tabLst>
                <a:tab pos="276225" algn="l"/>
              </a:tabLst>
              <a:defRPr>
                <a:solidFill>
                  <a:schemeClr val="tx1"/>
                </a:solidFill>
                <a:latin typeface="Arial" panose="020B0604020202020204" pitchFamily="34" charset="0"/>
              </a:defRPr>
            </a:lvl7pPr>
            <a:lvl8pPr eaLnBrk="0" fontAlgn="base" hangingPunct="0">
              <a:spcBef>
                <a:spcPct val="0"/>
              </a:spcBef>
              <a:spcAft>
                <a:spcPct val="0"/>
              </a:spcAft>
              <a:tabLst>
                <a:tab pos="276225" algn="l"/>
              </a:tabLst>
              <a:defRPr>
                <a:solidFill>
                  <a:schemeClr val="tx1"/>
                </a:solidFill>
                <a:latin typeface="Arial" panose="020B0604020202020204" pitchFamily="34" charset="0"/>
              </a:defRPr>
            </a:lvl8pPr>
            <a:lvl9pPr eaLnBrk="0" fontAlgn="base" hangingPunct="0">
              <a:spcBef>
                <a:spcPct val="0"/>
              </a:spcBef>
              <a:spcAft>
                <a:spcPct val="0"/>
              </a:spcAft>
              <a:tabLst>
                <a:tab pos="276225" algn="l"/>
              </a:tabLst>
              <a:defRPr>
                <a:solidFill>
                  <a:schemeClr val="tx1"/>
                </a:solidFill>
                <a:latin typeface="Arial" panose="020B0604020202020204" pitchFamily="34" charset="0"/>
              </a:defRPr>
            </a:lvl9pPr>
          </a:lstStyle>
          <a:p>
            <a:pPr algn="ctr" defTabSz="914377">
              <a:tabLst>
                <a:tab pos="276218" algn="l"/>
              </a:tabLst>
            </a:pPr>
            <a:r>
              <a:rPr lang="en-US" altLang="zh-CN" sz="2800" b="1" dirty="0">
                <a:latin typeface="Euclid" panose="02020503060505020303" pitchFamily="18" charset="0"/>
                <a:ea typeface="华文中宋" panose="02010600040101010101" pitchFamily="2" charset="-122"/>
                <a:cs typeface="Times New Roman" panose="02020603050405020304" pitchFamily="18" charset="0"/>
              </a:rPr>
              <a:t>AES</a:t>
            </a:r>
            <a:r>
              <a:rPr lang="zh-CN" altLang="en-US" sz="2800" dirty="0">
                <a:latin typeface="Euclid" panose="02020503060505020303" pitchFamily="18" charset="0"/>
                <a:ea typeface="华文中宋" panose="02010600040101010101" pitchFamily="2" charset="-122"/>
                <a:cs typeface="Times New Roman" panose="02020603050405020304" pitchFamily="18" charset="0"/>
              </a:rPr>
              <a:t>明文状态矩阵 </a:t>
            </a:r>
            <a:endParaRPr lang="zh-CN" altLang="en-US" sz="2800" dirty="0">
              <a:latin typeface="Euclid" panose="02020503060505020303" pitchFamily="18" charset="0"/>
              <a:ea typeface="华文中宋" panose="02010600040101010101" pitchFamily="2" charset="-122"/>
            </a:endParaRPr>
          </a:p>
        </p:txBody>
      </p:sp>
      <p:sp>
        <p:nvSpPr>
          <p:cNvPr id="13" name="矩形 12">
            <a:extLst>
              <a:ext uri="{FF2B5EF4-FFF2-40B4-BE49-F238E27FC236}">
                <a16:creationId xmlns="" xmlns:a16="http://schemas.microsoft.com/office/drawing/2014/main" id="{717A180D-7E33-40AE-A5B6-8C3F274C5274}"/>
              </a:ext>
            </a:extLst>
          </p:cNvPr>
          <p:cNvSpPr/>
          <p:nvPr/>
        </p:nvSpPr>
        <p:spPr>
          <a:xfrm>
            <a:off x="4176481" y="1214781"/>
            <a:ext cx="1883850" cy="461665"/>
          </a:xfrm>
          <a:prstGeom prst="rect">
            <a:avLst/>
          </a:prstGeom>
        </p:spPr>
        <p:txBody>
          <a:bodyPr wrap="none">
            <a:spAutoFit/>
          </a:bodyPr>
          <a:lstStyle/>
          <a:p>
            <a:pPr algn="ctr">
              <a:spcAft>
                <a:spcPts val="0"/>
              </a:spcAft>
            </a:pPr>
            <a:r>
              <a:rPr lang="en-US" altLang="zh-CN" sz="2400" b="1" kern="100" dirty="0">
                <a:solidFill>
                  <a:schemeClr val="accent2">
                    <a:lumMod val="75000"/>
                  </a:schemeClr>
                </a:solidFill>
                <a:latin typeface="Euclid" panose="02020503060505020303" pitchFamily="18" charset="0"/>
              </a:rPr>
              <a:t>128</a:t>
            </a:r>
            <a:r>
              <a:rPr lang="zh-CN" altLang="en-US" sz="2400" b="1" kern="100" dirty="0">
                <a:solidFill>
                  <a:schemeClr val="accent2">
                    <a:lumMod val="75000"/>
                  </a:schemeClr>
                </a:solidFill>
                <a:latin typeface="Euclid" panose="02020503060505020303" pitchFamily="18" charset="0"/>
              </a:rPr>
              <a:t>比特密钥</a:t>
            </a:r>
            <a:endParaRPr lang="zh-CN" altLang="zh-CN" sz="2400" b="1" kern="100" dirty="0">
              <a:solidFill>
                <a:schemeClr val="accent2">
                  <a:lumMod val="75000"/>
                </a:schemeClr>
              </a:solidFill>
              <a:latin typeface="Euclid" panose="02020503060505020303" pitchFamily="18" charset="0"/>
            </a:endParaRPr>
          </a:p>
        </p:txBody>
      </p:sp>
      <p:sp>
        <p:nvSpPr>
          <p:cNvPr id="3" name="日期占位符 2"/>
          <p:cNvSpPr>
            <a:spLocks noGrp="1"/>
          </p:cNvSpPr>
          <p:nvPr>
            <p:ph type="dt" sz="half" idx="10"/>
          </p:nvPr>
        </p:nvSpPr>
        <p:spPr/>
        <p:txBody>
          <a:bodyPr/>
          <a:lstStyle/>
          <a:p>
            <a:pPr>
              <a:defRPr/>
            </a:pPr>
            <a:fld id="{CB60CB81-BD85-4BF4-A041-A4EB6AA42399}" type="datetime1">
              <a:rPr lang="zh-CN" altLang="en-US" smtClean="0"/>
              <a:t>2023/3/31</a:t>
            </a:fld>
            <a:endParaRPr lang="en-US" altLang="zh-CN" dirty="0"/>
          </a:p>
        </p:txBody>
      </p:sp>
      <p:sp>
        <p:nvSpPr>
          <p:cNvPr id="14" name="页脚占位符 1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184096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animBg="1"/>
      <p:bldP spid="11" grpId="0"/>
      <p:bldP spid="12" grpId="0"/>
      <p:bldP spid="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 xmlns:a16="http://schemas.microsoft.com/office/drawing/2014/main" id="{F8DA7122-9786-471D-8C2D-7023F7D42C95}"/>
              </a:ext>
            </a:extLst>
          </p:cNvPr>
          <p:cNvSpPr txBox="1">
            <a:spLocks/>
          </p:cNvSpPr>
          <p:nvPr/>
        </p:nvSpPr>
        <p:spPr>
          <a:xfrm>
            <a:off x="304912" y="324297"/>
            <a:ext cx="7886700" cy="972504"/>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b="1" kern="1200">
                <a:solidFill>
                  <a:schemeClr val="tx1"/>
                </a:solidFill>
                <a:latin typeface="+mn-lt"/>
                <a:ea typeface="华文中宋" panose="0201060004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1" kern="1200">
                <a:solidFill>
                  <a:schemeClr val="tx1"/>
                </a:solidFill>
                <a:latin typeface="+mn-lt"/>
                <a:ea typeface="华文中宋" panose="0201060004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算法的输入、输出和种子密钥可看成字节组成的一维数组。</a:t>
            </a:r>
          </a:p>
          <a:p>
            <a:endParaRPr lang="zh-CN" altLang="en-US" dirty="0"/>
          </a:p>
        </p:txBody>
      </p:sp>
      <p:pic>
        <p:nvPicPr>
          <p:cNvPr id="3" name="图片 2">
            <a:extLst>
              <a:ext uri="{FF2B5EF4-FFF2-40B4-BE49-F238E27FC236}">
                <a16:creationId xmlns="" xmlns:a16="http://schemas.microsoft.com/office/drawing/2014/main" id="{4638B205-BAD8-4A4C-A236-6D9EFDF85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 y="1447852"/>
            <a:ext cx="7117080" cy="5105400"/>
          </a:xfrm>
          <a:prstGeom prst="rect">
            <a:avLst/>
          </a:prstGeom>
        </p:spPr>
      </p:pic>
      <p:sp>
        <p:nvSpPr>
          <p:cNvPr id="4" name="日期占位符 3"/>
          <p:cNvSpPr>
            <a:spLocks noGrp="1"/>
          </p:cNvSpPr>
          <p:nvPr>
            <p:ph type="dt" sz="half" idx="10"/>
          </p:nvPr>
        </p:nvSpPr>
        <p:spPr/>
        <p:txBody>
          <a:bodyPr/>
          <a:lstStyle/>
          <a:p>
            <a:pPr>
              <a:defRPr/>
            </a:pPr>
            <a:fld id="{706DC1BD-AA2F-4DCB-8AAF-CDDC66D42955}" type="datetime1">
              <a:rPr lang="zh-CN" altLang="en-US" smtClean="0"/>
              <a:t>2023/3/31</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09395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A40A30D-A3EE-4D65-AEF8-CF3E8AAAE94D}"/>
              </a:ext>
            </a:extLst>
          </p:cNvPr>
          <p:cNvSpPr>
            <a:spLocks noGrp="1"/>
          </p:cNvSpPr>
          <p:nvPr>
            <p:ph type="title"/>
          </p:nvPr>
        </p:nvSpPr>
        <p:spPr/>
        <p:txBody>
          <a:bodyPr/>
          <a:lstStyle/>
          <a:p>
            <a:pPr>
              <a:defRPr/>
            </a:pPr>
            <a:r>
              <a:rPr lang="zh-CN" altLang="en-US" dirty="0"/>
              <a:t>算法说明</a:t>
            </a:r>
          </a:p>
        </p:txBody>
      </p:sp>
      <p:pic>
        <p:nvPicPr>
          <p:cNvPr id="4" name="内容占位符 3">
            <a:extLst>
              <a:ext uri="{FF2B5EF4-FFF2-40B4-BE49-F238E27FC236}">
                <a16:creationId xmlns="" xmlns:a16="http://schemas.microsoft.com/office/drawing/2014/main" id="{E7B7F9E4-EAE6-40B5-A423-460D2BA31087}"/>
              </a:ext>
            </a:extLst>
          </p:cNvPr>
          <p:cNvPicPr>
            <a:picLocks noGrp="1" noChangeAspect="1"/>
          </p:cNvPicPr>
          <p:nvPr>
            <p:ph idx="1"/>
          </p:nvPr>
        </p:nvPicPr>
        <p:blipFill>
          <a:blip r:embed="rId2"/>
          <a:stretch>
            <a:fillRect/>
          </a:stretch>
        </p:blipFill>
        <p:spPr>
          <a:xfrm>
            <a:off x="0" y="1905040"/>
            <a:ext cx="9122194" cy="3657504"/>
          </a:xfrm>
          <a:prstGeom prst="rect">
            <a:avLst/>
          </a:prstGeom>
        </p:spPr>
      </p:pic>
      <p:sp>
        <p:nvSpPr>
          <p:cNvPr id="3" name="日期占位符 2"/>
          <p:cNvSpPr>
            <a:spLocks noGrp="1"/>
          </p:cNvSpPr>
          <p:nvPr>
            <p:ph type="dt" sz="half" idx="10"/>
          </p:nvPr>
        </p:nvSpPr>
        <p:spPr/>
        <p:txBody>
          <a:bodyPr/>
          <a:lstStyle/>
          <a:p>
            <a:pPr>
              <a:defRPr/>
            </a:pPr>
            <a:fld id="{7A51A2A1-E577-4C63-8E1B-7AA52D0E60FD}"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49300332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a:extLst>
              <a:ext uri="{FF2B5EF4-FFF2-40B4-BE49-F238E27FC236}">
                <a16:creationId xmlns="" xmlns:a16="http://schemas.microsoft.com/office/drawing/2014/main" id="{EA33B443-094E-4751-8FC8-B9AF5C62F246}"/>
              </a:ext>
            </a:extLst>
          </p:cNvPr>
          <p:cNvSpPr>
            <a:spLocks noGrp="1"/>
          </p:cNvSpPr>
          <p:nvPr>
            <p:ph idx="1"/>
          </p:nvPr>
        </p:nvSpPr>
        <p:spPr>
          <a:xfrm>
            <a:off x="609600" y="1198562"/>
            <a:ext cx="8153400" cy="4668838"/>
          </a:xfrm>
        </p:spPr>
        <p:txBody>
          <a:bodyPr/>
          <a:lstStyle/>
          <a:p>
            <a:pPr marL="457200" lvl="1" indent="-457200" algn="just" eaLnBrk="1" hangingPunct="1">
              <a:lnSpc>
                <a:spcPct val="10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mn-lt"/>
              </a:rPr>
              <a:t>分组密码的迭代方式</a:t>
            </a:r>
            <a:r>
              <a:rPr lang="en-US" altLang="zh-CN" sz="2800" b="0" dirty="0">
                <a:solidFill>
                  <a:srgbClr val="FF0000"/>
                </a:solidFill>
                <a:latin typeface="+mn-lt"/>
              </a:rPr>
              <a:t>—SP</a:t>
            </a:r>
            <a:r>
              <a:rPr lang="zh-CN" altLang="en-US" sz="2800" b="0" dirty="0">
                <a:solidFill>
                  <a:srgbClr val="FF0000"/>
                </a:solidFill>
                <a:latin typeface="+mn-lt"/>
              </a:rPr>
              <a:t>网络</a:t>
            </a:r>
            <a:endParaRPr lang="en-US" altLang="zh-CN" sz="2800" b="0" dirty="0">
              <a:solidFill>
                <a:srgbClr val="FF0000"/>
              </a:solidFill>
              <a:latin typeface="+mn-lt"/>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800" b="0" dirty="0">
                <a:latin typeface="+mn-lt"/>
              </a:rPr>
              <a:t>SP</a:t>
            </a:r>
            <a:r>
              <a:rPr lang="zh-CN" altLang="en-US" sz="2800" b="0" dirty="0">
                <a:latin typeface="+mn-lt"/>
              </a:rPr>
              <a:t>网络中</a:t>
            </a:r>
            <a:r>
              <a:rPr lang="en-US" altLang="zh-CN" sz="2800" b="0" dirty="0">
                <a:latin typeface="+mn-lt"/>
              </a:rPr>
              <a:t>, </a:t>
            </a:r>
            <a:r>
              <a:rPr lang="en-US" altLang="zh-CN" sz="2800" b="0" dirty="0">
                <a:solidFill>
                  <a:srgbClr val="FF0000"/>
                </a:solidFill>
                <a:latin typeface="+mn-lt"/>
              </a:rPr>
              <a:t>S</a:t>
            </a:r>
            <a:r>
              <a:rPr lang="zh-CN" altLang="en-US" sz="2800" b="0" dirty="0">
                <a:solidFill>
                  <a:srgbClr val="FF0000"/>
                </a:solidFill>
                <a:latin typeface="+mn-lt"/>
              </a:rPr>
              <a:t>表示代替</a:t>
            </a:r>
            <a:r>
              <a:rPr lang="en-US" altLang="zh-CN" sz="2800" b="0" dirty="0">
                <a:latin typeface="+mn-lt"/>
              </a:rPr>
              <a:t>, </a:t>
            </a:r>
            <a:r>
              <a:rPr lang="zh-CN" altLang="en-US" sz="2800" b="0">
                <a:latin typeface="+mn-lt"/>
              </a:rPr>
              <a:t>又称为</a:t>
            </a:r>
            <a:r>
              <a:rPr lang="zh-CN" altLang="en-US" sz="2800" b="0">
                <a:solidFill>
                  <a:srgbClr val="FF0000"/>
                </a:solidFill>
                <a:latin typeface="+mn-lt"/>
              </a:rPr>
              <a:t>混淆层</a:t>
            </a:r>
            <a:r>
              <a:rPr lang="en-US" altLang="zh-CN" sz="2800" b="0" dirty="0">
                <a:latin typeface="+mn-lt"/>
              </a:rPr>
              <a:t>, </a:t>
            </a:r>
            <a:r>
              <a:rPr lang="zh-CN" altLang="en-US" sz="2800" b="0">
                <a:latin typeface="+mn-lt"/>
              </a:rPr>
              <a:t>主要起混淆作用</a:t>
            </a:r>
            <a:r>
              <a:rPr lang="en-US" altLang="zh-CN" sz="2800" b="0" dirty="0">
                <a:latin typeface="+mn-lt"/>
              </a:rPr>
              <a:t>, </a:t>
            </a:r>
            <a:r>
              <a:rPr lang="en-US" altLang="zh-CN" sz="2800" b="0" dirty="0">
                <a:solidFill>
                  <a:srgbClr val="FF0000"/>
                </a:solidFill>
                <a:latin typeface="+mn-lt"/>
              </a:rPr>
              <a:t>P</a:t>
            </a:r>
            <a:r>
              <a:rPr lang="zh-CN" altLang="en-US" sz="2800" b="0" dirty="0">
                <a:solidFill>
                  <a:srgbClr val="FF0000"/>
                </a:solidFill>
                <a:latin typeface="+mn-lt"/>
              </a:rPr>
              <a:t>表示置换</a:t>
            </a:r>
            <a:r>
              <a:rPr lang="en-US" altLang="zh-CN" sz="2800" b="0" dirty="0">
                <a:latin typeface="+mn-lt"/>
              </a:rPr>
              <a:t>, </a:t>
            </a:r>
            <a:r>
              <a:rPr lang="zh-CN" altLang="en-US" sz="2800" b="0" dirty="0">
                <a:latin typeface="+mn-lt"/>
              </a:rPr>
              <a:t>又称为</a:t>
            </a:r>
            <a:r>
              <a:rPr lang="zh-CN" altLang="en-US" sz="2800" b="0" dirty="0">
                <a:solidFill>
                  <a:srgbClr val="FF0000"/>
                </a:solidFill>
                <a:latin typeface="+mn-lt"/>
              </a:rPr>
              <a:t>扩散层</a:t>
            </a:r>
            <a:r>
              <a:rPr lang="en-US" altLang="zh-CN" sz="2800" b="0" dirty="0">
                <a:latin typeface="+mn-lt"/>
              </a:rPr>
              <a:t>, </a:t>
            </a:r>
            <a:r>
              <a:rPr lang="zh-CN" altLang="en-US" sz="2800" b="0" dirty="0">
                <a:latin typeface="+mn-lt"/>
              </a:rPr>
              <a:t>主要起扩散作用。</a:t>
            </a:r>
            <a:endParaRPr lang="en-US" altLang="zh-CN" sz="2800" b="0" dirty="0">
              <a:latin typeface="+mn-lt"/>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en-US" altLang="zh-CN" sz="2800" b="0" dirty="0">
                <a:latin typeface="+mn-lt"/>
              </a:rPr>
              <a:t>SP</a:t>
            </a:r>
            <a:r>
              <a:rPr lang="zh-CN" altLang="en-US" sz="2800" b="0" dirty="0">
                <a:latin typeface="+mn-lt"/>
              </a:rPr>
              <a:t>网络也是一种乘积密码</a:t>
            </a:r>
            <a:r>
              <a:rPr lang="en-US" altLang="zh-CN" sz="2800" b="0" dirty="0">
                <a:latin typeface="+mn-lt"/>
              </a:rPr>
              <a:t>, </a:t>
            </a:r>
            <a:r>
              <a:rPr lang="zh-CN" altLang="en-US" sz="2800" b="0" dirty="0">
                <a:latin typeface="+mn-lt"/>
              </a:rPr>
              <a:t>它由一定数量的迭代组成</a:t>
            </a:r>
            <a:r>
              <a:rPr lang="en-US" altLang="zh-CN" sz="2800" b="0" dirty="0">
                <a:latin typeface="+mn-lt"/>
              </a:rPr>
              <a:t>, </a:t>
            </a:r>
            <a:r>
              <a:rPr lang="zh-CN" altLang="en-US" sz="2800" b="0" dirty="0">
                <a:latin typeface="+mn-lt"/>
              </a:rPr>
              <a:t>其中</a:t>
            </a:r>
            <a:r>
              <a:rPr lang="zh-CN" altLang="en-US" sz="2800" b="0" dirty="0">
                <a:solidFill>
                  <a:srgbClr val="FF0000"/>
                </a:solidFill>
                <a:latin typeface="+mn-lt"/>
              </a:rPr>
              <a:t>每一次迭代都包含了代替和置换</a:t>
            </a:r>
            <a:r>
              <a:rPr lang="zh-CN" altLang="en-US" sz="2800" b="0" dirty="0">
                <a:latin typeface="+mn-lt"/>
              </a:rPr>
              <a:t>。</a:t>
            </a:r>
            <a:endParaRPr lang="en-US" altLang="zh-CN" sz="2800" b="0" dirty="0">
              <a:latin typeface="+mn-lt"/>
            </a:endParaRPr>
          </a:p>
          <a:p>
            <a:pPr lvl="1" algn="just" eaLnBrk="1" hangingPunct="1">
              <a:lnSpc>
                <a:spcPct val="125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假设第</a:t>
            </a:r>
            <a:r>
              <a:rPr lang="en-US" altLang="zh-CN" sz="2800" i="1" dirty="0">
                <a:latin typeface="Euclid" panose="02020503060505020303" pitchFamily="18" charset="0"/>
              </a:rPr>
              <a:t>i</a:t>
            </a:r>
            <a:r>
              <a:rPr lang="en-US" altLang="zh-CN" sz="2800" dirty="0">
                <a:latin typeface="Euclid" panose="02020503060505020303" pitchFamily="18" charset="0"/>
              </a:rPr>
              <a:t>-1</a:t>
            </a:r>
            <a:r>
              <a:rPr lang="zh-CN" altLang="en-US" sz="2800" b="0" dirty="0">
                <a:latin typeface="Euclid" panose="02020503060505020303" pitchFamily="18" charset="0"/>
              </a:rPr>
              <a:t>轮的输出为</a:t>
            </a:r>
            <a:r>
              <a:rPr lang="en-US" altLang="zh-CN" sz="2800" i="1" dirty="0">
                <a:latin typeface="Euclid" panose="02020503060505020303" pitchFamily="18" charset="0"/>
              </a:rPr>
              <a:t>x</a:t>
            </a:r>
            <a:r>
              <a:rPr lang="en-US" altLang="zh-CN" sz="2800" i="1" baseline="-25000" dirty="0">
                <a:latin typeface="Euclid" panose="02020503060505020303" pitchFamily="18" charset="0"/>
              </a:rPr>
              <a:t>i</a:t>
            </a:r>
            <a:r>
              <a:rPr lang="en-US" altLang="zh-CN" sz="2800" baseline="-25000" dirty="0">
                <a:latin typeface="Euclid" panose="02020503060505020303" pitchFamily="18" charset="0"/>
              </a:rPr>
              <a:t>-1</a:t>
            </a:r>
            <a:r>
              <a:rPr lang="en-US" altLang="zh-CN" sz="2800" b="0" dirty="0">
                <a:latin typeface="+mn-lt"/>
              </a:rPr>
              <a:t>,</a:t>
            </a:r>
            <a:r>
              <a:rPr lang="en-US" altLang="zh-CN" sz="2800" b="0" dirty="0">
                <a:latin typeface="Euclid" panose="02020503060505020303" pitchFamily="18" charset="0"/>
              </a:rPr>
              <a:t> </a:t>
            </a:r>
            <a:r>
              <a:rPr lang="zh-CN" altLang="en-US" sz="2800" b="0" dirty="0">
                <a:latin typeface="Euclid" panose="02020503060505020303" pitchFamily="18" charset="0"/>
              </a:rPr>
              <a:t>它是第</a:t>
            </a:r>
            <a:r>
              <a:rPr lang="en-US" altLang="zh-CN" sz="2800" i="1" dirty="0" err="1">
                <a:latin typeface="Euclid" panose="02020503060505020303" pitchFamily="18" charset="0"/>
              </a:rPr>
              <a:t>i</a:t>
            </a:r>
            <a:r>
              <a:rPr lang="zh-CN" altLang="en-US" sz="2800" b="0" dirty="0">
                <a:latin typeface="Euclid" panose="02020503060505020303" pitchFamily="18" charset="0"/>
              </a:rPr>
              <a:t>轮的输入</a:t>
            </a:r>
            <a:r>
              <a:rPr lang="en-US" altLang="zh-CN" sz="2800" b="0" dirty="0">
                <a:latin typeface="Euclid" panose="02020503060505020303" pitchFamily="18" charset="0"/>
              </a:rPr>
              <a:t>, </a:t>
            </a:r>
            <a:r>
              <a:rPr lang="zh-CN" altLang="en-US" sz="2800" b="0" dirty="0">
                <a:latin typeface="Euclid" panose="02020503060505020303" pitchFamily="18" charset="0"/>
              </a:rPr>
              <a:t>在经过代替和置换后</a:t>
            </a:r>
            <a:r>
              <a:rPr lang="en-US" altLang="zh-CN" sz="2800" b="0" dirty="0">
                <a:latin typeface="+mn-lt"/>
              </a:rPr>
              <a:t>,</a:t>
            </a:r>
            <a:r>
              <a:rPr lang="en-US" altLang="zh-CN" sz="2800" b="0" dirty="0">
                <a:latin typeface="Euclid" panose="02020503060505020303" pitchFamily="18" charset="0"/>
              </a:rPr>
              <a:t> </a:t>
            </a:r>
            <a:r>
              <a:rPr lang="zh-CN" altLang="en-US" sz="2800" b="0" dirty="0">
                <a:latin typeface="Euclid" panose="02020503060505020303" pitchFamily="18" charset="0"/>
              </a:rPr>
              <a:t>输出第</a:t>
            </a:r>
            <a:r>
              <a:rPr lang="en-US" altLang="zh-CN" sz="2800" i="1" dirty="0" err="1">
                <a:latin typeface="Euclid" panose="02020503060505020303" pitchFamily="18" charset="0"/>
              </a:rPr>
              <a:t>i</a:t>
            </a:r>
            <a:r>
              <a:rPr lang="zh-CN" altLang="en-US" sz="2800" b="0" dirty="0">
                <a:latin typeface="Euclid" panose="02020503060505020303" pitchFamily="18" charset="0"/>
              </a:rPr>
              <a:t>轮的结果</a:t>
            </a:r>
            <a:r>
              <a:rPr lang="en-US" altLang="zh-CN" sz="2800" i="1" dirty="0">
                <a:latin typeface="Euclid" panose="02020503060505020303" pitchFamily="18" charset="0"/>
              </a:rPr>
              <a:t>x</a:t>
            </a:r>
            <a:r>
              <a:rPr lang="en-US" altLang="zh-CN" sz="2800" i="1" baseline="-25000" dirty="0">
                <a:latin typeface="Euclid" panose="02020503060505020303" pitchFamily="18" charset="0"/>
              </a:rPr>
              <a:t>i</a:t>
            </a:r>
            <a:r>
              <a:rPr lang="en-US" altLang="zh-CN" sz="2800" b="0" dirty="0">
                <a:latin typeface="+mn-lt"/>
              </a:rPr>
              <a:t>,</a:t>
            </a:r>
            <a:r>
              <a:rPr lang="en-US" altLang="zh-CN" sz="2800" b="0" dirty="0">
                <a:latin typeface="Euclid" panose="02020503060505020303" pitchFamily="18" charset="0"/>
              </a:rPr>
              <a:t> </a:t>
            </a:r>
            <a:r>
              <a:rPr lang="zh-CN" altLang="en-US" sz="2800" b="0" dirty="0">
                <a:latin typeface="Euclid" panose="02020503060505020303" pitchFamily="18" charset="0"/>
              </a:rPr>
              <a:t>这里的代替部分需要使用第</a:t>
            </a:r>
            <a:r>
              <a:rPr lang="en-US" altLang="zh-CN" sz="2800" i="1" dirty="0" err="1">
                <a:latin typeface="Euclid" panose="02020503060505020303" pitchFamily="18" charset="0"/>
              </a:rPr>
              <a:t>i</a:t>
            </a:r>
            <a:r>
              <a:rPr lang="zh-CN" altLang="en-US" sz="2800" b="0" dirty="0">
                <a:latin typeface="Euclid" panose="02020503060505020303" pitchFamily="18" charset="0"/>
              </a:rPr>
              <a:t>轮的子密钥</a:t>
            </a:r>
            <a:r>
              <a:rPr lang="en-US" altLang="zh-CN" sz="2800" i="1" dirty="0" err="1">
                <a:latin typeface="Euclid" panose="02020503060505020303" pitchFamily="18" charset="0"/>
              </a:rPr>
              <a:t>k</a:t>
            </a:r>
            <a:r>
              <a:rPr lang="en-US" altLang="zh-CN" sz="2800" i="1" baseline="-25000" dirty="0" err="1">
                <a:latin typeface="Euclid" panose="02020503060505020303" pitchFamily="18" charset="0"/>
              </a:rPr>
              <a:t>i</a:t>
            </a:r>
            <a:r>
              <a:rPr lang="zh-CN" altLang="en-US" sz="2800" b="0" dirty="0">
                <a:latin typeface="Euclid" panose="02020503060505020303" pitchFamily="18" charset="0"/>
              </a:rPr>
              <a:t>。</a:t>
            </a:r>
          </a:p>
        </p:txBody>
      </p:sp>
      <p:sp>
        <p:nvSpPr>
          <p:cNvPr id="24579" name="Text Box 4">
            <a:extLst>
              <a:ext uri="{FF2B5EF4-FFF2-40B4-BE49-F238E27FC236}">
                <a16:creationId xmlns="" xmlns:a16="http://schemas.microsoft.com/office/drawing/2014/main" id="{AD123DCA-A20B-41BF-8128-A8FDCA8E75EC}"/>
              </a:ext>
            </a:extLst>
          </p:cNvPr>
          <p:cNvSpPr txBox="1">
            <a:spLocks noChangeArrowheads="1"/>
          </p:cNvSpPr>
          <p:nvPr/>
        </p:nvSpPr>
        <p:spPr bwMode="auto">
          <a:xfrm>
            <a:off x="2422525" y="3602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24580" name="Text Box 5">
            <a:extLst>
              <a:ext uri="{FF2B5EF4-FFF2-40B4-BE49-F238E27FC236}">
                <a16:creationId xmlns="" xmlns:a16="http://schemas.microsoft.com/office/drawing/2014/main" id="{C62CD73B-CDEB-451D-9D27-29CF046859AB}"/>
              </a:ext>
            </a:extLst>
          </p:cNvPr>
          <p:cNvSpPr txBox="1">
            <a:spLocks noChangeArrowheads="1"/>
          </p:cNvSpPr>
          <p:nvPr/>
        </p:nvSpPr>
        <p:spPr bwMode="auto">
          <a:xfrm>
            <a:off x="1965325" y="4592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24581" name="Text Box 6">
            <a:extLst>
              <a:ext uri="{FF2B5EF4-FFF2-40B4-BE49-F238E27FC236}">
                <a16:creationId xmlns="" xmlns:a16="http://schemas.microsoft.com/office/drawing/2014/main" id="{0AD22703-A5A6-4359-B34F-A516908B5B6B}"/>
              </a:ext>
            </a:extLst>
          </p:cNvPr>
          <p:cNvSpPr txBox="1">
            <a:spLocks noChangeArrowheads="1"/>
          </p:cNvSpPr>
          <p:nvPr/>
        </p:nvSpPr>
        <p:spPr bwMode="auto">
          <a:xfrm>
            <a:off x="3032125" y="5126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24582" name="Text Box 7">
            <a:extLst>
              <a:ext uri="{FF2B5EF4-FFF2-40B4-BE49-F238E27FC236}">
                <a16:creationId xmlns="" xmlns:a16="http://schemas.microsoft.com/office/drawing/2014/main" id="{E356CA99-453D-4846-83C4-9A2AFF16ECA5}"/>
              </a:ext>
            </a:extLst>
          </p:cNvPr>
          <p:cNvSpPr txBox="1">
            <a:spLocks noChangeArrowheads="1"/>
          </p:cNvSpPr>
          <p:nvPr/>
        </p:nvSpPr>
        <p:spPr bwMode="auto">
          <a:xfrm>
            <a:off x="6232525" y="5202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24583" name="Text Box 8">
            <a:extLst>
              <a:ext uri="{FF2B5EF4-FFF2-40B4-BE49-F238E27FC236}">
                <a16:creationId xmlns="" xmlns:a16="http://schemas.microsoft.com/office/drawing/2014/main" id="{C415363D-EAA6-4F62-AAEE-C7D8C1D1B3A0}"/>
              </a:ext>
            </a:extLst>
          </p:cNvPr>
          <p:cNvSpPr txBox="1">
            <a:spLocks noChangeArrowheads="1"/>
          </p:cNvSpPr>
          <p:nvPr/>
        </p:nvSpPr>
        <p:spPr bwMode="auto">
          <a:xfrm>
            <a:off x="2803525" y="2763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b="1">
                <a:solidFill>
                  <a:schemeClr val="tx1"/>
                </a:solidFill>
                <a:latin typeface="Times New Roman" panose="02020603050405020304" pitchFamily="18" charset="0"/>
                <a:ea typeface="华文中宋"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Times New Roman" panose="02020603050405020304" pitchFamily="18" charset="0"/>
                <a:ea typeface="华文中宋" panose="02010600040101010101" pitchFamily="2" charset="-122"/>
              </a:defRPr>
            </a:lvl3pPr>
            <a:lvl4pPr marL="16002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4pPr>
            <a:lvl5pPr marL="2057400" indent="-228600">
              <a:lnSpc>
                <a:spcPct val="90000"/>
              </a:lnSpc>
              <a:spcBef>
                <a:spcPts val="500"/>
              </a:spcBef>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b="1">
                <a:solidFill>
                  <a:schemeClr val="tx1"/>
                </a:solidFill>
                <a:latin typeface="Times New Roman" panose="02020603050405020304" pitchFamily="18" charset="0"/>
                <a:ea typeface="华文中宋" panose="02010600040101010101" pitchFamily="2" charset="-122"/>
              </a:defRPr>
            </a:lvl9pPr>
          </a:lstStyle>
          <a:p>
            <a:pPr eaLnBrk="1" hangingPunct="1">
              <a:lnSpc>
                <a:spcPct val="100000"/>
              </a:lnSpc>
              <a:spcBef>
                <a:spcPct val="0"/>
              </a:spcBef>
              <a:buFontTx/>
              <a:buNone/>
            </a:pPr>
            <a:endParaRPr lang="zh-CN" altLang="zh-CN" sz="2400" b="0">
              <a:ea typeface="宋体" panose="02010600030101010101" pitchFamily="2" charset="-122"/>
            </a:endParaRPr>
          </a:p>
        </p:txBody>
      </p:sp>
      <p:sp>
        <p:nvSpPr>
          <p:cNvPr id="3" name="标题 2">
            <a:extLst>
              <a:ext uri="{FF2B5EF4-FFF2-40B4-BE49-F238E27FC236}">
                <a16:creationId xmlns="" xmlns:a16="http://schemas.microsoft.com/office/drawing/2014/main" id="{DB5C8526-5CE5-4836-A202-05B339FF1B48}"/>
              </a:ext>
            </a:extLst>
          </p:cNvPr>
          <p:cNvSpPr>
            <a:spLocks noGrp="1"/>
          </p:cNvSpPr>
          <p:nvPr>
            <p:ph type="title"/>
          </p:nvPr>
        </p:nvSpPr>
        <p:spPr>
          <a:xfrm>
            <a:off x="1098550" y="365125"/>
            <a:ext cx="6778625" cy="668338"/>
          </a:xfrm>
        </p:spPr>
        <p:txBody>
          <a:bodyPr/>
          <a:lstStyle/>
          <a:p>
            <a:pPr eaLnBrk="1" hangingPunct="1">
              <a:defRPr/>
            </a:pPr>
            <a:r>
              <a:rPr lang="en-US" altLang="zh-CN" dirty="0">
                <a:latin typeface="+mn-lt"/>
              </a:rPr>
              <a:t>4.1.2 SP</a:t>
            </a:r>
            <a:r>
              <a:rPr lang="zh-CN" altLang="en-US" dirty="0">
                <a:latin typeface="+mn-lt"/>
              </a:rPr>
              <a:t>网络</a:t>
            </a:r>
          </a:p>
        </p:txBody>
      </p:sp>
      <p:sp>
        <p:nvSpPr>
          <p:cNvPr id="2" name="日期占位符 1"/>
          <p:cNvSpPr>
            <a:spLocks noGrp="1"/>
          </p:cNvSpPr>
          <p:nvPr>
            <p:ph type="dt" sz="half" idx="10"/>
          </p:nvPr>
        </p:nvSpPr>
        <p:spPr/>
        <p:txBody>
          <a:bodyPr/>
          <a:lstStyle/>
          <a:p>
            <a:pPr>
              <a:defRPr/>
            </a:pPr>
            <a:fld id="{54F536B9-C4F5-454B-B230-BA21C9BD92C9}"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6">
            <a:extLst>
              <a:ext uri="{FF2B5EF4-FFF2-40B4-BE49-F238E27FC236}">
                <a16:creationId xmlns="" xmlns:a16="http://schemas.microsoft.com/office/drawing/2014/main" id="{E0C28D31-07D4-4E0B-93F7-907DA0500A91}"/>
              </a:ext>
            </a:extLst>
          </p:cNvPr>
          <p:cNvGrpSpPr>
            <a:grpSpLocks noChangeAspect="1"/>
          </p:cNvGrpSpPr>
          <p:nvPr/>
        </p:nvGrpSpPr>
        <p:grpSpPr bwMode="auto">
          <a:xfrm>
            <a:off x="914496" y="76200"/>
            <a:ext cx="7162800" cy="6662382"/>
            <a:chOff x="2360" y="11793"/>
            <a:chExt cx="6887" cy="11277"/>
          </a:xfrm>
          <a:solidFill>
            <a:schemeClr val="bg1"/>
          </a:solidFill>
        </p:grpSpPr>
        <p:sp>
          <p:nvSpPr>
            <p:cNvPr id="4" name="AutoShape 245">
              <a:extLst>
                <a:ext uri="{FF2B5EF4-FFF2-40B4-BE49-F238E27FC236}">
                  <a16:creationId xmlns="" xmlns:a16="http://schemas.microsoft.com/office/drawing/2014/main" id="{F94EA9A9-D0CA-4723-B175-07D039128832}"/>
                </a:ext>
              </a:extLst>
            </p:cNvPr>
            <p:cNvSpPr>
              <a:spLocks noChangeAspect="1" noChangeArrowheads="1" noTextEdit="1"/>
            </p:cNvSpPr>
            <p:nvPr/>
          </p:nvSpPr>
          <p:spPr bwMode="auto">
            <a:xfrm>
              <a:off x="2360" y="11793"/>
              <a:ext cx="6887" cy="11277"/>
            </a:xfrm>
            <a:prstGeom prst="rect">
              <a:avLst/>
            </a:prstGeom>
            <a:grpFill/>
            <a:extLst/>
          </p:spPr>
          <p:txBody>
            <a:bodyPr/>
            <a:lstStyle/>
            <a:p>
              <a:pPr>
                <a:defRPr/>
              </a:pPr>
              <a:endParaRPr lang="zh-CN" altLang="en-US" sz="1200" dirty="0">
                <a:latin typeface="Euclid" panose="02020503060505020303" pitchFamily="18" charset="0"/>
                <a:ea typeface="华文中宋" panose="02010600040101010101" pitchFamily="2" charset="-122"/>
              </a:endParaRPr>
            </a:p>
          </p:txBody>
        </p:sp>
        <p:sp>
          <p:nvSpPr>
            <p:cNvPr id="5" name="Text Box 244">
              <a:extLst>
                <a:ext uri="{FF2B5EF4-FFF2-40B4-BE49-F238E27FC236}">
                  <a16:creationId xmlns="" xmlns:a16="http://schemas.microsoft.com/office/drawing/2014/main" id="{377BF4C3-E847-49C7-8DB4-2D134BE02E2E}"/>
                </a:ext>
              </a:extLst>
            </p:cNvPr>
            <p:cNvSpPr txBox="1">
              <a:spLocks noChangeArrowheads="1"/>
            </p:cNvSpPr>
            <p:nvPr/>
          </p:nvSpPr>
          <p:spPr bwMode="auto">
            <a:xfrm>
              <a:off x="3456" y="12608"/>
              <a:ext cx="939" cy="408"/>
            </a:xfrm>
            <a:prstGeom prst="rect">
              <a:avLst/>
            </a:prstGeom>
            <a:grpFill/>
            <a:ln w="9525">
              <a:solidFill>
                <a:srgbClr val="000000"/>
              </a:solidFill>
              <a:miter lim="800000"/>
              <a:headEnd/>
              <a:tailEnd/>
            </a:ln>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轮密钥加</a:t>
              </a:r>
              <a:endParaRPr lang="zh-CN" altLang="zh-CN" sz="1200">
                <a:latin typeface="Euclid" panose="02020503060505020303" pitchFamily="18" charset="0"/>
                <a:ea typeface="华文中宋" panose="02010600040101010101" pitchFamily="2" charset="-122"/>
              </a:endParaRPr>
            </a:p>
          </p:txBody>
        </p:sp>
        <p:sp>
          <p:nvSpPr>
            <p:cNvPr id="6" name="Text Box 243">
              <a:extLst>
                <a:ext uri="{FF2B5EF4-FFF2-40B4-BE49-F238E27FC236}">
                  <a16:creationId xmlns="" xmlns:a16="http://schemas.microsoft.com/office/drawing/2014/main" id="{A6FE9E46-01CB-44A7-B51A-336D8407B8D6}"/>
                </a:ext>
              </a:extLst>
            </p:cNvPr>
            <p:cNvSpPr txBox="1">
              <a:spLocks noChangeArrowheads="1"/>
            </p:cNvSpPr>
            <p:nvPr/>
          </p:nvSpPr>
          <p:spPr bwMode="auto">
            <a:xfrm>
              <a:off x="3456" y="13288"/>
              <a:ext cx="940" cy="406"/>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字节</a:t>
              </a:r>
              <a:r>
                <a:rPr lang="zh-CN" altLang="en-US" sz="1200" dirty="0">
                  <a:latin typeface="Euclid" panose="02020503060505020303" pitchFamily="18" charset="0"/>
                  <a:ea typeface="华文中宋" panose="02010600040101010101" pitchFamily="2" charset="-122"/>
                  <a:cs typeface="Times New Roman" panose="02020603050405020304" pitchFamily="18" charset="0"/>
                </a:rPr>
                <a:t>代替</a:t>
              </a:r>
              <a:endParaRPr lang="zh-CN" altLang="zh-CN" sz="1200" dirty="0">
                <a:latin typeface="Euclid" panose="02020503060505020303" pitchFamily="18" charset="0"/>
                <a:ea typeface="华文中宋" panose="02010600040101010101" pitchFamily="2" charset="-122"/>
              </a:endParaRPr>
            </a:p>
          </p:txBody>
        </p:sp>
        <p:sp>
          <p:nvSpPr>
            <p:cNvPr id="7" name="Text Box 242">
              <a:extLst>
                <a:ext uri="{FF2B5EF4-FFF2-40B4-BE49-F238E27FC236}">
                  <a16:creationId xmlns="" xmlns:a16="http://schemas.microsoft.com/office/drawing/2014/main" id="{1B9BF874-1067-4DFB-A6B5-00EDB3424498}"/>
                </a:ext>
              </a:extLst>
            </p:cNvPr>
            <p:cNvSpPr txBox="1">
              <a:spLocks noChangeArrowheads="1"/>
            </p:cNvSpPr>
            <p:nvPr/>
          </p:nvSpPr>
          <p:spPr bwMode="auto">
            <a:xfrm>
              <a:off x="3456" y="13967"/>
              <a:ext cx="939" cy="407"/>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行移位</a:t>
              </a:r>
              <a:endParaRPr lang="zh-CN" altLang="zh-CN" sz="1200" dirty="0">
                <a:latin typeface="Euclid" panose="02020503060505020303" pitchFamily="18" charset="0"/>
                <a:ea typeface="华文中宋" panose="02010600040101010101" pitchFamily="2" charset="-122"/>
              </a:endParaRPr>
            </a:p>
          </p:txBody>
        </p:sp>
        <p:sp>
          <p:nvSpPr>
            <p:cNvPr id="8" name="Text Box 241">
              <a:extLst>
                <a:ext uri="{FF2B5EF4-FFF2-40B4-BE49-F238E27FC236}">
                  <a16:creationId xmlns="" xmlns:a16="http://schemas.microsoft.com/office/drawing/2014/main" id="{5FD6DAEE-FB44-42F5-BBD5-819235B26815}"/>
                </a:ext>
              </a:extLst>
            </p:cNvPr>
            <p:cNvSpPr txBox="1">
              <a:spLocks noChangeArrowheads="1"/>
            </p:cNvSpPr>
            <p:nvPr/>
          </p:nvSpPr>
          <p:spPr bwMode="auto">
            <a:xfrm>
              <a:off x="3456" y="14646"/>
              <a:ext cx="939" cy="408"/>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列混</a:t>
              </a:r>
              <a:r>
                <a:rPr lang="zh-CN" altLang="en-US" sz="1200" dirty="0">
                  <a:latin typeface="Euclid" panose="02020503060505020303" pitchFamily="18" charset="0"/>
                  <a:ea typeface="华文中宋" panose="02010600040101010101" pitchFamily="2" charset="-122"/>
                  <a:cs typeface="Times New Roman" panose="02020603050405020304" pitchFamily="18" charset="0"/>
                </a:rPr>
                <a:t>合</a:t>
              </a:r>
              <a:endParaRPr lang="zh-CN" altLang="zh-CN" sz="1200" dirty="0">
                <a:latin typeface="Euclid" panose="02020503060505020303" pitchFamily="18" charset="0"/>
                <a:ea typeface="华文中宋" panose="02010600040101010101" pitchFamily="2" charset="-122"/>
              </a:endParaRPr>
            </a:p>
          </p:txBody>
        </p:sp>
        <p:sp>
          <p:nvSpPr>
            <p:cNvPr id="9" name="Text Box 240">
              <a:extLst>
                <a:ext uri="{FF2B5EF4-FFF2-40B4-BE49-F238E27FC236}">
                  <a16:creationId xmlns="" xmlns:a16="http://schemas.microsoft.com/office/drawing/2014/main" id="{3BD44666-2B6C-4AB2-860E-19632CF42F83}"/>
                </a:ext>
              </a:extLst>
            </p:cNvPr>
            <p:cNvSpPr txBox="1">
              <a:spLocks noChangeArrowheads="1"/>
            </p:cNvSpPr>
            <p:nvPr/>
          </p:nvSpPr>
          <p:spPr bwMode="auto">
            <a:xfrm>
              <a:off x="3456" y="15326"/>
              <a:ext cx="939" cy="407"/>
            </a:xfrm>
            <a:prstGeom prst="rect">
              <a:avLst/>
            </a:prstGeom>
            <a:grpFill/>
            <a:ln w="9525">
              <a:solidFill>
                <a:srgbClr val="000000"/>
              </a:solidFill>
              <a:miter lim="800000"/>
              <a:headEnd/>
              <a:tailEnd/>
            </a:ln>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轮密钥加</a:t>
              </a:r>
              <a:endParaRPr lang="zh-CN" altLang="zh-CN" sz="1200">
                <a:latin typeface="Euclid" panose="02020503060505020303" pitchFamily="18" charset="0"/>
                <a:ea typeface="华文中宋" panose="02010600040101010101" pitchFamily="2" charset="-122"/>
              </a:endParaRPr>
            </a:p>
          </p:txBody>
        </p:sp>
        <p:sp>
          <p:nvSpPr>
            <p:cNvPr id="10" name="Text Box 239">
              <a:extLst>
                <a:ext uri="{FF2B5EF4-FFF2-40B4-BE49-F238E27FC236}">
                  <a16:creationId xmlns="" xmlns:a16="http://schemas.microsoft.com/office/drawing/2014/main" id="{FAAD7A12-8FA3-4FF9-99A9-9BCB709A9E59}"/>
                </a:ext>
              </a:extLst>
            </p:cNvPr>
            <p:cNvSpPr txBox="1">
              <a:spLocks noChangeArrowheads="1"/>
            </p:cNvSpPr>
            <p:nvPr/>
          </p:nvSpPr>
          <p:spPr bwMode="auto">
            <a:xfrm>
              <a:off x="3456" y="11929"/>
              <a:ext cx="939"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明文</a:t>
              </a:r>
              <a:endParaRPr lang="zh-CN" altLang="zh-CN" sz="1200">
                <a:latin typeface="Euclid" panose="02020503060505020303" pitchFamily="18" charset="0"/>
                <a:ea typeface="华文中宋" panose="02010600040101010101" pitchFamily="2" charset="-122"/>
              </a:endParaRPr>
            </a:p>
          </p:txBody>
        </p:sp>
        <p:sp>
          <p:nvSpPr>
            <p:cNvPr id="11" name="Line 238">
              <a:extLst>
                <a:ext uri="{FF2B5EF4-FFF2-40B4-BE49-F238E27FC236}">
                  <a16:creationId xmlns="" xmlns:a16="http://schemas.microsoft.com/office/drawing/2014/main" id="{B6CC8CA6-3B78-40FA-8084-D3B964D33D5D}"/>
                </a:ext>
              </a:extLst>
            </p:cNvPr>
            <p:cNvSpPr>
              <a:spLocks noChangeShapeType="1"/>
            </p:cNvSpPr>
            <p:nvPr/>
          </p:nvSpPr>
          <p:spPr bwMode="auto">
            <a:xfrm>
              <a:off x="3925" y="12201"/>
              <a:ext cx="0" cy="407"/>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2" name="Line 237">
              <a:extLst>
                <a:ext uri="{FF2B5EF4-FFF2-40B4-BE49-F238E27FC236}">
                  <a16:creationId xmlns="" xmlns:a16="http://schemas.microsoft.com/office/drawing/2014/main" id="{0DA54A9B-755A-4F16-A600-A3C77C214135}"/>
                </a:ext>
              </a:extLst>
            </p:cNvPr>
            <p:cNvSpPr>
              <a:spLocks noChangeShapeType="1"/>
            </p:cNvSpPr>
            <p:nvPr/>
          </p:nvSpPr>
          <p:spPr bwMode="auto">
            <a:xfrm>
              <a:off x="3925" y="13016"/>
              <a:ext cx="0"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3" name="Line 236">
              <a:extLst>
                <a:ext uri="{FF2B5EF4-FFF2-40B4-BE49-F238E27FC236}">
                  <a16:creationId xmlns="" xmlns:a16="http://schemas.microsoft.com/office/drawing/2014/main" id="{0AB3CE99-6C9B-40F0-AE87-6688D95026AE}"/>
                </a:ext>
              </a:extLst>
            </p:cNvPr>
            <p:cNvSpPr>
              <a:spLocks noChangeShapeType="1"/>
            </p:cNvSpPr>
            <p:nvPr/>
          </p:nvSpPr>
          <p:spPr bwMode="auto">
            <a:xfrm>
              <a:off x="3925" y="13695"/>
              <a:ext cx="0"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4" name="Line 235">
              <a:extLst>
                <a:ext uri="{FF2B5EF4-FFF2-40B4-BE49-F238E27FC236}">
                  <a16:creationId xmlns="" xmlns:a16="http://schemas.microsoft.com/office/drawing/2014/main" id="{5CE56EC3-AD0C-437D-8465-5AB959EF1D61}"/>
                </a:ext>
              </a:extLst>
            </p:cNvPr>
            <p:cNvSpPr>
              <a:spLocks noChangeShapeType="1"/>
            </p:cNvSpPr>
            <p:nvPr/>
          </p:nvSpPr>
          <p:spPr bwMode="auto">
            <a:xfrm>
              <a:off x="3925" y="14374"/>
              <a:ext cx="0"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5" name="Line 234">
              <a:extLst>
                <a:ext uri="{FF2B5EF4-FFF2-40B4-BE49-F238E27FC236}">
                  <a16:creationId xmlns="" xmlns:a16="http://schemas.microsoft.com/office/drawing/2014/main" id="{FDD64E36-52FE-4FE1-A80D-6753900481FD}"/>
                </a:ext>
              </a:extLst>
            </p:cNvPr>
            <p:cNvSpPr>
              <a:spLocks noChangeShapeType="1"/>
            </p:cNvSpPr>
            <p:nvPr/>
          </p:nvSpPr>
          <p:spPr bwMode="auto">
            <a:xfrm>
              <a:off x="3925" y="15054"/>
              <a:ext cx="0"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6" name="Text Box 233">
              <a:extLst>
                <a:ext uri="{FF2B5EF4-FFF2-40B4-BE49-F238E27FC236}">
                  <a16:creationId xmlns="" xmlns:a16="http://schemas.microsoft.com/office/drawing/2014/main" id="{77F4C93C-B5C8-4178-B336-5391A2F98D84}"/>
                </a:ext>
              </a:extLst>
            </p:cNvPr>
            <p:cNvSpPr txBox="1">
              <a:spLocks noChangeArrowheads="1"/>
            </p:cNvSpPr>
            <p:nvPr/>
          </p:nvSpPr>
          <p:spPr bwMode="auto">
            <a:xfrm>
              <a:off x="2360" y="14239"/>
              <a:ext cx="783" cy="40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400" dirty="0">
                  <a:latin typeface="Euclid" panose="02020503060505020303" pitchFamily="18" charset="0"/>
                  <a:ea typeface="华文中宋" panose="02010600040101010101" pitchFamily="2" charset="-122"/>
                  <a:cs typeface="Times New Roman" panose="02020603050405020304" pitchFamily="18" charset="0"/>
                </a:rPr>
                <a:t>第</a:t>
              </a:r>
              <a:r>
                <a:rPr lang="en-US" altLang="zh-CN" sz="1400" dirty="0">
                  <a:latin typeface="Euclid" panose="02020503060505020303" pitchFamily="18" charset="0"/>
                  <a:ea typeface="华文中宋" panose="02010600040101010101" pitchFamily="2" charset="-122"/>
                  <a:cs typeface="Times New Roman" panose="02020603050405020304" pitchFamily="18" charset="0"/>
                </a:rPr>
                <a:t>1</a:t>
              </a:r>
              <a:r>
                <a:rPr lang="zh-CN" altLang="en-US" sz="1400" dirty="0">
                  <a:latin typeface="Euclid" panose="02020503060505020303" pitchFamily="18" charset="0"/>
                  <a:ea typeface="华文中宋" panose="02010600040101010101" pitchFamily="2" charset="-122"/>
                  <a:cs typeface="Times New Roman" panose="02020603050405020304" pitchFamily="18" charset="0"/>
                </a:rPr>
                <a:t>轮</a:t>
              </a:r>
              <a:endParaRPr lang="zh-CN" altLang="en-US" sz="1400" dirty="0">
                <a:latin typeface="Euclid" panose="02020503060505020303" pitchFamily="18" charset="0"/>
                <a:ea typeface="华文中宋" panose="02010600040101010101" pitchFamily="2" charset="-122"/>
              </a:endParaRPr>
            </a:p>
          </p:txBody>
        </p:sp>
        <p:sp>
          <p:nvSpPr>
            <p:cNvPr id="17" name="Line 232">
              <a:extLst>
                <a:ext uri="{FF2B5EF4-FFF2-40B4-BE49-F238E27FC236}">
                  <a16:creationId xmlns="" xmlns:a16="http://schemas.microsoft.com/office/drawing/2014/main" id="{B511FDEF-C6D1-423F-BF26-F2B3564A3CDB}"/>
                </a:ext>
              </a:extLst>
            </p:cNvPr>
            <p:cNvSpPr>
              <a:spLocks noChangeShapeType="1"/>
            </p:cNvSpPr>
            <p:nvPr/>
          </p:nvSpPr>
          <p:spPr bwMode="auto">
            <a:xfrm>
              <a:off x="3925" y="15733"/>
              <a:ext cx="0"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8" name="Line 231">
              <a:extLst>
                <a:ext uri="{FF2B5EF4-FFF2-40B4-BE49-F238E27FC236}">
                  <a16:creationId xmlns="" xmlns:a16="http://schemas.microsoft.com/office/drawing/2014/main" id="{FC530363-81BA-47B8-9690-EF3AB3B86920}"/>
                </a:ext>
              </a:extLst>
            </p:cNvPr>
            <p:cNvSpPr>
              <a:spLocks noChangeShapeType="1"/>
            </p:cNvSpPr>
            <p:nvPr/>
          </p:nvSpPr>
          <p:spPr bwMode="auto">
            <a:xfrm>
              <a:off x="3925" y="16141"/>
              <a:ext cx="0" cy="951"/>
            </a:xfrm>
            <a:prstGeom prst="line">
              <a:avLst/>
            </a:prstGeom>
            <a:grpFill/>
            <a:ln w="19050">
              <a:solidFill>
                <a:srgbClr val="000000"/>
              </a:solidFill>
              <a:prstDash val="dash"/>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9" name="Line 230">
              <a:extLst>
                <a:ext uri="{FF2B5EF4-FFF2-40B4-BE49-F238E27FC236}">
                  <a16:creationId xmlns="" xmlns:a16="http://schemas.microsoft.com/office/drawing/2014/main" id="{6BD65240-7FF8-425C-A299-9A106886FDB2}"/>
                </a:ext>
              </a:extLst>
            </p:cNvPr>
            <p:cNvSpPr>
              <a:spLocks noChangeShapeType="1"/>
            </p:cNvSpPr>
            <p:nvPr/>
          </p:nvSpPr>
          <p:spPr bwMode="auto">
            <a:xfrm>
              <a:off x="3925" y="17228"/>
              <a:ext cx="1" cy="27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20" name="Text Box 229">
              <a:extLst>
                <a:ext uri="{FF2B5EF4-FFF2-40B4-BE49-F238E27FC236}">
                  <a16:creationId xmlns="" xmlns:a16="http://schemas.microsoft.com/office/drawing/2014/main" id="{79F7D4BE-DCA4-4DC6-AA9A-2190845A8C2F}"/>
                </a:ext>
              </a:extLst>
            </p:cNvPr>
            <p:cNvSpPr txBox="1">
              <a:spLocks noChangeArrowheads="1"/>
            </p:cNvSpPr>
            <p:nvPr/>
          </p:nvSpPr>
          <p:spPr bwMode="auto">
            <a:xfrm>
              <a:off x="3456" y="17499"/>
              <a:ext cx="940" cy="407"/>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字节</a:t>
              </a:r>
              <a:r>
                <a:rPr lang="zh-CN" altLang="en-US" sz="1200" dirty="0">
                  <a:latin typeface="Euclid" panose="02020503060505020303" pitchFamily="18" charset="0"/>
                  <a:ea typeface="华文中宋" panose="02010600040101010101" pitchFamily="2" charset="-122"/>
                  <a:cs typeface="Times New Roman" panose="02020603050405020304" pitchFamily="18" charset="0"/>
                </a:rPr>
                <a:t>代替</a:t>
              </a:r>
              <a:endParaRPr lang="zh-CN" altLang="zh-CN" sz="1200" dirty="0">
                <a:latin typeface="Euclid" panose="02020503060505020303" pitchFamily="18" charset="0"/>
                <a:ea typeface="华文中宋" panose="02010600040101010101" pitchFamily="2" charset="-122"/>
              </a:endParaRPr>
            </a:p>
          </p:txBody>
        </p:sp>
        <p:sp>
          <p:nvSpPr>
            <p:cNvPr id="21" name="Text Box 228">
              <a:extLst>
                <a:ext uri="{FF2B5EF4-FFF2-40B4-BE49-F238E27FC236}">
                  <a16:creationId xmlns="" xmlns:a16="http://schemas.microsoft.com/office/drawing/2014/main" id="{0C6F4280-14F7-434A-9260-A37B5557A800}"/>
                </a:ext>
              </a:extLst>
            </p:cNvPr>
            <p:cNvSpPr txBox="1">
              <a:spLocks noChangeArrowheads="1"/>
            </p:cNvSpPr>
            <p:nvPr/>
          </p:nvSpPr>
          <p:spPr bwMode="auto">
            <a:xfrm>
              <a:off x="3456" y="18179"/>
              <a:ext cx="937" cy="407"/>
            </a:xfrm>
            <a:prstGeom prst="rect">
              <a:avLst/>
            </a:prstGeom>
            <a:grpFill/>
            <a:ln w="9525">
              <a:solidFill>
                <a:srgbClr val="000000"/>
              </a:solidFill>
              <a:miter lim="800000"/>
              <a:headEnd/>
              <a:tailEnd/>
            </a:ln>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行移位</a:t>
              </a:r>
              <a:endParaRPr lang="zh-CN" altLang="zh-CN" sz="1200">
                <a:latin typeface="Euclid" panose="02020503060505020303" pitchFamily="18" charset="0"/>
                <a:ea typeface="华文中宋" panose="02010600040101010101" pitchFamily="2" charset="-122"/>
              </a:endParaRPr>
            </a:p>
          </p:txBody>
        </p:sp>
        <p:sp>
          <p:nvSpPr>
            <p:cNvPr id="22" name="Text Box 227">
              <a:extLst>
                <a:ext uri="{FF2B5EF4-FFF2-40B4-BE49-F238E27FC236}">
                  <a16:creationId xmlns="" xmlns:a16="http://schemas.microsoft.com/office/drawing/2014/main" id="{46351A45-E08C-48FD-A350-6DB550A53422}"/>
                </a:ext>
              </a:extLst>
            </p:cNvPr>
            <p:cNvSpPr txBox="1">
              <a:spLocks noChangeArrowheads="1"/>
            </p:cNvSpPr>
            <p:nvPr/>
          </p:nvSpPr>
          <p:spPr bwMode="auto">
            <a:xfrm>
              <a:off x="3456" y="18858"/>
              <a:ext cx="937" cy="408"/>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列混</a:t>
              </a:r>
              <a:r>
                <a:rPr lang="zh-CN" altLang="en-US" sz="1200" dirty="0">
                  <a:latin typeface="Euclid" panose="02020503060505020303" pitchFamily="18" charset="0"/>
                  <a:ea typeface="华文中宋" panose="02010600040101010101" pitchFamily="2" charset="-122"/>
                  <a:cs typeface="Times New Roman" panose="02020603050405020304" pitchFamily="18" charset="0"/>
                </a:rPr>
                <a:t>合</a:t>
              </a:r>
              <a:endParaRPr lang="zh-CN" altLang="zh-CN" sz="1200" dirty="0">
                <a:latin typeface="Euclid" panose="02020503060505020303" pitchFamily="18" charset="0"/>
                <a:ea typeface="华文中宋" panose="02010600040101010101" pitchFamily="2" charset="-122"/>
              </a:endParaRPr>
            </a:p>
          </p:txBody>
        </p:sp>
        <p:sp>
          <p:nvSpPr>
            <p:cNvPr id="23" name="Text Box 226">
              <a:extLst>
                <a:ext uri="{FF2B5EF4-FFF2-40B4-BE49-F238E27FC236}">
                  <a16:creationId xmlns="" xmlns:a16="http://schemas.microsoft.com/office/drawing/2014/main" id="{AAB0BC76-3556-4B24-A2E3-712C0F6F8645}"/>
                </a:ext>
              </a:extLst>
            </p:cNvPr>
            <p:cNvSpPr txBox="1">
              <a:spLocks noChangeArrowheads="1"/>
            </p:cNvSpPr>
            <p:nvPr/>
          </p:nvSpPr>
          <p:spPr bwMode="auto">
            <a:xfrm>
              <a:off x="3456" y="19537"/>
              <a:ext cx="937" cy="408"/>
            </a:xfrm>
            <a:prstGeom prst="rect">
              <a:avLst/>
            </a:prstGeom>
            <a:grpFill/>
            <a:ln w="9525">
              <a:solidFill>
                <a:srgbClr val="000000"/>
              </a:solidFill>
              <a:miter lim="800000"/>
              <a:headEnd/>
              <a:tailEnd/>
            </a:ln>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轮密钥加</a:t>
              </a:r>
              <a:endParaRPr lang="zh-CN" altLang="zh-CN" sz="1200">
                <a:latin typeface="Euclid" panose="02020503060505020303" pitchFamily="18" charset="0"/>
                <a:ea typeface="华文中宋" panose="02010600040101010101" pitchFamily="2" charset="-122"/>
              </a:endParaRPr>
            </a:p>
          </p:txBody>
        </p:sp>
        <p:sp>
          <p:nvSpPr>
            <p:cNvPr id="24" name="Rectangle 225">
              <a:extLst>
                <a:ext uri="{FF2B5EF4-FFF2-40B4-BE49-F238E27FC236}">
                  <a16:creationId xmlns="" xmlns:a16="http://schemas.microsoft.com/office/drawing/2014/main" id="{95E7C8AF-7626-42B1-AE15-570B9D25B0A5}"/>
                </a:ext>
              </a:extLst>
            </p:cNvPr>
            <p:cNvSpPr>
              <a:spLocks noChangeArrowheads="1"/>
            </p:cNvSpPr>
            <p:nvPr/>
          </p:nvSpPr>
          <p:spPr bwMode="auto">
            <a:xfrm>
              <a:off x="2673" y="17364"/>
              <a:ext cx="1877" cy="20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25" name="Line 224">
              <a:extLst>
                <a:ext uri="{FF2B5EF4-FFF2-40B4-BE49-F238E27FC236}">
                  <a16:creationId xmlns="" xmlns:a16="http://schemas.microsoft.com/office/drawing/2014/main" id="{73707458-8F7E-4C9C-BF18-0B95A0855268}"/>
                </a:ext>
              </a:extLst>
            </p:cNvPr>
            <p:cNvSpPr>
              <a:spLocks noChangeShapeType="1"/>
            </p:cNvSpPr>
            <p:nvPr/>
          </p:nvSpPr>
          <p:spPr bwMode="auto">
            <a:xfrm>
              <a:off x="3925" y="17907"/>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26" name="Line 223">
              <a:extLst>
                <a:ext uri="{FF2B5EF4-FFF2-40B4-BE49-F238E27FC236}">
                  <a16:creationId xmlns="" xmlns:a16="http://schemas.microsoft.com/office/drawing/2014/main" id="{90AFB862-70CC-4D78-AB8B-0BAFB7611E28}"/>
                </a:ext>
              </a:extLst>
            </p:cNvPr>
            <p:cNvSpPr>
              <a:spLocks noChangeShapeType="1"/>
            </p:cNvSpPr>
            <p:nvPr/>
          </p:nvSpPr>
          <p:spPr bwMode="auto">
            <a:xfrm>
              <a:off x="3925" y="18586"/>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27" name="Line 222">
              <a:extLst>
                <a:ext uri="{FF2B5EF4-FFF2-40B4-BE49-F238E27FC236}">
                  <a16:creationId xmlns="" xmlns:a16="http://schemas.microsoft.com/office/drawing/2014/main" id="{0480B37B-3C9F-41EA-8DDC-89A819761CAC}"/>
                </a:ext>
              </a:extLst>
            </p:cNvPr>
            <p:cNvSpPr>
              <a:spLocks noChangeShapeType="1"/>
            </p:cNvSpPr>
            <p:nvPr/>
          </p:nvSpPr>
          <p:spPr bwMode="auto">
            <a:xfrm>
              <a:off x="3925" y="19266"/>
              <a:ext cx="1" cy="27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28" name="Text Box 221">
              <a:extLst>
                <a:ext uri="{FF2B5EF4-FFF2-40B4-BE49-F238E27FC236}">
                  <a16:creationId xmlns="" xmlns:a16="http://schemas.microsoft.com/office/drawing/2014/main" id="{FA7307AC-69C6-4D26-9855-FF023B2EBF59}"/>
                </a:ext>
              </a:extLst>
            </p:cNvPr>
            <p:cNvSpPr txBox="1">
              <a:spLocks noChangeArrowheads="1"/>
            </p:cNvSpPr>
            <p:nvPr/>
          </p:nvSpPr>
          <p:spPr bwMode="auto">
            <a:xfrm>
              <a:off x="2360" y="18451"/>
              <a:ext cx="783"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第</a:t>
              </a:r>
              <a:r>
                <a:rPr lang="en-US" altLang="zh-CN" sz="1200">
                  <a:latin typeface="Euclid" panose="02020503060505020303" pitchFamily="18" charset="0"/>
                  <a:ea typeface="华文中宋" panose="02010600040101010101" pitchFamily="2" charset="-122"/>
                  <a:cs typeface="Times New Roman" panose="02020603050405020304" pitchFamily="18" charset="0"/>
                </a:rPr>
                <a:t>9</a:t>
              </a:r>
              <a:r>
                <a:rPr lang="zh-CN" altLang="en-US" sz="1200">
                  <a:latin typeface="Euclid" panose="02020503060505020303" pitchFamily="18" charset="0"/>
                  <a:ea typeface="华文中宋" panose="02010600040101010101" pitchFamily="2" charset="-122"/>
                  <a:cs typeface="Times New Roman" panose="02020603050405020304" pitchFamily="18" charset="0"/>
                </a:rPr>
                <a:t>轮</a:t>
              </a:r>
              <a:endParaRPr lang="zh-CN" altLang="en-US" sz="1200">
                <a:latin typeface="Euclid" panose="02020503060505020303" pitchFamily="18" charset="0"/>
                <a:ea typeface="华文中宋" panose="02010600040101010101" pitchFamily="2" charset="-122"/>
              </a:endParaRPr>
            </a:p>
          </p:txBody>
        </p:sp>
        <p:sp>
          <p:nvSpPr>
            <p:cNvPr id="29" name="Line 220">
              <a:extLst>
                <a:ext uri="{FF2B5EF4-FFF2-40B4-BE49-F238E27FC236}">
                  <a16:creationId xmlns="" xmlns:a16="http://schemas.microsoft.com/office/drawing/2014/main" id="{4A73D182-FCD6-479C-9AE3-636AC62F103B}"/>
                </a:ext>
              </a:extLst>
            </p:cNvPr>
            <p:cNvSpPr>
              <a:spLocks noChangeShapeType="1"/>
            </p:cNvSpPr>
            <p:nvPr/>
          </p:nvSpPr>
          <p:spPr bwMode="auto">
            <a:xfrm>
              <a:off x="3925" y="19945"/>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30" name="Text Box 219">
              <a:extLst>
                <a:ext uri="{FF2B5EF4-FFF2-40B4-BE49-F238E27FC236}">
                  <a16:creationId xmlns="" xmlns:a16="http://schemas.microsoft.com/office/drawing/2014/main" id="{B0E97ED9-6389-4542-840C-66C1A5F35F21}"/>
                </a:ext>
              </a:extLst>
            </p:cNvPr>
            <p:cNvSpPr txBox="1">
              <a:spLocks noChangeArrowheads="1"/>
            </p:cNvSpPr>
            <p:nvPr/>
          </p:nvSpPr>
          <p:spPr bwMode="auto">
            <a:xfrm>
              <a:off x="3456" y="20217"/>
              <a:ext cx="940" cy="407"/>
            </a:xfrm>
            <a:prstGeom prst="rect">
              <a:avLst/>
            </a:prstGeom>
            <a:grpFill/>
            <a:ln w="9525">
              <a:solidFill>
                <a:srgbClr val="000000"/>
              </a:solidFill>
              <a:miter lim="800000"/>
              <a:headEnd/>
              <a:tailEnd/>
            </a:ln>
          </p:spPr>
          <p:txBody>
            <a:bodyPr/>
            <a:lstStyle/>
            <a:p>
              <a:pPr algn="ctr">
                <a:defRPr/>
              </a:pPr>
              <a:r>
                <a:rPr lang="zh-CN" altLang="zh-CN"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字节</a:t>
              </a:r>
              <a:r>
                <a:rPr lang="zh-CN" altLang="en-US"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代替</a:t>
              </a:r>
              <a:endParaRPr lang="zh-CN" altLang="zh-CN" sz="1200" dirty="0">
                <a:solidFill>
                  <a:srgbClr val="FF0000"/>
                </a:solidFill>
                <a:latin typeface="Euclid" panose="02020503060505020303" pitchFamily="18" charset="0"/>
                <a:ea typeface="华文中宋" panose="02010600040101010101" pitchFamily="2" charset="-122"/>
              </a:endParaRPr>
            </a:p>
          </p:txBody>
        </p:sp>
        <p:sp>
          <p:nvSpPr>
            <p:cNvPr id="31" name="Text Box 218">
              <a:extLst>
                <a:ext uri="{FF2B5EF4-FFF2-40B4-BE49-F238E27FC236}">
                  <a16:creationId xmlns="" xmlns:a16="http://schemas.microsoft.com/office/drawing/2014/main" id="{41CB46F9-36A7-465F-9092-EBA4AA4AA0AD}"/>
                </a:ext>
              </a:extLst>
            </p:cNvPr>
            <p:cNvSpPr txBox="1">
              <a:spLocks noChangeArrowheads="1"/>
            </p:cNvSpPr>
            <p:nvPr/>
          </p:nvSpPr>
          <p:spPr bwMode="auto">
            <a:xfrm>
              <a:off x="3456" y="20896"/>
              <a:ext cx="938" cy="407"/>
            </a:xfrm>
            <a:prstGeom prst="rect">
              <a:avLst/>
            </a:prstGeom>
            <a:grpFill/>
            <a:ln w="9525">
              <a:solidFill>
                <a:srgbClr val="000000"/>
              </a:solidFill>
              <a:miter lim="800000"/>
              <a:headEnd/>
              <a:tailEnd/>
            </a:ln>
          </p:spPr>
          <p:txBody>
            <a:bodyPr/>
            <a:lstStyle/>
            <a:p>
              <a:pPr algn="ctr">
                <a:defRPr/>
              </a:pPr>
              <a:r>
                <a:rPr lang="zh-CN" altLang="zh-CN"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行移位</a:t>
              </a:r>
              <a:endParaRPr lang="zh-CN" altLang="zh-CN" sz="1200" dirty="0">
                <a:solidFill>
                  <a:srgbClr val="FF0000"/>
                </a:solidFill>
                <a:latin typeface="Euclid" panose="02020503060505020303" pitchFamily="18" charset="0"/>
                <a:ea typeface="华文中宋" panose="02010600040101010101" pitchFamily="2" charset="-122"/>
              </a:endParaRPr>
            </a:p>
          </p:txBody>
        </p:sp>
        <p:sp>
          <p:nvSpPr>
            <p:cNvPr id="32" name="Text Box 217">
              <a:extLst>
                <a:ext uri="{FF2B5EF4-FFF2-40B4-BE49-F238E27FC236}">
                  <a16:creationId xmlns="" xmlns:a16="http://schemas.microsoft.com/office/drawing/2014/main" id="{DADFE827-8CD0-4776-8ACE-7EC6D1C6EAE7}"/>
                </a:ext>
              </a:extLst>
            </p:cNvPr>
            <p:cNvSpPr txBox="1">
              <a:spLocks noChangeArrowheads="1"/>
            </p:cNvSpPr>
            <p:nvPr/>
          </p:nvSpPr>
          <p:spPr bwMode="auto">
            <a:xfrm>
              <a:off x="3456" y="21576"/>
              <a:ext cx="938" cy="406"/>
            </a:xfrm>
            <a:prstGeom prst="rect">
              <a:avLst/>
            </a:prstGeom>
            <a:grpFill/>
            <a:ln w="9525">
              <a:solidFill>
                <a:srgbClr val="000000"/>
              </a:solidFill>
              <a:miter lim="800000"/>
              <a:headEnd/>
              <a:tailEnd/>
            </a:ln>
          </p:spPr>
          <p:txBody>
            <a:bodyPr/>
            <a:lstStyle/>
            <a:p>
              <a:pPr algn="ctr">
                <a:defRPr/>
              </a:pPr>
              <a:r>
                <a:rPr lang="zh-CN" altLang="zh-CN"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轮密钥加</a:t>
              </a:r>
              <a:endParaRPr lang="zh-CN" altLang="zh-CN" sz="1200" dirty="0">
                <a:solidFill>
                  <a:srgbClr val="FF0000"/>
                </a:solidFill>
                <a:latin typeface="Euclid" panose="02020503060505020303" pitchFamily="18" charset="0"/>
                <a:ea typeface="华文中宋" panose="02010600040101010101" pitchFamily="2" charset="-122"/>
              </a:endParaRPr>
            </a:p>
          </p:txBody>
        </p:sp>
        <p:sp>
          <p:nvSpPr>
            <p:cNvPr id="33" name="Rectangle 216">
              <a:extLst>
                <a:ext uri="{FF2B5EF4-FFF2-40B4-BE49-F238E27FC236}">
                  <a16:creationId xmlns="" xmlns:a16="http://schemas.microsoft.com/office/drawing/2014/main" id="{BE87304C-8D20-419E-946A-0262F2078DF1}"/>
                </a:ext>
              </a:extLst>
            </p:cNvPr>
            <p:cNvSpPr>
              <a:spLocks noChangeArrowheads="1"/>
            </p:cNvSpPr>
            <p:nvPr/>
          </p:nvSpPr>
          <p:spPr bwMode="auto">
            <a:xfrm>
              <a:off x="2672" y="20081"/>
              <a:ext cx="1878" cy="20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34" name="Line 215">
              <a:extLst>
                <a:ext uri="{FF2B5EF4-FFF2-40B4-BE49-F238E27FC236}">
                  <a16:creationId xmlns="" xmlns:a16="http://schemas.microsoft.com/office/drawing/2014/main" id="{19B7009C-E39C-4150-9974-33DE34EDB37E}"/>
                </a:ext>
              </a:extLst>
            </p:cNvPr>
            <p:cNvSpPr>
              <a:spLocks noChangeShapeType="1"/>
            </p:cNvSpPr>
            <p:nvPr/>
          </p:nvSpPr>
          <p:spPr bwMode="auto">
            <a:xfrm>
              <a:off x="3925" y="20624"/>
              <a:ext cx="2"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35" name="Line 214">
              <a:extLst>
                <a:ext uri="{FF2B5EF4-FFF2-40B4-BE49-F238E27FC236}">
                  <a16:creationId xmlns="" xmlns:a16="http://schemas.microsoft.com/office/drawing/2014/main" id="{EEF968BF-F2C2-475D-8957-8C1C5B14BB27}"/>
                </a:ext>
              </a:extLst>
            </p:cNvPr>
            <p:cNvSpPr>
              <a:spLocks noChangeShapeType="1"/>
            </p:cNvSpPr>
            <p:nvPr/>
          </p:nvSpPr>
          <p:spPr bwMode="auto">
            <a:xfrm>
              <a:off x="3925" y="21303"/>
              <a:ext cx="2"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36" name="Text Box 213">
              <a:extLst>
                <a:ext uri="{FF2B5EF4-FFF2-40B4-BE49-F238E27FC236}">
                  <a16:creationId xmlns="" xmlns:a16="http://schemas.microsoft.com/office/drawing/2014/main" id="{4CA7592C-A7F7-4EE0-A2F2-029FEF6A996D}"/>
                </a:ext>
              </a:extLst>
            </p:cNvPr>
            <p:cNvSpPr txBox="1">
              <a:spLocks noChangeArrowheads="1"/>
            </p:cNvSpPr>
            <p:nvPr/>
          </p:nvSpPr>
          <p:spPr bwMode="auto">
            <a:xfrm>
              <a:off x="2360" y="20896"/>
              <a:ext cx="783" cy="5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第</a:t>
              </a:r>
              <a:r>
                <a:rPr lang="en-US" altLang="zh-CN"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10</a:t>
              </a:r>
              <a:r>
                <a:rPr lang="zh-CN" altLang="en-US"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轮</a:t>
              </a:r>
              <a:endParaRPr lang="zh-CN" altLang="en-US" sz="1200" dirty="0">
                <a:solidFill>
                  <a:srgbClr val="FF0000"/>
                </a:solidFill>
                <a:latin typeface="Euclid" panose="02020503060505020303" pitchFamily="18" charset="0"/>
                <a:ea typeface="华文中宋" panose="02010600040101010101" pitchFamily="2" charset="-122"/>
              </a:endParaRPr>
            </a:p>
          </p:txBody>
        </p:sp>
        <p:sp>
          <p:nvSpPr>
            <p:cNvPr id="37" name="Line 212">
              <a:extLst>
                <a:ext uri="{FF2B5EF4-FFF2-40B4-BE49-F238E27FC236}">
                  <a16:creationId xmlns="" xmlns:a16="http://schemas.microsoft.com/office/drawing/2014/main" id="{DDD71AE0-F58A-44B8-B197-125E31B94871}"/>
                </a:ext>
              </a:extLst>
            </p:cNvPr>
            <p:cNvSpPr>
              <a:spLocks noChangeShapeType="1"/>
            </p:cNvSpPr>
            <p:nvPr/>
          </p:nvSpPr>
          <p:spPr bwMode="auto">
            <a:xfrm>
              <a:off x="3925" y="21983"/>
              <a:ext cx="0"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38" name="Text Box 211">
              <a:extLst>
                <a:ext uri="{FF2B5EF4-FFF2-40B4-BE49-F238E27FC236}">
                  <a16:creationId xmlns="" xmlns:a16="http://schemas.microsoft.com/office/drawing/2014/main" id="{EB0D19D0-ECE2-493F-AD4E-A4A497D4B06F}"/>
                </a:ext>
              </a:extLst>
            </p:cNvPr>
            <p:cNvSpPr txBox="1">
              <a:spLocks noChangeArrowheads="1"/>
            </p:cNvSpPr>
            <p:nvPr/>
          </p:nvSpPr>
          <p:spPr bwMode="auto">
            <a:xfrm>
              <a:off x="3456" y="22255"/>
              <a:ext cx="939" cy="4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密文</a:t>
              </a:r>
              <a:endParaRPr lang="zh-CN" altLang="zh-CN" sz="1200">
                <a:latin typeface="Euclid" panose="02020503060505020303" pitchFamily="18" charset="0"/>
                <a:ea typeface="华文中宋" panose="02010600040101010101" pitchFamily="2" charset="-122"/>
              </a:endParaRPr>
            </a:p>
          </p:txBody>
        </p:sp>
        <p:sp>
          <p:nvSpPr>
            <p:cNvPr id="39" name="Text Box 210">
              <a:extLst>
                <a:ext uri="{FF2B5EF4-FFF2-40B4-BE49-F238E27FC236}">
                  <a16:creationId xmlns="" xmlns:a16="http://schemas.microsoft.com/office/drawing/2014/main" id="{CB6468B4-4A89-4F9B-A0E0-65446D5B2C21}"/>
                </a:ext>
              </a:extLst>
            </p:cNvPr>
            <p:cNvSpPr txBox="1">
              <a:spLocks noChangeArrowheads="1"/>
            </p:cNvSpPr>
            <p:nvPr/>
          </p:nvSpPr>
          <p:spPr bwMode="auto">
            <a:xfrm>
              <a:off x="3143" y="22663"/>
              <a:ext cx="1408"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a:t>
              </a:r>
              <a:r>
                <a:rPr lang="en-US" altLang="zh-CN" sz="1200">
                  <a:latin typeface="Euclid" panose="02020503060505020303" pitchFamily="18" charset="0"/>
                  <a:ea typeface="华文中宋" panose="02010600040101010101" pitchFamily="2" charset="-122"/>
                  <a:cs typeface="Times New Roman" panose="02020603050405020304" pitchFamily="18" charset="0"/>
                </a:rPr>
                <a:t>i</a:t>
              </a:r>
              <a:r>
                <a:rPr lang="zh-CN" altLang="en-US" sz="1200">
                  <a:latin typeface="Euclid" panose="02020503060505020303" pitchFamily="18" charset="0"/>
                  <a:ea typeface="华文中宋" panose="02010600040101010101" pitchFamily="2" charset="-122"/>
                  <a:cs typeface="Times New Roman" panose="02020603050405020304" pitchFamily="18" charset="0"/>
                </a:rPr>
                <a:t>）加密</a:t>
              </a:r>
              <a:endParaRPr lang="zh-CN" altLang="en-US" sz="1200">
                <a:latin typeface="Euclid" panose="02020503060505020303" pitchFamily="18" charset="0"/>
                <a:ea typeface="华文中宋" panose="02010600040101010101" pitchFamily="2" charset="-122"/>
              </a:endParaRPr>
            </a:p>
          </p:txBody>
        </p:sp>
        <p:sp>
          <p:nvSpPr>
            <p:cNvPr id="40" name="Text Box 209">
              <a:extLst>
                <a:ext uri="{FF2B5EF4-FFF2-40B4-BE49-F238E27FC236}">
                  <a16:creationId xmlns="" xmlns:a16="http://schemas.microsoft.com/office/drawing/2014/main" id="{7B31AF48-3962-4D77-A804-936F6D1AD748}"/>
                </a:ext>
              </a:extLst>
            </p:cNvPr>
            <p:cNvSpPr txBox="1">
              <a:spLocks noChangeArrowheads="1"/>
            </p:cNvSpPr>
            <p:nvPr/>
          </p:nvSpPr>
          <p:spPr bwMode="auto">
            <a:xfrm>
              <a:off x="7056" y="12608"/>
              <a:ext cx="938" cy="408"/>
            </a:xfrm>
            <a:prstGeom prst="rect">
              <a:avLst/>
            </a:prstGeom>
            <a:grpFill/>
            <a:ln w="9525">
              <a:solidFill>
                <a:srgbClr val="000000"/>
              </a:solidFill>
              <a:miter lim="800000"/>
              <a:headEnd/>
              <a:tailEnd/>
            </a:ln>
          </p:spPr>
          <p:txBody>
            <a:bodyPr/>
            <a:lstStyle/>
            <a:p>
              <a:pPr algn="ctr">
                <a:defRPr/>
              </a:pPr>
              <a:r>
                <a:rPr lang="zh-CN" altLang="zh-CN"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轮密钥加</a:t>
              </a:r>
              <a:endParaRPr lang="zh-CN" altLang="zh-CN" sz="1200" dirty="0">
                <a:solidFill>
                  <a:srgbClr val="FF0000"/>
                </a:solidFill>
                <a:latin typeface="Euclid" panose="02020503060505020303" pitchFamily="18" charset="0"/>
                <a:ea typeface="华文中宋" panose="02010600040101010101" pitchFamily="2" charset="-122"/>
              </a:endParaRPr>
            </a:p>
          </p:txBody>
        </p:sp>
        <p:sp>
          <p:nvSpPr>
            <p:cNvPr id="41" name="Text Box 208">
              <a:extLst>
                <a:ext uri="{FF2B5EF4-FFF2-40B4-BE49-F238E27FC236}">
                  <a16:creationId xmlns="" xmlns:a16="http://schemas.microsoft.com/office/drawing/2014/main" id="{5836E904-6639-46A7-8E4C-EC41B4F3AB17}"/>
                </a:ext>
              </a:extLst>
            </p:cNvPr>
            <p:cNvSpPr txBox="1">
              <a:spLocks noChangeArrowheads="1"/>
            </p:cNvSpPr>
            <p:nvPr/>
          </p:nvSpPr>
          <p:spPr bwMode="auto">
            <a:xfrm>
              <a:off x="7056" y="13287"/>
              <a:ext cx="940" cy="407"/>
            </a:xfrm>
            <a:prstGeom prst="rect">
              <a:avLst/>
            </a:prstGeom>
            <a:grpFill/>
            <a:ln w="9525">
              <a:solidFill>
                <a:srgbClr val="000000"/>
              </a:solidFill>
              <a:miter lim="800000"/>
              <a:headEnd/>
              <a:tailEnd/>
            </a:ln>
          </p:spPr>
          <p:txBody>
            <a:bodyPr/>
            <a:lstStyle/>
            <a:p>
              <a:pPr algn="ctr">
                <a:defRPr/>
              </a:pPr>
              <a:r>
                <a:rPr lang="zh-CN" altLang="zh-CN"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逆字节</a:t>
              </a:r>
              <a:r>
                <a:rPr lang="zh-CN" altLang="en-US"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代替</a:t>
              </a:r>
              <a:endParaRPr lang="zh-CN" altLang="zh-CN" sz="1200" dirty="0">
                <a:solidFill>
                  <a:srgbClr val="FF0000"/>
                </a:solidFill>
                <a:latin typeface="Euclid" panose="02020503060505020303" pitchFamily="18" charset="0"/>
                <a:ea typeface="华文中宋" panose="02010600040101010101" pitchFamily="2" charset="-122"/>
              </a:endParaRPr>
            </a:p>
          </p:txBody>
        </p:sp>
        <p:sp>
          <p:nvSpPr>
            <p:cNvPr id="42" name="Text Box 207">
              <a:extLst>
                <a:ext uri="{FF2B5EF4-FFF2-40B4-BE49-F238E27FC236}">
                  <a16:creationId xmlns="" xmlns:a16="http://schemas.microsoft.com/office/drawing/2014/main" id="{78107774-BD4E-4942-A853-41022F7E6B5E}"/>
                </a:ext>
              </a:extLst>
            </p:cNvPr>
            <p:cNvSpPr txBox="1">
              <a:spLocks noChangeArrowheads="1"/>
            </p:cNvSpPr>
            <p:nvPr/>
          </p:nvSpPr>
          <p:spPr bwMode="auto">
            <a:xfrm>
              <a:off x="7056" y="13967"/>
              <a:ext cx="938" cy="408"/>
            </a:xfrm>
            <a:prstGeom prst="rect">
              <a:avLst/>
            </a:prstGeom>
            <a:grpFill/>
            <a:ln w="9525">
              <a:solidFill>
                <a:srgbClr val="000000"/>
              </a:solidFill>
              <a:miter lim="800000"/>
              <a:headEnd/>
              <a:tailEnd/>
            </a:ln>
          </p:spPr>
          <p:txBody>
            <a:bodyPr/>
            <a:lstStyle/>
            <a:p>
              <a:pPr algn="ctr">
                <a:defRPr/>
              </a:pPr>
              <a:r>
                <a:rPr lang="zh-CN" altLang="zh-CN" sz="1200" dirty="0">
                  <a:solidFill>
                    <a:srgbClr val="FF0000"/>
                  </a:solidFill>
                  <a:latin typeface="Euclid" panose="02020503060505020303" pitchFamily="18" charset="0"/>
                  <a:ea typeface="华文中宋" panose="02010600040101010101" pitchFamily="2" charset="-122"/>
                  <a:cs typeface="Times New Roman" panose="02020603050405020304" pitchFamily="18" charset="0"/>
                </a:rPr>
                <a:t>逆行移位</a:t>
              </a:r>
              <a:endParaRPr lang="zh-CN" altLang="zh-CN" sz="1200" dirty="0">
                <a:solidFill>
                  <a:srgbClr val="FF0000"/>
                </a:solidFill>
                <a:latin typeface="Euclid" panose="02020503060505020303" pitchFamily="18" charset="0"/>
                <a:ea typeface="华文中宋" panose="02010600040101010101" pitchFamily="2" charset="-122"/>
              </a:endParaRPr>
            </a:p>
          </p:txBody>
        </p:sp>
        <p:sp>
          <p:nvSpPr>
            <p:cNvPr id="43" name="Text Box 206">
              <a:extLst>
                <a:ext uri="{FF2B5EF4-FFF2-40B4-BE49-F238E27FC236}">
                  <a16:creationId xmlns="" xmlns:a16="http://schemas.microsoft.com/office/drawing/2014/main" id="{3497FF2B-9171-42B7-AC4D-5121D67E3165}"/>
                </a:ext>
              </a:extLst>
            </p:cNvPr>
            <p:cNvSpPr txBox="1">
              <a:spLocks noChangeArrowheads="1"/>
            </p:cNvSpPr>
            <p:nvPr/>
          </p:nvSpPr>
          <p:spPr bwMode="auto">
            <a:xfrm>
              <a:off x="7056" y="14646"/>
              <a:ext cx="938" cy="408"/>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逆列混</a:t>
              </a:r>
              <a:r>
                <a:rPr lang="zh-CN" altLang="en-US" sz="1200" dirty="0">
                  <a:latin typeface="Euclid" panose="02020503060505020303" pitchFamily="18" charset="0"/>
                  <a:ea typeface="华文中宋" panose="02010600040101010101" pitchFamily="2" charset="-122"/>
                  <a:cs typeface="Times New Roman" panose="02020603050405020304" pitchFamily="18" charset="0"/>
                </a:rPr>
                <a:t>合</a:t>
              </a:r>
              <a:endParaRPr lang="zh-CN" altLang="zh-CN" sz="1200" dirty="0">
                <a:latin typeface="Euclid" panose="02020503060505020303" pitchFamily="18" charset="0"/>
                <a:ea typeface="华文中宋" panose="02010600040101010101" pitchFamily="2" charset="-122"/>
              </a:endParaRPr>
            </a:p>
          </p:txBody>
        </p:sp>
        <p:sp>
          <p:nvSpPr>
            <p:cNvPr id="44" name="Text Box 205">
              <a:extLst>
                <a:ext uri="{FF2B5EF4-FFF2-40B4-BE49-F238E27FC236}">
                  <a16:creationId xmlns="" xmlns:a16="http://schemas.microsoft.com/office/drawing/2014/main" id="{DE0BCD9E-BEDB-45D7-87F4-E1F7DD131C47}"/>
                </a:ext>
              </a:extLst>
            </p:cNvPr>
            <p:cNvSpPr txBox="1">
              <a:spLocks noChangeArrowheads="1"/>
            </p:cNvSpPr>
            <p:nvPr/>
          </p:nvSpPr>
          <p:spPr bwMode="auto">
            <a:xfrm>
              <a:off x="7056" y="15327"/>
              <a:ext cx="938" cy="406"/>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轮密钥加</a:t>
              </a:r>
              <a:endParaRPr lang="zh-CN" altLang="zh-CN" sz="1200" dirty="0">
                <a:latin typeface="Euclid" panose="02020503060505020303" pitchFamily="18" charset="0"/>
                <a:ea typeface="华文中宋" panose="02010600040101010101" pitchFamily="2" charset="-122"/>
              </a:endParaRPr>
            </a:p>
          </p:txBody>
        </p:sp>
        <p:sp>
          <p:nvSpPr>
            <p:cNvPr id="45" name="Text Box 204">
              <a:extLst>
                <a:ext uri="{FF2B5EF4-FFF2-40B4-BE49-F238E27FC236}">
                  <a16:creationId xmlns="" xmlns:a16="http://schemas.microsoft.com/office/drawing/2014/main" id="{D9E69924-BF73-4D6C-9E03-4780EDD0D062}"/>
                </a:ext>
              </a:extLst>
            </p:cNvPr>
            <p:cNvSpPr txBox="1">
              <a:spLocks noChangeArrowheads="1"/>
            </p:cNvSpPr>
            <p:nvPr/>
          </p:nvSpPr>
          <p:spPr bwMode="auto">
            <a:xfrm>
              <a:off x="7056" y="11929"/>
              <a:ext cx="938" cy="40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明文</a:t>
              </a:r>
              <a:endParaRPr lang="zh-CN" altLang="zh-CN" sz="1200">
                <a:latin typeface="Euclid" panose="02020503060505020303" pitchFamily="18" charset="0"/>
                <a:ea typeface="华文中宋" panose="02010600040101010101" pitchFamily="2" charset="-122"/>
              </a:endParaRPr>
            </a:p>
          </p:txBody>
        </p:sp>
        <p:sp>
          <p:nvSpPr>
            <p:cNvPr id="46" name="Line 203">
              <a:extLst>
                <a:ext uri="{FF2B5EF4-FFF2-40B4-BE49-F238E27FC236}">
                  <a16:creationId xmlns="" xmlns:a16="http://schemas.microsoft.com/office/drawing/2014/main" id="{069BFD04-5AE1-47EA-A6B9-CD3824B2E83A}"/>
                </a:ext>
              </a:extLst>
            </p:cNvPr>
            <p:cNvSpPr>
              <a:spLocks noChangeShapeType="1"/>
            </p:cNvSpPr>
            <p:nvPr/>
          </p:nvSpPr>
          <p:spPr bwMode="auto">
            <a:xfrm rot="10800000">
              <a:off x="7525" y="12200"/>
              <a:ext cx="1" cy="408"/>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47" name="Line 202">
              <a:extLst>
                <a:ext uri="{FF2B5EF4-FFF2-40B4-BE49-F238E27FC236}">
                  <a16:creationId xmlns="" xmlns:a16="http://schemas.microsoft.com/office/drawing/2014/main" id="{3CBA1E2E-459C-4228-B319-F2017F7D838E}"/>
                </a:ext>
              </a:extLst>
            </p:cNvPr>
            <p:cNvSpPr>
              <a:spLocks noChangeShapeType="1"/>
            </p:cNvSpPr>
            <p:nvPr/>
          </p:nvSpPr>
          <p:spPr bwMode="auto">
            <a:xfrm rot="10800000">
              <a:off x="7525" y="13016"/>
              <a:ext cx="1" cy="27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48" name="Line 201">
              <a:extLst>
                <a:ext uri="{FF2B5EF4-FFF2-40B4-BE49-F238E27FC236}">
                  <a16:creationId xmlns="" xmlns:a16="http://schemas.microsoft.com/office/drawing/2014/main" id="{B27E2123-3FDA-4A0B-8469-A99122928192}"/>
                </a:ext>
              </a:extLst>
            </p:cNvPr>
            <p:cNvSpPr>
              <a:spLocks noChangeShapeType="1"/>
            </p:cNvSpPr>
            <p:nvPr/>
          </p:nvSpPr>
          <p:spPr bwMode="auto">
            <a:xfrm rot="10800000">
              <a:off x="7525" y="13695"/>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49" name="Line 200">
              <a:extLst>
                <a:ext uri="{FF2B5EF4-FFF2-40B4-BE49-F238E27FC236}">
                  <a16:creationId xmlns="" xmlns:a16="http://schemas.microsoft.com/office/drawing/2014/main" id="{61834EBB-F1E2-4836-866F-0CC034E4AAFA}"/>
                </a:ext>
              </a:extLst>
            </p:cNvPr>
            <p:cNvSpPr>
              <a:spLocks noChangeShapeType="1"/>
            </p:cNvSpPr>
            <p:nvPr/>
          </p:nvSpPr>
          <p:spPr bwMode="auto">
            <a:xfrm rot="10800000">
              <a:off x="7525" y="14375"/>
              <a:ext cx="1" cy="27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50" name="Line 199">
              <a:extLst>
                <a:ext uri="{FF2B5EF4-FFF2-40B4-BE49-F238E27FC236}">
                  <a16:creationId xmlns="" xmlns:a16="http://schemas.microsoft.com/office/drawing/2014/main" id="{4226DB3E-FC8A-4534-B987-F1B528652DC1}"/>
                </a:ext>
              </a:extLst>
            </p:cNvPr>
            <p:cNvSpPr>
              <a:spLocks noChangeShapeType="1"/>
            </p:cNvSpPr>
            <p:nvPr/>
          </p:nvSpPr>
          <p:spPr bwMode="auto">
            <a:xfrm rot="10800000">
              <a:off x="7525" y="15054"/>
              <a:ext cx="1" cy="273"/>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51" name="Line 198">
              <a:extLst>
                <a:ext uri="{FF2B5EF4-FFF2-40B4-BE49-F238E27FC236}">
                  <a16:creationId xmlns="" xmlns:a16="http://schemas.microsoft.com/office/drawing/2014/main" id="{0A8F4722-B362-4471-B39B-938BD0F0997F}"/>
                </a:ext>
              </a:extLst>
            </p:cNvPr>
            <p:cNvSpPr>
              <a:spLocks noChangeShapeType="1"/>
            </p:cNvSpPr>
            <p:nvPr/>
          </p:nvSpPr>
          <p:spPr bwMode="auto">
            <a:xfrm rot="10800000">
              <a:off x="7525" y="15733"/>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52" name="Line 197">
              <a:extLst>
                <a:ext uri="{FF2B5EF4-FFF2-40B4-BE49-F238E27FC236}">
                  <a16:creationId xmlns="" xmlns:a16="http://schemas.microsoft.com/office/drawing/2014/main" id="{6CE4FBBC-4C72-4DD6-9717-9F266E843D91}"/>
                </a:ext>
              </a:extLst>
            </p:cNvPr>
            <p:cNvSpPr>
              <a:spLocks noChangeShapeType="1"/>
            </p:cNvSpPr>
            <p:nvPr/>
          </p:nvSpPr>
          <p:spPr bwMode="auto">
            <a:xfrm>
              <a:off x="7525" y="17500"/>
              <a:ext cx="1" cy="951"/>
            </a:xfrm>
            <a:prstGeom prst="line">
              <a:avLst/>
            </a:prstGeom>
            <a:grpFill/>
            <a:ln w="19050">
              <a:solidFill>
                <a:srgbClr val="000000"/>
              </a:solidFill>
              <a:prstDash val="dash"/>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53" name="Line 196">
              <a:extLst>
                <a:ext uri="{FF2B5EF4-FFF2-40B4-BE49-F238E27FC236}">
                  <a16:creationId xmlns="" xmlns:a16="http://schemas.microsoft.com/office/drawing/2014/main" id="{B48ECA1E-5A2E-4CC0-939E-C5DFB647423B}"/>
                </a:ext>
              </a:extLst>
            </p:cNvPr>
            <p:cNvSpPr>
              <a:spLocks noChangeShapeType="1"/>
            </p:cNvSpPr>
            <p:nvPr/>
          </p:nvSpPr>
          <p:spPr bwMode="auto">
            <a:xfrm rot="10800000">
              <a:off x="7525" y="17092"/>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54" name="Text Box 195">
              <a:extLst>
                <a:ext uri="{FF2B5EF4-FFF2-40B4-BE49-F238E27FC236}">
                  <a16:creationId xmlns="" xmlns:a16="http://schemas.microsoft.com/office/drawing/2014/main" id="{7DC1DEC9-406C-4BBD-9318-AEB1F287EAF1}"/>
                </a:ext>
              </a:extLst>
            </p:cNvPr>
            <p:cNvSpPr txBox="1">
              <a:spLocks noChangeArrowheads="1"/>
            </p:cNvSpPr>
            <p:nvPr/>
          </p:nvSpPr>
          <p:spPr bwMode="auto">
            <a:xfrm>
              <a:off x="7056" y="16005"/>
              <a:ext cx="940" cy="407"/>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逆字节</a:t>
              </a:r>
              <a:r>
                <a:rPr lang="zh-CN" altLang="en-US" sz="1200" dirty="0">
                  <a:latin typeface="Euclid" panose="02020503060505020303" pitchFamily="18" charset="0"/>
                  <a:ea typeface="华文中宋" panose="02010600040101010101" pitchFamily="2" charset="-122"/>
                  <a:cs typeface="Times New Roman" panose="02020603050405020304" pitchFamily="18" charset="0"/>
                </a:rPr>
                <a:t>代替</a:t>
              </a:r>
              <a:endParaRPr lang="zh-CN" altLang="zh-CN" sz="1200" dirty="0">
                <a:latin typeface="Euclid" panose="02020503060505020303" pitchFamily="18" charset="0"/>
                <a:ea typeface="华文中宋" panose="02010600040101010101" pitchFamily="2" charset="-122"/>
              </a:endParaRPr>
            </a:p>
          </p:txBody>
        </p:sp>
        <p:sp>
          <p:nvSpPr>
            <p:cNvPr id="55" name="Text Box 194">
              <a:extLst>
                <a:ext uri="{FF2B5EF4-FFF2-40B4-BE49-F238E27FC236}">
                  <a16:creationId xmlns="" xmlns:a16="http://schemas.microsoft.com/office/drawing/2014/main" id="{BB18BFB3-2EEF-4BF6-AD8A-6BF7BAC74D99}"/>
                </a:ext>
              </a:extLst>
            </p:cNvPr>
            <p:cNvSpPr txBox="1">
              <a:spLocks noChangeArrowheads="1"/>
            </p:cNvSpPr>
            <p:nvPr/>
          </p:nvSpPr>
          <p:spPr bwMode="auto">
            <a:xfrm>
              <a:off x="7056" y="16684"/>
              <a:ext cx="937" cy="409"/>
            </a:xfrm>
            <a:prstGeom prst="rect">
              <a:avLst/>
            </a:prstGeom>
            <a:grpFill/>
            <a:ln w="9525">
              <a:solidFill>
                <a:srgbClr val="000000"/>
              </a:solidFill>
              <a:miter lim="800000"/>
              <a:headEnd/>
              <a:tailEnd/>
            </a:ln>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逆行移位</a:t>
              </a:r>
              <a:endParaRPr lang="zh-CN" altLang="zh-CN" sz="1200">
                <a:latin typeface="Euclid" panose="02020503060505020303" pitchFamily="18" charset="0"/>
                <a:ea typeface="华文中宋" panose="02010600040101010101" pitchFamily="2" charset="-122"/>
              </a:endParaRPr>
            </a:p>
          </p:txBody>
        </p:sp>
        <p:sp>
          <p:nvSpPr>
            <p:cNvPr id="56" name="Text Box 193">
              <a:extLst>
                <a:ext uri="{FF2B5EF4-FFF2-40B4-BE49-F238E27FC236}">
                  <a16:creationId xmlns="" xmlns:a16="http://schemas.microsoft.com/office/drawing/2014/main" id="{D63C0FD2-C85E-4200-BCE7-7FACB8132B7A}"/>
                </a:ext>
              </a:extLst>
            </p:cNvPr>
            <p:cNvSpPr txBox="1">
              <a:spLocks noChangeArrowheads="1"/>
            </p:cNvSpPr>
            <p:nvPr/>
          </p:nvSpPr>
          <p:spPr bwMode="auto">
            <a:xfrm>
              <a:off x="7056" y="18858"/>
              <a:ext cx="937" cy="408"/>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逆列混</a:t>
              </a:r>
              <a:r>
                <a:rPr lang="zh-CN" altLang="en-US" sz="1200" dirty="0">
                  <a:latin typeface="Euclid" panose="02020503060505020303" pitchFamily="18" charset="0"/>
                  <a:ea typeface="华文中宋" panose="02010600040101010101" pitchFamily="2" charset="-122"/>
                  <a:cs typeface="Times New Roman" panose="02020603050405020304" pitchFamily="18" charset="0"/>
                </a:rPr>
                <a:t>合</a:t>
              </a:r>
              <a:endParaRPr lang="zh-CN" altLang="zh-CN" sz="1200" dirty="0">
                <a:latin typeface="Euclid" panose="02020503060505020303" pitchFamily="18" charset="0"/>
                <a:ea typeface="华文中宋" panose="02010600040101010101" pitchFamily="2" charset="-122"/>
              </a:endParaRPr>
            </a:p>
          </p:txBody>
        </p:sp>
        <p:sp>
          <p:nvSpPr>
            <p:cNvPr id="57" name="Text Box 192">
              <a:extLst>
                <a:ext uri="{FF2B5EF4-FFF2-40B4-BE49-F238E27FC236}">
                  <a16:creationId xmlns="" xmlns:a16="http://schemas.microsoft.com/office/drawing/2014/main" id="{59997928-1304-4C83-B47B-EF1D0D910F0A}"/>
                </a:ext>
              </a:extLst>
            </p:cNvPr>
            <p:cNvSpPr txBox="1">
              <a:spLocks noChangeArrowheads="1"/>
            </p:cNvSpPr>
            <p:nvPr/>
          </p:nvSpPr>
          <p:spPr bwMode="auto">
            <a:xfrm>
              <a:off x="7056" y="19537"/>
              <a:ext cx="937" cy="408"/>
            </a:xfrm>
            <a:prstGeom prst="rect">
              <a:avLst/>
            </a:prstGeom>
            <a:grpFill/>
            <a:ln w="9525">
              <a:solidFill>
                <a:srgbClr val="000000"/>
              </a:solidFill>
              <a:miter lim="800000"/>
              <a:headEnd/>
              <a:tailEnd/>
            </a:ln>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轮密钥加</a:t>
              </a:r>
              <a:endParaRPr lang="zh-CN" altLang="zh-CN" sz="1200">
                <a:latin typeface="Euclid" panose="02020503060505020303" pitchFamily="18" charset="0"/>
                <a:ea typeface="华文中宋" panose="02010600040101010101" pitchFamily="2" charset="-122"/>
              </a:endParaRPr>
            </a:p>
          </p:txBody>
        </p:sp>
        <p:sp>
          <p:nvSpPr>
            <p:cNvPr id="58" name="Line 191">
              <a:extLst>
                <a:ext uri="{FF2B5EF4-FFF2-40B4-BE49-F238E27FC236}">
                  <a16:creationId xmlns="" xmlns:a16="http://schemas.microsoft.com/office/drawing/2014/main" id="{A78D0B26-17AF-4BDB-96B0-87328FB85629}"/>
                </a:ext>
              </a:extLst>
            </p:cNvPr>
            <p:cNvSpPr>
              <a:spLocks noChangeShapeType="1"/>
            </p:cNvSpPr>
            <p:nvPr/>
          </p:nvSpPr>
          <p:spPr bwMode="auto">
            <a:xfrm rot="10800000">
              <a:off x="7525" y="16413"/>
              <a:ext cx="1" cy="27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59" name="Line 190">
              <a:extLst>
                <a:ext uri="{FF2B5EF4-FFF2-40B4-BE49-F238E27FC236}">
                  <a16:creationId xmlns="" xmlns:a16="http://schemas.microsoft.com/office/drawing/2014/main" id="{437F80CA-961E-425F-839D-5226C5BF4AEE}"/>
                </a:ext>
              </a:extLst>
            </p:cNvPr>
            <p:cNvSpPr>
              <a:spLocks noChangeShapeType="1"/>
            </p:cNvSpPr>
            <p:nvPr/>
          </p:nvSpPr>
          <p:spPr bwMode="auto">
            <a:xfrm rot="10800000">
              <a:off x="7525" y="18587"/>
              <a:ext cx="1" cy="27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60" name="Line 189">
              <a:extLst>
                <a:ext uri="{FF2B5EF4-FFF2-40B4-BE49-F238E27FC236}">
                  <a16:creationId xmlns="" xmlns:a16="http://schemas.microsoft.com/office/drawing/2014/main" id="{77313245-0889-461D-8C48-99255D559565}"/>
                </a:ext>
              </a:extLst>
            </p:cNvPr>
            <p:cNvSpPr>
              <a:spLocks noChangeShapeType="1"/>
            </p:cNvSpPr>
            <p:nvPr/>
          </p:nvSpPr>
          <p:spPr bwMode="auto">
            <a:xfrm rot="10800000">
              <a:off x="7525" y="19266"/>
              <a:ext cx="1" cy="27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61" name="Line 188">
              <a:extLst>
                <a:ext uri="{FF2B5EF4-FFF2-40B4-BE49-F238E27FC236}">
                  <a16:creationId xmlns="" xmlns:a16="http://schemas.microsoft.com/office/drawing/2014/main" id="{935FC260-4C8F-480F-A09D-4D0597BAC3F8}"/>
                </a:ext>
              </a:extLst>
            </p:cNvPr>
            <p:cNvSpPr>
              <a:spLocks noChangeShapeType="1"/>
            </p:cNvSpPr>
            <p:nvPr/>
          </p:nvSpPr>
          <p:spPr bwMode="auto">
            <a:xfrm rot="10800000">
              <a:off x="7525" y="19945"/>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62" name="Text Box 187">
              <a:extLst>
                <a:ext uri="{FF2B5EF4-FFF2-40B4-BE49-F238E27FC236}">
                  <a16:creationId xmlns="" xmlns:a16="http://schemas.microsoft.com/office/drawing/2014/main" id="{B8391D0F-6A3F-462B-8ED5-D952E9480EA2}"/>
                </a:ext>
              </a:extLst>
            </p:cNvPr>
            <p:cNvSpPr txBox="1">
              <a:spLocks noChangeArrowheads="1"/>
            </p:cNvSpPr>
            <p:nvPr/>
          </p:nvSpPr>
          <p:spPr bwMode="auto">
            <a:xfrm>
              <a:off x="7056" y="20217"/>
              <a:ext cx="940" cy="407"/>
            </a:xfrm>
            <a:prstGeom prst="rect">
              <a:avLst/>
            </a:prstGeom>
            <a:grpFill/>
            <a:ln w="9525">
              <a:solidFill>
                <a:srgbClr val="000000"/>
              </a:solidFill>
              <a:miter lim="800000"/>
              <a:headEnd/>
              <a:tailEnd/>
            </a:ln>
          </p:spPr>
          <p:txBody>
            <a:bodyPr/>
            <a:lstStyle/>
            <a:p>
              <a:pPr algn="ctr">
                <a:defRPr/>
              </a:pPr>
              <a:r>
                <a:rPr lang="zh-CN" altLang="zh-CN" sz="1200" dirty="0">
                  <a:latin typeface="Euclid" panose="02020503060505020303" pitchFamily="18" charset="0"/>
                  <a:ea typeface="华文中宋" panose="02010600040101010101" pitchFamily="2" charset="-122"/>
                  <a:cs typeface="Times New Roman" panose="02020603050405020304" pitchFamily="18" charset="0"/>
                </a:rPr>
                <a:t>逆字节</a:t>
              </a:r>
              <a:r>
                <a:rPr lang="zh-CN" altLang="en-US" sz="1200" dirty="0">
                  <a:latin typeface="Euclid" panose="02020503060505020303" pitchFamily="18" charset="0"/>
                  <a:ea typeface="华文中宋" panose="02010600040101010101" pitchFamily="2" charset="-122"/>
                  <a:cs typeface="Times New Roman" panose="02020603050405020304" pitchFamily="18" charset="0"/>
                </a:rPr>
                <a:t>代替</a:t>
              </a:r>
              <a:endParaRPr lang="zh-CN" altLang="zh-CN" sz="1200" dirty="0">
                <a:latin typeface="Euclid" panose="02020503060505020303" pitchFamily="18" charset="0"/>
                <a:ea typeface="华文中宋" panose="02010600040101010101" pitchFamily="2" charset="-122"/>
              </a:endParaRPr>
            </a:p>
          </p:txBody>
        </p:sp>
        <p:sp>
          <p:nvSpPr>
            <p:cNvPr id="63" name="Text Box 186">
              <a:extLst>
                <a:ext uri="{FF2B5EF4-FFF2-40B4-BE49-F238E27FC236}">
                  <a16:creationId xmlns="" xmlns:a16="http://schemas.microsoft.com/office/drawing/2014/main" id="{EB010DE0-3BC4-46FA-9651-4901548F6B07}"/>
                </a:ext>
              </a:extLst>
            </p:cNvPr>
            <p:cNvSpPr txBox="1">
              <a:spLocks noChangeArrowheads="1"/>
            </p:cNvSpPr>
            <p:nvPr/>
          </p:nvSpPr>
          <p:spPr bwMode="auto">
            <a:xfrm>
              <a:off x="7056" y="20896"/>
              <a:ext cx="938" cy="407"/>
            </a:xfrm>
            <a:prstGeom prst="rect">
              <a:avLst/>
            </a:prstGeom>
            <a:grpFill/>
            <a:ln w="9525">
              <a:solidFill>
                <a:srgbClr val="000000"/>
              </a:solidFill>
              <a:miter lim="800000"/>
              <a:headEnd/>
              <a:tailEnd/>
            </a:ln>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逆行移位</a:t>
              </a:r>
              <a:endParaRPr lang="zh-CN" altLang="zh-CN" sz="1200">
                <a:latin typeface="Euclid" panose="02020503060505020303" pitchFamily="18" charset="0"/>
                <a:ea typeface="华文中宋" panose="02010600040101010101" pitchFamily="2" charset="-122"/>
              </a:endParaRPr>
            </a:p>
          </p:txBody>
        </p:sp>
        <p:sp>
          <p:nvSpPr>
            <p:cNvPr id="64" name="Text Box 185">
              <a:extLst>
                <a:ext uri="{FF2B5EF4-FFF2-40B4-BE49-F238E27FC236}">
                  <a16:creationId xmlns="" xmlns:a16="http://schemas.microsoft.com/office/drawing/2014/main" id="{CEDC07AC-E3A0-4B94-BDC1-CC5ED48384EA}"/>
                </a:ext>
              </a:extLst>
            </p:cNvPr>
            <p:cNvSpPr txBox="1">
              <a:spLocks noChangeArrowheads="1"/>
            </p:cNvSpPr>
            <p:nvPr/>
          </p:nvSpPr>
          <p:spPr bwMode="auto">
            <a:xfrm>
              <a:off x="7056" y="21577"/>
              <a:ext cx="938" cy="405"/>
            </a:xfrm>
            <a:prstGeom prst="rect">
              <a:avLst/>
            </a:prstGeom>
            <a:grpFill/>
            <a:ln w="9525">
              <a:solidFill>
                <a:srgbClr val="000000"/>
              </a:solidFill>
              <a:miter lim="800000"/>
              <a:headEnd/>
              <a:tailEnd/>
            </a:ln>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轮密钥加</a:t>
              </a:r>
              <a:endParaRPr lang="zh-CN" altLang="zh-CN" sz="1200">
                <a:latin typeface="Euclid" panose="02020503060505020303" pitchFamily="18" charset="0"/>
                <a:ea typeface="华文中宋" panose="02010600040101010101" pitchFamily="2" charset="-122"/>
              </a:endParaRPr>
            </a:p>
          </p:txBody>
        </p:sp>
        <p:sp>
          <p:nvSpPr>
            <p:cNvPr id="65" name="Line 184">
              <a:extLst>
                <a:ext uri="{FF2B5EF4-FFF2-40B4-BE49-F238E27FC236}">
                  <a16:creationId xmlns="" xmlns:a16="http://schemas.microsoft.com/office/drawing/2014/main" id="{AB468EAE-8A27-40CD-B132-B0FC26AA65D6}"/>
                </a:ext>
              </a:extLst>
            </p:cNvPr>
            <p:cNvSpPr>
              <a:spLocks noChangeShapeType="1"/>
            </p:cNvSpPr>
            <p:nvPr/>
          </p:nvSpPr>
          <p:spPr bwMode="auto">
            <a:xfrm rot="10800000">
              <a:off x="7525" y="20624"/>
              <a:ext cx="2"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66" name="Line 183">
              <a:extLst>
                <a:ext uri="{FF2B5EF4-FFF2-40B4-BE49-F238E27FC236}">
                  <a16:creationId xmlns="" xmlns:a16="http://schemas.microsoft.com/office/drawing/2014/main" id="{576B903F-EF6C-4436-94F8-983C2E3ADB40}"/>
                </a:ext>
              </a:extLst>
            </p:cNvPr>
            <p:cNvSpPr>
              <a:spLocks noChangeShapeType="1"/>
            </p:cNvSpPr>
            <p:nvPr/>
          </p:nvSpPr>
          <p:spPr bwMode="auto">
            <a:xfrm rot="10800000">
              <a:off x="7525" y="21303"/>
              <a:ext cx="2"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67" name="Line 182">
              <a:extLst>
                <a:ext uri="{FF2B5EF4-FFF2-40B4-BE49-F238E27FC236}">
                  <a16:creationId xmlns="" xmlns:a16="http://schemas.microsoft.com/office/drawing/2014/main" id="{A3B1A263-004A-4F60-B2E1-A4C773DD2BEA}"/>
                </a:ext>
              </a:extLst>
            </p:cNvPr>
            <p:cNvSpPr>
              <a:spLocks noChangeShapeType="1"/>
            </p:cNvSpPr>
            <p:nvPr/>
          </p:nvSpPr>
          <p:spPr bwMode="auto">
            <a:xfrm rot="10800000">
              <a:off x="7525" y="21983"/>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68" name="Text Box 181">
              <a:extLst>
                <a:ext uri="{FF2B5EF4-FFF2-40B4-BE49-F238E27FC236}">
                  <a16:creationId xmlns="" xmlns:a16="http://schemas.microsoft.com/office/drawing/2014/main" id="{2224D300-DD30-4449-B173-E4825618D976}"/>
                </a:ext>
              </a:extLst>
            </p:cNvPr>
            <p:cNvSpPr txBox="1">
              <a:spLocks noChangeArrowheads="1"/>
            </p:cNvSpPr>
            <p:nvPr/>
          </p:nvSpPr>
          <p:spPr bwMode="auto">
            <a:xfrm>
              <a:off x="7056" y="22255"/>
              <a:ext cx="938" cy="4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密文</a:t>
              </a:r>
              <a:endParaRPr lang="zh-CN" altLang="zh-CN" sz="1200">
                <a:latin typeface="Euclid" panose="02020503060505020303" pitchFamily="18" charset="0"/>
                <a:ea typeface="华文中宋" panose="02010600040101010101" pitchFamily="2" charset="-122"/>
              </a:endParaRPr>
            </a:p>
          </p:txBody>
        </p:sp>
        <p:sp>
          <p:nvSpPr>
            <p:cNvPr id="69" name="Text Box 180">
              <a:extLst>
                <a:ext uri="{FF2B5EF4-FFF2-40B4-BE49-F238E27FC236}">
                  <a16:creationId xmlns="" xmlns:a16="http://schemas.microsoft.com/office/drawing/2014/main" id="{1AE4AD01-C7DA-4E3E-B574-D3080B4669E0}"/>
                </a:ext>
              </a:extLst>
            </p:cNvPr>
            <p:cNvSpPr txBox="1">
              <a:spLocks noChangeArrowheads="1"/>
            </p:cNvSpPr>
            <p:nvPr/>
          </p:nvSpPr>
          <p:spPr bwMode="auto">
            <a:xfrm>
              <a:off x="6899" y="22663"/>
              <a:ext cx="1409"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a:t>
              </a:r>
              <a:r>
                <a:rPr lang="en-US" altLang="zh-CN" sz="1200">
                  <a:latin typeface="Euclid" panose="02020503060505020303" pitchFamily="18" charset="0"/>
                  <a:ea typeface="华文中宋" panose="02010600040101010101" pitchFamily="2" charset="-122"/>
                  <a:cs typeface="Times New Roman" panose="02020603050405020304" pitchFamily="18" charset="0"/>
                </a:rPr>
                <a:t>ii</a:t>
              </a:r>
              <a:r>
                <a:rPr lang="zh-CN" altLang="en-US" sz="1200">
                  <a:latin typeface="Euclid" panose="02020503060505020303" pitchFamily="18" charset="0"/>
                  <a:ea typeface="华文中宋" panose="02010600040101010101" pitchFamily="2" charset="-122"/>
                  <a:cs typeface="Times New Roman" panose="02020603050405020304" pitchFamily="18" charset="0"/>
                </a:rPr>
                <a:t>）解密</a:t>
              </a:r>
              <a:endParaRPr lang="zh-CN" altLang="en-US" sz="1200">
                <a:latin typeface="Euclid" panose="02020503060505020303" pitchFamily="18" charset="0"/>
                <a:ea typeface="华文中宋" panose="02010600040101010101" pitchFamily="2" charset="-122"/>
              </a:endParaRPr>
            </a:p>
          </p:txBody>
        </p:sp>
        <p:sp>
          <p:nvSpPr>
            <p:cNvPr id="70" name="Text Box 179">
              <a:extLst>
                <a:ext uri="{FF2B5EF4-FFF2-40B4-BE49-F238E27FC236}">
                  <a16:creationId xmlns="" xmlns:a16="http://schemas.microsoft.com/office/drawing/2014/main" id="{1735028D-2A50-4276-8680-147BBB3BDFD3}"/>
                </a:ext>
              </a:extLst>
            </p:cNvPr>
            <p:cNvSpPr txBox="1">
              <a:spLocks noChangeArrowheads="1"/>
            </p:cNvSpPr>
            <p:nvPr/>
          </p:nvSpPr>
          <p:spPr bwMode="auto">
            <a:xfrm>
              <a:off x="5334" y="11929"/>
              <a:ext cx="939"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密钥</a:t>
              </a:r>
              <a:endParaRPr lang="zh-CN" altLang="zh-CN" sz="1200">
                <a:latin typeface="Euclid" panose="02020503060505020303" pitchFamily="18" charset="0"/>
                <a:ea typeface="华文中宋" panose="02010600040101010101" pitchFamily="2" charset="-122"/>
              </a:endParaRPr>
            </a:p>
          </p:txBody>
        </p:sp>
        <p:sp>
          <p:nvSpPr>
            <p:cNvPr id="71" name="Text Box 178">
              <a:extLst>
                <a:ext uri="{FF2B5EF4-FFF2-40B4-BE49-F238E27FC236}">
                  <a16:creationId xmlns="" xmlns:a16="http://schemas.microsoft.com/office/drawing/2014/main" id="{510A5918-E6F6-402B-BE22-58B02871A27C}"/>
                </a:ext>
              </a:extLst>
            </p:cNvPr>
            <p:cNvSpPr txBox="1">
              <a:spLocks noChangeArrowheads="1"/>
            </p:cNvSpPr>
            <p:nvPr/>
          </p:nvSpPr>
          <p:spPr bwMode="auto">
            <a:xfrm>
              <a:off x="5334" y="12608"/>
              <a:ext cx="939"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en-US" altLang="zh-CN" sz="1200" b="1" i="1" dirty="0">
                  <a:latin typeface="Euclid" panose="02020503060505020303" pitchFamily="18" charset="0"/>
                  <a:ea typeface="华文中宋" panose="02010600040101010101" pitchFamily="2" charset="-122"/>
                  <a:cs typeface="Times New Roman" panose="02020603050405020304" pitchFamily="18" charset="0"/>
                </a:rPr>
                <a:t>w</a:t>
              </a:r>
              <a:r>
                <a:rPr lang="en-US" altLang="zh-CN" sz="1200" b="1" dirty="0">
                  <a:latin typeface="Euclid" panose="02020503060505020303" pitchFamily="18" charset="0"/>
                  <a:ea typeface="华文中宋" panose="02010600040101010101" pitchFamily="2" charset="-122"/>
                  <a:cs typeface="Times New Roman" panose="02020603050405020304" pitchFamily="18" charset="0"/>
                </a:rPr>
                <a:t>[0, 3]</a:t>
              </a:r>
              <a:endParaRPr lang="en-US" altLang="zh-CN" sz="1200" b="1" dirty="0">
                <a:latin typeface="Euclid" panose="02020503060505020303" pitchFamily="18" charset="0"/>
                <a:ea typeface="华文中宋" panose="02010600040101010101" pitchFamily="2" charset="-122"/>
              </a:endParaRPr>
            </a:p>
          </p:txBody>
        </p:sp>
        <p:sp>
          <p:nvSpPr>
            <p:cNvPr id="72" name="Line 177">
              <a:extLst>
                <a:ext uri="{FF2B5EF4-FFF2-40B4-BE49-F238E27FC236}">
                  <a16:creationId xmlns="" xmlns:a16="http://schemas.microsoft.com/office/drawing/2014/main" id="{15F754ED-D702-4B86-8924-D6B5946E5D79}"/>
                </a:ext>
              </a:extLst>
            </p:cNvPr>
            <p:cNvSpPr>
              <a:spLocks noChangeShapeType="1"/>
            </p:cNvSpPr>
            <p:nvPr/>
          </p:nvSpPr>
          <p:spPr bwMode="auto">
            <a:xfrm>
              <a:off x="5804" y="12336"/>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73" name="Line 176">
              <a:extLst>
                <a:ext uri="{FF2B5EF4-FFF2-40B4-BE49-F238E27FC236}">
                  <a16:creationId xmlns="" xmlns:a16="http://schemas.microsoft.com/office/drawing/2014/main" id="{D002D712-4405-49EE-ABEF-389A7105B595}"/>
                </a:ext>
              </a:extLst>
            </p:cNvPr>
            <p:cNvSpPr>
              <a:spLocks noChangeShapeType="1"/>
            </p:cNvSpPr>
            <p:nvPr/>
          </p:nvSpPr>
          <p:spPr bwMode="auto">
            <a:xfrm flipH="1">
              <a:off x="4395" y="12744"/>
              <a:ext cx="1095" cy="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74" name="Line 175">
              <a:extLst>
                <a:ext uri="{FF2B5EF4-FFF2-40B4-BE49-F238E27FC236}">
                  <a16:creationId xmlns="" xmlns:a16="http://schemas.microsoft.com/office/drawing/2014/main" id="{AB5A4F41-B95A-423D-A9E7-9851E6A75B6C}"/>
                </a:ext>
              </a:extLst>
            </p:cNvPr>
            <p:cNvSpPr>
              <a:spLocks noChangeShapeType="1"/>
            </p:cNvSpPr>
            <p:nvPr/>
          </p:nvSpPr>
          <p:spPr bwMode="auto">
            <a:xfrm>
              <a:off x="6117" y="12744"/>
              <a:ext cx="939" cy="0"/>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75" name="Line 174">
              <a:extLst>
                <a:ext uri="{FF2B5EF4-FFF2-40B4-BE49-F238E27FC236}">
                  <a16:creationId xmlns="" xmlns:a16="http://schemas.microsoft.com/office/drawing/2014/main" id="{66022F1B-E472-429B-BD16-012CE0780D55}"/>
                </a:ext>
              </a:extLst>
            </p:cNvPr>
            <p:cNvSpPr>
              <a:spLocks noChangeShapeType="1"/>
            </p:cNvSpPr>
            <p:nvPr/>
          </p:nvSpPr>
          <p:spPr bwMode="auto">
            <a:xfrm flipH="1">
              <a:off x="5177" y="12472"/>
              <a:ext cx="627" cy="0"/>
            </a:xfrm>
            <a:prstGeom prst="line">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76" name="Line 173">
              <a:extLst>
                <a:ext uri="{FF2B5EF4-FFF2-40B4-BE49-F238E27FC236}">
                  <a16:creationId xmlns="" xmlns:a16="http://schemas.microsoft.com/office/drawing/2014/main" id="{4D4CC1CD-5F43-4B72-A747-944FF06EEC63}"/>
                </a:ext>
              </a:extLst>
            </p:cNvPr>
            <p:cNvSpPr>
              <a:spLocks noChangeShapeType="1"/>
            </p:cNvSpPr>
            <p:nvPr/>
          </p:nvSpPr>
          <p:spPr bwMode="auto">
            <a:xfrm>
              <a:off x="5177" y="12472"/>
              <a:ext cx="1" cy="816"/>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77" name="Text Box 172">
              <a:extLst>
                <a:ext uri="{FF2B5EF4-FFF2-40B4-BE49-F238E27FC236}">
                  <a16:creationId xmlns="" xmlns:a16="http://schemas.microsoft.com/office/drawing/2014/main" id="{B567A194-E883-4BAE-84DB-FF9AE6B14137}"/>
                </a:ext>
              </a:extLst>
            </p:cNvPr>
            <p:cNvSpPr txBox="1">
              <a:spLocks noChangeArrowheads="1"/>
            </p:cNvSpPr>
            <p:nvPr/>
          </p:nvSpPr>
          <p:spPr bwMode="auto">
            <a:xfrm>
              <a:off x="5021" y="13288"/>
              <a:ext cx="1409" cy="407"/>
            </a:xfrm>
            <a:prstGeom prst="rect">
              <a:avLst/>
            </a:prstGeom>
            <a:grpFill/>
            <a:ln w="9525">
              <a:solidFill>
                <a:srgbClr val="000000"/>
              </a:solidFill>
              <a:miter lim="800000"/>
              <a:headEnd/>
              <a:tailEnd/>
            </a:ln>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扩展密钥</a:t>
              </a:r>
              <a:endParaRPr lang="zh-CN" altLang="zh-CN" sz="1200">
                <a:latin typeface="Euclid" panose="02020503060505020303" pitchFamily="18" charset="0"/>
                <a:ea typeface="华文中宋" panose="02010600040101010101" pitchFamily="2" charset="-122"/>
              </a:endParaRPr>
            </a:p>
          </p:txBody>
        </p:sp>
        <p:sp>
          <p:nvSpPr>
            <p:cNvPr id="78" name="Text Box 171">
              <a:extLst>
                <a:ext uri="{FF2B5EF4-FFF2-40B4-BE49-F238E27FC236}">
                  <a16:creationId xmlns="" xmlns:a16="http://schemas.microsoft.com/office/drawing/2014/main" id="{387AF477-AB5C-4BF0-BFC3-2E4E278E54B9}"/>
                </a:ext>
              </a:extLst>
            </p:cNvPr>
            <p:cNvSpPr txBox="1">
              <a:spLocks noChangeArrowheads="1"/>
            </p:cNvSpPr>
            <p:nvPr/>
          </p:nvSpPr>
          <p:spPr bwMode="auto">
            <a:xfrm>
              <a:off x="5334" y="15326"/>
              <a:ext cx="940"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en-US" altLang="zh-CN" sz="1200" b="1" i="1" dirty="0">
                  <a:latin typeface="Euclid" panose="02020503060505020303" pitchFamily="18" charset="0"/>
                  <a:ea typeface="华文中宋" panose="02010600040101010101" pitchFamily="2" charset="-122"/>
                  <a:cs typeface="Times New Roman" panose="02020603050405020304" pitchFamily="18" charset="0"/>
                </a:rPr>
                <a:t>w</a:t>
              </a:r>
              <a:r>
                <a:rPr lang="en-US" altLang="zh-CN" sz="1200" b="1" dirty="0">
                  <a:latin typeface="Euclid" panose="02020503060505020303" pitchFamily="18" charset="0"/>
                  <a:ea typeface="华文中宋" panose="02010600040101010101" pitchFamily="2" charset="-122"/>
                  <a:cs typeface="Times New Roman" panose="02020603050405020304" pitchFamily="18" charset="0"/>
                </a:rPr>
                <a:t>[4, 7]</a:t>
              </a:r>
              <a:endParaRPr lang="en-US" altLang="zh-CN" sz="1200" b="1" dirty="0">
                <a:latin typeface="Euclid" panose="02020503060505020303" pitchFamily="18" charset="0"/>
                <a:ea typeface="华文中宋" panose="02010600040101010101" pitchFamily="2" charset="-122"/>
              </a:endParaRPr>
            </a:p>
          </p:txBody>
        </p:sp>
        <p:sp>
          <p:nvSpPr>
            <p:cNvPr id="79" name="Line 170">
              <a:extLst>
                <a:ext uri="{FF2B5EF4-FFF2-40B4-BE49-F238E27FC236}">
                  <a16:creationId xmlns="" xmlns:a16="http://schemas.microsoft.com/office/drawing/2014/main" id="{FEFE0C66-85E9-49F9-87DF-BEA76C972512}"/>
                </a:ext>
              </a:extLst>
            </p:cNvPr>
            <p:cNvSpPr>
              <a:spLocks noChangeShapeType="1"/>
            </p:cNvSpPr>
            <p:nvPr/>
          </p:nvSpPr>
          <p:spPr bwMode="auto">
            <a:xfrm flipH="1">
              <a:off x="4395" y="15462"/>
              <a:ext cx="1095" cy="0"/>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80" name="Line 169">
              <a:extLst>
                <a:ext uri="{FF2B5EF4-FFF2-40B4-BE49-F238E27FC236}">
                  <a16:creationId xmlns="" xmlns:a16="http://schemas.microsoft.com/office/drawing/2014/main" id="{9469131B-06B3-4988-9E74-032D7688D841}"/>
                </a:ext>
              </a:extLst>
            </p:cNvPr>
            <p:cNvSpPr>
              <a:spLocks noChangeShapeType="1"/>
            </p:cNvSpPr>
            <p:nvPr/>
          </p:nvSpPr>
          <p:spPr bwMode="auto">
            <a:xfrm>
              <a:off x="6117" y="15462"/>
              <a:ext cx="939" cy="0"/>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81" name="Line 168">
              <a:extLst>
                <a:ext uri="{FF2B5EF4-FFF2-40B4-BE49-F238E27FC236}">
                  <a16:creationId xmlns="" xmlns:a16="http://schemas.microsoft.com/office/drawing/2014/main" id="{3B9AEA24-48CD-47D3-802D-56F12A61FFAD}"/>
                </a:ext>
              </a:extLst>
            </p:cNvPr>
            <p:cNvSpPr>
              <a:spLocks noChangeShapeType="1"/>
            </p:cNvSpPr>
            <p:nvPr/>
          </p:nvSpPr>
          <p:spPr bwMode="auto">
            <a:xfrm>
              <a:off x="5177" y="13695"/>
              <a:ext cx="1" cy="7609"/>
            </a:xfrm>
            <a:prstGeom prst="line">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82" name="Line 167">
              <a:extLst>
                <a:ext uri="{FF2B5EF4-FFF2-40B4-BE49-F238E27FC236}">
                  <a16:creationId xmlns="" xmlns:a16="http://schemas.microsoft.com/office/drawing/2014/main" id="{145AB5D0-09C0-44F4-83AD-28280A570F2A}"/>
                </a:ext>
              </a:extLst>
            </p:cNvPr>
            <p:cNvSpPr>
              <a:spLocks noChangeShapeType="1"/>
            </p:cNvSpPr>
            <p:nvPr/>
          </p:nvSpPr>
          <p:spPr bwMode="auto">
            <a:xfrm>
              <a:off x="5177" y="15054"/>
              <a:ext cx="627" cy="1"/>
            </a:xfrm>
            <a:prstGeom prst="line">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83" name="Line 166">
              <a:extLst>
                <a:ext uri="{FF2B5EF4-FFF2-40B4-BE49-F238E27FC236}">
                  <a16:creationId xmlns="" xmlns:a16="http://schemas.microsoft.com/office/drawing/2014/main" id="{7361EED8-3A25-4866-BAA2-AC0983EFF785}"/>
                </a:ext>
              </a:extLst>
            </p:cNvPr>
            <p:cNvSpPr>
              <a:spLocks noChangeShapeType="1"/>
            </p:cNvSpPr>
            <p:nvPr/>
          </p:nvSpPr>
          <p:spPr bwMode="auto">
            <a:xfrm>
              <a:off x="5804" y="15054"/>
              <a:ext cx="0"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84" name="Text Box 165">
              <a:extLst>
                <a:ext uri="{FF2B5EF4-FFF2-40B4-BE49-F238E27FC236}">
                  <a16:creationId xmlns="" xmlns:a16="http://schemas.microsoft.com/office/drawing/2014/main" id="{075AE459-8964-4C09-98A7-B48294B65708}"/>
                </a:ext>
              </a:extLst>
            </p:cNvPr>
            <p:cNvSpPr txBox="1">
              <a:spLocks noChangeArrowheads="1"/>
            </p:cNvSpPr>
            <p:nvPr/>
          </p:nvSpPr>
          <p:spPr bwMode="auto">
            <a:xfrm>
              <a:off x="5334" y="19538"/>
              <a:ext cx="940"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en-US" altLang="zh-CN" sz="1200" b="1" i="1" dirty="0">
                  <a:latin typeface="Euclid" panose="02020503060505020303" pitchFamily="18" charset="0"/>
                  <a:ea typeface="华文中宋" panose="02010600040101010101" pitchFamily="2" charset="-122"/>
                  <a:cs typeface="Times New Roman" panose="02020603050405020304" pitchFamily="18" charset="0"/>
                </a:rPr>
                <a:t>w</a:t>
              </a:r>
              <a:r>
                <a:rPr lang="en-US" altLang="zh-CN" sz="1200" b="1" dirty="0">
                  <a:latin typeface="Euclid" panose="02020503060505020303" pitchFamily="18" charset="0"/>
                  <a:ea typeface="华文中宋" panose="02010600040101010101" pitchFamily="2" charset="-122"/>
                  <a:cs typeface="Times New Roman" panose="02020603050405020304" pitchFamily="18" charset="0"/>
                </a:rPr>
                <a:t>[36, 39]</a:t>
              </a:r>
              <a:endParaRPr lang="en-US" altLang="zh-CN" sz="1200" b="1" dirty="0">
                <a:latin typeface="Euclid" panose="02020503060505020303" pitchFamily="18" charset="0"/>
                <a:ea typeface="华文中宋" panose="02010600040101010101" pitchFamily="2" charset="-122"/>
              </a:endParaRPr>
            </a:p>
          </p:txBody>
        </p:sp>
        <p:sp>
          <p:nvSpPr>
            <p:cNvPr id="85" name="Line 164">
              <a:extLst>
                <a:ext uri="{FF2B5EF4-FFF2-40B4-BE49-F238E27FC236}">
                  <a16:creationId xmlns="" xmlns:a16="http://schemas.microsoft.com/office/drawing/2014/main" id="{754FBAB5-BD27-41B0-9855-5BE7EE29F866}"/>
                </a:ext>
              </a:extLst>
            </p:cNvPr>
            <p:cNvSpPr>
              <a:spLocks noChangeShapeType="1"/>
            </p:cNvSpPr>
            <p:nvPr/>
          </p:nvSpPr>
          <p:spPr bwMode="auto">
            <a:xfrm flipH="1">
              <a:off x="4394" y="19674"/>
              <a:ext cx="1096" cy="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86" name="Line 163">
              <a:extLst>
                <a:ext uri="{FF2B5EF4-FFF2-40B4-BE49-F238E27FC236}">
                  <a16:creationId xmlns="" xmlns:a16="http://schemas.microsoft.com/office/drawing/2014/main" id="{9F4DD354-B94E-4AAF-8D7A-42B7509B1183}"/>
                </a:ext>
              </a:extLst>
            </p:cNvPr>
            <p:cNvSpPr>
              <a:spLocks noChangeShapeType="1"/>
            </p:cNvSpPr>
            <p:nvPr/>
          </p:nvSpPr>
          <p:spPr bwMode="auto">
            <a:xfrm>
              <a:off x="6117" y="19674"/>
              <a:ext cx="939" cy="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87" name="Line 162">
              <a:extLst>
                <a:ext uri="{FF2B5EF4-FFF2-40B4-BE49-F238E27FC236}">
                  <a16:creationId xmlns="" xmlns:a16="http://schemas.microsoft.com/office/drawing/2014/main" id="{AD1E1513-C1F6-4676-A6D1-F4991B9B2DB0}"/>
                </a:ext>
              </a:extLst>
            </p:cNvPr>
            <p:cNvSpPr>
              <a:spLocks noChangeShapeType="1"/>
            </p:cNvSpPr>
            <p:nvPr/>
          </p:nvSpPr>
          <p:spPr bwMode="auto">
            <a:xfrm>
              <a:off x="5177" y="19266"/>
              <a:ext cx="627" cy="1"/>
            </a:xfrm>
            <a:prstGeom prst="line">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88" name="Line 161">
              <a:extLst>
                <a:ext uri="{FF2B5EF4-FFF2-40B4-BE49-F238E27FC236}">
                  <a16:creationId xmlns="" xmlns:a16="http://schemas.microsoft.com/office/drawing/2014/main" id="{64CACD4C-884D-455C-9049-5F5BF8E81B8A}"/>
                </a:ext>
              </a:extLst>
            </p:cNvPr>
            <p:cNvSpPr>
              <a:spLocks noChangeShapeType="1"/>
            </p:cNvSpPr>
            <p:nvPr/>
          </p:nvSpPr>
          <p:spPr bwMode="auto">
            <a:xfrm>
              <a:off x="5804" y="19266"/>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89" name="Text Box 160">
              <a:extLst>
                <a:ext uri="{FF2B5EF4-FFF2-40B4-BE49-F238E27FC236}">
                  <a16:creationId xmlns="" xmlns:a16="http://schemas.microsoft.com/office/drawing/2014/main" id="{D07E546E-B4E5-490F-AF88-04A04781448E}"/>
                </a:ext>
              </a:extLst>
            </p:cNvPr>
            <p:cNvSpPr txBox="1">
              <a:spLocks noChangeArrowheads="1"/>
            </p:cNvSpPr>
            <p:nvPr/>
          </p:nvSpPr>
          <p:spPr bwMode="auto">
            <a:xfrm>
              <a:off x="5334" y="21576"/>
              <a:ext cx="940"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en-US" altLang="zh-CN" sz="1200" b="1" i="1" dirty="0">
                  <a:latin typeface="Euclid" panose="02020503060505020303" pitchFamily="18" charset="0"/>
                  <a:ea typeface="华文中宋" panose="02010600040101010101" pitchFamily="2" charset="-122"/>
                  <a:cs typeface="Times New Roman" panose="02020603050405020304" pitchFamily="18" charset="0"/>
                </a:rPr>
                <a:t>w</a:t>
              </a:r>
              <a:r>
                <a:rPr lang="en-US" altLang="zh-CN" sz="1200" b="1" dirty="0">
                  <a:latin typeface="Euclid" panose="02020503060505020303" pitchFamily="18" charset="0"/>
                  <a:ea typeface="华文中宋" panose="02010600040101010101" pitchFamily="2" charset="-122"/>
                  <a:cs typeface="Times New Roman" panose="02020603050405020304" pitchFamily="18" charset="0"/>
                </a:rPr>
                <a:t>[40, 43]</a:t>
              </a:r>
              <a:endParaRPr lang="en-US" altLang="zh-CN" sz="1200" b="1" dirty="0">
                <a:latin typeface="Euclid" panose="02020503060505020303" pitchFamily="18" charset="0"/>
                <a:ea typeface="华文中宋" panose="02010600040101010101" pitchFamily="2" charset="-122"/>
              </a:endParaRPr>
            </a:p>
          </p:txBody>
        </p:sp>
        <p:sp>
          <p:nvSpPr>
            <p:cNvPr id="90" name="Line 159">
              <a:extLst>
                <a:ext uri="{FF2B5EF4-FFF2-40B4-BE49-F238E27FC236}">
                  <a16:creationId xmlns="" xmlns:a16="http://schemas.microsoft.com/office/drawing/2014/main" id="{2449218C-E772-4310-9BF4-693CD58DC9C5}"/>
                </a:ext>
              </a:extLst>
            </p:cNvPr>
            <p:cNvSpPr>
              <a:spLocks noChangeShapeType="1"/>
            </p:cNvSpPr>
            <p:nvPr/>
          </p:nvSpPr>
          <p:spPr bwMode="auto">
            <a:xfrm flipH="1">
              <a:off x="4394" y="21712"/>
              <a:ext cx="1096" cy="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91" name="Line 158">
              <a:extLst>
                <a:ext uri="{FF2B5EF4-FFF2-40B4-BE49-F238E27FC236}">
                  <a16:creationId xmlns="" xmlns:a16="http://schemas.microsoft.com/office/drawing/2014/main" id="{F9662784-340D-4C16-AB7A-2AA4DD27FEF4}"/>
                </a:ext>
              </a:extLst>
            </p:cNvPr>
            <p:cNvSpPr>
              <a:spLocks noChangeShapeType="1"/>
            </p:cNvSpPr>
            <p:nvPr/>
          </p:nvSpPr>
          <p:spPr bwMode="auto">
            <a:xfrm>
              <a:off x="6117" y="21712"/>
              <a:ext cx="939" cy="1"/>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92" name="Line 157">
              <a:extLst>
                <a:ext uri="{FF2B5EF4-FFF2-40B4-BE49-F238E27FC236}">
                  <a16:creationId xmlns="" xmlns:a16="http://schemas.microsoft.com/office/drawing/2014/main" id="{A4A26D49-3318-430D-A5E9-ADBC9FE6FB38}"/>
                </a:ext>
              </a:extLst>
            </p:cNvPr>
            <p:cNvSpPr>
              <a:spLocks noChangeShapeType="1"/>
            </p:cNvSpPr>
            <p:nvPr/>
          </p:nvSpPr>
          <p:spPr bwMode="auto">
            <a:xfrm>
              <a:off x="5177" y="21304"/>
              <a:ext cx="627" cy="1"/>
            </a:xfrm>
            <a:prstGeom prst="line">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93" name="Line 156">
              <a:extLst>
                <a:ext uri="{FF2B5EF4-FFF2-40B4-BE49-F238E27FC236}">
                  <a16:creationId xmlns="" xmlns:a16="http://schemas.microsoft.com/office/drawing/2014/main" id="{D61D29F2-0C0B-49B7-B8ED-2B6DAE4F2E42}"/>
                </a:ext>
              </a:extLst>
            </p:cNvPr>
            <p:cNvSpPr>
              <a:spLocks noChangeShapeType="1"/>
            </p:cNvSpPr>
            <p:nvPr/>
          </p:nvSpPr>
          <p:spPr bwMode="auto">
            <a:xfrm>
              <a:off x="5804" y="21304"/>
              <a:ext cx="1" cy="272"/>
            </a:xfrm>
            <a:prstGeom prst="line">
              <a:avLst/>
            </a:prstGeom>
            <a:grpFill/>
            <a:ln w="9525">
              <a:solidFill>
                <a:srgbClr val="000000"/>
              </a:solidFill>
              <a:round/>
              <a:headEnd/>
              <a:tailEnd type="triangle" w="med" len="me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94" name="Text Box 155">
              <a:extLst>
                <a:ext uri="{FF2B5EF4-FFF2-40B4-BE49-F238E27FC236}">
                  <a16:creationId xmlns="" xmlns:a16="http://schemas.microsoft.com/office/drawing/2014/main" id="{6792512A-39A9-4809-A1CE-E80169DD8B7B}"/>
                </a:ext>
              </a:extLst>
            </p:cNvPr>
            <p:cNvSpPr txBox="1">
              <a:spLocks noChangeArrowheads="1"/>
            </p:cNvSpPr>
            <p:nvPr/>
          </p:nvSpPr>
          <p:spPr bwMode="auto">
            <a:xfrm>
              <a:off x="8308" y="13288"/>
              <a:ext cx="782"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第</a:t>
              </a:r>
              <a:r>
                <a:rPr lang="en-US" altLang="zh-CN" sz="1200">
                  <a:latin typeface="Euclid" panose="02020503060505020303" pitchFamily="18" charset="0"/>
                  <a:ea typeface="华文中宋" panose="02010600040101010101" pitchFamily="2" charset="-122"/>
                  <a:cs typeface="Times New Roman" panose="02020603050405020304" pitchFamily="18" charset="0"/>
                </a:rPr>
                <a:t>10</a:t>
              </a:r>
              <a:r>
                <a:rPr lang="zh-CN" altLang="en-US" sz="1200">
                  <a:latin typeface="Euclid" panose="02020503060505020303" pitchFamily="18" charset="0"/>
                  <a:ea typeface="华文中宋" panose="02010600040101010101" pitchFamily="2" charset="-122"/>
                  <a:cs typeface="Times New Roman" panose="02020603050405020304" pitchFamily="18" charset="0"/>
                </a:rPr>
                <a:t>轮</a:t>
              </a:r>
              <a:endParaRPr lang="zh-CN" altLang="en-US" sz="1200">
                <a:latin typeface="Euclid" panose="02020503060505020303" pitchFamily="18" charset="0"/>
                <a:ea typeface="华文中宋" panose="02010600040101010101" pitchFamily="2" charset="-122"/>
              </a:endParaRPr>
            </a:p>
          </p:txBody>
        </p:sp>
        <p:sp>
          <p:nvSpPr>
            <p:cNvPr id="95" name="Text Box 154">
              <a:extLst>
                <a:ext uri="{FF2B5EF4-FFF2-40B4-BE49-F238E27FC236}">
                  <a16:creationId xmlns="" xmlns:a16="http://schemas.microsoft.com/office/drawing/2014/main" id="{447A9503-CF24-4241-816D-4E09E3E4C447}"/>
                </a:ext>
              </a:extLst>
            </p:cNvPr>
            <p:cNvSpPr txBox="1">
              <a:spLocks noChangeArrowheads="1"/>
            </p:cNvSpPr>
            <p:nvPr/>
          </p:nvSpPr>
          <p:spPr bwMode="auto">
            <a:xfrm>
              <a:off x="8308" y="15597"/>
              <a:ext cx="782"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第</a:t>
              </a:r>
              <a:r>
                <a:rPr lang="en-US" altLang="zh-CN" sz="1200">
                  <a:latin typeface="Euclid" panose="02020503060505020303" pitchFamily="18" charset="0"/>
                  <a:ea typeface="华文中宋" panose="02010600040101010101" pitchFamily="2" charset="-122"/>
                  <a:cs typeface="Times New Roman" panose="02020603050405020304" pitchFamily="18" charset="0"/>
                </a:rPr>
                <a:t>9</a:t>
              </a:r>
              <a:r>
                <a:rPr lang="zh-CN" altLang="en-US" sz="1200">
                  <a:latin typeface="Euclid" panose="02020503060505020303" pitchFamily="18" charset="0"/>
                  <a:ea typeface="华文中宋" panose="02010600040101010101" pitchFamily="2" charset="-122"/>
                  <a:cs typeface="Times New Roman" panose="02020603050405020304" pitchFamily="18" charset="0"/>
                </a:rPr>
                <a:t>轮</a:t>
              </a:r>
              <a:endParaRPr lang="zh-CN" altLang="en-US" sz="1200">
                <a:latin typeface="Euclid" panose="02020503060505020303" pitchFamily="18" charset="0"/>
                <a:ea typeface="华文中宋" panose="02010600040101010101" pitchFamily="2" charset="-122"/>
              </a:endParaRPr>
            </a:p>
          </p:txBody>
        </p:sp>
        <p:sp>
          <p:nvSpPr>
            <p:cNvPr id="96" name="Text Box 153">
              <a:extLst>
                <a:ext uri="{FF2B5EF4-FFF2-40B4-BE49-F238E27FC236}">
                  <a16:creationId xmlns="" xmlns:a16="http://schemas.microsoft.com/office/drawing/2014/main" id="{B121FACD-AFE3-4742-995B-F412D5BD2039}"/>
                </a:ext>
              </a:extLst>
            </p:cNvPr>
            <p:cNvSpPr txBox="1">
              <a:spLocks noChangeArrowheads="1"/>
            </p:cNvSpPr>
            <p:nvPr/>
          </p:nvSpPr>
          <p:spPr bwMode="auto">
            <a:xfrm>
              <a:off x="8308" y="19945"/>
              <a:ext cx="782"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zh-CN" altLang="zh-CN" sz="1200">
                  <a:latin typeface="Euclid" panose="02020503060505020303" pitchFamily="18" charset="0"/>
                  <a:ea typeface="华文中宋" panose="02010600040101010101" pitchFamily="2" charset="-122"/>
                  <a:cs typeface="Times New Roman" panose="02020603050405020304" pitchFamily="18" charset="0"/>
                </a:rPr>
                <a:t>第</a:t>
              </a:r>
              <a:r>
                <a:rPr lang="en-US" altLang="zh-CN" sz="1200">
                  <a:latin typeface="Euclid" panose="02020503060505020303" pitchFamily="18" charset="0"/>
                  <a:ea typeface="华文中宋" panose="02010600040101010101" pitchFamily="2" charset="-122"/>
                  <a:cs typeface="Times New Roman" panose="02020603050405020304" pitchFamily="18" charset="0"/>
                </a:rPr>
                <a:t>1</a:t>
              </a:r>
              <a:r>
                <a:rPr lang="zh-CN" altLang="en-US" sz="1200">
                  <a:latin typeface="Euclid" panose="02020503060505020303" pitchFamily="18" charset="0"/>
                  <a:ea typeface="华文中宋" panose="02010600040101010101" pitchFamily="2" charset="-122"/>
                  <a:cs typeface="Times New Roman" panose="02020603050405020304" pitchFamily="18" charset="0"/>
                </a:rPr>
                <a:t>轮</a:t>
              </a:r>
              <a:endParaRPr lang="zh-CN" altLang="en-US" sz="1200">
                <a:latin typeface="Euclid" panose="02020503060505020303" pitchFamily="18" charset="0"/>
                <a:ea typeface="华文中宋" panose="02010600040101010101" pitchFamily="2" charset="-122"/>
              </a:endParaRPr>
            </a:p>
          </p:txBody>
        </p:sp>
        <p:sp>
          <p:nvSpPr>
            <p:cNvPr id="97" name="AutoShape 152">
              <a:extLst>
                <a:ext uri="{FF2B5EF4-FFF2-40B4-BE49-F238E27FC236}">
                  <a16:creationId xmlns="" xmlns:a16="http://schemas.microsoft.com/office/drawing/2014/main" id="{928A3F02-B4AE-4132-B960-C21AF54DDD38}"/>
                </a:ext>
              </a:extLst>
            </p:cNvPr>
            <p:cNvSpPr>
              <a:spLocks/>
            </p:cNvSpPr>
            <p:nvPr/>
          </p:nvSpPr>
          <p:spPr bwMode="auto">
            <a:xfrm>
              <a:off x="3143" y="13288"/>
              <a:ext cx="156" cy="2445"/>
            </a:xfrm>
            <a:prstGeom prst="leftBrace">
              <a:avLst>
                <a:gd name="adj1" fmla="val 130609"/>
                <a:gd name="adj2" fmla="val 50000"/>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98" name="AutoShape 151">
              <a:extLst>
                <a:ext uri="{FF2B5EF4-FFF2-40B4-BE49-F238E27FC236}">
                  <a16:creationId xmlns="" xmlns:a16="http://schemas.microsoft.com/office/drawing/2014/main" id="{A1EBB11A-3049-4E2D-87C5-7CE87544EF60}"/>
                </a:ext>
              </a:extLst>
            </p:cNvPr>
            <p:cNvSpPr>
              <a:spLocks/>
            </p:cNvSpPr>
            <p:nvPr/>
          </p:nvSpPr>
          <p:spPr bwMode="auto">
            <a:xfrm>
              <a:off x="3143" y="17500"/>
              <a:ext cx="156" cy="2445"/>
            </a:xfrm>
            <a:prstGeom prst="leftBrace">
              <a:avLst>
                <a:gd name="adj1" fmla="val 130609"/>
                <a:gd name="adj2" fmla="val 50000"/>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99" name="AutoShape 150">
              <a:extLst>
                <a:ext uri="{FF2B5EF4-FFF2-40B4-BE49-F238E27FC236}">
                  <a16:creationId xmlns="" xmlns:a16="http://schemas.microsoft.com/office/drawing/2014/main" id="{BE597171-FCCE-4165-8457-1B6937545A3C}"/>
                </a:ext>
              </a:extLst>
            </p:cNvPr>
            <p:cNvSpPr>
              <a:spLocks/>
            </p:cNvSpPr>
            <p:nvPr/>
          </p:nvSpPr>
          <p:spPr bwMode="auto">
            <a:xfrm>
              <a:off x="3143" y="20217"/>
              <a:ext cx="156" cy="1766"/>
            </a:xfrm>
            <a:prstGeom prst="leftBrace">
              <a:avLst>
                <a:gd name="adj1" fmla="val 94338"/>
                <a:gd name="adj2" fmla="val 50000"/>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00" name="AutoShape 149">
              <a:extLst>
                <a:ext uri="{FF2B5EF4-FFF2-40B4-BE49-F238E27FC236}">
                  <a16:creationId xmlns="" xmlns:a16="http://schemas.microsoft.com/office/drawing/2014/main" id="{FC0DACD2-AB93-49F9-B06A-AE18CC8C30F1}"/>
                </a:ext>
              </a:extLst>
            </p:cNvPr>
            <p:cNvSpPr>
              <a:spLocks/>
            </p:cNvSpPr>
            <p:nvPr/>
          </p:nvSpPr>
          <p:spPr bwMode="auto">
            <a:xfrm>
              <a:off x="8151" y="18858"/>
              <a:ext cx="157" cy="2446"/>
            </a:xfrm>
            <a:prstGeom prst="rightBrace">
              <a:avLst>
                <a:gd name="adj1" fmla="val 129830"/>
                <a:gd name="adj2" fmla="val 50000"/>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01" name="AutoShape 148">
              <a:extLst>
                <a:ext uri="{FF2B5EF4-FFF2-40B4-BE49-F238E27FC236}">
                  <a16:creationId xmlns="" xmlns:a16="http://schemas.microsoft.com/office/drawing/2014/main" id="{68C92C7E-2BA7-4DA6-9DD6-B0CBFDFA2CE8}"/>
                </a:ext>
              </a:extLst>
            </p:cNvPr>
            <p:cNvSpPr>
              <a:spLocks/>
            </p:cNvSpPr>
            <p:nvPr/>
          </p:nvSpPr>
          <p:spPr bwMode="auto">
            <a:xfrm>
              <a:off x="8151" y="14646"/>
              <a:ext cx="158" cy="2446"/>
            </a:xfrm>
            <a:prstGeom prst="rightBrace">
              <a:avLst>
                <a:gd name="adj1" fmla="val 129008"/>
                <a:gd name="adj2" fmla="val 50000"/>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sp>
          <p:nvSpPr>
            <p:cNvPr id="102" name="AutoShape 147">
              <a:extLst>
                <a:ext uri="{FF2B5EF4-FFF2-40B4-BE49-F238E27FC236}">
                  <a16:creationId xmlns="" xmlns:a16="http://schemas.microsoft.com/office/drawing/2014/main" id="{928076A6-BB8B-4A52-A4C7-B7F2B996C141}"/>
                </a:ext>
              </a:extLst>
            </p:cNvPr>
            <p:cNvSpPr>
              <a:spLocks/>
            </p:cNvSpPr>
            <p:nvPr/>
          </p:nvSpPr>
          <p:spPr bwMode="auto">
            <a:xfrm>
              <a:off x="8151" y="12608"/>
              <a:ext cx="157" cy="1767"/>
            </a:xfrm>
            <a:prstGeom prst="rightBrace">
              <a:avLst>
                <a:gd name="adj1" fmla="val 93790"/>
                <a:gd name="adj2" fmla="val 50000"/>
              </a:avLst>
            </a:prstGeom>
            <a:grpFill/>
            <a:ln w="9525">
              <a:solidFill>
                <a:srgbClr val="000000"/>
              </a:solidFill>
              <a:round/>
              <a:headEnd/>
              <a:tailEnd/>
            </a:ln>
            <a:extLst/>
          </p:spPr>
          <p:txBody>
            <a:bodyPr/>
            <a:lstStyle/>
            <a:p>
              <a:pPr>
                <a:defRPr/>
              </a:pPr>
              <a:endParaRPr lang="zh-CN" altLang="en-US" sz="1200">
                <a:latin typeface="Euclid" panose="02020503060505020303" pitchFamily="18" charset="0"/>
                <a:ea typeface="华文中宋" panose="02010600040101010101" pitchFamily="2" charset="-122"/>
              </a:endParaRPr>
            </a:p>
          </p:txBody>
        </p:sp>
      </p:grpSp>
      <p:sp>
        <p:nvSpPr>
          <p:cNvPr id="2" name="文本框 1">
            <a:extLst>
              <a:ext uri="{FF2B5EF4-FFF2-40B4-BE49-F238E27FC236}">
                <a16:creationId xmlns="" xmlns:a16="http://schemas.microsoft.com/office/drawing/2014/main" id="{9FF22865-920D-48EF-803A-C5FF62E3FDAB}"/>
              </a:ext>
            </a:extLst>
          </p:cNvPr>
          <p:cNvSpPr txBox="1"/>
          <p:nvPr/>
        </p:nvSpPr>
        <p:spPr>
          <a:xfrm>
            <a:off x="3356524" y="6337230"/>
            <a:ext cx="2452066" cy="461665"/>
          </a:xfrm>
          <a:prstGeom prst="rect">
            <a:avLst/>
          </a:prstGeom>
          <a:noFill/>
        </p:spPr>
        <p:txBody>
          <a:bodyPr wrap="square" rtlCol="0">
            <a:spAutoFit/>
          </a:bodyPr>
          <a:lstStyle/>
          <a:p>
            <a:r>
              <a:rPr lang="en-US" altLang="zh-CN" sz="2400" b="1" dirty="0">
                <a:solidFill>
                  <a:srgbClr val="FF0000"/>
                </a:solidFill>
                <a:latin typeface="Euclid" panose="02020503060505020303" pitchFamily="18" charset="0"/>
                <a:ea typeface="华文中宋" panose="02010600040101010101" pitchFamily="2" charset="-122"/>
              </a:rPr>
              <a:t>128bit </a:t>
            </a:r>
            <a:r>
              <a:rPr lang="zh-CN" altLang="en-US" sz="2400" dirty="0">
                <a:solidFill>
                  <a:srgbClr val="FF0000"/>
                </a:solidFill>
                <a:latin typeface="Euclid" panose="02020503060505020303" pitchFamily="18" charset="0"/>
                <a:ea typeface="华文中宋" panose="02010600040101010101" pitchFamily="2" charset="-122"/>
              </a:rPr>
              <a:t>密钥</a:t>
            </a:r>
            <a:r>
              <a:rPr lang="en-US" altLang="zh-CN" sz="2400" b="1" dirty="0">
                <a:solidFill>
                  <a:srgbClr val="FF0000"/>
                </a:solidFill>
                <a:latin typeface="Euclid" panose="02020503060505020303" pitchFamily="18" charset="0"/>
                <a:ea typeface="华文中宋" panose="02010600040101010101" pitchFamily="2" charset="-122"/>
              </a:rPr>
              <a:t>AES</a:t>
            </a:r>
            <a:endParaRPr lang="zh-CN" altLang="en-US" sz="2400" b="1" dirty="0">
              <a:solidFill>
                <a:srgbClr val="FF0000"/>
              </a:solidFill>
              <a:latin typeface="Euclid" panose="02020503060505020303" pitchFamily="18" charset="0"/>
              <a:ea typeface="华文中宋" panose="02010600040101010101" pitchFamily="2" charset="-122"/>
            </a:endParaRPr>
          </a:p>
        </p:txBody>
      </p:sp>
      <p:sp>
        <p:nvSpPr>
          <p:cNvPr id="103" name="日期占位符 102"/>
          <p:cNvSpPr>
            <a:spLocks noGrp="1"/>
          </p:cNvSpPr>
          <p:nvPr>
            <p:ph type="dt" sz="half" idx="10"/>
          </p:nvPr>
        </p:nvSpPr>
        <p:spPr/>
        <p:txBody>
          <a:bodyPr/>
          <a:lstStyle/>
          <a:p>
            <a:pPr>
              <a:defRPr/>
            </a:pPr>
            <a:fld id="{1B6F1FC1-9B5A-46B1-A97F-A2830F53DFA9}" type="datetime1">
              <a:rPr lang="zh-CN" altLang="en-US" smtClean="0"/>
              <a:t>2023/3/31</a:t>
            </a:fld>
            <a:endParaRPr lang="en-US" altLang="zh-CN"/>
          </a:p>
        </p:txBody>
      </p:sp>
      <p:sp>
        <p:nvSpPr>
          <p:cNvPr id="104" name="页脚占位符 10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294982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a:extLst>
              <a:ext uri="{FF2B5EF4-FFF2-40B4-BE49-F238E27FC236}">
                <a16:creationId xmlns="" xmlns:a16="http://schemas.microsoft.com/office/drawing/2014/main" id="{31F56CE9-9651-4BF5-A721-AD796D74F68B}"/>
              </a:ext>
            </a:extLst>
          </p:cNvPr>
          <p:cNvSpPr>
            <a:spLocks noGrp="1" noChangeArrowheads="1"/>
          </p:cNvSpPr>
          <p:nvPr>
            <p:ph type="title"/>
          </p:nvPr>
        </p:nvSpPr>
        <p:spPr>
          <a:xfrm>
            <a:off x="1098550" y="365125"/>
            <a:ext cx="6778625" cy="668338"/>
          </a:xfrm>
        </p:spPr>
        <p:txBody>
          <a:bodyPr>
            <a:normAutofit/>
          </a:bodyPr>
          <a:lstStyle/>
          <a:p>
            <a:pPr>
              <a:defRPr/>
            </a:pPr>
            <a:r>
              <a:rPr lang="zh-CN" altLang="en-US" dirty="0">
                <a:latin typeface="+mn-lt"/>
              </a:rPr>
              <a:t>轮函数</a:t>
            </a:r>
          </a:p>
        </p:txBody>
      </p:sp>
      <p:sp>
        <p:nvSpPr>
          <p:cNvPr id="3" name="内容占位符 2">
            <a:extLst>
              <a:ext uri="{FF2B5EF4-FFF2-40B4-BE49-F238E27FC236}">
                <a16:creationId xmlns="" xmlns:a16="http://schemas.microsoft.com/office/drawing/2014/main" id="{1FC5C24A-3053-4EC5-A4F0-BDCEE4061C19}"/>
              </a:ext>
            </a:extLst>
          </p:cNvPr>
          <p:cNvSpPr>
            <a:spLocks noGrp="1"/>
          </p:cNvSpPr>
          <p:nvPr>
            <p:ph idx="1"/>
          </p:nvPr>
        </p:nvSpPr>
        <p:spPr>
          <a:xfrm>
            <a:off x="617935" y="1466056"/>
            <a:ext cx="7763966" cy="4579144"/>
          </a:xfrm>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mn-lt"/>
              </a:rPr>
              <a:t>加解密基本变换</a:t>
            </a:r>
            <a:endParaRPr lang="en-US" altLang="zh-CN" sz="2800" b="0" dirty="0">
              <a:latin typeface="+mn-lt"/>
            </a:endParaRPr>
          </a:p>
          <a:p>
            <a:pPr marL="0" lvl="1" indent="0" algn="just" eaLnBrk="1" hangingPunct="1">
              <a:lnSpc>
                <a:spcPct val="125000"/>
              </a:lnSpc>
              <a:spcBef>
                <a:spcPts val="0"/>
              </a:spcBef>
              <a:spcAft>
                <a:spcPts val="0"/>
              </a:spcAft>
              <a:buClr>
                <a:schemeClr val="tx1"/>
              </a:buClr>
              <a:buSzPct val="100000"/>
              <a:buNone/>
              <a:defRPr/>
            </a:pPr>
            <a:r>
              <a:rPr lang="zh-CN" altLang="en-US" sz="2800" b="0" dirty="0">
                <a:latin typeface="+mn-lt"/>
              </a:rPr>
              <a:t>         加密变换                       解密变换</a:t>
            </a:r>
            <a:endParaRPr lang="en-US" altLang="zh-CN" sz="2800" b="0" dirty="0">
              <a:latin typeface="+mn-lt"/>
            </a:endParaRPr>
          </a:p>
          <a:p>
            <a:pPr marL="0" lvl="1" indent="0" algn="just" eaLnBrk="1" hangingPunct="1">
              <a:lnSpc>
                <a:spcPct val="125000"/>
              </a:lnSpc>
              <a:spcBef>
                <a:spcPts val="0"/>
              </a:spcBef>
              <a:spcAft>
                <a:spcPts val="0"/>
              </a:spcAft>
              <a:buClr>
                <a:schemeClr val="tx1"/>
              </a:buClr>
              <a:buSzPct val="100000"/>
              <a:buNone/>
              <a:defRPr/>
            </a:pPr>
            <a:r>
              <a:rPr lang="en-US" altLang="zh-CN" sz="2800" b="0" dirty="0">
                <a:latin typeface="+mn-lt"/>
              </a:rPr>
              <a:t>       </a:t>
            </a:r>
            <a:r>
              <a:rPr lang="en-US" altLang="zh-CN" sz="2800" b="0" dirty="0" smtClean="0">
                <a:latin typeface="+mn-lt"/>
              </a:rPr>
              <a:t>(</a:t>
            </a:r>
            <a:r>
              <a:rPr lang="en-US" altLang="zh-CN" sz="2800" b="0" dirty="0">
                <a:latin typeface="+mn-lt"/>
              </a:rPr>
              <a:t>1) </a:t>
            </a:r>
            <a:r>
              <a:rPr lang="zh-CN" altLang="en-US" sz="2800" b="0" dirty="0">
                <a:latin typeface="+mn-lt"/>
              </a:rPr>
              <a:t>字节代替变换 </a:t>
            </a:r>
            <a:r>
              <a:rPr lang="zh-CN" altLang="en-US" sz="2800" b="0" dirty="0" smtClean="0">
                <a:latin typeface="+mn-lt"/>
              </a:rPr>
              <a:t>       </a:t>
            </a:r>
            <a:r>
              <a:rPr lang="en-US" altLang="zh-CN" sz="2800" b="0" dirty="0" smtClean="0">
                <a:latin typeface="+mn-lt"/>
              </a:rPr>
              <a:t>(</a:t>
            </a:r>
            <a:r>
              <a:rPr lang="en-US" altLang="zh-CN" sz="2800" b="0" dirty="0">
                <a:latin typeface="+mn-lt"/>
              </a:rPr>
              <a:t>1</a:t>
            </a:r>
            <a:r>
              <a:rPr lang="en-US" altLang="zh-CN" sz="2800" b="0" dirty="0" smtClean="0">
                <a:latin typeface="+mn-lt"/>
              </a:rPr>
              <a:t>)</a:t>
            </a:r>
            <a:r>
              <a:rPr lang="zh-CN" altLang="en-US" sz="2800" b="0" dirty="0">
                <a:latin typeface="+mn-lt"/>
              </a:rPr>
              <a:t>逆行移位</a:t>
            </a:r>
            <a:r>
              <a:rPr lang="zh-CN" altLang="en-US" sz="2800" b="0" dirty="0" smtClean="0">
                <a:latin typeface="+mn-lt"/>
              </a:rPr>
              <a:t>变换</a:t>
            </a:r>
            <a:r>
              <a:rPr lang="en-US" altLang="zh-CN" sz="2800" b="0" dirty="0" smtClean="0">
                <a:latin typeface="+mn-lt"/>
              </a:rPr>
              <a:t>       </a:t>
            </a:r>
          </a:p>
          <a:p>
            <a:pPr marL="0" lvl="1" indent="0" algn="just" eaLnBrk="1" hangingPunct="1">
              <a:lnSpc>
                <a:spcPct val="125000"/>
              </a:lnSpc>
              <a:spcBef>
                <a:spcPts val="0"/>
              </a:spcBef>
              <a:spcAft>
                <a:spcPts val="0"/>
              </a:spcAft>
              <a:buClr>
                <a:schemeClr val="tx1"/>
              </a:buClr>
              <a:buSzPct val="100000"/>
              <a:buNone/>
              <a:defRPr/>
            </a:pPr>
            <a:r>
              <a:rPr lang="en-US" altLang="zh-CN" sz="2800" b="0" dirty="0">
                <a:latin typeface="+mn-lt"/>
              </a:rPr>
              <a:t> </a:t>
            </a:r>
            <a:r>
              <a:rPr lang="en-US" altLang="zh-CN" sz="2800" b="0" dirty="0" smtClean="0">
                <a:latin typeface="+mn-lt"/>
              </a:rPr>
              <a:t>      </a:t>
            </a:r>
            <a:r>
              <a:rPr lang="en-US" altLang="zh-CN" sz="2800" b="0" dirty="0">
                <a:latin typeface="+mn-lt"/>
              </a:rPr>
              <a:t>(2) </a:t>
            </a:r>
            <a:r>
              <a:rPr lang="zh-CN" altLang="en-US" sz="2800" b="0" dirty="0">
                <a:latin typeface="+mn-lt"/>
              </a:rPr>
              <a:t>行移位变换 </a:t>
            </a:r>
            <a:r>
              <a:rPr lang="zh-CN" altLang="en-US" sz="2800" b="0" dirty="0" smtClean="0">
                <a:latin typeface="+mn-lt"/>
              </a:rPr>
              <a:t>           </a:t>
            </a:r>
            <a:r>
              <a:rPr lang="en-US" altLang="zh-CN" sz="2800" b="0" dirty="0" smtClean="0">
                <a:latin typeface="+mn-lt"/>
              </a:rPr>
              <a:t>(</a:t>
            </a:r>
            <a:r>
              <a:rPr lang="en-US" altLang="zh-CN" sz="2800" b="0" dirty="0">
                <a:latin typeface="+mn-lt"/>
              </a:rPr>
              <a:t>2</a:t>
            </a:r>
            <a:r>
              <a:rPr lang="en-US" altLang="zh-CN" sz="2800" b="0" dirty="0" smtClean="0">
                <a:latin typeface="+mn-lt"/>
              </a:rPr>
              <a:t>)</a:t>
            </a:r>
            <a:r>
              <a:rPr lang="zh-CN" altLang="en-US" sz="2800" b="0" dirty="0"/>
              <a:t>逆字节代替变换</a:t>
            </a:r>
            <a:endParaRPr lang="en-US" altLang="zh-CN" sz="2800" b="0" dirty="0"/>
          </a:p>
          <a:p>
            <a:pPr marL="0" lvl="1" indent="0" algn="just" eaLnBrk="1" hangingPunct="1">
              <a:lnSpc>
                <a:spcPct val="125000"/>
              </a:lnSpc>
              <a:spcBef>
                <a:spcPts val="0"/>
              </a:spcBef>
              <a:spcAft>
                <a:spcPts val="0"/>
              </a:spcAft>
              <a:buClr>
                <a:schemeClr val="tx1"/>
              </a:buClr>
              <a:buSzPct val="100000"/>
              <a:buNone/>
              <a:defRPr/>
            </a:pPr>
            <a:r>
              <a:rPr lang="en-US" altLang="zh-CN" sz="2800" b="0" dirty="0" smtClean="0">
                <a:latin typeface="+mn-lt"/>
              </a:rPr>
              <a:t>       (</a:t>
            </a:r>
            <a:r>
              <a:rPr lang="en-US" altLang="zh-CN" sz="2800" b="0" dirty="0">
                <a:latin typeface="+mn-lt"/>
              </a:rPr>
              <a:t>3) </a:t>
            </a:r>
            <a:r>
              <a:rPr lang="zh-CN" altLang="en-US" sz="2800" b="0" dirty="0">
                <a:latin typeface="+mn-lt"/>
              </a:rPr>
              <a:t>列混合变换 </a:t>
            </a:r>
            <a:r>
              <a:rPr lang="zh-CN" altLang="en-US" sz="2800" b="0" dirty="0" smtClean="0">
                <a:latin typeface="+mn-lt"/>
              </a:rPr>
              <a:t>           </a:t>
            </a:r>
            <a:r>
              <a:rPr lang="en-US" altLang="zh-CN" sz="2800" b="0" dirty="0" smtClean="0">
                <a:latin typeface="+mn-lt"/>
              </a:rPr>
              <a:t>(</a:t>
            </a:r>
            <a:r>
              <a:rPr lang="en-US" altLang="zh-CN" sz="2800" b="0" dirty="0">
                <a:latin typeface="+mn-lt"/>
              </a:rPr>
              <a:t>3) </a:t>
            </a:r>
            <a:r>
              <a:rPr lang="zh-CN" altLang="en-US" sz="2800" b="0" dirty="0" smtClean="0">
                <a:latin typeface="+mn-lt"/>
              </a:rPr>
              <a:t>轮</a:t>
            </a:r>
            <a:r>
              <a:rPr lang="zh-CN" altLang="en-US" sz="2800" b="0" dirty="0">
                <a:latin typeface="+mn-lt"/>
              </a:rPr>
              <a:t>密钥加变换</a:t>
            </a:r>
            <a:endParaRPr lang="en-US" altLang="zh-CN" sz="2800" b="0" dirty="0">
              <a:latin typeface="+mn-lt"/>
            </a:endParaRPr>
          </a:p>
          <a:p>
            <a:pPr marL="0" lvl="1" indent="0" algn="just" eaLnBrk="1" hangingPunct="1">
              <a:lnSpc>
                <a:spcPct val="125000"/>
              </a:lnSpc>
              <a:spcBef>
                <a:spcPts val="0"/>
              </a:spcBef>
              <a:spcAft>
                <a:spcPts val="0"/>
              </a:spcAft>
              <a:buClr>
                <a:schemeClr val="tx1"/>
              </a:buClr>
              <a:buSzPct val="100000"/>
              <a:buNone/>
              <a:defRPr/>
            </a:pPr>
            <a:r>
              <a:rPr lang="en-US" altLang="zh-CN" sz="2800" b="0" dirty="0">
                <a:latin typeface="+mn-lt"/>
              </a:rPr>
              <a:t>       </a:t>
            </a:r>
            <a:r>
              <a:rPr lang="en-US" altLang="zh-CN" sz="2800" b="0" dirty="0" smtClean="0">
                <a:latin typeface="+mn-lt"/>
              </a:rPr>
              <a:t>(</a:t>
            </a:r>
            <a:r>
              <a:rPr lang="en-US" altLang="zh-CN" sz="2800" b="0" dirty="0">
                <a:latin typeface="+mn-lt"/>
              </a:rPr>
              <a:t>4) </a:t>
            </a:r>
            <a:r>
              <a:rPr lang="zh-CN" altLang="en-US" sz="2800" b="0" dirty="0">
                <a:latin typeface="+mn-lt"/>
              </a:rPr>
              <a:t>轮密钥加变换 </a:t>
            </a:r>
            <a:r>
              <a:rPr lang="zh-CN" altLang="en-US" sz="2800" b="0" dirty="0" smtClean="0">
                <a:latin typeface="+mn-lt"/>
              </a:rPr>
              <a:t>       </a:t>
            </a:r>
            <a:r>
              <a:rPr lang="en-US" altLang="zh-CN" sz="2800" b="0" dirty="0" smtClean="0">
                <a:latin typeface="+mn-lt"/>
              </a:rPr>
              <a:t>(</a:t>
            </a:r>
            <a:r>
              <a:rPr lang="en-US" altLang="zh-CN" sz="2800" b="0" dirty="0">
                <a:latin typeface="+mn-lt"/>
              </a:rPr>
              <a:t>4</a:t>
            </a:r>
            <a:r>
              <a:rPr lang="en-US" altLang="zh-CN" sz="2800" b="0" dirty="0" smtClean="0">
                <a:latin typeface="+mn-lt"/>
              </a:rPr>
              <a:t>)</a:t>
            </a:r>
            <a:r>
              <a:rPr lang="zh-CN" altLang="en-US" sz="2800" b="0" dirty="0">
                <a:latin typeface="+mn-lt"/>
              </a:rPr>
              <a:t>逆列混合变换</a:t>
            </a: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en-US" altLang="zh-CN" sz="2800" dirty="0">
              <a:latin typeface="+mn-lt"/>
            </a:endParaRPr>
          </a:p>
          <a:p>
            <a:endParaRPr lang="zh-CN" altLang="en-US" dirty="0">
              <a:latin typeface="+mn-lt"/>
            </a:endParaRPr>
          </a:p>
        </p:txBody>
      </p:sp>
      <p:sp>
        <p:nvSpPr>
          <p:cNvPr id="7" name="弧形 6">
            <a:extLst>
              <a:ext uri="{FF2B5EF4-FFF2-40B4-BE49-F238E27FC236}">
                <a16:creationId xmlns="" xmlns:a16="http://schemas.microsoft.com/office/drawing/2014/main" id="{B33DFD85-A77E-4317-9B95-19CCDC1E34FE}"/>
              </a:ext>
            </a:extLst>
          </p:cNvPr>
          <p:cNvSpPr/>
          <p:nvPr/>
        </p:nvSpPr>
        <p:spPr>
          <a:xfrm>
            <a:off x="1447822" y="4800564"/>
            <a:ext cx="2286000" cy="144780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华文中宋" panose="02010600040101010101" pitchFamily="2" charset="-122"/>
            </a:endParaRPr>
          </a:p>
        </p:txBody>
      </p:sp>
      <p:sp>
        <p:nvSpPr>
          <p:cNvPr id="8" name="文本框 7">
            <a:extLst>
              <a:ext uri="{FF2B5EF4-FFF2-40B4-BE49-F238E27FC236}">
                <a16:creationId xmlns="" xmlns:a16="http://schemas.microsoft.com/office/drawing/2014/main" id="{96D5D801-007A-4A20-9EE9-F15DE4C8ADD9}"/>
              </a:ext>
            </a:extLst>
          </p:cNvPr>
          <p:cNvSpPr txBox="1"/>
          <p:nvPr/>
        </p:nvSpPr>
        <p:spPr>
          <a:xfrm>
            <a:off x="3553777" y="5681191"/>
            <a:ext cx="3124200" cy="523220"/>
          </a:xfrm>
          <a:prstGeom prst="rect">
            <a:avLst/>
          </a:prstGeom>
          <a:noFill/>
        </p:spPr>
        <p:txBody>
          <a:bodyPr wrap="square" rtlCol="0">
            <a:spAutoFit/>
          </a:bodyPr>
          <a:lstStyle/>
          <a:p>
            <a:r>
              <a:rPr lang="zh-CN" altLang="en-US" sz="2800" dirty="0">
                <a:solidFill>
                  <a:srgbClr val="3D2AF4"/>
                </a:solidFill>
                <a:latin typeface="华文中宋" panose="02010600040101010101" pitchFamily="2" charset="-122"/>
                <a:ea typeface="华文中宋" panose="02010600040101010101" pitchFamily="2" charset="-122"/>
              </a:rPr>
              <a:t>子密钥生成</a:t>
            </a:r>
          </a:p>
        </p:txBody>
      </p:sp>
      <p:sp>
        <p:nvSpPr>
          <p:cNvPr id="9" name="文本框 8">
            <a:extLst>
              <a:ext uri="{FF2B5EF4-FFF2-40B4-BE49-F238E27FC236}">
                <a16:creationId xmlns="" xmlns:a16="http://schemas.microsoft.com/office/drawing/2014/main" id="{33FFFA57-E5A8-4AB8-B6C0-6D47F9939543}"/>
              </a:ext>
            </a:extLst>
          </p:cNvPr>
          <p:cNvSpPr txBox="1"/>
          <p:nvPr/>
        </p:nvSpPr>
        <p:spPr>
          <a:xfrm>
            <a:off x="4076786" y="4961671"/>
            <a:ext cx="1524000" cy="523220"/>
          </a:xfrm>
          <a:prstGeom prst="rect">
            <a:avLst/>
          </a:prstGeom>
          <a:noFill/>
        </p:spPr>
        <p:txBody>
          <a:bodyPr wrap="square" rtlCol="0">
            <a:spAutoFit/>
          </a:bodyPr>
          <a:lstStyle/>
          <a:p>
            <a:r>
              <a:rPr lang="zh-CN" altLang="en-US" sz="2800" dirty="0">
                <a:solidFill>
                  <a:srgbClr val="FF0000"/>
                </a:solidFill>
                <a:latin typeface="华文中宋" panose="02010600040101010101" pitchFamily="2" charset="-122"/>
                <a:ea typeface="华文中宋" panose="02010600040101010101" pitchFamily="2" charset="-122"/>
              </a:rPr>
              <a:t>涉及</a:t>
            </a:r>
          </a:p>
        </p:txBody>
      </p:sp>
      <p:sp>
        <p:nvSpPr>
          <p:cNvPr id="10" name="弧形 9">
            <a:extLst>
              <a:ext uri="{FF2B5EF4-FFF2-40B4-BE49-F238E27FC236}">
                <a16:creationId xmlns="" xmlns:a16="http://schemas.microsoft.com/office/drawing/2014/main" id="{DCD5214C-83AA-4BE6-AD4B-AD65409FB1C3}"/>
              </a:ext>
            </a:extLst>
          </p:cNvPr>
          <p:cNvSpPr/>
          <p:nvPr/>
        </p:nvSpPr>
        <p:spPr>
          <a:xfrm rot="16200000">
            <a:off x="5405084" y="4876711"/>
            <a:ext cx="2062491" cy="1747511"/>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华文中宋" panose="02010600040101010101" pitchFamily="2" charset="-122"/>
            </a:endParaRPr>
          </a:p>
        </p:txBody>
      </p:sp>
      <p:sp>
        <p:nvSpPr>
          <p:cNvPr id="2" name="日期占位符 1"/>
          <p:cNvSpPr>
            <a:spLocks noGrp="1"/>
          </p:cNvSpPr>
          <p:nvPr>
            <p:ph type="dt" sz="half" idx="10"/>
          </p:nvPr>
        </p:nvSpPr>
        <p:spPr/>
        <p:txBody>
          <a:bodyPr/>
          <a:lstStyle/>
          <a:p>
            <a:pPr>
              <a:defRPr/>
            </a:pPr>
            <a:fld id="{D39159A0-14E2-4D38-967E-11B2016B6F87}"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546E4DE8-5034-4C62-8C3A-2959BE4A374B}"/>
              </a:ext>
            </a:extLst>
          </p:cNvPr>
          <p:cNvPicPr>
            <a:picLocks noChangeAspect="1"/>
          </p:cNvPicPr>
          <p:nvPr/>
        </p:nvPicPr>
        <p:blipFill>
          <a:blip r:embed="rId2"/>
          <a:stretch>
            <a:fillRect/>
          </a:stretch>
        </p:blipFill>
        <p:spPr>
          <a:xfrm>
            <a:off x="381110" y="152486"/>
            <a:ext cx="7720467" cy="6132003"/>
          </a:xfrm>
          <a:prstGeom prst="rect">
            <a:avLst/>
          </a:prstGeom>
        </p:spPr>
      </p:pic>
      <p:sp>
        <p:nvSpPr>
          <p:cNvPr id="3" name="文本框 2">
            <a:extLst>
              <a:ext uri="{FF2B5EF4-FFF2-40B4-BE49-F238E27FC236}">
                <a16:creationId xmlns="" xmlns:a16="http://schemas.microsoft.com/office/drawing/2014/main" id="{A6616338-AEC7-4148-9EA1-5EE3E78D6347}"/>
              </a:ext>
            </a:extLst>
          </p:cNvPr>
          <p:cNvSpPr txBox="1"/>
          <p:nvPr/>
        </p:nvSpPr>
        <p:spPr>
          <a:xfrm>
            <a:off x="3276634" y="6284489"/>
            <a:ext cx="2971722" cy="461665"/>
          </a:xfrm>
          <a:prstGeom prst="rect">
            <a:avLst/>
          </a:prstGeom>
          <a:noFill/>
        </p:spPr>
        <p:txBody>
          <a:bodyPr wrap="square" rtlCol="0">
            <a:spAutoFit/>
          </a:bodyPr>
          <a:lstStyle/>
          <a:p>
            <a:r>
              <a:rPr lang="en-US" altLang="zh-CN" sz="2400" b="1" dirty="0">
                <a:latin typeface="Euclid" panose="02020503060505020303" pitchFamily="18" charset="0"/>
                <a:ea typeface="华文中宋" panose="02010600040101010101" pitchFamily="2" charset="-122"/>
              </a:rPr>
              <a:t>AES</a:t>
            </a:r>
            <a:r>
              <a:rPr lang="zh-CN" altLang="en-US" sz="2400" dirty="0">
                <a:latin typeface="Euclid" panose="02020503060505020303" pitchFamily="18" charset="0"/>
                <a:ea typeface="华文中宋" panose="02010600040101010101" pitchFamily="2" charset="-122"/>
              </a:rPr>
              <a:t>的一轮加密过程</a:t>
            </a:r>
          </a:p>
        </p:txBody>
      </p:sp>
      <p:sp>
        <p:nvSpPr>
          <p:cNvPr id="4" name="日期占位符 3"/>
          <p:cNvSpPr>
            <a:spLocks noGrp="1"/>
          </p:cNvSpPr>
          <p:nvPr>
            <p:ph type="dt" sz="half" idx="10"/>
          </p:nvPr>
        </p:nvSpPr>
        <p:spPr/>
        <p:txBody>
          <a:bodyPr/>
          <a:lstStyle/>
          <a:p>
            <a:pPr>
              <a:defRPr/>
            </a:pPr>
            <a:fld id="{9E7A38B5-7B93-4B0D-8892-50DE372A1F54}" type="datetime1">
              <a:rPr lang="zh-CN" altLang="en-US" smtClean="0"/>
              <a:t>2023/3/31</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37038218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 xmlns:a16="http://schemas.microsoft.com/office/drawing/2014/main" id="{CA8E0604-295A-4337-A530-4824C81D2F27}"/>
              </a:ext>
            </a:extLst>
          </p:cNvPr>
          <p:cNvSpPr>
            <a:spLocks noGrp="1" noChangeArrowheads="1"/>
          </p:cNvSpPr>
          <p:nvPr>
            <p:ph type="title"/>
          </p:nvPr>
        </p:nvSpPr>
        <p:spPr>
          <a:xfrm>
            <a:off x="1098550" y="365125"/>
            <a:ext cx="6778625" cy="668338"/>
          </a:xfrm>
        </p:spPr>
        <p:txBody>
          <a:bodyPr>
            <a:normAutofit/>
          </a:bodyPr>
          <a:lstStyle/>
          <a:p>
            <a:pPr>
              <a:defRPr/>
            </a:pPr>
            <a:r>
              <a:rPr lang="zh-CN" altLang="en-US" dirty="0">
                <a:latin typeface="+mn-lt"/>
              </a:rPr>
              <a:t>字节代替变换</a:t>
            </a:r>
          </a:p>
        </p:txBody>
      </p:sp>
      <p:sp>
        <p:nvSpPr>
          <p:cNvPr id="123907" name="Rectangle 3">
            <a:extLst>
              <a:ext uri="{FF2B5EF4-FFF2-40B4-BE49-F238E27FC236}">
                <a16:creationId xmlns="" xmlns:a16="http://schemas.microsoft.com/office/drawing/2014/main" id="{FEC4A64A-0732-4AF4-BD54-8F0A8677AC6D}"/>
              </a:ext>
            </a:extLst>
          </p:cNvPr>
          <p:cNvSpPr>
            <a:spLocks noGrp="1" noChangeArrowheads="1"/>
          </p:cNvSpPr>
          <p:nvPr>
            <p:ph idx="1"/>
          </p:nvPr>
        </p:nvSpPr>
        <p:spPr>
          <a:xfrm>
            <a:off x="617538" y="1219259"/>
            <a:ext cx="8069154" cy="4825942"/>
          </a:xfrm>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solidFill>
                  <a:srgbClr val="FF0000"/>
                </a:solidFill>
                <a:latin typeface="Euclid" panose="02020503060505020303" pitchFamily="18" charset="0"/>
              </a:rPr>
              <a:t>非线性代换</a:t>
            </a:r>
            <a:r>
              <a:rPr lang="en-US" altLang="zh-CN" sz="2800" b="0" dirty="0">
                <a:latin typeface="Euclid" panose="02020503060505020303" pitchFamily="18" charset="0"/>
              </a:rPr>
              <a:t>, </a:t>
            </a:r>
            <a:r>
              <a:rPr lang="zh-CN" altLang="en-US" sz="2800" b="0" dirty="0">
                <a:latin typeface="Euclid" panose="02020503060505020303" pitchFamily="18" charset="0"/>
              </a:rPr>
              <a:t>独立地对状态的</a:t>
            </a:r>
            <a:r>
              <a:rPr lang="zh-CN" altLang="en-US" sz="2800" b="0" dirty="0">
                <a:solidFill>
                  <a:srgbClr val="FF0000"/>
                </a:solidFill>
                <a:latin typeface="Euclid" panose="02020503060505020303" pitchFamily="18" charset="0"/>
              </a:rPr>
              <a:t>每个字节</a:t>
            </a:r>
            <a:r>
              <a:rPr lang="zh-CN" altLang="en-US" sz="2800" b="0" dirty="0">
                <a:latin typeface="Euclid" panose="02020503060505020303" pitchFamily="18" charset="0"/>
              </a:rPr>
              <a:t>进行</a:t>
            </a:r>
            <a:r>
              <a:rPr lang="en-US" altLang="zh-CN" sz="2800" b="0" dirty="0">
                <a:latin typeface="Euclid" panose="02020503060505020303" pitchFamily="18" charset="0"/>
              </a:rPr>
              <a:t>, </a:t>
            </a:r>
            <a:r>
              <a:rPr lang="zh-CN" altLang="en-US" sz="2800" b="0" dirty="0">
                <a:latin typeface="Euclid" panose="02020503060505020303" pitchFamily="18" charset="0"/>
              </a:rPr>
              <a:t>并且代换表</a:t>
            </a:r>
            <a:r>
              <a:rPr lang="en-US" altLang="zh-CN" sz="2800" dirty="0">
                <a:latin typeface="Euclid" panose="02020503060505020303" pitchFamily="18" charset="0"/>
              </a:rPr>
              <a:t>(S</a:t>
            </a:r>
            <a:r>
              <a:rPr lang="zh-CN" altLang="en-US" sz="2800" b="0" dirty="0">
                <a:latin typeface="Euclid" panose="02020503060505020303" pitchFamily="18" charset="0"/>
              </a:rPr>
              <a:t>盒</a:t>
            </a:r>
            <a:r>
              <a:rPr lang="en-US" altLang="zh-CN" sz="2800" dirty="0">
                <a:latin typeface="Euclid" panose="02020503060505020303" pitchFamily="18" charset="0"/>
              </a:rPr>
              <a:t>)</a:t>
            </a:r>
            <a:r>
              <a:rPr lang="zh-CN" altLang="en-US" sz="2800" b="0" dirty="0">
                <a:latin typeface="Euclid" panose="02020503060505020303" pitchFamily="18" charset="0"/>
              </a:rPr>
              <a:t>可逆</a:t>
            </a:r>
            <a:r>
              <a:rPr lang="en-US" altLang="zh-CN" sz="2800" b="0" dirty="0">
                <a:latin typeface="Euclid" panose="02020503060505020303" pitchFamily="18" charset="0"/>
              </a:rPr>
              <a:t>, </a:t>
            </a:r>
            <a:r>
              <a:rPr lang="zh-CN" altLang="en-US" sz="2800" b="0" dirty="0">
                <a:latin typeface="Euclid" panose="02020503060505020303" pitchFamily="18" charset="0"/>
              </a:rPr>
              <a:t>记为</a:t>
            </a:r>
            <a:r>
              <a:rPr lang="en-US" altLang="zh-CN" sz="2800" dirty="0" err="1">
                <a:latin typeface="Euclid" panose="02020503060505020303" pitchFamily="18" charset="0"/>
              </a:rPr>
              <a:t>ByteSub</a:t>
            </a:r>
            <a:r>
              <a:rPr lang="en-US" altLang="zh-CN" sz="2800" dirty="0">
                <a:latin typeface="Euclid" panose="02020503060505020303" pitchFamily="18" charset="0"/>
              </a:rPr>
              <a:t>(State)</a:t>
            </a:r>
            <a:r>
              <a:rPr lang="en-US" altLang="zh-CN" sz="2800" b="0" dirty="0">
                <a:latin typeface="Euclid" panose="02020503060505020303" pitchFamily="18" charset="0"/>
              </a:rPr>
              <a:t>, </a:t>
            </a:r>
            <a:r>
              <a:rPr lang="zh-CN" altLang="en-US" sz="2800" b="0" dirty="0">
                <a:latin typeface="Euclid" panose="02020503060505020303" pitchFamily="18" charset="0"/>
              </a:rPr>
              <a:t>分两步</a:t>
            </a:r>
          </a:p>
          <a:p>
            <a:pPr marL="687600">
              <a:lnSpc>
                <a:spcPct val="120000"/>
              </a:lnSpc>
              <a:spcBef>
                <a:spcPts val="0"/>
              </a:spcBef>
              <a:spcAft>
                <a:spcPts val="0"/>
              </a:spcAft>
              <a:buFont typeface="Times New Roman" panose="02020603050405020304" pitchFamily="18" charset="0"/>
              <a:buChar char="‒"/>
              <a:defRPr/>
            </a:pPr>
            <a:r>
              <a:rPr lang="en-US" altLang="zh-CN" sz="2800" dirty="0">
                <a:latin typeface="Euclid" panose="02020503060505020303" pitchFamily="18" charset="0"/>
              </a:rPr>
              <a:t>(1) </a:t>
            </a:r>
            <a:r>
              <a:rPr lang="zh-CN" altLang="en-US" sz="2800" b="0" dirty="0">
                <a:latin typeface="Euclid" panose="02020503060505020303" pitchFamily="18" charset="0"/>
              </a:rPr>
              <a:t>将</a:t>
            </a:r>
            <a:r>
              <a:rPr lang="zh-CN" altLang="en-US" sz="2800" b="0" dirty="0">
                <a:solidFill>
                  <a:srgbClr val="FF0000"/>
                </a:solidFill>
                <a:latin typeface="Euclid" panose="02020503060505020303" pitchFamily="18" charset="0"/>
              </a:rPr>
              <a:t>字节</a:t>
            </a:r>
            <a:r>
              <a:rPr lang="zh-CN" altLang="en-US" sz="2800" b="0" dirty="0">
                <a:latin typeface="Euclid" panose="02020503060505020303" pitchFamily="18" charset="0"/>
              </a:rPr>
              <a:t>看作有限域</a:t>
            </a:r>
            <a:r>
              <a:rPr lang="en-US" altLang="zh-CN" sz="2800" i="1" dirty="0">
                <a:latin typeface="Euclid" panose="02020503060505020303" pitchFamily="18" charset="0"/>
              </a:rPr>
              <a:t>GF</a:t>
            </a:r>
            <a:r>
              <a:rPr lang="en-US" altLang="zh-CN" sz="2800" dirty="0">
                <a:latin typeface="Euclid" panose="02020503060505020303" pitchFamily="18" charset="0"/>
              </a:rPr>
              <a:t>(2</a:t>
            </a:r>
            <a:r>
              <a:rPr lang="en-US" altLang="zh-CN" sz="2800" baseline="30000" dirty="0">
                <a:latin typeface="Euclid" panose="02020503060505020303" pitchFamily="18" charset="0"/>
              </a:rPr>
              <a:t>8</a:t>
            </a:r>
            <a:r>
              <a:rPr lang="en-US" altLang="zh-CN" sz="2800" dirty="0">
                <a:latin typeface="Euclid" panose="02020503060505020303" pitchFamily="18" charset="0"/>
              </a:rPr>
              <a:t>)</a:t>
            </a:r>
            <a:r>
              <a:rPr lang="zh-CN" altLang="en-US" sz="2800" b="0" dirty="0">
                <a:latin typeface="Euclid" panose="02020503060505020303" pitchFamily="18" charset="0"/>
              </a:rPr>
              <a:t>上的元素</a:t>
            </a:r>
            <a:r>
              <a:rPr lang="en-US" altLang="zh-CN" sz="2800" b="0" dirty="0">
                <a:latin typeface="Euclid" panose="02020503060505020303" pitchFamily="18" charset="0"/>
              </a:rPr>
              <a:t>, </a:t>
            </a:r>
            <a:r>
              <a:rPr lang="zh-CN" altLang="en-US" sz="2800" b="0" dirty="0">
                <a:solidFill>
                  <a:srgbClr val="FF0000"/>
                </a:solidFill>
                <a:latin typeface="Euclid" panose="02020503060505020303" pitchFamily="18" charset="0"/>
              </a:rPr>
              <a:t>映射到自己的乘法逆元</a:t>
            </a:r>
            <a:r>
              <a:rPr lang="en-US" altLang="zh-CN" sz="2800" dirty="0">
                <a:latin typeface="Euclid" panose="02020503060505020303" pitchFamily="18" charset="0"/>
              </a:rPr>
              <a:t>(mod</a:t>
            </a:r>
            <a:r>
              <a:rPr lang="en-US" altLang="zh-CN" sz="2800" b="0" dirty="0">
                <a:latin typeface="Euclid" panose="02020503060505020303" pitchFamily="18" charset="0"/>
              </a:rPr>
              <a:t> </a:t>
            </a:r>
            <a:r>
              <a:rPr lang="en-US" altLang="zh-CN" i="1" dirty="0">
                <a:latin typeface="Euclid" panose="02020503060505020303" pitchFamily="18" charset="0"/>
              </a:rPr>
              <a:t>m</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8</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4</a:t>
            </a:r>
            <a:r>
              <a:rPr lang="en-US" altLang="zh-CN" dirty="0">
                <a:latin typeface="Euclid" panose="02020503060505020303" pitchFamily="18" charset="0"/>
              </a:rPr>
              <a:t>+</a:t>
            </a:r>
            <a:r>
              <a:rPr lang="en-US" altLang="zh-CN" i="1" dirty="0">
                <a:latin typeface="Euclid" panose="02020503060505020303" pitchFamily="18" charset="0"/>
              </a:rPr>
              <a:t>x</a:t>
            </a:r>
            <a:r>
              <a:rPr lang="en-US" altLang="zh-CN" baseline="30000" dirty="0">
                <a:latin typeface="Euclid" panose="02020503060505020303" pitchFamily="18" charset="0"/>
              </a:rPr>
              <a:t>3</a:t>
            </a:r>
            <a:r>
              <a:rPr lang="en-US" altLang="zh-CN" dirty="0">
                <a:latin typeface="Euclid" panose="02020503060505020303" pitchFamily="18" charset="0"/>
              </a:rPr>
              <a:t>+</a:t>
            </a:r>
            <a:r>
              <a:rPr lang="en-US" altLang="zh-CN" i="1" dirty="0">
                <a:latin typeface="Euclid" panose="02020503060505020303" pitchFamily="18" charset="0"/>
              </a:rPr>
              <a:t>x </a:t>
            </a:r>
            <a:r>
              <a:rPr lang="en-US" altLang="zh-CN" dirty="0">
                <a:latin typeface="Euclid" panose="02020503060505020303" pitchFamily="18" charset="0"/>
              </a:rPr>
              <a:t>+1</a:t>
            </a:r>
            <a:r>
              <a:rPr lang="en-US" altLang="zh-CN" sz="2800" dirty="0">
                <a:latin typeface="Euclid" panose="02020503060505020303" pitchFamily="18" charset="0"/>
              </a:rPr>
              <a:t>)</a:t>
            </a:r>
            <a:r>
              <a:rPr lang="en-US" altLang="zh-CN" sz="2800" b="0" dirty="0">
                <a:latin typeface="Euclid" panose="02020503060505020303" pitchFamily="18" charset="0"/>
              </a:rPr>
              <a:t>, </a:t>
            </a:r>
            <a:r>
              <a:rPr lang="en-US" altLang="zh-CN" sz="2800" dirty="0">
                <a:solidFill>
                  <a:srgbClr val="FF0000"/>
                </a:solidFill>
                <a:latin typeface="Euclid" panose="02020503060505020303" pitchFamily="18" charset="0"/>
              </a:rPr>
              <a:t>00</a:t>
            </a:r>
            <a:r>
              <a:rPr lang="zh-CN" altLang="en-US" sz="2800" b="0" dirty="0">
                <a:solidFill>
                  <a:srgbClr val="FF0000"/>
                </a:solidFill>
                <a:latin typeface="Euclid" panose="02020503060505020303" pitchFamily="18" charset="0"/>
              </a:rPr>
              <a:t>的逆为自身</a:t>
            </a:r>
            <a:r>
              <a:rPr lang="en-US" altLang="zh-CN" dirty="0">
                <a:latin typeface="Euclid" panose="02020503060505020303" pitchFamily="18" charset="0"/>
              </a:rPr>
              <a:t>;</a:t>
            </a:r>
            <a:endParaRPr lang="en-US" altLang="zh-CN" sz="2800" dirty="0">
              <a:latin typeface="Euclid" panose="02020503060505020303" pitchFamily="18" charset="0"/>
              <a:ea typeface="Cambria Math" panose="02040503050406030204" pitchFamily="18" charset="0"/>
            </a:endParaRPr>
          </a:p>
          <a:p>
            <a:pPr marL="687600" algn="ctr">
              <a:lnSpc>
                <a:spcPct val="120000"/>
              </a:lnSpc>
              <a:spcBef>
                <a:spcPts val="0"/>
              </a:spcBef>
              <a:spcAft>
                <a:spcPts val="0"/>
              </a:spcAft>
              <a:buFont typeface="Times New Roman" panose="02020603050405020304" pitchFamily="18" charset="0"/>
              <a:buChar char="‒"/>
              <a:defRPr/>
            </a:pPr>
            <a:r>
              <a:rPr lang="en-US" altLang="zh-CN" sz="2800" dirty="0">
                <a:latin typeface="Euclid" panose="02020503060505020303" pitchFamily="18" charset="0"/>
              </a:rPr>
              <a:t>(2) </a:t>
            </a:r>
            <a:r>
              <a:rPr lang="zh-CN" altLang="en-US" sz="2800" b="0" dirty="0">
                <a:latin typeface="Euclid" panose="02020503060505020303" pitchFamily="18" charset="0"/>
              </a:rPr>
              <a:t>对</a:t>
            </a:r>
            <a:r>
              <a:rPr lang="en-US" altLang="zh-CN" sz="2800" dirty="0">
                <a:latin typeface="Euclid" panose="02020503060505020303" pitchFamily="18" charset="0"/>
              </a:rPr>
              <a:t>(1)</a:t>
            </a:r>
            <a:r>
              <a:rPr lang="zh-CN" altLang="en-US" sz="2800" b="0" dirty="0">
                <a:latin typeface="Euclid" panose="02020503060505020303" pitchFamily="18" charset="0"/>
              </a:rPr>
              <a:t>中的结果做</a:t>
            </a:r>
            <a:r>
              <a:rPr lang="en-US" altLang="zh-CN" sz="2800" i="1" dirty="0">
                <a:latin typeface="Euclid" panose="02020503060505020303" pitchFamily="18" charset="0"/>
              </a:rPr>
              <a:t>GF</a:t>
            </a:r>
            <a:r>
              <a:rPr lang="en-US" altLang="zh-CN" sz="2800" dirty="0">
                <a:latin typeface="Euclid" panose="02020503060505020303" pitchFamily="18" charset="0"/>
              </a:rPr>
              <a:t>(2)</a:t>
            </a:r>
            <a:r>
              <a:rPr lang="zh-CN" altLang="en-US" sz="2800" b="0" dirty="0">
                <a:latin typeface="Euclid" panose="02020503060505020303" pitchFamily="18" charset="0"/>
              </a:rPr>
              <a:t>上的可逆仿射变换</a:t>
            </a:r>
            <a:r>
              <a:rPr lang="en-US" altLang="zh-CN" sz="2800" b="0" dirty="0">
                <a:latin typeface="Euclid" panose="02020503060505020303" pitchFamily="18" charset="0"/>
              </a:rPr>
              <a:t>, </a:t>
            </a:r>
            <a:r>
              <a:rPr lang="en-US" altLang="zh-CN" sz="2800" i="1" dirty="0">
                <a:solidFill>
                  <a:srgbClr val="FF0000"/>
                </a:solidFill>
                <a:latin typeface="Euclid" panose="02020503060505020303" pitchFamily="18" charset="0"/>
              </a:rPr>
              <a:t>y</a:t>
            </a:r>
            <a:r>
              <a:rPr lang="en-US" altLang="zh-CN" sz="2800" dirty="0">
                <a:solidFill>
                  <a:srgbClr val="FF0000"/>
                </a:solidFill>
                <a:latin typeface="Euclid" panose="02020503060505020303" pitchFamily="18" charset="0"/>
              </a:rPr>
              <a:t> =</a:t>
            </a:r>
            <a:r>
              <a:rPr lang="en-US" altLang="zh-CN" dirty="0">
                <a:solidFill>
                  <a:srgbClr val="FF0000"/>
                </a:solidFill>
                <a:latin typeface="Euclid" panose="02020503060505020303" pitchFamily="18" charset="0"/>
              </a:rPr>
              <a:t> </a:t>
            </a:r>
            <a:r>
              <a:rPr lang="en-US" altLang="zh-CN" i="1" dirty="0" err="1">
                <a:solidFill>
                  <a:srgbClr val="FF0000"/>
                </a:solidFill>
                <a:latin typeface="Euclid" panose="02020503060505020303" pitchFamily="18" charset="0"/>
              </a:rPr>
              <a:t>Ax</a:t>
            </a:r>
            <a:r>
              <a:rPr lang="en-US" altLang="zh-CN" dirty="0" err="1">
                <a:solidFill>
                  <a:srgbClr val="FF0000"/>
                </a:solidFill>
                <a:latin typeface="Euclid" panose="02020503060505020303" pitchFamily="18" charset="0"/>
              </a:rPr>
              <a:t>+</a:t>
            </a:r>
            <a:r>
              <a:rPr lang="en-US" altLang="zh-CN" i="1" dirty="0" err="1">
                <a:solidFill>
                  <a:srgbClr val="FF0000"/>
                </a:solidFill>
                <a:latin typeface="Euclid" panose="02020503060505020303" pitchFamily="18" charset="0"/>
              </a:rPr>
              <a:t>B</a:t>
            </a:r>
            <a:endParaRPr lang="en-US" altLang="zh-CN" i="1" dirty="0">
              <a:solidFill>
                <a:srgbClr val="FF0000"/>
              </a:solidFill>
              <a:latin typeface="Euclid" panose="02020503060505020303" pitchFamily="18" charset="0"/>
            </a:endParaRPr>
          </a:p>
          <a:p>
            <a:pPr marL="459000" indent="0">
              <a:lnSpc>
                <a:spcPct val="120000"/>
              </a:lnSpc>
              <a:spcBef>
                <a:spcPts val="0"/>
              </a:spcBef>
              <a:spcAft>
                <a:spcPts val="0"/>
              </a:spcAft>
              <a:buNone/>
              <a:defRPr/>
            </a:pPr>
            <a:r>
              <a:rPr lang="en-US" altLang="zh-CN" sz="2800" i="1" dirty="0">
                <a:latin typeface="Euclid" panose="02020503060505020303" pitchFamily="18" charset="0"/>
              </a:rPr>
              <a:t>A</a:t>
            </a:r>
            <a:r>
              <a:rPr lang="zh-CN" altLang="en-US" sz="2800" b="0" dirty="0">
                <a:latin typeface="Euclid" panose="02020503060505020303" pitchFamily="18" charset="0"/>
              </a:rPr>
              <a:t>是一个</a:t>
            </a:r>
            <a:r>
              <a:rPr lang="en-US" altLang="zh-CN" sz="2800" dirty="0">
                <a:latin typeface="Euclid" panose="02020503060505020303" pitchFamily="18" charset="0"/>
              </a:rPr>
              <a:t>GF(2)</a:t>
            </a:r>
            <a:r>
              <a:rPr lang="zh-CN" altLang="en-US" sz="2800" b="0" dirty="0">
                <a:latin typeface="Euclid" panose="02020503060505020303" pitchFamily="18" charset="0"/>
              </a:rPr>
              <a:t>上</a:t>
            </a:r>
            <a:r>
              <a:rPr lang="en-US" altLang="zh-CN" sz="2800" dirty="0">
                <a:latin typeface="Euclid" panose="02020503060505020303" pitchFamily="18" charset="0"/>
              </a:rPr>
              <a:t>8</a:t>
            </a:r>
            <a:r>
              <a:rPr lang="en-US" altLang="zh-CN" dirty="0">
                <a:latin typeface="Euclid" panose="02020503060505020303" pitchFamily="18" charset="0"/>
              </a:rPr>
              <a:t>×</a:t>
            </a:r>
            <a:r>
              <a:rPr lang="en-US" altLang="zh-CN" sz="2800" dirty="0">
                <a:latin typeface="Euclid" panose="02020503060505020303" pitchFamily="18" charset="0"/>
              </a:rPr>
              <a:t>8</a:t>
            </a:r>
            <a:r>
              <a:rPr lang="zh-CN" altLang="en-US" sz="2800" b="0" dirty="0">
                <a:latin typeface="Euclid" panose="02020503060505020303" pitchFamily="18" charset="0"/>
              </a:rPr>
              <a:t>的可逆矩阵</a:t>
            </a:r>
            <a:r>
              <a:rPr lang="en-US" altLang="zh-CN" sz="2800" b="0" dirty="0">
                <a:latin typeface="Euclid" panose="02020503060505020303" pitchFamily="18" charset="0"/>
              </a:rPr>
              <a:t>, </a:t>
            </a:r>
            <a:r>
              <a:rPr lang="en-US" altLang="zh-CN" sz="2800" i="1" dirty="0">
                <a:latin typeface="Euclid" panose="02020503060505020303" pitchFamily="18" charset="0"/>
              </a:rPr>
              <a:t>B</a:t>
            </a:r>
            <a:r>
              <a:rPr lang="zh-CN" altLang="en-US" sz="2800" b="0" dirty="0">
                <a:latin typeface="Euclid" panose="02020503060505020303" pitchFamily="18" charset="0"/>
              </a:rPr>
              <a:t>是</a:t>
            </a:r>
            <a:r>
              <a:rPr lang="en-US" altLang="zh-CN" sz="2800" dirty="0">
                <a:latin typeface="Euclid" panose="02020503060505020303" pitchFamily="18" charset="0"/>
              </a:rPr>
              <a:t>GF(2)</a:t>
            </a:r>
            <a:r>
              <a:rPr lang="zh-CN" altLang="en-US" sz="2800" b="0" dirty="0">
                <a:latin typeface="Euclid" panose="02020503060505020303" pitchFamily="18" charset="0"/>
              </a:rPr>
              <a:t>上一个</a:t>
            </a:r>
            <a:r>
              <a:rPr lang="en-US" altLang="zh-CN" sz="2800" dirty="0">
                <a:latin typeface="Euclid" panose="02020503060505020303" pitchFamily="18" charset="0"/>
              </a:rPr>
              <a:t>8</a:t>
            </a:r>
            <a:r>
              <a:rPr lang="zh-CN" altLang="en-US" sz="2800" b="0" dirty="0">
                <a:latin typeface="Euclid" panose="02020503060505020303" pitchFamily="18" charset="0"/>
              </a:rPr>
              <a:t>位列向量。</a:t>
            </a:r>
          </a:p>
          <a:p>
            <a:pPr marL="687600">
              <a:lnSpc>
                <a:spcPct val="150000"/>
              </a:lnSpc>
              <a:buFont typeface="Times New Roman" panose="02020603050405020304" pitchFamily="18" charset="0"/>
              <a:buChar char="‒"/>
              <a:defRPr/>
            </a:pPr>
            <a:endParaRPr lang="zh-CN" altLang="en-US" b="0" dirty="0"/>
          </a:p>
          <a:p>
            <a:pPr marL="609600" indent="-609600">
              <a:buFont typeface="Wingdings" panose="05000000000000000000" pitchFamily="2" charset="2"/>
              <a:buAutoNum type="arabicParenBoth"/>
              <a:defRPr/>
            </a:pPr>
            <a:endParaRPr lang="zh-CN" altLang="en-US" dirty="0"/>
          </a:p>
          <a:p>
            <a:pPr marL="609600" indent="-609600">
              <a:buFont typeface="Wingdings" panose="05000000000000000000" pitchFamily="2" charset="2"/>
              <a:buAutoNum type="arabicParenBoth"/>
              <a:defRPr/>
            </a:pPr>
            <a:endParaRPr lang="zh-CN" altLang="en-US" dirty="0"/>
          </a:p>
          <a:p>
            <a:pPr marL="609600" indent="-609600">
              <a:buFont typeface="Arial" panose="020B0604020202020204" pitchFamily="34" charset="0"/>
              <a:buAutoNum type="arabicParenBoth"/>
              <a:defRPr/>
            </a:pPr>
            <a:endParaRPr lang="en-US" altLang="zh-CN" dirty="0"/>
          </a:p>
        </p:txBody>
      </p:sp>
      <p:sp>
        <p:nvSpPr>
          <p:cNvPr id="2" name="日期占位符 1"/>
          <p:cNvSpPr>
            <a:spLocks noGrp="1"/>
          </p:cNvSpPr>
          <p:nvPr>
            <p:ph type="dt" sz="half" idx="10"/>
          </p:nvPr>
        </p:nvSpPr>
        <p:spPr/>
        <p:txBody>
          <a:bodyPr/>
          <a:lstStyle/>
          <a:p>
            <a:pPr>
              <a:defRPr/>
            </a:pPr>
            <a:fld id="{9B759EB5-5086-4CDB-B8E1-23A74D9D3B3E}" type="datetime1">
              <a:rPr lang="zh-CN" altLang="en-US" smtClean="0"/>
              <a:t>2023/3/31</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a:extLst>
              <a:ext uri="{FF2B5EF4-FFF2-40B4-BE49-F238E27FC236}">
                <a16:creationId xmlns="" xmlns:a16="http://schemas.microsoft.com/office/drawing/2014/main" id="{0E3B20A3-4B71-4BCD-9291-309186DD8D10}"/>
              </a:ext>
            </a:extLst>
          </p:cNvPr>
          <p:cNvSpPr>
            <a:spLocks noGrp="1" noChangeArrowheads="1"/>
          </p:cNvSpPr>
          <p:nvPr>
            <p:ph type="title"/>
          </p:nvPr>
        </p:nvSpPr>
        <p:spPr>
          <a:xfrm>
            <a:off x="1098550" y="365125"/>
            <a:ext cx="6778625" cy="668338"/>
          </a:xfrm>
        </p:spPr>
        <p:txBody>
          <a:bodyPr/>
          <a:lstStyle/>
          <a:p>
            <a:pPr>
              <a:defRPr/>
            </a:pPr>
            <a:r>
              <a:rPr lang="zh-CN" altLang="en-US" dirty="0">
                <a:latin typeface="+mn-lt"/>
              </a:rPr>
              <a:t>字节代替变换</a:t>
            </a:r>
          </a:p>
        </p:txBody>
      </p:sp>
      <p:graphicFrame>
        <p:nvGraphicFramePr>
          <p:cNvPr id="124931" name="Object 3">
            <a:extLst>
              <a:ext uri="{FF2B5EF4-FFF2-40B4-BE49-F238E27FC236}">
                <a16:creationId xmlns="" xmlns:a16="http://schemas.microsoft.com/office/drawing/2014/main" id="{B76D2148-DB01-4E66-89B8-FE9BC4AEA25F}"/>
              </a:ext>
            </a:extLst>
          </p:cNvPr>
          <p:cNvGraphicFramePr>
            <a:graphicFrameLocks noGrp="1" noChangeAspect="1"/>
          </p:cNvGraphicFramePr>
          <p:nvPr>
            <p:ph idx="1"/>
            <p:extLst>
              <p:ext uri="{D42A27DB-BD31-4B8C-83A1-F6EECF244321}">
                <p14:modId xmlns:p14="http://schemas.microsoft.com/office/powerpoint/2010/main" val="3150337301"/>
              </p:ext>
            </p:extLst>
          </p:nvPr>
        </p:nvGraphicFramePr>
        <p:xfrm>
          <a:off x="1109478" y="1981238"/>
          <a:ext cx="6184900" cy="4086225"/>
        </p:xfrm>
        <a:graphic>
          <a:graphicData uri="http://schemas.openxmlformats.org/presentationml/2006/ole">
            <mc:AlternateContent xmlns:mc="http://schemas.openxmlformats.org/markup-compatibility/2006">
              <mc:Choice xmlns:v="urn:schemas-microsoft-com:vml" Requires="v">
                <p:oleObj spid="_x0000_s125061" r:id="rId4" imgW="2806700" imgH="1854200" progId="Equation.3">
                  <p:embed/>
                </p:oleObj>
              </mc:Choice>
              <mc:Fallback>
                <p:oleObj r:id="rId4" imgW="2806700" imgH="1854200" progId="Equation.3">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478" y="1981238"/>
                        <a:ext cx="61849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 xmlns:a16="http://schemas.microsoft.com/office/drawing/2014/main" id="{F3C14AE8-F8E0-4451-A489-CEBA2176BE60}"/>
              </a:ext>
            </a:extLst>
          </p:cNvPr>
          <p:cNvSpPr txBox="1"/>
          <p:nvPr/>
        </p:nvSpPr>
        <p:spPr>
          <a:xfrm>
            <a:off x="1109478" y="1295456"/>
            <a:ext cx="6434244" cy="523220"/>
          </a:xfrm>
          <a:prstGeom prst="rect">
            <a:avLst/>
          </a:prstGeom>
          <a:noFill/>
        </p:spPr>
        <p:txBody>
          <a:bodyPr wrap="square" rtlCol="0">
            <a:spAutoFit/>
          </a:bodyPr>
          <a:lstStyle/>
          <a:p>
            <a:r>
              <a:rPr lang="en-US" altLang="zh-CN" sz="2800" b="1" i="1" dirty="0">
                <a:solidFill>
                  <a:srgbClr val="FF0000"/>
                </a:solidFill>
                <a:latin typeface="Euclid" panose="02020503060505020303" pitchFamily="18" charset="0"/>
              </a:rPr>
              <a:t> y</a:t>
            </a:r>
            <a:r>
              <a:rPr lang="en-US" altLang="zh-CN" sz="2800" b="1" dirty="0">
                <a:solidFill>
                  <a:srgbClr val="FF0000"/>
                </a:solidFill>
                <a:latin typeface="Euclid" panose="02020503060505020303" pitchFamily="18" charset="0"/>
              </a:rPr>
              <a:t>  =               </a:t>
            </a:r>
            <a:r>
              <a:rPr lang="en-US" altLang="zh-CN" sz="2800" b="1" i="1" dirty="0">
                <a:solidFill>
                  <a:srgbClr val="FF0000"/>
                </a:solidFill>
                <a:latin typeface="Euclid" panose="02020503060505020303" pitchFamily="18" charset="0"/>
              </a:rPr>
              <a:t>A            x  </a:t>
            </a:r>
            <a:r>
              <a:rPr lang="en-US" altLang="zh-CN" sz="2800" b="1" baseline="30000"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B</a:t>
            </a:r>
          </a:p>
        </p:txBody>
      </p:sp>
      <p:sp>
        <p:nvSpPr>
          <p:cNvPr id="3" name="日期占位符 2"/>
          <p:cNvSpPr>
            <a:spLocks noGrp="1"/>
          </p:cNvSpPr>
          <p:nvPr>
            <p:ph type="dt" sz="half" idx="10"/>
          </p:nvPr>
        </p:nvSpPr>
        <p:spPr/>
        <p:txBody>
          <a:bodyPr/>
          <a:lstStyle/>
          <a:p>
            <a:pPr>
              <a:defRPr/>
            </a:pPr>
            <a:fld id="{8C1087E5-DED6-4871-9883-CEA46A37956E}" type="datetime1">
              <a:rPr lang="zh-CN" altLang="en-US" smtClean="0"/>
              <a:t>2023/3/31</a:t>
            </a:fld>
            <a:endParaRPr lang="en-US" altLang="zh-CN"/>
          </a:p>
        </p:txBody>
      </p:sp>
      <p:sp>
        <p:nvSpPr>
          <p:cNvPr id="4" name="页脚占位符 3"/>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7936B2-3D14-402A-A59A-FBA2D6B576D7}"/>
              </a:ext>
            </a:extLst>
          </p:cNvPr>
          <p:cNvSpPr>
            <a:spLocks noGrp="1"/>
          </p:cNvSpPr>
          <p:nvPr>
            <p:ph type="title"/>
          </p:nvPr>
        </p:nvSpPr>
        <p:spPr/>
        <p:txBody>
          <a:bodyPr/>
          <a:lstStyle/>
          <a:p>
            <a:pPr>
              <a:defRPr/>
            </a:pPr>
            <a:r>
              <a:rPr lang="zh-CN" altLang="en-US" dirty="0"/>
              <a:t>字节代替变换</a:t>
            </a:r>
          </a:p>
        </p:txBody>
      </p:sp>
      <p:sp>
        <p:nvSpPr>
          <p:cNvPr id="3" name="内容占位符 2">
            <a:extLst>
              <a:ext uri="{FF2B5EF4-FFF2-40B4-BE49-F238E27FC236}">
                <a16:creationId xmlns="" xmlns:a16="http://schemas.microsoft.com/office/drawing/2014/main" id="{562BFEEA-9FE0-48F3-816E-6A09F25A9904}"/>
              </a:ext>
            </a:extLst>
          </p:cNvPr>
          <p:cNvSpPr>
            <a:spLocks noGrp="1"/>
          </p:cNvSpPr>
          <p:nvPr>
            <p:ph idx="1"/>
          </p:nvPr>
        </p:nvSpPr>
        <p:spPr/>
        <p:txBody>
          <a:bodyPr/>
          <a:lstStyle/>
          <a:p>
            <a:pPr marL="228600" lvl="1" algn="just" eaLnBrk="1" hangingPunct="1">
              <a:lnSpc>
                <a:spcPct val="125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实例</a:t>
            </a:r>
            <a:endParaRPr lang="en-US" altLang="zh-CN" sz="2800" b="0" dirty="0">
              <a:latin typeface="Euclid" panose="02020503060505020303" pitchFamily="18" charset="0"/>
            </a:endParaRPr>
          </a:p>
          <a:p>
            <a:pPr marL="687600" lvl="1">
              <a:lnSpc>
                <a:spcPct val="150000"/>
              </a:lnSpc>
              <a:spcBef>
                <a:spcPts val="0"/>
              </a:spcBef>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按照前面介绍的字节代替的两个步骤</a:t>
            </a:r>
            <a:r>
              <a:rPr lang="en-US" altLang="zh-CN" sz="2800" b="0" dirty="0">
                <a:latin typeface="Euclid" panose="02020503060505020303" pitchFamily="18" charset="0"/>
              </a:rPr>
              <a:t>, </a:t>
            </a:r>
            <a:r>
              <a:rPr lang="zh-CN" altLang="en-US" sz="2800" b="0" dirty="0">
                <a:latin typeface="Euclid" panose="02020503060505020303" pitchFamily="18" charset="0"/>
              </a:rPr>
              <a:t>可以将状态矩阵的每个字节进行变换。</a:t>
            </a:r>
            <a:endParaRPr lang="en-US" altLang="zh-CN" sz="2800" b="0" dirty="0">
              <a:latin typeface="Euclid" panose="02020503060505020303" pitchFamily="18" charset="0"/>
            </a:endParaRPr>
          </a:p>
          <a:p>
            <a:pPr marL="609585" indent="-609585" eaLnBrk="1" hangingPunct="1">
              <a:lnSpc>
                <a:spcPct val="120000"/>
              </a:lnSpc>
              <a:buFont typeface="Wingdings" panose="05000000000000000000" pitchFamily="2" charset="2"/>
              <a:buAutoNum type="arabicParenBoth"/>
            </a:pPr>
            <a:endParaRPr lang="zh-CN" altLang="en-US" sz="2400" dirty="0"/>
          </a:p>
          <a:p>
            <a:pPr marL="609585" indent="-609585" eaLnBrk="1" hangingPunct="1">
              <a:lnSpc>
                <a:spcPct val="120000"/>
              </a:lnSpc>
              <a:buFont typeface="Wingdings" panose="05000000000000000000" pitchFamily="2" charset="2"/>
              <a:buAutoNum type="arabicParenBoth"/>
            </a:pPr>
            <a:endParaRPr lang="zh-CN" altLang="en-US" sz="2400" dirty="0"/>
          </a:p>
          <a:p>
            <a:endParaRPr lang="zh-CN" altLang="en-US" dirty="0"/>
          </a:p>
        </p:txBody>
      </p:sp>
      <p:pic>
        <p:nvPicPr>
          <p:cNvPr id="4" name="图片 3">
            <a:extLst>
              <a:ext uri="{FF2B5EF4-FFF2-40B4-BE49-F238E27FC236}">
                <a16:creationId xmlns="" xmlns:a16="http://schemas.microsoft.com/office/drawing/2014/main" id="{9C043C30-7CC9-4DF2-B1C2-C0712584F2B0}"/>
              </a:ext>
            </a:extLst>
          </p:cNvPr>
          <p:cNvPicPr>
            <a:picLocks noChangeAspect="1"/>
          </p:cNvPicPr>
          <p:nvPr/>
        </p:nvPicPr>
        <p:blipFill>
          <a:blip r:embed="rId2"/>
          <a:stretch>
            <a:fillRect/>
          </a:stretch>
        </p:blipFill>
        <p:spPr>
          <a:xfrm>
            <a:off x="1295486" y="3276604"/>
            <a:ext cx="7000528" cy="2331480"/>
          </a:xfrm>
          <a:prstGeom prst="rect">
            <a:avLst/>
          </a:prstGeom>
        </p:spPr>
      </p:pic>
      <p:sp>
        <p:nvSpPr>
          <p:cNvPr id="5" name="Rectangle 6">
            <a:extLst>
              <a:ext uri="{FF2B5EF4-FFF2-40B4-BE49-F238E27FC236}">
                <a16:creationId xmlns="" xmlns:a16="http://schemas.microsoft.com/office/drawing/2014/main" id="{1188468E-0415-40EA-9CA9-CBBEB0E69292}"/>
              </a:ext>
            </a:extLst>
          </p:cNvPr>
          <p:cNvSpPr>
            <a:spLocks noChangeArrowheads="1"/>
          </p:cNvSpPr>
          <p:nvPr/>
        </p:nvSpPr>
        <p:spPr bwMode="auto">
          <a:xfrm>
            <a:off x="3886218" y="5608084"/>
            <a:ext cx="23206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a:solidFill>
                  <a:srgbClr val="FF0000"/>
                </a:solidFill>
                <a:latin typeface="Euclid" panose="02020503060505020303" pitchFamily="18" charset="0"/>
                <a:ea typeface="华文中宋" panose="02010600040101010101" pitchFamily="2" charset="-122"/>
              </a:rPr>
              <a:t>(</a:t>
            </a:r>
            <a:r>
              <a:rPr lang="zh-CN" altLang="en-US" sz="3200" dirty="0">
                <a:solidFill>
                  <a:srgbClr val="FF0000"/>
                </a:solidFill>
                <a:latin typeface="Euclid" panose="02020503060505020303" pitchFamily="18" charset="0"/>
                <a:ea typeface="华文中宋" panose="02010600040101010101" pitchFamily="2" charset="-122"/>
              </a:rPr>
              <a:t>混淆原则</a:t>
            </a:r>
            <a:r>
              <a:rPr lang="en-US" altLang="zh-CN" sz="3200" dirty="0">
                <a:solidFill>
                  <a:srgbClr val="FF0000"/>
                </a:solidFill>
                <a:latin typeface="Euclid" panose="02020503060505020303" pitchFamily="18" charset="0"/>
                <a:ea typeface="华文中宋" panose="02010600040101010101" pitchFamily="2" charset="-122"/>
              </a:rPr>
              <a:t>)</a:t>
            </a:r>
            <a:endParaRPr lang="zh-CN" altLang="en-US" sz="3200" dirty="0">
              <a:solidFill>
                <a:srgbClr val="FF0000"/>
              </a:solidFill>
              <a:latin typeface="Euclid" panose="02020503060505020303" pitchFamily="18" charset="0"/>
              <a:ea typeface="华文中宋" panose="02010600040101010101" pitchFamily="2" charset="-122"/>
            </a:endParaRPr>
          </a:p>
        </p:txBody>
      </p:sp>
      <p:sp>
        <p:nvSpPr>
          <p:cNvPr id="6" name="日期占位符 5"/>
          <p:cNvSpPr>
            <a:spLocks noGrp="1"/>
          </p:cNvSpPr>
          <p:nvPr>
            <p:ph type="dt" sz="half" idx="10"/>
          </p:nvPr>
        </p:nvSpPr>
        <p:spPr/>
        <p:txBody>
          <a:bodyPr/>
          <a:lstStyle/>
          <a:p>
            <a:pPr>
              <a:defRPr/>
            </a:pPr>
            <a:fld id="{48CF1B1B-70A0-4DEA-98A9-8904A13D47A6}" type="datetime1">
              <a:rPr lang="zh-CN" altLang="en-US" smtClean="0"/>
              <a:t>2023/3/31</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2691300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CC1959-151F-468C-81CE-16F9DC29D983}"/>
              </a:ext>
            </a:extLst>
          </p:cNvPr>
          <p:cNvSpPr>
            <a:spLocks noGrp="1"/>
          </p:cNvSpPr>
          <p:nvPr>
            <p:ph type="title"/>
          </p:nvPr>
        </p:nvSpPr>
        <p:spPr/>
        <p:txBody>
          <a:bodyPr/>
          <a:lstStyle/>
          <a:p>
            <a:pPr>
              <a:defRPr/>
            </a:pPr>
            <a:r>
              <a:rPr lang="zh-CN" altLang="en-US" dirty="0"/>
              <a:t>字节代替变换</a:t>
            </a:r>
          </a:p>
        </p:txBody>
      </p:sp>
      <p:sp>
        <p:nvSpPr>
          <p:cNvPr id="3" name="内容占位符 2">
            <a:extLst>
              <a:ext uri="{FF2B5EF4-FFF2-40B4-BE49-F238E27FC236}">
                <a16:creationId xmlns="" xmlns:a16="http://schemas.microsoft.com/office/drawing/2014/main" id="{02AD33FA-CF8C-4381-AF1D-336D5CA882DC}"/>
              </a:ext>
            </a:extLst>
          </p:cNvPr>
          <p:cNvSpPr>
            <a:spLocks noGrp="1"/>
          </p:cNvSpPr>
          <p:nvPr>
            <p:ph idx="1"/>
          </p:nvPr>
        </p:nvSpPr>
        <p:spPr>
          <a:xfrm>
            <a:off x="617935" y="1143060"/>
            <a:ext cx="7886700" cy="4902140"/>
          </a:xfrm>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zh-CN" altLang="en-US" sz="2800" b="0" dirty="0">
                <a:latin typeface="Euclid" panose="02020503060505020303" pitchFamily="18" charset="0"/>
              </a:rPr>
              <a:t>具体过程</a:t>
            </a:r>
            <a:endParaRPr lang="en-US" altLang="zh-CN" sz="2800" b="0" dirty="0">
              <a:latin typeface="Euclid" panose="02020503060505020303" pitchFamily="18" charset="0"/>
            </a:endParaRPr>
          </a:p>
          <a:p>
            <a:pPr marL="6876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对第一个字节</a:t>
            </a:r>
            <a:r>
              <a:rPr lang="en-US" altLang="zh-CN" sz="2800" dirty="0">
                <a:solidFill>
                  <a:srgbClr val="FF0000"/>
                </a:solidFill>
                <a:latin typeface="Euclid" panose="02020503060505020303" pitchFamily="18" charset="0"/>
              </a:rPr>
              <a:t>12</a:t>
            </a:r>
            <a:r>
              <a:rPr lang="zh-CN" altLang="en-US" sz="2800" b="0" dirty="0">
                <a:latin typeface="Euclid" panose="02020503060505020303" pitchFamily="18" charset="0"/>
              </a:rPr>
              <a:t>的变换过程做如下的介绍</a:t>
            </a:r>
            <a:endParaRPr lang="en-US" altLang="zh-CN" sz="2800" b="0" dirty="0">
              <a:latin typeface="Euclid" panose="02020503060505020303" pitchFamily="18" charset="0"/>
            </a:endParaRPr>
          </a:p>
          <a:p>
            <a:pPr marL="6876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首先将表示成二进制</a:t>
            </a:r>
            <a:r>
              <a:rPr lang="en-US" altLang="zh-CN" sz="2800" dirty="0">
                <a:solidFill>
                  <a:srgbClr val="FF0000"/>
                </a:solidFill>
                <a:latin typeface="Euclid" panose="02020503060505020303" pitchFamily="18" charset="0"/>
              </a:rPr>
              <a:t>00010010</a:t>
            </a:r>
          </a:p>
          <a:p>
            <a:pPr marL="6876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其次表示成多项式</a:t>
            </a:r>
            <a:r>
              <a:rPr lang="en-US" altLang="zh-CN" sz="2800" i="1" dirty="0">
                <a:solidFill>
                  <a:srgbClr val="FF0000"/>
                </a:solidFill>
                <a:latin typeface="Euclid" panose="02020503060505020303" pitchFamily="18" charset="0"/>
              </a:rPr>
              <a:t>x</a:t>
            </a:r>
            <a:r>
              <a:rPr lang="en-US" altLang="zh-CN" sz="2800" baseline="30000" dirty="0">
                <a:solidFill>
                  <a:srgbClr val="FF0000"/>
                </a:solidFill>
                <a:latin typeface="Euclid" panose="02020503060505020303" pitchFamily="18" charset="0"/>
              </a:rPr>
              <a:t>4</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x</a:t>
            </a:r>
          </a:p>
          <a:p>
            <a:pPr marL="6876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再求模</a:t>
            </a:r>
            <a:r>
              <a:rPr lang="en-US" altLang="zh-CN" sz="2800" i="1" dirty="0">
                <a:latin typeface="Euclid" panose="02020503060505020303" pitchFamily="18" charset="0"/>
              </a:rPr>
              <a:t>m</a:t>
            </a:r>
            <a:r>
              <a:rPr lang="en-US" altLang="zh-CN" sz="2800" dirty="0">
                <a:latin typeface="Euclid" panose="02020503060505020303" pitchFamily="18" charset="0"/>
              </a:rPr>
              <a:t>(</a:t>
            </a:r>
            <a:r>
              <a:rPr lang="en-US" altLang="zh-CN" sz="2800" i="1" dirty="0">
                <a:latin typeface="Euclid" panose="02020503060505020303" pitchFamily="18" charset="0"/>
              </a:rPr>
              <a:t>x</a:t>
            </a:r>
            <a:r>
              <a:rPr lang="en-US" altLang="zh-CN" sz="2800" dirty="0">
                <a:latin typeface="Euclid" panose="02020503060505020303" pitchFamily="18" charset="0"/>
              </a:rPr>
              <a:t>)= </a:t>
            </a:r>
            <a:r>
              <a:rPr lang="en-US" altLang="zh-CN" sz="2800" i="1" dirty="0">
                <a:latin typeface="Euclid" panose="02020503060505020303" pitchFamily="18" charset="0"/>
              </a:rPr>
              <a:t>x</a:t>
            </a:r>
            <a:r>
              <a:rPr lang="en-US" altLang="zh-CN" sz="2800" baseline="30000" dirty="0">
                <a:latin typeface="Euclid" panose="02020503060505020303" pitchFamily="18" charset="0"/>
              </a:rPr>
              <a:t>8</a:t>
            </a:r>
            <a:r>
              <a:rPr lang="en-US" altLang="zh-CN" sz="2800" dirty="0">
                <a:latin typeface="Euclid" panose="02020503060505020303" pitchFamily="18" charset="0"/>
              </a:rPr>
              <a:t>+</a:t>
            </a:r>
            <a:r>
              <a:rPr lang="en-US" altLang="zh-CN" sz="2800" i="1" dirty="0">
                <a:latin typeface="Euclid" panose="02020503060505020303" pitchFamily="18" charset="0"/>
              </a:rPr>
              <a:t>x</a:t>
            </a:r>
            <a:r>
              <a:rPr lang="en-US" altLang="zh-CN" sz="2800" baseline="30000" dirty="0">
                <a:latin typeface="Euclid" panose="02020503060505020303" pitchFamily="18" charset="0"/>
              </a:rPr>
              <a:t>4</a:t>
            </a:r>
            <a:r>
              <a:rPr lang="en-US" altLang="zh-CN" sz="2800" dirty="0">
                <a:latin typeface="Euclid" panose="02020503060505020303" pitchFamily="18" charset="0"/>
              </a:rPr>
              <a:t>+</a:t>
            </a:r>
            <a:r>
              <a:rPr lang="en-US" altLang="zh-CN" sz="2800" i="1" dirty="0">
                <a:latin typeface="Euclid" panose="02020503060505020303" pitchFamily="18" charset="0"/>
              </a:rPr>
              <a:t>x</a:t>
            </a:r>
            <a:r>
              <a:rPr lang="en-US" altLang="zh-CN" sz="2800" baseline="30000" dirty="0">
                <a:latin typeface="Euclid" panose="02020503060505020303" pitchFamily="18" charset="0"/>
              </a:rPr>
              <a:t>3</a:t>
            </a:r>
            <a:r>
              <a:rPr lang="en-US" altLang="zh-CN" sz="2800" dirty="0">
                <a:latin typeface="Euclid" panose="02020503060505020303" pitchFamily="18" charset="0"/>
              </a:rPr>
              <a:t>+</a:t>
            </a:r>
            <a:r>
              <a:rPr lang="en-US" altLang="zh-CN" sz="2800" i="1" dirty="0">
                <a:latin typeface="Euclid" panose="02020503060505020303" pitchFamily="18" charset="0"/>
              </a:rPr>
              <a:t>x</a:t>
            </a:r>
            <a:r>
              <a:rPr lang="en-US" altLang="zh-CN" sz="2800" dirty="0">
                <a:latin typeface="Euclid" panose="02020503060505020303" pitchFamily="18" charset="0"/>
              </a:rPr>
              <a:t>+1</a:t>
            </a:r>
            <a:r>
              <a:rPr lang="zh-CN" altLang="en-US" sz="2800" b="0" dirty="0">
                <a:latin typeface="Euclid" panose="02020503060505020303" pitchFamily="18" charset="0"/>
              </a:rPr>
              <a:t>的乘法逆元</a:t>
            </a:r>
          </a:p>
          <a:p>
            <a:pPr>
              <a:lnSpc>
                <a:spcPct val="120000"/>
              </a:lnSpc>
              <a:spcAft>
                <a:spcPts val="0"/>
              </a:spcAft>
            </a:pPr>
            <a:endParaRPr lang="zh-CN" altLang="en-US" dirty="0"/>
          </a:p>
        </p:txBody>
      </p:sp>
      <p:sp>
        <p:nvSpPr>
          <p:cNvPr id="4" name="日期占位符 3"/>
          <p:cNvSpPr>
            <a:spLocks noGrp="1"/>
          </p:cNvSpPr>
          <p:nvPr>
            <p:ph type="dt" sz="half" idx="10"/>
          </p:nvPr>
        </p:nvSpPr>
        <p:spPr/>
        <p:txBody>
          <a:bodyPr/>
          <a:lstStyle/>
          <a:p>
            <a:pPr>
              <a:defRPr/>
            </a:pPr>
            <a:fld id="{E422C471-2734-47D2-8622-B68C53872EC4}"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11404498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3A88CCF-A989-4F67-81D0-3F644E8842F7}"/>
              </a:ext>
            </a:extLst>
          </p:cNvPr>
          <p:cNvSpPr>
            <a:spLocks noGrp="1"/>
          </p:cNvSpPr>
          <p:nvPr>
            <p:ph type="title"/>
          </p:nvPr>
        </p:nvSpPr>
        <p:spPr/>
        <p:txBody>
          <a:bodyPr/>
          <a:lstStyle/>
          <a:p>
            <a:pPr>
              <a:defRPr/>
            </a:pPr>
            <a:r>
              <a:rPr lang="zh-CN" altLang="en-US" dirty="0"/>
              <a:t>字节代替变换</a:t>
            </a:r>
          </a:p>
        </p:txBody>
      </p:sp>
      <p:graphicFrame>
        <p:nvGraphicFramePr>
          <p:cNvPr id="4" name="Object 6">
            <a:extLst>
              <a:ext uri="{FF2B5EF4-FFF2-40B4-BE49-F238E27FC236}">
                <a16:creationId xmlns="" xmlns:a16="http://schemas.microsoft.com/office/drawing/2014/main" id="{B9E6E17B-F8A8-49EA-BE9B-7083B3D5B341}"/>
              </a:ext>
            </a:extLst>
          </p:cNvPr>
          <p:cNvGraphicFramePr>
            <a:graphicFrameLocks noGrp="1" noChangeAspect="1"/>
          </p:cNvGraphicFramePr>
          <p:nvPr>
            <p:ph idx="1"/>
            <p:extLst>
              <p:ext uri="{D42A27DB-BD31-4B8C-83A1-F6EECF244321}">
                <p14:modId xmlns:p14="http://schemas.microsoft.com/office/powerpoint/2010/main" val="2912520191"/>
              </p:ext>
            </p:extLst>
          </p:nvPr>
        </p:nvGraphicFramePr>
        <p:xfrm>
          <a:off x="582273" y="3055613"/>
          <a:ext cx="8485409" cy="3047920"/>
        </p:xfrm>
        <a:graphic>
          <a:graphicData uri="http://schemas.openxmlformats.org/presentationml/2006/ole">
            <mc:AlternateContent xmlns:mc="http://schemas.openxmlformats.org/markup-compatibility/2006">
              <mc:Choice xmlns:v="urn:schemas-microsoft-com:vml" Requires="v">
                <p:oleObj spid="_x0000_s209085" name="Equation" r:id="rId4" imgW="4419360" imgH="1587240" progId="Equation.DSMT4">
                  <p:embed/>
                </p:oleObj>
              </mc:Choice>
              <mc:Fallback>
                <p:oleObj name="Equation" r:id="rId4" imgW="4419360" imgH="1587240" progId="Equation.DSMT4">
                  <p:embed/>
                  <p:pic>
                    <p:nvPicPr>
                      <p:cNvPr id="5" name="Object 6">
                        <a:extLst>
                          <a:ext uri="{FF2B5EF4-FFF2-40B4-BE49-F238E27FC236}">
                            <a16:creationId xmlns="" xmlns:a16="http://schemas.microsoft.com/office/drawing/2014/main" id="{EA673D12-4DB9-43C8-AA41-7BF3CEC2765D}"/>
                          </a:ext>
                        </a:extLst>
                      </p:cNvPr>
                      <p:cNvPicPr>
                        <a:picLocks noChangeAspect="1" noChangeArrowheads="1"/>
                      </p:cNvPicPr>
                      <p:nvPr/>
                    </p:nvPicPr>
                    <p:blipFill>
                      <a:blip r:embed="rId5"/>
                      <a:srcRect/>
                      <a:stretch>
                        <a:fillRect/>
                      </a:stretch>
                    </p:blipFill>
                    <p:spPr bwMode="auto">
                      <a:xfrm>
                        <a:off x="582273" y="3055613"/>
                        <a:ext cx="8485409" cy="3047920"/>
                      </a:xfrm>
                      <a:prstGeom prst="rect">
                        <a:avLst/>
                      </a:prstGeom>
                      <a:noFill/>
                      <a:extLst/>
                    </p:spPr>
                  </p:pic>
                </p:oleObj>
              </mc:Fallback>
            </mc:AlternateContent>
          </a:graphicData>
        </a:graphic>
      </p:graphicFrame>
      <p:graphicFrame>
        <p:nvGraphicFramePr>
          <p:cNvPr id="5" name="Object 4">
            <a:extLst>
              <a:ext uri="{FF2B5EF4-FFF2-40B4-BE49-F238E27FC236}">
                <a16:creationId xmlns="" xmlns:a16="http://schemas.microsoft.com/office/drawing/2014/main" id="{430F3DEA-15C0-4AEC-BC4F-B849D9386A17}"/>
              </a:ext>
            </a:extLst>
          </p:cNvPr>
          <p:cNvGraphicFramePr>
            <a:graphicFrameLocks noChangeAspect="1"/>
          </p:cNvGraphicFramePr>
          <p:nvPr>
            <p:extLst>
              <p:ext uri="{D42A27DB-BD31-4B8C-83A1-F6EECF244321}">
                <p14:modId xmlns:p14="http://schemas.microsoft.com/office/powerpoint/2010/main" val="2005947229"/>
              </p:ext>
            </p:extLst>
          </p:nvPr>
        </p:nvGraphicFramePr>
        <p:xfrm>
          <a:off x="152516" y="1066862"/>
          <a:ext cx="5410200" cy="1752592"/>
        </p:xfrm>
        <a:graphic>
          <a:graphicData uri="http://schemas.openxmlformats.org/presentationml/2006/ole">
            <mc:AlternateContent xmlns:mc="http://schemas.openxmlformats.org/markup-compatibility/2006">
              <mc:Choice xmlns:v="urn:schemas-microsoft-com:vml" Requires="v">
                <p:oleObj spid="_x0000_s209086" name="Equation" r:id="rId6" imgW="2945122" imgH="901309" progId="Equation.DSMT4">
                  <p:embed/>
                </p:oleObj>
              </mc:Choice>
              <mc:Fallback>
                <p:oleObj name="Equation" r:id="rId6" imgW="2945122" imgH="901309" progId="Equation.DSMT4">
                  <p:embed/>
                  <p:pic>
                    <p:nvPicPr>
                      <p:cNvPr id="4" name="Object 4">
                        <a:extLst>
                          <a:ext uri="{FF2B5EF4-FFF2-40B4-BE49-F238E27FC236}">
                            <a16:creationId xmlns="" xmlns:a16="http://schemas.microsoft.com/office/drawing/2014/main" id="{D7EE60BB-D5C6-4ED0-9D4A-1DE39EC259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516" y="1066862"/>
                        <a:ext cx="5410200" cy="1752592"/>
                      </a:xfrm>
                      <a:prstGeom prst="rect">
                        <a:avLst/>
                      </a:prstGeom>
                      <a:noFill/>
                    </p:spPr>
                  </p:pic>
                </p:oleObj>
              </mc:Fallback>
            </mc:AlternateContent>
          </a:graphicData>
        </a:graphic>
      </p:graphicFrame>
      <p:sp>
        <p:nvSpPr>
          <p:cNvPr id="6" name="弧形 5">
            <a:extLst>
              <a:ext uri="{FF2B5EF4-FFF2-40B4-BE49-F238E27FC236}">
                <a16:creationId xmlns="" xmlns:a16="http://schemas.microsoft.com/office/drawing/2014/main" id="{D3F5E9C6-7B97-451B-A081-8C39ECE0450C}"/>
              </a:ext>
            </a:extLst>
          </p:cNvPr>
          <p:cNvSpPr/>
          <p:nvPr/>
        </p:nvSpPr>
        <p:spPr>
          <a:xfrm rot="615234">
            <a:off x="2359723" y="2515506"/>
            <a:ext cx="1905000" cy="998539"/>
          </a:xfrm>
          <a:prstGeom prst="arc">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华文中宋" panose="02010600040101010101" pitchFamily="2" charset="-122"/>
            </a:endParaRPr>
          </a:p>
        </p:txBody>
      </p:sp>
      <p:sp>
        <p:nvSpPr>
          <p:cNvPr id="7" name="文本框 6">
            <a:extLst>
              <a:ext uri="{FF2B5EF4-FFF2-40B4-BE49-F238E27FC236}">
                <a16:creationId xmlns="" xmlns:a16="http://schemas.microsoft.com/office/drawing/2014/main" id="{548D90BC-EDDE-4088-8F3C-042AD1D7626B}"/>
              </a:ext>
            </a:extLst>
          </p:cNvPr>
          <p:cNvSpPr txBox="1"/>
          <p:nvPr/>
        </p:nvSpPr>
        <p:spPr>
          <a:xfrm>
            <a:off x="4301579" y="2491555"/>
            <a:ext cx="2522274" cy="523220"/>
          </a:xfrm>
          <a:prstGeom prst="rect">
            <a:avLst/>
          </a:prstGeom>
          <a:noFill/>
        </p:spPr>
        <p:txBody>
          <a:bodyPr wrap="square" rtlCol="0">
            <a:spAutoFit/>
          </a:bodyPr>
          <a:lstStyle/>
          <a:p>
            <a:r>
              <a:rPr lang="zh-CN" altLang="en-US" sz="2800" dirty="0">
                <a:solidFill>
                  <a:srgbClr val="FF0000"/>
                </a:solidFill>
                <a:latin typeface="华文中宋" panose="02010600040101010101" pitchFamily="2" charset="-122"/>
                <a:ea typeface="华文中宋" panose="02010600040101010101" pitchFamily="2" charset="-122"/>
              </a:rPr>
              <a:t>反向迭代操作</a:t>
            </a:r>
          </a:p>
        </p:txBody>
      </p:sp>
      <p:sp>
        <p:nvSpPr>
          <p:cNvPr id="3" name="日期占位符 2"/>
          <p:cNvSpPr>
            <a:spLocks noGrp="1"/>
          </p:cNvSpPr>
          <p:nvPr>
            <p:ph type="dt" sz="half" idx="10"/>
          </p:nvPr>
        </p:nvSpPr>
        <p:spPr/>
        <p:txBody>
          <a:bodyPr/>
          <a:lstStyle/>
          <a:p>
            <a:pPr>
              <a:defRPr/>
            </a:pPr>
            <a:fld id="{500F7345-8CFC-40B1-B606-5ECB9D8E3E9B}" type="datetime1">
              <a:rPr lang="zh-CN" altLang="en-US" smtClean="0"/>
              <a:t>2023/3/31</a:t>
            </a:fld>
            <a:endParaRPr lang="en-US" altLang="zh-CN" dirty="0"/>
          </a:p>
        </p:txBody>
      </p:sp>
      <p:sp>
        <p:nvSpPr>
          <p:cNvPr id="8" name="页脚占位符 7"/>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22042153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52C7F9C-224E-4CB7-90E2-0CDA96E01264}"/>
              </a:ext>
            </a:extLst>
          </p:cNvPr>
          <p:cNvSpPr>
            <a:spLocks noGrp="1"/>
          </p:cNvSpPr>
          <p:nvPr>
            <p:ph type="title"/>
          </p:nvPr>
        </p:nvSpPr>
        <p:spPr/>
        <p:txBody>
          <a:bodyPr/>
          <a:lstStyle/>
          <a:p>
            <a:pPr>
              <a:defRPr/>
            </a:pPr>
            <a:r>
              <a:rPr lang="zh-CN" altLang="en-US" dirty="0"/>
              <a:t>字节代替变换</a:t>
            </a:r>
          </a:p>
        </p:txBody>
      </p:sp>
      <p:sp>
        <p:nvSpPr>
          <p:cNvPr id="3" name="内容占位符 2">
            <a:extLst>
              <a:ext uri="{FF2B5EF4-FFF2-40B4-BE49-F238E27FC236}">
                <a16:creationId xmlns="" xmlns:a16="http://schemas.microsoft.com/office/drawing/2014/main" id="{FC611DF9-8584-460F-A420-580C35B508CB}"/>
              </a:ext>
            </a:extLst>
          </p:cNvPr>
          <p:cNvSpPr>
            <a:spLocks noGrp="1"/>
          </p:cNvSpPr>
          <p:nvPr>
            <p:ph idx="1"/>
          </p:nvPr>
        </p:nvSpPr>
        <p:spPr>
          <a:xfrm>
            <a:off x="617934" y="1033463"/>
            <a:ext cx="8221153" cy="5011737"/>
          </a:xfrm>
        </p:spPr>
        <p:txBody>
          <a:bodyPr/>
          <a:lstStyle/>
          <a:p>
            <a:pPr marL="2304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求出</a:t>
            </a:r>
            <a:r>
              <a:rPr lang="en-US" altLang="zh-CN" sz="2800" i="1" dirty="0">
                <a:latin typeface="Euclid" panose="02020503060505020303" pitchFamily="18" charset="0"/>
              </a:rPr>
              <a:t>x</a:t>
            </a:r>
            <a:r>
              <a:rPr lang="en-US" altLang="zh-CN" sz="2800" baseline="30000" dirty="0">
                <a:latin typeface="Euclid" panose="02020503060505020303" pitchFamily="18" charset="0"/>
              </a:rPr>
              <a:t>4</a:t>
            </a:r>
            <a:r>
              <a:rPr lang="en-US" altLang="zh-CN" sz="2800" dirty="0">
                <a:latin typeface="Euclid" panose="02020503060505020303" pitchFamily="18" charset="0"/>
              </a:rPr>
              <a:t>+</a:t>
            </a:r>
            <a:r>
              <a:rPr lang="en-US" altLang="zh-CN" sz="2800" i="1" dirty="0">
                <a:latin typeface="Euclid" panose="02020503060505020303" pitchFamily="18" charset="0"/>
              </a:rPr>
              <a:t>x</a:t>
            </a:r>
            <a:r>
              <a:rPr lang="zh-CN" altLang="en-US" sz="2800" b="0" dirty="0">
                <a:latin typeface="Euclid" panose="02020503060505020303" pitchFamily="18" charset="0"/>
              </a:rPr>
              <a:t>模</a:t>
            </a:r>
            <a:r>
              <a:rPr lang="en-US" altLang="zh-CN" sz="2800" i="1" dirty="0">
                <a:latin typeface="Euclid" panose="02020503060505020303" pitchFamily="18" charset="0"/>
              </a:rPr>
              <a:t>m</a:t>
            </a:r>
            <a:r>
              <a:rPr lang="en-US" altLang="zh-CN" sz="2800" dirty="0">
                <a:latin typeface="Euclid" panose="02020503060505020303" pitchFamily="18" charset="0"/>
              </a:rPr>
              <a:t>(</a:t>
            </a:r>
            <a:r>
              <a:rPr lang="en-US" altLang="zh-CN" sz="2800" i="1" dirty="0">
                <a:latin typeface="Euclid" panose="02020503060505020303" pitchFamily="18" charset="0"/>
              </a:rPr>
              <a:t>x</a:t>
            </a:r>
            <a:r>
              <a:rPr lang="en-US" altLang="zh-CN" sz="2800" dirty="0">
                <a:latin typeface="Euclid" panose="02020503060505020303" pitchFamily="18" charset="0"/>
              </a:rPr>
              <a:t>)</a:t>
            </a:r>
            <a:r>
              <a:rPr lang="zh-CN" altLang="en-US" sz="2800" b="0" dirty="0">
                <a:latin typeface="Euclid" panose="02020503060505020303" pitchFamily="18" charset="0"/>
              </a:rPr>
              <a:t>的乘法逆元为</a:t>
            </a:r>
            <a:r>
              <a:rPr lang="en-US" altLang="zh-CN" sz="2800" i="1" dirty="0">
                <a:solidFill>
                  <a:srgbClr val="FF0000"/>
                </a:solidFill>
                <a:latin typeface="Euclid" panose="02020503060505020303" pitchFamily="18" charset="0"/>
              </a:rPr>
              <a:t>x</a:t>
            </a:r>
            <a:r>
              <a:rPr lang="en-US" altLang="zh-CN" sz="2800" baseline="30000" dirty="0">
                <a:solidFill>
                  <a:srgbClr val="FF0000"/>
                </a:solidFill>
                <a:latin typeface="Euclid" panose="02020503060505020303" pitchFamily="18" charset="0"/>
              </a:rPr>
              <a:t>7</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x</a:t>
            </a:r>
            <a:r>
              <a:rPr lang="en-US" altLang="zh-CN" sz="2800" baseline="30000" dirty="0">
                <a:solidFill>
                  <a:srgbClr val="FF0000"/>
                </a:solidFill>
                <a:latin typeface="Euclid" panose="02020503060505020303" pitchFamily="18" charset="0"/>
              </a:rPr>
              <a:t>5</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x</a:t>
            </a:r>
            <a:r>
              <a:rPr lang="en-US" altLang="zh-CN" sz="2800" baseline="30000" dirty="0">
                <a:solidFill>
                  <a:srgbClr val="FF0000"/>
                </a:solidFill>
                <a:latin typeface="Euclid" panose="02020503060505020303" pitchFamily="18" charset="0"/>
              </a:rPr>
              <a:t>3</a:t>
            </a:r>
            <a:r>
              <a:rPr lang="en-US" altLang="zh-CN" sz="2800" dirty="0">
                <a:solidFill>
                  <a:srgbClr val="FF0000"/>
                </a:solidFill>
                <a:latin typeface="Euclid" panose="02020503060505020303" pitchFamily="18" charset="0"/>
              </a:rPr>
              <a:t>+</a:t>
            </a:r>
            <a:r>
              <a:rPr lang="en-US" altLang="zh-CN" sz="2800" i="1" dirty="0">
                <a:solidFill>
                  <a:srgbClr val="FF0000"/>
                </a:solidFill>
                <a:latin typeface="Euclid" panose="02020503060505020303" pitchFamily="18" charset="0"/>
              </a:rPr>
              <a:t>x</a:t>
            </a:r>
          </a:p>
          <a:p>
            <a:pPr marL="2304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将该逆元表示成二进制</a:t>
            </a:r>
            <a:r>
              <a:rPr lang="en-US" altLang="zh-CN" sz="2800" dirty="0">
                <a:solidFill>
                  <a:srgbClr val="FF0000"/>
                </a:solidFill>
                <a:latin typeface="Euclid" panose="02020503060505020303" pitchFamily="18" charset="0"/>
              </a:rPr>
              <a:t>10101010</a:t>
            </a:r>
            <a:r>
              <a:rPr lang="en-US" altLang="zh-CN" sz="2800" b="0" dirty="0">
                <a:latin typeface="Euclid" panose="02020503060505020303" pitchFamily="18" charset="0"/>
              </a:rPr>
              <a:t>,</a:t>
            </a:r>
            <a:r>
              <a:rPr lang="zh-CN" altLang="en-US" sz="2800" b="0" dirty="0">
                <a:latin typeface="Euclid" panose="02020503060505020303" pitchFamily="18" charset="0"/>
              </a:rPr>
              <a:t> 代入仿射变换</a:t>
            </a:r>
            <a:endParaRPr lang="en-US" altLang="zh-CN" sz="2800" b="0" dirty="0">
              <a:latin typeface="Euclid" panose="02020503060505020303" pitchFamily="18" charset="0"/>
            </a:endParaRPr>
          </a:p>
          <a:p>
            <a:pPr marL="230400" lvl="1">
              <a:lnSpc>
                <a:spcPct val="120000"/>
              </a:lnSpc>
              <a:spcBef>
                <a:spcPts val="0"/>
              </a:spcBef>
              <a:spcAft>
                <a:spcPts val="0"/>
              </a:spcAft>
              <a:buClr>
                <a:schemeClr val="tx1"/>
              </a:buClr>
              <a:buSzPct val="100000"/>
              <a:buFont typeface="Times New Roman" panose="02020603050405020304" pitchFamily="18" charset="0"/>
              <a:buChar char="‒"/>
              <a:defRPr/>
            </a:pPr>
            <a:endParaRPr lang="zh-CN" altLang="en-US" sz="2800" b="0" dirty="0">
              <a:latin typeface="Euclid" panose="02020503060505020303" pitchFamily="18" charset="0"/>
            </a:endParaRP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dirty="0"/>
          </a:p>
          <a:p>
            <a:pPr marL="851379" lvl="1" indent="0" eaLnBrk="1" hangingPunct="1">
              <a:lnSpc>
                <a:spcPct val="120000"/>
              </a:lnSpc>
              <a:spcBef>
                <a:spcPct val="0"/>
              </a:spcBef>
              <a:buClr>
                <a:schemeClr val="accent1"/>
              </a:buClr>
              <a:buSzPct val="55000"/>
              <a:buNone/>
              <a:defRPr/>
            </a:pPr>
            <a:endParaRPr lang="zh-CN" altLang="en-US" sz="2800" dirty="0"/>
          </a:p>
          <a:p>
            <a:pPr marL="2304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将二进制</a:t>
            </a:r>
            <a:r>
              <a:rPr lang="en-US" altLang="zh-CN" sz="2800" dirty="0">
                <a:solidFill>
                  <a:srgbClr val="FF0000"/>
                </a:solidFill>
                <a:latin typeface="Euclid" panose="02020503060505020303" pitchFamily="18" charset="0"/>
              </a:rPr>
              <a:t>11001001</a:t>
            </a:r>
            <a:r>
              <a:rPr lang="zh-CN" altLang="en-US" sz="2800" b="0" dirty="0">
                <a:latin typeface="Euclid" panose="02020503060505020303" pitchFamily="18" charset="0"/>
              </a:rPr>
              <a:t>表示成十六进制</a:t>
            </a:r>
            <a:r>
              <a:rPr lang="en-US" altLang="zh-CN" sz="2800" dirty="0">
                <a:solidFill>
                  <a:srgbClr val="FF0000"/>
                </a:solidFill>
                <a:latin typeface="Euclid" panose="02020503060505020303" pitchFamily="18" charset="0"/>
              </a:rPr>
              <a:t>C9</a:t>
            </a:r>
            <a:r>
              <a:rPr lang="en-US" altLang="zh-CN" sz="2800" b="0" dirty="0">
                <a:latin typeface="Euclid" panose="02020503060505020303" pitchFamily="18" charset="0"/>
              </a:rPr>
              <a:t> </a:t>
            </a:r>
            <a:endParaRPr lang="zh-CN" altLang="en-US" sz="2800" b="0" dirty="0">
              <a:latin typeface="Euclid" panose="02020503060505020303" pitchFamily="18" charset="0"/>
            </a:endParaRPr>
          </a:p>
          <a:p>
            <a:endParaRPr lang="zh-CN" altLang="en-US" dirty="0"/>
          </a:p>
        </p:txBody>
      </p:sp>
      <p:graphicFrame>
        <p:nvGraphicFramePr>
          <p:cNvPr id="4" name="Object 4">
            <a:extLst>
              <a:ext uri="{FF2B5EF4-FFF2-40B4-BE49-F238E27FC236}">
                <a16:creationId xmlns="" xmlns:a16="http://schemas.microsoft.com/office/drawing/2014/main" id="{9A9114FE-CA0A-4BBF-8A28-543B1A51A580}"/>
              </a:ext>
            </a:extLst>
          </p:cNvPr>
          <p:cNvGraphicFramePr>
            <a:graphicFrameLocks noChangeAspect="1"/>
          </p:cNvGraphicFramePr>
          <p:nvPr>
            <p:extLst>
              <p:ext uri="{D42A27DB-BD31-4B8C-83A1-F6EECF244321}">
                <p14:modId xmlns:p14="http://schemas.microsoft.com/office/powerpoint/2010/main" val="3602687222"/>
              </p:ext>
            </p:extLst>
          </p:nvPr>
        </p:nvGraphicFramePr>
        <p:xfrm>
          <a:off x="1943046" y="2239189"/>
          <a:ext cx="4953000" cy="2819399"/>
        </p:xfrm>
        <a:graphic>
          <a:graphicData uri="http://schemas.openxmlformats.org/presentationml/2006/ole">
            <mc:AlternateContent xmlns:mc="http://schemas.openxmlformats.org/markup-compatibility/2006">
              <mc:Choice xmlns:v="urn:schemas-microsoft-com:vml" Requires="v">
                <p:oleObj spid="_x0000_s210012" name="Equation" r:id="rId3" imgW="2413000" imgH="1612900" progId="Equation.DSMT4">
                  <p:embed/>
                </p:oleObj>
              </mc:Choice>
              <mc:Fallback>
                <p:oleObj name="Equation" r:id="rId3" imgW="2413000" imgH="1612900" progId="Equation.DSMT4">
                  <p:embed/>
                  <p:pic>
                    <p:nvPicPr>
                      <p:cNvPr id="468996" name="Object 4">
                        <a:extLst>
                          <a:ext uri="{FF2B5EF4-FFF2-40B4-BE49-F238E27FC236}">
                            <a16:creationId xmlns="" xmlns:a16="http://schemas.microsoft.com/office/drawing/2014/main" id="{29D3CAA7-DA68-431B-8FEB-2FB17E821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046" y="2239189"/>
                        <a:ext cx="4953000" cy="2819399"/>
                      </a:xfrm>
                      <a:prstGeom prst="rect">
                        <a:avLst/>
                      </a:prstGeom>
                      <a:noFill/>
                    </p:spPr>
                  </p:pic>
                </p:oleObj>
              </mc:Fallback>
            </mc:AlternateContent>
          </a:graphicData>
        </a:graphic>
      </p:graphicFrame>
      <p:grpSp>
        <p:nvGrpSpPr>
          <p:cNvPr id="5" name="组合 4">
            <a:extLst>
              <a:ext uri="{FF2B5EF4-FFF2-40B4-BE49-F238E27FC236}">
                <a16:creationId xmlns="" xmlns:a16="http://schemas.microsoft.com/office/drawing/2014/main" id="{8632F3CD-7B2E-4077-B234-712881902E47}"/>
              </a:ext>
            </a:extLst>
          </p:cNvPr>
          <p:cNvGrpSpPr/>
          <p:nvPr/>
        </p:nvGrpSpPr>
        <p:grpSpPr>
          <a:xfrm>
            <a:off x="6629346" y="5257755"/>
            <a:ext cx="2438400" cy="1017143"/>
            <a:chOff x="8001000" y="4796135"/>
            <a:chExt cx="2438400" cy="845362"/>
          </a:xfrm>
        </p:grpSpPr>
        <p:sp>
          <p:nvSpPr>
            <p:cNvPr id="6" name="文本框 5">
              <a:extLst>
                <a:ext uri="{FF2B5EF4-FFF2-40B4-BE49-F238E27FC236}">
                  <a16:creationId xmlns="" xmlns:a16="http://schemas.microsoft.com/office/drawing/2014/main" id="{5BCA3266-8809-4DCF-A3A1-12A523EF3EB6}"/>
                </a:ext>
              </a:extLst>
            </p:cNvPr>
            <p:cNvSpPr txBox="1"/>
            <p:nvPr/>
          </p:nvSpPr>
          <p:spPr>
            <a:xfrm>
              <a:off x="8001000" y="5257801"/>
              <a:ext cx="533400" cy="383696"/>
            </a:xfrm>
            <a:prstGeom prst="rect">
              <a:avLst/>
            </a:prstGeom>
            <a:noFill/>
          </p:spPr>
          <p:txBody>
            <a:bodyPr wrap="square" rtlCol="0">
              <a:spAutoFit/>
            </a:bodyPr>
            <a:lstStyle/>
            <a:p>
              <a:r>
                <a:rPr lang="en-US" altLang="zh-CN" sz="2400" b="1" dirty="0">
                  <a:latin typeface="+mn-lt"/>
                </a:rPr>
                <a:t>12</a:t>
              </a:r>
              <a:endParaRPr lang="zh-CN" altLang="en-US" sz="2400" b="1" dirty="0">
                <a:latin typeface="+mn-lt"/>
              </a:endParaRPr>
            </a:p>
          </p:txBody>
        </p:sp>
        <p:sp>
          <p:nvSpPr>
            <p:cNvPr id="7" name="文本框 6">
              <a:extLst>
                <a:ext uri="{FF2B5EF4-FFF2-40B4-BE49-F238E27FC236}">
                  <a16:creationId xmlns="" xmlns:a16="http://schemas.microsoft.com/office/drawing/2014/main" id="{FC997A4A-49DA-43CB-B1A6-1D9229EB22FF}"/>
                </a:ext>
              </a:extLst>
            </p:cNvPr>
            <p:cNvSpPr txBox="1"/>
            <p:nvPr/>
          </p:nvSpPr>
          <p:spPr>
            <a:xfrm>
              <a:off x="9829800" y="5257800"/>
              <a:ext cx="609600" cy="383696"/>
            </a:xfrm>
            <a:prstGeom prst="rect">
              <a:avLst/>
            </a:prstGeom>
            <a:noFill/>
          </p:spPr>
          <p:txBody>
            <a:bodyPr wrap="square" rtlCol="0">
              <a:spAutoFit/>
            </a:bodyPr>
            <a:lstStyle/>
            <a:p>
              <a:r>
                <a:rPr lang="en-US" altLang="zh-CN" sz="2400" b="1" dirty="0" smtClean="0">
                  <a:latin typeface="+mn-lt"/>
                </a:rPr>
                <a:t>C9</a:t>
              </a:r>
              <a:endParaRPr lang="zh-CN" altLang="en-US" sz="2400" b="1" dirty="0">
                <a:latin typeface="+mn-lt"/>
              </a:endParaRPr>
            </a:p>
          </p:txBody>
        </p:sp>
        <p:sp>
          <p:nvSpPr>
            <p:cNvPr id="8" name="箭头: 右 7">
              <a:extLst>
                <a:ext uri="{FF2B5EF4-FFF2-40B4-BE49-F238E27FC236}">
                  <a16:creationId xmlns="" xmlns:a16="http://schemas.microsoft.com/office/drawing/2014/main" id="{E3395317-8E79-436E-83D5-B3C5FC6617EE}"/>
                </a:ext>
              </a:extLst>
            </p:cNvPr>
            <p:cNvSpPr/>
            <p:nvPr/>
          </p:nvSpPr>
          <p:spPr>
            <a:xfrm>
              <a:off x="8534400" y="5366096"/>
              <a:ext cx="1219200" cy="160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中宋" panose="02010600040101010101" pitchFamily="2" charset="-122"/>
              </a:endParaRPr>
            </a:p>
          </p:txBody>
        </p:sp>
        <p:sp>
          <p:nvSpPr>
            <p:cNvPr id="9" name="文本框 8">
              <a:extLst>
                <a:ext uri="{FF2B5EF4-FFF2-40B4-BE49-F238E27FC236}">
                  <a16:creationId xmlns="" xmlns:a16="http://schemas.microsoft.com/office/drawing/2014/main" id="{EBD7D104-5B47-4440-A86C-68FB50A1B4F2}"/>
                </a:ext>
              </a:extLst>
            </p:cNvPr>
            <p:cNvSpPr txBox="1"/>
            <p:nvPr/>
          </p:nvSpPr>
          <p:spPr>
            <a:xfrm>
              <a:off x="8153400" y="4796135"/>
              <a:ext cx="2209800" cy="383696"/>
            </a:xfrm>
            <a:prstGeom prst="rect">
              <a:avLst/>
            </a:prstGeom>
            <a:noFill/>
          </p:spPr>
          <p:txBody>
            <a:bodyPr wrap="square" rtlCol="0">
              <a:spAutoFit/>
            </a:bodyPr>
            <a:lstStyle/>
            <a:p>
              <a:r>
                <a:rPr lang="zh-CN" altLang="en-US" sz="2400" dirty="0">
                  <a:solidFill>
                    <a:srgbClr val="FF0000"/>
                  </a:solidFill>
                  <a:latin typeface="华文中宋" panose="02010600040101010101" pitchFamily="2" charset="-122"/>
                  <a:ea typeface="华文中宋" panose="02010600040101010101" pitchFamily="2" charset="-122"/>
                </a:rPr>
                <a:t>字节代替变换</a:t>
              </a:r>
            </a:p>
          </p:txBody>
        </p:sp>
      </p:grpSp>
      <p:sp>
        <p:nvSpPr>
          <p:cNvPr id="10" name="日期占位符 9"/>
          <p:cNvSpPr>
            <a:spLocks noGrp="1"/>
          </p:cNvSpPr>
          <p:nvPr>
            <p:ph type="dt" sz="half" idx="10"/>
          </p:nvPr>
        </p:nvSpPr>
        <p:spPr/>
        <p:txBody>
          <a:bodyPr/>
          <a:lstStyle/>
          <a:p>
            <a:pPr>
              <a:defRPr/>
            </a:pPr>
            <a:fld id="{9F1778DD-5C7A-445B-9606-BDA366E34EC8}" type="datetime1">
              <a:rPr lang="zh-CN" altLang="en-US" smtClean="0"/>
              <a:t>2023/3/31</a:t>
            </a:fld>
            <a:endParaRPr lang="en-US" altLang="zh-CN" dirty="0"/>
          </a:p>
        </p:txBody>
      </p:sp>
      <p:sp>
        <p:nvSpPr>
          <p:cNvPr id="11" name="页脚占位符 10"/>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92670330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75FB46-8837-476A-BAAB-4E95610A927C}"/>
              </a:ext>
            </a:extLst>
          </p:cNvPr>
          <p:cNvSpPr>
            <a:spLocks noGrp="1"/>
          </p:cNvSpPr>
          <p:nvPr>
            <p:ph type="title"/>
          </p:nvPr>
        </p:nvSpPr>
        <p:spPr/>
        <p:txBody>
          <a:bodyPr/>
          <a:lstStyle/>
          <a:p>
            <a:pPr>
              <a:defRPr/>
            </a:pPr>
            <a:r>
              <a:rPr lang="zh-CN" altLang="en-US" dirty="0"/>
              <a:t>字节代替变换</a:t>
            </a:r>
          </a:p>
        </p:txBody>
      </p:sp>
      <p:sp>
        <p:nvSpPr>
          <p:cNvPr id="3" name="内容占位符 2">
            <a:extLst>
              <a:ext uri="{FF2B5EF4-FFF2-40B4-BE49-F238E27FC236}">
                <a16:creationId xmlns="" xmlns:a16="http://schemas.microsoft.com/office/drawing/2014/main" id="{B0890570-9A63-4E58-A43A-7C80F06DBC15}"/>
              </a:ext>
            </a:extLst>
          </p:cNvPr>
          <p:cNvSpPr>
            <a:spLocks noGrp="1"/>
          </p:cNvSpPr>
          <p:nvPr>
            <p:ph idx="1"/>
          </p:nvPr>
        </p:nvSpPr>
        <p:spPr/>
        <p:txBody>
          <a:bodyPr/>
          <a:lstStyle/>
          <a:p>
            <a:pPr marL="228600" lvl="1" algn="just" eaLnBrk="1" hangingPunct="1">
              <a:lnSpc>
                <a:spcPct val="120000"/>
              </a:lnSpc>
              <a:spcBef>
                <a:spcPts val="0"/>
              </a:spcBef>
              <a:spcAft>
                <a:spcPts val="0"/>
              </a:spcAft>
              <a:buClr>
                <a:schemeClr val="tx1"/>
              </a:buClr>
              <a:buSzPct val="100000"/>
              <a:buFont typeface="Wingdings" panose="05000000000000000000" pitchFamily="2" charset="2"/>
              <a:buChar char="Ø"/>
              <a:defRPr/>
            </a:pPr>
            <a:r>
              <a:rPr lang="en-US" altLang="zh-CN" sz="2800" dirty="0">
                <a:latin typeface="Euclid" panose="02020503060505020303" pitchFamily="18" charset="0"/>
              </a:rPr>
              <a:t>AES</a:t>
            </a:r>
            <a:r>
              <a:rPr lang="zh-CN" altLang="en-US" sz="2800" b="0" dirty="0">
                <a:latin typeface="Euclid" panose="02020503060505020303" pitchFamily="18" charset="0"/>
              </a:rPr>
              <a:t>的</a:t>
            </a:r>
            <a:r>
              <a:rPr lang="en-US" altLang="zh-CN" sz="2800" dirty="0">
                <a:latin typeface="Euclid" panose="02020503060505020303" pitchFamily="18" charset="0"/>
              </a:rPr>
              <a:t>S</a:t>
            </a:r>
            <a:r>
              <a:rPr lang="zh-CN" altLang="en-US" sz="2800" b="0" dirty="0">
                <a:latin typeface="Euclid" panose="02020503060505020303" pitchFamily="18" charset="0"/>
              </a:rPr>
              <a:t>盒</a:t>
            </a:r>
            <a:endParaRPr lang="en-US" altLang="zh-CN" sz="2800" b="0" dirty="0">
              <a:latin typeface="Euclid" panose="02020503060505020303" pitchFamily="18" charset="0"/>
            </a:endParaRPr>
          </a:p>
          <a:p>
            <a:pPr marL="2304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字节代替变换相当于</a:t>
            </a:r>
            <a:r>
              <a:rPr lang="en-US" altLang="zh-CN" sz="2800" dirty="0">
                <a:latin typeface="Euclid" panose="02020503060505020303" pitchFamily="18" charset="0"/>
              </a:rPr>
              <a:t>DES</a:t>
            </a:r>
            <a:r>
              <a:rPr lang="zh-CN" altLang="en-US" sz="2800" b="0" dirty="0">
                <a:latin typeface="Euclid" panose="02020503060505020303" pitchFamily="18" charset="0"/>
              </a:rPr>
              <a:t>的</a:t>
            </a:r>
            <a:r>
              <a:rPr lang="en-US" altLang="zh-CN" sz="2800" dirty="0">
                <a:latin typeface="Euclid" panose="02020503060505020303" pitchFamily="18" charset="0"/>
              </a:rPr>
              <a:t>S</a:t>
            </a:r>
            <a:r>
              <a:rPr lang="zh-CN" altLang="en-US" sz="2800" b="0" dirty="0">
                <a:latin typeface="Euclid" panose="02020503060505020303" pitchFamily="18" charset="0"/>
              </a:rPr>
              <a:t>盒。</a:t>
            </a:r>
            <a:endParaRPr lang="en-US" altLang="zh-CN" sz="2800" b="0" dirty="0">
              <a:latin typeface="Euclid" panose="02020503060505020303" pitchFamily="18" charset="0"/>
            </a:endParaRPr>
          </a:p>
          <a:p>
            <a:pPr marL="2304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可以</a:t>
            </a:r>
            <a:r>
              <a:rPr lang="zh-CN" altLang="en-US" sz="2800" b="0" dirty="0">
                <a:solidFill>
                  <a:srgbClr val="FF0000"/>
                </a:solidFill>
                <a:latin typeface="Euclid" panose="02020503060505020303" pitchFamily="18" charset="0"/>
              </a:rPr>
              <a:t>将字节代替变换制作成表格</a:t>
            </a:r>
            <a:r>
              <a:rPr lang="zh-CN" altLang="en-US" sz="2800" b="0" dirty="0">
                <a:latin typeface="Euclid" panose="02020503060505020303" pitchFamily="18" charset="0"/>
              </a:rPr>
              <a:t>进行查询。</a:t>
            </a:r>
          </a:p>
          <a:p>
            <a:pPr marL="230400" lvl="1">
              <a:lnSpc>
                <a:spcPct val="120000"/>
              </a:lnSpc>
              <a:spcBef>
                <a:spcPts val="0"/>
              </a:spcBef>
              <a:spcAft>
                <a:spcPts val="0"/>
              </a:spcAft>
              <a:buClr>
                <a:schemeClr val="tx1"/>
              </a:buClr>
              <a:buSzPct val="100000"/>
              <a:buFont typeface="Times New Roman" panose="02020603050405020304" pitchFamily="18" charset="0"/>
              <a:buChar char="‒"/>
              <a:defRPr/>
            </a:pPr>
            <a:r>
              <a:rPr lang="zh-CN" altLang="en-US" sz="2800" b="0" dirty="0">
                <a:latin typeface="Euclid" panose="02020503060505020303" pitchFamily="18" charset="0"/>
              </a:rPr>
              <a:t>输入状态的一个字节为</a:t>
            </a:r>
            <a:r>
              <a:rPr lang="en-US" altLang="zh-CN" sz="2800" i="1" dirty="0" err="1">
                <a:latin typeface="Euclid" panose="02020503060505020303" pitchFamily="18" charset="0"/>
              </a:rPr>
              <a:t>xy</a:t>
            </a:r>
            <a:r>
              <a:rPr lang="en-US" altLang="zh-CN" sz="2800" b="0" dirty="0">
                <a:latin typeface="Euclid" panose="02020503060505020303" pitchFamily="18" charset="0"/>
              </a:rPr>
              <a:t>, </a:t>
            </a:r>
            <a:r>
              <a:rPr lang="zh-CN" altLang="en-US" sz="2800" b="0" dirty="0">
                <a:latin typeface="Euclid" panose="02020503060505020303" pitchFamily="18" charset="0"/>
              </a:rPr>
              <a:t>对应的输出为表中第</a:t>
            </a:r>
            <a:r>
              <a:rPr lang="en-US" altLang="zh-CN" sz="2800" i="1" dirty="0">
                <a:latin typeface="Euclid" panose="02020503060505020303" pitchFamily="18" charset="0"/>
              </a:rPr>
              <a:t>x</a:t>
            </a:r>
            <a:r>
              <a:rPr lang="zh-CN" altLang="en-US" sz="2800" b="0" dirty="0">
                <a:latin typeface="Euclid" panose="02020503060505020303" pitchFamily="18" charset="0"/>
              </a:rPr>
              <a:t>行、第</a:t>
            </a:r>
            <a:r>
              <a:rPr lang="en-US" altLang="zh-CN" sz="2800" i="1" dirty="0">
                <a:latin typeface="Euclid" panose="02020503060505020303" pitchFamily="18" charset="0"/>
              </a:rPr>
              <a:t>y</a:t>
            </a:r>
            <a:r>
              <a:rPr lang="zh-CN" altLang="en-US" sz="2800" b="0" dirty="0">
                <a:latin typeface="Euclid" panose="02020503060505020303" pitchFamily="18" charset="0"/>
              </a:rPr>
              <a:t>列的字节。</a:t>
            </a:r>
          </a:p>
          <a:p>
            <a:endParaRPr lang="zh-CN" altLang="en-US" dirty="0"/>
          </a:p>
        </p:txBody>
      </p:sp>
      <p:sp>
        <p:nvSpPr>
          <p:cNvPr id="4" name="日期占位符 3"/>
          <p:cNvSpPr>
            <a:spLocks noGrp="1"/>
          </p:cNvSpPr>
          <p:nvPr>
            <p:ph type="dt" sz="half" idx="10"/>
          </p:nvPr>
        </p:nvSpPr>
        <p:spPr/>
        <p:txBody>
          <a:bodyPr/>
          <a:lstStyle/>
          <a:p>
            <a:pPr>
              <a:defRPr/>
            </a:pPr>
            <a:fld id="{E7695155-923F-4F17-AE71-4E2F17DDCD28}" type="datetime1">
              <a:rPr lang="zh-CN" altLang="en-US" smtClean="0"/>
              <a:t>2023/3/31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电子科技大学 计算机学院</a:t>
            </a:r>
            <a:r>
              <a:rPr lang="en-US" altLang="zh-CN" smtClean="0"/>
              <a:t>——</a:t>
            </a:r>
            <a:r>
              <a:rPr lang="zh-CN" altLang="en-US" smtClean="0"/>
              <a:t>密码学 汪小芬</a:t>
            </a:r>
            <a:endParaRPr lang="en-US" altLang="zh-CN"/>
          </a:p>
        </p:txBody>
      </p:sp>
    </p:spTree>
    <p:extLst>
      <p:ext uri="{BB962C8B-B14F-4D97-AF65-F5344CB8AC3E}">
        <p14:creationId xmlns:p14="http://schemas.microsoft.com/office/powerpoint/2010/main" val="48420697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仿宋"/>
        <a:cs typeface=""/>
      </a:majorFont>
      <a:minorFont>
        <a:latin typeface="Times New Roman"/>
        <a:ea typeface="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课件母版</Template>
  <TotalTime>7252</TotalTime>
  <Words>13327</Words>
  <Application>Microsoft Office PowerPoint</Application>
  <PresentationFormat>全屏显示(4:3)</PresentationFormat>
  <Paragraphs>2302</Paragraphs>
  <Slides>147</Slides>
  <Notes>36</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147</vt:i4>
      </vt:variant>
    </vt:vector>
  </HeadingPairs>
  <TitlesOfParts>
    <vt:vector size="154" baseType="lpstr">
      <vt:lpstr>1_Office 主题</vt:lpstr>
      <vt:lpstr>Equation.Ribbit</vt:lpstr>
      <vt:lpstr>Picture</vt:lpstr>
      <vt:lpstr>Equation</vt:lpstr>
      <vt:lpstr>MathType 6.0 Equation</vt:lpstr>
      <vt:lpstr>Microsoft 公式 3.0</vt:lpstr>
      <vt:lpstr>Microsoft Word 97 - 2003 文档</vt:lpstr>
      <vt:lpstr>密码学</vt:lpstr>
      <vt:lpstr>第四章 分组密码</vt:lpstr>
      <vt:lpstr>4.1.1 分组密码概述</vt:lpstr>
      <vt:lpstr>4.1.1 分组密码概述</vt:lpstr>
      <vt:lpstr>4.1.1 分组密码概述</vt:lpstr>
      <vt:lpstr>4.1.1 分组密码概述</vt:lpstr>
      <vt:lpstr>4.1.1 分组密码概述</vt:lpstr>
      <vt:lpstr>4.1.1 分组密码概述</vt:lpstr>
      <vt:lpstr>4.1.2 SP网络</vt:lpstr>
      <vt:lpstr>4.1.2 SP网络</vt:lpstr>
      <vt:lpstr>4.1.3 Feistel网络</vt:lpstr>
      <vt:lpstr>4.1.3 Feistel网络</vt:lpstr>
      <vt:lpstr>PowerPoint 演示文稿</vt:lpstr>
      <vt:lpstr>4.1.3 Feistel网络</vt:lpstr>
      <vt:lpstr>4.1.3 Feistel网络</vt:lpstr>
      <vt:lpstr>PowerPoint 演示文稿</vt:lpstr>
      <vt:lpstr>4.1.3 Feistel密码结构</vt:lpstr>
      <vt:lpstr>4.1.3 Feistel密码结构</vt:lpstr>
      <vt:lpstr>第四章 分组密码</vt:lpstr>
      <vt:lpstr>4.2.1 DES简况</vt:lpstr>
      <vt:lpstr>4.2.1 DES简况</vt:lpstr>
      <vt:lpstr>4.2.1 DES简况</vt:lpstr>
      <vt:lpstr>4.2.1 DES简况</vt:lpstr>
      <vt:lpstr>4.2.1 DES简况</vt:lpstr>
      <vt:lpstr>4.2.2 DES算法</vt:lpstr>
      <vt:lpstr>4.2.2 DES算法</vt:lpstr>
      <vt:lpstr>DES算法框图</vt:lpstr>
      <vt:lpstr>4.2.2 DES算法</vt:lpstr>
      <vt:lpstr>4.2.2 DES算法</vt:lpstr>
      <vt:lpstr>4.2.2 DES算法</vt:lpstr>
      <vt:lpstr>4.2.2 DES算法</vt:lpstr>
      <vt:lpstr>PowerPoint 演示文稿</vt:lpstr>
      <vt:lpstr>PowerPoint 演示文稿</vt:lpstr>
      <vt:lpstr>PowerPoint 演示文稿</vt:lpstr>
      <vt:lpstr>4.2.2 DES算法</vt:lpstr>
      <vt:lpstr>PowerPoint 演示文稿</vt:lpstr>
      <vt:lpstr>PowerPoint 演示文稿</vt:lpstr>
      <vt:lpstr>4.2.2 DES算法—S盒</vt:lpstr>
      <vt:lpstr>DES的S1-盒的输入和输出关系</vt:lpstr>
      <vt:lpstr>4.2.2 DES算法</vt:lpstr>
      <vt:lpstr>4.2.2 DES算法</vt:lpstr>
      <vt:lpstr>4.2.2 DES算法</vt:lpstr>
      <vt:lpstr>PowerPoint 演示文稿</vt:lpstr>
      <vt:lpstr>4.2.2 DES算法</vt:lpstr>
      <vt:lpstr>4.2.2 DES算法</vt:lpstr>
      <vt:lpstr>4.2.2 DES算法</vt:lpstr>
      <vt:lpstr>PowerPoint 演示文稿</vt:lpstr>
      <vt:lpstr>4.2.2 DES算法</vt:lpstr>
      <vt:lpstr>PowerPoint 演示文稿</vt:lpstr>
      <vt:lpstr>4.2.3 DES安全性</vt:lpstr>
      <vt:lpstr>4.2.3 DES安全性</vt:lpstr>
      <vt:lpstr>4.2.3 DES安全性</vt:lpstr>
      <vt:lpstr>4.2.3 DES安全性</vt:lpstr>
      <vt:lpstr>4.2.3 DES安全性</vt:lpstr>
      <vt:lpstr>4.2.3 DES安全性 </vt:lpstr>
      <vt:lpstr>4.2.3 DES安全性 </vt:lpstr>
      <vt:lpstr>4.2.3 DES安全性 </vt:lpstr>
      <vt:lpstr>4.2.3 DES安全性 </vt:lpstr>
      <vt:lpstr>4.2.3 DES安全性 </vt:lpstr>
      <vt:lpstr>4.2.4 二重DES</vt:lpstr>
      <vt:lpstr>4.2.4 二重DES</vt:lpstr>
      <vt:lpstr>4.2.4 二重DES</vt:lpstr>
      <vt:lpstr>4.2.4 二重DES</vt:lpstr>
      <vt:lpstr>4.2.4 二重DES</vt:lpstr>
      <vt:lpstr>4.2.5 三重DES</vt:lpstr>
      <vt:lpstr>第四章 分组密码</vt:lpstr>
      <vt:lpstr>4.3.1 AES概述</vt:lpstr>
      <vt:lpstr>4.3.1 AES概述</vt:lpstr>
      <vt:lpstr>4.3.1 AES概述</vt:lpstr>
      <vt:lpstr>4.3.1 AES概述</vt:lpstr>
      <vt:lpstr>4.3.1 AES概述</vt:lpstr>
      <vt:lpstr>AES有限域基础—域</vt:lpstr>
      <vt:lpstr>AES有限域基础—域</vt:lpstr>
      <vt:lpstr>AES有限域基础—域</vt:lpstr>
      <vt:lpstr>AES有限域基础—AES中的处理单元</vt:lpstr>
      <vt:lpstr>AES有限域基础— GF(28)中的运算</vt:lpstr>
      <vt:lpstr>AES有限域基础— GF(28)中的运算</vt:lpstr>
      <vt:lpstr>AES有限域基础— GF(28)中的运算</vt:lpstr>
      <vt:lpstr>AES有限域基础—GF(28)中的逆元</vt:lpstr>
      <vt:lpstr>AES有限域基础—GF(28)中的x乘法</vt:lpstr>
      <vt:lpstr>AES有限域基础— xtime(x)的例子</vt:lpstr>
      <vt:lpstr>AES有限域基础—GF(28)上的模多项式运算</vt:lpstr>
      <vt:lpstr>AES有限域基础—GF(28)上的模多项式运算</vt:lpstr>
      <vt:lpstr>AES有限域基础—多项式乘法的矩阵表示</vt:lpstr>
      <vt:lpstr>AES算法说明</vt:lpstr>
      <vt:lpstr>AES算法说明</vt:lpstr>
      <vt:lpstr>AES算法说明</vt:lpstr>
      <vt:lpstr>PowerPoint 演示文稿</vt:lpstr>
      <vt:lpstr>算法说明</vt:lpstr>
      <vt:lpstr>PowerPoint 演示文稿</vt:lpstr>
      <vt:lpstr>轮函数</vt:lpstr>
      <vt:lpstr>PowerPoint 演示文稿</vt:lpstr>
      <vt:lpstr>字节代替变换</vt:lpstr>
      <vt:lpstr>字节代替变换</vt:lpstr>
      <vt:lpstr>字节代替变换</vt:lpstr>
      <vt:lpstr>字节代替变换</vt:lpstr>
      <vt:lpstr>字节代替变换</vt:lpstr>
      <vt:lpstr>字节代替变换</vt:lpstr>
      <vt:lpstr>字节代替变换</vt:lpstr>
      <vt:lpstr>PowerPoint 演示文稿</vt:lpstr>
      <vt:lpstr>逆字节代换InvSubBytes()</vt:lpstr>
      <vt:lpstr>AES的逆S盒</vt:lpstr>
      <vt:lpstr>PowerPoint 演示文稿</vt:lpstr>
      <vt:lpstr>行移位变换</vt:lpstr>
      <vt:lpstr>逆行移位InvShiftRows()</vt:lpstr>
      <vt:lpstr>列混合</vt:lpstr>
      <vt:lpstr>列混合</vt:lpstr>
      <vt:lpstr>列混合</vt:lpstr>
      <vt:lpstr>列混合</vt:lpstr>
      <vt:lpstr>列混合</vt:lpstr>
      <vt:lpstr>逆列混合InvMixColumns()</vt:lpstr>
      <vt:lpstr>逆列混合InvMixColumns()</vt:lpstr>
      <vt:lpstr>轮密钥加</vt:lpstr>
      <vt:lpstr>轮密钥加</vt:lpstr>
      <vt:lpstr>子密钥生成</vt:lpstr>
      <vt:lpstr>子密钥生成</vt:lpstr>
      <vt:lpstr>子密钥生成</vt:lpstr>
      <vt:lpstr>子密钥生成</vt:lpstr>
      <vt:lpstr>子密钥生成</vt:lpstr>
      <vt:lpstr>子密钥生成</vt:lpstr>
      <vt:lpstr>子密钥生成</vt:lpstr>
      <vt:lpstr>IDEA</vt:lpstr>
      <vt:lpstr>中国商用密码算法SM4</vt:lpstr>
      <vt:lpstr>第四章 分组密码</vt:lpstr>
      <vt:lpstr>4.4.1分组密码工作模式</vt:lpstr>
      <vt:lpstr>4.4.1分组密码工作模式</vt:lpstr>
      <vt:lpstr>4.4.2 电码本 (ECB) 模式</vt:lpstr>
      <vt:lpstr>4.4.2 电码本 (ECB) 模式</vt:lpstr>
      <vt:lpstr>4.4.2 电码本 (ECB) 模式</vt:lpstr>
      <vt:lpstr>4.4.2 电码本 (ECB) 模式</vt:lpstr>
      <vt:lpstr>4.4.2 电码本 (ECB) 模式</vt:lpstr>
      <vt:lpstr>4.4.3 密码分组链接 (CBC) 模式</vt:lpstr>
      <vt:lpstr>PowerPoint 演示文稿</vt:lpstr>
      <vt:lpstr>4.4.3 密码分组链接（CBC）模式</vt:lpstr>
      <vt:lpstr>4.4.3 密码分组链接（CBC）模式</vt:lpstr>
      <vt:lpstr>4.4.4 密码反馈 (CFB) 模式</vt:lpstr>
      <vt:lpstr>PowerPoint 演示文稿</vt:lpstr>
      <vt:lpstr>4.4.4 密码反馈 (CFB) 模式</vt:lpstr>
      <vt:lpstr>4.4.4 密码反馈（CFB）模式</vt:lpstr>
      <vt:lpstr>4.4.5 输出反馈 (OFB) 模式</vt:lpstr>
      <vt:lpstr>PowerPoint 演示文稿</vt:lpstr>
      <vt:lpstr>4.4.5 输出反馈 (OFB) 模式</vt:lpstr>
      <vt:lpstr>4.4.6 计算器模式Counter(CTR)</vt:lpstr>
      <vt:lpstr>4.4.6计算器模式Counter(CTR)</vt:lpstr>
      <vt:lpstr>4.4.6计算器模式Counter(CTR)</vt:lpstr>
      <vt:lpstr>4.4.7 总评</vt:lpstr>
      <vt:lpstr>4.4.7 总评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Rosalina</dc:creator>
  <cp:lastModifiedBy>xiaofen</cp:lastModifiedBy>
  <cp:revision>501</cp:revision>
  <dcterms:created xsi:type="dcterms:W3CDTF">2020-12-14T11:57:31Z</dcterms:created>
  <dcterms:modified xsi:type="dcterms:W3CDTF">2023-03-31T01:43:15Z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2052-11.8.2.8808</vt:lpwstr>
  </property>
</Properties>
</file>