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1"/>
  </p:sldMasterIdLst>
  <p:notesMasterIdLst>
    <p:notesMasterId r:id="rId83"/>
  </p:notesMasterIdLst>
  <p:sldIdLst>
    <p:sldId id="613" r:id="rId2"/>
    <p:sldId id="614" r:id="rId3"/>
    <p:sldId id="678" r:id="rId4"/>
    <p:sldId id="679" r:id="rId5"/>
    <p:sldId id="680" r:id="rId6"/>
    <p:sldId id="681" r:id="rId7"/>
    <p:sldId id="747" r:id="rId8"/>
    <p:sldId id="748" r:id="rId9"/>
    <p:sldId id="749" r:id="rId10"/>
    <p:sldId id="691" r:id="rId11"/>
    <p:sldId id="690" r:id="rId12"/>
    <p:sldId id="693" r:id="rId13"/>
    <p:sldId id="694" r:id="rId14"/>
    <p:sldId id="689" r:id="rId15"/>
    <p:sldId id="692" r:id="rId16"/>
    <p:sldId id="682" r:id="rId17"/>
    <p:sldId id="695" r:id="rId18"/>
    <p:sldId id="683" r:id="rId19"/>
    <p:sldId id="744" r:id="rId20"/>
    <p:sldId id="684" r:id="rId21"/>
    <p:sldId id="685" r:id="rId22"/>
    <p:sldId id="686" r:id="rId23"/>
    <p:sldId id="687" r:id="rId24"/>
    <p:sldId id="688" r:id="rId25"/>
    <p:sldId id="743" r:id="rId26"/>
    <p:sldId id="696" r:id="rId27"/>
    <p:sldId id="699" r:id="rId28"/>
    <p:sldId id="700" r:id="rId29"/>
    <p:sldId id="701" r:id="rId30"/>
    <p:sldId id="702" r:id="rId31"/>
    <p:sldId id="703" r:id="rId32"/>
    <p:sldId id="704" r:id="rId33"/>
    <p:sldId id="706" r:id="rId34"/>
    <p:sldId id="707" r:id="rId35"/>
    <p:sldId id="708" r:id="rId36"/>
    <p:sldId id="709" r:id="rId37"/>
    <p:sldId id="710" r:id="rId38"/>
    <p:sldId id="711" r:id="rId39"/>
    <p:sldId id="712" r:id="rId40"/>
    <p:sldId id="713" r:id="rId41"/>
    <p:sldId id="714" r:id="rId42"/>
    <p:sldId id="745" r:id="rId43"/>
    <p:sldId id="716" r:id="rId44"/>
    <p:sldId id="717" r:id="rId45"/>
    <p:sldId id="718" r:id="rId46"/>
    <p:sldId id="719" r:id="rId47"/>
    <p:sldId id="720" r:id="rId48"/>
    <p:sldId id="721" r:id="rId49"/>
    <p:sldId id="722" r:id="rId50"/>
    <p:sldId id="724" r:id="rId51"/>
    <p:sldId id="725" r:id="rId52"/>
    <p:sldId id="726" r:id="rId53"/>
    <p:sldId id="727" r:id="rId54"/>
    <p:sldId id="728" r:id="rId55"/>
    <p:sldId id="729" r:id="rId56"/>
    <p:sldId id="730" r:id="rId57"/>
    <p:sldId id="746" r:id="rId58"/>
    <p:sldId id="751" r:id="rId59"/>
    <p:sldId id="755" r:id="rId60"/>
    <p:sldId id="752" r:id="rId61"/>
    <p:sldId id="753" r:id="rId62"/>
    <p:sldId id="757" r:id="rId63"/>
    <p:sldId id="756" r:id="rId64"/>
    <p:sldId id="762" r:id="rId65"/>
    <p:sldId id="758" r:id="rId66"/>
    <p:sldId id="759" r:id="rId67"/>
    <p:sldId id="760" r:id="rId68"/>
    <p:sldId id="761" r:id="rId69"/>
    <p:sldId id="750" r:id="rId70"/>
    <p:sldId id="731" r:id="rId71"/>
    <p:sldId id="733" r:id="rId72"/>
    <p:sldId id="732" r:id="rId73"/>
    <p:sldId id="734" r:id="rId74"/>
    <p:sldId id="735" r:id="rId75"/>
    <p:sldId id="736" r:id="rId76"/>
    <p:sldId id="737" r:id="rId77"/>
    <p:sldId id="738" r:id="rId78"/>
    <p:sldId id="739" r:id="rId79"/>
    <p:sldId id="740" r:id="rId80"/>
    <p:sldId id="741" r:id="rId81"/>
    <p:sldId id="742" r:id="rId8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FF0000"/>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65568" autoAdjust="0"/>
  </p:normalViewPr>
  <p:slideViewPr>
    <p:cSldViewPr>
      <p:cViewPr varScale="1">
        <p:scale>
          <a:sx n="56" d="100"/>
          <a:sy n="56" d="100"/>
        </p:scale>
        <p:origin x="-2069" y="-82"/>
      </p:cViewPr>
      <p:guideLst>
        <p:guide orient="horz" pos="4320"/>
        <p:guide pos="57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D6A84FD5-F218-4FDE-95D1-4FBF3C71511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a:ea typeface="华文中宋" panose="02010600040101010101" pitchFamily="2" charset="-122"/>
              </a:defRPr>
            </a:lvl1pPr>
          </a:lstStyle>
          <a:p>
            <a:pPr>
              <a:defRPr/>
            </a:pPr>
            <a:endParaRPr lang="zh-CN" altLang="en-US"/>
          </a:p>
        </p:txBody>
      </p:sp>
      <p:sp>
        <p:nvSpPr>
          <p:cNvPr id="12291" name="Rectangle 3">
            <a:extLst>
              <a:ext uri="{FF2B5EF4-FFF2-40B4-BE49-F238E27FC236}">
                <a16:creationId xmlns="" xmlns:a16="http://schemas.microsoft.com/office/drawing/2014/main" id="{6B570B84-64B9-4808-8812-A34717DDD36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ea typeface="华文中宋" panose="02010600040101010101" pitchFamily="2" charset="-122"/>
              </a:defRPr>
            </a:lvl1pPr>
          </a:lstStyle>
          <a:p>
            <a:pPr>
              <a:defRPr/>
            </a:pPr>
            <a:endParaRPr lang="en-US" altLang="zh-CN"/>
          </a:p>
        </p:txBody>
      </p:sp>
      <p:sp>
        <p:nvSpPr>
          <p:cNvPr id="6148" name="Rectangle 4">
            <a:extLst>
              <a:ext uri="{FF2B5EF4-FFF2-40B4-BE49-F238E27FC236}">
                <a16:creationId xmlns="" xmlns:a16="http://schemas.microsoft.com/office/drawing/2014/main" id="{00F1D37B-383E-4998-A00F-8EEBEE10D473}"/>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 xmlns:a16="http://schemas.microsoft.com/office/drawing/2014/main" id="{0E94E527-1294-4C40-BC79-E1E984093199}"/>
              </a:ext>
            </a:extLst>
          </p:cNvPr>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a:extLst>
              <a:ext uri="{FF2B5EF4-FFF2-40B4-BE49-F238E27FC236}">
                <a16:creationId xmlns="" xmlns:a16="http://schemas.microsoft.com/office/drawing/2014/main" id="{A84F198E-BAEC-43F4-AC05-FF5E80DC6D3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a:ea typeface="华文中宋" panose="02010600040101010101" pitchFamily="2" charset="-122"/>
              </a:defRPr>
            </a:lvl1pPr>
          </a:lstStyle>
          <a:p>
            <a:pPr>
              <a:defRPr/>
            </a:pPr>
            <a:endParaRPr lang="en-US" altLang="zh-CN"/>
          </a:p>
        </p:txBody>
      </p:sp>
      <p:sp>
        <p:nvSpPr>
          <p:cNvPr id="12295" name="Rectangle 7">
            <a:extLst>
              <a:ext uri="{FF2B5EF4-FFF2-40B4-BE49-F238E27FC236}">
                <a16:creationId xmlns="" xmlns:a16="http://schemas.microsoft.com/office/drawing/2014/main" id="{3FED3A95-3331-421A-9BAA-52FC1387D95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ea typeface="华文中宋" panose="02010600040101010101" pitchFamily="2" charset="-122"/>
              </a:defRPr>
            </a:lvl1pPr>
          </a:lstStyle>
          <a:p>
            <a:pPr>
              <a:defRPr/>
            </a:pPr>
            <a:fld id="{B781DC8F-9D1C-4298-9E20-40912FBDB2B3}" type="slidenum">
              <a:rPr lang="zh-CN" altLang="en-US"/>
              <a:pPr>
                <a:defRPr/>
              </a:pPr>
              <a:t>‹#›</a:t>
            </a:fld>
            <a:endParaRPr lang="zh-CN" altLang="en-US"/>
          </a:p>
        </p:txBody>
      </p:sp>
    </p:spTree>
    <p:extLst>
      <p:ext uri="{BB962C8B-B14F-4D97-AF65-F5344CB8AC3E}">
        <p14:creationId xmlns:p14="http://schemas.microsoft.com/office/powerpoint/2010/main" val="630119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华文中宋" panose="02010600040101010101" pitchFamily="2" charset="-122"/>
        <a:cs typeface="+mn-cs"/>
      </a:defRPr>
    </a:lvl1pPr>
    <a:lvl2pPr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2pPr>
    <a:lvl3pPr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3pPr>
    <a:lvl4pPr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4pPr>
    <a:lvl5pPr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5pPr>
    <a:lvl6pPr marL="457200"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6pPr>
    <a:lvl7pPr marL="914400"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7pPr>
    <a:lvl8pPr marL="1371600"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8pPr>
    <a:lvl9pPr marL="1828800" algn="l" rtl="0" eaLnBrk="0" fontAlgn="base" hangingPunct="0">
      <a:spcBef>
        <a:spcPct val="30000"/>
      </a:spcBef>
      <a:spcAft>
        <a:spcPct val="0"/>
      </a:spcAft>
      <a:defRPr sz="1200">
        <a:solidFill>
          <a:schemeClr val="tx1"/>
        </a:solidFill>
        <a:latin typeface="Arial" panose="020B0604020202020204" pitchFamily="34" charset="0"/>
        <a:ea typeface="华文中宋" panose="0201060004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 xmlns:a16="http://schemas.microsoft.com/office/drawing/2014/main" id="{CE19646C-8B86-4B03-8AEC-6807B7B2CAC4}"/>
              </a:ext>
            </a:extLst>
          </p:cNvPr>
          <p:cNvSpPr>
            <a:spLocks noGrp="1" noRot="1" noChangeAspect="1" noChangeArrowheads="1" noTextEdit="1"/>
          </p:cNvSpPr>
          <p:nvPr>
            <p:ph type="sldImg" idx="4294967295"/>
          </p:nvPr>
        </p:nvSpPr>
        <p:spPr>
          <a:ln/>
        </p:spPr>
      </p:sp>
      <p:sp>
        <p:nvSpPr>
          <p:cNvPr id="8195" name="备注占位符 2">
            <a:extLst>
              <a:ext uri="{FF2B5EF4-FFF2-40B4-BE49-F238E27FC236}">
                <a16:creationId xmlns="" xmlns:a16="http://schemas.microsoft.com/office/drawing/2014/main" id="{021059AD-5AA3-4116-A01A-C4AD813BE76C}"/>
              </a:ext>
            </a:extLst>
          </p:cNvPr>
          <p:cNvSpPr>
            <a:spLocks noGrp="1" noChangeArrowheads="1"/>
          </p:cNvSpPr>
          <p:nvPr>
            <p:ph type="body" idx="4294967295"/>
          </p:nvPr>
        </p:nvSpPr>
        <p:spPr/>
        <p:txBody>
          <a:bodyPr>
            <a:prstTxWarp prst="textNoShape">
              <a:avLst/>
            </a:prstTxWarp>
          </a:bodyPr>
          <a:lstStyle/>
          <a:p>
            <a:endParaRPr lang="zh-CN" altLang="en-US" dirty="0"/>
          </a:p>
        </p:txBody>
      </p:sp>
      <p:sp>
        <p:nvSpPr>
          <p:cNvPr id="8196" name="灯片编号占位符 3">
            <a:extLst>
              <a:ext uri="{FF2B5EF4-FFF2-40B4-BE49-F238E27FC236}">
                <a16:creationId xmlns="" xmlns:a16="http://schemas.microsoft.com/office/drawing/2014/main" id="{E85A1173-E37E-482C-852B-437E2EA79B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8448237-D579-4D47-9AB6-9936BF40ED7A}" type="slidenum">
              <a:rPr lang="zh-CN" altLang="en-US" sz="1200" smtClean="0">
                <a:ea typeface="华文中宋" panose="02010600040101010101" pitchFamily="2" charset="-122"/>
              </a:rPr>
              <a:pPr/>
              <a:t>1</a:t>
            </a:fld>
            <a:endParaRPr lang="zh-CN" altLang="en-US" sz="1200">
              <a:ea typeface="华文中宋" panose="0201060004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8F626647-5CE6-44EF-A856-1E94AD363EA3}"/>
              </a:ext>
            </a:extLst>
          </p:cNvPr>
          <p:cNvSpPr>
            <a:spLocks noGrp="1" noRot="1" noChangeAspect="1" noChangeArrowheads="1" noTextEdit="1"/>
          </p:cNvSpPr>
          <p:nvPr>
            <p:ph type="sldImg" idx="4294967295"/>
          </p:nvPr>
        </p:nvSpPr>
        <p:spPr>
          <a:ln/>
        </p:spPr>
      </p:sp>
      <p:sp>
        <p:nvSpPr>
          <p:cNvPr id="10243" name="备注占位符 2">
            <a:extLst>
              <a:ext uri="{FF2B5EF4-FFF2-40B4-BE49-F238E27FC236}">
                <a16:creationId xmlns="" xmlns:a16="http://schemas.microsoft.com/office/drawing/2014/main" id="{85BDDB01-A506-4647-AD72-5C3814C996D3}"/>
              </a:ext>
            </a:extLst>
          </p:cNvPr>
          <p:cNvSpPr>
            <a:spLocks noGrp="1" noChangeArrowheads="1"/>
          </p:cNvSpPr>
          <p:nvPr>
            <p:ph type="body" idx="4294967295"/>
          </p:nvPr>
        </p:nvSpPr>
        <p:spPr/>
        <p:txBody>
          <a:bodyPr>
            <a:prstTxWarp prst="textNoShape">
              <a:avLst/>
            </a:prstTxWarp>
          </a:bodyPr>
          <a:lstStyle/>
          <a:p>
            <a:endParaRPr lang="zh-CN" altLang="en-US">
              <a:latin typeface="Arial" panose="020B0604020202020204" pitchFamily="34" charset="0"/>
            </a:endParaRPr>
          </a:p>
        </p:txBody>
      </p:sp>
      <p:sp>
        <p:nvSpPr>
          <p:cNvPr id="10244" name="灯片编号占位符 3">
            <a:extLst>
              <a:ext uri="{FF2B5EF4-FFF2-40B4-BE49-F238E27FC236}">
                <a16:creationId xmlns="" xmlns:a16="http://schemas.microsoft.com/office/drawing/2014/main" id="{47D781EF-C452-4339-96D1-01C7FF61DC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F42EA2E-5960-4BB5-AD08-07F67E845F62}" type="slidenum">
              <a:rPr lang="zh-CN" altLang="en-US" sz="1200" smtClean="0">
                <a:ea typeface="华文中宋" panose="02010600040101010101" pitchFamily="2" charset="-122"/>
              </a:rPr>
              <a:pPr/>
              <a:t>57</a:t>
            </a:fld>
            <a:endParaRPr lang="zh-CN" altLang="en-US" sz="1200">
              <a:ea typeface="华文中宋" panose="02010600040101010101" pitchFamily="2" charset="-122"/>
            </a:endParaRPr>
          </a:p>
        </p:txBody>
      </p:sp>
    </p:spTree>
    <p:extLst>
      <p:ext uri="{BB962C8B-B14F-4D97-AF65-F5344CB8AC3E}">
        <p14:creationId xmlns:p14="http://schemas.microsoft.com/office/powerpoint/2010/main" val="337441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生日悖论就是指超过</a:t>
            </a:r>
            <a:r>
              <a:rPr lang="en-US" altLang="zh-CN" dirty="0" smtClean="0"/>
              <a:t>23</a:t>
            </a:r>
            <a:r>
              <a:rPr lang="zh-CN" altLang="en-US" dirty="0" smtClean="0"/>
              <a:t>个人中有两人生日日期相同的概率可以达到</a:t>
            </a:r>
            <a:r>
              <a:rPr lang="en-US" altLang="zh-CN" dirty="0" smtClean="0"/>
              <a:t>50.9%</a:t>
            </a:r>
            <a:r>
              <a:rPr lang="zh-CN" altLang="en-US" dirty="0" smtClean="0"/>
              <a:t>。</a:t>
            </a:r>
            <a:r>
              <a:rPr lang="en-US" altLang="zh-CN" dirty="0" smtClean="0"/>
              <a:t>23</a:t>
            </a:r>
            <a:r>
              <a:rPr lang="zh-CN" altLang="en-US" dirty="0" smtClean="0"/>
              <a:t>个人中的第一个人，他和其他人生日不相同的概率是</a:t>
            </a:r>
            <a:r>
              <a:rPr lang="en-US" altLang="zh-CN" dirty="0" smtClean="0"/>
              <a:t>365/365</a:t>
            </a:r>
            <a:r>
              <a:rPr lang="zh-CN" altLang="en-US" dirty="0" smtClean="0"/>
              <a:t>，因为每个人的生日都可能是一年</a:t>
            </a:r>
            <a:r>
              <a:rPr lang="en-US" altLang="zh-CN" dirty="0" smtClean="0"/>
              <a:t>365</a:t>
            </a:r>
            <a:r>
              <a:rPr lang="zh-CN" altLang="en-US" dirty="0" smtClean="0"/>
              <a:t>天中的一天，而第二个人生日不相同的概率就是</a:t>
            </a:r>
            <a:r>
              <a:rPr lang="en-US" altLang="zh-CN" dirty="0" smtClean="0"/>
              <a:t>364/365</a:t>
            </a:r>
            <a:r>
              <a:rPr lang="zh-CN" altLang="en-US" dirty="0" smtClean="0"/>
              <a:t>，以此类推下去，最终的第</a:t>
            </a:r>
            <a:r>
              <a:rPr lang="en-US" altLang="zh-CN" dirty="0" smtClean="0"/>
              <a:t>23</a:t>
            </a:r>
            <a:r>
              <a:rPr lang="zh-CN" altLang="en-US" dirty="0" smtClean="0"/>
              <a:t>个人的生日不相同概率就是</a:t>
            </a:r>
            <a:r>
              <a:rPr lang="en-US" altLang="zh-CN" dirty="0" smtClean="0"/>
              <a:t>343/365</a:t>
            </a:r>
            <a:r>
              <a:rPr lang="zh-CN" altLang="en-US" dirty="0" smtClean="0"/>
              <a:t>。这些就相当于他们每一个人的生日不相同的独立概率，要计算共同概率的时候，我们就需要将这些分数相乘，也就是</a:t>
            </a:r>
            <a:r>
              <a:rPr lang="en-US" altLang="zh-CN" dirty="0" smtClean="0"/>
              <a:t>365/365*364/365</a:t>
            </a:r>
            <a:r>
              <a:rPr lang="zh-CN" altLang="en-US" dirty="0" smtClean="0"/>
              <a:t>。。。</a:t>
            </a:r>
            <a:r>
              <a:rPr lang="en-US" altLang="zh-CN" dirty="0" smtClean="0"/>
              <a:t>343/365</a:t>
            </a:r>
            <a:r>
              <a:rPr lang="zh-CN" altLang="en-US" dirty="0" smtClean="0"/>
              <a:t>，最终得出的结果就是</a:t>
            </a:r>
            <a:r>
              <a:rPr lang="en-US" altLang="zh-CN" dirty="0" smtClean="0"/>
              <a:t>49.1%</a:t>
            </a:r>
            <a:r>
              <a:rPr lang="zh-CN" altLang="en-US" dirty="0" smtClean="0"/>
              <a:t>，而这是两个人生日不相同的概率，那么反过来也就是两个人生日相同的概率，就需要用</a:t>
            </a:r>
            <a:r>
              <a:rPr lang="en-US" altLang="zh-CN" dirty="0" smtClean="0"/>
              <a:t>1</a:t>
            </a:r>
            <a:r>
              <a:rPr lang="zh-CN" altLang="en-US" dirty="0" smtClean="0"/>
              <a:t>减去</a:t>
            </a:r>
            <a:r>
              <a:rPr lang="en-US" altLang="zh-CN" dirty="0" smtClean="0"/>
              <a:t>0.491</a:t>
            </a:r>
            <a:r>
              <a:rPr lang="zh-CN" altLang="en-US" dirty="0" smtClean="0"/>
              <a:t>，就得到了</a:t>
            </a:r>
            <a:r>
              <a:rPr lang="en-US" altLang="zh-CN" dirty="0" smtClean="0"/>
              <a:t>0.509</a:t>
            </a:r>
            <a:r>
              <a:rPr lang="zh-CN" altLang="en-US" dirty="0" smtClean="0"/>
              <a:t>，由此才得出了任何不少于</a:t>
            </a:r>
            <a:r>
              <a:rPr lang="en-US" altLang="zh-CN" dirty="0" smtClean="0"/>
              <a:t>23</a:t>
            </a:r>
            <a:r>
              <a:rPr lang="zh-CN" altLang="en-US" dirty="0" smtClean="0"/>
              <a:t>个人的群体中两个人生日相同的概率总是超过一半的。</a:t>
            </a:r>
            <a:endParaRPr lang="en-US" altLang="zh-CN" dirty="0" smtClean="0"/>
          </a:p>
          <a:p>
            <a:endParaRPr lang="en-US" altLang="zh-CN" dirty="0" smtClean="0"/>
          </a:p>
          <a:p>
            <a:r>
              <a:rPr lang="zh-CN" altLang="en-US" dirty="0" smtClean="0"/>
              <a:t>达到</a:t>
            </a:r>
            <a:r>
              <a:rPr lang="en-US" altLang="zh-CN" dirty="0" smtClean="0"/>
              <a:t>30</a:t>
            </a:r>
            <a:r>
              <a:rPr lang="zh-CN" altLang="en-US" dirty="0" smtClean="0"/>
              <a:t>个人的时候，那么两个人生日相同的概率就达到了</a:t>
            </a:r>
            <a:r>
              <a:rPr lang="en-US" altLang="zh-CN" dirty="0" smtClean="0"/>
              <a:t>70%</a:t>
            </a:r>
            <a:r>
              <a:rPr lang="zh-CN" altLang="en-US" dirty="0" smtClean="0"/>
              <a:t>，而有</a:t>
            </a:r>
            <a:r>
              <a:rPr lang="en-US" altLang="zh-CN" dirty="0" smtClean="0"/>
              <a:t>70</a:t>
            </a:r>
            <a:r>
              <a:rPr lang="zh-CN" altLang="en-US" dirty="0" smtClean="0"/>
              <a:t>个人的时候，两个人生日相同的概率就高达</a:t>
            </a:r>
            <a:r>
              <a:rPr lang="en-US" altLang="zh-CN" dirty="0" smtClean="0"/>
              <a:t>99.9%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B781DC8F-9D1C-4298-9E20-40912FBDB2B3}" type="slidenum">
              <a:rPr lang="zh-CN" altLang="en-US" smtClean="0"/>
              <a:pPr>
                <a:defRPr/>
              </a:pPr>
              <a:t>71</a:t>
            </a:fld>
            <a:endParaRPr lang="zh-CN" altLang="en-US"/>
          </a:p>
        </p:txBody>
      </p:sp>
    </p:spTree>
    <p:extLst>
      <p:ext uri="{BB962C8B-B14F-4D97-AF65-F5344CB8AC3E}">
        <p14:creationId xmlns:p14="http://schemas.microsoft.com/office/powerpoint/2010/main" val="161206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81DC8F-9D1C-4298-9E20-40912FBDB2B3}" type="slidenum">
              <a:rPr lang="zh-CN" altLang="en-US" smtClean="0"/>
              <a:pPr>
                <a:defRPr/>
              </a:pPr>
              <a:t>73</a:t>
            </a:fld>
            <a:endParaRPr lang="zh-CN" altLang="en-US"/>
          </a:p>
        </p:txBody>
      </p:sp>
    </p:spTree>
    <p:extLst>
      <p:ext uri="{BB962C8B-B14F-4D97-AF65-F5344CB8AC3E}">
        <p14:creationId xmlns:p14="http://schemas.microsoft.com/office/powerpoint/2010/main" val="304294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8F626647-5CE6-44EF-A856-1E94AD363EA3}"/>
              </a:ext>
            </a:extLst>
          </p:cNvPr>
          <p:cNvSpPr>
            <a:spLocks noGrp="1" noRot="1" noChangeAspect="1" noChangeArrowheads="1" noTextEdit="1"/>
          </p:cNvSpPr>
          <p:nvPr>
            <p:ph type="sldImg" idx="4294967295"/>
          </p:nvPr>
        </p:nvSpPr>
        <p:spPr>
          <a:ln/>
        </p:spPr>
      </p:sp>
      <p:sp>
        <p:nvSpPr>
          <p:cNvPr id="10243" name="备注占位符 2">
            <a:extLst>
              <a:ext uri="{FF2B5EF4-FFF2-40B4-BE49-F238E27FC236}">
                <a16:creationId xmlns="" xmlns:a16="http://schemas.microsoft.com/office/drawing/2014/main" id="{85BDDB01-A506-4647-AD72-5C3814C996D3}"/>
              </a:ext>
            </a:extLst>
          </p:cNvPr>
          <p:cNvSpPr>
            <a:spLocks noGrp="1" noChangeArrowheads="1"/>
          </p:cNvSpPr>
          <p:nvPr>
            <p:ph type="body" idx="4294967295"/>
          </p:nvPr>
        </p:nvSpPr>
        <p:spPr/>
        <p:txBody>
          <a:bodyPr>
            <a:prstTxWarp prst="textNoShape">
              <a:avLst/>
            </a:prstTxWarp>
          </a:bodyPr>
          <a:lstStyle/>
          <a:p>
            <a:endParaRPr lang="zh-CN" altLang="en-US">
              <a:latin typeface="Arial" panose="020B0604020202020204" pitchFamily="34" charset="0"/>
            </a:endParaRPr>
          </a:p>
        </p:txBody>
      </p:sp>
      <p:sp>
        <p:nvSpPr>
          <p:cNvPr id="10244" name="灯片编号占位符 3">
            <a:extLst>
              <a:ext uri="{FF2B5EF4-FFF2-40B4-BE49-F238E27FC236}">
                <a16:creationId xmlns="" xmlns:a16="http://schemas.microsoft.com/office/drawing/2014/main" id="{47D781EF-C452-4339-96D1-01C7FF61DC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F42EA2E-5960-4BB5-AD08-07F67E845F62}" type="slidenum">
              <a:rPr lang="zh-CN" altLang="en-US" sz="1200" smtClean="0">
                <a:ea typeface="华文中宋" panose="02010600040101010101" pitchFamily="2" charset="-122"/>
              </a:rPr>
              <a:pPr/>
              <a:t>2</a:t>
            </a:fld>
            <a:endParaRPr lang="zh-CN" altLang="en-US" sz="1200">
              <a:ea typeface="华文中宋" panose="0201060004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t>Hash</a:t>
            </a:r>
            <a:r>
              <a:rPr lang="zh-CN" altLang="en-US" sz="1200" b="1" dirty="0"/>
              <a:t>函数可以将任意长度的消息压缩成某一固定长度的消息摘要。消息摘要通常要比消息本身小得多</a:t>
            </a:r>
            <a:r>
              <a:rPr lang="en-US" altLang="zh-CN" sz="1200" b="1" dirty="0"/>
              <a:t>, </a:t>
            </a:r>
            <a:r>
              <a:rPr lang="zh-CN" altLang="en-US" sz="1200" b="1" dirty="0"/>
              <a:t>因此对消息摘要进行签名要比对消息本身直接签名高效得多</a:t>
            </a:r>
            <a:r>
              <a:rPr lang="en-US" altLang="zh-CN" sz="1200" b="1" dirty="0"/>
              <a:t>, </a:t>
            </a:r>
            <a:r>
              <a:rPr lang="zh-CN" altLang="en-US" sz="1200" b="1" dirty="0"/>
              <a:t>所以数字签名通常都是对消息摘要进行处理。</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在系统中</a:t>
            </a:r>
            <a:r>
              <a:rPr lang="zh-CN" altLang="en-US" sz="1200" b="1" dirty="0">
                <a:solidFill>
                  <a:srgbClr val="FF0000"/>
                </a:solidFill>
              </a:rPr>
              <a:t>保存用户的</a:t>
            </a:r>
            <a:r>
              <a:rPr lang="en-US" altLang="zh-CN" sz="1200" b="1" dirty="0">
                <a:solidFill>
                  <a:srgbClr val="FF0000"/>
                </a:solidFill>
              </a:rPr>
              <a:t>ID</a:t>
            </a:r>
            <a:r>
              <a:rPr lang="zh-CN" altLang="en-US" sz="1200" b="1" dirty="0">
                <a:solidFill>
                  <a:srgbClr val="FF0000"/>
                </a:solidFill>
              </a:rPr>
              <a:t>和他口令的</a:t>
            </a:r>
            <a:r>
              <a:rPr lang="en-US" altLang="zh-CN" sz="1200" b="1" dirty="0">
                <a:solidFill>
                  <a:srgbClr val="FF0000"/>
                </a:solidFill>
              </a:rPr>
              <a:t>Hash</a:t>
            </a:r>
            <a:r>
              <a:rPr lang="zh-CN" altLang="en-US" sz="1200" b="1" dirty="0">
                <a:solidFill>
                  <a:srgbClr val="FF0000"/>
                </a:solidFill>
              </a:rPr>
              <a:t>值</a:t>
            </a:r>
            <a:r>
              <a:rPr lang="en-US" altLang="zh-CN" sz="1200" b="1" dirty="0"/>
              <a:t>, </a:t>
            </a:r>
            <a:r>
              <a:rPr lang="zh-CN" altLang="en-US" sz="1200" b="1" dirty="0"/>
              <a:t>而不是口令本身</a:t>
            </a:r>
            <a:r>
              <a:rPr lang="en-US" altLang="zh-CN" sz="1200" b="1" dirty="0"/>
              <a:t>, </a:t>
            </a:r>
            <a:r>
              <a:rPr lang="zh-CN" altLang="en-US" sz="1200" b="1" dirty="0"/>
              <a:t>将大大</a:t>
            </a:r>
            <a:r>
              <a:rPr lang="zh-CN" altLang="en-US" sz="1200" b="1" dirty="0">
                <a:solidFill>
                  <a:srgbClr val="FF0000"/>
                </a:solidFill>
              </a:rPr>
              <a:t>提高系统的安全性</a:t>
            </a:r>
            <a:r>
              <a:rPr lang="zh-CN" altLang="en-US" sz="1200" b="1" dirty="0"/>
              <a:t>。当用户进入系统时要求输入口令</a:t>
            </a:r>
            <a:r>
              <a:rPr lang="en-US" altLang="zh-CN" sz="1200" b="1" dirty="0"/>
              <a:t>, </a:t>
            </a:r>
            <a:r>
              <a:rPr lang="zh-CN" altLang="en-US" sz="1200" b="1" dirty="0"/>
              <a:t>系统重新计算口令的</a:t>
            </a:r>
            <a:r>
              <a:rPr lang="en-US" altLang="zh-CN" sz="1200" b="1" dirty="0"/>
              <a:t>Hash</a:t>
            </a:r>
            <a:r>
              <a:rPr lang="zh-CN" altLang="en-US" sz="1200" b="1" dirty="0"/>
              <a:t>值并与系统中保存的数据相比较。若相等</a:t>
            </a:r>
            <a:r>
              <a:rPr lang="en-US" altLang="zh-CN" sz="1200" b="1" dirty="0"/>
              <a:t>, </a:t>
            </a:r>
            <a:r>
              <a:rPr lang="zh-CN" altLang="en-US" sz="1200" b="1" dirty="0"/>
              <a:t>则用户的口令是正确的</a:t>
            </a:r>
            <a:r>
              <a:rPr lang="en-US" altLang="zh-CN" sz="1200" b="1" dirty="0"/>
              <a:t>, </a:t>
            </a:r>
            <a:r>
              <a:rPr lang="zh-CN" altLang="en-US" sz="1200" b="1" dirty="0"/>
              <a:t>允许用户进入系统</a:t>
            </a:r>
            <a:r>
              <a:rPr lang="en-US" altLang="zh-CN" sz="1200" b="1" dirty="0"/>
              <a:t>, </a:t>
            </a:r>
            <a:r>
              <a:rPr lang="zh-CN" altLang="en-US" sz="1200" b="1" dirty="0"/>
              <a:t>否则拒绝用户登录。</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对程序或文档进行</a:t>
            </a:r>
            <a:r>
              <a:rPr lang="en-US" altLang="zh-CN" sz="1200" b="1" dirty="0"/>
              <a:t>Hash</a:t>
            </a:r>
            <a:r>
              <a:rPr lang="zh-CN" altLang="en-US" sz="1200" b="1" dirty="0"/>
              <a:t>运算可以生成一个“数字指纹”。将该“数字指纹”与存放在安全地方的原有“指纹”进行比对就可以发现病毒或入侵者是否对程序或文档进行了修改。即将使用</a:t>
            </a:r>
            <a:r>
              <a:rPr lang="en-US" altLang="zh-CN" sz="1200" b="1" dirty="0"/>
              <a:t>Hash</a:t>
            </a:r>
            <a:r>
              <a:rPr lang="zh-CN" altLang="en-US" sz="1200" b="1" dirty="0"/>
              <a:t>运算生成的</a:t>
            </a:r>
            <a:r>
              <a:rPr lang="en-US" altLang="zh-CN" sz="1200" b="1" dirty="0"/>
              <a:t>Hash</a:t>
            </a:r>
            <a:r>
              <a:rPr lang="zh-CN" altLang="en-US" sz="1200" b="1" dirty="0"/>
              <a:t>值与保存的数据进行比较。如果相等</a:t>
            </a:r>
            <a:r>
              <a:rPr lang="en-US" altLang="zh-CN" sz="1200" b="1" dirty="0"/>
              <a:t>, </a:t>
            </a:r>
            <a:r>
              <a:rPr lang="zh-CN" altLang="en-US" sz="1200" b="1" dirty="0"/>
              <a:t>说明数据是完整的</a:t>
            </a:r>
            <a:r>
              <a:rPr lang="en-US" altLang="zh-CN" sz="1200" b="1" dirty="0"/>
              <a:t>, </a:t>
            </a:r>
            <a:r>
              <a:rPr lang="zh-CN" altLang="en-US" sz="1200" b="1" dirty="0"/>
              <a:t>否则</a:t>
            </a:r>
            <a:r>
              <a:rPr lang="en-US" altLang="zh-CN" sz="1200" b="1" dirty="0"/>
              <a:t>, </a:t>
            </a:r>
            <a:r>
              <a:rPr lang="zh-CN" altLang="en-US" sz="1200" b="1" dirty="0"/>
              <a:t>说明数据已经被篡改过了。</a:t>
            </a:r>
          </a:p>
          <a:p>
            <a:endParaRPr lang="zh-CN" altLang="en-US" dirty="0"/>
          </a:p>
        </p:txBody>
      </p:sp>
      <p:sp>
        <p:nvSpPr>
          <p:cNvPr id="4" name="灯片编号占位符 3"/>
          <p:cNvSpPr>
            <a:spLocks noGrp="1"/>
          </p:cNvSpPr>
          <p:nvPr>
            <p:ph type="sldNum" sz="quarter" idx="5"/>
          </p:nvPr>
        </p:nvSpPr>
        <p:spPr/>
        <p:txBody>
          <a:bodyPr/>
          <a:lstStyle/>
          <a:p>
            <a:pPr>
              <a:defRPr/>
            </a:pPr>
            <a:fld id="{B781DC8F-9D1C-4298-9E20-40912FBDB2B3}" type="slidenum">
              <a:rPr lang="zh-CN" altLang="en-US" smtClean="0"/>
              <a:pPr>
                <a:defRPr/>
              </a:pPr>
              <a:t>3</a:t>
            </a:fld>
            <a:endParaRPr lang="zh-CN" altLang="en-US"/>
          </a:p>
        </p:txBody>
      </p:sp>
    </p:spTree>
    <p:extLst>
      <p:ext uri="{BB962C8B-B14F-4D97-AF65-F5344CB8AC3E}">
        <p14:creationId xmlns:p14="http://schemas.microsoft.com/office/powerpoint/2010/main" val="126083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81DC8F-9D1C-4298-9E20-40912FBDB2B3}" type="slidenum">
              <a:rPr lang="zh-CN" altLang="en-US" smtClean="0"/>
              <a:pPr>
                <a:defRPr/>
              </a:pPr>
              <a:t>4</a:t>
            </a:fld>
            <a:endParaRPr lang="zh-CN" altLang="en-US"/>
          </a:p>
        </p:txBody>
      </p:sp>
    </p:spTree>
    <p:extLst>
      <p:ext uri="{BB962C8B-B14F-4D97-AF65-F5344CB8AC3E}">
        <p14:creationId xmlns:p14="http://schemas.microsoft.com/office/powerpoint/2010/main" val="203404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81DC8F-9D1C-4298-9E20-40912FBDB2B3}" type="slidenum">
              <a:rPr lang="zh-CN" altLang="en-US" smtClean="0"/>
              <a:pPr>
                <a:defRPr/>
              </a:pPr>
              <a:t>17</a:t>
            </a:fld>
            <a:endParaRPr lang="zh-CN" altLang="en-US"/>
          </a:p>
        </p:txBody>
      </p:sp>
    </p:spTree>
    <p:extLst>
      <p:ext uri="{BB962C8B-B14F-4D97-AF65-F5344CB8AC3E}">
        <p14:creationId xmlns:p14="http://schemas.microsoft.com/office/powerpoint/2010/main" val="384344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8F626647-5CE6-44EF-A856-1E94AD363EA3}"/>
              </a:ext>
            </a:extLst>
          </p:cNvPr>
          <p:cNvSpPr>
            <a:spLocks noGrp="1" noRot="1" noChangeAspect="1" noChangeArrowheads="1" noTextEdit="1"/>
          </p:cNvSpPr>
          <p:nvPr>
            <p:ph type="sldImg" idx="4294967295"/>
          </p:nvPr>
        </p:nvSpPr>
        <p:spPr>
          <a:ln/>
        </p:spPr>
      </p:sp>
      <p:sp>
        <p:nvSpPr>
          <p:cNvPr id="10243" name="备注占位符 2">
            <a:extLst>
              <a:ext uri="{FF2B5EF4-FFF2-40B4-BE49-F238E27FC236}">
                <a16:creationId xmlns="" xmlns:a16="http://schemas.microsoft.com/office/drawing/2014/main" id="{85BDDB01-A506-4647-AD72-5C3814C996D3}"/>
              </a:ext>
            </a:extLst>
          </p:cNvPr>
          <p:cNvSpPr>
            <a:spLocks noGrp="1" noChangeArrowheads="1"/>
          </p:cNvSpPr>
          <p:nvPr>
            <p:ph type="body" idx="4294967295"/>
          </p:nvPr>
        </p:nvSpPr>
        <p:spPr/>
        <p:txBody>
          <a:bodyPr>
            <a:prstTxWarp prst="textNoShape">
              <a:avLst/>
            </a:prstTxWarp>
          </a:bodyPr>
          <a:lstStyle/>
          <a:p>
            <a:endParaRPr lang="zh-CN" altLang="en-US">
              <a:latin typeface="Arial" panose="020B0604020202020204" pitchFamily="34" charset="0"/>
            </a:endParaRPr>
          </a:p>
        </p:txBody>
      </p:sp>
      <p:sp>
        <p:nvSpPr>
          <p:cNvPr id="10244" name="灯片编号占位符 3">
            <a:extLst>
              <a:ext uri="{FF2B5EF4-FFF2-40B4-BE49-F238E27FC236}">
                <a16:creationId xmlns="" xmlns:a16="http://schemas.microsoft.com/office/drawing/2014/main" id="{47D781EF-C452-4339-96D1-01C7FF61DC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F42EA2E-5960-4BB5-AD08-07F67E845F62}" type="slidenum">
              <a:rPr lang="zh-CN" altLang="en-US" sz="1200" smtClean="0">
                <a:ea typeface="华文中宋" panose="02010600040101010101" pitchFamily="2" charset="-122"/>
              </a:rPr>
              <a:pPr/>
              <a:t>19</a:t>
            </a:fld>
            <a:endParaRPr lang="zh-CN" altLang="en-US" sz="1200">
              <a:ea typeface="华文中宋" panose="02010600040101010101" pitchFamily="2" charset="-122"/>
            </a:endParaRPr>
          </a:p>
        </p:txBody>
      </p:sp>
    </p:spTree>
    <p:extLst>
      <p:ext uri="{BB962C8B-B14F-4D97-AF65-F5344CB8AC3E}">
        <p14:creationId xmlns:p14="http://schemas.microsoft.com/office/powerpoint/2010/main" val="1330751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8F626647-5CE6-44EF-A856-1E94AD363EA3}"/>
              </a:ext>
            </a:extLst>
          </p:cNvPr>
          <p:cNvSpPr>
            <a:spLocks noGrp="1" noRot="1" noChangeAspect="1" noChangeArrowheads="1" noTextEdit="1"/>
          </p:cNvSpPr>
          <p:nvPr>
            <p:ph type="sldImg" idx="4294967295"/>
          </p:nvPr>
        </p:nvSpPr>
        <p:spPr>
          <a:ln/>
        </p:spPr>
      </p:sp>
      <p:sp>
        <p:nvSpPr>
          <p:cNvPr id="10243" name="备注占位符 2">
            <a:extLst>
              <a:ext uri="{FF2B5EF4-FFF2-40B4-BE49-F238E27FC236}">
                <a16:creationId xmlns="" xmlns:a16="http://schemas.microsoft.com/office/drawing/2014/main" id="{85BDDB01-A506-4647-AD72-5C3814C996D3}"/>
              </a:ext>
            </a:extLst>
          </p:cNvPr>
          <p:cNvSpPr>
            <a:spLocks noGrp="1" noChangeArrowheads="1"/>
          </p:cNvSpPr>
          <p:nvPr>
            <p:ph type="body" idx="4294967295"/>
          </p:nvPr>
        </p:nvSpPr>
        <p:spPr/>
        <p:txBody>
          <a:bodyPr>
            <a:prstTxWarp prst="textNoShape">
              <a:avLst/>
            </a:prstTxWarp>
          </a:bodyPr>
          <a:lstStyle/>
          <a:p>
            <a:endParaRPr lang="zh-CN" altLang="en-US">
              <a:latin typeface="Arial" panose="020B0604020202020204" pitchFamily="34" charset="0"/>
            </a:endParaRPr>
          </a:p>
        </p:txBody>
      </p:sp>
      <p:sp>
        <p:nvSpPr>
          <p:cNvPr id="10244" name="灯片编号占位符 3">
            <a:extLst>
              <a:ext uri="{FF2B5EF4-FFF2-40B4-BE49-F238E27FC236}">
                <a16:creationId xmlns="" xmlns:a16="http://schemas.microsoft.com/office/drawing/2014/main" id="{47D781EF-C452-4339-96D1-01C7FF61DC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F42EA2E-5960-4BB5-AD08-07F67E845F62}" type="slidenum">
              <a:rPr lang="zh-CN" altLang="en-US" sz="1200" smtClean="0">
                <a:ea typeface="华文中宋" panose="02010600040101010101" pitchFamily="2" charset="-122"/>
              </a:rPr>
              <a:pPr/>
              <a:t>25</a:t>
            </a:fld>
            <a:endParaRPr lang="zh-CN" altLang="en-US" sz="1200">
              <a:ea typeface="华文中宋" panose="02010600040101010101" pitchFamily="2" charset="-122"/>
            </a:endParaRPr>
          </a:p>
        </p:txBody>
      </p:sp>
    </p:spTree>
    <p:extLst>
      <p:ext uri="{BB962C8B-B14F-4D97-AF65-F5344CB8AC3E}">
        <p14:creationId xmlns:p14="http://schemas.microsoft.com/office/powerpoint/2010/main" val="324745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81DC8F-9D1C-4298-9E20-40912FBDB2B3}" type="slidenum">
              <a:rPr lang="zh-CN" altLang="en-US" smtClean="0"/>
              <a:pPr>
                <a:defRPr/>
              </a:pPr>
              <a:t>38</a:t>
            </a:fld>
            <a:endParaRPr lang="zh-CN" altLang="en-US"/>
          </a:p>
        </p:txBody>
      </p:sp>
    </p:spTree>
    <p:extLst>
      <p:ext uri="{BB962C8B-B14F-4D97-AF65-F5344CB8AC3E}">
        <p14:creationId xmlns:p14="http://schemas.microsoft.com/office/powerpoint/2010/main" val="104608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8F626647-5CE6-44EF-A856-1E94AD363EA3}"/>
              </a:ext>
            </a:extLst>
          </p:cNvPr>
          <p:cNvSpPr>
            <a:spLocks noGrp="1" noRot="1" noChangeAspect="1" noChangeArrowheads="1" noTextEdit="1"/>
          </p:cNvSpPr>
          <p:nvPr>
            <p:ph type="sldImg" idx="4294967295"/>
          </p:nvPr>
        </p:nvSpPr>
        <p:spPr>
          <a:ln/>
        </p:spPr>
      </p:sp>
      <p:sp>
        <p:nvSpPr>
          <p:cNvPr id="10243" name="备注占位符 2">
            <a:extLst>
              <a:ext uri="{FF2B5EF4-FFF2-40B4-BE49-F238E27FC236}">
                <a16:creationId xmlns="" xmlns:a16="http://schemas.microsoft.com/office/drawing/2014/main" id="{85BDDB01-A506-4647-AD72-5C3814C996D3}"/>
              </a:ext>
            </a:extLst>
          </p:cNvPr>
          <p:cNvSpPr>
            <a:spLocks noGrp="1" noChangeArrowheads="1"/>
          </p:cNvSpPr>
          <p:nvPr>
            <p:ph type="body" idx="4294967295"/>
          </p:nvPr>
        </p:nvSpPr>
        <p:spPr/>
        <p:txBody>
          <a:bodyPr>
            <a:prstTxWarp prst="textNoShape">
              <a:avLst/>
            </a:prstTxWarp>
          </a:bodyPr>
          <a:lstStyle/>
          <a:p>
            <a:endParaRPr lang="zh-CN" altLang="en-US">
              <a:latin typeface="Arial" panose="020B0604020202020204" pitchFamily="34" charset="0"/>
            </a:endParaRPr>
          </a:p>
        </p:txBody>
      </p:sp>
      <p:sp>
        <p:nvSpPr>
          <p:cNvPr id="10244" name="灯片编号占位符 3">
            <a:extLst>
              <a:ext uri="{FF2B5EF4-FFF2-40B4-BE49-F238E27FC236}">
                <a16:creationId xmlns="" xmlns:a16="http://schemas.microsoft.com/office/drawing/2014/main" id="{47D781EF-C452-4339-96D1-01C7FF61DC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F42EA2E-5960-4BB5-AD08-07F67E845F62}" type="slidenum">
              <a:rPr lang="zh-CN" altLang="en-US" sz="1200" smtClean="0">
                <a:ea typeface="华文中宋" panose="02010600040101010101" pitchFamily="2" charset="-122"/>
              </a:rPr>
              <a:pPr/>
              <a:t>42</a:t>
            </a:fld>
            <a:endParaRPr lang="zh-CN" altLang="en-US" sz="1200">
              <a:ea typeface="华文中宋" panose="02010600040101010101" pitchFamily="2" charset="-122"/>
            </a:endParaRPr>
          </a:p>
        </p:txBody>
      </p:sp>
    </p:spTree>
    <p:extLst>
      <p:ext uri="{BB962C8B-B14F-4D97-AF65-F5344CB8AC3E}">
        <p14:creationId xmlns:p14="http://schemas.microsoft.com/office/powerpoint/2010/main" val="219140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平行四边形 3">
            <a:extLst>
              <a:ext uri="{FF2B5EF4-FFF2-40B4-BE49-F238E27FC236}">
                <a16:creationId xmlns="" xmlns:a16="http://schemas.microsoft.com/office/drawing/2014/main" id="{8419970C-92E6-458B-86E7-81496F6F7DBE}"/>
              </a:ext>
            </a:extLst>
          </p:cNvPr>
          <p:cNvSpPr/>
          <p:nvPr/>
        </p:nvSpPr>
        <p:spPr>
          <a:xfrm>
            <a:off x="441325" y="407988"/>
            <a:ext cx="7845425" cy="608012"/>
          </a:xfrm>
          <a:prstGeom prst="parallelogram">
            <a:avLst>
              <a:gd name="adj" fmla="val 0"/>
            </a:avLst>
          </a:prstGeom>
          <a:pattFill prst="dkHorz">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sp>
        <p:nvSpPr>
          <p:cNvPr id="5" name="椭圆 4">
            <a:extLst>
              <a:ext uri="{FF2B5EF4-FFF2-40B4-BE49-F238E27FC236}">
                <a16:creationId xmlns="" xmlns:a16="http://schemas.microsoft.com/office/drawing/2014/main" id="{9F058B1E-1975-43C2-8DF0-1D0847C68456}"/>
              </a:ext>
            </a:extLst>
          </p:cNvPr>
          <p:cNvSpPr/>
          <p:nvPr/>
        </p:nvSpPr>
        <p:spPr>
          <a:xfrm>
            <a:off x="8086725" y="407988"/>
            <a:ext cx="395288" cy="5969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6" name="直接连接符 5">
            <a:extLst>
              <a:ext uri="{FF2B5EF4-FFF2-40B4-BE49-F238E27FC236}">
                <a16:creationId xmlns="" xmlns:a16="http://schemas.microsoft.com/office/drawing/2014/main" id="{93C49C47-DDDF-4CF7-9DF6-9973FBE48B4C}"/>
              </a:ext>
            </a:extLst>
          </p:cNvPr>
          <p:cNvCxnSpPr/>
          <p:nvPr/>
        </p:nvCxnSpPr>
        <p:spPr>
          <a:xfrm>
            <a:off x="441325" y="5988050"/>
            <a:ext cx="7845425" cy="19050"/>
          </a:xfrm>
          <a:prstGeom prst="line">
            <a:avLst/>
          </a:prstGeom>
          <a:ln w="381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pic>
        <p:nvPicPr>
          <p:cNvPr id="7" name="图片 11">
            <a:extLst>
              <a:ext uri="{FF2B5EF4-FFF2-40B4-BE49-F238E27FC236}">
                <a16:creationId xmlns="" xmlns:a16="http://schemas.microsoft.com/office/drawing/2014/main" id="{02A144CB-8D7C-47CF-9B69-CB740D798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8037" y="1390651"/>
            <a:ext cx="7772400" cy="1780381"/>
          </a:xfrm>
        </p:spPr>
        <p:txBody>
          <a:bodyPr>
            <a:normAutofit/>
          </a:bodyPr>
          <a:lstStyle>
            <a:lvl1pPr algn="ctr">
              <a:defRPr sz="4800" b="1">
                <a:solidFill>
                  <a:schemeClr val="accent1">
                    <a:lumMod val="50000"/>
                  </a:schemeClr>
                </a:solidFill>
                <a:latin typeface="华文中宋" panose="02010600040101010101" pitchFamily="2" charset="-122"/>
                <a:ea typeface="华文中宋" panose="02010600040101010101" pitchFamily="2" charset="-122"/>
              </a:defRPr>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478037" y="3190876"/>
            <a:ext cx="7357863" cy="790574"/>
          </a:xfrm>
        </p:spPr>
        <p:txBody>
          <a:bodyPr anchor="ctr">
            <a:normAutofit/>
          </a:bodyPr>
          <a:lstStyle>
            <a:lvl1pPr marL="0" indent="0" algn="ctr">
              <a:buNone/>
              <a:defRPr sz="2800" b="1">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8" name="Date Placeholder 3">
            <a:extLst>
              <a:ext uri="{FF2B5EF4-FFF2-40B4-BE49-F238E27FC236}">
                <a16:creationId xmlns="" xmlns:a16="http://schemas.microsoft.com/office/drawing/2014/main" id="{B1FDAC7E-6EB5-4F12-A1B5-90188ECA4469}"/>
              </a:ext>
            </a:extLst>
          </p:cNvPr>
          <p:cNvSpPr>
            <a:spLocks noGrp="1"/>
          </p:cNvSpPr>
          <p:nvPr>
            <p:ph type="dt" sz="half" idx="10"/>
          </p:nvPr>
        </p:nvSpPr>
        <p:spPr>
          <a:xfrm>
            <a:off x="438150" y="6356350"/>
            <a:ext cx="20574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F90480C4-2B79-4211-91FB-E734355CC455}" type="datetime1">
              <a:rPr lang="zh-CN" altLang="en-US"/>
              <a:pPr>
                <a:defRPr/>
              </a:pPr>
              <a:t>2023/4/14</a:t>
            </a:fld>
            <a:endParaRPr lang="en-US" altLang="zh-CN" dirty="0"/>
          </a:p>
        </p:txBody>
      </p:sp>
      <p:sp>
        <p:nvSpPr>
          <p:cNvPr id="9" name="Slide Number Placeholder 5">
            <a:extLst>
              <a:ext uri="{FF2B5EF4-FFF2-40B4-BE49-F238E27FC236}">
                <a16:creationId xmlns="" xmlns:a16="http://schemas.microsoft.com/office/drawing/2014/main" id="{3CC8EEE8-8A94-42EB-B54D-1A6A56BE5859}"/>
              </a:ext>
            </a:extLst>
          </p:cNvPr>
          <p:cNvSpPr>
            <a:spLocks noGrp="1"/>
          </p:cNvSpPr>
          <p:nvPr>
            <p:ph type="sldNum" sz="quarter" idx="11"/>
          </p:nvPr>
        </p:nvSpPr>
        <p:spPr>
          <a:xfrm>
            <a:off x="6267450" y="6356350"/>
            <a:ext cx="2057400" cy="365125"/>
          </a:xfrm>
        </p:spPr>
        <p:txBody>
          <a:bodyPr/>
          <a:lstStyle>
            <a:lvl1pPr>
              <a:defRPr/>
            </a:lvl1pPr>
          </a:lstStyle>
          <a:p>
            <a:pPr>
              <a:defRPr/>
            </a:pPr>
            <a:fld id="{CCD89196-67FE-4ABA-98CE-29DC7FAB3402}" type="slidenum">
              <a:rPr lang="en-US" altLang="zh-CN"/>
              <a:pPr>
                <a:defRPr/>
              </a:pPr>
              <a:t>‹#›</a:t>
            </a:fld>
            <a:r>
              <a:rPr lang="en-US" altLang="zh-CN"/>
              <a:t>/112</a:t>
            </a:r>
          </a:p>
        </p:txBody>
      </p:sp>
      <p:sp>
        <p:nvSpPr>
          <p:cNvPr id="10" name="Footer Placeholder 4">
            <a:extLst>
              <a:ext uri="{FF2B5EF4-FFF2-40B4-BE49-F238E27FC236}">
                <a16:creationId xmlns="" xmlns:a16="http://schemas.microsoft.com/office/drawing/2014/main" id="{B30E4DD7-F59A-4E14-AA6D-5DF0E55FE17C}"/>
              </a:ext>
            </a:extLst>
          </p:cNvPr>
          <p:cNvSpPr>
            <a:spLocks noGrp="1"/>
          </p:cNvSpPr>
          <p:nvPr>
            <p:ph type="ftr" sz="quarter" idx="12"/>
          </p:nvPr>
        </p:nvSpPr>
        <p:spPr/>
        <p:txBody>
          <a:bodyPr/>
          <a:lstStyle>
            <a:lvl1pPr>
              <a:defRPr>
                <a:latin typeface="华文中宋" panose="02010600040101010101" pitchFamily="2" charset="-122"/>
                <a:ea typeface="华文中宋" panose="02010600040101010101" pitchFamily="2" charset="-122"/>
              </a:defRPr>
            </a:lvl1pPr>
          </a:lstStyle>
          <a:p>
            <a:pPr>
              <a:defRPr/>
            </a:pPr>
            <a:r>
              <a:rPr lang="zh-CN" altLang="en-US"/>
              <a:t>电子科技大学 计算机学院</a:t>
            </a:r>
            <a:r>
              <a:rPr lang="en-US" altLang="zh-CN"/>
              <a:t>——</a:t>
            </a:r>
            <a:r>
              <a:rPr lang="zh-CN" altLang="en-US"/>
              <a:t>现代密码学 李雄</a:t>
            </a:r>
            <a:endParaRPr lang="en-US" altLang="zh-CN"/>
          </a:p>
        </p:txBody>
      </p:sp>
    </p:spTree>
    <p:extLst>
      <p:ext uri="{BB962C8B-B14F-4D97-AF65-F5344CB8AC3E}">
        <p14:creationId xmlns:p14="http://schemas.microsoft.com/office/powerpoint/2010/main" val="22413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空白">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DCCC5A6-1C47-433F-B171-B39DA9DC0DF8}"/>
              </a:ext>
            </a:extLst>
          </p:cNvPr>
          <p:cNvSpPr/>
          <p:nvPr/>
        </p:nvSpPr>
        <p:spPr>
          <a:xfrm>
            <a:off x="617538" y="407988"/>
            <a:ext cx="314325" cy="655637"/>
          </a:xfrm>
          <a:prstGeom prst="rect">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5" name="直接连接符 4">
            <a:extLst>
              <a:ext uri="{FF2B5EF4-FFF2-40B4-BE49-F238E27FC236}">
                <a16:creationId xmlns="" xmlns:a16="http://schemas.microsoft.com/office/drawing/2014/main" id="{9C8181C1-032D-49C3-BFAE-E94DB09F61A7}"/>
              </a:ext>
            </a:extLst>
          </p:cNvPr>
          <p:cNvCxnSpPr/>
          <p:nvPr/>
        </p:nvCxnSpPr>
        <p:spPr>
          <a:xfrm>
            <a:off x="1098550" y="1033463"/>
            <a:ext cx="6778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C74004A1-6A4A-4EA9-8FF1-7FB52A9F2E51}"/>
              </a:ext>
            </a:extLst>
          </p:cNvPr>
          <p:cNvCxnSpPr/>
          <p:nvPr/>
        </p:nvCxnSpPr>
        <p:spPr>
          <a:xfrm>
            <a:off x="520700" y="6249988"/>
            <a:ext cx="808355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图片 11">
            <a:extLst>
              <a:ext uri="{FF2B5EF4-FFF2-40B4-BE49-F238E27FC236}">
                <a16:creationId xmlns="" xmlns:a16="http://schemas.microsoft.com/office/drawing/2014/main" id="{75945F84-3DA5-456C-ABA0-6D793D9E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1098948" y="365126"/>
            <a:ext cx="6778228" cy="668337"/>
          </a:xfrm>
        </p:spPr>
        <p:txBody>
          <a:bodyPr>
            <a:normAutofit/>
          </a:bodyPr>
          <a:lstStyle>
            <a:lvl1pPr>
              <a:defRPr sz="3200" baseline="0">
                <a:solidFill>
                  <a:schemeClr val="accent1">
                    <a:lumMod val="50000"/>
                  </a:schemeClr>
                </a:solidFill>
                <a:latin typeface="Times New Roman" panose="02020603050405020304" pitchFamily="18" charset="0"/>
                <a:ea typeface="华文中宋" panose="02010600040101010101" pitchFamily="2" charset="-122"/>
              </a:defRPr>
            </a:lvl1pPr>
          </a:lstStyle>
          <a:p>
            <a:r>
              <a:rPr lang="zh-CN" altLang="en-US" noProof="1"/>
              <a:t>单击此处编辑母版标题样式</a:t>
            </a:r>
            <a:endParaRPr lang="en-US" noProof="1"/>
          </a:p>
        </p:txBody>
      </p:sp>
      <p:sp>
        <p:nvSpPr>
          <p:cNvPr id="17" name="Content Placeholder 2"/>
          <p:cNvSpPr>
            <a:spLocks noGrp="1"/>
          </p:cNvSpPr>
          <p:nvPr>
            <p:ph idx="1"/>
          </p:nvPr>
        </p:nvSpPr>
        <p:spPr>
          <a:xfrm>
            <a:off x="617935" y="1169985"/>
            <a:ext cx="7886700" cy="4973639"/>
          </a:xfrm>
        </p:spPr>
        <p:txBody>
          <a:bodyPr/>
          <a:lstStyle>
            <a:lvl1pPr marL="230400" indent="-230400" algn="just">
              <a:lnSpc>
                <a:spcPct val="120000"/>
              </a:lnSpc>
              <a:spcBef>
                <a:spcPts val="0"/>
              </a:spcBef>
              <a:buFont typeface="Wingdings" panose="05000000000000000000" pitchFamily="2" charset="2"/>
              <a:buChar char="Ø"/>
              <a:defRPr sz="3200" b="0" baseline="0">
                <a:latin typeface="Euclid" panose="02020503060505020303" pitchFamily="18" charset="0"/>
                <a:ea typeface="华文中宋" panose="02010600040101010101" pitchFamily="2" charset="-122"/>
              </a:defRPr>
            </a:lvl1pPr>
            <a:lvl2pPr marL="687600" indent="-230400" algn="just">
              <a:lnSpc>
                <a:spcPct val="120000"/>
              </a:lnSpc>
              <a:spcBef>
                <a:spcPts val="0"/>
              </a:spcBef>
              <a:buFont typeface="Times New Roman" panose="02020603050405020304" pitchFamily="18" charset="0"/>
              <a:buChar char="‒"/>
              <a:defRPr sz="2800" b="0" baseline="0">
                <a:solidFill>
                  <a:schemeClr val="tx1"/>
                </a:solidFill>
                <a:latin typeface="Euclid" panose="02020503060505020303" pitchFamily="18" charset="0"/>
                <a:ea typeface="华文中宋" panose="02010600040101010101" pitchFamily="2" charset="-122"/>
              </a:defRPr>
            </a:lvl2pPr>
            <a:lvl3pPr indent="0" algn="just">
              <a:lnSpc>
                <a:spcPct val="100000"/>
              </a:lnSpc>
              <a:defRPr b="1" baseline="0">
                <a:latin typeface="Times New Roman" panose="02020603050405020304" pitchFamily="18" charset="0"/>
              </a:defRPr>
            </a:lvl3pPr>
            <a:lvl4pPr indent="0" algn="just">
              <a:lnSpc>
                <a:spcPct val="100000"/>
              </a:lnSpc>
              <a:defRPr baseline="0">
                <a:latin typeface="Times New Roman" panose="02020603050405020304" pitchFamily="18" charset="0"/>
              </a:defRPr>
            </a:lvl4pPr>
            <a:lvl5pPr indent="0" algn="just">
              <a:lnSpc>
                <a:spcPct val="100000"/>
              </a:lnSpc>
              <a:defRPr baseline="0">
                <a:latin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8" name="Date Placeholder 3">
            <a:extLst>
              <a:ext uri="{FF2B5EF4-FFF2-40B4-BE49-F238E27FC236}">
                <a16:creationId xmlns="" xmlns:a16="http://schemas.microsoft.com/office/drawing/2014/main" id="{0422BD87-2771-408A-B380-B72654714F5B}"/>
              </a:ext>
            </a:extLst>
          </p:cNvPr>
          <p:cNvSpPr>
            <a:spLocks noGrp="1"/>
          </p:cNvSpPr>
          <p:nvPr>
            <p:ph type="dt" sz="half" idx="10"/>
          </p:nvPr>
        </p:nvSpPr>
        <p:spPr>
          <a:xfrm>
            <a:off x="552450" y="6356350"/>
            <a:ext cx="2057400" cy="365125"/>
          </a:xfrm>
        </p:spPr>
        <p:txBody>
          <a:bodyPr/>
          <a:lstStyle>
            <a:lvl1pPr eaLnBrk="0" fontAlgn="base" hangingPunct="0">
              <a:spcBef>
                <a:spcPct val="0"/>
              </a:spcBef>
              <a:spcAft>
                <a:spcPct val="0"/>
              </a:spcAft>
              <a:defRPr>
                <a:solidFill>
                  <a:prstClr val="black">
                    <a:tint val="75000"/>
                  </a:prstClr>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defRPr/>
            </a:pPr>
            <a:fld id="{6B868B07-6D77-4BC7-8861-D2748C6F717C}" type="datetime1">
              <a:rPr lang="zh-CN" altLang="en-US"/>
              <a:pPr>
                <a:defRPr/>
              </a:pPr>
              <a:t>2023/4/14</a:t>
            </a:fld>
            <a:endParaRPr lang="en-US" altLang="zh-CN" dirty="0"/>
          </a:p>
        </p:txBody>
      </p:sp>
      <p:sp>
        <p:nvSpPr>
          <p:cNvPr id="9" name="Slide Number Placeholder 5">
            <a:extLst>
              <a:ext uri="{FF2B5EF4-FFF2-40B4-BE49-F238E27FC236}">
                <a16:creationId xmlns="" xmlns:a16="http://schemas.microsoft.com/office/drawing/2014/main" id="{B56F5695-3495-4A15-993C-D8831B4B1ED4}"/>
              </a:ext>
            </a:extLst>
          </p:cNvPr>
          <p:cNvSpPr>
            <a:spLocks noGrp="1"/>
          </p:cNvSpPr>
          <p:nvPr>
            <p:ph type="sldNum" sz="quarter" idx="11"/>
          </p:nvPr>
        </p:nvSpPr>
        <p:spPr>
          <a:xfrm>
            <a:off x="6381750" y="6356350"/>
            <a:ext cx="2057400" cy="365125"/>
          </a:xfrm>
        </p:spPr>
        <p:txBody>
          <a:bodyPr/>
          <a:lstStyle>
            <a:lvl1pPr>
              <a:defRPr/>
            </a:lvl1pPr>
          </a:lstStyle>
          <a:p>
            <a:pPr>
              <a:defRPr/>
            </a:pPr>
            <a:fld id="{6561ADA7-C358-49B9-B55F-108EC7D32AF1}" type="slidenum">
              <a:rPr lang="en-US" altLang="zh-CN"/>
              <a:pPr>
                <a:defRPr/>
              </a:pPr>
              <a:t>‹#›</a:t>
            </a:fld>
            <a:r>
              <a:rPr lang="en-US" altLang="zh-CN"/>
              <a:t>/112</a:t>
            </a:r>
          </a:p>
        </p:txBody>
      </p:sp>
      <p:sp>
        <p:nvSpPr>
          <p:cNvPr id="10" name="Footer Placeholder 4">
            <a:extLst>
              <a:ext uri="{FF2B5EF4-FFF2-40B4-BE49-F238E27FC236}">
                <a16:creationId xmlns="" xmlns:a16="http://schemas.microsoft.com/office/drawing/2014/main" id="{82D69B23-1D77-4436-99A1-63793A4EA6BC}"/>
              </a:ext>
            </a:extLst>
          </p:cNvPr>
          <p:cNvSpPr>
            <a:spLocks noGrp="1"/>
          </p:cNvSpPr>
          <p:nvPr>
            <p:ph type="ftr" sz="quarter" idx="12"/>
          </p:nvPr>
        </p:nvSpPr>
        <p:spPr/>
        <p:txBody>
          <a:bodyPr/>
          <a:lstStyle>
            <a:lvl1pPr>
              <a:defRPr>
                <a:latin typeface="+mn-lt"/>
              </a:defRPr>
            </a:lvl1pPr>
          </a:lstStyle>
          <a:p>
            <a:pPr>
              <a:defRPr/>
            </a:pPr>
            <a:r>
              <a:rPr lang="zh-CN" altLang="en-US"/>
              <a:t>电子科技大学 计算机学院</a:t>
            </a:r>
            <a:r>
              <a:rPr lang="en-US" altLang="zh-CN"/>
              <a:t>——</a:t>
            </a:r>
            <a:r>
              <a:rPr lang="zh-CN" altLang="en-US"/>
              <a:t>现代密码学 李雄</a:t>
            </a:r>
            <a:endParaRPr lang="en-US" altLang="zh-CN"/>
          </a:p>
        </p:txBody>
      </p:sp>
    </p:spTree>
    <p:extLst>
      <p:ext uri="{BB962C8B-B14F-4D97-AF65-F5344CB8AC3E}">
        <p14:creationId xmlns:p14="http://schemas.microsoft.com/office/powerpoint/2010/main" val="122648607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6DAAF9D1-7ACF-4CC0-BBB6-1D34C9D985B8}"/>
              </a:ext>
            </a:extLst>
          </p:cNvPr>
          <p:cNvSpPr/>
          <p:nvPr/>
        </p:nvSpPr>
        <p:spPr>
          <a:xfrm>
            <a:off x="617538" y="407988"/>
            <a:ext cx="314325" cy="655637"/>
          </a:xfrm>
          <a:prstGeom prst="rect">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5" name="直接连接符 4">
            <a:extLst>
              <a:ext uri="{FF2B5EF4-FFF2-40B4-BE49-F238E27FC236}">
                <a16:creationId xmlns="" xmlns:a16="http://schemas.microsoft.com/office/drawing/2014/main" id="{6A3532F9-70E7-46AD-BA50-C2F2962A43FC}"/>
              </a:ext>
            </a:extLst>
          </p:cNvPr>
          <p:cNvCxnSpPr/>
          <p:nvPr/>
        </p:nvCxnSpPr>
        <p:spPr>
          <a:xfrm>
            <a:off x="1098550" y="1033463"/>
            <a:ext cx="6778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2ADBB94C-EE1E-4949-930F-6A61368F5C8D}"/>
              </a:ext>
            </a:extLst>
          </p:cNvPr>
          <p:cNvCxnSpPr/>
          <p:nvPr/>
        </p:nvCxnSpPr>
        <p:spPr>
          <a:xfrm>
            <a:off x="520700" y="6249988"/>
            <a:ext cx="80835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8948" y="365126"/>
            <a:ext cx="6778228" cy="668337"/>
          </a:xfrm>
        </p:spPr>
        <p:txBody>
          <a:bodyPr>
            <a:normAutofit/>
          </a:bodyPr>
          <a:lstStyle>
            <a:lvl1pPr>
              <a:defRPr sz="3200">
                <a:solidFill>
                  <a:schemeClr val="accent1">
                    <a:lumMod val="50000"/>
                  </a:schemeClr>
                </a:solidFill>
                <a:latin typeface="华文中宋" panose="02010600040101010101" pitchFamily="2" charset="-122"/>
                <a:ea typeface="华文中宋" panose="02010600040101010101" pitchFamily="2" charset="-122"/>
              </a:defRPr>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617935" y="1466056"/>
            <a:ext cx="7886700" cy="4579144"/>
          </a:xfrm>
        </p:spPr>
        <p:txBody>
          <a:bodyPr/>
          <a:lstStyle>
            <a:lvl1pPr indent="0" algn="just">
              <a:lnSpc>
                <a:spcPct val="100000"/>
              </a:lnSpc>
              <a:defRPr baseline="0">
                <a:latin typeface="Times New Roman" panose="02020603050405020304" pitchFamily="18" charset="0"/>
                <a:ea typeface="华文中宋" panose="02010600040101010101" pitchFamily="2" charset="-122"/>
              </a:defRPr>
            </a:lvl1pPr>
            <a:lvl2pPr indent="0" algn="just">
              <a:lnSpc>
                <a:spcPct val="100000"/>
              </a:lnSpc>
              <a:defRPr baseline="0">
                <a:solidFill>
                  <a:schemeClr val="accent6">
                    <a:lumMod val="50000"/>
                  </a:schemeClr>
                </a:solidFill>
                <a:latin typeface="Times New Roman" panose="02020603050405020304" pitchFamily="18" charset="0"/>
                <a:ea typeface="华文中宋" panose="02010600040101010101" pitchFamily="2" charset="-122"/>
              </a:defRPr>
            </a:lvl2pPr>
            <a:lvl3pPr indent="0" algn="just">
              <a:lnSpc>
                <a:spcPct val="100000"/>
              </a:lnSpc>
              <a:defRPr b="1" baseline="0">
                <a:latin typeface="Times New Roman" panose="02020603050405020304" pitchFamily="18" charset="0"/>
              </a:defRPr>
            </a:lvl3pPr>
            <a:lvl4pPr indent="0" algn="just">
              <a:lnSpc>
                <a:spcPct val="100000"/>
              </a:lnSpc>
              <a:defRPr baseline="0">
                <a:latin typeface="Times New Roman" panose="02020603050405020304" pitchFamily="18" charset="0"/>
              </a:defRPr>
            </a:lvl4pPr>
            <a:lvl5pPr indent="0" algn="just">
              <a:lnSpc>
                <a:spcPct val="100000"/>
              </a:lnSpc>
              <a:defRPr baseline="0">
                <a:latin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a:extLst>
              <a:ext uri="{FF2B5EF4-FFF2-40B4-BE49-F238E27FC236}">
                <a16:creationId xmlns="" xmlns:a16="http://schemas.microsoft.com/office/drawing/2014/main" id="{FE812E78-E63F-46DB-A8A7-E91B461A7D31}"/>
              </a:ext>
            </a:extLst>
          </p:cNvPr>
          <p:cNvSpPr>
            <a:spLocks noGrp="1"/>
          </p:cNvSpPr>
          <p:nvPr>
            <p:ph type="dt" sz="half" idx="10"/>
          </p:nvPr>
        </p:nvSpPr>
        <p:spPr>
          <a:xfrm>
            <a:off x="552450" y="6356350"/>
            <a:ext cx="20574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B8B81594-E996-446C-A7C4-D1BF5969B9EE}" type="datetime1">
              <a:rPr lang="zh-CN" altLang="en-US"/>
              <a:pPr>
                <a:defRPr/>
              </a:pPr>
              <a:t>2023/4/14</a:t>
            </a:fld>
            <a:endParaRPr lang="en-US" altLang="zh-CN"/>
          </a:p>
        </p:txBody>
      </p:sp>
      <p:sp>
        <p:nvSpPr>
          <p:cNvPr id="8" name="Slide Number Placeholder 5">
            <a:extLst>
              <a:ext uri="{FF2B5EF4-FFF2-40B4-BE49-F238E27FC236}">
                <a16:creationId xmlns="" xmlns:a16="http://schemas.microsoft.com/office/drawing/2014/main" id="{CDEDB41D-8828-4C3D-BAF6-778E54782278}"/>
              </a:ext>
            </a:extLst>
          </p:cNvPr>
          <p:cNvSpPr>
            <a:spLocks noGrp="1"/>
          </p:cNvSpPr>
          <p:nvPr>
            <p:ph type="sldNum" sz="quarter" idx="11"/>
          </p:nvPr>
        </p:nvSpPr>
        <p:spPr>
          <a:xfrm>
            <a:off x="6381750" y="6356350"/>
            <a:ext cx="2057400" cy="365125"/>
          </a:xfrm>
        </p:spPr>
        <p:txBody>
          <a:bodyPr/>
          <a:lstStyle>
            <a:lvl1pPr>
              <a:defRPr/>
            </a:lvl1pPr>
          </a:lstStyle>
          <a:p>
            <a:pPr>
              <a:defRPr/>
            </a:pPr>
            <a:fld id="{56DED99F-747B-4A37-9645-A42A346E3DBA}" type="slidenum">
              <a:rPr lang="en-US" altLang="zh-CN"/>
              <a:pPr>
                <a:defRPr/>
              </a:pPr>
              <a:t>‹#›</a:t>
            </a:fld>
            <a:r>
              <a:rPr lang="en-US" altLang="zh-CN"/>
              <a:t>/112</a:t>
            </a:r>
          </a:p>
        </p:txBody>
      </p:sp>
      <p:sp>
        <p:nvSpPr>
          <p:cNvPr id="9" name="Footer Placeholder 4">
            <a:extLst>
              <a:ext uri="{FF2B5EF4-FFF2-40B4-BE49-F238E27FC236}">
                <a16:creationId xmlns="" xmlns:a16="http://schemas.microsoft.com/office/drawing/2014/main" id="{8E4CF1EB-E935-4198-BB6B-2E698D82DD6D}"/>
              </a:ext>
            </a:extLst>
          </p:cNvPr>
          <p:cNvSpPr>
            <a:spLocks noGrp="1"/>
          </p:cNvSpPr>
          <p:nvPr>
            <p:ph type="ftr" sz="quarter" idx="12"/>
          </p:nvPr>
        </p:nvSpPr>
        <p:spPr/>
        <p:txBody>
          <a:bodyPr/>
          <a:lstStyle>
            <a:lvl1pPr>
              <a:defRPr>
                <a:latin typeface="+mn-lt"/>
              </a:defRPr>
            </a:lvl1pPr>
          </a:lstStyle>
          <a:p>
            <a:pPr>
              <a:defRPr/>
            </a:pPr>
            <a:r>
              <a:rPr lang="zh-CN" altLang="en-US"/>
              <a:t>电子科技大学 计算机学院</a:t>
            </a:r>
            <a:r>
              <a:rPr lang="en-US" altLang="zh-CN"/>
              <a:t>——</a:t>
            </a:r>
            <a:r>
              <a:rPr lang="zh-CN" altLang="en-US"/>
              <a:t>现代密码学 李雄</a:t>
            </a:r>
            <a:endParaRPr lang="en-US" altLang="zh-CN"/>
          </a:p>
        </p:txBody>
      </p:sp>
    </p:spTree>
    <p:extLst>
      <p:ext uri="{BB962C8B-B14F-4D97-AF65-F5344CB8AC3E}">
        <p14:creationId xmlns:p14="http://schemas.microsoft.com/office/powerpoint/2010/main" val="10345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3AD84B4F-C176-47A3-B835-8D55A79D2791}"/>
              </a:ext>
            </a:extLst>
          </p:cNvPr>
          <p:cNvSpPr>
            <a:spLocks noGrp="1"/>
          </p:cNvSpPr>
          <p:nvPr>
            <p:ph type="dt" sz="half" idx="10"/>
          </p:nvPr>
        </p:nvSpPr>
        <p:spPr/>
        <p:txBody>
          <a:bodyPr/>
          <a:lstStyle>
            <a:lvl1pPr>
              <a:defRPr>
                <a:latin typeface="+mn-lt"/>
              </a:defRPr>
            </a:lvl1pPr>
          </a:lstStyle>
          <a:p>
            <a:pPr>
              <a:defRPr/>
            </a:pPr>
            <a:fld id="{45CA8CE8-00F3-493D-96F6-8E39C792EB4C}" type="datetime1">
              <a:rPr lang="zh-CN" altLang="en-US"/>
              <a:pPr>
                <a:defRPr/>
              </a:pPr>
              <a:t>2023/4/14</a:t>
            </a:fld>
            <a:endParaRPr lang="en-US" altLang="zh-CN" dirty="0"/>
          </a:p>
        </p:txBody>
      </p:sp>
      <p:sp>
        <p:nvSpPr>
          <p:cNvPr id="3" name="Footer Placeholder 4">
            <a:extLst>
              <a:ext uri="{FF2B5EF4-FFF2-40B4-BE49-F238E27FC236}">
                <a16:creationId xmlns="" xmlns:a16="http://schemas.microsoft.com/office/drawing/2014/main" id="{669B63C0-F004-4DDB-A89E-E68683BF32AD}"/>
              </a:ext>
            </a:extLst>
          </p:cNvPr>
          <p:cNvSpPr>
            <a:spLocks noGrp="1"/>
          </p:cNvSpPr>
          <p:nvPr>
            <p:ph type="ftr" sz="quarter" idx="11"/>
          </p:nvPr>
        </p:nvSpPr>
        <p:spPr>
          <a:xfrm>
            <a:off x="2916238" y="6356350"/>
            <a:ext cx="3455987" cy="365125"/>
          </a:xfrm>
        </p:spPr>
        <p:txBody>
          <a:bodyPr/>
          <a:lstStyle>
            <a:lvl1pPr>
              <a:defRPr>
                <a:latin typeface="+mn-lt"/>
              </a:defRPr>
            </a:lvl1pPr>
          </a:lstStyle>
          <a:p>
            <a:pPr>
              <a:defRPr/>
            </a:pPr>
            <a:r>
              <a:rPr lang="zh-CN" altLang="en-US"/>
              <a:t>电子科技大学 计算机学院</a:t>
            </a:r>
            <a:r>
              <a:rPr lang="en-US" altLang="zh-CN"/>
              <a:t>——</a:t>
            </a:r>
            <a:r>
              <a:rPr lang="zh-CN" altLang="en-US"/>
              <a:t>现代密码学 李雄</a:t>
            </a:r>
            <a:endParaRPr lang="en-US" altLang="zh-CN"/>
          </a:p>
        </p:txBody>
      </p:sp>
      <p:sp>
        <p:nvSpPr>
          <p:cNvPr id="4" name="Slide Number Placeholder 5">
            <a:extLst>
              <a:ext uri="{FF2B5EF4-FFF2-40B4-BE49-F238E27FC236}">
                <a16:creationId xmlns="" xmlns:a16="http://schemas.microsoft.com/office/drawing/2014/main" id="{46750759-9F4B-4BBF-8CCE-08F8E7B81C60}"/>
              </a:ext>
            </a:extLst>
          </p:cNvPr>
          <p:cNvSpPr>
            <a:spLocks noGrp="1"/>
          </p:cNvSpPr>
          <p:nvPr>
            <p:ph type="sldNum" sz="quarter" idx="12"/>
          </p:nvPr>
        </p:nvSpPr>
        <p:spPr/>
        <p:txBody>
          <a:bodyPr/>
          <a:lstStyle>
            <a:lvl1pPr>
              <a:defRPr/>
            </a:lvl1pPr>
          </a:lstStyle>
          <a:p>
            <a:pPr>
              <a:defRPr/>
            </a:pPr>
            <a:fld id="{31F5DC93-E934-4A49-83E7-5F147B585C67}" type="slidenum">
              <a:rPr lang="en-US" altLang="zh-CN"/>
              <a:pPr>
                <a:defRPr/>
              </a:pPr>
              <a:t>‹#›</a:t>
            </a:fld>
            <a:r>
              <a:rPr lang="en-US" altLang="zh-CN"/>
              <a:t>/112</a:t>
            </a:r>
          </a:p>
        </p:txBody>
      </p:sp>
    </p:spTree>
    <p:extLst>
      <p:ext uri="{BB962C8B-B14F-4D97-AF65-F5344CB8AC3E}">
        <p14:creationId xmlns:p14="http://schemas.microsoft.com/office/powerpoint/2010/main" val="358080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7CBF5379-BA2C-4A36-A4E4-4DC178F86A4E}"/>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 xmlns:a16="http://schemas.microsoft.com/office/drawing/2014/main" id="{EFAC97D4-B913-4F79-9B4A-6EB5B9F39F1A}"/>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a:extLst>
              <a:ext uri="{FF2B5EF4-FFF2-40B4-BE49-F238E27FC236}">
                <a16:creationId xmlns="" xmlns:a16="http://schemas.microsoft.com/office/drawing/2014/main" id="{86309B8D-8061-48EB-A3D5-FE7D9A9AE7F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buFontTx/>
              <a:buNone/>
              <a:defRPr sz="1200">
                <a:solidFill>
                  <a:prstClr val="black">
                    <a:tint val="75000"/>
                  </a:prstClr>
                </a:solidFill>
                <a:latin typeface="+mn-lt"/>
                <a:ea typeface="华文中宋" panose="02010600040101010101" pitchFamily="2" charset="-122"/>
              </a:defRPr>
            </a:lvl1pPr>
          </a:lstStyle>
          <a:p>
            <a:pPr>
              <a:defRPr/>
            </a:pPr>
            <a:fld id="{98D363D8-970E-48F1-AEF6-9BB09997C7EE}" type="datetime1">
              <a:rPr lang="zh-CN" altLang="en-US"/>
              <a:pPr>
                <a:defRPr/>
              </a:pPr>
              <a:t>2023/4/14</a:t>
            </a:fld>
            <a:endParaRPr lang="en-US" altLang="zh-CN" dirty="0"/>
          </a:p>
        </p:txBody>
      </p:sp>
      <p:sp>
        <p:nvSpPr>
          <p:cNvPr id="6" name="Slide Number Placeholder 5">
            <a:extLst>
              <a:ext uri="{FF2B5EF4-FFF2-40B4-BE49-F238E27FC236}">
                <a16:creationId xmlns="" xmlns:a16="http://schemas.microsoft.com/office/drawing/2014/main" id="{A6A466F0-8B8F-4640-85E3-C2F863DE89E7}"/>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华文中宋" panose="02010600040101010101" pitchFamily="2" charset="-122"/>
              </a:defRPr>
            </a:lvl1pPr>
          </a:lstStyle>
          <a:p>
            <a:pPr>
              <a:defRPr/>
            </a:pPr>
            <a:fld id="{F4BF9DAC-BDCB-4570-8167-360161B04F11}" type="slidenum">
              <a:rPr lang="en-US" altLang="zh-CN"/>
              <a:pPr>
                <a:defRPr/>
              </a:pPr>
              <a:t>‹#›</a:t>
            </a:fld>
            <a:r>
              <a:rPr lang="en-US" altLang="zh-CN"/>
              <a:t>/112</a:t>
            </a:r>
          </a:p>
        </p:txBody>
      </p:sp>
      <p:pic>
        <p:nvPicPr>
          <p:cNvPr id="1030" name="图片 8">
            <a:extLst>
              <a:ext uri="{FF2B5EF4-FFF2-40B4-BE49-F238E27FC236}">
                <a16:creationId xmlns="" xmlns:a16="http://schemas.microsoft.com/office/drawing/2014/main" id="{B4B948AD-F94C-4002-B24A-E5182BCAB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a:extLst>
              <a:ext uri="{FF2B5EF4-FFF2-40B4-BE49-F238E27FC236}">
                <a16:creationId xmlns="" xmlns:a16="http://schemas.microsoft.com/office/drawing/2014/main" id="{63558E57-738D-4DFD-B03A-B43FDB911CB1}"/>
              </a:ext>
            </a:extLst>
          </p:cNvPr>
          <p:cNvSpPr>
            <a:spLocks noGrp="1"/>
          </p:cNvSpPr>
          <p:nvPr>
            <p:ph type="ftr" sz="quarter" idx="3"/>
          </p:nvPr>
        </p:nvSpPr>
        <p:spPr>
          <a:xfrm>
            <a:off x="2936875" y="6356350"/>
            <a:ext cx="3363913" cy="365125"/>
          </a:xfrm>
          <a:prstGeom prst="rect">
            <a:avLst/>
          </a:prstGeom>
        </p:spPr>
        <p:txBody>
          <a:bodyPr/>
          <a:lstStyle>
            <a:lvl1pPr eaLnBrk="0" hangingPunct="0">
              <a:buFont typeface="Arial" panose="020B0604020202020204" pitchFamily="34" charset="0"/>
              <a:buNone/>
              <a:defRPr sz="1200">
                <a:latin typeface="+mn-lt"/>
                <a:ea typeface="华文中宋" panose="02010600040101010101" pitchFamily="2" charset="-122"/>
              </a:defRPr>
            </a:lvl1pPr>
          </a:lstStyle>
          <a:p>
            <a:pPr>
              <a:defRPr/>
            </a:pPr>
            <a:r>
              <a:rPr lang="zh-CN" altLang="en-US"/>
              <a:t>电子科技大学 计算机学院</a:t>
            </a:r>
            <a:r>
              <a:rPr lang="en-US" altLang="zh-CN"/>
              <a:t>——</a:t>
            </a:r>
            <a:r>
              <a:rPr lang="zh-CN" altLang="en-US"/>
              <a:t>现代密码学 李雄</a:t>
            </a:r>
            <a:endParaRPr lang="en-US" altLang="zh-CN"/>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Lst>
  <p:hf sldNum="0" hdr="0" ftr="0"/>
  <p:txStyles>
    <p:titleStyle>
      <a:lvl1pPr algn="l" rtl="0" eaLnBrk="0" fontAlgn="base" hangingPunct="0">
        <a:lnSpc>
          <a:spcPct val="90000"/>
        </a:lnSpc>
        <a:spcBef>
          <a:spcPct val="0"/>
        </a:spcBef>
        <a:spcAft>
          <a:spcPct val="0"/>
        </a:spcAft>
        <a:defRPr sz="4400" b="1" kern="1200">
          <a:solidFill>
            <a:schemeClr val="tx1"/>
          </a:solidFill>
          <a:latin typeface="+mn-lt"/>
          <a:ea typeface="华文中宋" panose="02010600040101010101" pitchFamily="2" charset="-122"/>
          <a:cs typeface="华文中宋" panose="02010600040101010101" pitchFamily="2" charset="-122"/>
        </a:defRPr>
      </a:lvl1pPr>
      <a:lvl2pPr algn="l" rtl="0" eaLnBrk="0" fontAlgn="base" hangingPunct="0">
        <a:lnSpc>
          <a:spcPct val="90000"/>
        </a:lnSpc>
        <a:spcBef>
          <a:spcPct val="0"/>
        </a:spcBef>
        <a:spcAft>
          <a:spcPct val="0"/>
        </a:spcAft>
        <a:defRPr sz="4400" b="1">
          <a:solidFill>
            <a:schemeClr val="tx1"/>
          </a:solidFill>
          <a:latin typeface="Times New Roman" panose="02020603050405020304" pitchFamily="18" charset="0"/>
          <a:ea typeface="华文中宋" panose="02010600040101010101" pitchFamily="2" charset="-122"/>
          <a:cs typeface="FangSong" panose="02010609060101010101" pitchFamily="49" charset="-122"/>
        </a:defRPr>
      </a:lvl2pPr>
      <a:lvl3pPr algn="l" rtl="0" eaLnBrk="0" fontAlgn="base" hangingPunct="0">
        <a:lnSpc>
          <a:spcPct val="90000"/>
        </a:lnSpc>
        <a:spcBef>
          <a:spcPct val="0"/>
        </a:spcBef>
        <a:spcAft>
          <a:spcPct val="0"/>
        </a:spcAft>
        <a:defRPr sz="4400" b="1">
          <a:solidFill>
            <a:schemeClr val="tx1"/>
          </a:solidFill>
          <a:latin typeface="Times New Roman" panose="02020603050405020304" pitchFamily="18" charset="0"/>
          <a:ea typeface="华文中宋" panose="02010600040101010101" pitchFamily="2" charset="-122"/>
          <a:cs typeface="FangSong" panose="02010609060101010101" pitchFamily="49" charset="-122"/>
        </a:defRPr>
      </a:lvl3pPr>
      <a:lvl4pPr algn="l" rtl="0" eaLnBrk="0" fontAlgn="base" hangingPunct="0">
        <a:lnSpc>
          <a:spcPct val="90000"/>
        </a:lnSpc>
        <a:spcBef>
          <a:spcPct val="0"/>
        </a:spcBef>
        <a:spcAft>
          <a:spcPct val="0"/>
        </a:spcAft>
        <a:defRPr sz="4400" b="1">
          <a:solidFill>
            <a:schemeClr val="tx1"/>
          </a:solidFill>
          <a:latin typeface="Times New Roman" panose="02020603050405020304" pitchFamily="18" charset="0"/>
          <a:ea typeface="华文中宋" panose="02010600040101010101" pitchFamily="2" charset="-122"/>
          <a:cs typeface="FangSong" panose="02010609060101010101" pitchFamily="49" charset="-122"/>
        </a:defRPr>
      </a:lvl4pPr>
      <a:lvl5pPr algn="l" rtl="0" eaLnBrk="0" fontAlgn="base" hangingPunct="0">
        <a:lnSpc>
          <a:spcPct val="90000"/>
        </a:lnSpc>
        <a:spcBef>
          <a:spcPct val="0"/>
        </a:spcBef>
        <a:spcAft>
          <a:spcPct val="0"/>
        </a:spcAft>
        <a:defRPr sz="4400" b="1">
          <a:solidFill>
            <a:schemeClr val="tx1"/>
          </a:solidFill>
          <a:latin typeface="Times New Roman" panose="02020603050405020304" pitchFamily="18" charset="0"/>
          <a:ea typeface="华文中宋" panose="02010600040101010101" pitchFamily="2" charset="-122"/>
          <a:cs typeface="FangSong" panose="02010609060101010101" pitchFamily="49"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华文中宋" panose="0201060004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华文中宋" panose="0201060004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slideLayout" Target="../slideLayouts/slideLayout2.xml"/><Relationship Id="rId7" Type="http://schemas.openxmlformats.org/officeDocument/2006/relationships/oleObject" Target="../embeddings/oleObject2.bin"/><Relationship Id="rId12" Type="http://schemas.openxmlformats.org/officeDocument/2006/relationships/image" Target="../media/image15.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notesSlide" Target="../notesSlides/notesSlide8.xml"/><Relationship Id="rId9"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0.bin"/><Relationship Id="rId18" Type="http://schemas.openxmlformats.org/officeDocument/2006/relationships/image" Target="../media/image26.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23.wmf"/><Relationship Id="rId17" Type="http://schemas.openxmlformats.org/officeDocument/2006/relationships/oleObject" Target="../embeddings/oleObject12.bin"/><Relationship Id="rId25"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9.bin"/><Relationship Id="rId24" Type="http://schemas.openxmlformats.org/officeDocument/2006/relationships/image" Target="../media/image29.w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10" Type="http://schemas.openxmlformats.org/officeDocument/2006/relationships/image" Target="../media/image22.wmf"/><Relationship Id="rId19" Type="http://schemas.openxmlformats.org/officeDocument/2006/relationships/oleObject" Target="../embeddings/oleObject13.bin"/><Relationship Id="rId4" Type="http://schemas.openxmlformats.org/officeDocument/2006/relationships/image" Target="../media/image19.wmf"/><Relationship Id="rId9" Type="http://schemas.openxmlformats.org/officeDocument/2006/relationships/oleObject" Target="../embeddings/oleObject8.bin"/><Relationship Id="rId14" Type="http://schemas.openxmlformats.org/officeDocument/2006/relationships/image" Target="../media/image24.wmf"/><Relationship Id="rId22" Type="http://schemas.openxmlformats.org/officeDocument/2006/relationships/image" Target="../media/image2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oleObject" Target="../embeddings/oleObject19.bin"/><Relationship Id="rId4" Type="http://schemas.openxmlformats.org/officeDocument/2006/relationships/image" Target="../media/image39.wmf"/></Relationships>
</file>

<file path=ppt/slides/_rels/slide7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2.wmf"/><Relationship Id="rId5" Type="http://schemas.openxmlformats.org/officeDocument/2006/relationships/oleObject" Target="../embeddings/oleObject21.bin"/><Relationship Id="rId4" Type="http://schemas.openxmlformats.org/officeDocument/2006/relationships/image" Target="../media/image4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5">
            <a:extLst>
              <a:ext uri="{FF2B5EF4-FFF2-40B4-BE49-F238E27FC236}">
                <a16:creationId xmlns="" xmlns:a16="http://schemas.microsoft.com/office/drawing/2014/main" id="{A992CA5C-2F8B-4A61-B2B2-2D8EBBCCADAB}"/>
              </a:ext>
            </a:extLst>
          </p:cNvPr>
          <p:cNvSpPr>
            <a:spLocks noGrp="1" noChangeArrowheads="1"/>
          </p:cNvSpPr>
          <p:nvPr>
            <p:ph type="ctrTitle"/>
          </p:nvPr>
        </p:nvSpPr>
        <p:spPr>
          <a:xfrm>
            <a:off x="477838" y="1390650"/>
            <a:ext cx="7772400" cy="1781175"/>
          </a:xfrm>
        </p:spPr>
        <p:txBody>
          <a:bodyPr/>
          <a:lstStyle/>
          <a:p>
            <a:pPr eaLnBrk="1" hangingPunct="1"/>
            <a:r>
              <a:rPr lang="zh-CN" altLang="en-US" b="0" dirty="0">
                <a:solidFill>
                  <a:srgbClr val="1F4E79"/>
                </a:solidFill>
                <a:latin typeface="Times New Roman" panose="02020603050405020304" pitchFamily="18" charset="0"/>
              </a:rPr>
              <a:t>密码学</a:t>
            </a:r>
          </a:p>
        </p:txBody>
      </p:sp>
      <p:sp>
        <p:nvSpPr>
          <p:cNvPr id="7171" name="副标题 6">
            <a:extLst>
              <a:ext uri="{FF2B5EF4-FFF2-40B4-BE49-F238E27FC236}">
                <a16:creationId xmlns="" xmlns:a16="http://schemas.microsoft.com/office/drawing/2014/main" id="{791B205A-1F94-4188-81F6-74A45F576228}"/>
              </a:ext>
            </a:extLst>
          </p:cNvPr>
          <p:cNvSpPr>
            <a:spLocks noGrp="1" noChangeArrowheads="1"/>
          </p:cNvSpPr>
          <p:nvPr>
            <p:ph type="subTitle" idx="1"/>
          </p:nvPr>
        </p:nvSpPr>
        <p:spPr>
          <a:xfrm>
            <a:off x="685800" y="3181350"/>
            <a:ext cx="7358063" cy="790575"/>
          </a:xfrm>
        </p:spPr>
        <p:txBody>
          <a:bodyPr/>
          <a:lstStyle/>
          <a:p>
            <a:pPr eaLnBrk="1" hangingPunct="1"/>
            <a:r>
              <a:rPr lang="zh-CN" altLang="en-US" sz="3600" b="0" dirty="0">
                <a:latin typeface="Times New Roman" panose="02020603050405020304" pitchFamily="18" charset="0"/>
              </a:rPr>
              <a:t>第六章 </a:t>
            </a:r>
            <a:r>
              <a:rPr lang="en-US" altLang="zh-CN" sz="3600" b="0" dirty="0">
                <a:latin typeface="Times New Roman" panose="02020603050405020304" pitchFamily="18" charset="0"/>
              </a:rPr>
              <a:t>Hash</a:t>
            </a:r>
            <a:r>
              <a:rPr lang="zh-CN" altLang="en-US" sz="3600" b="0" dirty="0">
                <a:latin typeface="Times New Roman" panose="02020603050405020304" pitchFamily="18" charset="0"/>
              </a:rPr>
              <a:t>函数</a:t>
            </a:r>
          </a:p>
        </p:txBody>
      </p:sp>
      <p:sp>
        <p:nvSpPr>
          <p:cNvPr id="7172" name="矩形 7">
            <a:extLst>
              <a:ext uri="{FF2B5EF4-FFF2-40B4-BE49-F238E27FC236}">
                <a16:creationId xmlns="" xmlns:a16="http://schemas.microsoft.com/office/drawing/2014/main" id="{DF484F9B-D5D4-4711-BB32-5035BD5F30AD}"/>
              </a:ext>
            </a:extLst>
          </p:cNvPr>
          <p:cNvSpPr>
            <a:spLocks noChangeArrowheads="1"/>
          </p:cNvSpPr>
          <p:nvPr/>
        </p:nvSpPr>
        <p:spPr bwMode="auto">
          <a:xfrm>
            <a:off x="2078038" y="4510088"/>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a:lnSpc>
                <a:spcPct val="100000"/>
              </a:lnSpc>
              <a:spcBef>
                <a:spcPct val="0"/>
              </a:spcBef>
              <a:buFontTx/>
              <a:buNone/>
            </a:pPr>
            <a:r>
              <a:rPr lang="zh-CN" altLang="en-US" b="0" dirty="0" smtClean="0">
                <a:solidFill>
                  <a:srgbClr val="000000"/>
                </a:solidFill>
                <a:latin typeface="+mn-lt"/>
                <a:cs typeface="FangSong" panose="02010609060101010101" pitchFamily="49" charset="-122"/>
              </a:rPr>
              <a:t>汪小芬</a:t>
            </a:r>
            <a:endParaRPr lang="en-US" altLang="zh-CN" b="0" dirty="0">
              <a:solidFill>
                <a:srgbClr val="000000"/>
              </a:solidFill>
              <a:latin typeface="+mn-lt"/>
              <a:cs typeface="FangSong" panose="02010609060101010101" pitchFamily="49" charset="-122"/>
            </a:endParaRPr>
          </a:p>
          <a:p>
            <a:pPr algn="ctr">
              <a:lnSpc>
                <a:spcPct val="100000"/>
              </a:lnSpc>
              <a:spcBef>
                <a:spcPct val="0"/>
              </a:spcBef>
              <a:buFontTx/>
              <a:buNone/>
            </a:pPr>
            <a:r>
              <a:rPr lang="zh-CN" altLang="en-US" b="0" dirty="0">
                <a:solidFill>
                  <a:srgbClr val="000000"/>
                </a:solidFill>
                <a:latin typeface="+mn-lt"/>
                <a:cs typeface="FangSong" panose="02010609060101010101" pitchFamily="49" charset="-122"/>
              </a:rPr>
              <a:t>计算机科学与工程学院</a:t>
            </a:r>
            <a:endParaRPr lang="en-US" altLang="zh-CN" b="0" dirty="0">
              <a:solidFill>
                <a:srgbClr val="000000"/>
              </a:solidFill>
              <a:latin typeface="+mn-lt"/>
              <a:cs typeface="FangSong" panose="02010609060101010101" pitchFamily="49" charset="-122"/>
            </a:endParaRPr>
          </a:p>
          <a:p>
            <a:pPr algn="ctr">
              <a:lnSpc>
                <a:spcPct val="100000"/>
              </a:lnSpc>
              <a:spcBef>
                <a:spcPct val="0"/>
              </a:spcBef>
              <a:buFontTx/>
              <a:buNone/>
            </a:pPr>
            <a:r>
              <a:rPr lang="en-US" altLang="zh-CN" b="0" smtClean="0">
                <a:latin typeface="+mn-lt"/>
                <a:cs typeface="FangSong" panose="02010609060101010101" pitchFamily="49" charset="-122"/>
              </a:rPr>
              <a:t>xfwang@uestc.edu.cn</a:t>
            </a:r>
            <a:endParaRPr lang="en-US" altLang="zh-CN" b="0" dirty="0">
              <a:latin typeface="+mn-lt"/>
              <a:cs typeface="FangSong"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F5E1C1-8A6F-4BA4-9A80-D960842CB396}"/>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5" name="内容占位符 9">
            <a:extLst>
              <a:ext uri="{FF2B5EF4-FFF2-40B4-BE49-F238E27FC236}">
                <a16:creationId xmlns="" xmlns:a16="http://schemas.microsoft.com/office/drawing/2014/main" id="{1A2F71AB-446C-47C6-AFC8-868D7B3BB003}"/>
              </a:ext>
            </a:extLst>
          </p:cNvPr>
          <p:cNvSpPr>
            <a:spLocks noGrp="1" noChangeArrowheads="1"/>
          </p:cNvSpPr>
          <p:nvPr>
            <p:ph idx="1"/>
          </p:nvPr>
        </p:nvSpPr>
        <p:spPr>
          <a:xfrm>
            <a:off x="790575" y="1033463"/>
            <a:ext cx="7385050" cy="536575"/>
          </a:xfrm>
        </p:spPr>
        <p:txBody>
          <a:bodyPr/>
          <a:lstStyle/>
          <a:p>
            <a:pPr eaLnBrk="1" hangingPunct="1">
              <a:buFont typeface="Arial" panose="020B0604020202020204" pitchFamily="34" charset="0"/>
              <a:buNone/>
            </a:pPr>
            <a:r>
              <a:rPr lang="zh-CN" altLang="en-US" sz="2800" b="0" dirty="0"/>
              <a:t>哈希函数的基本用法 </a:t>
            </a:r>
            <a:r>
              <a:rPr lang="en-US" altLang="zh-CN" sz="2800" b="1" dirty="0"/>
              <a:t>(a) </a:t>
            </a:r>
            <a:endParaRPr lang="zh-CN" altLang="en-US" sz="2800" b="1" dirty="0"/>
          </a:p>
          <a:p>
            <a:pPr eaLnBrk="1" hangingPunct="1">
              <a:buFont typeface="Arial" panose="020B0604020202020204" pitchFamily="34" charset="0"/>
              <a:buNone/>
            </a:pPr>
            <a:endParaRPr lang="zh-CN" altLang="en-US" b="0" dirty="0"/>
          </a:p>
        </p:txBody>
      </p:sp>
      <p:sp>
        <p:nvSpPr>
          <p:cNvPr id="6" name="Rectangle 3">
            <a:extLst>
              <a:ext uri="{FF2B5EF4-FFF2-40B4-BE49-F238E27FC236}">
                <a16:creationId xmlns="" xmlns:a16="http://schemas.microsoft.com/office/drawing/2014/main" id="{BAE5FBD1-C536-4A1E-850A-9BDA7EFFA264}"/>
              </a:ext>
            </a:extLst>
          </p:cNvPr>
          <p:cNvSpPr>
            <a:spLocks noRot="1" noChangeArrowheads="1"/>
          </p:cNvSpPr>
          <p:nvPr/>
        </p:nvSpPr>
        <p:spPr bwMode="auto">
          <a:xfrm>
            <a:off x="1116013" y="1196975"/>
            <a:ext cx="8027987"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Clr>
                <a:schemeClr val="hlink"/>
              </a:buClr>
              <a:buFont typeface="Wingdings" panose="05000000000000000000" pitchFamily="2" charset="2"/>
              <a:buChar char="§"/>
            </a:pPr>
            <a:endParaRPr lang="zh-CN" altLang="zh-CN" sz="3200">
              <a:solidFill>
                <a:srgbClr val="FF0000"/>
              </a:solidFill>
              <a:ea typeface="FangSong" panose="02010609060101010101" pitchFamily="49" charset="-122"/>
              <a:cs typeface="FangSong" panose="02010609060101010101" pitchFamily="49" charset="-122"/>
            </a:endParaRPr>
          </a:p>
        </p:txBody>
      </p:sp>
      <p:sp>
        <p:nvSpPr>
          <p:cNvPr id="7" name="Rectangle 4">
            <a:extLst>
              <a:ext uri="{FF2B5EF4-FFF2-40B4-BE49-F238E27FC236}">
                <a16:creationId xmlns="" xmlns:a16="http://schemas.microsoft.com/office/drawing/2014/main" id="{B1CF3E1B-6B37-4701-82D2-B6614E807F0C}"/>
              </a:ext>
            </a:extLst>
          </p:cNvPr>
          <p:cNvSpPr>
            <a:spLocks noRot="1" noChangeArrowheads="1"/>
          </p:cNvSpPr>
          <p:nvPr/>
        </p:nvSpPr>
        <p:spPr bwMode="auto">
          <a:xfrm>
            <a:off x="696913" y="1268413"/>
            <a:ext cx="7704137"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a:lnSpc>
                <a:spcPct val="100000"/>
              </a:lnSpc>
              <a:spcBef>
                <a:spcPct val="0"/>
              </a:spcBef>
              <a:buClr>
                <a:schemeClr val="hlink"/>
              </a:buClr>
              <a:buFont typeface="Wingdings" panose="05000000000000000000" pitchFamily="2" charset="2"/>
              <a:buChar char="§"/>
            </a:pPr>
            <a:endParaRPr lang="zh-CN" altLang="zh-CN" sz="3300">
              <a:ea typeface="FangSong" panose="02010609060101010101" pitchFamily="49" charset="-122"/>
              <a:cs typeface="FangSong" panose="02010609060101010101" pitchFamily="49" charset="-122"/>
            </a:endParaRPr>
          </a:p>
        </p:txBody>
      </p:sp>
      <p:sp>
        <p:nvSpPr>
          <p:cNvPr id="8" name="Rectangle 5">
            <a:extLst>
              <a:ext uri="{FF2B5EF4-FFF2-40B4-BE49-F238E27FC236}">
                <a16:creationId xmlns="" xmlns:a16="http://schemas.microsoft.com/office/drawing/2014/main" id="{9F0AB380-38D0-4E76-B851-38900276E567}"/>
              </a:ext>
            </a:extLst>
          </p:cNvPr>
          <p:cNvSpPr>
            <a:spLocks noRot="1" noChangeArrowheads="1"/>
          </p:cNvSpPr>
          <p:nvPr/>
        </p:nvSpPr>
        <p:spPr bwMode="auto">
          <a:xfrm>
            <a:off x="1042988" y="968375"/>
            <a:ext cx="7378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Clr>
                <a:schemeClr val="hlink"/>
              </a:buClr>
              <a:buFont typeface="Wingdings" panose="05000000000000000000" pitchFamily="2" charset="2"/>
              <a:buChar char="§"/>
            </a:pPr>
            <a:endParaRPr lang="zh-CN" altLang="zh-CN">
              <a:ea typeface="FangSong" panose="02010609060101010101" pitchFamily="49" charset="-122"/>
              <a:cs typeface="FangSong" panose="02010609060101010101" pitchFamily="49" charset="-122"/>
            </a:endParaRPr>
          </a:p>
        </p:txBody>
      </p:sp>
      <p:sp>
        <p:nvSpPr>
          <p:cNvPr id="9" name="Rectangle 7">
            <a:extLst>
              <a:ext uri="{FF2B5EF4-FFF2-40B4-BE49-F238E27FC236}">
                <a16:creationId xmlns="" xmlns:a16="http://schemas.microsoft.com/office/drawing/2014/main" id="{A485CC67-CFBF-4F47-A6F5-BE871975AB95}"/>
              </a:ext>
            </a:extLst>
          </p:cNvPr>
          <p:cNvSpPr>
            <a:spLocks noChangeArrowheads="1"/>
          </p:cNvSpPr>
          <p:nvPr/>
        </p:nvSpPr>
        <p:spPr bwMode="auto">
          <a:xfrm>
            <a:off x="792163" y="1771650"/>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10" name="Line 8">
            <a:extLst>
              <a:ext uri="{FF2B5EF4-FFF2-40B4-BE49-F238E27FC236}">
                <a16:creationId xmlns="" xmlns:a16="http://schemas.microsoft.com/office/drawing/2014/main" id="{244C1399-19B9-4801-A40B-1F13359F623E}"/>
              </a:ext>
            </a:extLst>
          </p:cNvPr>
          <p:cNvSpPr>
            <a:spLocks noChangeShapeType="1"/>
          </p:cNvSpPr>
          <p:nvPr/>
        </p:nvSpPr>
        <p:spPr bwMode="auto">
          <a:xfrm>
            <a:off x="1439863" y="2130425"/>
            <a:ext cx="1223962"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Oval 9">
            <a:extLst>
              <a:ext uri="{FF2B5EF4-FFF2-40B4-BE49-F238E27FC236}">
                <a16:creationId xmlns="" xmlns:a16="http://schemas.microsoft.com/office/drawing/2014/main" id="{084485A8-3EC4-42B3-8127-54C8330FA16D}"/>
              </a:ext>
            </a:extLst>
          </p:cNvPr>
          <p:cNvSpPr>
            <a:spLocks noChangeArrowheads="1"/>
          </p:cNvSpPr>
          <p:nvPr/>
        </p:nvSpPr>
        <p:spPr bwMode="auto">
          <a:xfrm>
            <a:off x="2663825" y="1914525"/>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12" name="Line 10">
            <a:extLst>
              <a:ext uri="{FF2B5EF4-FFF2-40B4-BE49-F238E27FC236}">
                <a16:creationId xmlns="" xmlns:a16="http://schemas.microsoft.com/office/drawing/2014/main" id="{AF151923-0989-4ABA-A4C8-CA416225A2CD}"/>
              </a:ext>
            </a:extLst>
          </p:cNvPr>
          <p:cNvSpPr>
            <a:spLocks noChangeShapeType="1"/>
          </p:cNvSpPr>
          <p:nvPr/>
        </p:nvSpPr>
        <p:spPr bwMode="auto">
          <a:xfrm>
            <a:off x="3095625" y="2132013"/>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1">
            <a:extLst>
              <a:ext uri="{FF2B5EF4-FFF2-40B4-BE49-F238E27FC236}">
                <a16:creationId xmlns="" xmlns:a16="http://schemas.microsoft.com/office/drawing/2014/main" id="{9ADA77CF-BBC8-4097-95F5-7E6980CCBB98}"/>
              </a:ext>
            </a:extLst>
          </p:cNvPr>
          <p:cNvSpPr txBox="1">
            <a:spLocks noChangeArrowheads="1"/>
          </p:cNvSpPr>
          <p:nvPr/>
        </p:nvSpPr>
        <p:spPr bwMode="auto">
          <a:xfrm>
            <a:off x="2519363" y="335597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H(M)</a:t>
            </a:r>
          </a:p>
        </p:txBody>
      </p:sp>
      <p:sp>
        <p:nvSpPr>
          <p:cNvPr id="14" name="Line 12">
            <a:extLst>
              <a:ext uri="{FF2B5EF4-FFF2-40B4-BE49-F238E27FC236}">
                <a16:creationId xmlns="" xmlns:a16="http://schemas.microsoft.com/office/drawing/2014/main" id="{E9585BE7-1307-4C09-A66B-758BA054D0EB}"/>
              </a:ext>
            </a:extLst>
          </p:cNvPr>
          <p:cNvSpPr>
            <a:spLocks noChangeShapeType="1"/>
          </p:cNvSpPr>
          <p:nvPr/>
        </p:nvSpPr>
        <p:spPr bwMode="auto">
          <a:xfrm flipV="1">
            <a:off x="7270750" y="3932932"/>
            <a:ext cx="482600" cy="1111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Oval 13">
            <a:extLst>
              <a:ext uri="{FF2B5EF4-FFF2-40B4-BE49-F238E27FC236}">
                <a16:creationId xmlns="" xmlns:a16="http://schemas.microsoft.com/office/drawing/2014/main" id="{B811D39E-6312-4CCF-943B-235D537B7466}"/>
              </a:ext>
            </a:extLst>
          </p:cNvPr>
          <p:cNvSpPr>
            <a:spLocks noChangeArrowheads="1"/>
          </p:cNvSpPr>
          <p:nvPr/>
        </p:nvSpPr>
        <p:spPr bwMode="auto">
          <a:xfrm>
            <a:off x="7753350" y="3717032"/>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sp>
        <p:nvSpPr>
          <p:cNvPr id="16" name="Text Box 14">
            <a:extLst>
              <a:ext uri="{FF2B5EF4-FFF2-40B4-BE49-F238E27FC236}">
                <a16:creationId xmlns="" xmlns:a16="http://schemas.microsoft.com/office/drawing/2014/main" id="{01EA4F71-83DD-420F-9479-2AD2CF2D78CB}"/>
              </a:ext>
            </a:extLst>
          </p:cNvPr>
          <p:cNvSpPr txBox="1">
            <a:spLocks noChangeArrowheads="1"/>
          </p:cNvSpPr>
          <p:nvPr/>
        </p:nvSpPr>
        <p:spPr bwMode="auto">
          <a:xfrm>
            <a:off x="6659563" y="9794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K</a:t>
            </a:r>
            <a:endParaRPr lang="en-US" altLang="zh-CN" sz="2400" baseline="-25000">
              <a:ea typeface="FangSong" panose="02010609060101010101" pitchFamily="49" charset="-122"/>
              <a:cs typeface="FangSong" panose="02010609060101010101" pitchFamily="49" charset="-122"/>
            </a:endParaRPr>
          </a:p>
        </p:txBody>
      </p:sp>
      <p:sp>
        <p:nvSpPr>
          <p:cNvPr id="17" name="Oval 15">
            <a:extLst>
              <a:ext uri="{FF2B5EF4-FFF2-40B4-BE49-F238E27FC236}">
                <a16:creationId xmlns="" xmlns:a16="http://schemas.microsoft.com/office/drawing/2014/main" id="{F1E2DBA5-DDCA-4DB5-9C79-0FD2CBEA87D8}"/>
              </a:ext>
            </a:extLst>
          </p:cNvPr>
          <p:cNvSpPr>
            <a:spLocks noChangeArrowheads="1"/>
          </p:cNvSpPr>
          <p:nvPr/>
        </p:nvSpPr>
        <p:spPr bwMode="auto">
          <a:xfrm>
            <a:off x="1871663" y="2635250"/>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grpSp>
        <p:nvGrpSpPr>
          <p:cNvPr id="18" name="Group 16">
            <a:extLst>
              <a:ext uri="{FF2B5EF4-FFF2-40B4-BE49-F238E27FC236}">
                <a16:creationId xmlns="" xmlns:a16="http://schemas.microsoft.com/office/drawing/2014/main" id="{D0B319C2-D3D3-4779-A7E1-5F3D7E97BA36}"/>
              </a:ext>
            </a:extLst>
          </p:cNvPr>
          <p:cNvGrpSpPr>
            <a:grpSpLocks/>
          </p:cNvGrpSpPr>
          <p:nvPr/>
        </p:nvGrpSpPr>
        <p:grpSpPr bwMode="auto">
          <a:xfrm>
            <a:off x="1079500" y="2635250"/>
            <a:ext cx="792163" cy="287338"/>
            <a:chOff x="1111" y="1888"/>
            <a:chExt cx="499" cy="181"/>
          </a:xfrm>
        </p:grpSpPr>
        <p:sp>
          <p:nvSpPr>
            <p:cNvPr id="19" name="Line 17">
              <a:extLst>
                <a:ext uri="{FF2B5EF4-FFF2-40B4-BE49-F238E27FC236}">
                  <a16:creationId xmlns="" xmlns:a16="http://schemas.microsoft.com/office/drawing/2014/main" id="{7C81856B-26FF-426F-826B-E02A8D667FBE}"/>
                </a:ext>
              </a:extLst>
            </p:cNvPr>
            <p:cNvSpPr>
              <a:spLocks noChangeShapeType="1"/>
            </p:cNvSpPr>
            <p:nvPr/>
          </p:nvSpPr>
          <p:spPr bwMode="auto">
            <a:xfrm>
              <a:off x="1111" y="2069"/>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 xmlns:a16="http://schemas.microsoft.com/office/drawing/2014/main" id="{71450093-B09B-444D-92DC-013F4951BCDE}"/>
                </a:ext>
              </a:extLst>
            </p:cNvPr>
            <p:cNvSpPr>
              <a:spLocks noChangeShapeType="1"/>
            </p:cNvSpPr>
            <p:nvPr/>
          </p:nvSpPr>
          <p:spPr bwMode="auto">
            <a:xfrm>
              <a:off x="1111" y="1888"/>
              <a:ext cx="0"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9">
            <a:extLst>
              <a:ext uri="{FF2B5EF4-FFF2-40B4-BE49-F238E27FC236}">
                <a16:creationId xmlns="" xmlns:a16="http://schemas.microsoft.com/office/drawing/2014/main" id="{1BEE63BA-AE90-4931-AB59-1D26B9725368}"/>
              </a:ext>
            </a:extLst>
          </p:cNvPr>
          <p:cNvGrpSpPr>
            <a:grpSpLocks/>
          </p:cNvGrpSpPr>
          <p:nvPr/>
        </p:nvGrpSpPr>
        <p:grpSpPr bwMode="auto">
          <a:xfrm>
            <a:off x="2303463" y="2346325"/>
            <a:ext cx="576262" cy="504825"/>
            <a:chOff x="1882" y="1706"/>
            <a:chExt cx="363" cy="318"/>
          </a:xfrm>
        </p:grpSpPr>
        <p:sp>
          <p:nvSpPr>
            <p:cNvPr id="22" name="Line 20">
              <a:extLst>
                <a:ext uri="{FF2B5EF4-FFF2-40B4-BE49-F238E27FC236}">
                  <a16:creationId xmlns="" xmlns:a16="http://schemas.microsoft.com/office/drawing/2014/main" id="{13D80D58-A633-4F6E-8C3F-0E4B0F0F4962}"/>
                </a:ext>
              </a:extLst>
            </p:cNvPr>
            <p:cNvSpPr>
              <a:spLocks noChangeShapeType="1"/>
            </p:cNvSpPr>
            <p:nvPr/>
          </p:nvSpPr>
          <p:spPr bwMode="auto">
            <a:xfrm flipV="1">
              <a:off x="2245" y="1706"/>
              <a:ext cx="0" cy="31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21">
              <a:extLst>
                <a:ext uri="{FF2B5EF4-FFF2-40B4-BE49-F238E27FC236}">
                  <a16:creationId xmlns="" xmlns:a16="http://schemas.microsoft.com/office/drawing/2014/main" id="{6356F226-37D0-4205-BD3D-4B3E7E19DE1C}"/>
                </a:ext>
              </a:extLst>
            </p:cNvPr>
            <p:cNvSpPr>
              <a:spLocks noChangeShapeType="1"/>
            </p:cNvSpPr>
            <p:nvPr/>
          </p:nvSpPr>
          <p:spPr bwMode="auto">
            <a:xfrm>
              <a:off x="1882" y="2024"/>
              <a:ext cx="36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4" name="Rectangle 22">
            <a:extLst>
              <a:ext uri="{FF2B5EF4-FFF2-40B4-BE49-F238E27FC236}">
                <a16:creationId xmlns="" xmlns:a16="http://schemas.microsoft.com/office/drawing/2014/main" id="{34EFD52E-64BE-4700-9BD8-6767FCC76695}"/>
              </a:ext>
            </a:extLst>
          </p:cNvPr>
          <p:cNvSpPr>
            <a:spLocks noChangeArrowheads="1"/>
          </p:cNvSpPr>
          <p:nvPr/>
        </p:nvSpPr>
        <p:spPr bwMode="auto">
          <a:xfrm>
            <a:off x="3527425" y="1627188"/>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25" name="Rectangle 23">
            <a:extLst>
              <a:ext uri="{FF2B5EF4-FFF2-40B4-BE49-F238E27FC236}">
                <a16:creationId xmlns="" xmlns:a16="http://schemas.microsoft.com/office/drawing/2014/main" id="{595D4652-701E-4513-BA77-34E3856E40C2}"/>
              </a:ext>
            </a:extLst>
          </p:cNvPr>
          <p:cNvSpPr>
            <a:spLocks noChangeArrowheads="1"/>
          </p:cNvSpPr>
          <p:nvPr/>
        </p:nvSpPr>
        <p:spPr bwMode="auto">
          <a:xfrm>
            <a:off x="3527425" y="2490788"/>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sp>
        <p:nvSpPr>
          <p:cNvPr id="26" name="Line 24">
            <a:extLst>
              <a:ext uri="{FF2B5EF4-FFF2-40B4-BE49-F238E27FC236}">
                <a16:creationId xmlns="" xmlns:a16="http://schemas.microsoft.com/office/drawing/2014/main" id="{6E691AAD-258F-4DA5-B56F-3C8285FA8133}"/>
              </a:ext>
            </a:extLst>
          </p:cNvPr>
          <p:cNvSpPr>
            <a:spLocks noChangeShapeType="1"/>
          </p:cNvSpPr>
          <p:nvPr/>
        </p:nvSpPr>
        <p:spPr bwMode="auto">
          <a:xfrm flipH="1" flipV="1">
            <a:off x="6983413" y="1411288"/>
            <a:ext cx="0" cy="50323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nvGrpSpPr>
          <p:cNvPr id="27" name="Group 25">
            <a:extLst>
              <a:ext uri="{FF2B5EF4-FFF2-40B4-BE49-F238E27FC236}">
                <a16:creationId xmlns="" xmlns:a16="http://schemas.microsoft.com/office/drawing/2014/main" id="{8369F44E-B3B4-45F3-B70B-D9DE4E0566E5}"/>
              </a:ext>
            </a:extLst>
          </p:cNvPr>
          <p:cNvGrpSpPr>
            <a:grpSpLocks/>
          </p:cNvGrpSpPr>
          <p:nvPr/>
        </p:nvGrpSpPr>
        <p:grpSpPr bwMode="auto">
          <a:xfrm>
            <a:off x="8172400" y="3932932"/>
            <a:ext cx="301625" cy="360363"/>
            <a:chOff x="4105" y="1298"/>
            <a:chExt cx="453" cy="227"/>
          </a:xfrm>
        </p:grpSpPr>
        <p:sp>
          <p:nvSpPr>
            <p:cNvPr id="28" name="Line 26">
              <a:extLst>
                <a:ext uri="{FF2B5EF4-FFF2-40B4-BE49-F238E27FC236}">
                  <a16:creationId xmlns="" xmlns:a16="http://schemas.microsoft.com/office/drawing/2014/main" id="{A13671DE-FC9B-4DB4-B7E9-9F24B808FBE2}"/>
                </a:ext>
              </a:extLst>
            </p:cNvPr>
            <p:cNvSpPr>
              <a:spLocks noChangeShapeType="1"/>
            </p:cNvSpPr>
            <p:nvPr/>
          </p:nvSpPr>
          <p:spPr bwMode="auto">
            <a:xfrm>
              <a:off x="4105" y="1298"/>
              <a:ext cx="4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27">
              <a:extLst>
                <a:ext uri="{FF2B5EF4-FFF2-40B4-BE49-F238E27FC236}">
                  <a16:creationId xmlns="" xmlns:a16="http://schemas.microsoft.com/office/drawing/2014/main" id="{931B5271-DDAE-4917-AE79-64C39F9E5890}"/>
                </a:ext>
              </a:extLst>
            </p:cNvPr>
            <p:cNvSpPr>
              <a:spLocks noChangeShapeType="1"/>
            </p:cNvSpPr>
            <p:nvPr/>
          </p:nvSpPr>
          <p:spPr bwMode="auto">
            <a:xfrm>
              <a:off x="4558" y="129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28">
            <a:extLst>
              <a:ext uri="{FF2B5EF4-FFF2-40B4-BE49-F238E27FC236}">
                <a16:creationId xmlns="" xmlns:a16="http://schemas.microsoft.com/office/drawing/2014/main" id="{9AFF8886-AB03-465E-A4B9-753387D71B5F}"/>
              </a:ext>
            </a:extLst>
          </p:cNvPr>
          <p:cNvGrpSpPr>
            <a:grpSpLocks/>
          </p:cNvGrpSpPr>
          <p:nvPr/>
        </p:nvGrpSpPr>
        <p:grpSpPr bwMode="auto">
          <a:xfrm>
            <a:off x="7270749" y="4520307"/>
            <a:ext cx="1223953" cy="360363"/>
            <a:chOff x="3288" y="1661"/>
            <a:chExt cx="1270" cy="227"/>
          </a:xfrm>
        </p:grpSpPr>
        <p:sp>
          <p:nvSpPr>
            <p:cNvPr id="31" name="Line 29">
              <a:extLst>
                <a:ext uri="{FF2B5EF4-FFF2-40B4-BE49-F238E27FC236}">
                  <a16:creationId xmlns="" xmlns:a16="http://schemas.microsoft.com/office/drawing/2014/main" id="{D33F7178-C1E9-4927-9C63-F1AE30343DD0}"/>
                </a:ext>
              </a:extLst>
            </p:cNvPr>
            <p:cNvSpPr>
              <a:spLocks noChangeShapeType="1"/>
            </p:cNvSpPr>
            <p:nvPr/>
          </p:nvSpPr>
          <p:spPr bwMode="auto">
            <a:xfrm>
              <a:off x="3288" y="1888"/>
              <a:ext cx="127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2" name="Line 30">
              <a:extLst>
                <a:ext uri="{FF2B5EF4-FFF2-40B4-BE49-F238E27FC236}">
                  <a16:creationId xmlns="" xmlns:a16="http://schemas.microsoft.com/office/drawing/2014/main" id="{4BAC8EF9-59AC-41A8-98CB-8F3ED2F5B388}"/>
                </a:ext>
              </a:extLst>
            </p:cNvPr>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1">
            <a:extLst>
              <a:ext uri="{FF2B5EF4-FFF2-40B4-BE49-F238E27FC236}">
                <a16:creationId xmlns="" xmlns:a16="http://schemas.microsoft.com/office/drawing/2014/main" id="{7ECC31C9-E427-4AB3-80A4-0CCAFDB0D6A7}"/>
              </a:ext>
            </a:extLst>
          </p:cNvPr>
          <p:cNvSpPr txBox="1">
            <a:spLocks noChangeArrowheads="1"/>
          </p:cNvSpPr>
          <p:nvPr/>
        </p:nvSpPr>
        <p:spPr bwMode="auto">
          <a:xfrm>
            <a:off x="8028384" y="413156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zh-CN" altLang="en-US" sz="2400" b="0" dirty="0">
                <a:latin typeface="华文中宋" panose="02010600040101010101" pitchFamily="2" charset="-122"/>
                <a:cs typeface="FangSong" panose="02010609060101010101" pitchFamily="49" charset="-122"/>
              </a:rPr>
              <a:t>比较</a:t>
            </a:r>
          </a:p>
        </p:txBody>
      </p:sp>
      <p:sp>
        <p:nvSpPr>
          <p:cNvPr id="34" name="Line 32">
            <a:extLst>
              <a:ext uri="{FF2B5EF4-FFF2-40B4-BE49-F238E27FC236}">
                <a16:creationId xmlns="" xmlns:a16="http://schemas.microsoft.com/office/drawing/2014/main" id="{2B180198-2066-4B9C-A9EB-8E254339416D}"/>
              </a:ext>
            </a:extLst>
          </p:cNvPr>
          <p:cNvSpPr>
            <a:spLocks noChangeShapeType="1"/>
          </p:cNvSpPr>
          <p:nvPr/>
        </p:nvSpPr>
        <p:spPr bwMode="auto">
          <a:xfrm flipV="1">
            <a:off x="3022600" y="2635250"/>
            <a:ext cx="649288" cy="719138"/>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Oval 33">
            <a:extLst>
              <a:ext uri="{FF2B5EF4-FFF2-40B4-BE49-F238E27FC236}">
                <a16:creationId xmlns="" xmlns:a16="http://schemas.microsoft.com/office/drawing/2014/main" id="{C3643F40-DF11-4DB6-9019-5B56E3032FE5}"/>
              </a:ext>
            </a:extLst>
          </p:cNvPr>
          <p:cNvSpPr>
            <a:spLocks noChangeArrowheads="1"/>
          </p:cNvSpPr>
          <p:nvPr/>
        </p:nvSpPr>
        <p:spPr bwMode="auto">
          <a:xfrm>
            <a:off x="4678363" y="1916113"/>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E</a:t>
            </a:r>
          </a:p>
        </p:txBody>
      </p:sp>
      <p:sp>
        <p:nvSpPr>
          <p:cNvPr id="36" name="Line 34">
            <a:extLst>
              <a:ext uri="{FF2B5EF4-FFF2-40B4-BE49-F238E27FC236}">
                <a16:creationId xmlns="" xmlns:a16="http://schemas.microsoft.com/office/drawing/2014/main" id="{1C2F35D8-F172-48C8-91C0-8838386936F8}"/>
              </a:ext>
            </a:extLst>
          </p:cNvPr>
          <p:cNvSpPr>
            <a:spLocks noChangeShapeType="1"/>
          </p:cNvSpPr>
          <p:nvPr/>
        </p:nvSpPr>
        <p:spPr bwMode="auto">
          <a:xfrm>
            <a:off x="4175125" y="2132013"/>
            <a:ext cx="5032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Line 35">
            <a:extLst>
              <a:ext uri="{FF2B5EF4-FFF2-40B4-BE49-F238E27FC236}">
                <a16:creationId xmlns="" xmlns:a16="http://schemas.microsoft.com/office/drawing/2014/main" id="{DA73BA01-A1C9-4AAD-A3A1-C490A403A80C}"/>
              </a:ext>
            </a:extLst>
          </p:cNvPr>
          <p:cNvSpPr>
            <a:spLocks noChangeShapeType="1"/>
          </p:cNvSpPr>
          <p:nvPr/>
        </p:nvSpPr>
        <p:spPr bwMode="auto">
          <a:xfrm flipH="1" flipV="1">
            <a:off x="4895850" y="2347913"/>
            <a:ext cx="1588" cy="576262"/>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Text Box 36">
            <a:extLst>
              <a:ext uri="{FF2B5EF4-FFF2-40B4-BE49-F238E27FC236}">
                <a16:creationId xmlns="" xmlns:a16="http://schemas.microsoft.com/office/drawing/2014/main" id="{35D42E7B-3136-4138-9938-A7C9CA6D1DBC}"/>
              </a:ext>
            </a:extLst>
          </p:cNvPr>
          <p:cNvSpPr txBox="1">
            <a:spLocks noChangeArrowheads="1"/>
          </p:cNvSpPr>
          <p:nvPr/>
        </p:nvSpPr>
        <p:spPr bwMode="auto">
          <a:xfrm>
            <a:off x="4606925" y="285115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K</a:t>
            </a:r>
            <a:endParaRPr lang="en-US" altLang="zh-CN" sz="2400" baseline="-25000">
              <a:ea typeface="FangSong" panose="02010609060101010101" pitchFamily="49" charset="-122"/>
              <a:cs typeface="FangSong" panose="02010609060101010101" pitchFamily="49" charset="-122"/>
            </a:endParaRPr>
          </a:p>
        </p:txBody>
      </p:sp>
      <p:sp>
        <p:nvSpPr>
          <p:cNvPr id="39" name="Rectangle 37">
            <a:extLst>
              <a:ext uri="{FF2B5EF4-FFF2-40B4-BE49-F238E27FC236}">
                <a16:creationId xmlns="" xmlns:a16="http://schemas.microsoft.com/office/drawing/2014/main" id="{964EE4FC-7D89-4962-B6E9-71A8FD6DE1D6}"/>
              </a:ext>
            </a:extLst>
          </p:cNvPr>
          <p:cNvSpPr>
            <a:spLocks noChangeArrowheads="1"/>
          </p:cNvSpPr>
          <p:nvPr/>
        </p:nvSpPr>
        <p:spPr bwMode="auto">
          <a:xfrm>
            <a:off x="5575302" y="1627188"/>
            <a:ext cx="615948" cy="11525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C</a:t>
            </a:r>
          </a:p>
        </p:txBody>
      </p:sp>
      <p:sp>
        <p:nvSpPr>
          <p:cNvPr id="40" name="Line 38">
            <a:extLst>
              <a:ext uri="{FF2B5EF4-FFF2-40B4-BE49-F238E27FC236}">
                <a16:creationId xmlns="" xmlns:a16="http://schemas.microsoft.com/office/drawing/2014/main" id="{11EE1471-58A0-485E-A214-0EFFBEF790A5}"/>
              </a:ext>
            </a:extLst>
          </p:cNvPr>
          <p:cNvSpPr>
            <a:spLocks noChangeShapeType="1"/>
          </p:cNvSpPr>
          <p:nvPr/>
        </p:nvSpPr>
        <p:spPr bwMode="auto">
          <a:xfrm>
            <a:off x="5111750" y="2130425"/>
            <a:ext cx="463552"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 name="Oval 39">
            <a:extLst>
              <a:ext uri="{FF2B5EF4-FFF2-40B4-BE49-F238E27FC236}">
                <a16:creationId xmlns="" xmlns:a16="http://schemas.microsoft.com/office/drawing/2014/main" id="{671AC65C-C163-445F-ACB8-67F7828E5AC8}"/>
              </a:ext>
            </a:extLst>
          </p:cNvPr>
          <p:cNvSpPr>
            <a:spLocks noChangeArrowheads="1"/>
          </p:cNvSpPr>
          <p:nvPr/>
        </p:nvSpPr>
        <p:spPr bwMode="auto">
          <a:xfrm>
            <a:off x="6767513" y="1916113"/>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D</a:t>
            </a:r>
          </a:p>
        </p:txBody>
      </p:sp>
      <p:sp>
        <p:nvSpPr>
          <p:cNvPr id="42" name="Line 40">
            <a:extLst>
              <a:ext uri="{FF2B5EF4-FFF2-40B4-BE49-F238E27FC236}">
                <a16:creationId xmlns="" xmlns:a16="http://schemas.microsoft.com/office/drawing/2014/main" id="{3B0B5064-6660-439B-A63D-9F4BD52DD3D3}"/>
              </a:ext>
            </a:extLst>
          </p:cNvPr>
          <p:cNvSpPr>
            <a:spLocks noChangeShapeType="1"/>
          </p:cNvSpPr>
          <p:nvPr/>
        </p:nvSpPr>
        <p:spPr bwMode="auto">
          <a:xfrm>
            <a:off x="6191250" y="2132013"/>
            <a:ext cx="576263"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 name="Rectangle 41">
            <a:extLst>
              <a:ext uri="{FF2B5EF4-FFF2-40B4-BE49-F238E27FC236}">
                <a16:creationId xmlns="" xmlns:a16="http://schemas.microsoft.com/office/drawing/2014/main" id="{12B709D3-ACA3-44CD-BFDC-12599AE1D463}"/>
              </a:ext>
            </a:extLst>
          </p:cNvPr>
          <p:cNvSpPr>
            <a:spLocks noChangeArrowheads="1"/>
          </p:cNvSpPr>
          <p:nvPr/>
        </p:nvSpPr>
        <p:spPr bwMode="auto">
          <a:xfrm>
            <a:off x="6623050" y="3861048"/>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44" name="Rectangle 42">
            <a:extLst>
              <a:ext uri="{FF2B5EF4-FFF2-40B4-BE49-F238E27FC236}">
                <a16:creationId xmlns="" xmlns:a16="http://schemas.microsoft.com/office/drawing/2014/main" id="{8E8E45CB-9742-4A8E-B756-F962D0737380}"/>
              </a:ext>
            </a:extLst>
          </p:cNvPr>
          <p:cNvSpPr>
            <a:spLocks noChangeArrowheads="1"/>
          </p:cNvSpPr>
          <p:nvPr/>
        </p:nvSpPr>
        <p:spPr bwMode="auto">
          <a:xfrm>
            <a:off x="6623050" y="4724648"/>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sp>
        <p:nvSpPr>
          <p:cNvPr id="45" name="Line 43">
            <a:extLst>
              <a:ext uri="{FF2B5EF4-FFF2-40B4-BE49-F238E27FC236}">
                <a16:creationId xmlns="" xmlns:a16="http://schemas.microsoft.com/office/drawing/2014/main" id="{76A0F151-46BF-42DB-952A-F9CF008E5AC3}"/>
              </a:ext>
            </a:extLst>
          </p:cNvPr>
          <p:cNvSpPr>
            <a:spLocks noChangeShapeType="1"/>
          </p:cNvSpPr>
          <p:nvPr/>
        </p:nvSpPr>
        <p:spPr bwMode="auto">
          <a:xfrm flipH="1" flipV="1">
            <a:off x="6983413" y="2348880"/>
            <a:ext cx="0" cy="1512888"/>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nvGrpSpPr>
          <p:cNvPr id="46" name="Group 44">
            <a:extLst>
              <a:ext uri="{FF2B5EF4-FFF2-40B4-BE49-F238E27FC236}">
                <a16:creationId xmlns="" xmlns:a16="http://schemas.microsoft.com/office/drawing/2014/main" id="{EB1DEFB8-071D-44CC-BAF8-3B5D4A3E8710}"/>
              </a:ext>
            </a:extLst>
          </p:cNvPr>
          <p:cNvGrpSpPr>
            <a:grpSpLocks/>
          </p:cNvGrpSpPr>
          <p:nvPr/>
        </p:nvGrpSpPr>
        <p:grpSpPr bwMode="auto">
          <a:xfrm>
            <a:off x="790575" y="4797425"/>
            <a:ext cx="1296988" cy="1438275"/>
            <a:chOff x="158" y="1389"/>
            <a:chExt cx="817" cy="878"/>
          </a:xfrm>
        </p:grpSpPr>
        <p:pic>
          <p:nvPicPr>
            <p:cNvPr id="47" name="Picture 45" descr="J0292020">
              <a:extLst>
                <a:ext uri="{FF2B5EF4-FFF2-40B4-BE49-F238E27FC236}">
                  <a16:creationId xmlns="" xmlns:a16="http://schemas.microsoft.com/office/drawing/2014/main" id="{D067E5E8-6CCA-40D5-8993-E7B72181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46">
              <a:extLst>
                <a:ext uri="{FF2B5EF4-FFF2-40B4-BE49-F238E27FC236}">
                  <a16:creationId xmlns="" xmlns:a16="http://schemas.microsoft.com/office/drawing/2014/main" id="{692D4825-8318-4261-8A76-AD178DD49114}"/>
                </a:ext>
              </a:extLst>
            </p:cNvPr>
            <p:cNvSpPr txBox="1">
              <a:spLocks noChangeArrowheads="1"/>
            </p:cNvSpPr>
            <p:nvPr/>
          </p:nvSpPr>
          <p:spPr bwMode="auto">
            <a:xfrm>
              <a:off x="158" y="1979"/>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Bob</a:t>
              </a:r>
            </a:p>
          </p:txBody>
        </p:sp>
      </p:grpSp>
      <p:grpSp>
        <p:nvGrpSpPr>
          <p:cNvPr id="49" name="Group 47">
            <a:extLst>
              <a:ext uri="{FF2B5EF4-FFF2-40B4-BE49-F238E27FC236}">
                <a16:creationId xmlns="" xmlns:a16="http://schemas.microsoft.com/office/drawing/2014/main" id="{11308792-6D68-40E4-B886-4E35D4482CFB}"/>
              </a:ext>
            </a:extLst>
          </p:cNvPr>
          <p:cNvGrpSpPr>
            <a:grpSpLocks/>
          </p:cNvGrpSpPr>
          <p:nvPr/>
        </p:nvGrpSpPr>
        <p:grpSpPr bwMode="auto">
          <a:xfrm>
            <a:off x="7777163" y="5013325"/>
            <a:ext cx="1187450" cy="1322388"/>
            <a:chOff x="5012" y="1434"/>
            <a:chExt cx="748" cy="833"/>
          </a:xfrm>
        </p:grpSpPr>
        <p:pic>
          <p:nvPicPr>
            <p:cNvPr id="50" name="Picture 48" descr="J0195384">
              <a:extLst>
                <a:ext uri="{FF2B5EF4-FFF2-40B4-BE49-F238E27FC236}">
                  <a16:creationId xmlns="" xmlns:a16="http://schemas.microsoft.com/office/drawing/2014/main" id="{4238D038-6B87-4708-A834-1B4C3464E8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49">
              <a:extLst>
                <a:ext uri="{FF2B5EF4-FFF2-40B4-BE49-F238E27FC236}">
                  <a16:creationId xmlns="" xmlns:a16="http://schemas.microsoft.com/office/drawing/2014/main" id="{6F9085A4-E009-4A40-AC8E-B39EEFC02D8E}"/>
                </a:ext>
              </a:extLst>
            </p:cNvPr>
            <p:cNvSpPr txBox="1">
              <a:spLocks noChangeArrowheads="1"/>
            </p:cNvSpPr>
            <p:nvPr/>
          </p:nvSpPr>
          <p:spPr bwMode="auto">
            <a:xfrm>
              <a:off x="5170" y="197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Alice</a:t>
              </a:r>
            </a:p>
          </p:txBody>
        </p:sp>
      </p:grpSp>
      <p:sp>
        <p:nvSpPr>
          <p:cNvPr id="52" name="Rectangle 50">
            <a:extLst>
              <a:ext uri="{FF2B5EF4-FFF2-40B4-BE49-F238E27FC236}">
                <a16:creationId xmlns="" xmlns:a16="http://schemas.microsoft.com/office/drawing/2014/main" id="{585752B9-4B40-404F-805E-5D3DD442B9FE}"/>
              </a:ext>
            </a:extLst>
          </p:cNvPr>
          <p:cNvSpPr>
            <a:spLocks noChangeArrowheads="1"/>
          </p:cNvSpPr>
          <p:nvPr/>
        </p:nvSpPr>
        <p:spPr bwMode="auto">
          <a:xfrm>
            <a:off x="2424113" y="5292725"/>
            <a:ext cx="4968875"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b="0" dirty="0"/>
              <a:t>提供认证</a:t>
            </a:r>
          </a:p>
          <a:p>
            <a:pPr algn="ctr" eaLnBrk="1" hangingPunct="1">
              <a:lnSpc>
                <a:spcPct val="100000"/>
              </a:lnSpc>
              <a:spcBef>
                <a:spcPct val="0"/>
              </a:spcBef>
              <a:buFontTx/>
              <a:buNone/>
            </a:pPr>
            <a:r>
              <a:rPr lang="zh-CN" altLang="en-US" b="0" dirty="0"/>
              <a:t>提供保密</a:t>
            </a:r>
          </a:p>
        </p:txBody>
      </p:sp>
      <p:sp>
        <p:nvSpPr>
          <p:cNvPr id="53" name="Text Box 51">
            <a:extLst>
              <a:ext uri="{FF2B5EF4-FFF2-40B4-BE49-F238E27FC236}">
                <a16:creationId xmlns="" xmlns:a16="http://schemas.microsoft.com/office/drawing/2014/main" id="{9B7AFDF5-D8A5-4180-9E0C-4EAA34D7ED1E}"/>
              </a:ext>
            </a:extLst>
          </p:cNvPr>
          <p:cNvSpPr txBox="1">
            <a:spLocks noChangeArrowheads="1"/>
          </p:cNvSpPr>
          <p:nvPr/>
        </p:nvSpPr>
        <p:spPr bwMode="auto">
          <a:xfrm>
            <a:off x="4175125" y="34290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E</a:t>
            </a:r>
            <a:r>
              <a:rPr lang="en-US" altLang="zh-CN" sz="2400" baseline="-25000" dirty="0">
                <a:ea typeface="FangSong" panose="02010609060101010101" pitchFamily="49" charset="-122"/>
                <a:cs typeface="FangSong" panose="02010609060101010101" pitchFamily="49" charset="-122"/>
              </a:rPr>
              <a:t>K</a:t>
            </a:r>
            <a:r>
              <a:rPr lang="en-US" altLang="zh-CN" sz="2400" dirty="0">
                <a:ea typeface="FangSong" panose="02010609060101010101" pitchFamily="49" charset="-122"/>
                <a:cs typeface="FangSong" panose="02010609060101010101" pitchFamily="49" charset="-122"/>
              </a:rPr>
              <a:t>(M||H(M))</a:t>
            </a:r>
          </a:p>
        </p:txBody>
      </p:sp>
      <p:sp>
        <p:nvSpPr>
          <p:cNvPr id="54" name="Line 52">
            <a:extLst>
              <a:ext uri="{FF2B5EF4-FFF2-40B4-BE49-F238E27FC236}">
                <a16:creationId xmlns="" xmlns:a16="http://schemas.microsoft.com/office/drawing/2014/main" id="{32DDD430-CDE7-4FCC-8436-3BC0340E4794}"/>
              </a:ext>
            </a:extLst>
          </p:cNvPr>
          <p:cNvSpPr>
            <a:spLocks noChangeShapeType="1"/>
          </p:cNvSpPr>
          <p:nvPr/>
        </p:nvSpPr>
        <p:spPr bwMode="auto">
          <a:xfrm flipV="1">
            <a:off x="4965700" y="2780928"/>
            <a:ext cx="649288" cy="719138"/>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Text Box 11">
            <a:extLst>
              <a:ext uri="{FF2B5EF4-FFF2-40B4-BE49-F238E27FC236}">
                <a16:creationId xmlns="" xmlns:a16="http://schemas.microsoft.com/office/drawing/2014/main" id="{3039BEDD-5297-4AEC-8F32-63A7047969F8}"/>
              </a:ext>
            </a:extLst>
          </p:cNvPr>
          <p:cNvSpPr txBox="1">
            <a:spLocks noChangeArrowheads="1"/>
          </p:cNvSpPr>
          <p:nvPr/>
        </p:nvSpPr>
        <p:spPr bwMode="auto">
          <a:xfrm>
            <a:off x="5641976" y="531717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H(M)</a:t>
            </a:r>
          </a:p>
        </p:txBody>
      </p:sp>
      <p:sp>
        <p:nvSpPr>
          <p:cNvPr id="56" name="Line 32">
            <a:extLst>
              <a:ext uri="{FF2B5EF4-FFF2-40B4-BE49-F238E27FC236}">
                <a16:creationId xmlns="" xmlns:a16="http://schemas.microsoft.com/office/drawing/2014/main" id="{EC57EA4C-3E5A-42E4-B45F-AC99A590CD16}"/>
              </a:ext>
            </a:extLst>
          </p:cNvPr>
          <p:cNvSpPr>
            <a:spLocks noChangeShapeType="1"/>
          </p:cNvSpPr>
          <p:nvPr/>
        </p:nvSpPr>
        <p:spPr bwMode="auto">
          <a:xfrm flipV="1">
            <a:off x="6351587" y="4878412"/>
            <a:ext cx="611982" cy="463525"/>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46504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0-#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0-#ppt_w/2"/>
                                          </p:val>
                                        </p:tav>
                                        <p:tav tm="100000">
                                          <p:val>
                                            <p:strVal val="#ppt_x"/>
                                          </p:val>
                                        </p:tav>
                                      </p:tavLst>
                                    </p:anim>
                                    <p:anim calcmode="lin" valueType="num">
                                      <p:cBhvr additive="base">
                                        <p:cTn id="41" dur="500" fill="hold"/>
                                        <p:tgtEl>
                                          <p:spTgt spid="24"/>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fill="hold"/>
                                        <p:tgtEl>
                                          <p:spTgt spid="34"/>
                                        </p:tgtEl>
                                        <p:attrNameLst>
                                          <p:attrName>ppt_x</p:attrName>
                                        </p:attrNameLst>
                                      </p:cBhvr>
                                      <p:tavLst>
                                        <p:tav tm="0">
                                          <p:val>
                                            <p:strVal val="#ppt_x"/>
                                          </p:val>
                                        </p:tav>
                                        <p:tav tm="100000">
                                          <p:val>
                                            <p:strVal val="#ppt_x"/>
                                          </p:val>
                                        </p:tav>
                                      </p:tavLst>
                                    </p:anim>
                                    <p:anim calcmode="lin" valueType="num">
                                      <p:cBhvr additive="base">
                                        <p:cTn id="51" dur="500" fill="hold"/>
                                        <p:tgtEl>
                                          <p:spTgt spid="3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0-#ppt_w/2"/>
                                          </p:val>
                                        </p:tav>
                                        <p:tav tm="100000">
                                          <p:val>
                                            <p:strVal val="#ppt_x"/>
                                          </p:val>
                                        </p:tav>
                                      </p:tavLst>
                                    </p:anim>
                                    <p:anim calcmode="lin" valueType="num">
                                      <p:cBhvr additive="base">
                                        <p:cTn id="61" dur="500" fill="hold"/>
                                        <p:tgtEl>
                                          <p:spTgt spid="36"/>
                                        </p:tgtEl>
                                        <p:attrNameLst>
                                          <p:attrName>ppt_y</p:attrName>
                                        </p:attrNameLst>
                                      </p:cBhvr>
                                      <p:tavLst>
                                        <p:tav tm="0">
                                          <p:val>
                                            <p:strVal val="#ppt_y"/>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fill="hold"/>
                                        <p:tgtEl>
                                          <p:spTgt spid="37"/>
                                        </p:tgtEl>
                                        <p:attrNameLst>
                                          <p:attrName>ppt_x</p:attrName>
                                        </p:attrNameLst>
                                      </p:cBhvr>
                                      <p:tavLst>
                                        <p:tav tm="0">
                                          <p:val>
                                            <p:strVal val="#ppt_x"/>
                                          </p:val>
                                        </p:tav>
                                        <p:tav tm="100000">
                                          <p:val>
                                            <p:strVal val="#ppt_x"/>
                                          </p:val>
                                        </p:tav>
                                      </p:tavLst>
                                    </p:anim>
                                    <p:anim calcmode="lin" valueType="num">
                                      <p:cBhvr additive="base">
                                        <p:cTn id="69" dur="500" fill="hold"/>
                                        <p:tgtEl>
                                          <p:spTgt spid="37"/>
                                        </p:tgtEl>
                                        <p:attrNameLst>
                                          <p:attrName>ppt_y</p:attrName>
                                        </p:attrNameLst>
                                      </p:cBhvr>
                                      <p:tavLst>
                                        <p:tav tm="0">
                                          <p:val>
                                            <p:strVal val="1+#ppt_h/2"/>
                                          </p:val>
                                        </p:tav>
                                        <p:tav tm="100000">
                                          <p:val>
                                            <p:strVal val="#ppt_y"/>
                                          </p:val>
                                        </p:tav>
                                      </p:tavLst>
                                    </p:anim>
                                  </p:childTnLst>
                                </p:cTn>
                              </p:par>
                            </p:childTnLst>
                          </p:cTn>
                        </p:par>
                        <p:par>
                          <p:cTn id="70" fill="hold">
                            <p:stCondLst>
                              <p:cond delay="500"/>
                            </p:stCondLst>
                            <p:childTnLst>
                              <p:par>
                                <p:cTn id="71" presetID="4" presetClass="entr" presetSubtype="16"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box(in)">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500" fill="hold"/>
                                        <p:tgtEl>
                                          <p:spTgt spid="40"/>
                                        </p:tgtEl>
                                        <p:attrNameLst>
                                          <p:attrName>ppt_x</p:attrName>
                                        </p:attrNameLst>
                                      </p:cBhvr>
                                      <p:tavLst>
                                        <p:tav tm="0">
                                          <p:val>
                                            <p:strVal val="0-#ppt_w/2"/>
                                          </p:val>
                                        </p:tav>
                                        <p:tav tm="100000">
                                          <p:val>
                                            <p:strVal val="#ppt_x"/>
                                          </p:val>
                                        </p:tav>
                                      </p:tavLst>
                                    </p:anim>
                                    <p:anim calcmode="lin" valueType="num">
                                      <p:cBhvr additive="base">
                                        <p:cTn id="79" dur="500" fill="hold"/>
                                        <p:tgtEl>
                                          <p:spTgt spid="40"/>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additive="base">
                                        <p:cTn id="82" dur="500" fill="hold"/>
                                        <p:tgtEl>
                                          <p:spTgt spid="39"/>
                                        </p:tgtEl>
                                        <p:attrNameLst>
                                          <p:attrName>ppt_x</p:attrName>
                                        </p:attrNameLst>
                                      </p:cBhvr>
                                      <p:tavLst>
                                        <p:tav tm="0">
                                          <p:val>
                                            <p:strVal val="0-#ppt_w/2"/>
                                          </p:val>
                                        </p:tav>
                                        <p:tav tm="100000">
                                          <p:val>
                                            <p:strVal val="#ppt_x"/>
                                          </p:val>
                                        </p:tav>
                                      </p:tavLst>
                                    </p:anim>
                                    <p:anim calcmode="lin" valueType="num">
                                      <p:cBhvr additive="base">
                                        <p:cTn id="83"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additive="base">
                                        <p:cTn id="88" dur="500" fill="hold"/>
                                        <p:tgtEl>
                                          <p:spTgt spid="54"/>
                                        </p:tgtEl>
                                        <p:attrNameLst>
                                          <p:attrName>ppt_x</p:attrName>
                                        </p:attrNameLst>
                                      </p:cBhvr>
                                      <p:tavLst>
                                        <p:tav tm="0">
                                          <p:val>
                                            <p:strVal val="#ppt_x"/>
                                          </p:val>
                                        </p:tav>
                                        <p:tav tm="100000">
                                          <p:val>
                                            <p:strVal val="#ppt_x"/>
                                          </p:val>
                                        </p:tav>
                                      </p:tavLst>
                                    </p:anim>
                                    <p:anim calcmode="lin" valueType="num">
                                      <p:cBhvr additive="base">
                                        <p:cTn id="89" dur="500" fill="hold"/>
                                        <p:tgtEl>
                                          <p:spTgt spid="5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53"/>
                                        </p:tgtEl>
                                        <p:attrNameLst>
                                          <p:attrName>style.visibility</p:attrName>
                                        </p:attrNameLst>
                                      </p:cBhvr>
                                      <p:to>
                                        <p:strVal val="visible"/>
                                      </p:to>
                                    </p:set>
                                    <p:anim calcmode="lin" valueType="num">
                                      <p:cBhvr additive="base">
                                        <p:cTn id="92" dur="500" fill="hold"/>
                                        <p:tgtEl>
                                          <p:spTgt spid="53"/>
                                        </p:tgtEl>
                                        <p:attrNameLst>
                                          <p:attrName>ppt_x</p:attrName>
                                        </p:attrNameLst>
                                      </p:cBhvr>
                                      <p:tavLst>
                                        <p:tav tm="0">
                                          <p:val>
                                            <p:strVal val="#ppt_x"/>
                                          </p:val>
                                        </p:tav>
                                        <p:tav tm="100000">
                                          <p:val>
                                            <p:strVal val="#ppt_x"/>
                                          </p:val>
                                        </p:tav>
                                      </p:tavLst>
                                    </p:anim>
                                    <p:anim calcmode="lin" valueType="num">
                                      <p:cBhvr additive="base">
                                        <p:cTn id="9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42"/>
                                        </p:tgtEl>
                                        <p:attrNameLst>
                                          <p:attrName>style.visibility</p:attrName>
                                        </p:attrNameLst>
                                      </p:cBhvr>
                                      <p:to>
                                        <p:strVal val="visible"/>
                                      </p:to>
                                    </p:set>
                                    <p:anim calcmode="lin" valueType="num">
                                      <p:cBhvr additive="base">
                                        <p:cTn id="98" dur="500" fill="hold"/>
                                        <p:tgtEl>
                                          <p:spTgt spid="42"/>
                                        </p:tgtEl>
                                        <p:attrNameLst>
                                          <p:attrName>ppt_x</p:attrName>
                                        </p:attrNameLst>
                                      </p:cBhvr>
                                      <p:tavLst>
                                        <p:tav tm="0">
                                          <p:val>
                                            <p:strVal val="0-#ppt_w/2"/>
                                          </p:val>
                                        </p:tav>
                                        <p:tav tm="100000">
                                          <p:val>
                                            <p:strVal val="#ppt_x"/>
                                          </p:val>
                                        </p:tav>
                                      </p:tavLst>
                                    </p:anim>
                                    <p:anim calcmode="lin" valueType="num">
                                      <p:cBhvr additive="base">
                                        <p:cTn id="99" dur="500" fill="hold"/>
                                        <p:tgtEl>
                                          <p:spTgt spid="42"/>
                                        </p:tgtEl>
                                        <p:attrNameLst>
                                          <p:attrName>ppt_y</p:attrName>
                                        </p:attrNameLst>
                                      </p:cBhvr>
                                      <p:tavLst>
                                        <p:tav tm="0">
                                          <p:val>
                                            <p:strVal val="#ppt_y"/>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fill="hold"/>
                                        <p:tgtEl>
                                          <p:spTgt spid="16"/>
                                        </p:tgtEl>
                                        <p:attrNameLst>
                                          <p:attrName>ppt_x</p:attrName>
                                        </p:attrNameLst>
                                      </p:cBhvr>
                                      <p:tavLst>
                                        <p:tav tm="0">
                                          <p:val>
                                            <p:strVal val="#ppt_x"/>
                                          </p:val>
                                        </p:tav>
                                        <p:tav tm="100000">
                                          <p:val>
                                            <p:strVal val="#ppt_x"/>
                                          </p:val>
                                        </p:tav>
                                      </p:tavLst>
                                    </p:anim>
                                    <p:anim calcmode="lin" valueType="num">
                                      <p:cBhvr additive="base">
                                        <p:cTn id="103" dur="500" fill="hold"/>
                                        <p:tgtEl>
                                          <p:spTgt spid="16"/>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fill="hold"/>
                                        <p:tgtEl>
                                          <p:spTgt spid="26"/>
                                        </p:tgtEl>
                                        <p:attrNameLst>
                                          <p:attrName>ppt_x</p:attrName>
                                        </p:attrNameLst>
                                      </p:cBhvr>
                                      <p:tavLst>
                                        <p:tav tm="0">
                                          <p:val>
                                            <p:strVal val="#ppt_x"/>
                                          </p:val>
                                        </p:tav>
                                        <p:tav tm="100000">
                                          <p:val>
                                            <p:strVal val="#ppt_x"/>
                                          </p:val>
                                        </p:tav>
                                      </p:tavLst>
                                    </p:anim>
                                    <p:anim calcmode="lin" valueType="num">
                                      <p:cBhvr additive="base">
                                        <p:cTn id="107" dur="500" fill="hold"/>
                                        <p:tgtEl>
                                          <p:spTgt spid="26"/>
                                        </p:tgtEl>
                                        <p:attrNameLst>
                                          <p:attrName>ppt_y</p:attrName>
                                        </p:attrNameLst>
                                      </p:cBhvr>
                                      <p:tavLst>
                                        <p:tav tm="0">
                                          <p:val>
                                            <p:strVal val="1+#ppt_h/2"/>
                                          </p:val>
                                        </p:tav>
                                        <p:tav tm="100000">
                                          <p:val>
                                            <p:strVal val="#ppt_y"/>
                                          </p:val>
                                        </p:tav>
                                      </p:tavLst>
                                    </p:anim>
                                  </p:childTnLst>
                                </p:cTn>
                              </p:par>
                            </p:childTnLst>
                          </p:cTn>
                        </p:par>
                        <p:par>
                          <p:cTn id="108" fill="hold">
                            <p:stCondLst>
                              <p:cond delay="500"/>
                            </p:stCondLst>
                            <p:childTnLst>
                              <p:par>
                                <p:cTn id="109" presetID="4" presetClass="entr" presetSubtype="16" fill="hold" grpId="0" nodeType="after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box(in)">
                                      <p:cBhvr>
                                        <p:cTn id="111" dur="500"/>
                                        <p:tgtEl>
                                          <p:spTgt spid="41"/>
                                        </p:tgtEl>
                                      </p:cBhvr>
                                    </p:animEffect>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500" fill="hold"/>
                                        <p:tgtEl>
                                          <p:spTgt spid="45"/>
                                        </p:tgtEl>
                                        <p:attrNameLst>
                                          <p:attrName>ppt_x</p:attrName>
                                        </p:attrNameLst>
                                      </p:cBhvr>
                                      <p:tavLst>
                                        <p:tav tm="0">
                                          <p:val>
                                            <p:strVal val="#ppt_x"/>
                                          </p:val>
                                        </p:tav>
                                        <p:tav tm="100000">
                                          <p:val>
                                            <p:strVal val="#ppt_x"/>
                                          </p:val>
                                        </p:tav>
                                      </p:tavLst>
                                    </p:anim>
                                    <p:anim calcmode="lin" valueType="num">
                                      <p:cBhvr additive="base">
                                        <p:cTn id="117" dur="500" fill="hold"/>
                                        <p:tgtEl>
                                          <p:spTgt spid="45"/>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43"/>
                                        </p:tgtEl>
                                        <p:attrNameLst>
                                          <p:attrName>style.visibility</p:attrName>
                                        </p:attrNameLst>
                                      </p:cBhvr>
                                      <p:to>
                                        <p:strVal val="visible"/>
                                      </p:to>
                                    </p:set>
                                    <p:anim calcmode="lin" valueType="num">
                                      <p:cBhvr additive="base">
                                        <p:cTn id="120" dur="500" fill="hold"/>
                                        <p:tgtEl>
                                          <p:spTgt spid="43"/>
                                        </p:tgtEl>
                                        <p:attrNameLst>
                                          <p:attrName>ppt_x</p:attrName>
                                        </p:attrNameLst>
                                      </p:cBhvr>
                                      <p:tavLst>
                                        <p:tav tm="0">
                                          <p:val>
                                            <p:strVal val="#ppt_x"/>
                                          </p:val>
                                        </p:tav>
                                        <p:tav tm="100000">
                                          <p:val>
                                            <p:strVal val="#ppt_x"/>
                                          </p:val>
                                        </p:tav>
                                      </p:tavLst>
                                    </p:anim>
                                    <p:anim calcmode="lin" valueType="num">
                                      <p:cBhvr additive="base">
                                        <p:cTn id="121" dur="500" fill="hold"/>
                                        <p:tgtEl>
                                          <p:spTgt spid="43"/>
                                        </p:tgtEl>
                                        <p:attrNameLst>
                                          <p:attrName>ppt_y</p:attrName>
                                        </p:attrNameLst>
                                      </p:cBhvr>
                                      <p:tavLst>
                                        <p:tav tm="0">
                                          <p:val>
                                            <p:strVal val="0-#ppt_h/2"/>
                                          </p:val>
                                        </p:tav>
                                        <p:tav tm="100000">
                                          <p:val>
                                            <p:strVal val="#ppt_y"/>
                                          </p:val>
                                        </p:tav>
                                      </p:tavLst>
                                    </p:anim>
                                  </p:childTnLst>
                                </p:cTn>
                              </p:par>
                              <p:par>
                                <p:cTn id="122" presetID="2" presetClass="entr" presetSubtype="1"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 calcmode="lin" valueType="num">
                                      <p:cBhvr additive="base">
                                        <p:cTn id="124" dur="500" fill="hold"/>
                                        <p:tgtEl>
                                          <p:spTgt spid="44"/>
                                        </p:tgtEl>
                                        <p:attrNameLst>
                                          <p:attrName>ppt_x</p:attrName>
                                        </p:attrNameLst>
                                      </p:cBhvr>
                                      <p:tavLst>
                                        <p:tav tm="0">
                                          <p:val>
                                            <p:strVal val="#ppt_x"/>
                                          </p:val>
                                        </p:tav>
                                        <p:tav tm="100000">
                                          <p:val>
                                            <p:strVal val="#ppt_x"/>
                                          </p:val>
                                        </p:tav>
                                      </p:tavLst>
                                    </p:anim>
                                    <p:anim calcmode="lin" valueType="num">
                                      <p:cBhvr additive="base">
                                        <p:cTn id="125"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additive="base">
                                        <p:cTn id="130" dur="500" fill="hold"/>
                                        <p:tgtEl>
                                          <p:spTgt spid="56"/>
                                        </p:tgtEl>
                                        <p:attrNameLst>
                                          <p:attrName>ppt_x</p:attrName>
                                        </p:attrNameLst>
                                      </p:cBhvr>
                                      <p:tavLst>
                                        <p:tav tm="0">
                                          <p:val>
                                            <p:strVal val="#ppt_x"/>
                                          </p:val>
                                        </p:tav>
                                        <p:tav tm="100000">
                                          <p:val>
                                            <p:strVal val="#ppt_x"/>
                                          </p:val>
                                        </p:tav>
                                      </p:tavLst>
                                    </p:anim>
                                    <p:anim calcmode="lin" valueType="num">
                                      <p:cBhvr additive="base">
                                        <p:cTn id="131" dur="500" fill="hold"/>
                                        <p:tgtEl>
                                          <p:spTgt spid="56"/>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55"/>
                                        </p:tgtEl>
                                        <p:attrNameLst>
                                          <p:attrName>style.visibility</p:attrName>
                                        </p:attrNameLst>
                                      </p:cBhvr>
                                      <p:to>
                                        <p:strVal val="visible"/>
                                      </p:to>
                                    </p:set>
                                    <p:anim calcmode="lin" valueType="num">
                                      <p:cBhvr additive="base">
                                        <p:cTn id="134" dur="500" fill="hold"/>
                                        <p:tgtEl>
                                          <p:spTgt spid="55"/>
                                        </p:tgtEl>
                                        <p:attrNameLst>
                                          <p:attrName>ppt_x</p:attrName>
                                        </p:attrNameLst>
                                      </p:cBhvr>
                                      <p:tavLst>
                                        <p:tav tm="0">
                                          <p:val>
                                            <p:strVal val="#ppt_x"/>
                                          </p:val>
                                        </p:tav>
                                        <p:tav tm="100000">
                                          <p:val>
                                            <p:strVal val="#ppt_x"/>
                                          </p:val>
                                        </p:tav>
                                      </p:tavLst>
                                    </p:anim>
                                    <p:anim calcmode="lin" valueType="num">
                                      <p:cBhvr additive="base">
                                        <p:cTn id="135"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8" fill="hold" nodeType="clickEffect">
                                  <p:stCondLst>
                                    <p:cond delay="0"/>
                                  </p:stCondLst>
                                  <p:childTnLst>
                                    <p:set>
                                      <p:cBhvr>
                                        <p:cTn id="139" dur="1" fill="hold">
                                          <p:stCondLst>
                                            <p:cond delay="0"/>
                                          </p:stCondLst>
                                        </p:cTn>
                                        <p:tgtEl>
                                          <p:spTgt spid="14"/>
                                        </p:tgtEl>
                                        <p:attrNameLst>
                                          <p:attrName>style.visibility</p:attrName>
                                        </p:attrNameLst>
                                      </p:cBhvr>
                                      <p:to>
                                        <p:strVal val="visible"/>
                                      </p:to>
                                    </p:set>
                                    <p:anim calcmode="lin" valueType="num">
                                      <p:cBhvr additive="base">
                                        <p:cTn id="140" dur="500" fill="hold"/>
                                        <p:tgtEl>
                                          <p:spTgt spid="14"/>
                                        </p:tgtEl>
                                        <p:attrNameLst>
                                          <p:attrName>ppt_x</p:attrName>
                                        </p:attrNameLst>
                                      </p:cBhvr>
                                      <p:tavLst>
                                        <p:tav tm="0">
                                          <p:val>
                                            <p:strVal val="0-#ppt_w/2"/>
                                          </p:val>
                                        </p:tav>
                                        <p:tav tm="100000">
                                          <p:val>
                                            <p:strVal val="#ppt_x"/>
                                          </p:val>
                                        </p:tav>
                                      </p:tavLst>
                                    </p:anim>
                                    <p:anim calcmode="lin" valueType="num">
                                      <p:cBhvr additive="base">
                                        <p:cTn id="141" dur="500" fill="hold"/>
                                        <p:tgtEl>
                                          <p:spTgt spid="14"/>
                                        </p:tgtEl>
                                        <p:attrNameLst>
                                          <p:attrName>ppt_y</p:attrName>
                                        </p:attrNameLst>
                                      </p:cBhvr>
                                      <p:tavLst>
                                        <p:tav tm="0">
                                          <p:val>
                                            <p:strVal val="#ppt_y"/>
                                          </p:val>
                                        </p:tav>
                                        <p:tav tm="100000">
                                          <p:val>
                                            <p:strVal val="#ppt_y"/>
                                          </p:val>
                                        </p:tav>
                                      </p:tavLst>
                                    </p:anim>
                                  </p:childTnLst>
                                </p:cTn>
                              </p:par>
                            </p:childTnLst>
                          </p:cTn>
                        </p:par>
                        <p:par>
                          <p:cTn id="142" fill="hold">
                            <p:stCondLst>
                              <p:cond delay="500"/>
                            </p:stCondLst>
                            <p:childTnLst>
                              <p:par>
                                <p:cTn id="143" presetID="4" presetClass="entr" presetSubtype="16"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box(in)">
                                      <p:cBhvr>
                                        <p:cTn id="145" dur="500"/>
                                        <p:tgtEl>
                                          <p:spTgt spid="15"/>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nodeType="clickEffect">
                                  <p:stCondLst>
                                    <p:cond delay="0"/>
                                  </p:stCondLst>
                                  <p:childTnLst>
                                    <p:set>
                                      <p:cBhvr>
                                        <p:cTn id="149" dur="1" fill="hold">
                                          <p:stCondLst>
                                            <p:cond delay="0"/>
                                          </p:stCondLst>
                                        </p:cTn>
                                        <p:tgtEl>
                                          <p:spTgt spid="27"/>
                                        </p:tgtEl>
                                        <p:attrNameLst>
                                          <p:attrName>style.visibility</p:attrName>
                                        </p:attrNameLst>
                                      </p:cBhvr>
                                      <p:to>
                                        <p:strVal val="visible"/>
                                      </p:to>
                                    </p:set>
                                    <p:anim calcmode="lin" valueType="num">
                                      <p:cBhvr additive="base">
                                        <p:cTn id="150" dur="500" fill="hold"/>
                                        <p:tgtEl>
                                          <p:spTgt spid="27"/>
                                        </p:tgtEl>
                                        <p:attrNameLst>
                                          <p:attrName>ppt_x</p:attrName>
                                        </p:attrNameLst>
                                      </p:cBhvr>
                                      <p:tavLst>
                                        <p:tav tm="0">
                                          <p:val>
                                            <p:strVal val="0-#ppt_w/2"/>
                                          </p:val>
                                        </p:tav>
                                        <p:tav tm="100000">
                                          <p:val>
                                            <p:strVal val="#ppt_x"/>
                                          </p:val>
                                        </p:tav>
                                      </p:tavLst>
                                    </p:anim>
                                    <p:anim calcmode="lin" valueType="num">
                                      <p:cBhvr additive="base">
                                        <p:cTn id="151" dur="500" fill="hold"/>
                                        <p:tgtEl>
                                          <p:spTgt spid="27"/>
                                        </p:tgtEl>
                                        <p:attrNameLst>
                                          <p:attrName>ppt_y</p:attrName>
                                        </p:attrNameLst>
                                      </p:cBhvr>
                                      <p:tavLst>
                                        <p:tav tm="0">
                                          <p:val>
                                            <p:strVal val="#ppt_y"/>
                                          </p:val>
                                        </p:tav>
                                        <p:tav tm="100000">
                                          <p:val>
                                            <p:strVal val="#ppt_y"/>
                                          </p:val>
                                        </p:tav>
                                      </p:tavLst>
                                    </p:anim>
                                  </p:childTnLst>
                                </p:cTn>
                              </p:par>
                              <p:par>
                                <p:cTn id="152" presetID="2" presetClass="entr" presetSubtype="8" fill="hold" nodeType="withEffect">
                                  <p:stCondLst>
                                    <p:cond delay="0"/>
                                  </p:stCondLst>
                                  <p:childTnLst>
                                    <p:set>
                                      <p:cBhvr>
                                        <p:cTn id="153" dur="1" fill="hold">
                                          <p:stCondLst>
                                            <p:cond delay="0"/>
                                          </p:stCondLst>
                                        </p:cTn>
                                        <p:tgtEl>
                                          <p:spTgt spid="30"/>
                                        </p:tgtEl>
                                        <p:attrNameLst>
                                          <p:attrName>style.visibility</p:attrName>
                                        </p:attrNameLst>
                                      </p:cBhvr>
                                      <p:to>
                                        <p:strVal val="visible"/>
                                      </p:to>
                                    </p:set>
                                    <p:anim calcmode="lin" valueType="num">
                                      <p:cBhvr additive="base">
                                        <p:cTn id="154" dur="500" fill="hold"/>
                                        <p:tgtEl>
                                          <p:spTgt spid="30"/>
                                        </p:tgtEl>
                                        <p:attrNameLst>
                                          <p:attrName>ppt_x</p:attrName>
                                        </p:attrNameLst>
                                      </p:cBhvr>
                                      <p:tavLst>
                                        <p:tav tm="0">
                                          <p:val>
                                            <p:strVal val="0-#ppt_w/2"/>
                                          </p:val>
                                        </p:tav>
                                        <p:tav tm="100000">
                                          <p:val>
                                            <p:strVal val="#ppt_x"/>
                                          </p:val>
                                        </p:tav>
                                      </p:tavLst>
                                    </p:anim>
                                    <p:anim calcmode="lin" valueType="num">
                                      <p:cBhvr additive="base">
                                        <p:cTn id="155" dur="500" fill="hold"/>
                                        <p:tgtEl>
                                          <p:spTgt spid="30"/>
                                        </p:tgtEl>
                                        <p:attrNameLst>
                                          <p:attrName>ppt_y</p:attrName>
                                        </p:attrNameLst>
                                      </p:cBhvr>
                                      <p:tavLst>
                                        <p:tav tm="0">
                                          <p:val>
                                            <p:strVal val="#ppt_y"/>
                                          </p:val>
                                        </p:tav>
                                        <p:tav tm="100000">
                                          <p:val>
                                            <p:strVal val="#ppt_y"/>
                                          </p:val>
                                        </p:tav>
                                      </p:tavLst>
                                    </p:anim>
                                  </p:childTnLst>
                                </p:cTn>
                              </p:par>
                            </p:childTnLst>
                          </p:cTn>
                        </p:par>
                        <p:par>
                          <p:cTn id="156" fill="hold">
                            <p:stCondLst>
                              <p:cond delay="500"/>
                            </p:stCondLst>
                            <p:childTnLst>
                              <p:par>
                                <p:cTn id="157" presetID="2" presetClass="entr" presetSubtype="4" fill="hold" grpId="0" nodeType="afterEffect">
                                  <p:stCondLst>
                                    <p:cond delay="0"/>
                                  </p:stCondLst>
                                  <p:childTnLst>
                                    <p:set>
                                      <p:cBhvr>
                                        <p:cTn id="158" dur="1" fill="hold">
                                          <p:stCondLst>
                                            <p:cond delay="0"/>
                                          </p:stCondLst>
                                        </p:cTn>
                                        <p:tgtEl>
                                          <p:spTgt spid="33"/>
                                        </p:tgtEl>
                                        <p:attrNameLst>
                                          <p:attrName>style.visibility</p:attrName>
                                        </p:attrNameLst>
                                      </p:cBhvr>
                                      <p:to>
                                        <p:strVal val="visible"/>
                                      </p:to>
                                    </p:set>
                                    <p:anim calcmode="lin" valueType="num">
                                      <p:cBhvr additive="base">
                                        <p:cTn id="159" dur="500" fill="hold"/>
                                        <p:tgtEl>
                                          <p:spTgt spid="33"/>
                                        </p:tgtEl>
                                        <p:attrNameLst>
                                          <p:attrName>ppt_x</p:attrName>
                                        </p:attrNameLst>
                                      </p:cBhvr>
                                      <p:tavLst>
                                        <p:tav tm="0">
                                          <p:val>
                                            <p:strVal val="#ppt_x"/>
                                          </p:val>
                                        </p:tav>
                                        <p:tav tm="100000">
                                          <p:val>
                                            <p:strVal val="#ppt_x"/>
                                          </p:val>
                                        </p:tav>
                                      </p:tavLst>
                                    </p:anim>
                                    <p:anim calcmode="lin" valueType="num">
                                      <p:cBhvr additive="base">
                                        <p:cTn id="16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52"/>
                                        </p:tgtEl>
                                        <p:attrNameLst>
                                          <p:attrName>style.visibility</p:attrName>
                                        </p:attrNameLst>
                                      </p:cBhvr>
                                      <p:to>
                                        <p:strVal val="visible"/>
                                      </p:to>
                                    </p:set>
                                    <p:anim calcmode="lin" valueType="num">
                                      <p:cBhvr additive="base">
                                        <p:cTn id="165" dur="500" fill="hold"/>
                                        <p:tgtEl>
                                          <p:spTgt spid="52"/>
                                        </p:tgtEl>
                                        <p:attrNameLst>
                                          <p:attrName>ppt_x</p:attrName>
                                        </p:attrNameLst>
                                      </p:cBhvr>
                                      <p:tavLst>
                                        <p:tav tm="0">
                                          <p:val>
                                            <p:strVal val="#ppt_x"/>
                                          </p:val>
                                        </p:tav>
                                        <p:tav tm="100000">
                                          <p:val>
                                            <p:strVal val="#ppt_x"/>
                                          </p:val>
                                        </p:tav>
                                      </p:tavLst>
                                    </p:anim>
                                    <p:anim calcmode="lin" valueType="num">
                                      <p:cBhvr additive="base">
                                        <p:cTn id="16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5" grpId="0" animBg="1"/>
      <p:bldP spid="16" grpId="0"/>
      <p:bldP spid="17" grpId="0" animBg="1"/>
      <p:bldP spid="24" grpId="0" animBg="1"/>
      <p:bldP spid="25" grpId="0" animBg="1"/>
      <p:bldP spid="33" grpId="0"/>
      <p:bldP spid="35" grpId="0" animBg="1"/>
      <p:bldP spid="38" grpId="0"/>
      <p:bldP spid="39" grpId="0" animBg="1"/>
      <p:bldP spid="41" grpId="0" animBg="1"/>
      <p:bldP spid="43" grpId="0" animBg="1"/>
      <p:bldP spid="44" grpId="0" animBg="1"/>
      <p:bldP spid="52" grpId="0" animBg="1"/>
      <p:bldP spid="53"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AC2EF3-5E51-43CD-8EE2-E1E46DDBDFBA}"/>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5" name="内容占位符 7">
            <a:extLst>
              <a:ext uri="{FF2B5EF4-FFF2-40B4-BE49-F238E27FC236}">
                <a16:creationId xmlns="" xmlns:a16="http://schemas.microsoft.com/office/drawing/2014/main" id="{F43F856D-31F7-4DA9-B3A5-343A379262FC}"/>
              </a:ext>
            </a:extLst>
          </p:cNvPr>
          <p:cNvSpPr txBox="1">
            <a:spLocks noChangeArrowheads="1"/>
          </p:cNvSpPr>
          <p:nvPr/>
        </p:nvSpPr>
        <p:spPr bwMode="auto">
          <a:xfrm>
            <a:off x="552450" y="1154113"/>
            <a:ext cx="76200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400" indent="-230400" algn="just" rtl="0" eaLnBrk="0" fontAlgn="base" hangingPunct="0">
              <a:lnSpc>
                <a:spcPct val="120000"/>
              </a:lnSpc>
              <a:spcBef>
                <a:spcPts val="0"/>
              </a:spcBef>
              <a:spcAft>
                <a:spcPct val="0"/>
              </a:spcAft>
              <a:buFont typeface="Wingdings" panose="05000000000000000000" pitchFamily="2" charset="2"/>
              <a:buChar char="Ø"/>
              <a:defRPr sz="3200" b="0" kern="1200" baseline="0">
                <a:solidFill>
                  <a:schemeClr val="tx1"/>
                </a:solidFill>
                <a:latin typeface="Euclid" panose="02020503060505020303" pitchFamily="18" charset="0"/>
                <a:ea typeface="华文中宋" panose="02010600040101010101" pitchFamily="2" charset="-122"/>
                <a:cs typeface="华文中宋" panose="02010600040101010101" pitchFamily="2" charset="-122"/>
              </a:defRPr>
            </a:lvl1pPr>
            <a:lvl2pPr marL="687600" indent="-230400" algn="just" rtl="0" eaLnBrk="0" fontAlgn="base" hangingPunct="0">
              <a:lnSpc>
                <a:spcPct val="120000"/>
              </a:lnSpc>
              <a:spcBef>
                <a:spcPts val="0"/>
              </a:spcBef>
              <a:spcAft>
                <a:spcPct val="0"/>
              </a:spcAft>
              <a:buFont typeface="Times New Roman" panose="02020603050405020304" pitchFamily="18" charset="0"/>
              <a:buChar char="‒"/>
              <a:defRPr sz="2800" b="0" kern="1200" baseline="0">
                <a:solidFill>
                  <a:schemeClr val="tx1"/>
                </a:solidFill>
                <a:latin typeface="Euclid" panose="02020503060505020303" pitchFamily="18" charset="0"/>
                <a:ea typeface="华文中宋" panose="02010600040101010101" pitchFamily="2" charset="-122"/>
                <a:cs typeface="华文中宋" panose="02010600040101010101" pitchFamily="2" charset="-122"/>
              </a:defRPr>
            </a:lvl2pPr>
            <a:lvl3pPr marL="11430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3pPr>
            <a:lvl4pPr marL="16002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4pPr>
            <a:lvl5pPr marL="20574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Arial" panose="020B0604020202020204" pitchFamily="34" charset="0"/>
              <a:buNone/>
            </a:pPr>
            <a:r>
              <a:rPr lang="zh-CN" altLang="en-US" sz="2800" dirty="0"/>
              <a:t>哈希函数的基本用法 </a:t>
            </a:r>
            <a:r>
              <a:rPr lang="en-US" altLang="zh-CN" sz="2800" b="1" dirty="0"/>
              <a:t>(b)</a:t>
            </a:r>
            <a:r>
              <a:rPr lang="en-US" altLang="zh-CN" sz="2800" dirty="0"/>
              <a:t> </a:t>
            </a:r>
            <a:endParaRPr lang="zh-CN" altLang="en-US" sz="2800" dirty="0"/>
          </a:p>
          <a:p>
            <a:pPr eaLnBrk="1" hangingPunct="1">
              <a:buFont typeface="Arial" panose="020B0604020202020204" pitchFamily="34" charset="0"/>
              <a:buNone/>
            </a:pPr>
            <a:endParaRPr lang="zh-CN" altLang="en-US" sz="2800" dirty="0"/>
          </a:p>
        </p:txBody>
      </p:sp>
      <p:sp>
        <p:nvSpPr>
          <p:cNvPr id="6" name="Rectangle 3">
            <a:extLst>
              <a:ext uri="{FF2B5EF4-FFF2-40B4-BE49-F238E27FC236}">
                <a16:creationId xmlns="" xmlns:a16="http://schemas.microsoft.com/office/drawing/2014/main" id="{97779D95-861D-4E87-9254-3B3304726FAB}"/>
              </a:ext>
            </a:extLst>
          </p:cNvPr>
          <p:cNvSpPr>
            <a:spLocks noRot="1" noChangeArrowheads="1"/>
          </p:cNvSpPr>
          <p:nvPr/>
        </p:nvSpPr>
        <p:spPr bwMode="auto">
          <a:xfrm>
            <a:off x="1116013" y="1196975"/>
            <a:ext cx="8027987"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Clr>
                <a:schemeClr val="hlink"/>
              </a:buClr>
              <a:buFont typeface="Wingdings" panose="05000000000000000000" pitchFamily="2" charset="2"/>
              <a:buChar char="§"/>
            </a:pPr>
            <a:endParaRPr lang="zh-CN" altLang="zh-CN" sz="3200">
              <a:solidFill>
                <a:srgbClr val="FF0000"/>
              </a:solidFill>
              <a:ea typeface="FangSong" panose="02010609060101010101" pitchFamily="49" charset="-122"/>
              <a:cs typeface="FangSong" panose="02010609060101010101" pitchFamily="49" charset="-122"/>
            </a:endParaRPr>
          </a:p>
        </p:txBody>
      </p:sp>
      <p:sp>
        <p:nvSpPr>
          <p:cNvPr id="7" name="Rectangle 4">
            <a:extLst>
              <a:ext uri="{FF2B5EF4-FFF2-40B4-BE49-F238E27FC236}">
                <a16:creationId xmlns="" xmlns:a16="http://schemas.microsoft.com/office/drawing/2014/main" id="{9176B987-694C-444C-A678-9FD93B65A606}"/>
              </a:ext>
            </a:extLst>
          </p:cNvPr>
          <p:cNvSpPr>
            <a:spLocks noRot="1" noChangeArrowheads="1"/>
          </p:cNvSpPr>
          <p:nvPr/>
        </p:nvSpPr>
        <p:spPr bwMode="auto">
          <a:xfrm>
            <a:off x="1116013" y="1268413"/>
            <a:ext cx="7704137"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a:lnSpc>
                <a:spcPct val="100000"/>
              </a:lnSpc>
              <a:spcBef>
                <a:spcPct val="0"/>
              </a:spcBef>
              <a:buClr>
                <a:schemeClr val="hlink"/>
              </a:buClr>
              <a:buFont typeface="Wingdings" panose="05000000000000000000" pitchFamily="2" charset="2"/>
              <a:buChar char="§"/>
            </a:pPr>
            <a:endParaRPr lang="zh-CN" altLang="zh-CN" sz="3300">
              <a:ea typeface="FangSong" panose="02010609060101010101" pitchFamily="49" charset="-122"/>
              <a:cs typeface="FangSong" panose="02010609060101010101" pitchFamily="49" charset="-122"/>
            </a:endParaRPr>
          </a:p>
        </p:txBody>
      </p:sp>
      <p:sp>
        <p:nvSpPr>
          <p:cNvPr id="8" name="Rectangle 5">
            <a:extLst>
              <a:ext uri="{FF2B5EF4-FFF2-40B4-BE49-F238E27FC236}">
                <a16:creationId xmlns="" xmlns:a16="http://schemas.microsoft.com/office/drawing/2014/main" id="{092AE6BA-D4D9-4375-905A-6C6AA5D0D899}"/>
              </a:ext>
            </a:extLst>
          </p:cNvPr>
          <p:cNvSpPr>
            <a:spLocks noRot="1" noChangeArrowheads="1"/>
          </p:cNvSpPr>
          <p:nvPr/>
        </p:nvSpPr>
        <p:spPr bwMode="auto">
          <a:xfrm>
            <a:off x="1042988" y="1125538"/>
            <a:ext cx="7378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Clr>
                <a:schemeClr val="hlink"/>
              </a:buClr>
              <a:buFont typeface="Wingdings" panose="05000000000000000000" pitchFamily="2" charset="2"/>
              <a:buChar char="§"/>
            </a:pPr>
            <a:endParaRPr lang="zh-CN" altLang="zh-CN">
              <a:ea typeface="FangSong" panose="02010609060101010101" pitchFamily="49" charset="-122"/>
              <a:cs typeface="FangSong" panose="02010609060101010101" pitchFamily="49" charset="-122"/>
            </a:endParaRPr>
          </a:p>
        </p:txBody>
      </p:sp>
      <p:sp>
        <p:nvSpPr>
          <p:cNvPr id="9" name="Rectangle 7">
            <a:extLst>
              <a:ext uri="{FF2B5EF4-FFF2-40B4-BE49-F238E27FC236}">
                <a16:creationId xmlns="" xmlns:a16="http://schemas.microsoft.com/office/drawing/2014/main" id="{C1455269-951C-438F-A14C-2DD141D9EBE0}"/>
              </a:ext>
            </a:extLst>
          </p:cNvPr>
          <p:cNvSpPr>
            <a:spLocks noChangeArrowheads="1"/>
          </p:cNvSpPr>
          <p:nvPr/>
        </p:nvSpPr>
        <p:spPr bwMode="auto">
          <a:xfrm>
            <a:off x="1189038" y="2322513"/>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10" name="Line 8">
            <a:extLst>
              <a:ext uri="{FF2B5EF4-FFF2-40B4-BE49-F238E27FC236}">
                <a16:creationId xmlns="" xmlns:a16="http://schemas.microsoft.com/office/drawing/2014/main" id="{1259474D-57CC-4203-9C57-844BCF21F1D1}"/>
              </a:ext>
            </a:extLst>
          </p:cNvPr>
          <p:cNvSpPr>
            <a:spLocks noChangeShapeType="1"/>
          </p:cNvSpPr>
          <p:nvPr/>
        </p:nvSpPr>
        <p:spPr bwMode="auto">
          <a:xfrm>
            <a:off x="1836739" y="2678112"/>
            <a:ext cx="1655762" cy="3176"/>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Oval 9">
            <a:extLst>
              <a:ext uri="{FF2B5EF4-FFF2-40B4-BE49-F238E27FC236}">
                <a16:creationId xmlns="" xmlns:a16="http://schemas.microsoft.com/office/drawing/2014/main" id="{4D24DBCE-CC8B-496F-9E40-D2F6A16FFA50}"/>
              </a:ext>
            </a:extLst>
          </p:cNvPr>
          <p:cNvSpPr>
            <a:spLocks noChangeArrowheads="1"/>
          </p:cNvSpPr>
          <p:nvPr/>
        </p:nvSpPr>
        <p:spPr bwMode="auto">
          <a:xfrm>
            <a:off x="3492500" y="2465388"/>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12" name="Line 10">
            <a:extLst>
              <a:ext uri="{FF2B5EF4-FFF2-40B4-BE49-F238E27FC236}">
                <a16:creationId xmlns="" xmlns:a16="http://schemas.microsoft.com/office/drawing/2014/main" id="{B4A0934E-D88F-4396-9867-F53669FE992F}"/>
              </a:ext>
            </a:extLst>
          </p:cNvPr>
          <p:cNvSpPr>
            <a:spLocks noChangeShapeType="1"/>
          </p:cNvSpPr>
          <p:nvPr/>
        </p:nvSpPr>
        <p:spPr bwMode="auto">
          <a:xfrm flipH="1" flipV="1">
            <a:off x="3202260" y="3690938"/>
            <a:ext cx="1588" cy="576262"/>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1">
            <a:extLst>
              <a:ext uri="{FF2B5EF4-FFF2-40B4-BE49-F238E27FC236}">
                <a16:creationId xmlns="" xmlns:a16="http://schemas.microsoft.com/office/drawing/2014/main" id="{EBB07A5F-E16A-4295-9116-3F05CAA6AB32}"/>
              </a:ext>
            </a:extLst>
          </p:cNvPr>
          <p:cNvSpPr txBox="1">
            <a:spLocks noChangeArrowheads="1"/>
          </p:cNvSpPr>
          <p:nvPr/>
        </p:nvSpPr>
        <p:spPr bwMode="auto">
          <a:xfrm>
            <a:off x="2878138" y="4206875"/>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K</a:t>
            </a:r>
            <a:endParaRPr lang="en-US" altLang="zh-CN" sz="2400" baseline="-25000" dirty="0">
              <a:ea typeface="FangSong" panose="02010609060101010101" pitchFamily="49" charset="-122"/>
              <a:cs typeface="FangSong" panose="02010609060101010101" pitchFamily="49" charset="-122"/>
            </a:endParaRPr>
          </a:p>
        </p:txBody>
      </p:sp>
      <p:sp>
        <p:nvSpPr>
          <p:cNvPr id="14" name="Line 12">
            <a:extLst>
              <a:ext uri="{FF2B5EF4-FFF2-40B4-BE49-F238E27FC236}">
                <a16:creationId xmlns="" xmlns:a16="http://schemas.microsoft.com/office/drawing/2014/main" id="{59555ED8-D315-4C17-B4ED-5A8C25D20B4A}"/>
              </a:ext>
            </a:extLst>
          </p:cNvPr>
          <p:cNvSpPr>
            <a:spLocks noChangeShapeType="1"/>
          </p:cNvSpPr>
          <p:nvPr/>
        </p:nvSpPr>
        <p:spPr bwMode="auto">
          <a:xfrm>
            <a:off x="3924300" y="2682875"/>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Text Box 13">
            <a:extLst>
              <a:ext uri="{FF2B5EF4-FFF2-40B4-BE49-F238E27FC236}">
                <a16:creationId xmlns="" xmlns:a16="http://schemas.microsoft.com/office/drawing/2014/main" id="{2AF1F389-6CF7-4380-9C37-75BB9AE3E81C}"/>
              </a:ext>
            </a:extLst>
          </p:cNvPr>
          <p:cNvSpPr txBox="1">
            <a:spLocks noChangeArrowheads="1"/>
          </p:cNvSpPr>
          <p:nvPr/>
        </p:nvSpPr>
        <p:spPr bwMode="auto">
          <a:xfrm>
            <a:off x="3419773" y="3835896"/>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E</a:t>
            </a:r>
            <a:r>
              <a:rPr lang="en-US" altLang="zh-CN" sz="2400" baseline="-25000" dirty="0">
                <a:ea typeface="FangSong" panose="02010609060101010101" pitchFamily="49" charset="-122"/>
                <a:cs typeface="FangSong" panose="02010609060101010101" pitchFamily="49" charset="-122"/>
              </a:rPr>
              <a:t>K</a:t>
            </a:r>
            <a:r>
              <a:rPr lang="en-US" altLang="zh-CN" sz="2400" dirty="0">
                <a:ea typeface="FangSong" panose="02010609060101010101" pitchFamily="49" charset="-122"/>
                <a:cs typeface="FangSong" panose="02010609060101010101" pitchFamily="49" charset="-122"/>
              </a:rPr>
              <a:t>(H(M))</a:t>
            </a:r>
          </a:p>
        </p:txBody>
      </p:sp>
      <p:sp>
        <p:nvSpPr>
          <p:cNvPr id="16" name="Line 14">
            <a:extLst>
              <a:ext uri="{FF2B5EF4-FFF2-40B4-BE49-F238E27FC236}">
                <a16:creationId xmlns="" xmlns:a16="http://schemas.microsoft.com/office/drawing/2014/main" id="{B5C202DA-6CC6-43ED-ADAC-1D50EF909507}"/>
              </a:ext>
            </a:extLst>
          </p:cNvPr>
          <p:cNvSpPr>
            <a:spLocks noChangeShapeType="1"/>
          </p:cNvSpPr>
          <p:nvPr/>
        </p:nvSpPr>
        <p:spPr bwMode="auto">
          <a:xfrm>
            <a:off x="5003800" y="2322513"/>
            <a:ext cx="11509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Oval 15">
            <a:extLst>
              <a:ext uri="{FF2B5EF4-FFF2-40B4-BE49-F238E27FC236}">
                <a16:creationId xmlns="" xmlns:a16="http://schemas.microsoft.com/office/drawing/2014/main" id="{8F40E942-37C9-440C-88CE-726AF9B0CB88}"/>
              </a:ext>
            </a:extLst>
          </p:cNvPr>
          <p:cNvSpPr>
            <a:spLocks noChangeArrowheads="1"/>
          </p:cNvSpPr>
          <p:nvPr/>
        </p:nvSpPr>
        <p:spPr bwMode="auto">
          <a:xfrm>
            <a:off x="6154738" y="2106613"/>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sp>
        <p:nvSpPr>
          <p:cNvPr id="18" name="Oval 16">
            <a:extLst>
              <a:ext uri="{FF2B5EF4-FFF2-40B4-BE49-F238E27FC236}">
                <a16:creationId xmlns="" xmlns:a16="http://schemas.microsoft.com/office/drawing/2014/main" id="{6928645A-333B-480C-95CB-8D93EB840A29}"/>
              </a:ext>
            </a:extLst>
          </p:cNvPr>
          <p:cNvSpPr>
            <a:spLocks noChangeArrowheads="1"/>
          </p:cNvSpPr>
          <p:nvPr/>
        </p:nvSpPr>
        <p:spPr bwMode="auto">
          <a:xfrm>
            <a:off x="2051348" y="3257550"/>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grpSp>
        <p:nvGrpSpPr>
          <p:cNvPr id="19" name="Group 17">
            <a:extLst>
              <a:ext uri="{FF2B5EF4-FFF2-40B4-BE49-F238E27FC236}">
                <a16:creationId xmlns="" xmlns:a16="http://schemas.microsoft.com/office/drawing/2014/main" id="{EBC76341-36CC-4DAA-92CB-3E4987E04564}"/>
              </a:ext>
            </a:extLst>
          </p:cNvPr>
          <p:cNvGrpSpPr>
            <a:grpSpLocks/>
          </p:cNvGrpSpPr>
          <p:nvPr/>
        </p:nvGrpSpPr>
        <p:grpSpPr bwMode="auto">
          <a:xfrm>
            <a:off x="1473498" y="3186113"/>
            <a:ext cx="577850" cy="287337"/>
            <a:chOff x="1111" y="1888"/>
            <a:chExt cx="499" cy="181"/>
          </a:xfrm>
        </p:grpSpPr>
        <p:sp>
          <p:nvSpPr>
            <p:cNvPr id="20" name="Line 18">
              <a:extLst>
                <a:ext uri="{FF2B5EF4-FFF2-40B4-BE49-F238E27FC236}">
                  <a16:creationId xmlns="" xmlns:a16="http://schemas.microsoft.com/office/drawing/2014/main" id="{5855B10E-7159-473A-9D2F-BEE5AEC23C0F}"/>
                </a:ext>
              </a:extLst>
            </p:cNvPr>
            <p:cNvSpPr>
              <a:spLocks noChangeShapeType="1"/>
            </p:cNvSpPr>
            <p:nvPr/>
          </p:nvSpPr>
          <p:spPr bwMode="auto">
            <a:xfrm>
              <a:off x="1111" y="2069"/>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19">
              <a:extLst>
                <a:ext uri="{FF2B5EF4-FFF2-40B4-BE49-F238E27FC236}">
                  <a16:creationId xmlns="" xmlns:a16="http://schemas.microsoft.com/office/drawing/2014/main" id="{C3FC2FA2-7B61-48A3-9285-5B2252AEE5B7}"/>
                </a:ext>
              </a:extLst>
            </p:cNvPr>
            <p:cNvSpPr>
              <a:spLocks noChangeShapeType="1"/>
            </p:cNvSpPr>
            <p:nvPr/>
          </p:nvSpPr>
          <p:spPr bwMode="auto">
            <a:xfrm>
              <a:off x="1111" y="1888"/>
              <a:ext cx="0"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0">
            <a:extLst>
              <a:ext uri="{FF2B5EF4-FFF2-40B4-BE49-F238E27FC236}">
                <a16:creationId xmlns="" xmlns:a16="http://schemas.microsoft.com/office/drawing/2014/main" id="{D292EB6F-8372-48EE-BBB6-09EF06A2C642}"/>
              </a:ext>
            </a:extLst>
          </p:cNvPr>
          <p:cNvGrpSpPr>
            <a:grpSpLocks/>
          </p:cNvGrpSpPr>
          <p:nvPr/>
        </p:nvGrpSpPr>
        <p:grpSpPr bwMode="auto">
          <a:xfrm>
            <a:off x="3275311" y="2898775"/>
            <a:ext cx="431800" cy="576263"/>
            <a:chOff x="1882" y="1706"/>
            <a:chExt cx="363" cy="318"/>
          </a:xfrm>
        </p:grpSpPr>
        <p:sp>
          <p:nvSpPr>
            <p:cNvPr id="23" name="Line 21">
              <a:extLst>
                <a:ext uri="{FF2B5EF4-FFF2-40B4-BE49-F238E27FC236}">
                  <a16:creationId xmlns="" xmlns:a16="http://schemas.microsoft.com/office/drawing/2014/main" id="{1296D1AD-5501-4ACF-B3EA-F625A01F3932}"/>
                </a:ext>
              </a:extLst>
            </p:cNvPr>
            <p:cNvSpPr>
              <a:spLocks noChangeShapeType="1"/>
            </p:cNvSpPr>
            <p:nvPr/>
          </p:nvSpPr>
          <p:spPr bwMode="auto">
            <a:xfrm flipV="1">
              <a:off x="2245" y="1706"/>
              <a:ext cx="0" cy="31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22">
              <a:extLst>
                <a:ext uri="{FF2B5EF4-FFF2-40B4-BE49-F238E27FC236}">
                  <a16:creationId xmlns="" xmlns:a16="http://schemas.microsoft.com/office/drawing/2014/main" id="{86E2AFBA-521F-451E-9871-730077951814}"/>
                </a:ext>
              </a:extLst>
            </p:cNvPr>
            <p:cNvSpPr>
              <a:spLocks noChangeShapeType="1"/>
            </p:cNvSpPr>
            <p:nvPr/>
          </p:nvSpPr>
          <p:spPr bwMode="auto">
            <a:xfrm>
              <a:off x="1882" y="2024"/>
              <a:ext cx="36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5" name="Rectangle 23">
            <a:extLst>
              <a:ext uri="{FF2B5EF4-FFF2-40B4-BE49-F238E27FC236}">
                <a16:creationId xmlns="" xmlns:a16="http://schemas.microsoft.com/office/drawing/2014/main" id="{9A9D11B9-55D5-47BC-9282-813FF37CA797}"/>
              </a:ext>
            </a:extLst>
          </p:cNvPr>
          <p:cNvSpPr>
            <a:spLocks noChangeArrowheads="1"/>
          </p:cNvSpPr>
          <p:nvPr/>
        </p:nvSpPr>
        <p:spPr bwMode="auto">
          <a:xfrm>
            <a:off x="4356100" y="2178050"/>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26" name="Rectangle 24">
            <a:extLst>
              <a:ext uri="{FF2B5EF4-FFF2-40B4-BE49-F238E27FC236}">
                <a16:creationId xmlns="" xmlns:a16="http://schemas.microsoft.com/office/drawing/2014/main" id="{6D34DB2B-05BC-4947-8C45-AA51B6782E37}"/>
              </a:ext>
            </a:extLst>
          </p:cNvPr>
          <p:cNvSpPr>
            <a:spLocks noChangeArrowheads="1"/>
          </p:cNvSpPr>
          <p:nvPr/>
        </p:nvSpPr>
        <p:spPr bwMode="auto">
          <a:xfrm>
            <a:off x="4356100" y="3041650"/>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grpSp>
        <p:nvGrpSpPr>
          <p:cNvPr id="27" name="Group 25">
            <a:extLst>
              <a:ext uri="{FF2B5EF4-FFF2-40B4-BE49-F238E27FC236}">
                <a16:creationId xmlns="" xmlns:a16="http://schemas.microsoft.com/office/drawing/2014/main" id="{CDDF8BBF-FD65-498D-8BA9-26B25369387C}"/>
              </a:ext>
            </a:extLst>
          </p:cNvPr>
          <p:cNvGrpSpPr>
            <a:grpSpLocks/>
          </p:cNvGrpSpPr>
          <p:nvPr/>
        </p:nvGrpSpPr>
        <p:grpSpPr bwMode="auto">
          <a:xfrm>
            <a:off x="6586537" y="2322513"/>
            <a:ext cx="1512888" cy="360362"/>
            <a:chOff x="4105" y="1298"/>
            <a:chExt cx="453" cy="227"/>
          </a:xfrm>
        </p:grpSpPr>
        <p:sp>
          <p:nvSpPr>
            <p:cNvPr id="28" name="Line 26">
              <a:extLst>
                <a:ext uri="{FF2B5EF4-FFF2-40B4-BE49-F238E27FC236}">
                  <a16:creationId xmlns="" xmlns:a16="http://schemas.microsoft.com/office/drawing/2014/main" id="{6287026C-7BEB-447A-AC1C-35A7BAB0EADB}"/>
                </a:ext>
              </a:extLst>
            </p:cNvPr>
            <p:cNvSpPr>
              <a:spLocks noChangeShapeType="1"/>
            </p:cNvSpPr>
            <p:nvPr/>
          </p:nvSpPr>
          <p:spPr bwMode="auto">
            <a:xfrm>
              <a:off x="4105" y="1298"/>
              <a:ext cx="4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27">
              <a:extLst>
                <a:ext uri="{FF2B5EF4-FFF2-40B4-BE49-F238E27FC236}">
                  <a16:creationId xmlns="" xmlns:a16="http://schemas.microsoft.com/office/drawing/2014/main" id="{6128AC6E-5A9A-43F9-8A66-E0C99AD689F6}"/>
                </a:ext>
              </a:extLst>
            </p:cNvPr>
            <p:cNvSpPr>
              <a:spLocks noChangeShapeType="1"/>
            </p:cNvSpPr>
            <p:nvPr/>
          </p:nvSpPr>
          <p:spPr bwMode="auto">
            <a:xfrm>
              <a:off x="4558" y="129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28">
            <a:extLst>
              <a:ext uri="{FF2B5EF4-FFF2-40B4-BE49-F238E27FC236}">
                <a16:creationId xmlns="" xmlns:a16="http://schemas.microsoft.com/office/drawing/2014/main" id="{9C67486A-8DC8-4314-80B3-6F6B3A1C864B}"/>
              </a:ext>
            </a:extLst>
          </p:cNvPr>
          <p:cNvGrpSpPr>
            <a:grpSpLocks/>
          </p:cNvGrpSpPr>
          <p:nvPr/>
        </p:nvGrpSpPr>
        <p:grpSpPr bwMode="auto">
          <a:xfrm>
            <a:off x="6588125" y="2825750"/>
            <a:ext cx="1512888" cy="360363"/>
            <a:chOff x="3288" y="1661"/>
            <a:chExt cx="1270" cy="227"/>
          </a:xfrm>
        </p:grpSpPr>
        <p:sp>
          <p:nvSpPr>
            <p:cNvPr id="31" name="Line 29">
              <a:extLst>
                <a:ext uri="{FF2B5EF4-FFF2-40B4-BE49-F238E27FC236}">
                  <a16:creationId xmlns="" xmlns:a16="http://schemas.microsoft.com/office/drawing/2014/main" id="{9B0E1B9B-755D-42A2-898B-D866645D2356}"/>
                </a:ext>
              </a:extLst>
            </p:cNvPr>
            <p:cNvSpPr>
              <a:spLocks noChangeShapeType="1"/>
            </p:cNvSpPr>
            <p:nvPr/>
          </p:nvSpPr>
          <p:spPr bwMode="auto">
            <a:xfrm>
              <a:off x="3288" y="1888"/>
              <a:ext cx="127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2" name="Line 30">
              <a:extLst>
                <a:ext uri="{FF2B5EF4-FFF2-40B4-BE49-F238E27FC236}">
                  <a16:creationId xmlns="" xmlns:a16="http://schemas.microsoft.com/office/drawing/2014/main" id="{48B43E1D-4A69-4144-9C34-7373C30A190A}"/>
                </a:ext>
              </a:extLst>
            </p:cNvPr>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1">
            <a:extLst>
              <a:ext uri="{FF2B5EF4-FFF2-40B4-BE49-F238E27FC236}">
                <a16:creationId xmlns="" xmlns:a16="http://schemas.microsoft.com/office/drawing/2014/main" id="{A2FB818E-1220-42DC-BF97-A1C41EB83AC3}"/>
              </a:ext>
            </a:extLst>
          </p:cNvPr>
          <p:cNvSpPr txBox="1">
            <a:spLocks noChangeArrowheads="1"/>
          </p:cNvSpPr>
          <p:nvPr/>
        </p:nvSpPr>
        <p:spPr bwMode="auto">
          <a:xfrm>
            <a:off x="7652691" y="2502587"/>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zh-CN" altLang="en-US" sz="2400" b="0" dirty="0">
                <a:latin typeface="华文中宋" panose="02010600040101010101" pitchFamily="2" charset="-122"/>
                <a:cs typeface="FangSong" panose="02010609060101010101" pitchFamily="49" charset="-122"/>
              </a:rPr>
              <a:t>比较</a:t>
            </a:r>
          </a:p>
        </p:txBody>
      </p:sp>
      <p:sp>
        <p:nvSpPr>
          <p:cNvPr id="34" name="Line 32">
            <a:extLst>
              <a:ext uri="{FF2B5EF4-FFF2-40B4-BE49-F238E27FC236}">
                <a16:creationId xmlns="" xmlns:a16="http://schemas.microsoft.com/office/drawing/2014/main" id="{0EBAE6DE-7FFE-4BC9-BDE8-4E6210532F82}"/>
              </a:ext>
            </a:extLst>
          </p:cNvPr>
          <p:cNvSpPr>
            <a:spLocks noChangeShapeType="1"/>
          </p:cNvSpPr>
          <p:nvPr/>
        </p:nvSpPr>
        <p:spPr bwMode="auto">
          <a:xfrm flipV="1">
            <a:off x="4277359" y="3257549"/>
            <a:ext cx="223203" cy="608648"/>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Oval 33">
            <a:extLst>
              <a:ext uri="{FF2B5EF4-FFF2-40B4-BE49-F238E27FC236}">
                <a16:creationId xmlns="" xmlns:a16="http://schemas.microsoft.com/office/drawing/2014/main" id="{F01FB0C7-0964-4130-87FA-7CC1980FE534}"/>
              </a:ext>
            </a:extLst>
          </p:cNvPr>
          <p:cNvSpPr>
            <a:spLocks noChangeArrowheads="1"/>
          </p:cNvSpPr>
          <p:nvPr/>
        </p:nvSpPr>
        <p:spPr bwMode="auto">
          <a:xfrm>
            <a:off x="2986386" y="3257550"/>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E</a:t>
            </a:r>
          </a:p>
        </p:txBody>
      </p:sp>
      <p:sp>
        <p:nvSpPr>
          <p:cNvPr id="36" name="Line 34">
            <a:extLst>
              <a:ext uri="{FF2B5EF4-FFF2-40B4-BE49-F238E27FC236}">
                <a16:creationId xmlns="" xmlns:a16="http://schemas.microsoft.com/office/drawing/2014/main" id="{069DD6C8-8262-40AD-855D-174E78C5AED0}"/>
              </a:ext>
            </a:extLst>
          </p:cNvPr>
          <p:cNvSpPr>
            <a:spLocks noChangeShapeType="1"/>
          </p:cNvSpPr>
          <p:nvPr/>
        </p:nvSpPr>
        <p:spPr bwMode="auto">
          <a:xfrm>
            <a:off x="2483148" y="3475038"/>
            <a:ext cx="5032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Oval 35">
            <a:extLst>
              <a:ext uri="{FF2B5EF4-FFF2-40B4-BE49-F238E27FC236}">
                <a16:creationId xmlns="" xmlns:a16="http://schemas.microsoft.com/office/drawing/2014/main" id="{FE828FFC-6697-414D-BF65-917B977BF930}"/>
              </a:ext>
            </a:extLst>
          </p:cNvPr>
          <p:cNvSpPr>
            <a:spLocks noChangeArrowheads="1"/>
          </p:cNvSpPr>
          <p:nvPr/>
        </p:nvSpPr>
        <p:spPr bwMode="auto">
          <a:xfrm>
            <a:off x="6154738" y="2898775"/>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D</a:t>
            </a:r>
          </a:p>
        </p:txBody>
      </p:sp>
      <p:sp>
        <p:nvSpPr>
          <p:cNvPr id="38" name="Line 36">
            <a:extLst>
              <a:ext uri="{FF2B5EF4-FFF2-40B4-BE49-F238E27FC236}">
                <a16:creationId xmlns="" xmlns:a16="http://schemas.microsoft.com/office/drawing/2014/main" id="{F7FD46BA-1C84-4862-A99A-56D335005838}"/>
              </a:ext>
            </a:extLst>
          </p:cNvPr>
          <p:cNvSpPr>
            <a:spLocks noChangeShapeType="1"/>
          </p:cNvSpPr>
          <p:nvPr/>
        </p:nvSpPr>
        <p:spPr bwMode="auto">
          <a:xfrm flipV="1">
            <a:off x="5003799" y="3173413"/>
            <a:ext cx="1150938" cy="1270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7">
            <a:extLst>
              <a:ext uri="{FF2B5EF4-FFF2-40B4-BE49-F238E27FC236}">
                <a16:creationId xmlns="" xmlns:a16="http://schemas.microsoft.com/office/drawing/2014/main" id="{BC4AD375-4EE5-45D2-AEB9-977D2F49410B}"/>
              </a:ext>
            </a:extLst>
          </p:cNvPr>
          <p:cNvGrpSpPr>
            <a:grpSpLocks/>
          </p:cNvGrpSpPr>
          <p:nvPr/>
        </p:nvGrpSpPr>
        <p:grpSpPr bwMode="auto">
          <a:xfrm>
            <a:off x="900113" y="3690938"/>
            <a:ext cx="1296987" cy="1393825"/>
            <a:chOff x="158" y="1389"/>
            <a:chExt cx="817" cy="878"/>
          </a:xfrm>
        </p:grpSpPr>
        <p:pic>
          <p:nvPicPr>
            <p:cNvPr id="40" name="Picture 38" descr="J0292020">
              <a:extLst>
                <a:ext uri="{FF2B5EF4-FFF2-40B4-BE49-F238E27FC236}">
                  <a16:creationId xmlns="" xmlns:a16="http://schemas.microsoft.com/office/drawing/2014/main" id="{D3C46839-960A-4C03-8DD9-50D2DEA096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39">
              <a:extLst>
                <a:ext uri="{FF2B5EF4-FFF2-40B4-BE49-F238E27FC236}">
                  <a16:creationId xmlns="" xmlns:a16="http://schemas.microsoft.com/office/drawing/2014/main" id="{D412D2BA-0673-48F2-A0EA-5D10FB0E7B91}"/>
                </a:ext>
              </a:extLst>
            </p:cNvPr>
            <p:cNvSpPr txBox="1">
              <a:spLocks noChangeArrowheads="1"/>
            </p:cNvSpPr>
            <p:nvPr/>
          </p:nvSpPr>
          <p:spPr bwMode="auto">
            <a:xfrm>
              <a:off x="158" y="1979"/>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Bob</a:t>
              </a:r>
            </a:p>
          </p:txBody>
        </p:sp>
      </p:grpSp>
      <p:grpSp>
        <p:nvGrpSpPr>
          <p:cNvPr id="42" name="Group 40">
            <a:extLst>
              <a:ext uri="{FF2B5EF4-FFF2-40B4-BE49-F238E27FC236}">
                <a16:creationId xmlns="" xmlns:a16="http://schemas.microsoft.com/office/drawing/2014/main" id="{D29F4722-A54B-4F6E-BE0B-9144298B5859}"/>
              </a:ext>
            </a:extLst>
          </p:cNvPr>
          <p:cNvGrpSpPr>
            <a:grpSpLocks/>
          </p:cNvGrpSpPr>
          <p:nvPr/>
        </p:nvGrpSpPr>
        <p:grpSpPr bwMode="auto">
          <a:xfrm>
            <a:off x="7669213" y="3690938"/>
            <a:ext cx="1187450" cy="1322387"/>
            <a:chOff x="5012" y="1434"/>
            <a:chExt cx="748" cy="833"/>
          </a:xfrm>
        </p:grpSpPr>
        <p:pic>
          <p:nvPicPr>
            <p:cNvPr id="43" name="Picture 41" descr="J0195384">
              <a:extLst>
                <a:ext uri="{FF2B5EF4-FFF2-40B4-BE49-F238E27FC236}">
                  <a16:creationId xmlns="" xmlns:a16="http://schemas.microsoft.com/office/drawing/2014/main" id="{9F7F46C4-21AC-4D49-98A6-FB3DBBA3B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 Box 42">
              <a:extLst>
                <a:ext uri="{FF2B5EF4-FFF2-40B4-BE49-F238E27FC236}">
                  <a16:creationId xmlns="" xmlns:a16="http://schemas.microsoft.com/office/drawing/2014/main" id="{EFBAC7B8-28EA-4D0F-B72B-A76A84590F7E}"/>
                </a:ext>
              </a:extLst>
            </p:cNvPr>
            <p:cNvSpPr txBox="1">
              <a:spLocks noChangeArrowheads="1"/>
            </p:cNvSpPr>
            <p:nvPr/>
          </p:nvSpPr>
          <p:spPr bwMode="auto">
            <a:xfrm>
              <a:off x="5170" y="197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Alice</a:t>
              </a:r>
            </a:p>
          </p:txBody>
        </p:sp>
      </p:grpSp>
      <p:sp>
        <p:nvSpPr>
          <p:cNvPr id="45" name="Line 44">
            <a:extLst>
              <a:ext uri="{FF2B5EF4-FFF2-40B4-BE49-F238E27FC236}">
                <a16:creationId xmlns="" xmlns:a16="http://schemas.microsoft.com/office/drawing/2014/main" id="{2B7E2076-2F0E-4D09-A57E-D37B7D45CE6D}"/>
              </a:ext>
            </a:extLst>
          </p:cNvPr>
          <p:cNvSpPr>
            <a:spLocks noChangeShapeType="1"/>
          </p:cNvSpPr>
          <p:nvPr/>
        </p:nvSpPr>
        <p:spPr bwMode="auto">
          <a:xfrm flipH="1" flipV="1">
            <a:off x="6370638" y="3330575"/>
            <a:ext cx="0" cy="7921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6" name="Text Box 45">
            <a:extLst>
              <a:ext uri="{FF2B5EF4-FFF2-40B4-BE49-F238E27FC236}">
                <a16:creationId xmlns="" xmlns:a16="http://schemas.microsoft.com/office/drawing/2014/main" id="{F7EE8DFD-EAAF-41C7-8D4A-BFDFE09371F9}"/>
              </a:ext>
            </a:extLst>
          </p:cNvPr>
          <p:cNvSpPr txBox="1">
            <a:spLocks noChangeArrowheads="1"/>
          </p:cNvSpPr>
          <p:nvPr/>
        </p:nvSpPr>
        <p:spPr bwMode="auto">
          <a:xfrm>
            <a:off x="6049962" y="4068764"/>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K</a:t>
            </a:r>
            <a:endParaRPr lang="en-US" altLang="zh-CN" sz="2400" baseline="-25000" dirty="0">
              <a:ea typeface="FangSong" panose="02010609060101010101" pitchFamily="49" charset="-122"/>
              <a:cs typeface="FangSong" panose="02010609060101010101" pitchFamily="49" charset="-122"/>
            </a:endParaRPr>
          </a:p>
        </p:txBody>
      </p:sp>
      <p:sp>
        <p:nvSpPr>
          <p:cNvPr id="47" name="Rectangle 43">
            <a:extLst>
              <a:ext uri="{FF2B5EF4-FFF2-40B4-BE49-F238E27FC236}">
                <a16:creationId xmlns="" xmlns:a16="http://schemas.microsoft.com/office/drawing/2014/main" id="{0CCDA2AF-4BF1-41C9-9341-9389D8F83019}"/>
              </a:ext>
            </a:extLst>
          </p:cNvPr>
          <p:cNvSpPr>
            <a:spLocks noChangeArrowheads="1"/>
          </p:cNvSpPr>
          <p:nvPr/>
        </p:nvSpPr>
        <p:spPr bwMode="auto">
          <a:xfrm>
            <a:off x="2251075" y="5119688"/>
            <a:ext cx="4962525" cy="938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b="0" dirty="0"/>
              <a:t>提供认证</a:t>
            </a:r>
          </a:p>
        </p:txBody>
      </p:sp>
    </p:spTree>
    <p:extLst>
      <p:ext uri="{BB962C8B-B14F-4D97-AF65-F5344CB8AC3E}">
        <p14:creationId xmlns:p14="http://schemas.microsoft.com/office/powerpoint/2010/main" val="41595231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ox(in)">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ox(i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0-#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box(in)">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0-#ppt_w/2"/>
                                          </p:val>
                                        </p:tav>
                                        <p:tav tm="100000">
                                          <p:val>
                                            <p:strVal val="#ppt_x"/>
                                          </p:val>
                                        </p:tav>
                                      </p:tavLst>
                                    </p:anim>
                                    <p:anim calcmode="lin" valueType="num">
                                      <p:cBhvr additive="base">
                                        <p:cTn id="98" dur="500" fill="hold"/>
                                        <p:tgtEl>
                                          <p:spTgt spid="16"/>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additive="base">
                                        <p:cTn id="101" dur="500" fill="hold"/>
                                        <p:tgtEl>
                                          <p:spTgt spid="17"/>
                                        </p:tgtEl>
                                        <p:attrNameLst>
                                          <p:attrName>ppt_x</p:attrName>
                                        </p:attrNameLst>
                                      </p:cBhvr>
                                      <p:tavLst>
                                        <p:tav tm="0">
                                          <p:val>
                                            <p:strVal val="0-#ppt_w/2"/>
                                          </p:val>
                                        </p:tav>
                                        <p:tav tm="100000">
                                          <p:val>
                                            <p:strVal val="#ppt_x"/>
                                          </p:val>
                                        </p:tav>
                                      </p:tavLst>
                                    </p:anim>
                                    <p:anim calcmode="lin" valueType="num">
                                      <p:cBhvr additive="base">
                                        <p:cTn id="10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0-#ppt_w/2"/>
                                          </p:val>
                                        </p:tav>
                                        <p:tav tm="100000">
                                          <p:val>
                                            <p:strVal val="#ppt_x"/>
                                          </p:val>
                                        </p:tav>
                                      </p:tavLst>
                                    </p:anim>
                                    <p:anim calcmode="lin" valueType="num">
                                      <p:cBhvr additive="base">
                                        <p:cTn id="108" dur="500" fill="hold"/>
                                        <p:tgtEl>
                                          <p:spTgt spid="30"/>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0"/>
                                  </p:stCondLst>
                                  <p:childTnLst>
                                    <p:set>
                                      <p:cBhvr>
                                        <p:cTn id="110" dur="1" fill="hold">
                                          <p:stCondLst>
                                            <p:cond delay="0"/>
                                          </p:stCondLst>
                                        </p:cTn>
                                        <p:tgtEl>
                                          <p:spTgt spid="27"/>
                                        </p:tgtEl>
                                        <p:attrNameLst>
                                          <p:attrName>style.visibility</p:attrName>
                                        </p:attrNameLst>
                                      </p:cBhvr>
                                      <p:to>
                                        <p:strVal val="visible"/>
                                      </p:to>
                                    </p:set>
                                    <p:anim calcmode="lin" valueType="num">
                                      <p:cBhvr additive="base">
                                        <p:cTn id="111" dur="500" fill="hold"/>
                                        <p:tgtEl>
                                          <p:spTgt spid="27"/>
                                        </p:tgtEl>
                                        <p:attrNameLst>
                                          <p:attrName>ppt_x</p:attrName>
                                        </p:attrNameLst>
                                      </p:cBhvr>
                                      <p:tavLst>
                                        <p:tav tm="0">
                                          <p:val>
                                            <p:strVal val="0-#ppt_w/2"/>
                                          </p:val>
                                        </p:tav>
                                        <p:tav tm="100000">
                                          <p:val>
                                            <p:strVal val="#ppt_x"/>
                                          </p:val>
                                        </p:tav>
                                      </p:tavLst>
                                    </p:anim>
                                    <p:anim calcmode="lin" valueType="num">
                                      <p:cBhvr additive="base">
                                        <p:cTn id="112" dur="500" fill="hold"/>
                                        <p:tgtEl>
                                          <p:spTgt spid="27"/>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2" presetClass="entr" presetSubtype="4" fill="hold" grpId="0" nodeType="after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additive="base">
                                        <p:cTn id="116" dur="500" fill="hold"/>
                                        <p:tgtEl>
                                          <p:spTgt spid="33"/>
                                        </p:tgtEl>
                                        <p:attrNameLst>
                                          <p:attrName>ppt_x</p:attrName>
                                        </p:attrNameLst>
                                      </p:cBhvr>
                                      <p:tavLst>
                                        <p:tav tm="0">
                                          <p:val>
                                            <p:strVal val="#ppt_x"/>
                                          </p:val>
                                        </p:tav>
                                        <p:tav tm="100000">
                                          <p:val>
                                            <p:strVal val="#ppt_x"/>
                                          </p:val>
                                        </p:tav>
                                      </p:tavLst>
                                    </p:anim>
                                    <p:anim calcmode="lin" valueType="num">
                                      <p:cBhvr additive="base">
                                        <p:cTn id="11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7"/>
                                        </p:tgtEl>
                                        <p:attrNameLst>
                                          <p:attrName>style.visibility</p:attrName>
                                        </p:attrNameLst>
                                      </p:cBhvr>
                                      <p:to>
                                        <p:strVal val="visible"/>
                                      </p:to>
                                    </p:set>
                                    <p:anim calcmode="lin" valueType="num">
                                      <p:cBhvr additive="base">
                                        <p:cTn id="122" dur="500" fill="hold"/>
                                        <p:tgtEl>
                                          <p:spTgt spid="47"/>
                                        </p:tgtEl>
                                        <p:attrNameLst>
                                          <p:attrName>ppt_x</p:attrName>
                                        </p:attrNameLst>
                                      </p:cBhvr>
                                      <p:tavLst>
                                        <p:tav tm="0">
                                          <p:val>
                                            <p:strVal val="#ppt_x"/>
                                          </p:val>
                                        </p:tav>
                                        <p:tav tm="100000">
                                          <p:val>
                                            <p:strVal val="#ppt_x"/>
                                          </p:val>
                                        </p:tav>
                                      </p:tavLst>
                                    </p:anim>
                                    <p:anim calcmode="lin" valueType="num">
                                      <p:cBhvr additive="base">
                                        <p:cTn id="12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5" grpId="0"/>
      <p:bldP spid="17" grpId="0" animBg="1"/>
      <p:bldP spid="18" grpId="0" animBg="1"/>
      <p:bldP spid="25" grpId="0" animBg="1"/>
      <p:bldP spid="26" grpId="0" animBg="1"/>
      <p:bldP spid="33" grpId="0"/>
      <p:bldP spid="35" grpId="0" animBg="1"/>
      <p:bldP spid="37" grpId="0" animBg="1"/>
      <p:bldP spid="46" grpId="0"/>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FF2A00-4299-43B2-BDDC-2031E362C6A5}"/>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5" name="内容占位符 10">
            <a:extLst>
              <a:ext uri="{FF2B5EF4-FFF2-40B4-BE49-F238E27FC236}">
                <a16:creationId xmlns="" xmlns:a16="http://schemas.microsoft.com/office/drawing/2014/main" id="{23E0928C-9054-4633-A50B-C4FA6B9E5751}"/>
              </a:ext>
            </a:extLst>
          </p:cNvPr>
          <p:cNvSpPr>
            <a:spLocks noGrp="1" noChangeArrowheads="1"/>
          </p:cNvSpPr>
          <p:nvPr>
            <p:ph idx="1"/>
          </p:nvPr>
        </p:nvSpPr>
        <p:spPr>
          <a:xfrm>
            <a:off x="1098947" y="1154113"/>
            <a:ext cx="7071915" cy="515937"/>
          </a:xfrm>
        </p:spPr>
        <p:txBody>
          <a:bodyPr/>
          <a:lstStyle/>
          <a:p>
            <a:pPr eaLnBrk="1" hangingPunct="1">
              <a:buFont typeface="Arial" panose="020B0604020202020204" pitchFamily="34" charset="0"/>
              <a:buNone/>
            </a:pPr>
            <a:r>
              <a:rPr lang="zh-CN" altLang="en-US" sz="2800" b="0" dirty="0"/>
              <a:t>哈希函数的基本用法 </a:t>
            </a:r>
            <a:r>
              <a:rPr lang="en-US" altLang="zh-CN" sz="2800" b="1" dirty="0"/>
              <a:t>(c) </a:t>
            </a:r>
            <a:endParaRPr lang="zh-CN" altLang="en-US" sz="2800" b="1" dirty="0"/>
          </a:p>
          <a:p>
            <a:pPr eaLnBrk="1" hangingPunct="1">
              <a:buFont typeface="Arial" panose="020B0604020202020204" pitchFamily="34" charset="0"/>
              <a:buNone/>
            </a:pPr>
            <a:endParaRPr lang="zh-CN" altLang="en-US" sz="2800" dirty="0"/>
          </a:p>
        </p:txBody>
      </p:sp>
      <p:sp>
        <p:nvSpPr>
          <p:cNvPr id="6" name="Rectangle 7">
            <a:extLst>
              <a:ext uri="{FF2B5EF4-FFF2-40B4-BE49-F238E27FC236}">
                <a16:creationId xmlns="" xmlns:a16="http://schemas.microsoft.com/office/drawing/2014/main" id="{104D8499-772E-41D3-9EC3-32DB7D23A7CA}"/>
              </a:ext>
            </a:extLst>
          </p:cNvPr>
          <p:cNvSpPr>
            <a:spLocks noChangeArrowheads="1"/>
          </p:cNvSpPr>
          <p:nvPr/>
        </p:nvSpPr>
        <p:spPr bwMode="auto">
          <a:xfrm>
            <a:off x="1439863" y="2398713"/>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defRPr/>
            </a:pPr>
            <a:r>
              <a:rPr lang="en-US" altLang="zh-CN" sz="2400" i="1" dirty="0">
                <a:latin typeface="+mn-lt"/>
                <a:ea typeface="FangSong" panose="02010609060101010101" pitchFamily="49" charset="-122"/>
                <a:cs typeface="FangSong" panose="02010609060101010101" pitchFamily="49" charset="-122"/>
              </a:rPr>
              <a:t>M</a:t>
            </a:r>
          </a:p>
        </p:txBody>
      </p:sp>
      <p:sp>
        <p:nvSpPr>
          <p:cNvPr id="7" name="Line 8">
            <a:extLst>
              <a:ext uri="{FF2B5EF4-FFF2-40B4-BE49-F238E27FC236}">
                <a16:creationId xmlns="" xmlns:a16="http://schemas.microsoft.com/office/drawing/2014/main" id="{80ACFFA6-E582-498B-8C98-A643F480616B}"/>
              </a:ext>
            </a:extLst>
          </p:cNvPr>
          <p:cNvSpPr>
            <a:spLocks noChangeShapeType="1"/>
          </p:cNvSpPr>
          <p:nvPr/>
        </p:nvSpPr>
        <p:spPr bwMode="auto">
          <a:xfrm>
            <a:off x="2085975" y="2541588"/>
            <a:ext cx="1223963"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Oval 9">
            <a:extLst>
              <a:ext uri="{FF2B5EF4-FFF2-40B4-BE49-F238E27FC236}">
                <a16:creationId xmlns="" xmlns:a16="http://schemas.microsoft.com/office/drawing/2014/main" id="{CA39B58D-AEFA-4C60-B655-69DCBD39F20C}"/>
              </a:ext>
            </a:extLst>
          </p:cNvPr>
          <p:cNvSpPr>
            <a:spLocks noChangeArrowheads="1"/>
          </p:cNvSpPr>
          <p:nvPr/>
        </p:nvSpPr>
        <p:spPr bwMode="auto">
          <a:xfrm>
            <a:off x="3309938" y="2325688"/>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9" name="Line 10">
            <a:extLst>
              <a:ext uri="{FF2B5EF4-FFF2-40B4-BE49-F238E27FC236}">
                <a16:creationId xmlns="" xmlns:a16="http://schemas.microsoft.com/office/drawing/2014/main" id="{365F10B1-627F-4F64-BEE8-9985E7538C08}"/>
              </a:ext>
            </a:extLst>
          </p:cNvPr>
          <p:cNvSpPr>
            <a:spLocks noChangeShapeType="1"/>
          </p:cNvSpPr>
          <p:nvPr/>
        </p:nvSpPr>
        <p:spPr bwMode="auto">
          <a:xfrm>
            <a:off x="3741738" y="2543175"/>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Text Box 11">
            <a:extLst>
              <a:ext uri="{FF2B5EF4-FFF2-40B4-BE49-F238E27FC236}">
                <a16:creationId xmlns="" xmlns:a16="http://schemas.microsoft.com/office/drawing/2014/main" id="{B6A3F08E-9EAB-40FB-844E-51BF05CA02B3}"/>
              </a:ext>
            </a:extLst>
          </p:cNvPr>
          <p:cNvSpPr txBox="1">
            <a:spLocks noChangeArrowheads="1"/>
          </p:cNvSpPr>
          <p:nvPr/>
        </p:nvSpPr>
        <p:spPr bwMode="auto">
          <a:xfrm>
            <a:off x="3022600" y="3902831"/>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defRPr/>
            </a:pPr>
            <a:r>
              <a:rPr lang="en-US" altLang="zh-CN" sz="2400" i="1" dirty="0">
                <a:latin typeface="+mn-lt"/>
                <a:ea typeface="FangSong" panose="02010609060101010101" pitchFamily="49" charset="-122"/>
                <a:cs typeface="FangSong" panose="02010609060101010101" pitchFamily="49" charset="-122"/>
              </a:rPr>
              <a:t>H</a:t>
            </a:r>
            <a:r>
              <a:rPr lang="en-US" altLang="zh-CN" sz="2400" dirty="0">
                <a:latin typeface="+mn-lt"/>
                <a:ea typeface="FangSong" panose="02010609060101010101" pitchFamily="49" charset="-122"/>
                <a:cs typeface="FangSong" panose="02010609060101010101" pitchFamily="49" charset="-122"/>
              </a:rPr>
              <a:t>(</a:t>
            </a:r>
            <a:r>
              <a:rPr lang="en-US" altLang="zh-CN" sz="2400" i="1" dirty="0">
                <a:latin typeface="+mn-lt"/>
                <a:ea typeface="FangSong" panose="02010609060101010101" pitchFamily="49" charset="-122"/>
                <a:cs typeface="FangSong" panose="02010609060101010101" pitchFamily="49" charset="-122"/>
              </a:rPr>
              <a:t>M</a:t>
            </a:r>
            <a:r>
              <a:rPr lang="en-US" altLang="zh-CN" sz="2400" dirty="0">
                <a:latin typeface="+mn-lt"/>
                <a:ea typeface="FangSong" panose="02010609060101010101" pitchFamily="49" charset="-122"/>
                <a:cs typeface="FangSong" panose="02010609060101010101" pitchFamily="49" charset="-122"/>
              </a:rPr>
              <a:t>||</a:t>
            </a:r>
            <a:r>
              <a:rPr lang="en-US" altLang="zh-CN" sz="2400" i="1" dirty="0">
                <a:latin typeface="+mn-lt"/>
                <a:ea typeface="FangSong" panose="02010609060101010101" pitchFamily="49" charset="-122"/>
                <a:cs typeface="FangSong" panose="02010609060101010101" pitchFamily="49" charset="-122"/>
              </a:rPr>
              <a:t>S</a:t>
            </a:r>
            <a:r>
              <a:rPr lang="en-US" altLang="zh-CN" sz="2400" dirty="0">
                <a:latin typeface="+mn-lt"/>
                <a:ea typeface="FangSong" panose="02010609060101010101" pitchFamily="49" charset="-122"/>
                <a:cs typeface="FangSong" panose="02010609060101010101" pitchFamily="49" charset="-122"/>
              </a:rPr>
              <a:t>)</a:t>
            </a:r>
          </a:p>
        </p:txBody>
      </p:sp>
      <p:sp>
        <p:nvSpPr>
          <p:cNvPr id="11" name="Oval 12">
            <a:extLst>
              <a:ext uri="{FF2B5EF4-FFF2-40B4-BE49-F238E27FC236}">
                <a16:creationId xmlns="" xmlns:a16="http://schemas.microsoft.com/office/drawing/2014/main" id="{5B5A0C7B-B82F-4804-B9AB-8C5793FA39FA}"/>
              </a:ext>
            </a:extLst>
          </p:cNvPr>
          <p:cNvSpPr>
            <a:spLocks noChangeArrowheads="1"/>
          </p:cNvSpPr>
          <p:nvPr/>
        </p:nvSpPr>
        <p:spPr bwMode="auto">
          <a:xfrm>
            <a:off x="5874206" y="2109788"/>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ea typeface="FangSong" panose="02010609060101010101" pitchFamily="49" charset="-122"/>
                <a:cs typeface="FangSong" panose="02010609060101010101" pitchFamily="49" charset="-122"/>
              </a:rPr>
              <a:t>||</a:t>
            </a:r>
          </a:p>
        </p:txBody>
      </p:sp>
      <p:sp>
        <p:nvSpPr>
          <p:cNvPr id="12" name="Oval 13">
            <a:extLst>
              <a:ext uri="{FF2B5EF4-FFF2-40B4-BE49-F238E27FC236}">
                <a16:creationId xmlns="" xmlns:a16="http://schemas.microsoft.com/office/drawing/2014/main" id="{BD48047A-1233-43F0-841B-8218349D5213}"/>
              </a:ext>
            </a:extLst>
          </p:cNvPr>
          <p:cNvSpPr>
            <a:spLocks noChangeArrowheads="1"/>
          </p:cNvSpPr>
          <p:nvPr/>
        </p:nvSpPr>
        <p:spPr bwMode="auto">
          <a:xfrm>
            <a:off x="2878138" y="3478213"/>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defRPr/>
            </a:pPr>
            <a:r>
              <a:rPr lang="en-US" altLang="zh-CN" sz="2400" i="1" dirty="0">
                <a:latin typeface="+mn-lt"/>
                <a:ea typeface="FangSong" panose="02010609060101010101" pitchFamily="49" charset="-122"/>
                <a:cs typeface="FangSong" panose="02010609060101010101" pitchFamily="49" charset="-122"/>
              </a:rPr>
              <a:t>H</a:t>
            </a:r>
          </a:p>
        </p:txBody>
      </p:sp>
      <p:grpSp>
        <p:nvGrpSpPr>
          <p:cNvPr id="13" name="Group 14">
            <a:extLst>
              <a:ext uri="{FF2B5EF4-FFF2-40B4-BE49-F238E27FC236}">
                <a16:creationId xmlns="" xmlns:a16="http://schemas.microsoft.com/office/drawing/2014/main" id="{06FBD5EB-12D6-4D09-97B1-20C7BB06D234}"/>
              </a:ext>
            </a:extLst>
          </p:cNvPr>
          <p:cNvGrpSpPr>
            <a:grpSpLocks/>
          </p:cNvGrpSpPr>
          <p:nvPr/>
        </p:nvGrpSpPr>
        <p:grpSpPr bwMode="auto">
          <a:xfrm>
            <a:off x="1727200" y="3262313"/>
            <a:ext cx="503238" cy="287337"/>
            <a:chOff x="1111" y="1888"/>
            <a:chExt cx="499" cy="181"/>
          </a:xfrm>
        </p:grpSpPr>
        <p:sp>
          <p:nvSpPr>
            <p:cNvPr id="14" name="Line 15">
              <a:extLst>
                <a:ext uri="{FF2B5EF4-FFF2-40B4-BE49-F238E27FC236}">
                  <a16:creationId xmlns="" xmlns:a16="http://schemas.microsoft.com/office/drawing/2014/main" id="{70E65B18-AAD5-4C72-AED1-0ED5FF40F992}"/>
                </a:ext>
              </a:extLst>
            </p:cNvPr>
            <p:cNvSpPr>
              <a:spLocks noChangeShapeType="1"/>
            </p:cNvSpPr>
            <p:nvPr/>
          </p:nvSpPr>
          <p:spPr bwMode="auto">
            <a:xfrm>
              <a:off x="1111" y="2069"/>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 xmlns:a16="http://schemas.microsoft.com/office/drawing/2014/main" id="{F0D487AA-191D-4D70-BA41-911699617F7D}"/>
                </a:ext>
              </a:extLst>
            </p:cNvPr>
            <p:cNvSpPr>
              <a:spLocks noChangeShapeType="1"/>
            </p:cNvSpPr>
            <p:nvPr/>
          </p:nvSpPr>
          <p:spPr bwMode="auto">
            <a:xfrm>
              <a:off x="1111" y="1888"/>
              <a:ext cx="0"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17">
            <a:extLst>
              <a:ext uri="{FF2B5EF4-FFF2-40B4-BE49-F238E27FC236}">
                <a16:creationId xmlns="" xmlns:a16="http://schemas.microsoft.com/office/drawing/2014/main" id="{8F17EFDD-4D43-4604-B7B9-ECD319A98629}"/>
              </a:ext>
            </a:extLst>
          </p:cNvPr>
          <p:cNvGrpSpPr>
            <a:grpSpLocks/>
          </p:cNvGrpSpPr>
          <p:nvPr/>
        </p:nvGrpSpPr>
        <p:grpSpPr bwMode="auto">
          <a:xfrm>
            <a:off x="3309938" y="2759075"/>
            <a:ext cx="217487" cy="935038"/>
            <a:chOff x="1882" y="1706"/>
            <a:chExt cx="363" cy="318"/>
          </a:xfrm>
        </p:grpSpPr>
        <p:sp>
          <p:nvSpPr>
            <p:cNvPr id="17" name="Line 18">
              <a:extLst>
                <a:ext uri="{FF2B5EF4-FFF2-40B4-BE49-F238E27FC236}">
                  <a16:creationId xmlns="" xmlns:a16="http://schemas.microsoft.com/office/drawing/2014/main" id="{B1E9E276-0B58-43D9-ACDD-ECB9AF50E251}"/>
                </a:ext>
              </a:extLst>
            </p:cNvPr>
            <p:cNvSpPr>
              <a:spLocks noChangeShapeType="1"/>
            </p:cNvSpPr>
            <p:nvPr/>
          </p:nvSpPr>
          <p:spPr bwMode="auto">
            <a:xfrm flipV="1">
              <a:off x="2245" y="1706"/>
              <a:ext cx="0" cy="31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 xmlns:a16="http://schemas.microsoft.com/office/drawing/2014/main" id="{251BE8CC-2952-4D4B-86A4-9DBA3C04AE49}"/>
                </a:ext>
              </a:extLst>
            </p:cNvPr>
            <p:cNvSpPr>
              <a:spLocks noChangeShapeType="1"/>
            </p:cNvSpPr>
            <p:nvPr/>
          </p:nvSpPr>
          <p:spPr bwMode="auto">
            <a:xfrm>
              <a:off x="1882" y="2024"/>
              <a:ext cx="36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19" name="Rectangle 20">
            <a:extLst>
              <a:ext uri="{FF2B5EF4-FFF2-40B4-BE49-F238E27FC236}">
                <a16:creationId xmlns="" xmlns:a16="http://schemas.microsoft.com/office/drawing/2014/main" id="{BC319DB9-9882-42DC-B436-913CAFA8BC6D}"/>
              </a:ext>
            </a:extLst>
          </p:cNvPr>
          <p:cNvSpPr>
            <a:spLocks noChangeArrowheads="1"/>
          </p:cNvSpPr>
          <p:nvPr/>
        </p:nvSpPr>
        <p:spPr bwMode="auto">
          <a:xfrm>
            <a:off x="4175125" y="2254250"/>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defRPr/>
            </a:pPr>
            <a:r>
              <a:rPr lang="en-US" altLang="zh-CN" sz="2400" i="1" dirty="0">
                <a:latin typeface="+mn-lt"/>
                <a:ea typeface="FangSong" panose="02010609060101010101" pitchFamily="49" charset="-122"/>
                <a:cs typeface="FangSong" panose="02010609060101010101" pitchFamily="49" charset="-122"/>
              </a:rPr>
              <a:t>M</a:t>
            </a:r>
          </a:p>
        </p:txBody>
      </p:sp>
      <p:sp>
        <p:nvSpPr>
          <p:cNvPr id="20" name="Rectangle 21">
            <a:extLst>
              <a:ext uri="{FF2B5EF4-FFF2-40B4-BE49-F238E27FC236}">
                <a16:creationId xmlns="" xmlns:a16="http://schemas.microsoft.com/office/drawing/2014/main" id="{378A3D60-9382-4D2B-A852-134D1C823A2B}"/>
              </a:ext>
            </a:extLst>
          </p:cNvPr>
          <p:cNvSpPr>
            <a:spLocks noChangeArrowheads="1"/>
          </p:cNvSpPr>
          <p:nvPr/>
        </p:nvSpPr>
        <p:spPr bwMode="auto">
          <a:xfrm>
            <a:off x="4175125" y="3117850"/>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grpSp>
        <p:nvGrpSpPr>
          <p:cNvPr id="21" name="Group 22">
            <a:extLst>
              <a:ext uri="{FF2B5EF4-FFF2-40B4-BE49-F238E27FC236}">
                <a16:creationId xmlns="" xmlns:a16="http://schemas.microsoft.com/office/drawing/2014/main" id="{0981E835-9942-44EA-8007-10A2A156C3BE}"/>
              </a:ext>
            </a:extLst>
          </p:cNvPr>
          <p:cNvGrpSpPr>
            <a:grpSpLocks/>
          </p:cNvGrpSpPr>
          <p:nvPr/>
        </p:nvGrpSpPr>
        <p:grpSpPr bwMode="auto">
          <a:xfrm>
            <a:off x="7053263" y="2325688"/>
            <a:ext cx="290512" cy="433387"/>
            <a:chOff x="4105" y="1298"/>
            <a:chExt cx="453" cy="227"/>
          </a:xfrm>
        </p:grpSpPr>
        <p:sp>
          <p:nvSpPr>
            <p:cNvPr id="22" name="Line 23">
              <a:extLst>
                <a:ext uri="{FF2B5EF4-FFF2-40B4-BE49-F238E27FC236}">
                  <a16:creationId xmlns="" xmlns:a16="http://schemas.microsoft.com/office/drawing/2014/main" id="{8F5FBE72-47E2-4D49-8913-6D33010BBE01}"/>
                </a:ext>
              </a:extLst>
            </p:cNvPr>
            <p:cNvSpPr>
              <a:spLocks noChangeShapeType="1"/>
            </p:cNvSpPr>
            <p:nvPr/>
          </p:nvSpPr>
          <p:spPr bwMode="auto">
            <a:xfrm>
              <a:off x="4105" y="1298"/>
              <a:ext cx="4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24">
              <a:extLst>
                <a:ext uri="{FF2B5EF4-FFF2-40B4-BE49-F238E27FC236}">
                  <a16:creationId xmlns="" xmlns:a16="http://schemas.microsoft.com/office/drawing/2014/main" id="{47440572-3F84-4B63-AC58-72F72B7A95ED}"/>
                </a:ext>
              </a:extLst>
            </p:cNvPr>
            <p:cNvSpPr>
              <a:spLocks noChangeShapeType="1"/>
            </p:cNvSpPr>
            <p:nvPr/>
          </p:nvSpPr>
          <p:spPr bwMode="auto">
            <a:xfrm>
              <a:off x="4558" y="129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25">
            <a:extLst>
              <a:ext uri="{FF2B5EF4-FFF2-40B4-BE49-F238E27FC236}">
                <a16:creationId xmlns="" xmlns:a16="http://schemas.microsoft.com/office/drawing/2014/main" id="{27B6C23C-3F71-4DE3-A297-635604BB88F9}"/>
              </a:ext>
            </a:extLst>
          </p:cNvPr>
          <p:cNvGrpSpPr>
            <a:grpSpLocks/>
          </p:cNvGrpSpPr>
          <p:nvPr/>
        </p:nvGrpSpPr>
        <p:grpSpPr bwMode="auto">
          <a:xfrm>
            <a:off x="4822100" y="2974975"/>
            <a:ext cx="2521675" cy="360363"/>
            <a:chOff x="3288" y="1661"/>
            <a:chExt cx="1270" cy="227"/>
          </a:xfrm>
        </p:grpSpPr>
        <p:sp>
          <p:nvSpPr>
            <p:cNvPr id="25" name="Line 26">
              <a:extLst>
                <a:ext uri="{FF2B5EF4-FFF2-40B4-BE49-F238E27FC236}">
                  <a16:creationId xmlns="" xmlns:a16="http://schemas.microsoft.com/office/drawing/2014/main" id="{44524B64-9EE5-4916-B573-8D5ED89B0346}"/>
                </a:ext>
              </a:extLst>
            </p:cNvPr>
            <p:cNvSpPr>
              <a:spLocks noChangeShapeType="1"/>
            </p:cNvSpPr>
            <p:nvPr/>
          </p:nvSpPr>
          <p:spPr bwMode="auto">
            <a:xfrm>
              <a:off x="3288" y="1888"/>
              <a:ext cx="127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27">
              <a:extLst>
                <a:ext uri="{FF2B5EF4-FFF2-40B4-BE49-F238E27FC236}">
                  <a16:creationId xmlns="" xmlns:a16="http://schemas.microsoft.com/office/drawing/2014/main" id="{20063836-B178-488D-85CD-106699DA6075}"/>
                </a:ext>
              </a:extLst>
            </p:cNvPr>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7" name="Text Box 28">
            <a:extLst>
              <a:ext uri="{FF2B5EF4-FFF2-40B4-BE49-F238E27FC236}">
                <a16:creationId xmlns="" xmlns:a16="http://schemas.microsoft.com/office/drawing/2014/main" id="{60725FBF-BE12-48D9-91F4-E54D4D9877C7}"/>
              </a:ext>
            </a:extLst>
          </p:cNvPr>
          <p:cNvSpPr txBox="1">
            <a:spLocks noChangeArrowheads="1"/>
          </p:cNvSpPr>
          <p:nvPr/>
        </p:nvSpPr>
        <p:spPr bwMode="auto">
          <a:xfrm>
            <a:off x="6911975" y="2616201"/>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zh-CN" altLang="en-US" sz="2400" b="0" dirty="0">
                <a:latin typeface="华文中宋" panose="02010600040101010101" pitchFamily="2" charset="-122"/>
                <a:cs typeface="FangSong" panose="02010609060101010101" pitchFamily="49" charset="-122"/>
              </a:rPr>
              <a:t>比较</a:t>
            </a:r>
          </a:p>
        </p:txBody>
      </p:sp>
      <p:sp>
        <p:nvSpPr>
          <p:cNvPr id="28" name="Line 29">
            <a:extLst>
              <a:ext uri="{FF2B5EF4-FFF2-40B4-BE49-F238E27FC236}">
                <a16:creationId xmlns="" xmlns:a16="http://schemas.microsoft.com/office/drawing/2014/main" id="{12D09458-ABC0-4BB7-BFE4-C7BF487431FA}"/>
              </a:ext>
            </a:extLst>
          </p:cNvPr>
          <p:cNvSpPr>
            <a:spLocks noChangeShapeType="1"/>
          </p:cNvSpPr>
          <p:nvPr/>
        </p:nvSpPr>
        <p:spPr bwMode="auto">
          <a:xfrm flipV="1">
            <a:off x="3670300" y="3262313"/>
            <a:ext cx="720000" cy="719137"/>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0">
            <a:extLst>
              <a:ext uri="{FF2B5EF4-FFF2-40B4-BE49-F238E27FC236}">
                <a16:creationId xmlns="" xmlns:a16="http://schemas.microsoft.com/office/drawing/2014/main" id="{ED946097-427D-4FE9-B1D6-4B6B96619AD9}"/>
              </a:ext>
            </a:extLst>
          </p:cNvPr>
          <p:cNvSpPr>
            <a:spLocks noChangeShapeType="1"/>
          </p:cNvSpPr>
          <p:nvPr/>
        </p:nvSpPr>
        <p:spPr bwMode="auto">
          <a:xfrm flipV="1">
            <a:off x="4822825" y="2325688"/>
            <a:ext cx="1044575" cy="158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30" name="Group 31">
            <a:extLst>
              <a:ext uri="{FF2B5EF4-FFF2-40B4-BE49-F238E27FC236}">
                <a16:creationId xmlns="" xmlns:a16="http://schemas.microsoft.com/office/drawing/2014/main" id="{FD50FEBB-DE73-43FE-89E7-A1AA48BF4372}"/>
              </a:ext>
            </a:extLst>
          </p:cNvPr>
          <p:cNvGrpSpPr>
            <a:grpSpLocks/>
          </p:cNvGrpSpPr>
          <p:nvPr/>
        </p:nvGrpSpPr>
        <p:grpSpPr bwMode="auto">
          <a:xfrm>
            <a:off x="1258888" y="4127500"/>
            <a:ext cx="1296987" cy="1393825"/>
            <a:chOff x="158" y="1389"/>
            <a:chExt cx="817" cy="878"/>
          </a:xfrm>
        </p:grpSpPr>
        <p:pic>
          <p:nvPicPr>
            <p:cNvPr id="31" name="Picture 32" descr="J0292020">
              <a:extLst>
                <a:ext uri="{FF2B5EF4-FFF2-40B4-BE49-F238E27FC236}">
                  <a16:creationId xmlns="" xmlns:a16="http://schemas.microsoft.com/office/drawing/2014/main" id="{D1639188-848E-4008-8443-8C4F1ADEA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33">
              <a:extLst>
                <a:ext uri="{FF2B5EF4-FFF2-40B4-BE49-F238E27FC236}">
                  <a16:creationId xmlns="" xmlns:a16="http://schemas.microsoft.com/office/drawing/2014/main" id="{05BA06DC-1DBA-4FD1-AA3B-B89615E2DA0C}"/>
                </a:ext>
              </a:extLst>
            </p:cNvPr>
            <p:cNvSpPr txBox="1">
              <a:spLocks noChangeArrowheads="1"/>
            </p:cNvSpPr>
            <p:nvPr/>
          </p:nvSpPr>
          <p:spPr bwMode="auto">
            <a:xfrm>
              <a:off x="158" y="1979"/>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Bob</a:t>
              </a:r>
            </a:p>
          </p:txBody>
        </p:sp>
      </p:grpSp>
      <p:grpSp>
        <p:nvGrpSpPr>
          <p:cNvPr id="33" name="Group 34">
            <a:extLst>
              <a:ext uri="{FF2B5EF4-FFF2-40B4-BE49-F238E27FC236}">
                <a16:creationId xmlns="" xmlns:a16="http://schemas.microsoft.com/office/drawing/2014/main" id="{2E850455-AEA4-473E-9ADA-675610E4E3DE}"/>
              </a:ext>
            </a:extLst>
          </p:cNvPr>
          <p:cNvGrpSpPr>
            <a:grpSpLocks/>
          </p:cNvGrpSpPr>
          <p:nvPr/>
        </p:nvGrpSpPr>
        <p:grpSpPr bwMode="auto">
          <a:xfrm>
            <a:off x="6983413" y="4054475"/>
            <a:ext cx="1187450" cy="1322388"/>
            <a:chOff x="5012" y="1434"/>
            <a:chExt cx="748" cy="833"/>
          </a:xfrm>
        </p:grpSpPr>
        <p:pic>
          <p:nvPicPr>
            <p:cNvPr id="34" name="Picture 35" descr="J0195384">
              <a:extLst>
                <a:ext uri="{FF2B5EF4-FFF2-40B4-BE49-F238E27FC236}">
                  <a16:creationId xmlns="" xmlns:a16="http://schemas.microsoft.com/office/drawing/2014/main" id="{8F2B1B14-22C8-4977-B8CC-9B61C261BD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36">
              <a:extLst>
                <a:ext uri="{FF2B5EF4-FFF2-40B4-BE49-F238E27FC236}">
                  <a16:creationId xmlns="" xmlns:a16="http://schemas.microsoft.com/office/drawing/2014/main" id="{E9B267A1-D80E-4830-9F41-211908101557}"/>
                </a:ext>
              </a:extLst>
            </p:cNvPr>
            <p:cNvSpPr txBox="1">
              <a:spLocks noChangeArrowheads="1"/>
            </p:cNvSpPr>
            <p:nvPr/>
          </p:nvSpPr>
          <p:spPr bwMode="auto">
            <a:xfrm>
              <a:off x="5170" y="197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Alice</a:t>
              </a:r>
            </a:p>
          </p:txBody>
        </p:sp>
      </p:grpSp>
      <p:sp>
        <p:nvSpPr>
          <p:cNvPr id="36" name="Rectangle 37">
            <a:extLst>
              <a:ext uri="{FF2B5EF4-FFF2-40B4-BE49-F238E27FC236}">
                <a16:creationId xmlns="" xmlns:a16="http://schemas.microsoft.com/office/drawing/2014/main" id="{3EC79A7E-F852-41DC-8D1F-BCF251ADD64E}"/>
              </a:ext>
            </a:extLst>
          </p:cNvPr>
          <p:cNvSpPr>
            <a:spLocks noChangeArrowheads="1"/>
          </p:cNvSpPr>
          <p:nvPr/>
        </p:nvSpPr>
        <p:spPr bwMode="auto">
          <a:xfrm>
            <a:off x="3525838" y="5470525"/>
            <a:ext cx="1908175" cy="550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b="0" dirty="0"/>
              <a:t>提供认证</a:t>
            </a:r>
          </a:p>
        </p:txBody>
      </p:sp>
      <p:sp>
        <p:nvSpPr>
          <p:cNvPr id="37" name="Line 38">
            <a:extLst>
              <a:ext uri="{FF2B5EF4-FFF2-40B4-BE49-F238E27FC236}">
                <a16:creationId xmlns="" xmlns:a16="http://schemas.microsoft.com/office/drawing/2014/main" id="{DCE182F6-ABBF-461E-AD2D-BA13EA0BAEDC}"/>
              </a:ext>
            </a:extLst>
          </p:cNvPr>
          <p:cNvSpPr>
            <a:spLocks noChangeShapeType="1"/>
          </p:cNvSpPr>
          <p:nvPr/>
        </p:nvSpPr>
        <p:spPr bwMode="auto">
          <a:xfrm>
            <a:off x="1727200" y="3838575"/>
            <a:ext cx="50165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Text Box 39">
            <a:extLst>
              <a:ext uri="{FF2B5EF4-FFF2-40B4-BE49-F238E27FC236}">
                <a16:creationId xmlns="" xmlns:a16="http://schemas.microsoft.com/office/drawing/2014/main" id="{2DE85C1E-F7C4-4A0C-BA96-CB34815ACF31}"/>
              </a:ext>
            </a:extLst>
          </p:cNvPr>
          <p:cNvSpPr txBox="1">
            <a:spLocks noChangeArrowheads="1"/>
          </p:cNvSpPr>
          <p:nvPr/>
        </p:nvSpPr>
        <p:spPr bwMode="auto">
          <a:xfrm>
            <a:off x="1258888" y="369411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defRPr/>
            </a:pPr>
            <a:r>
              <a:rPr lang="en-US" altLang="zh-CN" sz="2400" i="1" dirty="0">
                <a:latin typeface="+mn-lt"/>
                <a:ea typeface="FangSong" panose="02010609060101010101" pitchFamily="49" charset="-122"/>
                <a:cs typeface="FangSong" panose="02010609060101010101" pitchFamily="49" charset="-122"/>
              </a:rPr>
              <a:t>S</a:t>
            </a:r>
          </a:p>
        </p:txBody>
      </p:sp>
      <p:sp>
        <p:nvSpPr>
          <p:cNvPr id="39" name="Text Box 40">
            <a:extLst>
              <a:ext uri="{FF2B5EF4-FFF2-40B4-BE49-F238E27FC236}">
                <a16:creationId xmlns="" xmlns:a16="http://schemas.microsoft.com/office/drawing/2014/main" id="{B4A80A33-55B6-4D98-8600-1540D5F27A9A}"/>
              </a:ext>
            </a:extLst>
          </p:cNvPr>
          <p:cNvSpPr txBox="1">
            <a:spLocks noChangeArrowheads="1"/>
          </p:cNvSpPr>
          <p:nvPr/>
        </p:nvSpPr>
        <p:spPr bwMode="auto">
          <a:xfrm>
            <a:off x="5219700" y="15621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defRPr/>
            </a:pPr>
            <a:r>
              <a:rPr lang="en-US" altLang="zh-CN" sz="2400" i="1" dirty="0">
                <a:latin typeface="+mn-lt"/>
                <a:ea typeface="FangSong" panose="02010609060101010101" pitchFamily="49" charset="-122"/>
                <a:cs typeface="FangSong" panose="02010609060101010101" pitchFamily="49" charset="-122"/>
              </a:rPr>
              <a:t>S</a:t>
            </a:r>
          </a:p>
        </p:txBody>
      </p:sp>
      <p:sp>
        <p:nvSpPr>
          <p:cNvPr id="40" name="Line 41">
            <a:extLst>
              <a:ext uri="{FF2B5EF4-FFF2-40B4-BE49-F238E27FC236}">
                <a16:creationId xmlns="" xmlns:a16="http://schemas.microsoft.com/office/drawing/2014/main" id="{70B27B89-67F0-42C4-ADF7-BA0E3EB129EB}"/>
              </a:ext>
            </a:extLst>
          </p:cNvPr>
          <p:cNvSpPr>
            <a:spLocks noChangeShapeType="1"/>
          </p:cNvSpPr>
          <p:nvPr/>
        </p:nvSpPr>
        <p:spPr bwMode="auto">
          <a:xfrm flipH="1" flipV="1">
            <a:off x="5148262" y="2101216"/>
            <a:ext cx="719138" cy="0"/>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1" name="Oval 42">
            <a:extLst>
              <a:ext uri="{FF2B5EF4-FFF2-40B4-BE49-F238E27FC236}">
                <a16:creationId xmlns="" xmlns:a16="http://schemas.microsoft.com/office/drawing/2014/main" id="{487FD4B9-1C13-46E2-915F-82EAF136F70D}"/>
              </a:ext>
            </a:extLst>
          </p:cNvPr>
          <p:cNvSpPr>
            <a:spLocks noChangeArrowheads="1"/>
          </p:cNvSpPr>
          <p:nvPr/>
        </p:nvSpPr>
        <p:spPr bwMode="auto">
          <a:xfrm>
            <a:off x="2159000" y="3478213"/>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42" name="Line 43">
            <a:extLst>
              <a:ext uri="{FF2B5EF4-FFF2-40B4-BE49-F238E27FC236}">
                <a16:creationId xmlns="" xmlns:a16="http://schemas.microsoft.com/office/drawing/2014/main" id="{9177EF7E-0EC1-4B27-94B6-52B249EB7EA9}"/>
              </a:ext>
            </a:extLst>
          </p:cNvPr>
          <p:cNvSpPr>
            <a:spLocks noChangeShapeType="1"/>
          </p:cNvSpPr>
          <p:nvPr/>
        </p:nvSpPr>
        <p:spPr bwMode="auto">
          <a:xfrm>
            <a:off x="2590800" y="3694113"/>
            <a:ext cx="2873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 name="Oval 44">
            <a:extLst>
              <a:ext uri="{FF2B5EF4-FFF2-40B4-BE49-F238E27FC236}">
                <a16:creationId xmlns="" xmlns:a16="http://schemas.microsoft.com/office/drawing/2014/main" id="{6A3D9371-74F9-47C1-B0CE-AA21180F4BA0}"/>
              </a:ext>
            </a:extLst>
          </p:cNvPr>
          <p:cNvSpPr>
            <a:spLocks noChangeArrowheads="1"/>
          </p:cNvSpPr>
          <p:nvPr/>
        </p:nvSpPr>
        <p:spPr bwMode="auto">
          <a:xfrm>
            <a:off x="6694488" y="2109788"/>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defRPr/>
            </a:pPr>
            <a:r>
              <a:rPr lang="en-US" altLang="zh-CN" sz="2400" i="1" dirty="0">
                <a:latin typeface="+mn-lt"/>
                <a:ea typeface="FangSong" panose="02010609060101010101" pitchFamily="49" charset="-122"/>
                <a:cs typeface="FangSong" panose="02010609060101010101" pitchFamily="49" charset="-122"/>
              </a:rPr>
              <a:t>H</a:t>
            </a:r>
          </a:p>
        </p:txBody>
      </p:sp>
      <p:sp>
        <p:nvSpPr>
          <p:cNvPr id="44" name="Line 45">
            <a:extLst>
              <a:ext uri="{FF2B5EF4-FFF2-40B4-BE49-F238E27FC236}">
                <a16:creationId xmlns="" xmlns:a16="http://schemas.microsoft.com/office/drawing/2014/main" id="{8D11D9CE-7386-4B26-B2B1-09987CEBD115}"/>
              </a:ext>
            </a:extLst>
          </p:cNvPr>
          <p:cNvSpPr>
            <a:spLocks noChangeShapeType="1"/>
          </p:cNvSpPr>
          <p:nvPr/>
        </p:nvSpPr>
        <p:spPr bwMode="auto">
          <a:xfrm>
            <a:off x="6307594" y="2325688"/>
            <a:ext cx="386894"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6558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0-#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0-#ppt_w/2"/>
                                          </p:val>
                                        </p:tav>
                                        <p:tav tm="100000">
                                          <p:val>
                                            <p:strVal val="#ppt_x"/>
                                          </p:val>
                                        </p:tav>
                                      </p:tavLst>
                                    </p:anim>
                                    <p:anim calcmode="lin" valueType="num">
                                      <p:cBhvr additive="base">
                                        <p:cTn id="22" dur="500" fill="hold"/>
                                        <p:tgtEl>
                                          <p:spTgt spid="38"/>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ox(in)">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0-#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ox(in)">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0-#ppt_w/2"/>
                                          </p:val>
                                        </p:tav>
                                        <p:tav tm="100000">
                                          <p:val>
                                            <p:strVal val="#ppt_x"/>
                                          </p:val>
                                        </p:tav>
                                      </p:tavLst>
                                    </p:anim>
                                    <p:anim calcmode="lin" valueType="num">
                                      <p:cBhvr additive="base">
                                        <p:cTn id="60" dur="500" fill="hold"/>
                                        <p:tgtEl>
                                          <p:spTgt spid="1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0-#ppt_w/2"/>
                                          </p:val>
                                        </p:tav>
                                        <p:tav tm="100000">
                                          <p:val>
                                            <p:strVal val="#ppt_x"/>
                                          </p:val>
                                        </p:tav>
                                      </p:tavLst>
                                    </p:anim>
                                    <p:anim calcmode="lin" valueType="num">
                                      <p:cBhvr additive="base">
                                        <p:cTn id="80" dur="500" fill="hold"/>
                                        <p:tgtEl>
                                          <p:spTgt spid="29"/>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0-#ppt_w/2"/>
                                          </p:val>
                                        </p:tav>
                                        <p:tav tm="100000">
                                          <p:val>
                                            <p:strVal val="#ppt_x"/>
                                          </p:val>
                                        </p:tav>
                                      </p:tavLst>
                                    </p:anim>
                                    <p:anim calcmode="lin" valueType="num">
                                      <p:cBhvr additive="base">
                                        <p:cTn id="84" dur="500" fill="hold"/>
                                        <p:tgtEl>
                                          <p:spTgt spid="4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0-#ppt_w/2"/>
                                          </p:val>
                                        </p:tav>
                                        <p:tav tm="100000">
                                          <p:val>
                                            <p:strVal val="#ppt_x"/>
                                          </p:val>
                                        </p:tav>
                                      </p:tavLst>
                                    </p:anim>
                                    <p:anim calcmode="lin" valueType="num">
                                      <p:cBhvr additive="base">
                                        <p:cTn id="88" dur="500" fill="hold"/>
                                        <p:tgtEl>
                                          <p:spTgt spid="39"/>
                                        </p:tgtEl>
                                        <p:attrNameLst>
                                          <p:attrName>ppt_y</p:attrName>
                                        </p:attrNameLst>
                                      </p:cBhvr>
                                      <p:tavLst>
                                        <p:tav tm="0">
                                          <p:val>
                                            <p:strVal val="#ppt_y"/>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box(in)">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0-#ppt_w/2"/>
                                          </p:val>
                                        </p:tav>
                                        <p:tav tm="100000">
                                          <p:val>
                                            <p:strVal val="#ppt_x"/>
                                          </p:val>
                                        </p:tav>
                                      </p:tavLst>
                                    </p:anim>
                                    <p:anim calcmode="lin" valueType="num">
                                      <p:cBhvr additive="base">
                                        <p:cTn id="98" dur="500" fill="hold"/>
                                        <p:tgtEl>
                                          <p:spTgt spid="44"/>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fill="hold"/>
                                        <p:tgtEl>
                                          <p:spTgt spid="43"/>
                                        </p:tgtEl>
                                        <p:attrNameLst>
                                          <p:attrName>ppt_x</p:attrName>
                                        </p:attrNameLst>
                                      </p:cBhvr>
                                      <p:tavLst>
                                        <p:tav tm="0">
                                          <p:val>
                                            <p:strVal val="0-#ppt_w/2"/>
                                          </p:val>
                                        </p:tav>
                                        <p:tav tm="100000">
                                          <p:val>
                                            <p:strVal val="#ppt_x"/>
                                          </p:val>
                                        </p:tav>
                                      </p:tavLst>
                                    </p:anim>
                                    <p:anim calcmode="lin" valueType="num">
                                      <p:cBhvr additive="base">
                                        <p:cTn id="10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anim calcmode="lin" valueType="num">
                                      <p:cBhvr additive="base">
                                        <p:cTn id="107" dur="500" fill="hold"/>
                                        <p:tgtEl>
                                          <p:spTgt spid="21"/>
                                        </p:tgtEl>
                                        <p:attrNameLst>
                                          <p:attrName>ppt_x</p:attrName>
                                        </p:attrNameLst>
                                      </p:cBhvr>
                                      <p:tavLst>
                                        <p:tav tm="0">
                                          <p:val>
                                            <p:strVal val="0-#ppt_w/2"/>
                                          </p:val>
                                        </p:tav>
                                        <p:tav tm="100000">
                                          <p:val>
                                            <p:strVal val="#ppt_x"/>
                                          </p:val>
                                        </p:tav>
                                      </p:tavLst>
                                    </p:anim>
                                    <p:anim calcmode="lin" valueType="num">
                                      <p:cBhvr additive="base">
                                        <p:cTn id="108" dur="500" fill="hold"/>
                                        <p:tgtEl>
                                          <p:spTgt spid="21"/>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fill="hold"/>
                                        <p:tgtEl>
                                          <p:spTgt spid="24"/>
                                        </p:tgtEl>
                                        <p:attrNameLst>
                                          <p:attrName>ppt_x</p:attrName>
                                        </p:attrNameLst>
                                      </p:cBhvr>
                                      <p:tavLst>
                                        <p:tav tm="0">
                                          <p:val>
                                            <p:strVal val="0-#ppt_w/2"/>
                                          </p:val>
                                        </p:tav>
                                        <p:tav tm="100000">
                                          <p:val>
                                            <p:strVal val="#ppt_x"/>
                                          </p:val>
                                        </p:tav>
                                      </p:tavLst>
                                    </p:anim>
                                    <p:anim calcmode="lin" valueType="num">
                                      <p:cBhvr additive="base">
                                        <p:cTn id="112" dur="500" fill="hold"/>
                                        <p:tgtEl>
                                          <p:spTgt spid="24"/>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2" presetClass="entr" presetSubtype="4" fill="hold" grpId="0" nodeType="after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500" fill="hold"/>
                                        <p:tgtEl>
                                          <p:spTgt spid="27"/>
                                        </p:tgtEl>
                                        <p:attrNameLst>
                                          <p:attrName>ppt_x</p:attrName>
                                        </p:attrNameLst>
                                      </p:cBhvr>
                                      <p:tavLst>
                                        <p:tav tm="0">
                                          <p:val>
                                            <p:strVal val="#ppt_x"/>
                                          </p:val>
                                        </p:tav>
                                        <p:tav tm="100000">
                                          <p:val>
                                            <p:strVal val="#ppt_x"/>
                                          </p:val>
                                        </p:tav>
                                      </p:tavLst>
                                    </p:anim>
                                    <p:anim calcmode="lin" valueType="num">
                                      <p:cBhvr additive="base">
                                        <p:cTn id="11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anim calcmode="lin" valueType="num">
                                      <p:cBhvr additive="base">
                                        <p:cTn id="122" dur="500" fill="hold"/>
                                        <p:tgtEl>
                                          <p:spTgt spid="36"/>
                                        </p:tgtEl>
                                        <p:attrNameLst>
                                          <p:attrName>ppt_x</p:attrName>
                                        </p:attrNameLst>
                                      </p:cBhvr>
                                      <p:tavLst>
                                        <p:tav tm="0">
                                          <p:val>
                                            <p:strVal val="#ppt_x"/>
                                          </p:val>
                                        </p:tav>
                                        <p:tav tm="100000">
                                          <p:val>
                                            <p:strVal val="#ppt_x"/>
                                          </p:val>
                                        </p:tav>
                                      </p:tavLst>
                                    </p:anim>
                                    <p:anim calcmode="lin" valueType="num">
                                      <p:cBhvr additive="base">
                                        <p:cTn id="12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animBg="1"/>
      <p:bldP spid="12" grpId="0" animBg="1"/>
      <p:bldP spid="19" grpId="0" animBg="1"/>
      <p:bldP spid="20" grpId="0" animBg="1"/>
      <p:bldP spid="27" grpId="0"/>
      <p:bldP spid="36" grpId="0" animBg="1"/>
      <p:bldP spid="38" grpId="0"/>
      <p:bldP spid="39" grpId="0"/>
      <p:bldP spid="41"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469E866-38E1-4DE3-9B76-7CC08344E87E}"/>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5" name="内容占位符 15">
            <a:extLst>
              <a:ext uri="{FF2B5EF4-FFF2-40B4-BE49-F238E27FC236}">
                <a16:creationId xmlns="" xmlns:a16="http://schemas.microsoft.com/office/drawing/2014/main" id="{00B7CFAA-9A85-4684-9CCE-36E8A0EAD6CA}"/>
              </a:ext>
            </a:extLst>
          </p:cNvPr>
          <p:cNvSpPr>
            <a:spLocks noGrp="1" noChangeArrowheads="1"/>
          </p:cNvSpPr>
          <p:nvPr>
            <p:ph idx="1"/>
          </p:nvPr>
        </p:nvSpPr>
        <p:spPr>
          <a:xfrm>
            <a:off x="971550" y="1154113"/>
            <a:ext cx="6696794" cy="476250"/>
          </a:xfrm>
        </p:spPr>
        <p:txBody>
          <a:bodyPr/>
          <a:lstStyle/>
          <a:p>
            <a:pPr eaLnBrk="1" hangingPunct="1">
              <a:buFont typeface="Arial" panose="020B0604020202020204" pitchFamily="34" charset="0"/>
              <a:buNone/>
            </a:pPr>
            <a:r>
              <a:rPr lang="zh-CN" altLang="en-US" sz="2800" b="0" dirty="0"/>
              <a:t>哈希函数的基本用法 </a:t>
            </a:r>
            <a:r>
              <a:rPr lang="en-US" altLang="zh-CN" sz="2800" b="1" dirty="0"/>
              <a:t>(d)</a:t>
            </a:r>
            <a:r>
              <a:rPr lang="en-US" altLang="zh-CN" sz="2800" b="0" dirty="0"/>
              <a:t> </a:t>
            </a:r>
            <a:endParaRPr lang="zh-CN" altLang="en-US" sz="2800" b="0" dirty="0"/>
          </a:p>
          <a:p>
            <a:pPr eaLnBrk="1" hangingPunct="1">
              <a:buFont typeface="Arial" panose="020B0604020202020204" pitchFamily="34" charset="0"/>
              <a:buNone/>
            </a:pPr>
            <a:endParaRPr lang="zh-CN" altLang="en-US" sz="2800" dirty="0"/>
          </a:p>
        </p:txBody>
      </p:sp>
      <p:sp>
        <p:nvSpPr>
          <p:cNvPr id="6" name="Rectangle 3">
            <a:extLst>
              <a:ext uri="{FF2B5EF4-FFF2-40B4-BE49-F238E27FC236}">
                <a16:creationId xmlns="" xmlns:a16="http://schemas.microsoft.com/office/drawing/2014/main" id="{0BBFCBF3-6EBB-4090-835F-6A9D6BD474FD}"/>
              </a:ext>
            </a:extLst>
          </p:cNvPr>
          <p:cNvSpPr>
            <a:spLocks noRot="1" noChangeArrowheads="1"/>
          </p:cNvSpPr>
          <p:nvPr/>
        </p:nvSpPr>
        <p:spPr bwMode="auto">
          <a:xfrm>
            <a:off x="684213" y="1196975"/>
            <a:ext cx="8027987"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Clr>
                <a:schemeClr val="hlink"/>
              </a:buClr>
              <a:buFont typeface="Wingdings" panose="05000000000000000000" pitchFamily="2" charset="2"/>
              <a:buChar char="§"/>
            </a:pPr>
            <a:endParaRPr lang="zh-CN" altLang="zh-CN" sz="3200" b="0">
              <a:solidFill>
                <a:srgbClr val="FF0000"/>
              </a:solidFill>
              <a:ea typeface="FangSong" panose="02010609060101010101" pitchFamily="49" charset="-122"/>
              <a:cs typeface="FangSong" panose="02010609060101010101" pitchFamily="49" charset="-122"/>
            </a:endParaRPr>
          </a:p>
        </p:txBody>
      </p:sp>
      <p:sp>
        <p:nvSpPr>
          <p:cNvPr id="7" name="Rectangle 4">
            <a:extLst>
              <a:ext uri="{FF2B5EF4-FFF2-40B4-BE49-F238E27FC236}">
                <a16:creationId xmlns="" xmlns:a16="http://schemas.microsoft.com/office/drawing/2014/main" id="{00583DF1-D512-42EE-AA27-E63A773874F6}"/>
              </a:ext>
            </a:extLst>
          </p:cNvPr>
          <p:cNvSpPr>
            <a:spLocks noRot="1" noChangeArrowheads="1"/>
          </p:cNvSpPr>
          <p:nvPr/>
        </p:nvSpPr>
        <p:spPr bwMode="auto">
          <a:xfrm>
            <a:off x="252413" y="1050925"/>
            <a:ext cx="7704137"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a:lnSpc>
                <a:spcPct val="100000"/>
              </a:lnSpc>
              <a:spcBef>
                <a:spcPct val="0"/>
              </a:spcBef>
              <a:buClr>
                <a:schemeClr val="hlink"/>
              </a:buClr>
              <a:buFont typeface="Wingdings" panose="05000000000000000000" pitchFamily="2" charset="2"/>
              <a:buChar char="§"/>
            </a:pPr>
            <a:endParaRPr lang="zh-CN" altLang="zh-CN" sz="3300" b="0">
              <a:ea typeface="FangSong" panose="02010609060101010101" pitchFamily="49" charset="-122"/>
              <a:cs typeface="FangSong" panose="02010609060101010101" pitchFamily="49" charset="-122"/>
            </a:endParaRPr>
          </a:p>
        </p:txBody>
      </p:sp>
      <p:sp>
        <p:nvSpPr>
          <p:cNvPr id="8" name="Rectangle 7">
            <a:extLst>
              <a:ext uri="{FF2B5EF4-FFF2-40B4-BE49-F238E27FC236}">
                <a16:creationId xmlns="" xmlns:a16="http://schemas.microsoft.com/office/drawing/2014/main" id="{FA91DE7F-52E1-4BD6-86CC-2E8CC2170449}"/>
              </a:ext>
            </a:extLst>
          </p:cNvPr>
          <p:cNvSpPr>
            <a:spLocks noChangeArrowheads="1"/>
          </p:cNvSpPr>
          <p:nvPr/>
        </p:nvSpPr>
        <p:spPr bwMode="auto">
          <a:xfrm>
            <a:off x="252413" y="1773238"/>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9" name="Line 8">
            <a:extLst>
              <a:ext uri="{FF2B5EF4-FFF2-40B4-BE49-F238E27FC236}">
                <a16:creationId xmlns="" xmlns:a16="http://schemas.microsoft.com/office/drawing/2014/main" id="{4BC90083-44BD-4F7E-867B-A172ED287F98}"/>
              </a:ext>
            </a:extLst>
          </p:cNvPr>
          <p:cNvSpPr>
            <a:spLocks noChangeShapeType="1"/>
          </p:cNvSpPr>
          <p:nvPr/>
        </p:nvSpPr>
        <p:spPr bwMode="auto">
          <a:xfrm>
            <a:off x="900113" y="2132013"/>
            <a:ext cx="1223962"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Oval 9">
            <a:extLst>
              <a:ext uri="{FF2B5EF4-FFF2-40B4-BE49-F238E27FC236}">
                <a16:creationId xmlns="" xmlns:a16="http://schemas.microsoft.com/office/drawing/2014/main" id="{A02E08DE-6C0C-4FEA-A2B9-139D1FDA3851}"/>
              </a:ext>
            </a:extLst>
          </p:cNvPr>
          <p:cNvSpPr>
            <a:spLocks noChangeArrowheads="1"/>
          </p:cNvSpPr>
          <p:nvPr/>
        </p:nvSpPr>
        <p:spPr bwMode="auto">
          <a:xfrm>
            <a:off x="2124075" y="1916113"/>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11" name="Line 10">
            <a:extLst>
              <a:ext uri="{FF2B5EF4-FFF2-40B4-BE49-F238E27FC236}">
                <a16:creationId xmlns="" xmlns:a16="http://schemas.microsoft.com/office/drawing/2014/main" id="{48BEE0A9-556C-44AA-8022-BE2AFD46F258}"/>
              </a:ext>
            </a:extLst>
          </p:cNvPr>
          <p:cNvSpPr>
            <a:spLocks noChangeShapeType="1"/>
          </p:cNvSpPr>
          <p:nvPr/>
        </p:nvSpPr>
        <p:spPr bwMode="auto">
          <a:xfrm>
            <a:off x="2555875" y="2133600"/>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1">
            <a:extLst>
              <a:ext uri="{FF2B5EF4-FFF2-40B4-BE49-F238E27FC236}">
                <a16:creationId xmlns="" xmlns:a16="http://schemas.microsoft.com/office/drawing/2014/main" id="{7BA39DFF-5114-4F95-9E5A-614D4089C66B}"/>
              </a:ext>
            </a:extLst>
          </p:cNvPr>
          <p:cNvSpPr txBox="1">
            <a:spLocks noChangeArrowheads="1"/>
          </p:cNvSpPr>
          <p:nvPr/>
        </p:nvSpPr>
        <p:spPr bwMode="auto">
          <a:xfrm>
            <a:off x="1785555" y="3339306"/>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H(M||S)</a:t>
            </a:r>
          </a:p>
        </p:txBody>
      </p:sp>
      <p:sp>
        <p:nvSpPr>
          <p:cNvPr id="13" name="Line 12">
            <a:extLst>
              <a:ext uri="{FF2B5EF4-FFF2-40B4-BE49-F238E27FC236}">
                <a16:creationId xmlns="" xmlns:a16="http://schemas.microsoft.com/office/drawing/2014/main" id="{5CC39FF1-B107-4EC1-8748-E61808CA41E6}"/>
              </a:ext>
            </a:extLst>
          </p:cNvPr>
          <p:cNvSpPr>
            <a:spLocks noChangeShapeType="1"/>
          </p:cNvSpPr>
          <p:nvPr/>
        </p:nvSpPr>
        <p:spPr bwMode="auto">
          <a:xfrm>
            <a:off x="5868988" y="4217988"/>
            <a:ext cx="50482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Oval 13">
            <a:extLst>
              <a:ext uri="{FF2B5EF4-FFF2-40B4-BE49-F238E27FC236}">
                <a16:creationId xmlns="" xmlns:a16="http://schemas.microsoft.com/office/drawing/2014/main" id="{74EC57E0-2B36-4BF9-8783-4E8993B97975}"/>
              </a:ext>
            </a:extLst>
          </p:cNvPr>
          <p:cNvSpPr>
            <a:spLocks noChangeArrowheads="1"/>
          </p:cNvSpPr>
          <p:nvPr/>
        </p:nvSpPr>
        <p:spPr bwMode="auto">
          <a:xfrm>
            <a:off x="6373813" y="4002088"/>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15" name="Text Box 14">
            <a:extLst>
              <a:ext uri="{FF2B5EF4-FFF2-40B4-BE49-F238E27FC236}">
                <a16:creationId xmlns="" xmlns:a16="http://schemas.microsoft.com/office/drawing/2014/main" id="{58C71549-5862-4AA6-93B8-C4552053D723}"/>
              </a:ext>
            </a:extLst>
          </p:cNvPr>
          <p:cNvSpPr txBox="1">
            <a:spLocks noChangeArrowheads="1"/>
          </p:cNvSpPr>
          <p:nvPr/>
        </p:nvSpPr>
        <p:spPr bwMode="auto">
          <a:xfrm>
            <a:off x="6157913" y="99853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K</a:t>
            </a:r>
            <a:endParaRPr lang="en-US" altLang="zh-CN" sz="2400" baseline="-25000">
              <a:ea typeface="FangSong" panose="02010609060101010101" pitchFamily="49" charset="-122"/>
              <a:cs typeface="FangSong" panose="02010609060101010101" pitchFamily="49" charset="-122"/>
            </a:endParaRPr>
          </a:p>
        </p:txBody>
      </p:sp>
      <p:sp>
        <p:nvSpPr>
          <p:cNvPr id="16" name="Oval 15">
            <a:extLst>
              <a:ext uri="{FF2B5EF4-FFF2-40B4-BE49-F238E27FC236}">
                <a16:creationId xmlns="" xmlns:a16="http://schemas.microsoft.com/office/drawing/2014/main" id="{10B99442-0BA9-4DFB-9B08-935CC219CB45}"/>
              </a:ext>
            </a:extLst>
          </p:cNvPr>
          <p:cNvSpPr>
            <a:spLocks noChangeArrowheads="1"/>
          </p:cNvSpPr>
          <p:nvPr/>
        </p:nvSpPr>
        <p:spPr bwMode="auto">
          <a:xfrm>
            <a:off x="1690688" y="2852738"/>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grpSp>
        <p:nvGrpSpPr>
          <p:cNvPr id="17" name="Group 16">
            <a:extLst>
              <a:ext uri="{FF2B5EF4-FFF2-40B4-BE49-F238E27FC236}">
                <a16:creationId xmlns="" xmlns:a16="http://schemas.microsoft.com/office/drawing/2014/main" id="{FB38A4E9-37FD-408F-8337-84285E6D7795}"/>
              </a:ext>
            </a:extLst>
          </p:cNvPr>
          <p:cNvGrpSpPr>
            <a:grpSpLocks/>
          </p:cNvGrpSpPr>
          <p:nvPr/>
        </p:nvGrpSpPr>
        <p:grpSpPr bwMode="auto">
          <a:xfrm>
            <a:off x="539750" y="2636838"/>
            <a:ext cx="503238" cy="287337"/>
            <a:chOff x="1111" y="1888"/>
            <a:chExt cx="499" cy="181"/>
          </a:xfrm>
        </p:grpSpPr>
        <p:sp>
          <p:nvSpPr>
            <p:cNvPr id="18" name="Line 17">
              <a:extLst>
                <a:ext uri="{FF2B5EF4-FFF2-40B4-BE49-F238E27FC236}">
                  <a16:creationId xmlns="" xmlns:a16="http://schemas.microsoft.com/office/drawing/2014/main" id="{64E149FC-FC07-4BB4-8F28-933E1F9F278F}"/>
                </a:ext>
              </a:extLst>
            </p:cNvPr>
            <p:cNvSpPr>
              <a:spLocks noChangeShapeType="1"/>
            </p:cNvSpPr>
            <p:nvPr/>
          </p:nvSpPr>
          <p:spPr bwMode="auto">
            <a:xfrm>
              <a:off x="1111" y="2069"/>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Line 18">
              <a:extLst>
                <a:ext uri="{FF2B5EF4-FFF2-40B4-BE49-F238E27FC236}">
                  <a16:creationId xmlns="" xmlns:a16="http://schemas.microsoft.com/office/drawing/2014/main" id="{80EB5929-F286-46C5-9798-C3038A2F06D3}"/>
                </a:ext>
              </a:extLst>
            </p:cNvPr>
            <p:cNvSpPr>
              <a:spLocks noChangeShapeType="1"/>
            </p:cNvSpPr>
            <p:nvPr/>
          </p:nvSpPr>
          <p:spPr bwMode="auto">
            <a:xfrm>
              <a:off x="1111" y="1888"/>
              <a:ext cx="0"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9">
            <a:extLst>
              <a:ext uri="{FF2B5EF4-FFF2-40B4-BE49-F238E27FC236}">
                <a16:creationId xmlns="" xmlns:a16="http://schemas.microsoft.com/office/drawing/2014/main" id="{7FC85C04-B2D5-48F5-B267-3884D81AD230}"/>
              </a:ext>
            </a:extLst>
          </p:cNvPr>
          <p:cNvGrpSpPr>
            <a:grpSpLocks/>
          </p:cNvGrpSpPr>
          <p:nvPr/>
        </p:nvGrpSpPr>
        <p:grpSpPr bwMode="auto">
          <a:xfrm>
            <a:off x="2122488" y="2347913"/>
            <a:ext cx="217487" cy="720725"/>
            <a:chOff x="1882" y="1706"/>
            <a:chExt cx="363" cy="318"/>
          </a:xfrm>
        </p:grpSpPr>
        <p:sp>
          <p:nvSpPr>
            <p:cNvPr id="21" name="Line 20">
              <a:extLst>
                <a:ext uri="{FF2B5EF4-FFF2-40B4-BE49-F238E27FC236}">
                  <a16:creationId xmlns="" xmlns:a16="http://schemas.microsoft.com/office/drawing/2014/main" id="{56B50528-121B-4CA5-A9F5-DB679BB20016}"/>
                </a:ext>
              </a:extLst>
            </p:cNvPr>
            <p:cNvSpPr>
              <a:spLocks noChangeShapeType="1"/>
            </p:cNvSpPr>
            <p:nvPr/>
          </p:nvSpPr>
          <p:spPr bwMode="auto">
            <a:xfrm flipV="1">
              <a:off x="2245" y="1706"/>
              <a:ext cx="0" cy="31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Line 21">
              <a:extLst>
                <a:ext uri="{FF2B5EF4-FFF2-40B4-BE49-F238E27FC236}">
                  <a16:creationId xmlns="" xmlns:a16="http://schemas.microsoft.com/office/drawing/2014/main" id="{304ADA35-C93A-4B9B-A8DC-814E7586512F}"/>
                </a:ext>
              </a:extLst>
            </p:cNvPr>
            <p:cNvSpPr>
              <a:spLocks noChangeShapeType="1"/>
            </p:cNvSpPr>
            <p:nvPr/>
          </p:nvSpPr>
          <p:spPr bwMode="auto">
            <a:xfrm>
              <a:off x="1882" y="2024"/>
              <a:ext cx="36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3" name="Rectangle 22">
            <a:extLst>
              <a:ext uri="{FF2B5EF4-FFF2-40B4-BE49-F238E27FC236}">
                <a16:creationId xmlns="" xmlns:a16="http://schemas.microsoft.com/office/drawing/2014/main" id="{8C90C260-1CFC-4346-A8C6-70220FB2AEE4}"/>
              </a:ext>
            </a:extLst>
          </p:cNvPr>
          <p:cNvSpPr>
            <a:spLocks noChangeArrowheads="1"/>
          </p:cNvSpPr>
          <p:nvPr/>
        </p:nvSpPr>
        <p:spPr bwMode="auto">
          <a:xfrm>
            <a:off x="2987675" y="1703387"/>
            <a:ext cx="647700" cy="788987"/>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24" name="Rectangle 23">
            <a:extLst>
              <a:ext uri="{FF2B5EF4-FFF2-40B4-BE49-F238E27FC236}">
                <a16:creationId xmlns="" xmlns:a16="http://schemas.microsoft.com/office/drawing/2014/main" id="{9B2918D2-8EC6-4EC0-B224-8E38BAA71AA1}"/>
              </a:ext>
            </a:extLst>
          </p:cNvPr>
          <p:cNvSpPr>
            <a:spLocks noChangeArrowheads="1"/>
          </p:cNvSpPr>
          <p:nvPr/>
        </p:nvSpPr>
        <p:spPr bwMode="auto">
          <a:xfrm>
            <a:off x="2987675" y="2492375"/>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sp>
        <p:nvSpPr>
          <p:cNvPr id="25" name="Line 24">
            <a:extLst>
              <a:ext uri="{FF2B5EF4-FFF2-40B4-BE49-F238E27FC236}">
                <a16:creationId xmlns="" xmlns:a16="http://schemas.microsoft.com/office/drawing/2014/main" id="{7BD972BA-A4A8-4825-8311-569E5222AFB1}"/>
              </a:ext>
            </a:extLst>
          </p:cNvPr>
          <p:cNvSpPr>
            <a:spLocks noChangeShapeType="1"/>
          </p:cNvSpPr>
          <p:nvPr/>
        </p:nvSpPr>
        <p:spPr bwMode="auto">
          <a:xfrm flipH="1" flipV="1">
            <a:off x="6443663" y="1412875"/>
            <a:ext cx="0" cy="503238"/>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nvGrpSpPr>
          <p:cNvPr id="26" name="Group 25">
            <a:extLst>
              <a:ext uri="{FF2B5EF4-FFF2-40B4-BE49-F238E27FC236}">
                <a16:creationId xmlns="" xmlns:a16="http://schemas.microsoft.com/office/drawing/2014/main" id="{B5E57BD7-E55E-486B-B3E7-BE0BA6F5BE70}"/>
              </a:ext>
            </a:extLst>
          </p:cNvPr>
          <p:cNvGrpSpPr>
            <a:grpSpLocks/>
          </p:cNvGrpSpPr>
          <p:nvPr/>
        </p:nvGrpSpPr>
        <p:grpSpPr bwMode="auto">
          <a:xfrm>
            <a:off x="7453313" y="4217988"/>
            <a:ext cx="287337" cy="360362"/>
            <a:chOff x="4105" y="1298"/>
            <a:chExt cx="453" cy="227"/>
          </a:xfrm>
        </p:grpSpPr>
        <p:sp>
          <p:nvSpPr>
            <p:cNvPr id="27" name="Line 26">
              <a:extLst>
                <a:ext uri="{FF2B5EF4-FFF2-40B4-BE49-F238E27FC236}">
                  <a16:creationId xmlns="" xmlns:a16="http://schemas.microsoft.com/office/drawing/2014/main" id="{321A0551-5967-4AB5-AEBC-8DCD55A7F291}"/>
                </a:ext>
              </a:extLst>
            </p:cNvPr>
            <p:cNvSpPr>
              <a:spLocks noChangeShapeType="1"/>
            </p:cNvSpPr>
            <p:nvPr/>
          </p:nvSpPr>
          <p:spPr bwMode="auto">
            <a:xfrm>
              <a:off x="4105" y="1298"/>
              <a:ext cx="4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8" name="Line 27">
              <a:extLst>
                <a:ext uri="{FF2B5EF4-FFF2-40B4-BE49-F238E27FC236}">
                  <a16:creationId xmlns="" xmlns:a16="http://schemas.microsoft.com/office/drawing/2014/main" id="{900B0797-2B86-4A70-9061-04693C8ACDAA}"/>
                </a:ext>
              </a:extLst>
            </p:cNvPr>
            <p:cNvSpPr>
              <a:spLocks noChangeShapeType="1"/>
            </p:cNvSpPr>
            <p:nvPr/>
          </p:nvSpPr>
          <p:spPr bwMode="auto">
            <a:xfrm>
              <a:off x="4558" y="129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28">
            <a:extLst>
              <a:ext uri="{FF2B5EF4-FFF2-40B4-BE49-F238E27FC236}">
                <a16:creationId xmlns="" xmlns:a16="http://schemas.microsoft.com/office/drawing/2014/main" id="{7AD06280-29C2-4561-A2E5-BD509F3789CB}"/>
              </a:ext>
            </a:extLst>
          </p:cNvPr>
          <p:cNvGrpSpPr>
            <a:grpSpLocks/>
          </p:cNvGrpSpPr>
          <p:nvPr/>
        </p:nvGrpSpPr>
        <p:grpSpPr bwMode="auto">
          <a:xfrm>
            <a:off x="5868988" y="4794250"/>
            <a:ext cx="1873250" cy="360363"/>
            <a:chOff x="3288" y="1661"/>
            <a:chExt cx="1270" cy="227"/>
          </a:xfrm>
        </p:grpSpPr>
        <p:sp>
          <p:nvSpPr>
            <p:cNvPr id="30" name="Line 29">
              <a:extLst>
                <a:ext uri="{FF2B5EF4-FFF2-40B4-BE49-F238E27FC236}">
                  <a16:creationId xmlns="" xmlns:a16="http://schemas.microsoft.com/office/drawing/2014/main" id="{B9CACD73-4B72-4449-8F24-977ADA56B894}"/>
                </a:ext>
              </a:extLst>
            </p:cNvPr>
            <p:cNvSpPr>
              <a:spLocks noChangeShapeType="1"/>
            </p:cNvSpPr>
            <p:nvPr/>
          </p:nvSpPr>
          <p:spPr bwMode="auto">
            <a:xfrm>
              <a:off x="3288" y="1888"/>
              <a:ext cx="127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1" name="Line 30">
              <a:extLst>
                <a:ext uri="{FF2B5EF4-FFF2-40B4-BE49-F238E27FC236}">
                  <a16:creationId xmlns="" xmlns:a16="http://schemas.microsoft.com/office/drawing/2014/main" id="{E19C92D5-4966-4E84-A65C-038DF430F5CB}"/>
                </a:ext>
              </a:extLst>
            </p:cNvPr>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32" name="Text Box 31">
            <a:extLst>
              <a:ext uri="{FF2B5EF4-FFF2-40B4-BE49-F238E27FC236}">
                <a16:creationId xmlns="" xmlns:a16="http://schemas.microsoft.com/office/drawing/2014/main" id="{34B94B2D-1D9D-4162-8055-880FD30ECB2B}"/>
              </a:ext>
            </a:extLst>
          </p:cNvPr>
          <p:cNvSpPr txBox="1">
            <a:spLocks noChangeArrowheads="1"/>
          </p:cNvSpPr>
          <p:nvPr/>
        </p:nvSpPr>
        <p:spPr bwMode="auto">
          <a:xfrm>
            <a:off x="7310438" y="44338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zh-CN" altLang="en-US" sz="2400" b="0" dirty="0">
                <a:latin typeface="华文中宋" panose="02010600040101010101" pitchFamily="2" charset="-122"/>
                <a:cs typeface="FangSong" panose="02010609060101010101" pitchFamily="49" charset="-122"/>
              </a:rPr>
              <a:t>比较</a:t>
            </a:r>
          </a:p>
        </p:txBody>
      </p:sp>
      <p:sp>
        <p:nvSpPr>
          <p:cNvPr id="33" name="Line 32">
            <a:extLst>
              <a:ext uri="{FF2B5EF4-FFF2-40B4-BE49-F238E27FC236}">
                <a16:creationId xmlns="" xmlns:a16="http://schemas.microsoft.com/office/drawing/2014/main" id="{86CCAB67-D0A5-4AF9-A79B-64176F9F41DD}"/>
              </a:ext>
            </a:extLst>
          </p:cNvPr>
          <p:cNvSpPr>
            <a:spLocks noChangeShapeType="1"/>
          </p:cNvSpPr>
          <p:nvPr/>
        </p:nvSpPr>
        <p:spPr bwMode="auto">
          <a:xfrm flipV="1">
            <a:off x="2472324" y="2738439"/>
            <a:ext cx="649288" cy="719137"/>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Oval 33">
            <a:extLst>
              <a:ext uri="{FF2B5EF4-FFF2-40B4-BE49-F238E27FC236}">
                <a16:creationId xmlns="" xmlns:a16="http://schemas.microsoft.com/office/drawing/2014/main" id="{0345AD18-1B75-4064-85F6-E2B9F9384F7B}"/>
              </a:ext>
            </a:extLst>
          </p:cNvPr>
          <p:cNvSpPr>
            <a:spLocks noChangeArrowheads="1"/>
          </p:cNvSpPr>
          <p:nvPr/>
        </p:nvSpPr>
        <p:spPr bwMode="auto">
          <a:xfrm>
            <a:off x="4138613" y="1917700"/>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E</a:t>
            </a:r>
          </a:p>
        </p:txBody>
      </p:sp>
      <p:sp>
        <p:nvSpPr>
          <p:cNvPr id="35" name="Line 34">
            <a:extLst>
              <a:ext uri="{FF2B5EF4-FFF2-40B4-BE49-F238E27FC236}">
                <a16:creationId xmlns="" xmlns:a16="http://schemas.microsoft.com/office/drawing/2014/main" id="{F52EFF03-D6D6-4F02-9562-1B0A82F2D099}"/>
              </a:ext>
            </a:extLst>
          </p:cNvPr>
          <p:cNvSpPr>
            <a:spLocks noChangeShapeType="1"/>
          </p:cNvSpPr>
          <p:nvPr/>
        </p:nvSpPr>
        <p:spPr bwMode="auto">
          <a:xfrm>
            <a:off x="3635375" y="2133600"/>
            <a:ext cx="5032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 name="Line 35">
            <a:extLst>
              <a:ext uri="{FF2B5EF4-FFF2-40B4-BE49-F238E27FC236}">
                <a16:creationId xmlns="" xmlns:a16="http://schemas.microsoft.com/office/drawing/2014/main" id="{53F8EF6B-7789-4B6F-9E40-E0E500034D10}"/>
              </a:ext>
            </a:extLst>
          </p:cNvPr>
          <p:cNvSpPr>
            <a:spLocks noChangeShapeType="1"/>
          </p:cNvSpPr>
          <p:nvPr/>
        </p:nvSpPr>
        <p:spPr bwMode="auto">
          <a:xfrm flipH="1" flipV="1">
            <a:off x="4356100" y="2349500"/>
            <a:ext cx="1588" cy="5762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Text Box 36">
            <a:extLst>
              <a:ext uri="{FF2B5EF4-FFF2-40B4-BE49-F238E27FC236}">
                <a16:creationId xmlns="" xmlns:a16="http://schemas.microsoft.com/office/drawing/2014/main" id="{CEDC46A3-0EB6-4C97-936D-71ABF235D70A}"/>
              </a:ext>
            </a:extLst>
          </p:cNvPr>
          <p:cNvSpPr txBox="1">
            <a:spLocks noChangeArrowheads="1"/>
          </p:cNvSpPr>
          <p:nvPr/>
        </p:nvSpPr>
        <p:spPr bwMode="auto">
          <a:xfrm>
            <a:off x="4066729" y="2852738"/>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K</a:t>
            </a:r>
            <a:endParaRPr lang="en-US" altLang="zh-CN" sz="2400" baseline="-25000" dirty="0">
              <a:ea typeface="FangSong" panose="02010609060101010101" pitchFamily="49" charset="-122"/>
              <a:cs typeface="FangSong" panose="02010609060101010101" pitchFamily="49" charset="-122"/>
            </a:endParaRPr>
          </a:p>
        </p:txBody>
      </p:sp>
      <p:sp>
        <p:nvSpPr>
          <p:cNvPr id="38" name="Rectangle 37">
            <a:extLst>
              <a:ext uri="{FF2B5EF4-FFF2-40B4-BE49-F238E27FC236}">
                <a16:creationId xmlns="" xmlns:a16="http://schemas.microsoft.com/office/drawing/2014/main" id="{59632BFE-2B53-4977-ABC7-6578AF1FF8A9}"/>
              </a:ext>
            </a:extLst>
          </p:cNvPr>
          <p:cNvSpPr>
            <a:spLocks noChangeArrowheads="1"/>
          </p:cNvSpPr>
          <p:nvPr/>
        </p:nvSpPr>
        <p:spPr bwMode="auto">
          <a:xfrm>
            <a:off x="5003800" y="1703387"/>
            <a:ext cx="647700" cy="1077913"/>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C</a:t>
            </a:r>
          </a:p>
        </p:txBody>
      </p:sp>
      <p:sp>
        <p:nvSpPr>
          <p:cNvPr id="39" name="Line 38">
            <a:extLst>
              <a:ext uri="{FF2B5EF4-FFF2-40B4-BE49-F238E27FC236}">
                <a16:creationId xmlns="" xmlns:a16="http://schemas.microsoft.com/office/drawing/2014/main" id="{3203757A-9D75-46B5-8EF8-35A4D9061C4A}"/>
              </a:ext>
            </a:extLst>
          </p:cNvPr>
          <p:cNvSpPr>
            <a:spLocks noChangeShapeType="1"/>
          </p:cNvSpPr>
          <p:nvPr/>
        </p:nvSpPr>
        <p:spPr bwMode="auto">
          <a:xfrm flipV="1">
            <a:off x="4572000" y="2132013"/>
            <a:ext cx="431800" cy="158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 name="Oval 39">
            <a:extLst>
              <a:ext uri="{FF2B5EF4-FFF2-40B4-BE49-F238E27FC236}">
                <a16:creationId xmlns="" xmlns:a16="http://schemas.microsoft.com/office/drawing/2014/main" id="{BCA3B104-9E05-48F9-B4CF-F87426FB4043}"/>
              </a:ext>
            </a:extLst>
          </p:cNvPr>
          <p:cNvSpPr>
            <a:spLocks noChangeArrowheads="1"/>
          </p:cNvSpPr>
          <p:nvPr/>
        </p:nvSpPr>
        <p:spPr bwMode="auto">
          <a:xfrm>
            <a:off x="6227763" y="1917700"/>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D</a:t>
            </a:r>
          </a:p>
        </p:txBody>
      </p:sp>
      <p:sp>
        <p:nvSpPr>
          <p:cNvPr id="41" name="Line 40">
            <a:extLst>
              <a:ext uri="{FF2B5EF4-FFF2-40B4-BE49-F238E27FC236}">
                <a16:creationId xmlns="" xmlns:a16="http://schemas.microsoft.com/office/drawing/2014/main" id="{CFCE6898-5DCE-4D6F-9903-5353D0CBE315}"/>
              </a:ext>
            </a:extLst>
          </p:cNvPr>
          <p:cNvSpPr>
            <a:spLocks noChangeShapeType="1"/>
          </p:cNvSpPr>
          <p:nvPr/>
        </p:nvSpPr>
        <p:spPr bwMode="auto">
          <a:xfrm>
            <a:off x="5651500" y="2133600"/>
            <a:ext cx="576263"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 name="Rectangle 41">
            <a:extLst>
              <a:ext uri="{FF2B5EF4-FFF2-40B4-BE49-F238E27FC236}">
                <a16:creationId xmlns="" xmlns:a16="http://schemas.microsoft.com/office/drawing/2014/main" id="{CCEED202-405A-4A23-878F-0ACD628B0CA9}"/>
              </a:ext>
            </a:extLst>
          </p:cNvPr>
          <p:cNvSpPr>
            <a:spLocks noChangeArrowheads="1"/>
          </p:cNvSpPr>
          <p:nvPr/>
        </p:nvSpPr>
        <p:spPr bwMode="auto">
          <a:xfrm>
            <a:off x="5221288" y="4075113"/>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43" name="Rectangle 42">
            <a:extLst>
              <a:ext uri="{FF2B5EF4-FFF2-40B4-BE49-F238E27FC236}">
                <a16:creationId xmlns="" xmlns:a16="http://schemas.microsoft.com/office/drawing/2014/main" id="{CBC87CBA-A3C5-4FAF-9CE9-7D188844B30C}"/>
              </a:ext>
            </a:extLst>
          </p:cNvPr>
          <p:cNvSpPr>
            <a:spLocks noChangeArrowheads="1"/>
          </p:cNvSpPr>
          <p:nvPr/>
        </p:nvSpPr>
        <p:spPr bwMode="auto">
          <a:xfrm>
            <a:off x="5221288" y="4938713"/>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grpSp>
        <p:nvGrpSpPr>
          <p:cNvPr id="44" name="Group 43">
            <a:extLst>
              <a:ext uri="{FF2B5EF4-FFF2-40B4-BE49-F238E27FC236}">
                <a16:creationId xmlns="" xmlns:a16="http://schemas.microsoft.com/office/drawing/2014/main" id="{D09C2F82-274F-4A9F-BC56-7835D258EB83}"/>
              </a:ext>
            </a:extLst>
          </p:cNvPr>
          <p:cNvGrpSpPr>
            <a:grpSpLocks/>
          </p:cNvGrpSpPr>
          <p:nvPr/>
        </p:nvGrpSpPr>
        <p:grpSpPr bwMode="auto">
          <a:xfrm>
            <a:off x="682625" y="4627563"/>
            <a:ext cx="1296988" cy="1393825"/>
            <a:chOff x="158" y="1389"/>
            <a:chExt cx="817" cy="878"/>
          </a:xfrm>
        </p:grpSpPr>
        <p:pic>
          <p:nvPicPr>
            <p:cNvPr id="45" name="Picture 44" descr="J0292020">
              <a:extLst>
                <a:ext uri="{FF2B5EF4-FFF2-40B4-BE49-F238E27FC236}">
                  <a16:creationId xmlns="" xmlns:a16="http://schemas.microsoft.com/office/drawing/2014/main" id="{29B8C694-2B86-4F50-A057-248A41374B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5">
              <a:extLst>
                <a:ext uri="{FF2B5EF4-FFF2-40B4-BE49-F238E27FC236}">
                  <a16:creationId xmlns="" xmlns:a16="http://schemas.microsoft.com/office/drawing/2014/main" id="{CF23BC99-CF4F-43C0-B379-62090AA2F062}"/>
                </a:ext>
              </a:extLst>
            </p:cNvPr>
            <p:cNvSpPr txBox="1">
              <a:spLocks noChangeArrowheads="1"/>
            </p:cNvSpPr>
            <p:nvPr/>
          </p:nvSpPr>
          <p:spPr bwMode="auto">
            <a:xfrm>
              <a:off x="158" y="1979"/>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Bob</a:t>
              </a:r>
            </a:p>
          </p:txBody>
        </p:sp>
      </p:grpSp>
      <p:grpSp>
        <p:nvGrpSpPr>
          <p:cNvPr id="47" name="Group 46">
            <a:extLst>
              <a:ext uri="{FF2B5EF4-FFF2-40B4-BE49-F238E27FC236}">
                <a16:creationId xmlns="" xmlns:a16="http://schemas.microsoft.com/office/drawing/2014/main" id="{CC6CBD81-F9E6-4E92-9AC9-99F4CE3ED736}"/>
              </a:ext>
            </a:extLst>
          </p:cNvPr>
          <p:cNvGrpSpPr>
            <a:grpSpLocks/>
          </p:cNvGrpSpPr>
          <p:nvPr/>
        </p:nvGrpSpPr>
        <p:grpSpPr bwMode="auto">
          <a:xfrm>
            <a:off x="7777163" y="4868863"/>
            <a:ext cx="1187450" cy="1322387"/>
            <a:chOff x="5012" y="1434"/>
            <a:chExt cx="748" cy="833"/>
          </a:xfrm>
        </p:grpSpPr>
        <p:pic>
          <p:nvPicPr>
            <p:cNvPr id="48" name="Picture 47" descr="J0195384">
              <a:extLst>
                <a:ext uri="{FF2B5EF4-FFF2-40B4-BE49-F238E27FC236}">
                  <a16:creationId xmlns="" xmlns:a16="http://schemas.microsoft.com/office/drawing/2014/main" id="{DE813DA7-8533-4FD4-8703-EDEFA0E812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48">
              <a:extLst>
                <a:ext uri="{FF2B5EF4-FFF2-40B4-BE49-F238E27FC236}">
                  <a16:creationId xmlns="" xmlns:a16="http://schemas.microsoft.com/office/drawing/2014/main" id="{D09A515D-75E3-46DE-B41C-8AEB84C6B8D8}"/>
                </a:ext>
              </a:extLst>
            </p:cNvPr>
            <p:cNvSpPr txBox="1">
              <a:spLocks noChangeArrowheads="1"/>
            </p:cNvSpPr>
            <p:nvPr/>
          </p:nvSpPr>
          <p:spPr bwMode="auto">
            <a:xfrm>
              <a:off x="5170" y="197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Alice</a:t>
              </a:r>
            </a:p>
          </p:txBody>
        </p:sp>
      </p:grpSp>
      <p:sp>
        <p:nvSpPr>
          <p:cNvPr id="50" name="Rectangle 49">
            <a:extLst>
              <a:ext uri="{FF2B5EF4-FFF2-40B4-BE49-F238E27FC236}">
                <a16:creationId xmlns="" xmlns:a16="http://schemas.microsoft.com/office/drawing/2014/main" id="{86DE7361-4A92-4BCF-A3DD-312FA0FA4BF7}"/>
              </a:ext>
            </a:extLst>
          </p:cNvPr>
          <p:cNvSpPr>
            <a:spLocks noChangeArrowheads="1"/>
          </p:cNvSpPr>
          <p:nvPr/>
        </p:nvSpPr>
        <p:spPr bwMode="auto">
          <a:xfrm>
            <a:off x="2824955" y="5370911"/>
            <a:ext cx="1503363" cy="766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b="0" dirty="0"/>
              <a:t>提供认证</a:t>
            </a:r>
          </a:p>
          <a:p>
            <a:pPr algn="ctr" eaLnBrk="1" hangingPunct="1">
              <a:lnSpc>
                <a:spcPct val="100000"/>
              </a:lnSpc>
              <a:spcBef>
                <a:spcPct val="0"/>
              </a:spcBef>
              <a:buFontTx/>
              <a:buNone/>
            </a:pPr>
            <a:r>
              <a:rPr lang="zh-CN" altLang="en-US" b="0" dirty="0"/>
              <a:t>提供保密</a:t>
            </a:r>
          </a:p>
        </p:txBody>
      </p:sp>
      <p:sp>
        <p:nvSpPr>
          <p:cNvPr id="51" name="Text Box 50">
            <a:extLst>
              <a:ext uri="{FF2B5EF4-FFF2-40B4-BE49-F238E27FC236}">
                <a16:creationId xmlns="" xmlns:a16="http://schemas.microsoft.com/office/drawing/2014/main" id="{75BD5995-CE27-4CC6-9C0F-B7C2D7B9D594}"/>
              </a:ext>
            </a:extLst>
          </p:cNvPr>
          <p:cNvSpPr txBox="1">
            <a:spLocks noChangeArrowheads="1"/>
          </p:cNvSpPr>
          <p:nvPr/>
        </p:nvSpPr>
        <p:spPr bwMode="auto">
          <a:xfrm>
            <a:off x="3169856" y="3453949"/>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E</a:t>
            </a:r>
            <a:r>
              <a:rPr lang="en-US" altLang="zh-CN" sz="2400" baseline="-25000" dirty="0">
                <a:ea typeface="FangSong" panose="02010609060101010101" pitchFamily="49" charset="-122"/>
                <a:cs typeface="FangSong" panose="02010609060101010101" pitchFamily="49" charset="-122"/>
              </a:rPr>
              <a:t>K</a:t>
            </a:r>
            <a:r>
              <a:rPr lang="en-US" altLang="zh-CN" sz="2400" dirty="0">
                <a:ea typeface="FangSong" panose="02010609060101010101" pitchFamily="49" charset="-122"/>
                <a:cs typeface="FangSong" panose="02010609060101010101" pitchFamily="49" charset="-122"/>
              </a:rPr>
              <a:t>(M||H(M||S)</a:t>
            </a:r>
          </a:p>
        </p:txBody>
      </p:sp>
      <p:sp>
        <p:nvSpPr>
          <p:cNvPr id="52" name="Line 51">
            <a:extLst>
              <a:ext uri="{FF2B5EF4-FFF2-40B4-BE49-F238E27FC236}">
                <a16:creationId xmlns="" xmlns:a16="http://schemas.microsoft.com/office/drawing/2014/main" id="{BD67E57C-0471-4947-A80B-C3D33C5387AF}"/>
              </a:ext>
            </a:extLst>
          </p:cNvPr>
          <p:cNvSpPr>
            <a:spLocks noChangeShapeType="1"/>
          </p:cNvSpPr>
          <p:nvPr/>
        </p:nvSpPr>
        <p:spPr bwMode="auto">
          <a:xfrm flipV="1">
            <a:off x="4461670" y="2816194"/>
            <a:ext cx="649288" cy="719137"/>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52">
            <a:extLst>
              <a:ext uri="{FF2B5EF4-FFF2-40B4-BE49-F238E27FC236}">
                <a16:creationId xmlns="" xmlns:a16="http://schemas.microsoft.com/office/drawing/2014/main" id="{456F2C86-404A-42AA-9ECF-E02C815498A2}"/>
              </a:ext>
            </a:extLst>
          </p:cNvPr>
          <p:cNvSpPr>
            <a:spLocks noChangeShapeType="1"/>
          </p:cNvSpPr>
          <p:nvPr/>
        </p:nvSpPr>
        <p:spPr bwMode="auto">
          <a:xfrm>
            <a:off x="541338" y="3213100"/>
            <a:ext cx="50165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 name="Text Box 53">
            <a:extLst>
              <a:ext uri="{FF2B5EF4-FFF2-40B4-BE49-F238E27FC236}">
                <a16:creationId xmlns="" xmlns:a16="http://schemas.microsoft.com/office/drawing/2014/main" id="{5FBB6BAD-7072-4544-9B15-E9C2669E2D65}"/>
              </a:ext>
            </a:extLst>
          </p:cNvPr>
          <p:cNvSpPr txBox="1">
            <a:spLocks noChangeArrowheads="1"/>
          </p:cNvSpPr>
          <p:nvPr/>
        </p:nvSpPr>
        <p:spPr bwMode="auto">
          <a:xfrm>
            <a:off x="250825" y="3068638"/>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S</a:t>
            </a:r>
            <a:endParaRPr lang="en-US" altLang="zh-CN" sz="2400" baseline="-25000">
              <a:ea typeface="FangSong" panose="02010609060101010101" pitchFamily="49" charset="-122"/>
              <a:cs typeface="FangSong" panose="02010609060101010101" pitchFamily="49" charset="-122"/>
            </a:endParaRPr>
          </a:p>
        </p:txBody>
      </p:sp>
      <p:sp>
        <p:nvSpPr>
          <p:cNvPr id="55" name="Text Box 54">
            <a:extLst>
              <a:ext uri="{FF2B5EF4-FFF2-40B4-BE49-F238E27FC236}">
                <a16:creationId xmlns="" xmlns:a16="http://schemas.microsoft.com/office/drawing/2014/main" id="{42A7ED2B-46E0-4D05-A840-D5322FE5D097}"/>
              </a:ext>
            </a:extLst>
          </p:cNvPr>
          <p:cNvSpPr txBox="1">
            <a:spLocks noChangeArrowheads="1"/>
          </p:cNvSpPr>
          <p:nvPr/>
        </p:nvSpPr>
        <p:spPr bwMode="auto">
          <a:xfrm>
            <a:off x="6445250" y="31384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S</a:t>
            </a:r>
            <a:endParaRPr lang="en-US" altLang="zh-CN" sz="2400" baseline="-25000">
              <a:ea typeface="FangSong" panose="02010609060101010101" pitchFamily="49" charset="-122"/>
              <a:cs typeface="FangSong" panose="02010609060101010101" pitchFamily="49" charset="-122"/>
            </a:endParaRPr>
          </a:p>
        </p:txBody>
      </p:sp>
      <p:sp>
        <p:nvSpPr>
          <p:cNvPr id="56" name="Line 55">
            <a:extLst>
              <a:ext uri="{FF2B5EF4-FFF2-40B4-BE49-F238E27FC236}">
                <a16:creationId xmlns="" xmlns:a16="http://schemas.microsoft.com/office/drawing/2014/main" id="{7806CF79-FEF5-4C22-83BC-4AC56D307F50}"/>
              </a:ext>
            </a:extLst>
          </p:cNvPr>
          <p:cNvSpPr>
            <a:spLocks noChangeShapeType="1"/>
          </p:cNvSpPr>
          <p:nvPr/>
        </p:nvSpPr>
        <p:spPr bwMode="auto">
          <a:xfrm flipV="1">
            <a:off x="6589712" y="3506590"/>
            <a:ext cx="0" cy="498474"/>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57" name="Oval 56">
            <a:extLst>
              <a:ext uri="{FF2B5EF4-FFF2-40B4-BE49-F238E27FC236}">
                <a16:creationId xmlns="" xmlns:a16="http://schemas.microsoft.com/office/drawing/2014/main" id="{48967425-9078-4392-AB5A-C098BCB8F1AB}"/>
              </a:ext>
            </a:extLst>
          </p:cNvPr>
          <p:cNvSpPr>
            <a:spLocks noChangeArrowheads="1"/>
          </p:cNvSpPr>
          <p:nvPr/>
        </p:nvSpPr>
        <p:spPr bwMode="auto">
          <a:xfrm>
            <a:off x="971550" y="2852738"/>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58" name="Line 57">
            <a:extLst>
              <a:ext uri="{FF2B5EF4-FFF2-40B4-BE49-F238E27FC236}">
                <a16:creationId xmlns="" xmlns:a16="http://schemas.microsoft.com/office/drawing/2014/main" id="{64F7BB35-1E29-426D-A45F-D4462F487E4F}"/>
              </a:ext>
            </a:extLst>
          </p:cNvPr>
          <p:cNvSpPr>
            <a:spLocks noChangeShapeType="1"/>
          </p:cNvSpPr>
          <p:nvPr/>
        </p:nvSpPr>
        <p:spPr bwMode="auto">
          <a:xfrm>
            <a:off x="1403350" y="3068638"/>
            <a:ext cx="2873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 name="Oval 58">
            <a:extLst>
              <a:ext uri="{FF2B5EF4-FFF2-40B4-BE49-F238E27FC236}">
                <a16:creationId xmlns="" xmlns:a16="http://schemas.microsoft.com/office/drawing/2014/main" id="{5897DE7F-0263-4711-84C6-0BE650A781E1}"/>
              </a:ext>
            </a:extLst>
          </p:cNvPr>
          <p:cNvSpPr>
            <a:spLocks noChangeArrowheads="1"/>
          </p:cNvSpPr>
          <p:nvPr/>
        </p:nvSpPr>
        <p:spPr bwMode="auto">
          <a:xfrm>
            <a:off x="7094538" y="4002088"/>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sp>
        <p:nvSpPr>
          <p:cNvPr id="60" name="Line 59">
            <a:extLst>
              <a:ext uri="{FF2B5EF4-FFF2-40B4-BE49-F238E27FC236}">
                <a16:creationId xmlns="" xmlns:a16="http://schemas.microsoft.com/office/drawing/2014/main" id="{7A57F74E-E80D-44C9-B35B-2FF96CFC4659}"/>
              </a:ext>
            </a:extLst>
          </p:cNvPr>
          <p:cNvSpPr>
            <a:spLocks noChangeShapeType="1"/>
          </p:cNvSpPr>
          <p:nvPr/>
        </p:nvSpPr>
        <p:spPr bwMode="auto">
          <a:xfrm>
            <a:off x="6807200" y="4217988"/>
            <a:ext cx="2873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61" name="Group 60">
            <a:extLst>
              <a:ext uri="{FF2B5EF4-FFF2-40B4-BE49-F238E27FC236}">
                <a16:creationId xmlns="" xmlns:a16="http://schemas.microsoft.com/office/drawing/2014/main" id="{5FBAC764-B18B-4D8E-A9DA-9F74A2B458A2}"/>
              </a:ext>
            </a:extLst>
          </p:cNvPr>
          <p:cNvGrpSpPr>
            <a:grpSpLocks/>
          </p:cNvGrpSpPr>
          <p:nvPr/>
        </p:nvGrpSpPr>
        <p:grpSpPr bwMode="auto">
          <a:xfrm>
            <a:off x="5580063" y="2346326"/>
            <a:ext cx="865187" cy="1728787"/>
            <a:chOff x="4059" y="1662"/>
            <a:chExt cx="545" cy="1042"/>
          </a:xfrm>
        </p:grpSpPr>
        <p:sp>
          <p:nvSpPr>
            <p:cNvPr id="62" name="Line 61">
              <a:extLst>
                <a:ext uri="{FF2B5EF4-FFF2-40B4-BE49-F238E27FC236}">
                  <a16:creationId xmlns="" xmlns:a16="http://schemas.microsoft.com/office/drawing/2014/main" id="{D0D21D13-24DD-45AD-9339-2126C1361A50}"/>
                </a:ext>
              </a:extLst>
            </p:cNvPr>
            <p:cNvSpPr>
              <a:spLocks noChangeShapeType="1"/>
            </p:cNvSpPr>
            <p:nvPr/>
          </p:nvSpPr>
          <p:spPr bwMode="auto">
            <a:xfrm flipH="1" flipV="1">
              <a:off x="4603" y="1662"/>
              <a:ext cx="1" cy="407"/>
            </a:xfrm>
            <a:prstGeom prst="line">
              <a:avLst/>
            </a:prstGeom>
            <a:noFill/>
            <a:ln w="381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3" name="Line 62">
              <a:extLst>
                <a:ext uri="{FF2B5EF4-FFF2-40B4-BE49-F238E27FC236}">
                  <a16:creationId xmlns="" xmlns:a16="http://schemas.microsoft.com/office/drawing/2014/main" id="{2D0B8742-D624-4BF5-BC93-655CA3D6402B}"/>
                </a:ext>
              </a:extLst>
            </p:cNvPr>
            <p:cNvSpPr>
              <a:spLocks noChangeShapeType="1"/>
            </p:cNvSpPr>
            <p:nvPr/>
          </p:nvSpPr>
          <p:spPr bwMode="auto">
            <a:xfrm>
              <a:off x="4059" y="2069"/>
              <a:ext cx="5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3">
              <a:extLst>
                <a:ext uri="{FF2B5EF4-FFF2-40B4-BE49-F238E27FC236}">
                  <a16:creationId xmlns="" xmlns:a16="http://schemas.microsoft.com/office/drawing/2014/main" id="{AAA7757C-8F04-48C6-85DF-B8F9A0440D49}"/>
                </a:ext>
              </a:extLst>
            </p:cNvPr>
            <p:cNvSpPr>
              <a:spLocks noChangeShapeType="1"/>
            </p:cNvSpPr>
            <p:nvPr/>
          </p:nvSpPr>
          <p:spPr bwMode="auto">
            <a:xfrm>
              <a:off x="4059" y="2069"/>
              <a:ext cx="0" cy="6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5" name="Text Box 11">
            <a:extLst>
              <a:ext uri="{FF2B5EF4-FFF2-40B4-BE49-F238E27FC236}">
                <a16:creationId xmlns="" xmlns:a16="http://schemas.microsoft.com/office/drawing/2014/main" id="{3772CC1E-1AA1-470F-9E02-7000E12ABCF8}"/>
              </a:ext>
            </a:extLst>
          </p:cNvPr>
          <p:cNvSpPr txBox="1">
            <a:spLocks noChangeArrowheads="1"/>
          </p:cNvSpPr>
          <p:nvPr/>
        </p:nvSpPr>
        <p:spPr bwMode="auto">
          <a:xfrm>
            <a:off x="4579143" y="53848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H(M||S)</a:t>
            </a:r>
          </a:p>
        </p:txBody>
      </p:sp>
      <p:sp>
        <p:nvSpPr>
          <p:cNvPr id="66" name="Line 32">
            <a:extLst>
              <a:ext uri="{FF2B5EF4-FFF2-40B4-BE49-F238E27FC236}">
                <a16:creationId xmlns="" xmlns:a16="http://schemas.microsoft.com/office/drawing/2014/main" id="{EECACBFF-EB65-4DA2-BF10-49187D6172CC}"/>
              </a:ext>
            </a:extLst>
          </p:cNvPr>
          <p:cNvSpPr>
            <a:spLocks noChangeShapeType="1"/>
          </p:cNvSpPr>
          <p:nvPr/>
        </p:nvSpPr>
        <p:spPr bwMode="auto">
          <a:xfrm flipV="1">
            <a:off x="5186362" y="5133182"/>
            <a:ext cx="511509" cy="378617"/>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736934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0-#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additive="base">
                                        <p:cTn id="21" dur="500" fill="hold"/>
                                        <p:tgtEl>
                                          <p:spTgt spid="54"/>
                                        </p:tgtEl>
                                        <p:attrNameLst>
                                          <p:attrName>ppt_x</p:attrName>
                                        </p:attrNameLst>
                                      </p:cBhvr>
                                      <p:tavLst>
                                        <p:tav tm="0">
                                          <p:val>
                                            <p:strVal val="0-#ppt_w/2"/>
                                          </p:val>
                                        </p:tav>
                                        <p:tav tm="100000">
                                          <p:val>
                                            <p:strVal val="#ppt_x"/>
                                          </p:val>
                                        </p:tav>
                                      </p:tavLst>
                                    </p:anim>
                                    <p:anim calcmode="lin" valueType="num">
                                      <p:cBhvr additive="base">
                                        <p:cTn id="22" dur="500" fill="hold"/>
                                        <p:tgtEl>
                                          <p:spTgt spid="54"/>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box(in)">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0-#ppt_w/2"/>
                                          </p:val>
                                        </p:tav>
                                        <p:tav tm="100000">
                                          <p:val>
                                            <p:strVal val="#ppt_x"/>
                                          </p:val>
                                        </p:tav>
                                      </p:tavLst>
                                    </p:anim>
                                    <p:anim calcmode="lin" valueType="num">
                                      <p:cBhvr additive="base">
                                        <p:cTn id="32" dur="500" fill="hold"/>
                                        <p:tgtEl>
                                          <p:spTgt spid="5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ox(in)">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0-#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0-#ppt_w/2"/>
                                          </p:val>
                                        </p:tav>
                                        <p:tav tm="100000">
                                          <p:val>
                                            <p:strVal val="#ppt_x"/>
                                          </p:val>
                                        </p:tav>
                                      </p:tavLst>
                                    </p:anim>
                                    <p:anim calcmode="lin" valueType="num">
                                      <p:cBhvr additive="base">
                                        <p:cTn id="6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0-#ppt_w/2"/>
                                          </p:val>
                                        </p:tav>
                                        <p:tav tm="100000">
                                          <p:val>
                                            <p:strVal val="#ppt_x"/>
                                          </p:val>
                                        </p:tav>
                                      </p:tavLst>
                                    </p:anim>
                                    <p:anim calcmode="lin" valueType="num">
                                      <p:cBhvr additive="base">
                                        <p:cTn id="80" dur="500" fill="hold"/>
                                        <p:tgtEl>
                                          <p:spTgt spid="35"/>
                                        </p:tgtEl>
                                        <p:attrNameLst>
                                          <p:attrName>ppt_y</p:attrName>
                                        </p:attrNameLst>
                                      </p:cBhvr>
                                      <p:tavLst>
                                        <p:tav tm="0">
                                          <p:val>
                                            <p:strVal val="#ppt_y"/>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ppt_x"/>
                                          </p:val>
                                        </p:tav>
                                        <p:tav tm="100000">
                                          <p:val>
                                            <p:strVal val="#ppt_x"/>
                                          </p:val>
                                        </p:tav>
                                      </p:tavLst>
                                    </p:anim>
                                    <p:anim calcmode="lin" valueType="num">
                                      <p:cBhvr additive="base">
                                        <p:cTn id="84" dur="500" fill="hold"/>
                                        <p:tgtEl>
                                          <p:spTgt spid="3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box(in)">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0-#ppt_w/2"/>
                                          </p:val>
                                        </p:tav>
                                        <p:tav tm="100000">
                                          <p:val>
                                            <p:strVal val="#ppt_x"/>
                                          </p:val>
                                        </p:tav>
                                      </p:tavLst>
                                    </p:anim>
                                    <p:anim calcmode="lin" valueType="num">
                                      <p:cBhvr additive="base">
                                        <p:cTn id="98" dur="500" fill="hold"/>
                                        <p:tgtEl>
                                          <p:spTgt spid="39"/>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anim calcmode="lin" valueType="num">
                                      <p:cBhvr additive="base">
                                        <p:cTn id="101" dur="500" fill="hold"/>
                                        <p:tgtEl>
                                          <p:spTgt spid="38"/>
                                        </p:tgtEl>
                                        <p:attrNameLst>
                                          <p:attrName>ppt_x</p:attrName>
                                        </p:attrNameLst>
                                      </p:cBhvr>
                                      <p:tavLst>
                                        <p:tav tm="0">
                                          <p:val>
                                            <p:strVal val="0-#ppt_w/2"/>
                                          </p:val>
                                        </p:tav>
                                        <p:tav tm="100000">
                                          <p:val>
                                            <p:strVal val="#ppt_x"/>
                                          </p:val>
                                        </p:tav>
                                      </p:tavLst>
                                    </p:anim>
                                    <p:anim calcmode="lin" valueType="num">
                                      <p:cBhvr additive="base">
                                        <p:cTn id="10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500" fill="hold"/>
                                        <p:tgtEl>
                                          <p:spTgt spid="52"/>
                                        </p:tgtEl>
                                        <p:attrNameLst>
                                          <p:attrName>ppt_x</p:attrName>
                                        </p:attrNameLst>
                                      </p:cBhvr>
                                      <p:tavLst>
                                        <p:tav tm="0">
                                          <p:val>
                                            <p:strVal val="#ppt_x"/>
                                          </p:val>
                                        </p:tav>
                                        <p:tav tm="100000">
                                          <p:val>
                                            <p:strVal val="#ppt_x"/>
                                          </p:val>
                                        </p:tav>
                                      </p:tavLst>
                                    </p:anim>
                                    <p:anim calcmode="lin" valueType="num">
                                      <p:cBhvr additive="base">
                                        <p:cTn id="108" dur="500" fill="hold"/>
                                        <p:tgtEl>
                                          <p:spTgt spid="5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fill="hold"/>
                                        <p:tgtEl>
                                          <p:spTgt spid="51"/>
                                        </p:tgtEl>
                                        <p:attrNameLst>
                                          <p:attrName>ppt_x</p:attrName>
                                        </p:attrNameLst>
                                      </p:cBhvr>
                                      <p:tavLst>
                                        <p:tav tm="0">
                                          <p:val>
                                            <p:strVal val="#ppt_x"/>
                                          </p:val>
                                        </p:tav>
                                        <p:tav tm="100000">
                                          <p:val>
                                            <p:strVal val="#ppt_x"/>
                                          </p:val>
                                        </p:tav>
                                      </p:tavLst>
                                    </p:anim>
                                    <p:anim calcmode="lin" valueType="num">
                                      <p:cBhvr additive="base">
                                        <p:cTn id="1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nodeType="click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additive="base">
                                        <p:cTn id="117" dur="500" fill="hold"/>
                                        <p:tgtEl>
                                          <p:spTgt spid="41"/>
                                        </p:tgtEl>
                                        <p:attrNameLst>
                                          <p:attrName>ppt_x</p:attrName>
                                        </p:attrNameLst>
                                      </p:cBhvr>
                                      <p:tavLst>
                                        <p:tav tm="0">
                                          <p:val>
                                            <p:strVal val="0-#ppt_w/2"/>
                                          </p:val>
                                        </p:tav>
                                        <p:tav tm="100000">
                                          <p:val>
                                            <p:strVal val="#ppt_x"/>
                                          </p:val>
                                        </p:tav>
                                      </p:tavLst>
                                    </p:anim>
                                    <p:anim calcmode="lin" valueType="num">
                                      <p:cBhvr additive="base">
                                        <p:cTn id="118" dur="500" fill="hold"/>
                                        <p:tgtEl>
                                          <p:spTgt spid="41"/>
                                        </p:tgtEl>
                                        <p:attrNameLst>
                                          <p:attrName>ppt_y</p:attrName>
                                        </p:attrNameLst>
                                      </p:cBhvr>
                                      <p:tavLst>
                                        <p:tav tm="0">
                                          <p:val>
                                            <p:strVal val="#ppt_y"/>
                                          </p:val>
                                        </p:tav>
                                        <p:tav tm="100000">
                                          <p:val>
                                            <p:strVal val="#ppt_y"/>
                                          </p:val>
                                        </p:tav>
                                      </p:tavLst>
                                    </p:anim>
                                  </p:childTnLst>
                                </p:cTn>
                              </p:par>
                              <p:par>
                                <p:cTn id="119" presetID="2" presetClass="entr" presetSubtype="1" fill="hold" nodeType="with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additive="base">
                                        <p:cTn id="121" dur="500" fill="hold"/>
                                        <p:tgtEl>
                                          <p:spTgt spid="25"/>
                                        </p:tgtEl>
                                        <p:attrNameLst>
                                          <p:attrName>ppt_x</p:attrName>
                                        </p:attrNameLst>
                                      </p:cBhvr>
                                      <p:tavLst>
                                        <p:tav tm="0">
                                          <p:val>
                                            <p:strVal val="#ppt_x"/>
                                          </p:val>
                                        </p:tav>
                                        <p:tav tm="100000">
                                          <p:val>
                                            <p:strVal val="#ppt_x"/>
                                          </p:val>
                                        </p:tav>
                                      </p:tavLst>
                                    </p:anim>
                                    <p:anim calcmode="lin" valueType="num">
                                      <p:cBhvr additive="base">
                                        <p:cTn id="122" dur="500" fill="hold"/>
                                        <p:tgtEl>
                                          <p:spTgt spid="25"/>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anim calcmode="lin" valueType="num">
                                      <p:cBhvr additive="base">
                                        <p:cTn id="125" dur="500" fill="hold"/>
                                        <p:tgtEl>
                                          <p:spTgt spid="15"/>
                                        </p:tgtEl>
                                        <p:attrNameLst>
                                          <p:attrName>ppt_x</p:attrName>
                                        </p:attrNameLst>
                                      </p:cBhvr>
                                      <p:tavLst>
                                        <p:tav tm="0">
                                          <p:val>
                                            <p:strVal val="#ppt_x"/>
                                          </p:val>
                                        </p:tav>
                                        <p:tav tm="100000">
                                          <p:val>
                                            <p:strVal val="#ppt_x"/>
                                          </p:val>
                                        </p:tav>
                                      </p:tavLst>
                                    </p:anim>
                                    <p:anim calcmode="lin" valueType="num">
                                      <p:cBhvr additive="base">
                                        <p:cTn id="126" dur="500" fill="hold"/>
                                        <p:tgtEl>
                                          <p:spTgt spid="15"/>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box(in)">
                                      <p:cBhvr>
                                        <p:cTn id="130" dur="500"/>
                                        <p:tgtEl>
                                          <p:spTgt spid="40"/>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1" fill="hold" nodeType="clickEffect">
                                  <p:stCondLst>
                                    <p:cond delay="0"/>
                                  </p:stCondLst>
                                  <p:childTnLst>
                                    <p:set>
                                      <p:cBhvr>
                                        <p:cTn id="134" dur="1" fill="hold">
                                          <p:stCondLst>
                                            <p:cond delay="0"/>
                                          </p:stCondLst>
                                        </p:cTn>
                                        <p:tgtEl>
                                          <p:spTgt spid="61"/>
                                        </p:tgtEl>
                                        <p:attrNameLst>
                                          <p:attrName>style.visibility</p:attrName>
                                        </p:attrNameLst>
                                      </p:cBhvr>
                                      <p:to>
                                        <p:strVal val="visible"/>
                                      </p:to>
                                    </p:set>
                                    <p:anim calcmode="lin" valueType="num">
                                      <p:cBhvr additive="base">
                                        <p:cTn id="135" dur="500" fill="hold"/>
                                        <p:tgtEl>
                                          <p:spTgt spid="61"/>
                                        </p:tgtEl>
                                        <p:attrNameLst>
                                          <p:attrName>ppt_x</p:attrName>
                                        </p:attrNameLst>
                                      </p:cBhvr>
                                      <p:tavLst>
                                        <p:tav tm="0">
                                          <p:val>
                                            <p:strVal val="#ppt_x"/>
                                          </p:val>
                                        </p:tav>
                                        <p:tav tm="100000">
                                          <p:val>
                                            <p:strVal val="#ppt_x"/>
                                          </p:val>
                                        </p:tav>
                                      </p:tavLst>
                                    </p:anim>
                                    <p:anim calcmode="lin" valueType="num">
                                      <p:cBhvr additive="base">
                                        <p:cTn id="136" dur="500" fill="hold"/>
                                        <p:tgtEl>
                                          <p:spTgt spid="61"/>
                                        </p:tgtEl>
                                        <p:attrNameLst>
                                          <p:attrName>ppt_y</p:attrName>
                                        </p:attrNameLst>
                                      </p:cBhvr>
                                      <p:tavLst>
                                        <p:tav tm="0">
                                          <p:val>
                                            <p:strVal val="0-#ppt_h/2"/>
                                          </p:val>
                                        </p:tav>
                                        <p:tav tm="100000">
                                          <p:val>
                                            <p:strVal val="#ppt_y"/>
                                          </p:val>
                                        </p:tav>
                                      </p:tavLst>
                                    </p:anim>
                                  </p:childTnLst>
                                </p:cTn>
                              </p:par>
                              <p:par>
                                <p:cTn id="137" presetID="2" presetClass="entr" presetSubtype="1" fill="hold" grpId="0" nodeType="with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ppt_x"/>
                                          </p:val>
                                        </p:tav>
                                        <p:tav tm="100000">
                                          <p:val>
                                            <p:strVal val="#ppt_x"/>
                                          </p:val>
                                        </p:tav>
                                      </p:tavLst>
                                    </p:anim>
                                    <p:anim calcmode="lin" valueType="num">
                                      <p:cBhvr additive="base">
                                        <p:cTn id="140" dur="500" fill="hold"/>
                                        <p:tgtEl>
                                          <p:spTgt spid="42"/>
                                        </p:tgtEl>
                                        <p:attrNameLst>
                                          <p:attrName>ppt_y</p:attrName>
                                        </p:attrNameLst>
                                      </p:cBhvr>
                                      <p:tavLst>
                                        <p:tav tm="0">
                                          <p:val>
                                            <p:strVal val="0-#ppt_h/2"/>
                                          </p:val>
                                        </p:tav>
                                        <p:tav tm="100000">
                                          <p:val>
                                            <p:strVal val="#ppt_y"/>
                                          </p:val>
                                        </p:tav>
                                      </p:tavLst>
                                    </p:anim>
                                  </p:childTnLst>
                                </p:cTn>
                              </p:par>
                              <p:par>
                                <p:cTn id="141" presetID="2" presetClass="entr" presetSubtype="1"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 calcmode="lin" valueType="num">
                                      <p:cBhvr additive="base">
                                        <p:cTn id="143" dur="500" fill="hold"/>
                                        <p:tgtEl>
                                          <p:spTgt spid="43"/>
                                        </p:tgtEl>
                                        <p:attrNameLst>
                                          <p:attrName>ppt_x</p:attrName>
                                        </p:attrNameLst>
                                      </p:cBhvr>
                                      <p:tavLst>
                                        <p:tav tm="0">
                                          <p:val>
                                            <p:strVal val="#ppt_x"/>
                                          </p:val>
                                        </p:tav>
                                        <p:tav tm="100000">
                                          <p:val>
                                            <p:strVal val="#ppt_x"/>
                                          </p:val>
                                        </p:tav>
                                      </p:tavLst>
                                    </p:anim>
                                    <p:anim calcmode="lin" valueType="num">
                                      <p:cBhvr additive="base">
                                        <p:cTn id="144"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nodeType="clickEffect">
                                  <p:stCondLst>
                                    <p:cond delay="0"/>
                                  </p:stCondLst>
                                  <p:childTnLst>
                                    <p:set>
                                      <p:cBhvr>
                                        <p:cTn id="154" dur="1" fill="hold">
                                          <p:stCondLst>
                                            <p:cond delay="0"/>
                                          </p:stCondLst>
                                        </p:cTn>
                                        <p:tgtEl>
                                          <p:spTgt spid="13"/>
                                        </p:tgtEl>
                                        <p:attrNameLst>
                                          <p:attrName>style.visibility</p:attrName>
                                        </p:attrNameLst>
                                      </p:cBhvr>
                                      <p:to>
                                        <p:strVal val="visible"/>
                                      </p:to>
                                    </p:set>
                                    <p:anim calcmode="lin" valueType="num">
                                      <p:cBhvr additive="base">
                                        <p:cTn id="155" dur="500" fill="hold"/>
                                        <p:tgtEl>
                                          <p:spTgt spid="13"/>
                                        </p:tgtEl>
                                        <p:attrNameLst>
                                          <p:attrName>ppt_x</p:attrName>
                                        </p:attrNameLst>
                                      </p:cBhvr>
                                      <p:tavLst>
                                        <p:tav tm="0">
                                          <p:val>
                                            <p:strVal val="0-#ppt_w/2"/>
                                          </p:val>
                                        </p:tav>
                                        <p:tav tm="100000">
                                          <p:val>
                                            <p:strVal val="#ppt_x"/>
                                          </p:val>
                                        </p:tav>
                                      </p:tavLst>
                                    </p:anim>
                                    <p:anim calcmode="lin" valueType="num">
                                      <p:cBhvr additive="base">
                                        <p:cTn id="156" dur="500" fill="hold"/>
                                        <p:tgtEl>
                                          <p:spTgt spid="13"/>
                                        </p:tgtEl>
                                        <p:attrNameLst>
                                          <p:attrName>ppt_y</p:attrName>
                                        </p:attrNameLst>
                                      </p:cBhvr>
                                      <p:tavLst>
                                        <p:tav tm="0">
                                          <p:val>
                                            <p:strVal val="#ppt_y"/>
                                          </p:val>
                                        </p:tav>
                                        <p:tav tm="100000">
                                          <p:val>
                                            <p:strVal val="#ppt_y"/>
                                          </p:val>
                                        </p:tav>
                                      </p:tavLst>
                                    </p:anim>
                                  </p:childTnLst>
                                </p:cTn>
                              </p:par>
                              <p:par>
                                <p:cTn id="157" presetID="2" presetClass="entr" presetSubtype="1" fill="hold" nodeType="withEffect">
                                  <p:stCondLst>
                                    <p:cond delay="0"/>
                                  </p:stCondLst>
                                  <p:childTnLst>
                                    <p:set>
                                      <p:cBhvr>
                                        <p:cTn id="158" dur="1" fill="hold">
                                          <p:stCondLst>
                                            <p:cond delay="0"/>
                                          </p:stCondLst>
                                        </p:cTn>
                                        <p:tgtEl>
                                          <p:spTgt spid="56"/>
                                        </p:tgtEl>
                                        <p:attrNameLst>
                                          <p:attrName>style.visibility</p:attrName>
                                        </p:attrNameLst>
                                      </p:cBhvr>
                                      <p:to>
                                        <p:strVal val="visible"/>
                                      </p:to>
                                    </p:set>
                                    <p:anim calcmode="lin" valueType="num">
                                      <p:cBhvr additive="base">
                                        <p:cTn id="159" dur="500" fill="hold"/>
                                        <p:tgtEl>
                                          <p:spTgt spid="56"/>
                                        </p:tgtEl>
                                        <p:attrNameLst>
                                          <p:attrName>ppt_x</p:attrName>
                                        </p:attrNameLst>
                                      </p:cBhvr>
                                      <p:tavLst>
                                        <p:tav tm="0">
                                          <p:val>
                                            <p:strVal val="#ppt_x"/>
                                          </p:val>
                                        </p:tav>
                                        <p:tav tm="100000">
                                          <p:val>
                                            <p:strVal val="#ppt_x"/>
                                          </p:val>
                                        </p:tav>
                                      </p:tavLst>
                                    </p:anim>
                                    <p:anim calcmode="lin" valueType="num">
                                      <p:cBhvr additive="base">
                                        <p:cTn id="160" dur="500" fill="hold"/>
                                        <p:tgtEl>
                                          <p:spTgt spid="56"/>
                                        </p:tgtEl>
                                        <p:attrNameLst>
                                          <p:attrName>ppt_y</p:attrName>
                                        </p:attrNameLst>
                                      </p:cBhvr>
                                      <p:tavLst>
                                        <p:tav tm="0">
                                          <p:val>
                                            <p:strVal val="0-#ppt_h/2"/>
                                          </p:val>
                                        </p:tav>
                                        <p:tav tm="100000">
                                          <p:val>
                                            <p:strVal val="#ppt_y"/>
                                          </p:val>
                                        </p:tav>
                                      </p:tavLst>
                                    </p:anim>
                                  </p:childTnLst>
                                </p:cTn>
                              </p:par>
                              <p:par>
                                <p:cTn id="161" presetID="2" presetClass="entr" presetSubtype="1" fill="hold" grpId="0" nodeType="withEffect">
                                  <p:stCondLst>
                                    <p:cond delay="0"/>
                                  </p:stCondLst>
                                  <p:childTnLst>
                                    <p:set>
                                      <p:cBhvr>
                                        <p:cTn id="162" dur="1" fill="hold">
                                          <p:stCondLst>
                                            <p:cond delay="0"/>
                                          </p:stCondLst>
                                        </p:cTn>
                                        <p:tgtEl>
                                          <p:spTgt spid="55"/>
                                        </p:tgtEl>
                                        <p:attrNameLst>
                                          <p:attrName>style.visibility</p:attrName>
                                        </p:attrNameLst>
                                      </p:cBhvr>
                                      <p:to>
                                        <p:strVal val="visible"/>
                                      </p:to>
                                    </p:set>
                                    <p:anim calcmode="lin" valueType="num">
                                      <p:cBhvr additive="base">
                                        <p:cTn id="163" dur="500" fill="hold"/>
                                        <p:tgtEl>
                                          <p:spTgt spid="55"/>
                                        </p:tgtEl>
                                        <p:attrNameLst>
                                          <p:attrName>ppt_x</p:attrName>
                                        </p:attrNameLst>
                                      </p:cBhvr>
                                      <p:tavLst>
                                        <p:tav tm="0">
                                          <p:val>
                                            <p:strVal val="#ppt_x"/>
                                          </p:val>
                                        </p:tav>
                                        <p:tav tm="100000">
                                          <p:val>
                                            <p:strVal val="#ppt_x"/>
                                          </p:val>
                                        </p:tav>
                                      </p:tavLst>
                                    </p:anim>
                                    <p:anim calcmode="lin" valueType="num">
                                      <p:cBhvr additive="base">
                                        <p:cTn id="164" dur="500" fill="hold"/>
                                        <p:tgtEl>
                                          <p:spTgt spid="55"/>
                                        </p:tgtEl>
                                        <p:attrNameLst>
                                          <p:attrName>ppt_y</p:attrName>
                                        </p:attrNameLst>
                                      </p:cBhvr>
                                      <p:tavLst>
                                        <p:tav tm="0">
                                          <p:val>
                                            <p:strVal val="0-#ppt_h/2"/>
                                          </p:val>
                                        </p:tav>
                                        <p:tav tm="100000">
                                          <p:val>
                                            <p:strVal val="#ppt_y"/>
                                          </p:val>
                                        </p:tav>
                                      </p:tavLst>
                                    </p:anim>
                                  </p:childTnLst>
                                </p:cTn>
                              </p:par>
                            </p:childTnLst>
                          </p:cTn>
                        </p:par>
                        <p:par>
                          <p:cTn id="165" fill="hold">
                            <p:stCondLst>
                              <p:cond delay="500"/>
                            </p:stCondLst>
                            <p:childTnLst>
                              <p:par>
                                <p:cTn id="166" presetID="4" presetClass="entr" presetSubtype="16" fill="hold" grpId="0" nodeType="afterEffect">
                                  <p:stCondLst>
                                    <p:cond delay="0"/>
                                  </p:stCondLst>
                                  <p:childTnLst>
                                    <p:set>
                                      <p:cBhvr>
                                        <p:cTn id="167" dur="1" fill="hold">
                                          <p:stCondLst>
                                            <p:cond delay="0"/>
                                          </p:stCondLst>
                                        </p:cTn>
                                        <p:tgtEl>
                                          <p:spTgt spid="14"/>
                                        </p:tgtEl>
                                        <p:attrNameLst>
                                          <p:attrName>style.visibility</p:attrName>
                                        </p:attrNameLst>
                                      </p:cBhvr>
                                      <p:to>
                                        <p:strVal val="visible"/>
                                      </p:to>
                                    </p:set>
                                    <p:animEffect transition="in" filter="box(in)">
                                      <p:cBhvr>
                                        <p:cTn id="168" dur="500"/>
                                        <p:tgtEl>
                                          <p:spTgt spid="14"/>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nodeType="clickEffect">
                                  <p:stCondLst>
                                    <p:cond delay="0"/>
                                  </p:stCondLst>
                                  <p:childTnLst>
                                    <p:set>
                                      <p:cBhvr>
                                        <p:cTn id="172" dur="1" fill="hold">
                                          <p:stCondLst>
                                            <p:cond delay="0"/>
                                          </p:stCondLst>
                                        </p:cTn>
                                        <p:tgtEl>
                                          <p:spTgt spid="60"/>
                                        </p:tgtEl>
                                        <p:attrNameLst>
                                          <p:attrName>style.visibility</p:attrName>
                                        </p:attrNameLst>
                                      </p:cBhvr>
                                      <p:to>
                                        <p:strVal val="visible"/>
                                      </p:to>
                                    </p:set>
                                    <p:anim calcmode="lin" valueType="num">
                                      <p:cBhvr additive="base">
                                        <p:cTn id="173" dur="500" fill="hold"/>
                                        <p:tgtEl>
                                          <p:spTgt spid="60"/>
                                        </p:tgtEl>
                                        <p:attrNameLst>
                                          <p:attrName>ppt_x</p:attrName>
                                        </p:attrNameLst>
                                      </p:cBhvr>
                                      <p:tavLst>
                                        <p:tav tm="0">
                                          <p:val>
                                            <p:strVal val="0-#ppt_w/2"/>
                                          </p:val>
                                        </p:tav>
                                        <p:tav tm="100000">
                                          <p:val>
                                            <p:strVal val="#ppt_x"/>
                                          </p:val>
                                        </p:tav>
                                      </p:tavLst>
                                    </p:anim>
                                    <p:anim calcmode="lin" valueType="num">
                                      <p:cBhvr additive="base">
                                        <p:cTn id="174" dur="500" fill="hold"/>
                                        <p:tgtEl>
                                          <p:spTgt spid="60"/>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 calcmode="lin" valueType="num">
                                      <p:cBhvr additive="base">
                                        <p:cTn id="177" dur="500" fill="hold"/>
                                        <p:tgtEl>
                                          <p:spTgt spid="59"/>
                                        </p:tgtEl>
                                        <p:attrNameLst>
                                          <p:attrName>ppt_x</p:attrName>
                                        </p:attrNameLst>
                                      </p:cBhvr>
                                      <p:tavLst>
                                        <p:tav tm="0">
                                          <p:val>
                                            <p:strVal val="0-#ppt_w/2"/>
                                          </p:val>
                                        </p:tav>
                                        <p:tav tm="100000">
                                          <p:val>
                                            <p:strVal val="#ppt_x"/>
                                          </p:val>
                                        </p:tav>
                                      </p:tavLst>
                                    </p:anim>
                                    <p:anim calcmode="lin" valueType="num">
                                      <p:cBhvr additive="base">
                                        <p:cTn id="178"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8" fill="hold" nodeType="clickEffect">
                                  <p:stCondLst>
                                    <p:cond delay="0"/>
                                  </p:stCondLst>
                                  <p:childTnLst>
                                    <p:set>
                                      <p:cBhvr>
                                        <p:cTn id="182" dur="1" fill="hold">
                                          <p:stCondLst>
                                            <p:cond delay="0"/>
                                          </p:stCondLst>
                                        </p:cTn>
                                        <p:tgtEl>
                                          <p:spTgt spid="26"/>
                                        </p:tgtEl>
                                        <p:attrNameLst>
                                          <p:attrName>style.visibility</p:attrName>
                                        </p:attrNameLst>
                                      </p:cBhvr>
                                      <p:to>
                                        <p:strVal val="visible"/>
                                      </p:to>
                                    </p:set>
                                    <p:anim calcmode="lin" valueType="num">
                                      <p:cBhvr additive="base">
                                        <p:cTn id="183" dur="500" fill="hold"/>
                                        <p:tgtEl>
                                          <p:spTgt spid="26"/>
                                        </p:tgtEl>
                                        <p:attrNameLst>
                                          <p:attrName>ppt_x</p:attrName>
                                        </p:attrNameLst>
                                      </p:cBhvr>
                                      <p:tavLst>
                                        <p:tav tm="0">
                                          <p:val>
                                            <p:strVal val="0-#ppt_w/2"/>
                                          </p:val>
                                        </p:tav>
                                        <p:tav tm="100000">
                                          <p:val>
                                            <p:strVal val="#ppt_x"/>
                                          </p:val>
                                        </p:tav>
                                      </p:tavLst>
                                    </p:anim>
                                    <p:anim calcmode="lin" valueType="num">
                                      <p:cBhvr additive="base">
                                        <p:cTn id="184" dur="500" fill="hold"/>
                                        <p:tgtEl>
                                          <p:spTgt spid="26"/>
                                        </p:tgtEl>
                                        <p:attrNameLst>
                                          <p:attrName>ppt_y</p:attrName>
                                        </p:attrNameLst>
                                      </p:cBhvr>
                                      <p:tavLst>
                                        <p:tav tm="0">
                                          <p:val>
                                            <p:strVal val="#ppt_y"/>
                                          </p:val>
                                        </p:tav>
                                        <p:tav tm="100000">
                                          <p:val>
                                            <p:strVal val="#ppt_y"/>
                                          </p:val>
                                        </p:tav>
                                      </p:tavLst>
                                    </p:anim>
                                  </p:childTnLst>
                                </p:cTn>
                              </p:par>
                              <p:par>
                                <p:cTn id="185" presetID="2" presetClass="entr" presetSubtype="8" fill="hold" nodeType="withEffect">
                                  <p:stCondLst>
                                    <p:cond delay="0"/>
                                  </p:stCondLst>
                                  <p:childTnLst>
                                    <p:set>
                                      <p:cBhvr>
                                        <p:cTn id="186" dur="1" fill="hold">
                                          <p:stCondLst>
                                            <p:cond delay="0"/>
                                          </p:stCondLst>
                                        </p:cTn>
                                        <p:tgtEl>
                                          <p:spTgt spid="29"/>
                                        </p:tgtEl>
                                        <p:attrNameLst>
                                          <p:attrName>style.visibility</p:attrName>
                                        </p:attrNameLst>
                                      </p:cBhvr>
                                      <p:to>
                                        <p:strVal val="visible"/>
                                      </p:to>
                                    </p:set>
                                    <p:anim calcmode="lin" valueType="num">
                                      <p:cBhvr additive="base">
                                        <p:cTn id="187" dur="500" fill="hold"/>
                                        <p:tgtEl>
                                          <p:spTgt spid="29"/>
                                        </p:tgtEl>
                                        <p:attrNameLst>
                                          <p:attrName>ppt_x</p:attrName>
                                        </p:attrNameLst>
                                      </p:cBhvr>
                                      <p:tavLst>
                                        <p:tav tm="0">
                                          <p:val>
                                            <p:strVal val="0-#ppt_w/2"/>
                                          </p:val>
                                        </p:tav>
                                        <p:tav tm="100000">
                                          <p:val>
                                            <p:strVal val="#ppt_x"/>
                                          </p:val>
                                        </p:tav>
                                      </p:tavLst>
                                    </p:anim>
                                    <p:anim calcmode="lin" valueType="num">
                                      <p:cBhvr additive="base">
                                        <p:cTn id="188" dur="500" fill="hold"/>
                                        <p:tgtEl>
                                          <p:spTgt spid="29"/>
                                        </p:tgtEl>
                                        <p:attrNameLst>
                                          <p:attrName>ppt_y</p:attrName>
                                        </p:attrNameLst>
                                      </p:cBhvr>
                                      <p:tavLst>
                                        <p:tav tm="0">
                                          <p:val>
                                            <p:strVal val="#ppt_y"/>
                                          </p:val>
                                        </p:tav>
                                        <p:tav tm="100000">
                                          <p:val>
                                            <p:strVal val="#ppt_y"/>
                                          </p:val>
                                        </p:tav>
                                      </p:tavLst>
                                    </p:anim>
                                  </p:childTnLst>
                                </p:cTn>
                              </p:par>
                            </p:childTnLst>
                          </p:cTn>
                        </p:par>
                        <p:par>
                          <p:cTn id="189" fill="hold">
                            <p:stCondLst>
                              <p:cond delay="500"/>
                            </p:stCondLst>
                            <p:childTnLst>
                              <p:par>
                                <p:cTn id="190" presetID="2" presetClass="entr" presetSubtype="4" fill="hold" nodeType="afterEffect">
                                  <p:stCondLst>
                                    <p:cond delay="0"/>
                                  </p:stCondLst>
                                  <p:childTnLst>
                                    <p:set>
                                      <p:cBhvr>
                                        <p:cTn id="191" dur="1" fill="hold">
                                          <p:stCondLst>
                                            <p:cond delay="0"/>
                                          </p:stCondLst>
                                        </p:cTn>
                                        <p:tgtEl>
                                          <p:spTgt spid="32">
                                            <p:txEl>
                                              <p:pRg st="0" end="0"/>
                                            </p:txEl>
                                          </p:spTgt>
                                        </p:tgtEl>
                                        <p:attrNameLst>
                                          <p:attrName>style.visibility</p:attrName>
                                        </p:attrNameLst>
                                      </p:cBhvr>
                                      <p:to>
                                        <p:strVal val="visible"/>
                                      </p:to>
                                    </p:set>
                                    <p:anim calcmode="lin" valueType="num">
                                      <p:cBhvr additive="base">
                                        <p:cTn id="192"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93"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ntr" presetSubtype="4" fill="hold" grpId="0" nodeType="click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additive="base">
                                        <p:cTn id="198" dur="500" fill="hold"/>
                                        <p:tgtEl>
                                          <p:spTgt spid="50"/>
                                        </p:tgtEl>
                                        <p:attrNameLst>
                                          <p:attrName>ppt_x</p:attrName>
                                        </p:attrNameLst>
                                      </p:cBhvr>
                                      <p:tavLst>
                                        <p:tav tm="0">
                                          <p:val>
                                            <p:strVal val="#ppt_x"/>
                                          </p:val>
                                        </p:tav>
                                        <p:tav tm="100000">
                                          <p:val>
                                            <p:strVal val="#ppt_x"/>
                                          </p:val>
                                        </p:tav>
                                      </p:tavLst>
                                    </p:anim>
                                    <p:anim calcmode="lin" valueType="num">
                                      <p:cBhvr additive="base">
                                        <p:cTn id="19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p:bldP spid="14" grpId="0" animBg="1"/>
      <p:bldP spid="15" grpId="0"/>
      <p:bldP spid="16" grpId="0" animBg="1"/>
      <p:bldP spid="23" grpId="0" animBg="1"/>
      <p:bldP spid="24" grpId="0" animBg="1"/>
      <p:bldP spid="34" grpId="0" animBg="1"/>
      <p:bldP spid="37" grpId="0"/>
      <p:bldP spid="38" grpId="0" animBg="1"/>
      <p:bldP spid="40" grpId="0" animBg="1"/>
      <p:bldP spid="42" grpId="0" animBg="1"/>
      <p:bldP spid="43" grpId="0" animBg="1"/>
      <p:bldP spid="50" grpId="0" animBg="1"/>
      <p:bldP spid="51" grpId="0"/>
      <p:bldP spid="54" grpId="0"/>
      <p:bldP spid="55" grpId="0"/>
      <p:bldP spid="57" grpId="0" animBg="1"/>
      <p:bldP spid="59" grpId="0" animBg="1"/>
      <p:bldP spid="65" grpId="0"/>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91053D-D2CE-4C51-BB06-4629F0990573}"/>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5" name="内容占位符 7">
            <a:extLst>
              <a:ext uri="{FF2B5EF4-FFF2-40B4-BE49-F238E27FC236}">
                <a16:creationId xmlns="" xmlns:a16="http://schemas.microsoft.com/office/drawing/2014/main" id="{11F76434-6E95-4A60-855B-BFEEBFD14738}"/>
              </a:ext>
            </a:extLst>
          </p:cNvPr>
          <p:cNvSpPr txBox="1">
            <a:spLocks noChangeArrowheads="1"/>
          </p:cNvSpPr>
          <p:nvPr/>
        </p:nvSpPr>
        <p:spPr bwMode="auto">
          <a:xfrm>
            <a:off x="266700" y="1154113"/>
            <a:ext cx="7886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400" indent="-230400" algn="just" rtl="0" eaLnBrk="0" fontAlgn="base" hangingPunct="0">
              <a:lnSpc>
                <a:spcPct val="120000"/>
              </a:lnSpc>
              <a:spcBef>
                <a:spcPts val="0"/>
              </a:spcBef>
              <a:spcAft>
                <a:spcPct val="0"/>
              </a:spcAft>
              <a:buFont typeface="Wingdings" panose="05000000000000000000" pitchFamily="2" charset="2"/>
              <a:buChar char="Ø"/>
              <a:defRPr sz="3200" b="0" kern="1200" baseline="0">
                <a:solidFill>
                  <a:schemeClr val="tx1"/>
                </a:solidFill>
                <a:latin typeface="Euclid" panose="02020503060505020303" pitchFamily="18" charset="0"/>
                <a:ea typeface="华文中宋" panose="02010600040101010101" pitchFamily="2" charset="-122"/>
                <a:cs typeface="华文中宋" panose="02010600040101010101" pitchFamily="2" charset="-122"/>
              </a:defRPr>
            </a:lvl1pPr>
            <a:lvl2pPr marL="687600" indent="-230400" algn="just" rtl="0" eaLnBrk="0" fontAlgn="base" hangingPunct="0">
              <a:lnSpc>
                <a:spcPct val="120000"/>
              </a:lnSpc>
              <a:spcBef>
                <a:spcPts val="0"/>
              </a:spcBef>
              <a:spcAft>
                <a:spcPct val="0"/>
              </a:spcAft>
              <a:buFont typeface="Times New Roman" panose="02020603050405020304" pitchFamily="18" charset="0"/>
              <a:buChar char="‒"/>
              <a:defRPr sz="2800" b="0" kern="1200" baseline="0">
                <a:solidFill>
                  <a:schemeClr val="tx1"/>
                </a:solidFill>
                <a:latin typeface="Euclid" panose="02020503060505020303" pitchFamily="18" charset="0"/>
                <a:ea typeface="华文中宋" panose="02010600040101010101" pitchFamily="2" charset="-122"/>
                <a:cs typeface="华文中宋" panose="02010600040101010101" pitchFamily="2" charset="-122"/>
              </a:defRPr>
            </a:lvl2pPr>
            <a:lvl3pPr marL="11430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3pPr>
            <a:lvl4pPr marL="16002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4pPr>
            <a:lvl5pPr marL="20574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Arial" panose="020B0604020202020204" pitchFamily="34" charset="0"/>
              <a:buNone/>
            </a:pPr>
            <a:r>
              <a:rPr lang="zh-CN" altLang="en-US" dirty="0"/>
              <a:t>哈希函数的基本用法 </a:t>
            </a:r>
            <a:r>
              <a:rPr lang="en-US" altLang="zh-CN" b="1" dirty="0"/>
              <a:t>(e)</a:t>
            </a:r>
            <a:r>
              <a:rPr lang="en-US" altLang="zh-CN" dirty="0"/>
              <a:t> </a:t>
            </a:r>
            <a:endParaRPr lang="zh-CN" altLang="en-US" dirty="0"/>
          </a:p>
          <a:p>
            <a:pPr eaLnBrk="1" hangingPunct="1">
              <a:buFont typeface="Arial" panose="020B0604020202020204" pitchFamily="34" charset="0"/>
              <a:buNone/>
            </a:pPr>
            <a:endParaRPr lang="zh-CN" altLang="en-US" dirty="0"/>
          </a:p>
        </p:txBody>
      </p:sp>
      <p:sp>
        <p:nvSpPr>
          <p:cNvPr id="6" name="Rectangle 7">
            <a:extLst>
              <a:ext uri="{FF2B5EF4-FFF2-40B4-BE49-F238E27FC236}">
                <a16:creationId xmlns="" xmlns:a16="http://schemas.microsoft.com/office/drawing/2014/main" id="{5BCAE1E5-DB1A-4F52-8ED0-6C5D6693F10C}"/>
              </a:ext>
            </a:extLst>
          </p:cNvPr>
          <p:cNvSpPr>
            <a:spLocks noChangeArrowheads="1"/>
          </p:cNvSpPr>
          <p:nvPr/>
        </p:nvSpPr>
        <p:spPr bwMode="auto">
          <a:xfrm>
            <a:off x="1258888" y="2178050"/>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7" name="Line 8">
            <a:extLst>
              <a:ext uri="{FF2B5EF4-FFF2-40B4-BE49-F238E27FC236}">
                <a16:creationId xmlns="" xmlns:a16="http://schemas.microsoft.com/office/drawing/2014/main" id="{A42599C3-07B6-4E14-952D-1F97B6758139}"/>
              </a:ext>
            </a:extLst>
          </p:cNvPr>
          <p:cNvSpPr>
            <a:spLocks noChangeShapeType="1"/>
          </p:cNvSpPr>
          <p:nvPr/>
        </p:nvSpPr>
        <p:spPr bwMode="auto">
          <a:xfrm flipV="1">
            <a:off x="1906588" y="2536825"/>
            <a:ext cx="1655763" cy="1"/>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Oval 9">
            <a:extLst>
              <a:ext uri="{FF2B5EF4-FFF2-40B4-BE49-F238E27FC236}">
                <a16:creationId xmlns="" xmlns:a16="http://schemas.microsoft.com/office/drawing/2014/main" id="{1A172B00-DF0C-40C0-872F-F36611090CFD}"/>
              </a:ext>
            </a:extLst>
          </p:cNvPr>
          <p:cNvSpPr>
            <a:spLocks noChangeArrowheads="1"/>
          </p:cNvSpPr>
          <p:nvPr/>
        </p:nvSpPr>
        <p:spPr bwMode="auto">
          <a:xfrm>
            <a:off x="3562350" y="2320925"/>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9" name="Line 10">
            <a:extLst>
              <a:ext uri="{FF2B5EF4-FFF2-40B4-BE49-F238E27FC236}">
                <a16:creationId xmlns="" xmlns:a16="http://schemas.microsoft.com/office/drawing/2014/main" id="{A7FC4323-D89D-4431-88E4-FDC5168051C9}"/>
              </a:ext>
            </a:extLst>
          </p:cNvPr>
          <p:cNvSpPr>
            <a:spLocks noChangeShapeType="1"/>
          </p:cNvSpPr>
          <p:nvPr/>
        </p:nvSpPr>
        <p:spPr bwMode="auto">
          <a:xfrm flipH="1" flipV="1">
            <a:off x="3346276" y="3546475"/>
            <a:ext cx="1588" cy="5762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Text Box 11">
            <a:extLst>
              <a:ext uri="{FF2B5EF4-FFF2-40B4-BE49-F238E27FC236}">
                <a16:creationId xmlns="" xmlns:a16="http://schemas.microsoft.com/office/drawing/2014/main" id="{6981CE59-ECEC-48F1-9274-79E73B2C1CC2}"/>
              </a:ext>
            </a:extLst>
          </p:cNvPr>
          <p:cNvSpPr txBox="1">
            <a:spLocks noChangeArrowheads="1"/>
          </p:cNvSpPr>
          <p:nvPr/>
        </p:nvSpPr>
        <p:spPr bwMode="auto">
          <a:xfrm>
            <a:off x="2984500" y="404971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SK</a:t>
            </a:r>
            <a:r>
              <a:rPr lang="en-US" altLang="zh-CN" sz="2400" baseline="-25000" dirty="0" err="1">
                <a:ea typeface="FangSong" panose="02010609060101010101" pitchFamily="49" charset="-122"/>
                <a:cs typeface="FangSong" panose="02010609060101010101" pitchFamily="49" charset="-122"/>
              </a:rPr>
              <a:t>b</a:t>
            </a:r>
            <a:endParaRPr lang="en-US" altLang="zh-CN" sz="2400" baseline="-25000" dirty="0">
              <a:ea typeface="FangSong" panose="02010609060101010101" pitchFamily="49" charset="-122"/>
              <a:cs typeface="FangSong" panose="02010609060101010101" pitchFamily="49" charset="-122"/>
            </a:endParaRPr>
          </a:p>
        </p:txBody>
      </p:sp>
      <p:sp>
        <p:nvSpPr>
          <p:cNvPr id="11" name="Line 12">
            <a:extLst>
              <a:ext uri="{FF2B5EF4-FFF2-40B4-BE49-F238E27FC236}">
                <a16:creationId xmlns="" xmlns:a16="http://schemas.microsoft.com/office/drawing/2014/main" id="{04EE8185-91E0-4E64-B6E0-A1CA29F01218}"/>
              </a:ext>
            </a:extLst>
          </p:cNvPr>
          <p:cNvSpPr>
            <a:spLocks noChangeShapeType="1"/>
          </p:cNvSpPr>
          <p:nvPr/>
        </p:nvSpPr>
        <p:spPr bwMode="auto">
          <a:xfrm>
            <a:off x="3994150" y="2538413"/>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3">
            <a:extLst>
              <a:ext uri="{FF2B5EF4-FFF2-40B4-BE49-F238E27FC236}">
                <a16:creationId xmlns="" xmlns:a16="http://schemas.microsoft.com/office/drawing/2014/main" id="{5FF81D24-EF7C-4CCE-BD58-D18057E7C7E3}"/>
              </a:ext>
            </a:extLst>
          </p:cNvPr>
          <p:cNvSpPr txBox="1">
            <a:spLocks noChangeArrowheads="1"/>
          </p:cNvSpPr>
          <p:nvPr/>
        </p:nvSpPr>
        <p:spPr bwMode="auto">
          <a:xfrm>
            <a:off x="3562350" y="3762375"/>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E</a:t>
            </a:r>
            <a:r>
              <a:rPr lang="en-US" altLang="zh-CN" sz="2400" baseline="-25000" dirty="0" err="1">
                <a:ea typeface="FangSong" panose="02010609060101010101" pitchFamily="49" charset="-122"/>
                <a:cs typeface="FangSong" panose="02010609060101010101" pitchFamily="49" charset="-122"/>
              </a:rPr>
              <a:t>SKb</a:t>
            </a:r>
            <a:r>
              <a:rPr lang="en-US" altLang="zh-CN" sz="2400" dirty="0">
                <a:ea typeface="FangSong" panose="02010609060101010101" pitchFamily="49" charset="-122"/>
                <a:cs typeface="FangSong" panose="02010609060101010101" pitchFamily="49" charset="-122"/>
              </a:rPr>
              <a:t>(H(M))</a:t>
            </a:r>
          </a:p>
        </p:txBody>
      </p:sp>
      <p:sp>
        <p:nvSpPr>
          <p:cNvPr id="13" name="Line 14">
            <a:extLst>
              <a:ext uri="{FF2B5EF4-FFF2-40B4-BE49-F238E27FC236}">
                <a16:creationId xmlns="" xmlns:a16="http://schemas.microsoft.com/office/drawing/2014/main" id="{54EECC0A-DDBA-4D03-A6D8-3E6722EDED15}"/>
              </a:ext>
            </a:extLst>
          </p:cNvPr>
          <p:cNvSpPr>
            <a:spLocks noChangeShapeType="1"/>
          </p:cNvSpPr>
          <p:nvPr/>
        </p:nvSpPr>
        <p:spPr bwMode="auto">
          <a:xfrm>
            <a:off x="5073650" y="2178050"/>
            <a:ext cx="1079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Oval 15">
            <a:extLst>
              <a:ext uri="{FF2B5EF4-FFF2-40B4-BE49-F238E27FC236}">
                <a16:creationId xmlns="" xmlns:a16="http://schemas.microsoft.com/office/drawing/2014/main" id="{FAEABC24-8688-4BC1-848B-C94709B1C0DD}"/>
              </a:ext>
            </a:extLst>
          </p:cNvPr>
          <p:cNvSpPr>
            <a:spLocks noChangeArrowheads="1"/>
          </p:cNvSpPr>
          <p:nvPr/>
        </p:nvSpPr>
        <p:spPr bwMode="auto">
          <a:xfrm>
            <a:off x="6153150" y="1962150"/>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sp>
        <p:nvSpPr>
          <p:cNvPr id="15" name="Oval 16">
            <a:extLst>
              <a:ext uri="{FF2B5EF4-FFF2-40B4-BE49-F238E27FC236}">
                <a16:creationId xmlns="" xmlns:a16="http://schemas.microsoft.com/office/drawing/2014/main" id="{F7562C1B-9D39-4A45-B390-2122BCD79635}"/>
              </a:ext>
            </a:extLst>
          </p:cNvPr>
          <p:cNvSpPr>
            <a:spLocks noChangeArrowheads="1"/>
          </p:cNvSpPr>
          <p:nvPr/>
        </p:nvSpPr>
        <p:spPr bwMode="auto">
          <a:xfrm>
            <a:off x="2193925" y="3113088"/>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grpSp>
        <p:nvGrpSpPr>
          <p:cNvPr id="16" name="Group 17">
            <a:extLst>
              <a:ext uri="{FF2B5EF4-FFF2-40B4-BE49-F238E27FC236}">
                <a16:creationId xmlns="" xmlns:a16="http://schemas.microsoft.com/office/drawing/2014/main" id="{70D2DAE6-C5A5-44A7-9515-63341D7A21B2}"/>
              </a:ext>
            </a:extLst>
          </p:cNvPr>
          <p:cNvGrpSpPr>
            <a:grpSpLocks/>
          </p:cNvGrpSpPr>
          <p:nvPr/>
        </p:nvGrpSpPr>
        <p:grpSpPr bwMode="auto">
          <a:xfrm>
            <a:off x="1546225" y="3041650"/>
            <a:ext cx="647700" cy="287338"/>
            <a:chOff x="1111" y="1888"/>
            <a:chExt cx="499" cy="181"/>
          </a:xfrm>
        </p:grpSpPr>
        <p:sp>
          <p:nvSpPr>
            <p:cNvPr id="17" name="Line 18">
              <a:extLst>
                <a:ext uri="{FF2B5EF4-FFF2-40B4-BE49-F238E27FC236}">
                  <a16:creationId xmlns="" xmlns:a16="http://schemas.microsoft.com/office/drawing/2014/main" id="{9B446BF3-6B58-4DC8-B6CE-40708CB7EA78}"/>
                </a:ext>
              </a:extLst>
            </p:cNvPr>
            <p:cNvSpPr>
              <a:spLocks noChangeShapeType="1"/>
            </p:cNvSpPr>
            <p:nvPr/>
          </p:nvSpPr>
          <p:spPr bwMode="auto">
            <a:xfrm>
              <a:off x="1111" y="2069"/>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 xmlns:a16="http://schemas.microsoft.com/office/drawing/2014/main" id="{FF40D59E-8CCB-4636-A0E2-15BD45815F1A}"/>
                </a:ext>
              </a:extLst>
            </p:cNvPr>
            <p:cNvSpPr>
              <a:spLocks noChangeShapeType="1"/>
            </p:cNvSpPr>
            <p:nvPr/>
          </p:nvSpPr>
          <p:spPr bwMode="auto">
            <a:xfrm>
              <a:off x="1111" y="1888"/>
              <a:ext cx="0"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0">
            <a:extLst>
              <a:ext uri="{FF2B5EF4-FFF2-40B4-BE49-F238E27FC236}">
                <a16:creationId xmlns="" xmlns:a16="http://schemas.microsoft.com/office/drawing/2014/main" id="{4B3A96B1-2DE4-42FD-B042-0DF420A07CCC}"/>
              </a:ext>
            </a:extLst>
          </p:cNvPr>
          <p:cNvGrpSpPr>
            <a:grpSpLocks/>
          </p:cNvGrpSpPr>
          <p:nvPr/>
        </p:nvGrpSpPr>
        <p:grpSpPr bwMode="auto">
          <a:xfrm>
            <a:off x="3417888" y="2754313"/>
            <a:ext cx="431800" cy="576262"/>
            <a:chOff x="1882" y="1706"/>
            <a:chExt cx="363" cy="318"/>
          </a:xfrm>
        </p:grpSpPr>
        <p:sp>
          <p:nvSpPr>
            <p:cNvPr id="20" name="Line 21">
              <a:extLst>
                <a:ext uri="{FF2B5EF4-FFF2-40B4-BE49-F238E27FC236}">
                  <a16:creationId xmlns="" xmlns:a16="http://schemas.microsoft.com/office/drawing/2014/main" id="{DC839DCF-CC4F-43CC-ABB3-1A0A45EF0CF4}"/>
                </a:ext>
              </a:extLst>
            </p:cNvPr>
            <p:cNvSpPr>
              <a:spLocks noChangeShapeType="1"/>
            </p:cNvSpPr>
            <p:nvPr/>
          </p:nvSpPr>
          <p:spPr bwMode="auto">
            <a:xfrm flipV="1">
              <a:off x="2245" y="1706"/>
              <a:ext cx="0" cy="31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22">
              <a:extLst>
                <a:ext uri="{FF2B5EF4-FFF2-40B4-BE49-F238E27FC236}">
                  <a16:creationId xmlns="" xmlns:a16="http://schemas.microsoft.com/office/drawing/2014/main" id="{5AD03782-272C-4B4C-A795-03B4CEED23DC}"/>
                </a:ext>
              </a:extLst>
            </p:cNvPr>
            <p:cNvSpPr>
              <a:spLocks noChangeShapeType="1"/>
            </p:cNvSpPr>
            <p:nvPr/>
          </p:nvSpPr>
          <p:spPr bwMode="auto">
            <a:xfrm>
              <a:off x="1882" y="2024"/>
              <a:ext cx="36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23">
            <a:extLst>
              <a:ext uri="{FF2B5EF4-FFF2-40B4-BE49-F238E27FC236}">
                <a16:creationId xmlns="" xmlns:a16="http://schemas.microsoft.com/office/drawing/2014/main" id="{BE8CABAF-2995-4695-AF3D-B39AF3FA8D77}"/>
              </a:ext>
            </a:extLst>
          </p:cNvPr>
          <p:cNvSpPr>
            <a:spLocks noChangeArrowheads="1"/>
          </p:cNvSpPr>
          <p:nvPr/>
        </p:nvSpPr>
        <p:spPr bwMode="auto">
          <a:xfrm>
            <a:off x="4425950" y="2033588"/>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23" name="Rectangle 24">
            <a:extLst>
              <a:ext uri="{FF2B5EF4-FFF2-40B4-BE49-F238E27FC236}">
                <a16:creationId xmlns="" xmlns:a16="http://schemas.microsoft.com/office/drawing/2014/main" id="{1C54AD7E-D74D-486D-A067-65EAC0FE7C8C}"/>
              </a:ext>
            </a:extLst>
          </p:cNvPr>
          <p:cNvSpPr>
            <a:spLocks noChangeArrowheads="1"/>
          </p:cNvSpPr>
          <p:nvPr/>
        </p:nvSpPr>
        <p:spPr bwMode="auto">
          <a:xfrm>
            <a:off x="4425950" y="2897188"/>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grpSp>
        <p:nvGrpSpPr>
          <p:cNvPr id="24" name="Group 25">
            <a:extLst>
              <a:ext uri="{FF2B5EF4-FFF2-40B4-BE49-F238E27FC236}">
                <a16:creationId xmlns="" xmlns:a16="http://schemas.microsoft.com/office/drawing/2014/main" id="{79D89227-1046-4370-AA24-8E9B2D78E3FA}"/>
              </a:ext>
            </a:extLst>
          </p:cNvPr>
          <p:cNvGrpSpPr>
            <a:grpSpLocks/>
          </p:cNvGrpSpPr>
          <p:nvPr/>
        </p:nvGrpSpPr>
        <p:grpSpPr bwMode="auto">
          <a:xfrm>
            <a:off x="6657975" y="2178050"/>
            <a:ext cx="1511300" cy="360363"/>
            <a:chOff x="4105" y="1298"/>
            <a:chExt cx="453" cy="227"/>
          </a:xfrm>
        </p:grpSpPr>
        <p:sp>
          <p:nvSpPr>
            <p:cNvPr id="25" name="Line 26">
              <a:extLst>
                <a:ext uri="{FF2B5EF4-FFF2-40B4-BE49-F238E27FC236}">
                  <a16:creationId xmlns="" xmlns:a16="http://schemas.microsoft.com/office/drawing/2014/main" id="{07FFC5E8-34CD-4AC8-9077-E19504628723}"/>
                </a:ext>
              </a:extLst>
            </p:cNvPr>
            <p:cNvSpPr>
              <a:spLocks noChangeShapeType="1"/>
            </p:cNvSpPr>
            <p:nvPr/>
          </p:nvSpPr>
          <p:spPr bwMode="auto">
            <a:xfrm>
              <a:off x="4105" y="1298"/>
              <a:ext cx="4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27">
              <a:extLst>
                <a:ext uri="{FF2B5EF4-FFF2-40B4-BE49-F238E27FC236}">
                  <a16:creationId xmlns="" xmlns:a16="http://schemas.microsoft.com/office/drawing/2014/main" id="{B060EA4D-D5C1-421F-A4CF-31864A9CEE72}"/>
                </a:ext>
              </a:extLst>
            </p:cNvPr>
            <p:cNvSpPr>
              <a:spLocks noChangeShapeType="1"/>
            </p:cNvSpPr>
            <p:nvPr/>
          </p:nvSpPr>
          <p:spPr bwMode="auto">
            <a:xfrm>
              <a:off x="4558" y="129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28">
            <a:extLst>
              <a:ext uri="{FF2B5EF4-FFF2-40B4-BE49-F238E27FC236}">
                <a16:creationId xmlns="" xmlns:a16="http://schemas.microsoft.com/office/drawing/2014/main" id="{45355975-22CC-4126-A675-6C5133E49F4D}"/>
              </a:ext>
            </a:extLst>
          </p:cNvPr>
          <p:cNvGrpSpPr>
            <a:grpSpLocks/>
          </p:cNvGrpSpPr>
          <p:nvPr/>
        </p:nvGrpSpPr>
        <p:grpSpPr bwMode="auto">
          <a:xfrm>
            <a:off x="6657975" y="2681288"/>
            <a:ext cx="1512888" cy="360362"/>
            <a:chOff x="3288" y="1661"/>
            <a:chExt cx="1270" cy="227"/>
          </a:xfrm>
        </p:grpSpPr>
        <p:sp>
          <p:nvSpPr>
            <p:cNvPr id="28" name="Line 29">
              <a:extLst>
                <a:ext uri="{FF2B5EF4-FFF2-40B4-BE49-F238E27FC236}">
                  <a16:creationId xmlns="" xmlns:a16="http://schemas.microsoft.com/office/drawing/2014/main" id="{89D81F3A-70B9-47BC-88FE-F30A90F299F8}"/>
                </a:ext>
              </a:extLst>
            </p:cNvPr>
            <p:cNvSpPr>
              <a:spLocks noChangeShapeType="1"/>
            </p:cNvSpPr>
            <p:nvPr/>
          </p:nvSpPr>
          <p:spPr bwMode="auto">
            <a:xfrm>
              <a:off x="3288" y="1888"/>
              <a:ext cx="127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30">
              <a:extLst>
                <a:ext uri="{FF2B5EF4-FFF2-40B4-BE49-F238E27FC236}">
                  <a16:creationId xmlns="" xmlns:a16="http://schemas.microsoft.com/office/drawing/2014/main" id="{E59E5027-4590-442A-AFD9-22804B61BE19}"/>
                </a:ext>
              </a:extLst>
            </p:cNvPr>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30" name="Text Box 31">
            <a:extLst>
              <a:ext uri="{FF2B5EF4-FFF2-40B4-BE49-F238E27FC236}">
                <a16:creationId xmlns="" xmlns:a16="http://schemas.microsoft.com/office/drawing/2014/main" id="{8FCA7E71-751A-49BD-930C-3DEC37075BB9}"/>
              </a:ext>
            </a:extLst>
          </p:cNvPr>
          <p:cNvSpPr txBox="1">
            <a:spLocks noChangeArrowheads="1"/>
          </p:cNvSpPr>
          <p:nvPr/>
        </p:nvSpPr>
        <p:spPr bwMode="auto">
          <a:xfrm>
            <a:off x="7721600" y="235447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zh-CN" altLang="en-US" sz="2400" b="0" dirty="0">
                <a:latin typeface="华文中宋" panose="02010600040101010101" pitchFamily="2" charset="-122"/>
                <a:cs typeface="FangSong" panose="02010609060101010101" pitchFamily="49" charset="-122"/>
              </a:rPr>
              <a:t>比较</a:t>
            </a:r>
          </a:p>
        </p:txBody>
      </p:sp>
      <p:sp>
        <p:nvSpPr>
          <p:cNvPr id="31" name="Line 32">
            <a:extLst>
              <a:ext uri="{FF2B5EF4-FFF2-40B4-BE49-F238E27FC236}">
                <a16:creationId xmlns="" xmlns:a16="http://schemas.microsoft.com/office/drawing/2014/main" id="{9F938D6D-34C3-438D-AE5D-879B3B1064BA}"/>
              </a:ext>
            </a:extLst>
          </p:cNvPr>
          <p:cNvSpPr>
            <a:spLocks noChangeShapeType="1"/>
          </p:cNvSpPr>
          <p:nvPr/>
        </p:nvSpPr>
        <p:spPr bwMode="auto">
          <a:xfrm flipV="1">
            <a:off x="3921125" y="3113088"/>
            <a:ext cx="649288" cy="719137"/>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Oval 33">
            <a:extLst>
              <a:ext uri="{FF2B5EF4-FFF2-40B4-BE49-F238E27FC236}">
                <a16:creationId xmlns="" xmlns:a16="http://schemas.microsoft.com/office/drawing/2014/main" id="{69BDD03D-6B0E-4594-8ADC-F94AA7C84476}"/>
              </a:ext>
            </a:extLst>
          </p:cNvPr>
          <p:cNvSpPr>
            <a:spLocks noChangeArrowheads="1"/>
          </p:cNvSpPr>
          <p:nvPr/>
        </p:nvSpPr>
        <p:spPr bwMode="auto">
          <a:xfrm>
            <a:off x="3128963" y="3113088"/>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ea typeface="FangSong" panose="02010609060101010101" pitchFamily="49" charset="-122"/>
                <a:cs typeface="FangSong" panose="02010609060101010101" pitchFamily="49" charset="-122"/>
              </a:rPr>
              <a:t>E</a:t>
            </a:r>
          </a:p>
        </p:txBody>
      </p:sp>
      <p:sp>
        <p:nvSpPr>
          <p:cNvPr id="33" name="Line 34">
            <a:extLst>
              <a:ext uri="{FF2B5EF4-FFF2-40B4-BE49-F238E27FC236}">
                <a16:creationId xmlns="" xmlns:a16="http://schemas.microsoft.com/office/drawing/2014/main" id="{6DA6FC7A-2574-400C-8857-3C09CB3DA37C}"/>
              </a:ext>
            </a:extLst>
          </p:cNvPr>
          <p:cNvSpPr>
            <a:spLocks noChangeShapeType="1"/>
          </p:cNvSpPr>
          <p:nvPr/>
        </p:nvSpPr>
        <p:spPr bwMode="auto">
          <a:xfrm>
            <a:off x="2625725" y="3330575"/>
            <a:ext cx="5032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Oval 35">
            <a:extLst>
              <a:ext uri="{FF2B5EF4-FFF2-40B4-BE49-F238E27FC236}">
                <a16:creationId xmlns="" xmlns:a16="http://schemas.microsoft.com/office/drawing/2014/main" id="{D90BB7D4-5354-4675-80FC-D4473A979FA3}"/>
              </a:ext>
            </a:extLst>
          </p:cNvPr>
          <p:cNvSpPr>
            <a:spLocks noChangeArrowheads="1"/>
          </p:cNvSpPr>
          <p:nvPr/>
        </p:nvSpPr>
        <p:spPr bwMode="auto">
          <a:xfrm>
            <a:off x="6153150" y="2754313"/>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ea typeface="FangSong" panose="02010609060101010101" pitchFamily="49" charset="-122"/>
                <a:cs typeface="FangSong" panose="02010609060101010101" pitchFamily="49" charset="-122"/>
              </a:rPr>
              <a:t>D</a:t>
            </a:r>
          </a:p>
        </p:txBody>
      </p:sp>
      <p:sp>
        <p:nvSpPr>
          <p:cNvPr id="35" name="Line 36">
            <a:extLst>
              <a:ext uri="{FF2B5EF4-FFF2-40B4-BE49-F238E27FC236}">
                <a16:creationId xmlns="" xmlns:a16="http://schemas.microsoft.com/office/drawing/2014/main" id="{2DE1CC64-7F50-482D-8B8E-98BA5965BF73}"/>
              </a:ext>
            </a:extLst>
          </p:cNvPr>
          <p:cNvSpPr>
            <a:spLocks noChangeShapeType="1"/>
          </p:cNvSpPr>
          <p:nvPr/>
        </p:nvSpPr>
        <p:spPr bwMode="auto">
          <a:xfrm>
            <a:off x="5073650" y="3041650"/>
            <a:ext cx="1079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36" name="Group 37">
            <a:extLst>
              <a:ext uri="{FF2B5EF4-FFF2-40B4-BE49-F238E27FC236}">
                <a16:creationId xmlns="" xmlns:a16="http://schemas.microsoft.com/office/drawing/2014/main" id="{ABDF4E8B-D818-4099-90E3-495240F00A7E}"/>
              </a:ext>
            </a:extLst>
          </p:cNvPr>
          <p:cNvGrpSpPr>
            <a:grpSpLocks/>
          </p:cNvGrpSpPr>
          <p:nvPr/>
        </p:nvGrpSpPr>
        <p:grpSpPr bwMode="auto">
          <a:xfrm>
            <a:off x="1042988" y="3546475"/>
            <a:ext cx="1296987" cy="1393825"/>
            <a:chOff x="158" y="1389"/>
            <a:chExt cx="817" cy="878"/>
          </a:xfrm>
        </p:grpSpPr>
        <p:pic>
          <p:nvPicPr>
            <p:cNvPr id="37" name="Picture 38" descr="J0292020">
              <a:extLst>
                <a:ext uri="{FF2B5EF4-FFF2-40B4-BE49-F238E27FC236}">
                  <a16:creationId xmlns="" xmlns:a16="http://schemas.microsoft.com/office/drawing/2014/main" id="{EDE91B3E-AA9B-4CD9-AEA6-B2089C080D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39">
              <a:extLst>
                <a:ext uri="{FF2B5EF4-FFF2-40B4-BE49-F238E27FC236}">
                  <a16:creationId xmlns="" xmlns:a16="http://schemas.microsoft.com/office/drawing/2014/main" id="{56C675BF-F8DE-411B-A53D-0D5DE49D7473}"/>
                </a:ext>
              </a:extLst>
            </p:cNvPr>
            <p:cNvSpPr txBox="1">
              <a:spLocks noChangeArrowheads="1"/>
            </p:cNvSpPr>
            <p:nvPr/>
          </p:nvSpPr>
          <p:spPr bwMode="auto">
            <a:xfrm>
              <a:off x="158" y="1979"/>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Bob</a:t>
              </a:r>
            </a:p>
          </p:txBody>
        </p:sp>
      </p:grpSp>
      <p:grpSp>
        <p:nvGrpSpPr>
          <p:cNvPr id="39" name="Group 40">
            <a:extLst>
              <a:ext uri="{FF2B5EF4-FFF2-40B4-BE49-F238E27FC236}">
                <a16:creationId xmlns="" xmlns:a16="http://schemas.microsoft.com/office/drawing/2014/main" id="{78CE9D38-2AD9-47AE-9ED3-B5743550D660}"/>
              </a:ext>
            </a:extLst>
          </p:cNvPr>
          <p:cNvGrpSpPr>
            <a:grpSpLocks/>
          </p:cNvGrpSpPr>
          <p:nvPr/>
        </p:nvGrpSpPr>
        <p:grpSpPr bwMode="auto">
          <a:xfrm>
            <a:off x="7524750" y="3546475"/>
            <a:ext cx="1187450" cy="1322388"/>
            <a:chOff x="5012" y="1434"/>
            <a:chExt cx="748" cy="833"/>
          </a:xfrm>
        </p:grpSpPr>
        <p:pic>
          <p:nvPicPr>
            <p:cNvPr id="40" name="Picture 41" descr="J0195384">
              <a:extLst>
                <a:ext uri="{FF2B5EF4-FFF2-40B4-BE49-F238E27FC236}">
                  <a16:creationId xmlns="" xmlns:a16="http://schemas.microsoft.com/office/drawing/2014/main" id="{D247E60E-8B75-4250-827B-659B42ABF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42">
              <a:extLst>
                <a:ext uri="{FF2B5EF4-FFF2-40B4-BE49-F238E27FC236}">
                  <a16:creationId xmlns="" xmlns:a16="http://schemas.microsoft.com/office/drawing/2014/main" id="{96F67A79-29A1-4C26-98DA-D5A3280E17B2}"/>
                </a:ext>
              </a:extLst>
            </p:cNvPr>
            <p:cNvSpPr txBox="1">
              <a:spLocks noChangeArrowheads="1"/>
            </p:cNvSpPr>
            <p:nvPr/>
          </p:nvSpPr>
          <p:spPr bwMode="auto">
            <a:xfrm>
              <a:off x="5170" y="197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Alice</a:t>
              </a:r>
            </a:p>
          </p:txBody>
        </p:sp>
      </p:grpSp>
      <p:sp>
        <p:nvSpPr>
          <p:cNvPr id="42" name="Rectangle 43">
            <a:extLst>
              <a:ext uri="{FF2B5EF4-FFF2-40B4-BE49-F238E27FC236}">
                <a16:creationId xmlns="" xmlns:a16="http://schemas.microsoft.com/office/drawing/2014/main" id="{FFE285ED-47F8-42E1-8A84-CE4E06811719}"/>
              </a:ext>
            </a:extLst>
          </p:cNvPr>
          <p:cNvSpPr>
            <a:spLocks noChangeArrowheads="1"/>
          </p:cNvSpPr>
          <p:nvPr/>
        </p:nvSpPr>
        <p:spPr bwMode="auto">
          <a:xfrm>
            <a:off x="2176463" y="5121275"/>
            <a:ext cx="5111750" cy="944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b="0" dirty="0">
                <a:sym typeface="FangSong" panose="02010609060101010101" pitchFamily="49" charset="-122"/>
              </a:rPr>
              <a:t>提供认证</a:t>
            </a:r>
          </a:p>
        </p:txBody>
      </p:sp>
      <p:sp>
        <p:nvSpPr>
          <p:cNvPr id="43" name="Line 44">
            <a:extLst>
              <a:ext uri="{FF2B5EF4-FFF2-40B4-BE49-F238E27FC236}">
                <a16:creationId xmlns="" xmlns:a16="http://schemas.microsoft.com/office/drawing/2014/main" id="{33D72140-7BA4-45BF-83F7-F3B82889C548}"/>
              </a:ext>
            </a:extLst>
          </p:cNvPr>
          <p:cNvSpPr>
            <a:spLocks noChangeShapeType="1"/>
          </p:cNvSpPr>
          <p:nvPr/>
        </p:nvSpPr>
        <p:spPr bwMode="auto">
          <a:xfrm flipH="1" flipV="1">
            <a:off x="6369050" y="3186113"/>
            <a:ext cx="0" cy="792162"/>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 name="Text Box 45">
            <a:extLst>
              <a:ext uri="{FF2B5EF4-FFF2-40B4-BE49-F238E27FC236}">
                <a16:creationId xmlns="" xmlns:a16="http://schemas.microsoft.com/office/drawing/2014/main" id="{9D6C2B4D-1A48-40BE-AC6E-B31DD0B3034F}"/>
              </a:ext>
            </a:extLst>
          </p:cNvPr>
          <p:cNvSpPr txBox="1">
            <a:spLocks noChangeArrowheads="1"/>
          </p:cNvSpPr>
          <p:nvPr/>
        </p:nvSpPr>
        <p:spPr bwMode="auto">
          <a:xfrm>
            <a:off x="6013673" y="3906838"/>
            <a:ext cx="790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PK</a:t>
            </a:r>
            <a:r>
              <a:rPr lang="en-US" altLang="zh-CN" sz="2400" baseline="-25000" dirty="0" err="1">
                <a:ea typeface="FangSong" panose="02010609060101010101" pitchFamily="49" charset="-122"/>
                <a:cs typeface="FangSong" panose="02010609060101010101" pitchFamily="49" charset="-122"/>
              </a:rPr>
              <a:t>b</a:t>
            </a:r>
            <a:endParaRPr lang="en-US" altLang="zh-CN" sz="2400" baseline="-25000" dirty="0">
              <a:ea typeface="FangSong" panose="02010609060101010101" pitchFamily="49" charset="-122"/>
              <a:cs typeface="FangSong" panose="02010609060101010101" pitchFamily="49" charset="-122"/>
            </a:endParaRPr>
          </a:p>
        </p:txBody>
      </p:sp>
    </p:spTree>
    <p:extLst>
      <p:ext uri="{BB962C8B-B14F-4D97-AF65-F5344CB8AC3E}">
        <p14:creationId xmlns:p14="http://schemas.microsoft.com/office/powerpoint/2010/main" val="34201127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ox(in)">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ox(in)">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0-#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0-#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ppt_x"/>
                                          </p:val>
                                        </p:tav>
                                        <p:tav tm="100000">
                                          <p:val>
                                            <p:strVal val="#ppt_x"/>
                                          </p:val>
                                        </p:tav>
                                      </p:tavLst>
                                    </p:anim>
                                    <p:anim calcmode="lin" valueType="num">
                                      <p:cBhvr additive="base">
                                        <p:cTn id="70" dur="500" fill="hold"/>
                                        <p:tgtEl>
                                          <p:spTgt spid="3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0-#ppt_w/2"/>
                                          </p:val>
                                        </p:tav>
                                        <p:tav tm="100000">
                                          <p:val>
                                            <p:strVal val="#ppt_x"/>
                                          </p:val>
                                        </p:tav>
                                      </p:tavLst>
                                    </p:anim>
                                    <p:anim calcmode="lin" valueType="num">
                                      <p:cBhvr additive="base">
                                        <p:cTn id="80" dur="500" fill="hold"/>
                                        <p:tgtEl>
                                          <p:spTgt spid="35"/>
                                        </p:tgtEl>
                                        <p:attrNameLst>
                                          <p:attrName>ppt_y</p:attrName>
                                        </p:attrNameLst>
                                      </p:cBhvr>
                                      <p:tavLst>
                                        <p:tav tm="0">
                                          <p:val>
                                            <p:strVal val="#ppt_y"/>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box(in)">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additive="base">
                                        <p:cTn id="97" dur="500" fill="hold"/>
                                        <p:tgtEl>
                                          <p:spTgt spid="13"/>
                                        </p:tgtEl>
                                        <p:attrNameLst>
                                          <p:attrName>ppt_x</p:attrName>
                                        </p:attrNameLst>
                                      </p:cBhvr>
                                      <p:tavLst>
                                        <p:tav tm="0">
                                          <p:val>
                                            <p:strVal val="0-#ppt_w/2"/>
                                          </p:val>
                                        </p:tav>
                                        <p:tav tm="100000">
                                          <p:val>
                                            <p:strVal val="#ppt_x"/>
                                          </p:val>
                                        </p:tav>
                                      </p:tavLst>
                                    </p:anim>
                                    <p:anim calcmode="lin" valueType="num">
                                      <p:cBhvr additive="base">
                                        <p:cTn id="98" dur="500" fill="hold"/>
                                        <p:tgtEl>
                                          <p:spTgt spid="13"/>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additive="base">
                                        <p:cTn id="101" dur="500" fill="hold"/>
                                        <p:tgtEl>
                                          <p:spTgt spid="14"/>
                                        </p:tgtEl>
                                        <p:attrNameLst>
                                          <p:attrName>ppt_x</p:attrName>
                                        </p:attrNameLst>
                                      </p:cBhvr>
                                      <p:tavLst>
                                        <p:tav tm="0">
                                          <p:val>
                                            <p:strVal val="0-#ppt_w/2"/>
                                          </p:val>
                                        </p:tav>
                                        <p:tav tm="100000">
                                          <p:val>
                                            <p:strVal val="#ppt_x"/>
                                          </p:val>
                                        </p:tav>
                                      </p:tavLst>
                                    </p:anim>
                                    <p:anim calcmode="lin" valueType="num">
                                      <p:cBhvr additive="base">
                                        <p:cTn id="10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fill="hold"/>
                                        <p:tgtEl>
                                          <p:spTgt spid="27"/>
                                        </p:tgtEl>
                                        <p:attrNameLst>
                                          <p:attrName>ppt_x</p:attrName>
                                        </p:attrNameLst>
                                      </p:cBhvr>
                                      <p:tavLst>
                                        <p:tav tm="0">
                                          <p:val>
                                            <p:strVal val="0-#ppt_w/2"/>
                                          </p:val>
                                        </p:tav>
                                        <p:tav tm="100000">
                                          <p:val>
                                            <p:strVal val="#ppt_x"/>
                                          </p:val>
                                        </p:tav>
                                      </p:tavLst>
                                    </p:anim>
                                    <p:anim calcmode="lin" valueType="num">
                                      <p:cBhvr additive="base">
                                        <p:cTn id="108" dur="500" fill="hold"/>
                                        <p:tgtEl>
                                          <p:spTgt spid="27"/>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fill="hold"/>
                                        <p:tgtEl>
                                          <p:spTgt spid="24"/>
                                        </p:tgtEl>
                                        <p:attrNameLst>
                                          <p:attrName>ppt_x</p:attrName>
                                        </p:attrNameLst>
                                      </p:cBhvr>
                                      <p:tavLst>
                                        <p:tav tm="0">
                                          <p:val>
                                            <p:strVal val="0-#ppt_w/2"/>
                                          </p:val>
                                        </p:tav>
                                        <p:tav tm="100000">
                                          <p:val>
                                            <p:strVal val="#ppt_x"/>
                                          </p:val>
                                        </p:tav>
                                      </p:tavLst>
                                    </p:anim>
                                    <p:anim calcmode="lin" valueType="num">
                                      <p:cBhvr additive="base">
                                        <p:cTn id="112" dur="500" fill="hold"/>
                                        <p:tgtEl>
                                          <p:spTgt spid="24"/>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2" presetClass="entr" presetSubtype="4" fill="hold" grpId="0" nodeType="after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500" fill="hold"/>
                                        <p:tgtEl>
                                          <p:spTgt spid="30"/>
                                        </p:tgtEl>
                                        <p:attrNameLst>
                                          <p:attrName>ppt_x</p:attrName>
                                        </p:attrNameLst>
                                      </p:cBhvr>
                                      <p:tavLst>
                                        <p:tav tm="0">
                                          <p:val>
                                            <p:strVal val="#ppt_x"/>
                                          </p:val>
                                        </p:tav>
                                        <p:tav tm="100000">
                                          <p:val>
                                            <p:strVal val="#ppt_x"/>
                                          </p:val>
                                        </p:tav>
                                      </p:tavLst>
                                    </p:anim>
                                    <p:anim calcmode="lin" valueType="num">
                                      <p:cBhvr additive="base">
                                        <p:cTn id="11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anim calcmode="lin" valueType="num">
                                      <p:cBhvr additive="base">
                                        <p:cTn id="122" dur="500" fill="hold"/>
                                        <p:tgtEl>
                                          <p:spTgt spid="42"/>
                                        </p:tgtEl>
                                        <p:attrNameLst>
                                          <p:attrName>ppt_x</p:attrName>
                                        </p:attrNameLst>
                                      </p:cBhvr>
                                      <p:tavLst>
                                        <p:tav tm="0">
                                          <p:val>
                                            <p:strVal val="#ppt_x"/>
                                          </p:val>
                                        </p:tav>
                                        <p:tav tm="100000">
                                          <p:val>
                                            <p:strVal val="#ppt_x"/>
                                          </p:val>
                                        </p:tav>
                                      </p:tavLst>
                                    </p:anim>
                                    <p:anim calcmode="lin" valueType="num">
                                      <p:cBhvr additive="base">
                                        <p:cTn id="12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2" grpId="0"/>
      <p:bldP spid="14" grpId="0" animBg="1"/>
      <p:bldP spid="15" grpId="0" animBg="1"/>
      <p:bldP spid="22" grpId="0" animBg="1"/>
      <p:bldP spid="23" grpId="0" animBg="1"/>
      <p:bldP spid="30" grpId="0"/>
      <p:bldP spid="32" grpId="0" animBg="1"/>
      <p:bldP spid="34" grpId="0" animBg="1"/>
      <p:bldP spid="42"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4A9CF9-8995-4550-8EA0-186F2EFE1B70}"/>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5" name="内容占位符 13">
            <a:extLst>
              <a:ext uri="{FF2B5EF4-FFF2-40B4-BE49-F238E27FC236}">
                <a16:creationId xmlns="" xmlns:a16="http://schemas.microsoft.com/office/drawing/2014/main" id="{D46D49F7-0C71-451E-8560-730F51EF8341}"/>
              </a:ext>
            </a:extLst>
          </p:cNvPr>
          <p:cNvSpPr>
            <a:spLocks noGrp="1" noChangeArrowheads="1"/>
          </p:cNvSpPr>
          <p:nvPr>
            <p:ph idx="1"/>
          </p:nvPr>
        </p:nvSpPr>
        <p:spPr>
          <a:xfrm>
            <a:off x="971549" y="1154113"/>
            <a:ext cx="7235825" cy="558800"/>
          </a:xfrm>
        </p:spPr>
        <p:txBody>
          <a:bodyPr/>
          <a:lstStyle/>
          <a:p>
            <a:pPr eaLnBrk="1" hangingPunct="1">
              <a:buFont typeface="Arial" panose="020B0604020202020204" pitchFamily="34" charset="0"/>
              <a:buNone/>
            </a:pPr>
            <a:r>
              <a:rPr lang="zh-CN" altLang="en-US" sz="2800" b="0" dirty="0"/>
              <a:t>哈希函数的基本用法 </a:t>
            </a:r>
            <a:r>
              <a:rPr lang="en-US" altLang="zh-CN" sz="2800" b="1" dirty="0"/>
              <a:t>(f)</a:t>
            </a:r>
            <a:endParaRPr lang="zh-CN" altLang="en-US" sz="2800" b="1" dirty="0"/>
          </a:p>
        </p:txBody>
      </p:sp>
      <p:sp>
        <p:nvSpPr>
          <p:cNvPr id="6" name="Rectangle 4">
            <a:extLst>
              <a:ext uri="{FF2B5EF4-FFF2-40B4-BE49-F238E27FC236}">
                <a16:creationId xmlns="" xmlns:a16="http://schemas.microsoft.com/office/drawing/2014/main" id="{7CACE759-7BF5-4253-A2D8-E5F2DA775409}"/>
              </a:ext>
            </a:extLst>
          </p:cNvPr>
          <p:cNvSpPr>
            <a:spLocks noRot="1" noChangeArrowheads="1"/>
          </p:cNvSpPr>
          <p:nvPr/>
        </p:nvSpPr>
        <p:spPr bwMode="auto">
          <a:xfrm>
            <a:off x="1116013" y="882650"/>
            <a:ext cx="7704137"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a:lnSpc>
                <a:spcPct val="100000"/>
              </a:lnSpc>
              <a:spcBef>
                <a:spcPct val="0"/>
              </a:spcBef>
              <a:buClr>
                <a:schemeClr val="hlink"/>
              </a:buClr>
              <a:buFont typeface="Wingdings" panose="05000000000000000000" pitchFamily="2" charset="2"/>
              <a:buChar char="§"/>
            </a:pPr>
            <a:endParaRPr lang="zh-CN" altLang="zh-CN" sz="3300" b="0">
              <a:ea typeface="FangSong" panose="02010609060101010101" pitchFamily="49" charset="-122"/>
              <a:cs typeface="FangSong" panose="02010609060101010101" pitchFamily="49" charset="-122"/>
            </a:endParaRPr>
          </a:p>
        </p:txBody>
      </p:sp>
      <p:sp>
        <p:nvSpPr>
          <p:cNvPr id="7" name="Rectangle 7">
            <a:extLst>
              <a:ext uri="{FF2B5EF4-FFF2-40B4-BE49-F238E27FC236}">
                <a16:creationId xmlns="" xmlns:a16="http://schemas.microsoft.com/office/drawing/2014/main" id="{A65C7D30-8F1E-41F5-A2F6-8D992CE788F5}"/>
              </a:ext>
            </a:extLst>
          </p:cNvPr>
          <p:cNvSpPr>
            <a:spLocks noChangeArrowheads="1"/>
          </p:cNvSpPr>
          <p:nvPr/>
        </p:nvSpPr>
        <p:spPr bwMode="auto">
          <a:xfrm>
            <a:off x="684213" y="1936750"/>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8" name="Line 8">
            <a:extLst>
              <a:ext uri="{FF2B5EF4-FFF2-40B4-BE49-F238E27FC236}">
                <a16:creationId xmlns="" xmlns:a16="http://schemas.microsoft.com/office/drawing/2014/main" id="{F320F9E7-FB0C-472D-ACF7-841C84644DDB}"/>
              </a:ext>
            </a:extLst>
          </p:cNvPr>
          <p:cNvSpPr>
            <a:spLocks noChangeShapeType="1"/>
          </p:cNvSpPr>
          <p:nvPr/>
        </p:nvSpPr>
        <p:spPr bwMode="auto">
          <a:xfrm flipV="1">
            <a:off x="1348978" y="2295525"/>
            <a:ext cx="1638697" cy="1"/>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Oval 9">
            <a:extLst>
              <a:ext uri="{FF2B5EF4-FFF2-40B4-BE49-F238E27FC236}">
                <a16:creationId xmlns="" xmlns:a16="http://schemas.microsoft.com/office/drawing/2014/main" id="{428F207A-A626-49A9-A834-0C2196CD8D15}"/>
              </a:ext>
            </a:extLst>
          </p:cNvPr>
          <p:cNvSpPr>
            <a:spLocks noChangeArrowheads="1"/>
          </p:cNvSpPr>
          <p:nvPr/>
        </p:nvSpPr>
        <p:spPr bwMode="auto">
          <a:xfrm>
            <a:off x="2987675" y="2079625"/>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a:t>
            </a:r>
          </a:p>
        </p:txBody>
      </p:sp>
      <p:sp>
        <p:nvSpPr>
          <p:cNvPr id="10" name="Line 10">
            <a:extLst>
              <a:ext uri="{FF2B5EF4-FFF2-40B4-BE49-F238E27FC236}">
                <a16:creationId xmlns="" xmlns:a16="http://schemas.microsoft.com/office/drawing/2014/main" id="{E8B7AB42-53BE-4731-944B-18DA96346DBA}"/>
              </a:ext>
            </a:extLst>
          </p:cNvPr>
          <p:cNvSpPr>
            <a:spLocks noChangeShapeType="1"/>
          </p:cNvSpPr>
          <p:nvPr/>
        </p:nvSpPr>
        <p:spPr bwMode="auto">
          <a:xfrm flipH="1" flipV="1">
            <a:off x="5291138" y="2513013"/>
            <a:ext cx="0" cy="43180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 xmlns:a16="http://schemas.microsoft.com/office/drawing/2014/main" id="{A8C6F5C9-9A57-4E6F-9166-2DF4E0CD6BB6}"/>
              </a:ext>
            </a:extLst>
          </p:cNvPr>
          <p:cNvSpPr txBox="1">
            <a:spLocks noChangeArrowheads="1"/>
          </p:cNvSpPr>
          <p:nvPr/>
        </p:nvSpPr>
        <p:spPr bwMode="auto">
          <a:xfrm>
            <a:off x="4979829" y="2838450"/>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a:ea typeface="FangSong" panose="02010609060101010101" pitchFamily="49" charset="-122"/>
                <a:cs typeface="FangSong" panose="02010609060101010101" pitchFamily="49" charset="-122"/>
              </a:rPr>
              <a:t>K</a:t>
            </a:r>
            <a:endParaRPr lang="en-US" altLang="zh-CN" sz="2400" baseline="-25000" dirty="0">
              <a:ea typeface="FangSong" panose="02010609060101010101" pitchFamily="49" charset="-122"/>
              <a:cs typeface="FangSong" panose="02010609060101010101" pitchFamily="49" charset="-122"/>
            </a:endParaRPr>
          </a:p>
        </p:txBody>
      </p:sp>
      <p:sp>
        <p:nvSpPr>
          <p:cNvPr id="12" name="Line 12">
            <a:extLst>
              <a:ext uri="{FF2B5EF4-FFF2-40B4-BE49-F238E27FC236}">
                <a16:creationId xmlns="" xmlns:a16="http://schemas.microsoft.com/office/drawing/2014/main" id="{9B6E3D36-7BB0-48CF-89CC-B2B509CAA80C}"/>
              </a:ext>
            </a:extLst>
          </p:cNvPr>
          <p:cNvSpPr>
            <a:spLocks noChangeShapeType="1"/>
          </p:cNvSpPr>
          <p:nvPr/>
        </p:nvSpPr>
        <p:spPr bwMode="auto">
          <a:xfrm>
            <a:off x="3419475" y="2297113"/>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3">
            <a:extLst>
              <a:ext uri="{FF2B5EF4-FFF2-40B4-BE49-F238E27FC236}">
                <a16:creationId xmlns="" xmlns:a16="http://schemas.microsoft.com/office/drawing/2014/main" id="{936ABB64-1F10-461C-AB25-2E4AC37E8128}"/>
              </a:ext>
            </a:extLst>
          </p:cNvPr>
          <p:cNvSpPr txBox="1">
            <a:spLocks noChangeArrowheads="1"/>
          </p:cNvSpPr>
          <p:nvPr/>
        </p:nvSpPr>
        <p:spPr bwMode="auto">
          <a:xfrm>
            <a:off x="2986088" y="3232150"/>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E</a:t>
            </a:r>
            <a:r>
              <a:rPr lang="en-US" altLang="zh-CN" sz="2400" baseline="-25000" dirty="0" err="1">
                <a:ea typeface="FangSong" panose="02010609060101010101" pitchFamily="49" charset="-122"/>
                <a:cs typeface="FangSong" panose="02010609060101010101" pitchFamily="49" charset="-122"/>
              </a:rPr>
              <a:t>SKb</a:t>
            </a:r>
            <a:r>
              <a:rPr lang="en-US" altLang="zh-CN" sz="2400" dirty="0">
                <a:ea typeface="FangSong" panose="02010609060101010101" pitchFamily="49" charset="-122"/>
                <a:cs typeface="FangSong" panose="02010609060101010101" pitchFamily="49" charset="-122"/>
              </a:rPr>
              <a:t>(H(M))</a:t>
            </a:r>
          </a:p>
        </p:txBody>
      </p:sp>
      <p:sp>
        <p:nvSpPr>
          <p:cNvPr id="14" name="Oval 14">
            <a:extLst>
              <a:ext uri="{FF2B5EF4-FFF2-40B4-BE49-F238E27FC236}">
                <a16:creationId xmlns="" xmlns:a16="http://schemas.microsoft.com/office/drawing/2014/main" id="{414429D6-3987-46FD-8DF2-67AAE1E80140}"/>
              </a:ext>
            </a:extLst>
          </p:cNvPr>
          <p:cNvSpPr>
            <a:spLocks noChangeArrowheads="1"/>
          </p:cNvSpPr>
          <p:nvPr/>
        </p:nvSpPr>
        <p:spPr bwMode="auto">
          <a:xfrm>
            <a:off x="5075238" y="3808413"/>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H</a:t>
            </a:r>
          </a:p>
        </p:txBody>
      </p:sp>
      <p:sp>
        <p:nvSpPr>
          <p:cNvPr id="15" name="Oval 15">
            <a:extLst>
              <a:ext uri="{FF2B5EF4-FFF2-40B4-BE49-F238E27FC236}">
                <a16:creationId xmlns="" xmlns:a16="http://schemas.microsoft.com/office/drawing/2014/main" id="{1DC2065A-D6CD-4AE1-A7B5-098809708442}"/>
              </a:ext>
            </a:extLst>
          </p:cNvPr>
          <p:cNvSpPr>
            <a:spLocks noChangeArrowheads="1"/>
          </p:cNvSpPr>
          <p:nvPr/>
        </p:nvSpPr>
        <p:spPr bwMode="auto">
          <a:xfrm>
            <a:off x="1547664" y="2871788"/>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ea typeface="FangSong" panose="02010609060101010101" pitchFamily="49" charset="-122"/>
                <a:cs typeface="FangSong" panose="02010609060101010101" pitchFamily="49" charset="-122"/>
              </a:rPr>
              <a:t>H</a:t>
            </a:r>
          </a:p>
        </p:txBody>
      </p:sp>
      <p:grpSp>
        <p:nvGrpSpPr>
          <p:cNvPr id="16" name="Group 16">
            <a:extLst>
              <a:ext uri="{FF2B5EF4-FFF2-40B4-BE49-F238E27FC236}">
                <a16:creationId xmlns="" xmlns:a16="http://schemas.microsoft.com/office/drawing/2014/main" id="{83726878-8D40-43FC-B832-FE25C4C7EBFF}"/>
              </a:ext>
            </a:extLst>
          </p:cNvPr>
          <p:cNvGrpSpPr>
            <a:grpSpLocks/>
          </p:cNvGrpSpPr>
          <p:nvPr/>
        </p:nvGrpSpPr>
        <p:grpSpPr bwMode="auto">
          <a:xfrm>
            <a:off x="971550" y="2800350"/>
            <a:ext cx="574674" cy="287338"/>
            <a:chOff x="1111" y="1888"/>
            <a:chExt cx="499" cy="181"/>
          </a:xfrm>
        </p:grpSpPr>
        <p:sp>
          <p:nvSpPr>
            <p:cNvPr id="17" name="Line 17">
              <a:extLst>
                <a:ext uri="{FF2B5EF4-FFF2-40B4-BE49-F238E27FC236}">
                  <a16:creationId xmlns="" xmlns:a16="http://schemas.microsoft.com/office/drawing/2014/main" id="{3ABFA3B2-66C3-4458-8B48-FA0C78A7D92E}"/>
                </a:ext>
              </a:extLst>
            </p:cNvPr>
            <p:cNvSpPr>
              <a:spLocks noChangeShapeType="1"/>
            </p:cNvSpPr>
            <p:nvPr/>
          </p:nvSpPr>
          <p:spPr bwMode="auto">
            <a:xfrm>
              <a:off x="1111" y="2069"/>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 xmlns:a16="http://schemas.microsoft.com/office/drawing/2014/main" id="{1458656C-2F4E-436F-8DFE-D6F089CD45AA}"/>
                </a:ext>
              </a:extLst>
            </p:cNvPr>
            <p:cNvSpPr>
              <a:spLocks noChangeShapeType="1"/>
            </p:cNvSpPr>
            <p:nvPr/>
          </p:nvSpPr>
          <p:spPr bwMode="auto">
            <a:xfrm>
              <a:off x="1111" y="1888"/>
              <a:ext cx="0"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19">
            <a:extLst>
              <a:ext uri="{FF2B5EF4-FFF2-40B4-BE49-F238E27FC236}">
                <a16:creationId xmlns="" xmlns:a16="http://schemas.microsoft.com/office/drawing/2014/main" id="{5209738A-4717-489D-9C8A-799FA2F999A2}"/>
              </a:ext>
            </a:extLst>
          </p:cNvPr>
          <p:cNvGrpSpPr>
            <a:grpSpLocks/>
          </p:cNvGrpSpPr>
          <p:nvPr/>
        </p:nvGrpSpPr>
        <p:grpSpPr bwMode="auto">
          <a:xfrm>
            <a:off x="2843213" y="2513013"/>
            <a:ext cx="431800" cy="576262"/>
            <a:chOff x="1882" y="1706"/>
            <a:chExt cx="363" cy="318"/>
          </a:xfrm>
        </p:grpSpPr>
        <p:sp>
          <p:nvSpPr>
            <p:cNvPr id="20" name="Line 20">
              <a:extLst>
                <a:ext uri="{FF2B5EF4-FFF2-40B4-BE49-F238E27FC236}">
                  <a16:creationId xmlns="" xmlns:a16="http://schemas.microsoft.com/office/drawing/2014/main" id="{55035398-F2F8-479C-9057-39915F8467D9}"/>
                </a:ext>
              </a:extLst>
            </p:cNvPr>
            <p:cNvSpPr>
              <a:spLocks noChangeShapeType="1"/>
            </p:cNvSpPr>
            <p:nvPr/>
          </p:nvSpPr>
          <p:spPr bwMode="auto">
            <a:xfrm flipV="1">
              <a:off x="2245" y="1706"/>
              <a:ext cx="0" cy="31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21">
              <a:extLst>
                <a:ext uri="{FF2B5EF4-FFF2-40B4-BE49-F238E27FC236}">
                  <a16:creationId xmlns="" xmlns:a16="http://schemas.microsoft.com/office/drawing/2014/main" id="{64AF9EE5-751E-465C-B5B5-7051D4758BF6}"/>
                </a:ext>
              </a:extLst>
            </p:cNvPr>
            <p:cNvSpPr>
              <a:spLocks noChangeShapeType="1"/>
            </p:cNvSpPr>
            <p:nvPr/>
          </p:nvSpPr>
          <p:spPr bwMode="auto">
            <a:xfrm>
              <a:off x="1882" y="2024"/>
              <a:ext cx="36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22">
            <a:extLst>
              <a:ext uri="{FF2B5EF4-FFF2-40B4-BE49-F238E27FC236}">
                <a16:creationId xmlns="" xmlns:a16="http://schemas.microsoft.com/office/drawing/2014/main" id="{AE3D81B9-0032-47CB-9FF8-E5F11691C059}"/>
              </a:ext>
            </a:extLst>
          </p:cNvPr>
          <p:cNvSpPr>
            <a:spLocks noChangeArrowheads="1"/>
          </p:cNvSpPr>
          <p:nvPr/>
        </p:nvSpPr>
        <p:spPr bwMode="auto">
          <a:xfrm>
            <a:off x="3851275" y="1792288"/>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23" name="Rectangle 23">
            <a:extLst>
              <a:ext uri="{FF2B5EF4-FFF2-40B4-BE49-F238E27FC236}">
                <a16:creationId xmlns="" xmlns:a16="http://schemas.microsoft.com/office/drawing/2014/main" id="{D8BB2B1D-0D0F-4674-80A3-ADEA5102ABC0}"/>
              </a:ext>
            </a:extLst>
          </p:cNvPr>
          <p:cNvSpPr>
            <a:spLocks noChangeArrowheads="1"/>
          </p:cNvSpPr>
          <p:nvPr/>
        </p:nvSpPr>
        <p:spPr bwMode="auto">
          <a:xfrm>
            <a:off x="3851275" y="2655888"/>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grpSp>
        <p:nvGrpSpPr>
          <p:cNvPr id="24" name="Group 24">
            <a:extLst>
              <a:ext uri="{FF2B5EF4-FFF2-40B4-BE49-F238E27FC236}">
                <a16:creationId xmlns="" xmlns:a16="http://schemas.microsoft.com/office/drawing/2014/main" id="{C20B2723-09AF-489D-A87A-880820DAB4E9}"/>
              </a:ext>
            </a:extLst>
          </p:cNvPr>
          <p:cNvGrpSpPr>
            <a:grpSpLocks/>
          </p:cNvGrpSpPr>
          <p:nvPr/>
        </p:nvGrpSpPr>
        <p:grpSpPr bwMode="auto">
          <a:xfrm rot="10800000">
            <a:off x="3705222" y="4636291"/>
            <a:ext cx="1368427" cy="360363"/>
            <a:chOff x="4105" y="1298"/>
            <a:chExt cx="453" cy="227"/>
          </a:xfrm>
        </p:grpSpPr>
        <p:sp>
          <p:nvSpPr>
            <p:cNvPr id="25" name="Line 25">
              <a:extLst>
                <a:ext uri="{FF2B5EF4-FFF2-40B4-BE49-F238E27FC236}">
                  <a16:creationId xmlns="" xmlns:a16="http://schemas.microsoft.com/office/drawing/2014/main" id="{8F40F45B-E0BE-4AA7-A649-DFBA3EF0049B}"/>
                </a:ext>
              </a:extLst>
            </p:cNvPr>
            <p:cNvSpPr>
              <a:spLocks noChangeShapeType="1"/>
            </p:cNvSpPr>
            <p:nvPr/>
          </p:nvSpPr>
          <p:spPr bwMode="auto">
            <a:xfrm>
              <a:off x="4105" y="1298"/>
              <a:ext cx="4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26">
              <a:extLst>
                <a:ext uri="{FF2B5EF4-FFF2-40B4-BE49-F238E27FC236}">
                  <a16:creationId xmlns="" xmlns:a16="http://schemas.microsoft.com/office/drawing/2014/main" id="{D5A3546B-A998-4EED-BA6F-6780127BBE58}"/>
                </a:ext>
              </a:extLst>
            </p:cNvPr>
            <p:cNvSpPr>
              <a:spLocks noChangeShapeType="1"/>
            </p:cNvSpPr>
            <p:nvPr/>
          </p:nvSpPr>
          <p:spPr bwMode="auto">
            <a:xfrm>
              <a:off x="4558" y="129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27">
            <a:extLst>
              <a:ext uri="{FF2B5EF4-FFF2-40B4-BE49-F238E27FC236}">
                <a16:creationId xmlns="" xmlns:a16="http://schemas.microsoft.com/office/drawing/2014/main" id="{A239D173-8D2B-4598-9784-D8ADDD9E5EAD}"/>
              </a:ext>
            </a:extLst>
          </p:cNvPr>
          <p:cNvGrpSpPr>
            <a:grpSpLocks/>
          </p:cNvGrpSpPr>
          <p:nvPr/>
        </p:nvGrpSpPr>
        <p:grpSpPr bwMode="auto">
          <a:xfrm>
            <a:off x="6802438" y="2513013"/>
            <a:ext cx="684212" cy="1943100"/>
            <a:chOff x="3288" y="1661"/>
            <a:chExt cx="1270" cy="227"/>
          </a:xfrm>
        </p:grpSpPr>
        <p:sp>
          <p:nvSpPr>
            <p:cNvPr id="28" name="Line 28">
              <a:extLst>
                <a:ext uri="{FF2B5EF4-FFF2-40B4-BE49-F238E27FC236}">
                  <a16:creationId xmlns="" xmlns:a16="http://schemas.microsoft.com/office/drawing/2014/main" id="{0B240EB3-204F-4977-9B91-2A44DC79C804}"/>
                </a:ext>
              </a:extLst>
            </p:cNvPr>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29">
              <a:extLst>
                <a:ext uri="{FF2B5EF4-FFF2-40B4-BE49-F238E27FC236}">
                  <a16:creationId xmlns="" xmlns:a16="http://schemas.microsoft.com/office/drawing/2014/main" id="{CD7BAD7A-D790-435B-82F1-6B8D919DA6B0}"/>
                </a:ext>
              </a:extLst>
            </p:cNvPr>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30" name="Text Box 30">
            <a:extLst>
              <a:ext uri="{FF2B5EF4-FFF2-40B4-BE49-F238E27FC236}">
                <a16:creationId xmlns="" xmlns:a16="http://schemas.microsoft.com/office/drawing/2014/main" id="{EA848A63-AA09-4AA1-8C7A-7B0AE6E4D7E4}"/>
              </a:ext>
            </a:extLst>
          </p:cNvPr>
          <p:cNvSpPr txBox="1">
            <a:spLocks noChangeArrowheads="1"/>
          </p:cNvSpPr>
          <p:nvPr/>
        </p:nvSpPr>
        <p:spPr bwMode="auto">
          <a:xfrm>
            <a:off x="3266213" y="429602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zh-CN" altLang="en-US" sz="2400" b="0" dirty="0">
                <a:latin typeface="华文中宋" panose="02010600040101010101" pitchFamily="2" charset="-122"/>
                <a:cs typeface="FangSong" panose="02010609060101010101" pitchFamily="49" charset="-122"/>
              </a:rPr>
              <a:t>比较</a:t>
            </a:r>
          </a:p>
        </p:txBody>
      </p:sp>
      <p:sp>
        <p:nvSpPr>
          <p:cNvPr id="31" name="Line 31">
            <a:extLst>
              <a:ext uri="{FF2B5EF4-FFF2-40B4-BE49-F238E27FC236}">
                <a16:creationId xmlns="" xmlns:a16="http://schemas.microsoft.com/office/drawing/2014/main" id="{E99F2C9E-D39D-4B5E-B72F-D92E7C9F9BD2}"/>
              </a:ext>
            </a:extLst>
          </p:cNvPr>
          <p:cNvSpPr>
            <a:spLocks noChangeShapeType="1"/>
          </p:cNvSpPr>
          <p:nvPr/>
        </p:nvSpPr>
        <p:spPr bwMode="auto">
          <a:xfrm flipV="1">
            <a:off x="3490913" y="2871788"/>
            <a:ext cx="504825" cy="504825"/>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Oval 32">
            <a:extLst>
              <a:ext uri="{FF2B5EF4-FFF2-40B4-BE49-F238E27FC236}">
                <a16:creationId xmlns="" xmlns:a16="http://schemas.microsoft.com/office/drawing/2014/main" id="{E27D432E-3A6E-41F0-B852-5A2902C78FFB}"/>
              </a:ext>
            </a:extLst>
          </p:cNvPr>
          <p:cNvSpPr>
            <a:spLocks noChangeArrowheads="1"/>
          </p:cNvSpPr>
          <p:nvPr/>
        </p:nvSpPr>
        <p:spPr bwMode="auto">
          <a:xfrm>
            <a:off x="5075238" y="2081213"/>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E</a:t>
            </a:r>
          </a:p>
        </p:txBody>
      </p:sp>
      <p:sp>
        <p:nvSpPr>
          <p:cNvPr id="33" name="Line 33">
            <a:extLst>
              <a:ext uri="{FF2B5EF4-FFF2-40B4-BE49-F238E27FC236}">
                <a16:creationId xmlns="" xmlns:a16="http://schemas.microsoft.com/office/drawing/2014/main" id="{AA6CBCA6-1CAE-41D0-A738-94DAC2536100}"/>
              </a:ext>
            </a:extLst>
          </p:cNvPr>
          <p:cNvSpPr>
            <a:spLocks noChangeShapeType="1"/>
          </p:cNvSpPr>
          <p:nvPr/>
        </p:nvSpPr>
        <p:spPr bwMode="auto">
          <a:xfrm>
            <a:off x="4572000" y="2298700"/>
            <a:ext cx="5032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Oval 34">
            <a:extLst>
              <a:ext uri="{FF2B5EF4-FFF2-40B4-BE49-F238E27FC236}">
                <a16:creationId xmlns="" xmlns:a16="http://schemas.microsoft.com/office/drawing/2014/main" id="{49B2BE7A-42C9-4988-A8DE-A1D1C93DC43A}"/>
              </a:ext>
            </a:extLst>
          </p:cNvPr>
          <p:cNvSpPr>
            <a:spLocks noChangeArrowheads="1"/>
          </p:cNvSpPr>
          <p:nvPr/>
        </p:nvSpPr>
        <p:spPr bwMode="auto">
          <a:xfrm>
            <a:off x="7234238" y="2061096"/>
            <a:ext cx="433387"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D</a:t>
            </a:r>
          </a:p>
        </p:txBody>
      </p:sp>
      <p:sp>
        <p:nvSpPr>
          <p:cNvPr id="35" name="Line 35">
            <a:extLst>
              <a:ext uri="{FF2B5EF4-FFF2-40B4-BE49-F238E27FC236}">
                <a16:creationId xmlns="" xmlns:a16="http://schemas.microsoft.com/office/drawing/2014/main" id="{4CC4317D-3301-45B7-A80A-D69F9B806B9A}"/>
              </a:ext>
            </a:extLst>
          </p:cNvPr>
          <p:cNvSpPr>
            <a:spLocks noChangeShapeType="1"/>
          </p:cNvSpPr>
          <p:nvPr/>
        </p:nvSpPr>
        <p:spPr bwMode="auto">
          <a:xfrm>
            <a:off x="5507038" y="2297113"/>
            <a:ext cx="503237"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36" name="Group 36">
            <a:extLst>
              <a:ext uri="{FF2B5EF4-FFF2-40B4-BE49-F238E27FC236}">
                <a16:creationId xmlns="" xmlns:a16="http://schemas.microsoft.com/office/drawing/2014/main" id="{22080079-91B1-48DB-92A0-08CA148F039B}"/>
              </a:ext>
            </a:extLst>
          </p:cNvPr>
          <p:cNvGrpSpPr>
            <a:grpSpLocks/>
          </p:cNvGrpSpPr>
          <p:nvPr/>
        </p:nvGrpSpPr>
        <p:grpSpPr bwMode="auto">
          <a:xfrm>
            <a:off x="900113" y="3305175"/>
            <a:ext cx="1296987" cy="1393825"/>
            <a:chOff x="158" y="1389"/>
            <a:chExt cx="817" cy="878"/>
          </a:xfrm>
        </p:grpSpPr>
        <p:pic>
          <p:nvPicPr>
            <p:cNvPr id="37" name="Picture 37" descr="J0292020">
              <a:extLst>
                <a:ext uri="{FF2B5EF4-FFF2-40B4-BE49-F238E27FC236}">
                  <a16:creationId xmlns="" xmlns:a16="http://schemas.microsoft.com/office/drawing/2014/main" id="{E7A67A17-F51F-4268-B24E-181E1556DE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38">
              <a:extLst>
                <a:ext uri="{FF2B5EF4-FFF2-40B4-BE49-F238E27FC236}">
                  <a16:creationId xmlns="" xmlns:a16="http://schemas.microsoft.com/office/drawing/2014/main" id="{ECEBB089-2438-469B-960D-85A40A3225BC}"/>
                </a:ext>
              </a:extLst>
            </p:cNvPr>
            <p:cNvSpPr txBox="1">
              <a:spLocks noChangeArrowheads="1"/>
            </p:cNvSpPr>
            <p:nvPr/>
          </p:nvSpPr>
          <p:spPr bwMode="auto">
            <a:xfrm>
              <a:off x="158" y="1979"/>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Bob</a:t>
              </a:r>
            </a:p>
          </p:txBody>
        </p:sp>
      </p:grpSp>
      <p:grpSp>
        <p:nvGrpSpPr>
          <p:cNvPr id="39" name="Group 39">
            <a:extLst>
              <a:ext uri="{FF2B5EF4-FFF2-40B4-BE49-F238E27FC236}">
                <a16:creationId xmlns="" xmlns:a16="http://schemas.microsoft.com/office/drawing/2014/main" id="{9B495061-2C99-419A-ACB0-E49BA8571E1F}"/>
              </a:ext>
            </a:extLst>
          </p:cNvPr>
          <p:cNvGrpSpPr>
            <a:grpSpLocks/>
          </p:cNvGrpSpPr>
          <p:nvPr/>
        </p:nvGrpSpPr>
        <p:grpSpPr bwMode="auto">
          <a:xfrm>
            <a:off x="7597775" y="3448050"/>
            <a:ext cx="1187450" cy="1322388"/>
            <a:chOff x="5012" y="1434"/>
            <a:chExt cx="748" cy="833"/>
          </a:xfrm>
        </p:grpSpPr>
        <p:pic>
          <p:nvPicPr>
            <p:cNvPr id="40" name="Picture 40" descr="J0195384">
              <a:extLst>
                <a:ext uri="{FF2B5EF4-FFF2-40B4-BE49-F238E27FC236}">
                  <a16:creationId xmlns="" xmlns:a16="http://schemas.microsoft.com/office/drawing/2014/main" id="{A767E712-DF48-4CBD-A1C3-D0C8502E69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41">
              <a:extLst>
                <a:ext uri="{FF2B5EF4-FFF2-40B4-BE49-F238E27FC236}">
                  <a16:creationId xmlns="" xmlns:a16="http://schemas.microsoft.com/office/drawing/2014/main" id="{CEEE14BB-6227-4244-B553-F646A08C5D13}"/>
                </a:ext>
              </a:extLst>
            </p:cNvPr>
            <p:cNvSpPr txBox="1">
              <a:spLocks noChangeArrowheads="1"/>
            </p:cNvSpPr>
            <p:nvPr/>
          </p:nvSpPr>
          <p:spPr bwMode="auto">
            <a:xfrm>
              <a:off x="5170" y="197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Alice</a:t>
              </a:r>
            </a:p>
          </p:txBody>
        </p:sp>
      </p:grpSp>
      <p:sp>
        <p:nvSpPr>
          <p:cNvPr id="42" name="Rectangle 42">
            <a:extLst>
              <a:ext uri="{FF2B5EF4-FFF2-40B4-BE49-F238E27FC236}">
                <a16:creationId xmlns="" xmlns:a16="http://schemas.microsoft.com/office/drawing/2014/main" id="{A59655A2-0A15-4D22-8BE8-8E849645E111}"/>
              </a:ext>
            </a:extLst>
          </p:cNvPr>
          <p:cNvSpPr>
            <a:spLocks noChangeArrowheads="1"/>
          </p:cNvSpPr>
          <p:nvPr/>
        </p:nvSpPr>
        <p:spPr bwMode="auto">
          <a:xfrm>
            <a:off x="1403350" y="5157788"/>
            <a:ext cx="3673475" cy="1033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b="0" dirty="0"/>
              <a:t>提供认证</a:t>
            </a:r>
          </a:p>
          <a:p>
            <a:pPr algn="ctr" eaLnBrk="1" hangingPunct="1">
              <a:lnSpc>
                <a:spcPct val="100000"/>
              </a:lnSpc>
              <a:spcBef>
                <a:spcPct val="0"/>
              </a:spcBef>
              <a:buFontTx/>
              <a:buNone/>
            </a:pPr>
            <a:r>
              <a:rPr lang="zh-CN" altLang="en-US" b="0" dirty="0"/>
              <a:t>提供保密</a:t>
            </a:r>
          </a:p>
        </p:txBody>
      </p:sp>
      <p:sp>
        <p:nvSpPr>
          <p:cNvPr id="43" name="Line 43">
            <a:extLst>
              <a:ext uri="{FF2B5EF4-FFF2-40B4-BE49-F238E27FC236}">
                <a16:creationId xmlns="" xmlns:a16="http://schemas.microsoft.com/office/drawing/2014/main" id="{ECF78990-76B2-43DA-A693-D2E045A2C186}"/>
              </a:ext>
            </a:extLst>
          </p:cNvPr>
          <p:cNvSpPr>
            <a:spLocks noChangeShapeType="1"/>
          </p:cNvSpPr>
          <p:nvPr/>
        </p:nvSpPr>
        <p:spPr bwMode="auto">
          <a:xfrm flipH="1">
            <a:off x="7450138" y="1387475"/>
            <a:ext cx="0" cy="64770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 name="Text Box 44">
            <a:extLst>
              <a:ext uri="{FF2B5EF4-FFF2-40B4-BE49-F238E27FC236}">
                <a16:creationId xmlns="" xmlns:a16="http://schemas.microsoft.com/office/drawing/2014/main" id="{196DFCF1-99FE-4E1C-868C-59CF4DEDE2CA}"/>
              </a:ext>
            </a:extLst>
          </p:cNvPr>
          <p:cNvSpPr txBox="1">
            <a:spLocks noChangeArrowheads="1"/>
          </p:cNvSpPr>
          <p:nvPr/>
        </p:nvSpPr>
        <p:spPr bwMode="auto">
          <a:xfrm>
            <a:off x="6948488" y="1412875"/>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a:ea typeface="FangSong" panose="02010609060101010101" pitchFamily="49" charset="-122"/>
                <a:cs typeface="FangSong" panose="02010609060101010101" pitchFamily="49" charset="-122"/>
              </a:rPr>
              <a:t>K</a:t>
            </a:r>
            <a:endParaRPr lang="en-US" altLang="zh-CN" sz="2400" baseline="-25000">
              <a:ea typeface="FangSong" panose="02010609060101010101" pitchFamily="49" charset="-122"/>
              <a:cs typeface="FangSong" panose="02010609060101010101" pitchFamily="49" charset="-122"/>
            </a:endParaRPr>
          </a:p>
        </p:txBody>
      </p:sp>
      <p:sp>
        <p:nvSpPr>
          <p:cNvPr id="45" name="Rectangle 45">
            <a:extLst>
              <a:ext uri="{FF2B5EF4-FFF2-40B4-BE49-F238E27FC236}">
                <a16:creationId xmlns="" xmlns:a16="http://schemas.microsoft.com/office/drawing/2014/main" id="{678931B5-AD37-4B03-A247-121FBA825400}"/>
              </a:ext>
            </a:extLst>
          </p:cNvPr>
          <p:cNvSpPr>
            <a:spLocks noChangeArrowheads="1"/>
          </p:cNvSpPr>
          <p:nvPr/>
        </p:nvSpPr>
        <p:spPr bwMode="auto">
          <a:xfrm>
            <a:off x="6083300" y="1863725"/>
            <a:ext cx="647700" cy="1081088"/>
          </a:xfrm>
          <a:prstGeom prst="rect">
            <a:avLst/>
          </a:prstGeom>
          <a:solidFill>
            <a:srgbClr val="969696"/>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C</a:t>
            </a:r>
          </a:p>
        </p:txBody>
      </p:sp>
      <p:sp>
        <p:nvSpPr>
          <p:cNvPr id="46" name="Line 46">
            <a:extLst>
              <a:ext uri="{FF2B5EF4-FFF2-40B4-BE49-F238E27FC236}">
                <a16:creationId xmlns="" xmlns:a16="http://schemas.microsoft.com/office/drawing/2014/main" id="{B22BF650-9AE9-4755-959C-4A8C7146001C}"/>
              </a:ext>
            </a:extLst>
          </p:cNvPr>
          <p:cNvSpPr>
            <a:spLocks noChangeShapeType="1"/>
          </p:cNvSpPr>
          <p:nvPr/>
        </p:nvSpPr>
        <p:spPr bwMode="auto">
          <a:xfrm>
            <a:off x="6731000" y="2297113"/>
            <a:ext cx="503238"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7" name="Rectangle 47">
            <a:extLst>
              <a:ext uri="{FF2B5EF4-FFF2-40B4-BE49-F238E27FC236}">
                <a16:creationId xmlns="" xmlns:a16="http://schemas.microsoft.com/office/drawing/2014/main" id="{BDD63DA0-A898-42A0-8F4B-AEF2E751B6E9}"/>
              </a:ext>
            </a:extLst>
          </p:cNvPr>
          <p:cNvSpPr>
            <a:spLocks noChangeArrowheads="1"/>
          </p:cNvSpPr>
          <p:nvPr/>
        </p:nvSpPr>
        <p:spPr bwMode="auto">
          <a:xfrm>
            <a:off x="6083300" y="3952875"/>
            <a:ext cx="647700" cy="863600"/>
          </a:xfrm>
          <a:prstGeom prst="rect">
            <a:avLst/>
          </a:prstGeom>
          <a:solidFill>
            <a:srgbClr val="FF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ea typeface="FangSong" panose="02010609060101010101" pitchFamily="49" charset="-122"/>
                <a:cs typeface="FangSong" panose="02010609060101010101" pitchFamily="49" charset="-122"/>
              </a:rPr>
              <a:t>M</a:t>
            </a:r>
          </a:p>
        </p:txBody>
      </p:sp>
      <p:sp>
        <p:nvSpPr>
          <p:cNvPr id="48" name="Rectangle 48">
            <a:extLst>
              <a:ext uri="{FF2B5EF4-FFF2-40B4-BE49-F238E27FC236}">
                <a16:creationId xmlns="" xmlns:a16="http://schemas.microsoft.com/office/drawing/2014/main" id="{201723A5-52F7-4ADB-991C-55AA15211317}"/>
              </a:ext>
            </a:extLst>
          </p:cNvPr>
          <p:cNvSpPr>
            <a:spLocks noChangeArrowheads="1"/>
          </p:cNvSpPr>
          <p:nvPr/>
        </p:nvSpPr>
        <p:spPr bwMode="auto">
          <a:xfrm>
            <a:off x="6083300" y="4816475"/>
            <a:ext cx="647700" cy="288925"/>
          </a:xfrm>
          <a:prstGeom prst="rect">
            <a:avLst/>
          </a:prstGeom>
          <a:solidFill>
            <a:srgbClr val="C0C0C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endParaRPr lang="zh-CN" altLang="zh-CN" sz="2400">
              <a:ea typeface="FangSong" panose="02010609060101010101" pitchFamily="49" charset="-122"/>
              <a:cs typeface="FangSong" panose="02010609060101010101" pitchFamily="49" charset="-122"/>
            </a:endParaRPr>
          </a:p>
        </p:txBody>
      </p:sp>
      <p:sp>
        <p:nvSpPr>
          <p:cNvPr id="49" name="Oval 49">
            <a:extLst>
              <a:ext uri="{FF2B5EF4-FFF2-40B4-BE49-F238E27FC236}">
                <a16:creationId xmlns="" xmlns:a16="http://schemas.microsoft.com/office/drawing/2014/main" id="{C69CEE5C-93BF-4D8E-AFD4-B32EFB4B4AFB}"/>
              </a:ext>
            </a:extLst>
          </p:cNvPr>
          <p:cNvSpPr>
            <a:spLocks noChangeArrowheads="1"/>
          </p:cNvSpPr>
          <p:nvPr/>
        </p:nvSpPr>
        <p:spPr bwMode="auto">
          <a:xfrm>
            <a:off x="2419058" y="2863181"/>
            <a:ext cx="433388"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ea typeface="FangSong" panose="02010609060101010101" pitchFamily="49" charset="-122"/>
                <a:cs typeface="FangSong" panose="02010609060101010101" pitchFamily="49" charset="-122"/>
              </a:rPr>
              <a:t>E</a:t>
            </a:r>
          </a:p>
        </p:txBody>
      </p:sp>
      <p:sp>
        <p:nvSpPr>
          <p:cNvPr id="50" name="Line 50">
            <a:extLst>
              <a:ext uri="{FF2B5EF4-FFF2-40B4-BE49-F238E27FC236}">
                <a16:creationId xmlns="" xmlns:a16="http://schemas.microsoft.com/office/drawing/2014/main" id="{7E16BC5B-C56B-4B2A-8685-519344AAB406}"/>
              </a:ext>
            </a:extLst>
          </p:cNvPr>
          <p:cNvSpPr>
            <a:spLocks noChangeShapeType="1"/>
          </p:cNvSpPr>
          <p:nvPr/>
        </p:nvSpPr>
        <p:spPr bwMode="auto">
          <a:xfrm flipH="1" flipV="1">
            <a:off x="2627784" y="3284786"/>
            <a:ext cx="1587" cy="576262"/>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 name="Text Box 51">
            <a:extLst>
              <a:ext uri="{FF2B5EF4-FFF2-40B4-BE49-F238E27FC236}">
                <a16:creationId xmlns="" xmlns:a16="http://schemas.microsoft.com/office/drawing/2014/main" id="{36691D28-AA47-463C-A0E0-35A01ABC6621}"/>
              </a:ext>
            </a:extLst>
          </p:cNvPr>
          <p:cNvSpPr txBox="1">
            <a:spLocks noChangeArrowheads="1"/>
          </p:cNvSpPr>
          <p:nvPr/>
        </p:nvSpPr>
        <p:spPr bwMode="auto">
          <a:xfrm>
            <a:off x="2267744" y="3789040"/>
            <a:ext cx="754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SK</a:t>
            </a:r>
            <a:r>
              <a:rPr lang="en-US" altLang="zh-CN" sz="2400" baseline="-25000" dirty="0" err="1">
                <a:ea typeface="FangSong" panose="02010609060101010101" pitchFamily="49" charset="-122"/>
                <a:cs typeface="FangSong" panose="02010609060101010101" pitchFamily="49" charset="-122"/>
              </a:rPr>
              <a:t>b</a:t>
            </a:r>
            <a:endParaRPr lang="en-US" altLang="zh-CN" sz="2400" baseline="-25000" dirty="0">
              <a:ea typeface="FangSong" panose="02010609060101010101" pitchFamily="49" charset="-122"/>
              <a:cs typeface="FangSong" panose="02010609060101010101" pitchFamily="49" charset="-122"/>
            </a:endParaRPr>
          </a:p>
        </p:txBody>
      </p:sp>
      <p:sp>
        <p:nvSpPr>
          <p:cNvPr id="52" name="Line 52">
            <a:extLst>
              <a:ext uri="{FF2B5EF4-FFF2-40B4-BE49-F238E27FC236}">
                <a16:creationId xmlns="" xmlns:a16="http://schemas.microsoft.com/office/drawing/2014/main" id="{3740E95B-2C30-4D74-AB4E-7256DE62D6B5}"/>
              </a:ext>
            </a:extLst>
          </p:cNvPr>
          <p:cNvSpPr>
            <a:spLocks noChangeShapeType="1"/>
          </p:cNvSpPr>
          <p:nvPr/>
        </p:nvSpPr>
        <p:spPr bwMode="auto">
          <a:xfrm>
            <a:off x="1979712" y="3089275"/>
            <a:ext cx="431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 name="Oval 53">
            <a:extLst>
              <a:ext uri="{FF2B5EF4-FFF2-40B4-BE49-F238E27FC236}">
                <a16:creationId xmlns="" xmlns:a16="http://schemas.microsoft.com/office/drawing/2014/main" id="{68724CEB-0E2C-45EF-88D2-3477BB4C1C26}"/>
              </a:ext>
            </a:extLst>
          </p:cNvPr>
          <p:cNvSpPr>
            <a:spLocks noChangeArrowheads="1"/>
          </p:cNvSpPr>
          <p:nvPr/>
        </p:nvSpPr>
        <p:spPr bwMode="auto">
          <a:xfrm>
            <a:off x="5075238" y="4745038"/>
            <a:ext cx="431800" cy="431800"/>
          </a:xfrm>
          <a:prstGeom prst="ellipse">
            <a:avLst/>
          </a:prstGeom>
          <a:solidFill>
            <a:srgbClr val="FFFF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ea typeface="FangSong" panose="02010609060101010101" pitchFamily="49" charset="-122"/>
                <a:cs typeface="FangSong" panose="02010609060101010101" pitchFamily="49" charset="-122"/>
              </a:rPr>
              <a:t>D</a:t>
            </a:r>
          </a:p>
        </p:txBody>
      </p:sp>
      <p:sp>
        <p:nvSpPr>
          <p:cNvPr id="54" name="Line 54">
            <a:extLst>
              <a:ext uri="{FF2B5EF4-FFF2-40B4-BE49-F238E27FC236}">
                <a16:creationId xmlns="" xmlns:a16="http://schemas.microsoft.com/office/drawing/2014/main" id="{D594CB6C-C4FE-45C4-8ECE-A3B466529B2B}"/>
              </a:ext>
            </a:extLst>
          </p:cNvPr>
          <p:cNvSpPr>
            <a:spLocks noChangeShapeType="1"/>
          </p:cNvSpPr>
          <p:nvPr/>
        </p:nvSpPr>
        <p:spPr bwMode="auto">
          <a:xfrm>
            <a:off x="5507038" y="4960938"/>
            <a:ext cx="574675" cy="1587"/>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nvGrpSpPr>
          <p:cNvPr id="55" name="Group 55">
            <a:extLst>
              <a:ext uri="{FF2B5EF4-FFF2-40B4-BE49-F238E27FC236}">
                <a16:creationId xmlns="" xmlns:a16="http://schemas.microsoft.com/office/drawing/2014/main" id="{EEE3D52C-5426-4284-82E5-C5258390D7AF}"/>
              </a:ext>
            </a:extLst>
          </p:cNvPr>
          <p:cNvGrpSpPr>
            <a:grpSpLocks/>
          </p:cNvGrpSpPr>
          <p:nvPr/>
        </p:nvGrpSpPr>
        <p:grpSpPr bwMode="auto">
          <a:xfrm>
            <a:off x="3706813" y="4022725"/>
            <a:ext cx="1368425" cy="361950"/>
            <a:chOff x="2336" y="2567"/>
            <a:chExt cx="885" cy="228"/>
          </a:xfrm>
        </p:grpSpPr>
        <p:sp>
          <p:nvSpPr>
            <p:cNvPr id="56" name="Line 56">
              <a:extLst>
                <a:ext uri="{FF2B5EF4-FFF2-40B4-BE49-F238E27FC236}">
                  <a16:creationId xmlns="" xmlns:a16="http://schemas.microsoft.com/office/drawing/2014/main" id="{0FAA8396-2B45-4110-98FF-CAFB14A52029}"/>
                </a:ext>
              </a:extLst>
            </p:cNvPr>
            <p:cNvSpPr>
              <a:spLocks noChangeShapeType="1"/>
            </p:cNvSpPr>
            <p:nvPr/>
          </p:nvSpPr>
          <p:spPr bwMode="auto">
            <a:xfrm>
              <a:off x="2336" y="2567"/>
              <a:ext cx="885" cy="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57" name="Line 57">
              <a:extLst>
                <a:ext uri="{FF2B5EF4-FFF2-40B4-BE49-F238E27FC236}">
                  <a16:creationId xmlns="" xmlns:a16="http://schemas.microsoft.com/office/drawing/2014/main" id="{1E42917B-B60B-449C-B60A-52E3AC38B63D}"/>
                </a:ext>
              </a:extLst>
            </p:cNvPr>
            <p:cNvSpPr>
              <a:spLocks noChangeShapeType="1"/>
            </p:cNvSpPr>
            <p:nvPr/>
          </p:nvSpPr>
          <p:spPr bwMode="auto">
            <a:xfrm>
              <a:off x="2336" y="2568"/>
              <a:ext cx="0" cy="227"/>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58" name="Line 58">
            <a:extLst>
              <a:ext uri="{FF2B5EF4-FFF2-40B4-BE49-F238E27FC236}">
                <a16:creationId xmlns="" xmlns:a16="http://schemas.microsoft.com/office/drawing/2014/main" id="{65C01D4A-3568-4003-AD0A-959B40C4C0F9}"/>
              </a:ext>
            </a:extLst>
          </p:cNvPr>
          <p:cNvSpPr>
            <a:spLocks noChangeShapeType="1"/>
          </p:cNvSpPr>
          <p:nvPr/>
        </p:nvSpPr>
        <p:spPr bwMode="auto">
          <a:xfrm>
            <a:off x="5507038" y="4024313"/>
            <a:ext cx="576262" cy="0"/>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59" name="Line 59">
            <a:extLst>
              <a:ext uri="{FF2B5EF4-FFF2-40B4-BE49-F238E27FC236}">
                <a16:creationId xmlns="" xmlns:a16="http://schemas.microsoft.com/office/drawing/2014/main" id="{B1E09C9B-5FE3-436F-880F-5604B7488CE0}"/>
              </a:ext>
            </a:extLst>
          </p:cNvPr>
          <p:cNvSpPr>
            <a:spLocks noChangeShapeType="1"/>
          </p:cNvSpPr>
          <p:nvPr/>
        </p:nvSpPr>
        <p:spPr bwMode="auto">
          <a:xfrm flipH="1" flipV="1">
            <a:off x="5291138" y="5178425"/>
            <a:ext cx="1587" cy="5762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 name="Text Box 60">
            <a:extLst>
              <a:ext uri="{FF2B5EF4-FFF2-40B4-BE49-F238E27FC236}">
                <a16:creationId xmlns="" xmlns:a16="http://schemas.microsoft.com/office/drawing/2014/main" id="{0664BFCD-1376-42E7-BE83-057C7987B457}"/>
              </a:ext>
            </a:extLst>
          </p:cNvPr>
          <p:cNvSpPr txBox="1">
            <a:spLocks noChangeArrowheads="1"/>
          </p:cNvSpPr>
          <p:nvPr/>
        </p:nvSpPr>
        <p:spPr bwMode="auto">
          <a:xfrm>
            <a:off x="4932040" y="5703639"/>
            <a:ext cx="787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PK</a:t>
            </a:r>
            <a:r>
              <a:rPr lang="en-US" altLang="zh-CN" sz="2400" baseline="-25000" dirty="0" err="1">
                <a:ea typeface="FangSong" panose="02010609060101010101" pitchFamily="49" charset="-122"/>
                <a:cs typeface="FangSong" panose="02010609060101010101" pitchFamily="49" charset="-122"/>
              </a:rPr>
              <a:t>b</a:t>
            </a:r>
            <a:endParaRPr lang="en-US" altLang="zh-CN" sz="2400" baseline="-25000" dirty="0">
              <a:ea typeface="FangSong" panose="02010609060101010101" pitchFamily="49" charset="-122"/>
              <a:cs typeface="FangSong" panose="02010609060101010101" pitchFamily="49" charset="-122"/>
            </a:endParaRPr>
          </a:p>
        </p:txBody>
      </p:sp>
      <p:sp>
        <p:nvSpPr>
          <p:cNvPr id="61" name="Text Box 61">
            <a:extLst>
              <a:ext uri="{FF2B5EF4-FFF2-40B4-BE49-F238E27FC236}">
                <a16:creationId xmlns="" xmlns:a16="http://schemas.microsoft.com/office/drawing/2014/main" id="{CC3D990F-3986-4F7D-94CA-BCA62206D0B4}"/>
              </a:ext>
            </a:extLst>
          </p:cNvPr>
          <p:cNvSpPr txBox="1">
            <a:spLocks noChangeArrowheads="1"/>
          </p:cNvSpPr>
          <p:nvPr/>
        </p:nvSpPr>
        <p:spPr bwMode="auto">
          <a:xfrm>
            <a:off x="5002213" y="3305175"/>
            <a:ext cx="2519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E</a:t>
            </a:r>
            <a:r>
              <a:rPr lang="en-US" altLang="zh-CN" sz="2400" baseline="-25000" dirty="0" err="1">
                <a:ea typeface="FangSong" panose="02010609060101010101" pitchFamily="49" charset="-122"/>
                <a:cs typeface="FangSong" panose="02010609060101010101" pitchFamily="49" charset="-122"/>
              </a:rPr>
              <a:t>k</a:t>
            </a:r>
            <a:r>
              <a:rPr lang="en-US" altLang="zh-CN" sz="2400" dirty="0">
                <a:ea typeface="FangSong" panose="02010609060101010101" pitchFamily="49" charset="-122"/>
                <a:cs typeface="FangSong" panose="02010609060101010101" pitchFamily="49" charset="-122"/>
              </a:rPr>
              <a:t>(M||</a:t>
            </a:r>
            <a:r>
              <a:rPr lang="en-US" altLang="zh-CN" sz="2400" dirty="0" err="1">
                <a:ea typeface="FangSong" panose="02010609060101010101" pitchFamily="49" charset="-122"/>
                <a:cs typeface="FangSong" panose="02010609060101010101" pitchFamily="49" charset="-122"/>
              </a:rPr>
              <a:t>E</a:t>
            </a:r>
            <a:r>
              <a:rPr lang="en-US" altLang="zh-CN" sz="2400" baseline="-25000" dirty="0" err="1">
                <a:ea typeface="FangSong" panose="02010609060101010101" pitchFamily="49" charset="-122"/>
                <a:cs typeface="FangSong" panose="02010609060101010101" pitchFamily="49" charset="-122"/>
              </a:rPr>
              <a:t>SKb</a:t>
            </a:r>
            <a:r>
              <a:rPr lang="en-US" altLang="zh-CN" sz="2400" baseline="-25000" dirty="0">
                <a:ea typeface="FangSong" panose="02010609060101010101" pitchFamily="49" charset="-122"/>
                <a:cs typeface="Times New Roman" panose="02020603050405020304" pitchFamily="18" charset="0"/>
              </a:rPr>
              <a:t> </a:t>
            </a:r>
            <a:r>
              <a:rPr lang="en-US" altLang="zh-CN" sz="2400" dirty="0">
                <a:ea typeface="FangSong" panose="02010609060101010101" pitchFamily="49" charset="-122"/>
                <a:cs typeface="FangSong" panose="02010609060101010101" pitchFamily="49" charset="-122"/>
              </a:rPr>
              <a:t>(H(M))</a:t>
            </a:r>
          </a:p>
        </p:txBody>
      </p:sp>
      <p:sp>
        <p:nvSpPr>
          <p:cNvPr id="62" name="Line 62">
            <a:extLst>
              <a:ext uri="{FF2B5EF4-FFF2-40B4-BE49-F238E27FC236}">
                <a16:creationId xmlns="" xmlns:a16="http://schemas.microsoft.com/office/drawing/2014/main" id="{ADC0799C-BC88-4FD0-AE37-27A8377EB3E5}"/>
              </a:ext>
            </a:extLst>
          </p:cNvPr>
          <p:cNvSpPr>
            <a:spLocks noChangeShapeType="1"/>
          </p:cNvSpPr>
          <p:nvPr/>
        </p:nvSpPr>
        <p:spPr bwMode="auto">
          <a:xfrm flipV="1">
            <a:off x="5938838" y="2800350"/>
            <a:ext cx="504825" cy="504825"/>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Text Box 13">
            <a:extLst>
              <a:ext uri="{FF2B5EF4-FFF2-40B4-BE49-F238E27FC236}">
                <a16:creationId xmlns="" xmlns:a16="http://schemas.microsoft.com/office/drawing/2014/main" id="{463CB593-CCA4-414D-BF2F-ACD75CCD79E5}"/>
              </a:ext>
            </a:extLst>
          </p:cNvPr>
          <p:cNvSpPr txBox="1">
            <a:spLocks noChangeArrowheads="1"/>
          </p:cNvSpPr>
          <p:nvPr/>
        </p:nvSpPr>
        <p:spPr bwMode="auto">
          <a:xfrm>
            <a:off x="5437212" y="5301530"/>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50000"/>
              </a:spcBef>
              <a:buFontTx/>
              <a:buNone/>
            </a:pPr>
            <a:r>
              <a:rPr lang="en-US" altLang="zh-CN" sz="2400" dirty="0" err="1">
                <a:ea typeface="FangSong" panose="02010609060101010101" pitchFamily="49" charset="-122"/>
                <a:cs typeface="FangSong" panose="02010609060101010101" pitchFamily="49" charset="-122"/>
              </a:rPr>
              <a:t>E</a:t>
            </a:r>
            <a:r>
              <a:rPr lang="en-US" altLang="zh-CN" sz="2400" baseline="-25000" dirty="0" err="1">
                <a:ea typeface="FangSong" panose="02010609060101010101" pitchFamily="49" charset="-122"/>
                <a:cs typeface="FangSong" panose="02010609060101010101" pitchFamily="49" charset="-122"/>
              </a:rPr>
              <a:t>SKb</a:t>
            </a:r>
            <a:r>
              <a:rPr lang="en-US" altLang="zh-CN" sz="2400" dirty="0">
                <a:ea typeface="FangSong" panose="02010609060101010101" pitchFamily="49" charset="-122"/>
                <a:cs typeface="FangSong" panose="02010609060101010101" pitchFamily="49" charset="-122"/>
              </a:rPr>
              <a:t>(H(M))</a:t>
            </a:r>
          </a:p>
        </p:txBody>
      </p:sp>
      <p:sp>
        <p:nvSpPr>
          <p:cNvPr id="64" name="Line 31">
            <a:extLst>
              <a:ext uri="{FF2B5EF4-FFF2-40B4-BE49-F238E27FC236}">
                <a16:creationId xmlns="" xmlns:a16="http://schemas.microsoft.com/office/drawing/2014/main" id="{36B93741-B78E-4967-8351-16354DF90959}"/>
              </a:ext>
            </a:extLst>
          </p:cNvPr>
          <p:cNvSpPr>
            <a:spLocks noChangeShapeType="1"/>
          </p:cNvSpPr>
          <p:nvPr/>
        </p:nvSpPr>
        <p:spPr bwMode="auto">
          <a:xfrm flipV="1">
            <a:off x="6226175" y="4941167"/>
            <a:ext cx="220687" cy="457199"/>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054969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0-#ppt_w/2"/>
                                          </p:val>
                                        </p:tav>
                                        <p:tav tm="100000">
                                          <p:val>
                                            <p:strVal val="#ppt_x"/>
                                          </p:val>
                                        </p:tav>
                                      </p:tavLst>
                                    </p:anim>
                                    <p:anim calcmode="lin" valueType="num">
                                      <p:cBhvr additive="base">
                                        <p:cTn id="24" dur="500" fill="hold"/>
                                        <p:tgtEl>
                                          <p:spTgt spid="52"/>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ox(in)">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ox(i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0-#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0-#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ppt_x"/>
                                          </p:val>
                                        </p:tav>
                                        <p:tav tm="100000">
                                          <p:val>
                                            <p:strVal val="#ppt_x"/>
                                          </p:val>
                                        </p:tav>
                                      </p:tavLst>
                                    </p:anim>
                                    <p:anim calcmode="lin" valueType="num">
                                      <p:cBhvr additive="base">
                                        <p:cTn id="70" dur="500" fill="hold"/>
                                        <p:tgtEl>
                                          <p:spTgt spid="3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ppt_x"/>
                                          </p:val>
                                        </p:tav>
                                        <p:tav tm="100000">
                                          <p:val>
                                            <p:strVal val="#ppt_x"/>
                                          </p:val>
                                        </p:tav>
                                      </p:tavLst>
                                    </p:anim>
                                    <p:anim calcmode="lin" valueType="num">
                                      <p:cBhvr additive="base">
                                        <p:cTn id="88" dur="500" fill="hold"/>
                                        <p:tgtEl>
                                          <p:spTgt spid="11"/>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box(in)">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0-#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additive="base">
                                        <p:cTn id="101" dur="500" fill="hold"/>
                                        <p:tgtEl>
                                          <p:spTgt spid="45"/>
                                        </p:tgtEl>
                                        <p:attrNameLst>
                                          <p:attrName>ppt_x</p:attrName>
                                        </p:attrNameLst>
                                      </p:cBhvr>
                                      <p:tavLst>
                                        <p:tav tm="0">
                                          <p:val>
                                            <p:strVal val="0-#ppt_w/2"/>
                                          </p:val>
                                        </p:tav>
                                        <p:tav tm="100000">
                                          <p:val>
                                            <p:strVal val="#ppt_x"/>
                                          </p:val>
                                        </p:tav>
                                      </p:tavLst>
                                    </p:anim>
                                    <p:anim calcmode="lin" valueType="num">
                                      <p:cBhvr additive="base">
                                        <p:cTn id="10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 calcmode="lin" valueType="num">
                                      <p:cBhvr additive="base">
                                        <p:cTn id="107" dur="500" fill="hold"/>
                                        <p:tgtEl>
                                          <p:spTgt spid="62"/>
                                        </p:tgtEl>
                                        <p:attrNameLst>
                                          <p:attrName>ppt_x</p:attrName>
                                        </p:attrNameLst>
                                      </p:cBhvr>
                                      <p:tavLst>
                                        <p:tav tm="0">
                                          <p:val>
                                            <p:strVal val="#ppt_x"/>
                                          </p:val>
                                        </p:tav>
                                        <p:tav tm="100000">
                                          <p:val>
                                            <p:strVal val="#ppt_x"/>
                                          </p:val>
                                        </p:tav>
                                      </p:tavLst>
                                    </p:anim>
                                    <p:anim calcmode="lin" valueType="num">
                                      <p:cBhvr additive="base">
                                        <p:cTn id="108" dur="500" fill="hold"/>
                                        <p:tgtEl>
                                          <p:spTgt spid="6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500" fill="hold"/>
                                        <p:tgtEl>
                                          <p:spTgt spid="61"/>
                                        </p:tgtEl>
                                        <p:attrNameLst>
                                          <p:attrName>ppt_x</p:attrName>
                                        </p:attrNameLst>
                                      </p:cBhvr>
                                      <p:tavLst>
                                        <p:tav tm="0">
                                          <p:val>
                                            <p:strVal val="#ppt_x"/>
                                          </p:val>
                                        </p:tav>
                                        <p:tav tm="100000">
                                          <p:val>
                                            <p:strVal val="#ppt_x"/>
                                          </p:val>
                                        </p:tav>
                                      </p:tavLst>
                                    </p:anim>
                                    <p:anim calcmode="lin" valueType="num">
                                      <p:cBhvr additive="base">
                                        <p:cTn id="1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nodeType="click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additive="base">
                                        <p:cTn id="117" dur="500" fill="hold"/>
                                        <p:tgtEl>
                                          <p:spTgt spid="46"/>
                                        </p:tgtEl>
                                        <p:attrNameLst>
                                          <p:attrName>ppt_x</p:attrName>
                                        </p:attrNameLst>
                                      </p:cBhvr>
                                      <p:tavLst>
                                        <p:tav tm="0">
                                          <p:val>
                                            <p:strVal val="0-#ppt_w/2"/>
                                          </p:val>
                                        </p:tav>
                                        <p:tav tm="100000">
                                          <p:val>
                                            <p:strVal val="#ppt_x"/>
                                          </p:val>
                                        </p:tav>
                                      </p:tavLst>
                                    </p:anim>
                                    <p:anim calcmode="lin" valueType="num">
                                      <p:cBhvr additive="base">
                                        <p:cTn id="118" dur="500" fill="hold"/>
                                        <p:tgtEl>
                                          <p:spTgt spid="46"/>
                                        </p:tgtEl>
                                        <p:attrNameLst>
                                          <p:attrName>ppt_y</p:attrName>
                                        </p:attrNameLst>
                                      </p:cBhvr>
                                      <p:tavLst>
                                        <p:tav tm="0">
                                          <p:val>
                                            <p:strVal val="#ppt_y"/>
                                          </p:val>
                                        </p:tav>
                                        <p:tav tm="100000">
                                          <p:val>
                                            <p:strVal val="#ppt_y"/>
                                          </p:val>
                                        </p:tav>
                                      </p:tavLst>
                                    </p:anim>
                                  </p:childTnLst>
                                </p:cTn>
                              </p:par>
                              <p:par>
                                <p:cTn id="119" presetID="2" presetClass="entr" presetSubtype="1"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fill="hold"/>
                                        <p:tgtEl>
                                          <p:spTgt spid="44"/>
                                        </p:tgtEl>
                                        <p:attrNameLst>
                                          <p:attrName>ppt_x</p:attrName>
                                        </p:attrNameLst>
                                      </p:cBhvr>
                                      <p:tavLst>
                                        <p:tav tm="0">
                                          <p:val>
                                            <p:strVal val="#ppt_x"/>
                                          </p:val>
                                        </p:tav>
                                        <p:tav tm="100000">
                                          <p:val>
                                            <p:strVal val="#ppt_x"/>
                                          </p:val>
                                        </p:tav>
                                      </p:tavLst>
                                    </p:anim>
                                    <p:anim calcmode="lin" valueType="num">
                                      <p:cBhvr additive="base">
                                        <p:cTn id="126" dur="500" fill="hold"/>
                                        <p:tgtEl>
                                          <p:spTgt spid="44"/>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box(in)">
                                      <p:cBhvr>
                                        <p:cTn id="130" dur="500"/>
                                        <p:tgtEl>
                                          <p:spTgt spid="34"/>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27"/>
                                        </p:tgtEl>
                                        <p:attrNameLst>
                                          <p:attrName>style.visibility</p:attrName>
                                        </p:attrNameLst>
                                      </p:cBhvr>
                                      <p:to>
                                        <p:strVal val="visible"/>
                                      </p:to>
                                    </p:set>
                                    <p:anim calcmode="lin" valueType="num">
                                      <p:cBhvr additive="base">
                                        <p:cTn id="135" dur="500" fill="hold"/>
                                        <p:tgtEl>
                                          <p:spTgt spid="27"/>
                                        </p:tgtEl>
                                        <p:attrNameLst>
                                          <p:attrName>ppt_x</p:attrName>
                                        </p:attrNameLst>
                                      </p:cBhvr>
                                      <p:tavLst>
                                        <p:tav tm="0">
                                          <p:val>
                                            <p:strVal val="1+#ppt_w/2"/>
                                          </p:val>
                                        </p:tav>
                                        <p:tav tm="100000">
                                          <p:val>
                                            <p:strVal val="#ppt_x"/>
                                          </p:val>
                                        </p:tav>
                                      </p:tavLst>
                                    </p:anim>
                                    <p:anim calcmode="lin" valueType="num">
                                      <p:cBhvr additive="base">
                                        <p:cTn id="136" dur="500" fill="hold"/>
                                        <p:tgtEl>
                                          <p:spTgt spid="27"/>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 calcmode="lin" valueType="num">
                                      <p:cBhvr additive="base">
                                        <p:cTn id="139" dur="500" fill="hold"/>
                                        <p:tgtEl>
                                          <p:spTgt spid="47"/>
                                        </p:tgtEl>
                                        <p:attrNameLst>
                                          <p:attrName>ppt_x</p:attrName>
                                        </p:attrNameLst>
                                      </p:cBhvr>
                                      <p:tavLst>
                                        <p:tav tm="0">
                                          <p:val>
                                            <p:strVal val="1+#ppt_w/2"/>
                                          </p:val>
                                        </p:tav>
                                        <p:tav tm="100000">
                                          <p:val>
                                            <p:strVal val="#ppt_x"/>
                                          </p:val>
                                        </p:tav>
                                      </p:tavLst>
                                    </p:anim>
                                    <p:anim calcmode="lin" valueType="num">
                                      <p:cBhvr additive="base">
                                        <p:cTn id="140" dur="500" fill="hold"/>
                                        <p:tgtEl>
                                          <p:spTgt spid="47"/>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anim calcmode="lin" valueType="num">
                                      <p:cBhvr additive="base">
                                        <p:cTn id="143" dur="500" fill="hold"/>
                                        <p:tgtEl>
                                          <p:spTgt spid="48"/>
                                        </p:tgtEl>
                                        <p:attrNameLst>
                                          <p:attrName>ppt_x</p:attrName>
                                        </p:attrNameLst>
                                      </p:cBhvr>
                                      <p:tavLst>
                                        <p:tav tm="0">
                                          <p:val>
                                            <p:strVal val="1+#ppt_w/2"/>
                                          </p:val>
                                        </p:tav>
                                        <p:tav tm="100000">
                                          <p:val>
                                            <p:strVal val="#ppt_x"/>
                                          </p:val>
                                        </p:tav>
                                      </p:tavLst>
                                    </p:anim>
                                    <p:anim calcmode="lin" valueType="num">
                                      <p:cBhvr additive="base">
                                        <p:cTn id="1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64"/>
                                        </p:tgtEl>
                                        <p:attrNameLst>
                                          <p:attrName>style.visibility</p:attrName>
                                        </p:attrNameLst>
                                      </p:cBhvr>
                                      <p:to>
                                        <p:strVal val="visible"/>
                                      </p:to>
                                    </p:set>
                                    <p:anim calcmode="lin" valueType="num">
                                      <p:cBhvr additive="base">
                                        <p:cTn id="149" dur="500" fill="hold"/>
                                        <p:tgtEl>
                                          <p:spTgt spid="64"/>
                                        </p:tgtEl>
                                        <p:attrNameLst>
                                          <p:attrName>ppt_x</p:attrName>
                                        </p:attrNameLst>
                                      </p:cBhvr>
                                      <p:tavLst>
                                        <p:tav tm="0">
                                          <p:val>
                                            <p:strVal val="#ppt_x"/>
                                          </p:val>
                                        </p:tav>
                                        <p:tav tm="100000">
                                          <p:val>
                                            <p:strVal val="#ppt_x"/>
                                          </p:val>
                                        </p:tav>
                                      </p:tavLst>
                                    </p:anim>
                                    <p:anim calcmode="lin" valueType="num">
                                      <p:cBhvr additive="base">
                                        <p:cTn id="150" dur="500" fill="hold"/>
                                        <p:tgtEl>
                                          <p:spTgt spid="6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3"/>
                                        </p:tgtEl>
                                        <p:attrNameLst>
                                          <p:attrName>style.visibility</p:attrName>
                                        </p:attrNameLst>
                                      </p:cBhvr>
                                      <p:to>
                                        <p:strVal val="visible"/>
                                      </p:to>
                                    </p:set>
                                    <p:anim calcmode="lin" valueType="num">
                                      <p:cBhvr additive="base">
                                        <p:cTn id="153" dur="500" fill="hold"/>
                                        <p:tgtEl>
                                          <p:spTgt spid="63"/>
                                        </p:tgtEl>
                                        <p:attrNameLst>
                                          <p:attrName>ppt_x</p:attrName>
                                        </p:attrNameLst>
                                      </p:cBhvr>
                                      <p:tavLst>
                                        <p:tav tm="0">
                                          <p:val>
                                            <p:strVal val="#ppt_x"/>
                                          </p:val>
                                        </p:tav>
                                        <p:tav tm="100000">
                                          <p:val>
                                            <p:strVal val="#ppt_x"/>
                                          </p:val>
                                        </p:tav>
                                      </p:tavLst>
                                    </p:anim>
                                    <p:anim calcmode="lin" valueType="num">
                                      <p:cBhvr additive="base">
                                        <p:cTn id="15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nodeType="clickEffect">
                                  <p:stCondLst>
                                    <p:cond delay="0"/>
                                  </p:stCondLst>
                                  <p:childTnLst>
                                    <p:set>
                                      <p:cBhvr>
                                        <p:cTn id="158" dur="1" fill="hold">
                                          <p:stCondLst>
                                            <p:cond delay="0"/>
                                          </p:stCondLst>
                                        </p:cTn>
                                        <p:tgtEl>
                                          <p:spTgt spid="58"/>
                                        </p:tgtEl>
                                        <p:attrNameLst>
                                          <p:attrName>style.visibility</p:attrName>
                                        </p:attrNameLst>
                                      </p:cBhvr>
                                      <p:to>
                                        <p:strVal val="visible"/>
                                      </p:to>
                                    </p:set>
                                    <p:anim calcmode="lin" valueType="num">
                                      <p:cBhvr additive="base">
                                        <p:cTn id="159" dur="500" fill="hold"/>
                                        <p:tgtEl>
                                          <p:spTgt spid="58"/>
                                        </p:tgtEl>
                                        <p:attrNameLst>
                                          <p:attrName>ppt_x</p:attrName>
                                        </p:attrNameLst>
                                      </p:cBhvr>
                                      <p:tavLst>
                                        <p:tav tm="0">
                                          <p:val>
                                            <p:strVal val="1+#ppt_w/2"/>
                                          </p:val>
                                        </p:tav>
                                        <p:tav tm="100000">
                                          <p:val>
                                            <p:strVal val="#ppt_x"/>
                                          </p:val>
                                        </p:tav>
                                      </p:tavLst>
                                    </p:anim>
                                    <p:anim calcmode="lin" valueType="num">
                                      <p:cBhvr additive="base">
                                        <p:cTn id="160" dur="500" fill="hold"/>
                                        <p:tgtEl>
                                          <p:spTgt spid="5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1+#ppt_w/2"/>
                                          </p:val>
                                        </p:tav>
                                        <p:tav tm="100000">
                                          <p:val>
                                            <p:strVal val="#ppt_x"/>
                                          </p:val>
                                        </p:tav>
                                      </p:tavLst>
                                    </p:anim>
                                    <p:anim calcmode="lin" valueType="num">
                                      <p:cBhvr additive="base">
                                        <p:cTn id="16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nodeType="clickEffect">
                                  <p:stCondLst>
                                    <p:cond delay="0"/>
                                  </p:stCondLst>
                                  <p:childTnLst>
                                    <p:set>
                                      <p:cBhvr>
                                        <p:cTn id="168" dur="1" fill="hold">
                                          <p:stCondLst>
                                            <p:cond delay="0"/>
                                          </p:stCondLst>
                                        </p:cTn>
                                        <p:tgtEl>
                                          <p:spTgt spid="54"/>
                                        </p:tgtEl>
                                        <p:attrNameLst>
                                          <p:attrName>style.visibility</p:attrName>
                                        </p:attrNameLst>
                                      </p:cBhvr>
                                      <p:to>
                                        <p:strVal val="visible"/>
                                      </p:to>
                                    </p:set>
                                    <p:anim calcmode="lin" valueType="num">
                                      <p:cBhvr additive="base">
                                        <p:cTn id="169" dur="500" fill="hold"/>
                                        <p:tgtEl>
                                          <p:spTgt spid="54"/>
                                        </p:tgtEl>
                                        <p:attrNameLst>
                                          <p:attrName>ppt_x</p:attrName>
                                        </p:attrNameLst>
                                      </p:cBhvr>
                                      <p:tavLst>
                                        <p:tav tm="0">
                                          <p:val>
                                            <p:strVal val="1+#ppt_w/2"/>
                                          </p:val>
                                        </p:tav>
                                        <p:tav tm="100000">
                                          <p:val>
                                            <p:strVal val="#ppt_x"/>
                                          </p:val>
                                        </p:tav>
                                      </p:tavLst>
                                    </p:anim>
                                    <p:anim calcmode="lin" valueType="num">
                                      <p:cBhvr additive="base">
                                        <p:cTn id="170" dur="500" fill="hold"/>
                                        <p:tgtEl>
                                          <p:spTgt spid="54"/>
                                        </p:tgtEl>
                                        <p:attrNameLst>
                                          <p:attrName>ppt_y</p:attrName>
                                        </p:attrNameLst>
                                      </p:cBhvr>
                                      <p:tavLst>
                                        <p:tav tm="0">
                                          <p:val>
                                            <p:strVal val="#ppt_y"/>
                                          </p:val>
                                        </p:tav>
                                        <p:tav tm="100000">
                                          <p:val>
                                            <p:strVal val="#ppt_y"/>
                                          </p:val>
                                        </p:tav>
                                      </p:tavLst>
                                    </p:anim>
                                  </p:childTnLst>
                                </p:cTn>
                              </p:par>
                              <p:par>
                                <p:cTn id="171" presetID="2" presetClass="entr" presetSubtype="2" fill="hold" nodeType="withEffect">
                                  <p:stCondLst>
                                    <p:cond delay="0"/>
                                  </p:stCondLst>
                                  <p:childTnLst>
                                    <p:set>
                                      <p:cBhvr>
                                        <p:cTn id="172" dur="1" fill="hold">
                                          <p:stCondLst>
                                            <p:cond delay="0"/>
                                          </p:stCondLst>
                                        </p:cTn>
                                        <p:tgtEl>
                                          <p:spTgt spid="59"/>
                                        </p:tgtEl>
                                        <p:attrNameLst>
                                          <p:attrName>style.visibility</p:attrName>
                                        </p:attrNameLst>
                                      </p:cBhvr>
                                      <p:to>
                                        <p:strVal val="visible"/>
                                      </p:to>
                                    </p:set>
                                    <p:anim calcmode="lin" valueType="num">
                                      <p:cBhvr additive="base">
                                        <p:cTn id="173" dur="500" fill="hold"/>
                                        <p:tgtEl>
                                          <p:spTgt spid="59"/>
                                        </p:tgtEl>
                                        <p:attrNameLst>
                                          <p:attrName>ppt_x</p:attrName>
                                        </p:attrNameLst>
                                      </p:cBhvr>
                                      <p:tavLst>
                                        <p:tav tm="0">
                                          <p:val>
                                            <p:strVal val="1+#ppt_w/2"/>
                                          </p:val>
                                        </p:tav>
                                        <p:tav tm="100000">
                                          <p:val>
                                            <p:strVal val="#ppt_x"/>
                                          </p:val>
                                        </p:tav>
                                      </p:tavLst>
                                    </p:anim>
                                    <p:anim calcmode="lin" valueType="num">
                                      <p:cBhvr additive="base">
                                        <p:cTn id="174" dur="500" fill="hold"/>
                                        <p:tgtEl>
                                          <p:spTgt spid="59"/>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 calcmode="lin" valueType="num">
                                      <p:cBhvr additive="base">
                                        <p:cTn id="177" dur="500" fill="hold"/>
                                        <p:tgtEl>
                                          <p:spTgt spid="60"/>
                                        </p:tgtEl>
                                        <p:attrNameLst>
                                          <p:attrName>ppt_x</p:attrName>
                                        </p:attrNameLst>
                                      </p:cBhvr>
                                      <p:tavLst>
                                        <p:tav tm="0">
                                          <p:val>
                                            <p:strVal val="1+#ppt_w/2"/>
                                          </p:val>
                                        </p:tav>
                                        <p:tav tm="100000">
                                          <p:val>
                                            <p:strVal val="#ppt_x"/>
                                          </p:val>
                                        </p:tav>
                                      </p:tavLst>
                                    </p:anim>
                                    <p:anim calcmode="lin" valueType="num">
                                      <p:cBhvr additive="base">
                                        <p:cTn id="178" dur="500" fill="hold"/>
                                        <p:tgtEl>
                                          <p:spTgt spid="60"/>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4" presetClass="entr" presetSubtype="16" fill="hold" grpId="0" nodeType="afterEffect">
                                  <p:stCondLst>
                                    <p:cond delay="0"/>
                                  </p:stCondLst>
                                  <p:childTnLst>
                                    <p:set>
                                      <p:cBhvr>
                                        <p:cTn id="181" dur="1" fill="hold">
                                          <p:stCondLst>
                                            <p:cond delay="0"/>
                                          </p:stCondLst>
                                        </p:cTn>
                                        <p:tgtEl>
                                          <p:spTgt spid="53"/>
                                        </p:tgtEl>
                                        <p:attrNameLst>
                                          <p:attrName>style.visibility</p:attrName>
                                        </p:attrNameLst>
                                      </p:cBhvr>
                                      <p:to>
                                        <p:strVal val="visible"/>
                                      </p:to>
                                    </p:set>
                                    <p:animEffect transition="in" filter="box(in)">
                                      <p:cBhvr>
                                        <p:cTn id="182" dur="500"/>
                                        <p:tgtEl>
                                          <p:spTgt spid="53"/>
                                        </p:tgtEl>
                                      </p:cBhvr>
                                    </p:animEffect>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nodeType="clickEffect">
                                  <p:stCondLst>
                                    <p:cond delay="0"/>
                                  </p:stCondLst>
                                  <p:childTnLst>
                                    <p:set>
                                      <p:cBhvr>
                                        <p:cTn id="186" dur="1" fill="hold">
                                          <p:stCondLst>
                                            <p:cond delay="0"/>
                                          </p:stCondLst>
                                        </p:cTn>
                                        <p:tgtEl>
                                          <p:spTgt spid="55"/>
                                        </p:tgtEl>
                                        <p:attrNameLst>
                                          <p:attrName>style.visibility</p:attrName>
                                        </p:attrNameLst>
                                      </p:cBhvr>
                                      <p:to>
                                        <p:strVal val="visible"/>
                                      </p:to>
                                    </p:set>
                                    <p:anim calcmode="lin" valueType="num">
                                      <p:cBhvr additive="base">
                                        <p:cTn id="187" dur="500" fill="hold"/>
                                        <p:tgtEl>
                                          <p:spTgt spid="55"/>
                                        </p:tgtEl>
                                        <p:attrNameLst>
                                          <p:attrName>ppt_x</p:attrName>
                                        </p:attrNameLst>
                                      </p:cBhvr>
                                      <p:tavLst>
                                        <p:tav tm="0">
                                          <p:val>
                                            <p:strVal val="1+#ppt_w/2"/>
                                          </p:val>
                                        </p:tav>
                                        <p:tav tm="100000">
                                          <p:val>
                                            <p:strVal val="#ppt_x"/>
                                          </p:val>
                                        </p:tav>
                                      </p:tavLst>
                                    </p:anim>
                                    <p:anim calcmode="lin" valueType="num">
                                      <p:cBhvr additive="base">
                                        <p:cTn id="188" dur="500" fill="hold"/>
                                        <p:tgtEl>
                                          <p:spTgt spid="55"/>
                                        </p:tgtEl>
                                        <p:attrNameLst>
                                          <p:attrName>ppt_y</p:attrName>
                                        </p:attrNameLst>
                                      </p:cBhvr>
                                      <p:tavLst>
                                        <p:tav tm="0">
                                          <p:val>
                                            <p:strVal val="#ppt_y"/>
                                          </p:val>
                                        </p:tav>
                                        <p:tav tm="100000">
                                          <p:val>
                                            <p:strVal val="#ppt_y"/>
                                          </p:val>
                                        </p:tav>
                                      </p:tavLst>
                                    </p:anim>
                                  </p:childTnLst>
                                </p:cTn>
                              </p:par>
                              <p:par>
                                <p:cTn id="189" presetID="2" presetClass="entr" presetSubtype="2"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 calcmode="lin" valueType="num">
                                      <p:cBhvr additive="base">
                                        <p:cTn id="191" dur="500" fill="hold"/>
                                        <p:tgtEl>
                                          <p:spTgt spid="24"/>
                                        </p:tgtEl>
                                        <p:attrNameLst>
                                          <p:attrName>ppt_x</p:attrName>
                                        </p:attrNameLst>
                                      </p:cBhvr>
                                      <p:tavLst>
                                        <p:tav tm="0">
                                          <p:val>
                                            <p:strVal val="1+#ppt_w/2"/>
                                          </p:val>
                                        </p:tav>
                                        <p:tav tm="100000">
                                          <p:val>
                                            <p:strVal val="#ppt_x"/>
                                          </p:val>
                                        </p:tav>
                                      </p:tavLst>
                                    </p:anim>
                                    <p:anim calcmode="lin" valueType="num">
                                      <p:cBhvr additive="base">
                                        <p:cTn id="192" dur="500" fill="hold"/>
                                        <p:tgtEl>
                                          <p:spTgt spid="24"/>
                                        </p:tgtEl>
                                        <p:attrNameLst>
                                          <p:attrName>ppt_y</p:attrName>
                                        </p:attrNameLst>
                                      </p:cBhvr>
                                      <p:tavLst>
                                        <p:tav tm="0">
                                          <p:val>
                                            <p:strVal val="#ppt_y"/>
                                          </p:val>
                                        </p:tav>
                                        <p:tav tm="100000">
                                          <p:val>
                                            <p:strVal val="#ppt_y"/>
                                          </p:val>
                                        </p:tav>
                                      </p:tavLst>
                                    </p:anim>
                                  </p:childTnLst>
                                </p:cTn>
                              </p:par>
                            </p:childTnLst>
                          </p:cTn>
                        </p:par>
                        <p:par>
                          <p:cTn id="193" fill="hold">
                            <p:stCondLst>
                              <p:cond delay="500"/>
                            </p:stCondLst>
                            <p:childTnLst>
                              <p:par>
                                <p:cTn id="194" presetID="2" presetClass="entr" presetSubtype="4" fill="hold" nodeType="afterEffect">
                                  <p:stCondLst>
                                    <p:cond delay="0"/>
                                  </p:stCondLst>
                                  <p:childTnLst>
                                    <p:set>
                                      <p:cBhvr>
                                        <p:cTn id="195" dur="1" fill="hold">
                                          <p:stCondLst>
                                            <p:cond delay="0"/>
                                          </p:stCondLst>
                                        </p:cTn>
                                        <p:tgtEl>
                                          <p:spTgt spid="30">
                                            <p:txEl>
                                              <p:pRg st="0" end="0"/>
                                            </p:txEl>
                                          </p:spTgt>
                                        </p:tgtEl>
                                        <p:attrNameLst>
                                          <p:attrName>style.visibility</p:attrName>
                                        </p:attrNameLst>
                                      </p:cBhvr>
                                      <p:to>
                                        <p:strVal val="visible"/>
                                      </p:to>
                                    </p:set>
                                    <p:anim calcmode="lin" valueType="num">
                                      <p:cBhvr additive="base">
                                        <p:cTn id="196"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97"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42"/>
                                        </p:tgtEl>
                                        <p:attrNameLst>
                                          <p:attrName>style.visibility</p:attrName>
                                        </p:attrNameLst>
                                      </p:cBhvr>
                                      <p:to>
                                        <p:strVal val="visible"/>
                                      </p:to>
                                    </p:set>
                                    <p:anim calcmode="lin" valueType="num">
                                      <p:cBhvr additive="base">
                                        <p:cTn id="202" dur="500" fill="hold"/>
                                        <p:tgtEl>
                                          <p:spTgt spid="42"/>
                                        </p:tgtEl>
                                        <p:attrNameLst>
                                          <p:attrName>ppt_x</p:attrName>
                                        </p:attrNameLst>
                                      </p:cBhvr>
                                      <p:tavLst>
                                        <p:tav tm="0">
                                          <p:val>
                                            <p:strVal val="#ppt_x"/>
                                          </p:val>
                                        </p:tav>
                                        <p:tav tm="100000">
                                          <p:val>
                                            <p:strVal val="#ppt_x"/>
                                          </p:val>
                                        </p:tav>
                                      </p:tavLst>
                                    </p:anim>
                                    <p:anim calcmode="lin" valueType="num">
                                      <p:cBhvr additive="base">
                                        <p:cTn id="20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p:bldP spid="13" grpId="0"/>
      <p:bldP spid="14" grpId="0" animBg="1"/>
      <p:bldP spid="15" grpId="0" animBg="1"/>
      <p:bldP spid="22" grpId="0" animBg="1"/>
      <p:bldP spid="23" grpId="0" animBg="1"/>
      <p:bldP spid="32" grpId="0" animBg="1"/>
      <p:bldP spid="34" grpId="0" animBg="1"/>
      <p:bldP spid="42" grpId="0" animBg="1"/>
      <p:bldP spid="44" grpId="0"/>
      <p:bldP spid="45" grpId="0" animBg="1"/>
      <p:bldP spid="47" grpId="0" animBg="1"/>
      <p:bldP spid="48" grpId="0" animBg="1"/>
      <p:bldP spid="49" grpId="0" animBg="1"/>
      <p:bldP spid="51" grpId="0"/>
      <p:bldP spid="53" grpId="0" animBg="1"/>
      <p:bldP spid="60" grpId="0"/>
      <p:bldP spid="61"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208EAB6-4783-4768-8B11-FC191BD4335F}"/>
              </a:ext>
            </a:extLst>
          </p:cNvPr>
          <p:cNvSpPr>
            <a:spLocks noGrp="1"/>
          </p:cNvSpPr>
          <p:nvPr>
            <p:ph type="title"/>
          </p:nvPr>
        </p:nvSpPr>
        <p:spPr/>
        <p:txBody>
          <a:bodyPr>
            <a:noAutofit/>
          </a:bodyPr>
          <a:lstStyle/>
          <a:p>
            <a:r>
              <a:rPr lang="en-US" altLang="zh-CN" b="0" dirty="0"/>
              <a:t>6.1 Hash</a:t>
            </a:r>
            <a:r>
              <a:rPr lang="zh-CN" altLang="en-US" b="0" dirty="0"/>
              <a:t>函数的概念</a:t>
            </a:r>
          </a:p>
        </p:txBody>
      </p:sp>
      <p:sp>
        <p:nvSpPr>
          <p:cNvPr id="3" name="内容占位符 2">
            <a:extLst>
              <a:ext uri="{FF2B5EF4-FFF2-40B4-BE49-F238E27FC236}">
                <a16:creationId xmlns="" xmlns:a16="http://schemas.microsoft.com/office/drawing/2014/main" id="{E67E7C49-9DB1-41F4-BBCC-528006CEA0E2}"/>
              </a:ext>
            </a:extLst>
          </p:cNvPr>
          <p:cNvSpPr>
            <a:spLocks noGrp="1"/>
          </p:cNvSpPr>
          <p:nvPr>
            <p:ph idx="1"/>
          </p:nvPr>
        </p:nvSpPr>
        <p:spPr>
          <a:xfrm>
            <a:off x="617934" y="1169985"/>
            <a:ext cx="8202538" cy="4973639"/>
          </a:xfrm>
        </p:spPr>
        <p:txBody>
          <a:bodyPr/>
          <a:lstStyle/>
          <a:p>
            <a:pPr marL="230400" lvl="1" eaLnBrk="1" hangingPunct="1">
              <a:spcBef>
                <a:spcPct val="0"/>
              </a:spcBef>
              <a:buClr>
                <a:schemeClr val="tx1"/>
              </a:buClr>
              <a:buSzPct val="100000"/>
              <a:buFont typeface="Wingdings" panose="05000000000000000000" pitchFamily="2" charset="2"/>
              <a:buChar char="Ø"/>
              <a:defRPr/>
            </a:pPr>
            <a:r>
              <a:rPr lang="zh-CN" altLang="en-US" dirty="0"/>
              <a:t>迭代型</a:t>
            </a:r>
            <a:r>
              <a:rPr lang="en-US" altLang="zh-CN" b="1" dirty="0"/>
              <a:t>Hash</a:t>
            </a:r>
            <a:r>
              <a:rPr lang="zh-CN" altLang="en-US" dirty="0"/>
              <a:t>函数的一般结构</a:t>
            </a:r>
            <a:endParaRPr lang="en-US" altLang="zh-CN" dirty="0"/>
          </a:p>
          <a:p>
            <a:pPr marL="230400" lvl="1" eaLnBrk="1" hangingPunct="1">
              <a:spcBef>
                <a:spcPct val="0"/>
              </a:spcBef>
              <a:buClr>
                <a:schemeClr val="tx1"/>
              </a:buClr>
              <a:buSzPct val="100000"/>
              <a:buFont typeface="Wingdings" panose="05000000000000000000" pitchFamily="2" charset="2"/>
              <a:buChar char="Ø"/>
              <a:defRPr/>
            </a:pPr>
            <a:r>
              <a:rPr lang="zh-CN" altLang="en-US" dirty="0">
                <a:latin typeface="华文中宋" panose="02010600040101010101" pitchFamily="2" charset="-122"/>
              </a:rPr>
              <a:t>目前使用的</a:t>
            </a:r>
            <a:r>
              <a:rPr lang="zh-CN" altLang="en-US" dirty="0">
                <a:solidFill>
                  <a:srgbClr val="FF0000"/>
                </a:solidFill>
                <a:latin typeface="华文中宋" panose="02010600040101010101" pitchFamily="2" charset="-122"/>
              </a:rPr>
              <a:t>大多数杂凑函数其结构都是迭代型的</a:t>
            </a:r>
            <a:r>
              <a:rPr lang="zh-CN" altLang="en-US" dirty="0">
                <a:latin typeface="华文中宋" panose="02010600040101010101" pitchFamily="2" charset="-122"/>
              </a:rPr>
              <a:t>。</a:t>
            </a:r>
            <a:endParaRPr lang="en-US" altLang="zh-CN" dirty="0"/>
          </a:p>
          <a:p>
            <a:pPr marL="230400" lvl="1" eaLnBrk="1" hangingPunct="1">
              <a:spcBef>
                <a:spcPct val="0"/>
              </a:spcBef>
              <a:buClr>
                <a:schemeClr val="tx1"/>
              </a:buClr>
              <a:buSzPct val="100000"/>
              <a:buFont typeface="Wingdings" panose="05000000000000000000" pitchFamily="2" charset="2"/>
              <a:buChar char="Ø"/>
              <a:defRPr/>
            </a:pPr>
            <a:r>
              <a:rPr lang="en-US" altLang="zh-CN" b="1" dirty="0"/>
              <a:t>1979</a:t>
            </a:r>
            <a:r>
              <a:rPr lang="zh-CN" altLang="en-US" dirty="0"/>
              <a:t>年</a:t>
            </a:r>
            <a:r>
              <a:rPr lang="en-US" altLang="zh-CN" dirty="0"/>
              <a:t>, </a:t>
            </a:r>
            <a:r>
              <a:rPr lang="en-US" altLang="zh-CN" b="1" dirty="0"/>
              <a:t>Merkle</a:t>
            </a:r>
            <a:r>
              <a:rPr lang="zh-CN" altLang="en-US" dirty="0"/>
              <a:t>基于压缩函数 </a:t>
            </a:r>
            <a:r>
              <a:rPr lang="en-US" altLang="zh-CN" b="1" i="1" dirty="0"/>
              <a:t>f</a:t>
            </a:r>
            <a:r>
              <a:rPr lang="en-US" altLang="zh-CN" i="1" dirty="0"/>
              <a:t> </a:t>
            </a:r>
            <a:r>
              <a:rPr lang="zh-CN" altLang="en-US" dirty="0"/>
              <a:t>提出了一个</a:t>
            </a:r>
            <a:r>
              <a:rPr lang="en-US" altLang="zh-CN" b="1" dirty="0"/>
              <a:t>Hash</a:t>
            </a:r>
            <a:r>
              <a:rPr lang="zh-CN" altLang="en-US" dirty="0"/>
              <a:t>函数的一般结构。</a:t>
            </a:r>
            <a:endParaRPr lang="en-US" altLang="zh-CN" dirty="0"/>
          </a:p>
          <a:p>
            <a:pPr lvl="1">
              <a:buClr>
                <a:schemeClr val="tx1"/>
              </a:buClr>
              <a:buSzPct val="100000"/>
              <a:defRPr/>
            </a:pPr>
            <a:r>
              <a:rPr lang="zh-CN" altLang="en-US" dirty="0"/>
              <a:t>函数的</a:t>
            </a:r>
            <a:r>
              <a:rPr lang="zh-CN" altLang="en-US" dirty="0">
                <a:solidFill>
                  <a:srgbClr val="FF0000"/>
                </a:solidFill>
              </a:rPr>
              <a:t>输入</a:t>
            </a:r>
            <a:r>
              <a:rPr lang="en-US" altLang="zh-CN" b="1" i="1" dirty="0">
                <a:solidFill>
                  <a:srgbClr val="FF0000"/>
                </a:solidFill>
              </a:rPr>
              <a:t>m</a:t>
            </a:r>
            <a:r>
              <a:rPr lang="zh-CN" altLang="en-US" dirty="0">
                <a:solidFill>
                  <a:srgbClr val="FF0000"/>
                </a:solidFill>
              </a:rPr>
              <a:t>被分为</a:t>
            </a:r>
            <a:r>
              <a:rPr lang="en-US" altLang="zh-CN" b="1" i="1" dirty="0">
                <a:solidFill>
                  <a:srgbClr val="FF0000"/>
                </a:solidFill>
              </a:rPr>
              <a:t>L</a:t>
            </a:r>
            <a:r>
              <a:rPr lang="zh-CN" altLang="en-US" dirty="0">
                <a:solidFill>
                  <a:srgbClr val="FF0000"/>
                </a:solidFill>
              </a:rPr>
              <a:t>个分组</a:t>
            </a:r>
            <a:r>
              <a:rPr lang="en-US" altLang="zh-CN" b="1" i="1" dirty="0">
                <a:solidFill>
                  <a:srgbClr val="FF0000"/>
                </a:solidFill>
              </a:rPr>
              <a:t>Y</a:t>
            </a:r>
            <a:r>
              <a:rPr lang="en-US" altLang="zh-CN" b="1" baseline="-25000" dirty="0">
                <a:solidFill>
                  <a:srgbClr val="FF0000"/>
                </a:solidFill>
              </a:rPr>
              <a:t>0</a:t>
            </a:r>
            <a:r>
              <a:rPr lang="en-US" altLang="zh-CN" b="1" dirty="0">
                <a:solidFill>
                  <a:srgbClr val="FF0000"/>
                </a:solidFill>
              </a:rPr>
              <a:t>, </a:t>
            </a:r>
            <a:r>
              <a:rPr lang="en-US" altLang="zh-CN" b="1" i="1" dirty="0">
                <a:solidFill>
                  <a:srgbClr val="FF0000"/>
                </a:solidFill>
              </a:rPr>
              <a:t>Y</a:t>
            </a:r>
            <a:r>
              <a:rPr lang="en-US" altLang="zh-CN" b="1" baseline="-25000" dirty="0">
                <a:solidFill>
                  <a:srgbClr val="FF0000"/>
                </a:solidFill>
              </a:rPr>
              <a:t>1</a:t>
            </a:r>
            <a:r>
              <a:rPr lang="en-US" altLang="zh-CN" b="1" dirty="0">
                <a:solidFill>
                  <a:srgbClr val="FF0000"/>
                </a:solidFill>
              </a:rPr>
              <a:t>, …, </a:t>
            </a:r>
            <a:r>
              <a:rPr lang="en-US" altLang="zh-CN" b="1" i="1" dirty="0">
                <a:solidFill>
                  <a:srgbClr val="FF0000"/>
                </a:solidFill>
              </a:rPr>
              <a:t>Y</a:t>
            </a:r>
            <a:r>
              <a:rPr lang="en-US" altLang="zh-CN" b="1" i="1" baseline="-25000" dirty="0">
                <a:solidFill>
                  <a:srgbClr val="FF0000"/>
                </a:solidFill>
              </a:rPr>
              <a:t>L</a:t>
            </a:r>
            <a:r>
              <a:rPr lang="en-US" altLang="zh-CN" b="1" baseline="-25000" dirty="0">
                <a:solidFill>
                  <a:srgbClr val="FF0000"/>
                </a:solidFill>
              </a:rPr>
              <a:t>-1</a:t>
            </a:r>
            <a:r>
              <a:rPr lang="en-US" altLang="zh-CN" dirty="0"/>
              <a:t>, </a:t>
            </a:r>
            <a:r>
              <a:rPr lang="zh-CN" altLang="en-US" dirty="0"/>
              <a:t>每个分组的</a:t>
            </a:r>
            <a:r>
              <a:rPr lang="zh-CN" altLang="en-US" dirty="0">
                <a:solidFill>
                  <a:srgbClr val="FF0000"/>
                </a:solidFill>
              </a:rPr>
              <a:t>长度为</a:t>
            </a:r>
            <a:r>
              <a:rPr lang="en-US" altLang="zh-CN" b="1" i="1" dirty="0">
                <a:solidFill>
                  <a:srgbClr val="FF0000"/>
                </a:solidFill>
              </a:rPr>
              <a:t>b</a:t>
            </a:r>
            <a:r>
              <a:rPr lang="zh-CN" altLang="en-US" dirty="0">
                <a:solidFill>
                  <a:srgbClr val="FF0000"/>
                </a:solidFill>
              </a:rPr>
              <a:t>比特</a:t>
            </a:r>
            <a:r>
              <a:rPr lang="zh-CN" altLang="en-US" dirty="0"/>
              <a:t>。</a:t>
            </a:r>
            <a:endParaRPr lang="en-US" altLang="zh-CN" dirty="0"/>
          </a:p>
          <a:p>
            <a:pPr lvl="1">
              <a:buClr>
                <a:schemeClr val="tx1"/>
              </a:buClr>
              <a:buSzPct val="100000"/>
              <a:defRPr/>
            </a:pPr>
            <a:r>
              <a:rPr lang="zh-CN" altLang="en-US" dirty="0"/>
              <a:t>如果最后一个分组的长度不够的话</a:t>
            </a:r>
            <a:r>
              <a:rPr lang="en-US" altLang="zh-CN" dirty="0"/>
              <a:t>, </a:t>
            </a:r>
            <a:r>
              <a:rPr lang="zh-CN" altLang="en-US" dirty="0"/>
              <a:t>需对其进行填充</a:t>
            </a:r>
            <a:r>
              <a:rPr lang="en-US" altLang="zh-CN" dirty="0"/>
              <a:t>, </a:t>
            </a:r>
            <a:r>
              <a:rPr lang="zh-CN" altLang="en-US" dirty="0">
                <a:solidFill>
                  <a:srgbClr val="FF0000"/>
                </a:solidFill>
              </a:rPr>
              <a:t>最后一个分组还包括消息</a:t>
            </a:r>
            <a:r>
              <a:rPr lang="en-US" altLang="zh-CN" b="1" i="1" dirty="0">
                <a:solidFill>
                  <a:srgbClr val="FF0000"/>
                </a:solidFill>
              </a:rPr>
              <a:t>m</a:t>
            </a:r>
            <a:r>
              <a:rPr lang="zh-CN" altLang="en-US" dirty="0">
                <a:solidFill>
                  <a:srgbClr val="FF0000"/>
                </a:solidFill>
              </a:rPr>
              <a:t>的长度值</a:t>
            </a:r>
            <a:r>
              <a:rPr lang="zh-CN" altLang="en-US" dirty="0"/>
              <a:t>。</a:t>
            </a:r>
            <a:endParaRPr lang="en-US" altLang="zh-CN" dirty="0"/>
          </a:p>
          <a:p>
            <a:pPr lvl="1">
              <a:buClr>
                <a:schemeClr val="tx1"/>
              </a:buClr>
              <a:buSzPct val="100000"/>
              <a:defRPr/>
            </a:pPr>
            <a:endParaRPr lang="zh-CN" altLang="en-US" sz="2400" dirty="0"/>
          </a:p>
          <a:p>
            <a:endParaRPr lang="zh-CN" altLang="en-US" dirty="0"/>
          </a:p>
        </p:txBody>
      </p:sp>
    </p:spTree>
    <p:extLst>
      <p:ext uri="{BB962C8B-B14F-4D97-AF65-F5344CB8AC3E}">
        <p14:creationId xmlns:p14="http://schemas.microsoft.com/office/powerpoint/2010/main" val="30136246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2D36B3-32C6-4B82-B964-8BC411EE8CA8}"/>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8" name="Text Box 1028">
            <a:extLst>
              <a:ext uri="{FF2B5EF4-FFF2-40B4-BE49-F238E27FC236}">
                <a16:creationId xmlns="" xmlns:a16="http://schemas.microsoft.com/office/drawing/2014/main" id="{6DEC3984-69E2-4312-8ADA-98973A6C272D}"/>
              </a:ext>
            </a:extLst>
          </p:cNvPr>
          <p:cNvSpPr txBox="1">
            <a:spLocks noChangeArrowheads="1"/>
          </p:cNvSpPr>
          <p:nvPr/>
        </p:nvSpPr>
        <p:spPr bwMode="auto">
          <a:xfrm>
            <a:off x="333375" y="3881438"/>
            <a:ext cx="5972175" cy="155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20000"/>
              </a:spcBef>
              <a:buFontTx/>
              <a:buNone/>
            </a:pPr>
            <a:r>
              <a:rPr lang="en-US" altLang="zh-CN" i="1" dirty="0">
                <a:solidFill>
                  <a:srgbClr val="FF0000"/>
                </a:solidFill>
                <a:latin typeface="Euclid" panose="02020503060505020303" pitchFamily="18" charset="0"/>
              </a:rPr>
              <a:t>CV</a:t>
            </a:r>
            <a:r>
              <a:rPr lang="en-US" altLang="zh-CN" baseline="-25000" dirty="0">
                <a:solidFill>
                  <a:srgbClr val="FF0000"/>
                </a:solidFill>
                <a:latin typeface="Euclid" panose="02020503060505020303" pitchFamily="18" charset="0"/>
              </a:rPr>
              <a:t>0</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IV</a:t>
            </a:r>
            <a:r>
              <a:rPr lang="en-US" altLang="zh-CN" dirty="0">
                <a:solidFill>
                  <a:srgbClr val="FF0000"/>
                </a:solidFill>
                <a:latin typeface="Euclid" panose="02020503060505020303" pitchFamily="18" charset="0"/>
              </a:rPr>
              <a:t>  </a:t>
            </a:r>
            <a:r>
              <a:rPr lang="en-US" altLang="zh-CN" i="1" dirty="0">
                <a:solidFill>
                  <a:srgbClr val="FF0000"/>
                </a:solidFill>
                <a:latin typeface="Euclid" panose="02020503060505020303" pitchFamily="18" charset="0"/>
              </a:rPr>
              <a:t>n </a:t>
            </a:r>
            <a:r>
              <a:rPr lang="zh-CN" altLang="en-US" b="0" dirty="0">
                <a:solidFill>
                  <a:srgbClr val="FF0000"/>
                </a:solidFill>
                <a:latin typeface="Euclid" panose="02020503060505020303" pitchFamily="18" charset="0"/>
                <a:cs typeface="FangSong" panose="02010609060101010101" pitchFamily="49" charset="-122"/>
              </a:rPr>
              <a:t>比特长的初值</a:t>
            </a:r>
            <a:r>
              <a:rPr lang="en-US" altLang="zh-CN" b="0" dirty="0">
                <a:solidFill>
                  <a:srgbClr val="FF0000"/>
                </a:solidFill>
                <a:latin typeface="Euclid" panose="02020503060505020303" pitchFamily="18" charset="0"/>
              </a:rPr>
              <a:t>;</a:t>
            </a:r>
            <a:endParaRPr lang="zh-CN" altLang="en-US" b="0" dirty="0">
              <a:solidFill>
                <a:srgbClr val="FF0000"/>
              </a:solidFill>
              <a:latin typeface="Euclid" panose="02020503060505020303" pitchFamily="18" charset="0"/>
              <a:cs typeface="FangSong" panose="02010609060101010101" pitchFamily="49" charset="-122"/>
            </a:endParaRPr>
          </a:p>
          <a:p>
            <a:pPr eaLnBrk="1" hangingPunct="1">
              <a:lnSpc>
                <a:spcPct val="100000"/>
              </a:lnSpc>
              <a:spcBef>
                <a:spcPct val="20000"/>
              </a:spcBef>
              <a:buFontTx/>
              <a:buNone/>
            </a:pPr>
            <a:r>
              <a:rPr lang="en-US" altLang="zh-CN" i="1" dirty="0" err="1">
                <a:solidFill>
                  <a:srgbClr val="FF0000"/>
                </a:solidFill>
                <a:latin typeface="Euclid" panose="02020503060505020303" pitchFamily="18" charset="0"/>
              </a:rPr>
              <a:t>CV</a:t>
            </a:r>
            <a:r>
              <a:rPr lang="en-US" altLang="zh-CN" i="1" baseline="-25000" dirty="0" err="1">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f</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CV</a:t>
            </a:r>
            <a:r>
              <a:rPr lang="en-US" altLang="zh-CN" i="1" baseline="-25000" dirty="0">
                <a:solidFill>
                  <a:srgbClr val="FF0000"/>
                </a:solidFill>
                <a:latin typeface="Euclid" panose="02020503060505020303" pitchFamily="18" charset="0"/>
              </a:rPr>
              <a:t>i</a:t>
            </a:r>
            <a:r>
              <a:rPr lang="en-US" altLang="zh-CN" baseline="-25000" dirty="0">
                <a:solidFill>
                  <a:srgbClr val="FF0000"/>
                </a:solidFill>
                <a:latin typeface="Euclid" panose="02020503060505020303" pitchFamily="18" charset="0"/>
              </a:rPr>
              <a:t>-1</a:t>
            </a:r>
            <a:r>
              <a:rPr lang="en-US" altLang="zh-CN" b="0" dirty="0">
                <a:solidFill>
                  <a:srgbClr val="FF0000"/>
                </a:solidFill>
              </a:rPr>
              <a:t>, </a:t>
            </a:r>
            <a:r>
              <a:rPr lang="en-US" altLang="zh-CN" i="1" dirty="0">
                <a:solidFill>
                  <a:srgbClr val="FF0000"/>
                </a:solidFill>
                <a:latin typeface="Euclid" panose="02020503060505020303" pitchFamily="18" charset="0"/>
              </a:rPr>
              <a:t>Y</a:t>
            </a:r>
            <a:r>
              <a:rPr lang="en-US" altLang="zh-CN" i="1" baseline="-25000" dirty="0">
                <a:solidFill>
                  <a:srgbClr val="FF0000"/>
                </a:solidFill>
                <a:latin typeface="Euclid" panose="02020503060505020303" pitchFamily="18" charset="0"/>
              </a:rPr>
              <a:t>i</a:t>
            </a:r>
            <a:r>
              <a:rPr lang="en-US" altLang="zh-CN" baseline="-25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a:t>
            </a:r>
            <a:r>
              <a:rPr lang="en-US" altLang="zh-CN" b="0" dirty="0">
                <a:solidFill>
                  <a:srgbClr val="FF0000"/>
                </a:solidFill>
              </a:rPr>
              <a:t>, </a:t>
            </a:r>
            <a:r>
              <a:rPr lang="en-US" altLang="zh-CN" dirty="0">
                <a:solidFill>
                  <a:srgbClr val="FF0000"/>
                </a:solidFill>
                <a:latin typeface="Euclid" panose="02020503060505020303" pitchFamily="18" charset="0"/>
              </a:rPr>
              <a:t>1≤</a:t>
            </a:r>
            <a:r>
              <a:rPr lang="en-US" altLang="zh-CN" i="1"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L</a:t>
            </a:r>
            <a:r>
              <a:rPr lang="en-US" altLang="zh-CN" b="0" dirty="0">
                <a:solidFill>
                  <a:srgbClr val="FF0000"/>
                </a:solidFill>
              </a:rPr>
              <a:t>;</a:t>
            </a:r>
            <a:endParaRPr lang="zh-CN" altLang="en-US" b="0" dirty="0">
              <a:solidFill>
                <a:srgbClr val="FF0000"/>
              </a:solidFill>
              <a:ea typeface="FangSong" panose="02010609060101010101" pitchFamily="49" charset="-122"/>
              <a:cs typeface="FangSong" panose="02010609060101010101" pitchFamily="49" charset="-122"/>
            </a:endParaRPr>
          </a:p>
          <a:p>
            <a:pPr eaLnBrk="1" hangingPunct="1">
              <a:lnSpc>
                <a:spcPct val="100000"/>
              </a:lnSpc>
              <a:spcBef>
                <a:spcPct val="20000"/>
              </a:spcBef>
              <a:buFontTx/>
              <a:buNone/>
            </a:pPr>
            <a:r>
              <a:rPr lang="en-US" altLang="zh-CN" i="1" dirty="0">
                <a:solidFill>
                  <a:srgbClr val="FF0000"/>
                </a:solidFill>
                <a:latin typeface="Euclid" panose="02020503060505020303" pitchFamily="18" charset="0"/>
              </a:rPr>
              <a:t>H</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m</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CV</a:t>
            </a:r>
            <a:r>
              <a:rPr lang="en-US" altLang="zh-CN" i="1" baseline="-25000" dirty="0">
                <a:solidFill>
                  <a:srgbClr val="FF0000"/>
                </a:solidFill>
                <a:latin typeface="Euclid" panose="02020503060505020303" pitchFamily="18" charset="0"/>
              </a:rPr>
              <a:t>L</a:t>
            </a:r>
            <a:endParaRPr lang="en-US" altLang="zh-CN" i="1" dirty="0">
              <a:solidFill>
                <a:srgbClr val="FF0000"/>
              </a:solidFill>
              <a:latin typeface="Euclid" panose="02020503060505020303" pitchFamily="18" charset="0"/>
            </a:endParaRPr>
          </a:p>
        </p:txBody>
      </p:sp>
      <p:sp>
        <p:nvSpPr>
          <p:cNvPr id="9" name="Rectangle 1030">
            <a:extLst>
              <a:ext uri="{FF2B5EF4-FFF2-40B4-BE49-F238E27FC236}">
                <a16:creationId xmlns="" xmlns:a16="http://schemas.microsoft.com/office/drawing/2014/main" id="{ED8921E5-8B08-4121-AB60-B4F55F054F57}"/>
              </a:ext>
            </a:extLst>
          </p:cNvPr>
          <p:cNvSpPr>
            <a:spLocks noChangeArrowheads="1"/>
          </p:cNvSpPr>
          <p:nvPr/>
        </p:nvSpPr>
        <p:spPr bwMode="auto">
          <a:xfrm>
            <a:off x="4067175" y="4865688"/>
            <a:ext cx="5076825"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marL="0" indent="0" eaLnBrk="1" hangingPunct="1">
              <a:lnSpc>
                <a:spcPct val="100000"/>
              </a:lnSpc>
              <a:spcBef>
                <a:spcPct val="20000"/>
              </a:spcBef>
              <a:buFontTx/>
              <a:buNone/>
            </a:pPr>
            <a:r>
              <a:rPr lang="en-US" altLang="zh-CN" sz="2400" i="1" dirty="0">
                <a:solidFill>
                  <a:srgbClr val="FF0000"/>
                </a:solidFill>
                <a:latin typeface="Euclid" panose="02020503060505020303" pitchFamily="18" charset="0"/>
              </a:rPr>
              <a:t>CV</a:t>
            </a:r>
            <a:r>
              <a:rPr lang="en-US" altLang="zh-CN" sz="2400" i="1" baseline="-25000" dirty="0">
                <a:solidFill>
                  <a:srgbClr val="FF0000"/>
                </a:solidFill>
                <a:latin typeface="Euclid" panose="02020503060505020303" pitchFamily="18" charset="0"/>
              </a:rPr>
              <a:t>i</a:t>
            </a:r>
            <a:r>
              <a:rPr lang="en-US" altLang="zh-CN" sz="2400" baseline="-25000" dirty="0">
                <a:solidFill>
                  <a:srgbClr val="FF0000"/>
                </a:solidFill>
                <a:latin typeface="Euclid" panose="02020503060505020303" pitchFamily="18" charset="0"/>
              </a:rPr>
              <a:t>-1</a:t>
            </a:r>
            <a:r>
              <a:rPr lang="en-US" altLang="zh-CN" sz="2400" b="0" dirty="0">
                <a:latin typeface="Euclid" panose="02020503060505020303" pitchFamily="18" charset="0"/>
                <a:cs typeface="FangSong" panose="02010609060101010101" pitchFamily="49" charset="-122"/>
              </a:rPr>
              <a:t>, </a:t>
            </a:r>
            <a:r>
              <a:rPr lang="zh-CN" altLang="en-US" sz="2400" b="0" dirty="0">
                <a:latin typeface="Euclid" panose="02020503060505020303" pitchFamily="18" charset="0"/>
                <a:cs typeface="FangSong" panose="02010609060101010101" pitchFamily="49" charset="-122"/>
              </a:rPr>
              <a:t>称为</a:t>
            </a:r>
            <a:r>
              <a:rPr lang="zh-CN" altLang="en-US" sz="2400" b="0" dirty="0">
                <a:solidFill>
                  <a:srgbClr val="FF0000"/>
                </a:solidFill>
                <a:latin typeface="Euclid" panose="02020503060505020303" pitchFamily="18" charset="0"/>
                <a:cs typeface="FangSong" panose="02010609060101010101" pitchFamily="49" charset="-122"/>
              </a:rPr>
              <a:t>链接变量</a:t>
            </a:r>
            <a:endParaRPr lang="en-US" altLang="zh-CN" sz="2400" b="0" dirty="0">
              <a:solidFill>
                <a:srgbClr val="FF0000"/>
              </a:solidFill>
              <a:latin typeface="Euclid" panose="02020503060505020303" pitchFamily="18" charset="0"/>
              <a:cs typeface="FangSong" panose="02010609060101010101" pitchFamily="49" charset="-122"/>
            </a:endParaRPr>
          </a:p>
          <a:p>
            <a:pPr marL="0" indent="0" eaLnBrk="1" hangingPunct="1">
              <a:lnSpc>
                <a:spcPct val="100000"/>
              </a:lnSpc>
              <a:spcBef>
                <a:spcPct val="20000"/>
              </a:spcBef>
              <a:buFontTx/>
              <a:buNone/>
            </a:pPr>
            <a:r>
              <a:rPr lang="zh-CN" altLang="en-US" sz="2400" b="0" dirty="0">
                <a:latin typeface="Euclid" panose="02020503060505020303" pitchFamily="18" charset="0"/>
                <a:cs typeface="FangSong" panose="02010609060101010101" pitchFamily="49" charset="-122"/>
              </a:rPr>
              <a:t>通常 </a:t>
            </a:r>
            <a:r>
              <a:rPr lang="en-US" altLang="zh-CN" i="1" dirty="0">
                <a:solidFill>
                  <a:srgbClr val="FF0000"/>
                </a:solidFill>
                <a:latin typeface="Euclid" panose="02020503060505020303" pitchFamily="18" charset="0"/>
              </a:rPr>
              <a:t>b</a:t>
            </a:r>
            <a:r>
              <a:rPr lang="en-US" altLang="zh-CN" dirty="0">
                <a:solidFill>
                  <a:srgbClr val="FF0000"/>
                </a:solidFill>
                <a:latin typeface="Euclid" panose="02020503060505020303" pitchFamily="18" charset="0"/>
              </a:rPr>
              <a:t>&gt;</a:t>
            </a:r>
            <a:r>
              <a:rPr lang="en-US" altLang="zh-CN" i="1" dirty="0">
                <a:solidFill>
                  <a:srgbClr val="FF0000"/>
                </a:solidFill>
                <a:latin typeface="Euclid" panose="02020503060505020303" pitchFamily="18" charset="0"/>
              </a:rPr>
              <a:t>n</a:t>
            </a:r>
            <a:r>
              <a:rPr lang="en-US" altLang="zh-CN" b="0" dirty="0">
                <a:latin typeface="Euclid" panose="02020503060505020303" pitchFamily="18" charset="0"/>
                <a:cs typeface="FangSong" panose="02010609060101010101" pitchFamily="49" charset="-122"/>
              </a:rPr>
              <a:t>,</a:t>
            </a:r>
            <a:r>
              <a:rPr lang="en-US" altLang="zh-CN" sz="2400" b="0" dirty="0">
                <a:latin typeface="Euclid" panose="02020503060505020303" pitchFamily="18" charset="0"/>
                <a:cs typeface="FangSong" panose="02010609060101010101" pitchFamily="49" charset="-122"/>
              </a:rPr>
              <a:t> </a:t>
            </a:r>
            <a:r>
              <a:rPr lang="zh-CN" altLang="en-US" sz="2400" b="0" dirty="0">
                <a:latin typeface="Euclid" panose="02020503060505020303" pitchFamily="18" charset="0"/>
                <a:cs typeface="FangSong" panose="02010609060101010101" pitchFamily="49" charset="-122"/>
              </a:rPr>
              <a:t>称函数 </a:t>
            </a:r>
            <a:r>
              <a:rPr lang="en-US" altLang="zh-CN" sz="2400" i="1" dirty="0">
                <a:latin typeface="Euclid" panose="02020503060505020303" pitchFamily="18" charset="0"/>
                <a:sym typeface="仿宋" panose="02010609060101010101" pitchFamily="49" charset="-122"/>
              </a:rPr>
              <a:t>f</a:t>
            </a:r>
            <a:r>
              <a:rPr lang="en-US" altLang="zh-CN" sz="2400" i="1" dirty="0">
                <a:solidFill>
                  <a:srgbClr val="FF0000"/>
                </a:solidFill>
                <a:latin typeface="Euclid" panose="02020503060505020303" pitchFamily="18" charset="0"/>
                <a:sym typeface="仿宋" panose="02010609060101010101" pitchFamily="49" charset="-122"/>
              </a:rPr>
              <a:t> </a:t>
            </a:r>
            <a:r>
              <a:rPr lang="zh-CN" altLang="en-US" sz="2400" b="0" dirty="0">
                <a:latin typeface="Euclid" panose="02020503060505020303" pitchFamily="18" charset="0"/>
                <a:cs typeface="FangSong" panose="02010609060101010101" pitchFamily="49" charset="-122"/>
              </a:rPr>
              <a:t>为压缩函数</a:t>
            </a:r>
            <a:endParaRPr lang="en-US" altLang="zh-CN" sz="2400" b="0" dirty="0">
              <a:latin typeface="Euclid" panose="02020503060505020303" pitchFamily="18" charset="0"/>
              <a:cs typeface="FangSong" panose="02010609060101010101" pitchFamily="49" charset="-122"/>
            </a:endParaRPr>
          </a:p>
          <a:p>
            <a:pPr marL="0" indent="0" eaLnBrk="1" hangingPunct="1">
              <a:lnSpc>
                <a:spcPct val="100000"/>
              </a:lnSpc>
              <a:spcBef>
                <a:spcPct val="20000"/>
              </a:spcBef>
              <a:buFontTx/>
              <a:buNone/>
            </a:pPr>
            <a:r>
              <a:rPr lang="zh-CN" altLang="en-US" sz="2400" b="0" dirty="0">
                <a:latin typeface="Euclid" panose="02020503060505020303" pitchFamily="18" charset="0"/>
                <a:cs typeface="FangSong" panose="02010609060101010101" pitchFamily="49" charset="-122"/>
              </a:rPr>
              <a:t>分析时需要先</a:t>
            </a:r>
            <a:r>
              <a:rPr lang="zh-CN" altLang="en-US" sz="2400" b="0" dirty="0">
                <a:solidFill>
                  <a:srgbClr val="FF0000"/>
                </a:solidFill>
                <a:latin typeface="Euclid" panose="02020503060505020303" pitchFamily="18" charset="0"/>
                <a:cs typeface="FangSong" panose="02010609060101010101" pitchFamily="49" charset="-122"/>
              </a:rPr>
              <a:t>找出 </a:t>
            </a:r>
            <a:r>
              <a:rPr lang="en-US" altLang="zh-CN" sz="2400" i="1" dirty="0">
                <a:solidFill>
                  <a:srgbClr val="FF0000"/>
                </a:solidFill>
                <a:latin typeface="Euclid" panose="02020503060505020303" pitchFamily="18" charset="0"/>
              </a:rPr>
              <a:t>f </a:t>
            </a:r>
            <a:r>
              <a:rPr lang="zh-CN" altLang="en-US" sz="2400" b="0" dirty="0">
                <a:solidFill>
                  <a:srgbClr val="FF0000"/>
                </a:solidFill>
                <a:latin typeface="Euclid" panose="02020503060505020303" pitchFamily="18" charset="0"/>
                <a:cs typeface="FangSong" panose="02010609060101010101" pitchFamily="49" charset="-122"/>
              </a:rPr>
              <a:t>的碰撞</a:t>
            </a:r>
          </a:p>
        </p:txBody>
      </p:sp>
      <p:pic>
        <p:nvPicPr>
          <p:cNvPr id="10" name="Picture 1027" descr="xd66">
            <a:extLst>
              <a:ext uri="{FF2B5EF4-FFF2-40B4-BE49-F238E27FC236}">
                <a16:creationId xmlns="" xmlns:a16="http://schemas.microsoft.com/office/drawing/2014/main" id="{4A3E589F-16A9-4C70-8F26-587F37862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125538"/>
            <a:ext cx="80010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075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C01A455-94EF-4641-BA3C-9BEFEB1AB4EB}"/>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F589AF2A-0817-4B84-BC17-65DEB1A4EADA}"/>
              </a:ext>
            </a:extLst>
          </p:cNvPr>
          <p:cNvSpPr>
            <a:spLocks noGrp="1"/>
          </p:cNvSpPr>
          <p:nvPr>
            <p:ph idx="1"/>
          </p:nvPr>
        </p:nvSpPr>
        <p:spPr>
          <a:xfrm>
            <a:off x="617934" y="1169985"/>
            <a:ext cx="7986513" cy="4973639"/>
          </a:xfrm>
        </p:spPr>
        <p:txBody>
          <a:bodyPr/>
          <a:lstStyle/>
          <a:p>
            <a:pPr marL="230400" lvl="1" eaLnBrk="1" hangingPunct="1">
              <a:spcBef>
                <a:spcPct val="0"/>
              </a:spcBef>
              <a:buClr>
                <a:schemeClr val="tx1"/>
              </a:buClr>
              <a:buSzPct val="100000"/>
              <a:buFont typeface="Wingdings" panose="05000000000000000000" pitchFamily="2" charset="2"/>
              <a:buChar char="Ø"/>
              <a:defRPr/>
            </a:pPr>
            <a:r>
              <a:rPr lang="zh-CN" altLang="en-US" dirty="0"/>
              <a:t>压缩函数</a:t>
            </a:r>
            <a:r>
              <a:rPr lang="en-US" altLang="zh-CN" b="1" i="1" dirty="0"/>
              <a:t>f</a:t>
            </a:r>
          </a:p>
          <a:p>
            <a:pPr lvl="1">
              <a:buClr>
                <a:schemeClr val="tx1"/>
              </a:buClr>
              <a:buSzPct val="100000"/>
              <a:defRPr/>
            </a:pPr>
            <a:r>
              <a:rPr lang="zh-CN" altLang="en-US" dirty="0"/>
              <a:t>函数的输入</a:t>
            </a:r>
            <a:r>
              <a:rPr lang="en-US" altLang="zh-CN" b="1" dirty="0"/>
              <a:t>: </a:t>
            </a:r>
            <a:r>
              <a:rPr lang="zh-CN" altLang="en-US" dirty="0">
                <a:solidFill>
                  <a:srgbClr val="FF0000"/>
                </a:solidFill>
              </a:rPr>
              <a:t>上一轮</a:t>
            </a:r>
            <a:r>
              <a:rPr lang="en-US" altLang="zh-CN" b="1" dirty="0">
                <a:solidFill>
                  <a:srgbClr val="FF0000"/>
                </a:solidFill>
              </a:rPr>
              <a:t>(</a:t>
            </a:r>
            <a:r>
              <a:rPr lang="zh-CN" altLang="en-US" dirty="0">
                <a:solidFill>
                  <a:srgbClr val="FF0000"/>
                </a:solidFill>
              </a:rPr>
              <a:t>第</a:t>
            </a:r>
            <a:r>
              <a:rPr lang="en-US" altLang="zh-CN" b="1" i="1" dirty="0">
                <a:solidFill>
                  <a:srgbClr val="FF0000"/>
                </a:solidFill>
              </a:rPr>
              <a:t>i</a:t>
            </a:r>
            <a:r>
              <a:rPr lang="en-US" altLang="zh-CN" b="1" dirty="0">
                <a:solidFill>
                  <a:srgbClr val="FF0000"/>
                </a:solidFill>
              </a:rPr>
              <a:t>-1</a:t>
            </a:r>
            <a:r>
              <a:rPr lang="zh-CN" altLang="en-US" dirty="0">
                <a:solidFill>
                  <a:srgbClr val="FF0000"/>
                </a:solidFill>
              </a:rPr>
              <a:t>轮</a:t>
            </a:r>
            <a:r>
              <a:rPr lang="en-US" altLang="zh-CN" b="1" dirty="0">
                <a:solidFill>
                  <a:srgbClr val="FF0000"/>
                </a:solidFill>
              </a:rPr>
              <a:t>)</a:t>
            </a:r>
            <a:r>
              <a:rPr lang="zh-CN" altLang="en-US" dirty="0">
                <a:solidFill>
                  <a:srgbClr val="FF0000"/>
                </a:solidFill>
              </a:rPr>
              <a:t>输出的</a:t>
            </a:r>
            <a:r>
              <a:rPr lang="en-US" altLang="zh-CN" b="1" i="1" dirty="0">
                <a:solidFill>
                  <a:srgbClr val="FF0000"/>
                </a:solidFill>
              </a:rPr>
              <a:t>n</a:t>
            </a:r>
            <a:r>
              <a:rPr lang="zh-CN" altLang="en-US" dirty="0">
                <a:solidFill>
                  <a:srgbClr val="FF0000"/>
                </a:solidFill>
              </a:rPr>
              <a:t>比特值</a:t>
            </a:r>
            <a:r>
              <a:rPr lang="en-US" altLang="zh-CN" b="1" i="1" dirty="0">
                <a:solidFill>
                  <a:srgbClr val="FF0000"/>
                </a:solidFill>
              </a:rPr>
              <a:t>CV</a:t>
            </a:r>
            <a:r>
              <a:rPr lang="en-US" altLang="zh-CN" b="1" i="1" baseline="-25000" dirty="0">
                <a:solidFill>
                  <a:srgbClr val="FF0000"/>
                </a:solidFill>
              </a:rPr>
              <a:t>i</a:t>
            </a:r>
            <a:r>
              <a:rPr lang="en-US" altLang="zh-CN" b="1" baseline="-25000" dirty="0">
                <a:solidFill>
                  <a:srgbClr val="FF0000"/>
                </a:solidFill>
              </a:rPr>
              <a:t>-1</a:t>
            </a:r>
            <a:r>
              <a:rPr lang="en-US" altLang="zh-CN" dirty="0"/>
              <a:t>—</a:t>
            </a:r>
            <a:r>
              <a:rPr lang="zh-CN" altLang="en-US" dirty="0"/>
              <a:t>链接变量</a:t>
            </a:r>
            <a:r>
              <a:rPr lang="en-US" altLang="zh-CN" dirty="0"/>
              <a:t>, </a:t>
            </a:r>
            <a:r>
              <a:rPr lang="zh-CN" altLang="en-US" dirty="0">
                <a:solidFill>
                  <a:srgbClr val="FF0000"/>
                </a:solidFill>
              </a:rPr>
              <a:t>和在本轮</a:t>
            </a:r>
            <a:r>
              <a:rPr lang="en-US" altLang="zh-CN" b="1" dirty="0">
                <a:solidFill>
                  <a:srgbClr val="FF0000"/>
                </a:solidFill>
              </a:rPr>
              <a:t>(</a:t>
            </a:r>
            <a:r>
              <a:rPr lang="zh-CN" altLang="en-US" dirty="0">
                <a:solidFill>
                  <a:srgbClr val="FF0000"/>
                </a:solidFill>
              </a:rPr>
              <a:t>第</a:t>
            </a:r>
            <a:r>
              <a:rPr lang="en-US" altLang="zh-CN" b="1" i="1" dirty="0" err="1">
                <a:solidFill>
                  <a:srgbClr val="FF0000"/>
                </a:solidFill>
              </a:rPr>
              <a:t>i</a:t>
            </a:r>
            <a:r>
              <a:rPr lang="zh-CN" altLang="en-US" dirty="0">
                <a:solidFill>
                  <a:srgbClr val="FF0000"/>
                </a:solidFill>
              </a:rPr>
              <a:t>轮</a:t>
            </a:r>
            <a:r>
              <a:rPr lang="en-US" altLang="zh-CN" b="1" dirty="0">
                <a:solidFill>
                  <a:srgbClr val="FF0000"/>
                </a:solidFill>
              </a:rPr>
              <a:t>)</a:t>
            </a:r>
            <a:r>
              <a:rPr lang="zh-CN" altLang="en-US" dirty="0">
                <a:solidFill>
                  <a:srgbClr val="FF0000"/>
                </a:solidFill>
              </a:rPr>
              <a:t>要输入的</a:t>
            </a:r>
            <a:r>
              <a:rPr lang="en-US" altLang="zh-CN" b="1" i="1" dirty="0">
                <a:solidFill>
                  <a:srgbClr val="FF0000"/>
                </a:solidFill>
              </a:rPr>
              <a:t>b</a:t>
            </a:r>
            <a:r>
              <a:rPr lang="zh-CN" altLang="en-US" dirty="0">
                <a:solidFill>
                  <a:srgbClr val="FF0000"/>
                </a:solidFill>
              </a:rPr>
              <a:t>比特消息分组</a:t>
            </a:r>
            <a:r>
              <a:rPr lang="en-US" altLang="zh-CN" b="1" i="1" dirty="0">
                <a:solidFill>
                  <a:srgbClr val="FF0000"/>
                </a:solidFill>
              </a:rPr>
              <a:t>Y</a:t>
            </a:r>
            <a:r>
              <a:rPr lang="en-US" altLang="zh-CN" b="1" i="1" baseline="-25000" dirty="0">
                <a:solidFill>
                  <a:srgbClr val="FF0000"/>
                </a:solidFill>
              </a:rPr>
              <a:t>i</a:t>
            </a:r>
            <a:r>
              <a:rPr lang="en-US" altLang="zh-CN" b="1" baseline="-25000" dirty="0">
                <a:solidFill>
                  <a:srgbClr val="FF0000"/>
                </a:solidFill>
              </a:rPr>
              <a:t>-1</a:t>
            </a:r>
            <a:r>
              <a:rPr lang="zh-CN" altLang="en-US" dirty="0"/>
              <a:t>。</a:t>
            </a:r>
            <a:endParaRPr lang="en-US" altLang="zh-CN" dirty="0"/>
          </a:p>
          <a:p>
            <a:pPr lvl="1">
              <a:buClr>
                <a:schemeClr val="tx1"/>
              </a:buClr>
              <a:buSzPct val="100000"/>
              <a:defRPr/>
            </a:pPr>
            <a:r>
              <a:rPr lang="zh-CN" altLang="en-US" dirty="0"/>
              <a:t>函数的输出</a:t>
            </a:r>
            <a:r>
              <a:rPr lang="en-US" altLang="zh-CN" b="1" dirty="0"/>
              <a:t>:</a:t>
            </a:r>
            <a:r>
              <a:rPr lang="en-US" altLang="zh-CN" dirty="0"/>
              <a:t> </a:t>
            </a:r>
            <a:r>
              <a:rPr lang="zh-CN" altLang="en-US" dirty="0"/>
              <a:t>为</a:t>
            </a:r>
            <a:r>
              <a:rPr lang="en-US" altLang="zh-CN" b="1" i="1" dirty="0">
                <a:solidFill>
                  <a:srgbClr val="FF0000"/>
                </a:solidFill>
              </a:rPr>
              <a:t>n</a:t>
            </a:r>
            <a:r>
              <a:rPr lang="zh-CN" altLang="en-US" dirty="0">
                <a:solidFill>
                  <a:srgbClr val="FF0000"/>
                </a:solidFill>
              </a:rPr>
              <a:t>比特值</a:t>
            </a:r>
            <a:r>
              <a:rPr lang="en-US" altLang="zh-CN" b="1" i="1" dirty="0" err="1">
                <a:solidFill>
                  <a:srgbClr val="FF0000"/>
                </a:solidFill>
              </a:rPr>
              <a:t>CV</a:t>
            </a:r>
            <a:r>
              <a:rPr lang="en-US" altLang="zh-CN" b="1" i="1" baseline="-25000" dirty="0" err="1">
                <a:solidFill>
                  <a:srgbClr val="FF0000"/>
                </a:solidFill>
              </a:rPr>
              <a:t>i</a:t>
            </a:r>
            <a:r>
              <a:rPr lang="en-US" altLang="zh-CN" b="1" dirty="0">
                <a:solidFill>
                  <a:srgbClr val="FF0000"/>
                </a:solidFill>
              </a:rPr>
              <a:t>,</a:t>
            </a:r>
            <a:r>
              <a:rPr lang="en-US" altLang="zh-CN" dirty="0"/>
              <a:t> </a:t>
            </a:r>
            <a:r>
              <a:rPr lang="en-US" altLang="zh-CN" b="1" i="1" dirty="0" err="1">
                <a:solidFill>
                  <a:srgbClr val="FF0000"/>
                </a:solidFill>
              </a:rPr>
              <a:t>CV</a:t>
            </a:r>
            <a:r>
              <a:rPr lang="en-US" altLang="zh-CN" b="1" i="1" baseline="-25000" dirty="0" err="1">
                <a:solidFill>
                  <a:srgbClr val="FF0000"/>
                </a:solidFill>
              </a:rPr>
              <a:t>i</a:t>
            </a:r>
            <a:r>
              <a:rPr lang="zh-CN" altLang="en-US" dirty="0">
                <a:solidFill>
                  <a:srgbClr val="FF0000"/>
                </a:solidFill>
              </a:rPr>
              <a:t>又将作为下一轮的输入</a:t>
            </a:r>
            <a:r>
              <a:rPr lang="zh-CN" altLang="en-US" dirty="0"/>
              <a:t>。</a:t>
            </a:r>
            <a:endParaRPr lang="en-US" altLang="zh-CN" dirty="0"/>
          </a:p>
          <a:p>
            <a:pPr lvl="1">
              <a:buClr>
                <a:schemeClr val="tx1"/>
              </a:buClr>
              <a:buSzPct val="100000"/>
              <a:defRPr/>
            </a:pPr>
            <a:r>
              <a:rPr lang="zh-CN" altLang="en-US" dirty="0"/>
              <a:t>算法开始时还需要对链接变量</a:t>
            </a:r>
            <a:r>
              <a:rPr lang="zh-CN" altLang="en-US" dirty="0">
                <a:solidFill>
                  <a:srgbClr val="FF0000"/>
                </a:solidFill>
              </a:rPr>
              <a:t>指定一个</a:t>
            </a:r>
            <a:r>
              <a:rPr lang="en-US" altLang="zh-CN" b="1" i="1" dirty="0">
                <a:solidFill>
                  <a:srgbClr val="FF0000"/>
                </a:solidFill>
              </a:rPr>
              <a:t>n</a:t>
            </a:r>
            <a:r>
              <a:rPr lang="zh-CN" altLang="en-US" dirty="0">
                <a:solidFill>
                  <a:srgbClr val="FF0000"/>
                </a:solidFill>
              </a:rPr>
              <a:t>比特长的初始值</a:t>
            </a:r>
            <a:r>
              <a:rPr lang="en-US" altLang="zh-CN" b="1" i="1" dirty="0">
                <a:solidFill>
                  <a:srgbClr val="FF0000"/>
                </a:solidFill>
              </a:rPr>
              <a:t>IV</a:t>
            </a:r>
            <a:r>
              <a:rPr lang="en-US" altLang="zh-CN" b="1" dirty="0"/>
              <a:t>,</a:t>
            </a:r>
            <a:r>
              <a:rPr lang="en-US" altLang="zh-CN" dirty="0"/>
              <a:t> </a:t>
            </a:r>
            <a:r>
              <a:rPr lang="zh-CN" altLang="en-US" dirty="0">
                <a:solidFill>
                  <a:srgbClr val="FF0000"/>
                </a:solidFill>
              </a:rPr>
              <a:t>最后一轮输出的链接变量</a:t>
            </a:r>
            <a:r>
              <a:rPr lang="en-US" altLang="zh-CN" b="1" i="1" dirty="0">
                <a:solidFill>
                  <a:srgbClr val="FF0000"/>
                </a:solidFill>
              </a:rPr>
              <a:t>CV</a:t>
            </a:r>
            <a:r>
              <a:rPr lang="en-US" altLang="zh-CN" b="1" i="1" baseline="-25000" dirty="0">
                <a:solidFill>
                  <a:srgbClr val="FF0000"/>
                </a:solidFill>
              </a:rPr>
              <a:t>L</a:t>
            </a:r>
            <a:r>
              <a:rPr lang="zh-CN" altLang="en-US" dirty="0">
                <a:solidFill>
                  <a:srgbClr val="FF0000"/>
                </a:solidFill>
              </a:rPr>
              <a:t>就是最终产生的</a:t>
            </a:r>
            <a:r>
              <a:rPr lang="en-US" altLang="zh-CN" b="1" dirty="0">
                <a:solidFill>
                  <a:srgbClr val="FF0000"/>
                </a:solidFill>
              </a:rPr>
              <a:t>Hash</a:t>
            </a:r>
            <a:r>
              <a:rPr lang="zh-CN" altLang="en-US" dirty="0">
                <a:solidFill>
                  <a:srgbClr val="FF0000"/>
                </a:solidFill>
              </a:rPr>
              <a:t>值</a:t>
            </a:r>
            <a:r>
              <a:rPr lang="zh-CN" altLang="en-US" dirty="0"/>
              <a:t>。</a:t>
            </a:r>
          </a:p>
          <a:p>
            <a:endParaRPr lang="zh-CN" altLang="en-US" dirty="0"/>
          </a:p>
        </p:txBody>
      </p:sp>
    </p:spTree>
    <p:extLst>
      <p:ext uri="{BB962C8B-B14F-4D97-AF65-F5344CB8AC3E}">
        <p14:creationId xmlns:p14="http://schemas.microsoft.com/office/powerpoint/2010/main" val="22258654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标题 5">
            <a:extLst>
              <a:ext uri="{FF2B5EF4-FFF2-40B4-BE49-F238E27FC236}">
                <a16:creationId xmlns="" xmlns:a16="http://schemas.microsoft.com/office/drawing/2014/main" id="{DF5AA6B7-895F-494A-A697-562C27B824DC}"/>
              </a:ext>
            </a:extLst>
          </p:cNvPr>
          <p:cNvSpPr>
            <a:spLocks noGrp="1" noChangeArrowheads="1"/>
          </p:cNvSpPr>
          <p:nvPr>
            <p:ph type="title"/>
          </p:nvPr>
        </p:nvSpPr>
        <p:spPr>
          <a:xfrm>
            <a:off x="1098550" y="365125"/>
            <a:ext cx="6778625" cy="668338"/>
          </a:xfrm>
        </p:spPr>
        <p:txBody>
          <a:bodyPr/>
          <a:lstStyle/>
          <a:p>
            <a:pPr eaLnBrk="1" hangingPunct="1"/>
            <a:r>
              <a:rPr lang="zh-CN" altLang="en-US" b="0" dirty="0">
                <a:solidFill>
                  <a:srgbClr val="1F4E79"/>
                </a:solidFill>
                <a:latin typeface="+mn-lt"/>
              </a:rPr>
              <a:t>第六章 </a:t>
            </a:r>
            <a:r>
              <a:rPr lang="en-US" altLang="zh-CN" b="0" dirty="0">
                <a:solidFill>
                  <a:srgbClr val="1F4E79"/>
                </a:solidFill>
                <a:latin typeface="+mn-lt"/>
              </a:rPr>
              <a:t>Hash</a:t>
            </a:r>
            <a:r>
              <a:rPr lang="zh-CN" altLang="en-US" b="0" dirty="0">
                <a:solidFill>
                  <a:srgbClr val="1F4E79"/>
                </a:solidFill>
                <a:latin typeface="+mn-lt"/>
              </a:rPr>
              <a:t>函数</a:t>
            </a:r>
          </a:p>
        </p:txBody>
      </p:sp>
      <p:graphicFrame>
        <p:nvGraphicFramePr>
          <p:cNvPr id="9" name="表格 8">
            <a:extLst>
              <a:ext uri="{FF2B5EF4-FFF2-40B4-BE49-F238E27FC236}">
                <a16:creationId xmlns="" xmlns:a16="http://schemas.microsoft.com/office/drawing/2014/main" id="{C5064FC7-62C4-4A71-B0AB-2593DF414182}"/>
              </a:ext>
            </a:extLst>
          </p:cNvPr>
          <p:cNvGraphicFramePr>
            <a:graphicFrameLocks noGrp="1"/>
          </p:cNvGraphicFramePr>
          <p:nvPr>
            <p:extLst>
              <p:ext uri="{D42A27DB-BD31-4B8C-83A1-F6EECF244321}">
                <p14:modId xmlns:p14="http://schemas.microsoft.com/office/powerpoint/2010/main" val="78791343"/>
              </p:ext>
            </p:extLst>
          </p:nvPr>
        </p:nvGraphicFramePr>
        <p:xfrm>
          <a:off x="939537" y="1495838"/>
          <a:ext cx="6810375" cy="4309426"/>
        </p:xfrm>
        <a:graphic>
          <a:graphicData uri="http://schemas.openxmlformats.org/drawingml/2006/table">
            <a:tbl>
              <a:tblPr firstRow="1" bandRow="1">
                <a:tableStyleId>{3B4B98B0-60AC-42C2-AFA5-B58CD77FA1E5}</a:tableStyleId>
              </a:tblPr>
              <a:tblGrid>
                <a:gridCol w="6810375">
                  <a:extLst>
                    <a:ext uri="{9D8B030D-6E8A-4147-A177-3AD203B41FA5}">
                      <a16:colId xmlns="" xmlns:a16="http://schemas.microsoft.com/office/drawing/2014/main" val="20000"/>
                    </a:ext>
                  </a:extLst>
                </a:gridCol>
              </a:tblGrid>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2435960812"/>
                  </a:ext>
                </a:extLst>
              </a:tr>
              <a:tr h="6698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820345358"/>
                  </a:ext>
                </a:extLst>
              </a:tr>
            </a:tbl>
          </a:graphicData>
        </a:graphic>
      </p:graphicFrame>
      <p:sp>
        <p:nvSpPr>
          <p:cNvPr id="10" name="文本框 9">
            <a:extLst>
              <a:ext uri="{FF2B5EF4-FFF2-40B4-BE49-F238E27FC236}">
                <a16:creationId xmlns="" xmlns:a16="http://schemas.microsoft.com/office/drawing/2014/main" id="{072F75BE-F2AD-4800-852F-53669E5727B6}"/>
              </a:ext>
            </a:extLst>
          </p:cNvPr>
          <p:cNvSpPr txBox="1">
            <a:spLocks noChangeArrowheads="1"/>
          </p:cNvSpPr>
          <p:nvPr/>
        </p:nvSpPr>
        <p:spPr bwMode="auto">
          <a:xfrm>
            <a:off x="1043608" y="1599231"/>
            <a:ext cx="679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6.1  Hash</a:t>
            </a:r>
            <a:r>
              <a:rPr lang="zh-CN" altLang="en-US" b="0" dirty="0"/>
              <a:t>函数的概念</a:t>
            </a:r>
            <a:endParaRPr lang="en-US" altLang="zh-CN" b="0" dirty="0"/>
          </a:p>
        </p:txBody>
      </p:sp>
      <p:sp>
        <p:nvSpPr>
          <p:cNvPr id="11" name="文本框 8">
            <a:extLst>
              <a:ext uri="{FF2B5EF4-FFF2-40B4-BE49-F238E27FC236}">
                <a16:creationId xmlns="" xmlns:a16="http://schemas.microsoft.com/office/drawing/2014/main" id="{721B1DE5-DA96-4463-86F4-1ACACE82069D}"/>
              </a:ext>
            </a:extLst>
          </p:cNvPr>
          <p:cNvSpPr txBox="1">
            <a:spLocks noChangeArrowheads="1"/>
          </p:cNvSpPr>
          <p:nvPr/>
        </p:nvSpPr>
        <p:spPr bwMode="auto">
          <a:xfrm>
            <a:off x="1024731" y="2392251"/>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6.2  </a:t>
            </a:r>
            <a:r>
              <a:rPr lang="zh-CN" altLang="en-US" b="0" dirty="0"/>
              <a:t>基于分组密码的</a:t>
            </a:r>
            <a:r>
              <a:rPr lang="en-US" altLang="zh-CN" b="0" dirty="0"/>
              <a:t>Hash</a:t>
            </a:r>
            <a:r>
              <a:rPr lang="zh-CN" altLang="en-US" b="0" dirty="0"/>
              <a:t>函数</a:t>
            </a:r>
          </a:p>
        </p:txBody>
      </p:sp>
      <p:sp>
        <p:nvSpPr>
          <p:cNvPr id="12" name="文本框 9">
            <a:extLst>
              <a:ext uri="{FF2B5EF4-FFF2-40B4-BE49-F238E27FC236}">
                <a16:creationId xmlns="" xmlns:a16="http://schemas.microsoft.com/office/drawing/2014/main" id="{53000125-67E1-4226-BE7E-6523AC9CBEBE}"/>
              </a:ext>
            </a:extLst>
          </p:cNvPr>
          <p:cNvSpPr txBox="1">
            <a:spLocks noChangeArrowheads="1"/>
          </p:cNvSpPr>
          <p:nvPr/>
        </p:nvSpPr>
        <p:spPr bwMode="auto">
          <a:xfrm>
            <a:off x="1042611" y="3115770"/>
            <a:ext cx="681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6.3  MD5</a:t>
            </a:r>
            <a:r>
              <a:rPr lang="zh-CN" altLang="en-US" b="0" dirty="0"/>
              <a:t>算法</a:t>
            </a:r>
          </a:p>
        </p:txBody>
      </p:sp>
      <p:sp>
        <p:nvSpPr>
          <p:cNvPr id="14" name="文本框 11">
            <a:extLst>
              <a:ext uri="{FF2B5EF4-FFF2-40B4-BE49-F238E27FC236}">
                <a16:creationId xmlns="" xmlns:a16="http://schemas.microsoft.com/office/drawing/2014/main" id="{97D499FD-699A-4966-BECC-080E28505FCC}"/>
              </a:ext>
            </a:extLst>
          </p:cNvPr>
          <p:cNvSpPr txBox="1">
            <a:spLocks noChangeArrowheads="1"/>
          </p:cNvSpPr>
          <p:nvPr/>
        </p:nvSpPr>
        <p:spPr bwMode="auto">
          <a:xfrm>
            <a:off x="1029656" y="386729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6.4  SHA-1</a:t>
            </a:r>
            <a:r>
              <a:rPr lang="zh-CN" altLang="en-US" b="0" dirty="0"/>
              <a:t>算法</a:t>
            </a:r>
          </a:p>
        </p:txBody>
      </p:sp>
      <p:sp>
        <p:nvSpPr>
          <p:cNvPr id="15" name="文本框 11">
            <a:extLst>
              <a:ext uri="{FF2B5EF4-FFF2-40B4-BE49-F238E27FC236}">
                <a16:creationId xmlns="" xmlns:a16="http://schemas.microsoft.com/office/drawing/2014/main" id="{4AD038D6-88AA-4A79-88FF-5CC54ED3828A}"/>
              </a:ext>
            </a:extLst>
          </p:cNvPr>
          <p:cNvSpPr txBox="1">
            <a:spLocks noChangeArrowheads="1"/>
          </p:cNvSpPr>
          <p:nvPr/>
        </p:nvSpPr>
        <p:spPr bwMode="auto">
          <a:xfrm>
            <a:off x="1042611" y="5236666"/>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6.6  Hash</a:t>
            </a:r>
            <a:r>
              <a:rPr lang="zh-CN" altLang="en-US" b="0" dirty="0"/>
              <a:t>函数的分析方法</a:t>
            </a:r>
          </a:p>
        </p:txBody>
      </p:sp>
      <p:sp>
        <p:nvSpPr>
          <p:cNvPr id="16" name="文本框 11">
            <a:extLst>
              <a:ext uri="{FF2B5EF4-FFF2-40B4-BE49-F238E27FC236}">
                <a16:creationId xmlns="" xmlns:a16="http://schemas.microsoft.com/office/drawing/2014/main" id="{E5AA45B7-52D4-47CE-94BC-FEC53FAF1346}"/>
              </a:ext>
            </a:extLst>
          </p:cNvPr>
          <p:cNvSpPr txBox="1">
            <a:spLocks noChangeArrowheads="1"/>
          </p:cNvSpPr>
          <p:nvPr/>
        </p:nvSpPr>
        <p:spPr bwMode="auto">
          <a:xfrm>
            <a:off x="1024731" y="451431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6.5  SHA 512</a:t>
            </a:r>
            <a:r>
              <a:rPr lang="zh-CN" altLang="en-US" b="0" dirty="0"/>
              <a:t>算法</a:t>
            </a:r>
          </a:p>
        </p:txBody>
      </p:sp>
    </p:spTree>
    <p:extLst>
      <p:ext uri="{BB962C8B-B14F-4D97-AF65-F5344CB8AC3E}">
        <p14:creationId xmlns:p14="http://schemas.microsoft.com/office/powerpoint/2010/main" val="400962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1"/>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 xmlns:a16="http://schemas.microsoft.com/office/drawing/2014/main" id="{11580AC7-FE6E-4B0A-BE50-D6E40B09BC5A}"/>
              </a:ext>
            </a:extLst>
          </p:cNvPr>
          <p:cNvGraphicFramePr>
            <a:graphicFrameLocks noGrp="1"/>
          </p:cNvGraphicFramePr>
          <p:nvPr>
            <p:extLst>
              <p:ext uri="{D42A27DB-BD31-4B8C-83A1-F6EECF244321}">
                <p14:modId xmlns:p14="http://schemas.microsoft.com/office/powerpoint/2010/main" val="942767470"/>
              </p:ext>
            </p:extLst>
          </p:nvPr>
        </p:nvGraphicFramePr>
        <p:xfrm>
          <a:off x="939537" y="1495838"/>
          <a:ext cx="6810375" cy="4309426"/>
        </p:xfrm>
        <a:graphic>
          <a:graphicData uri="http://schemas.openxmlformats.org/drawingml/2006/table">
            <a:tbl>
              <a:tblPr firstRow="1" bandRow="1">
                <a:tableStyleId>{3B4B98B0-60AC-42C2-AFA5-B58CD77FA1E5}</a:tableStyleId>
              </a:tblPr>
              <a:tblGrid>
                <a:gridCol w="6810375">
                  <a:extLst>
                    <a:ext uri="{9D8B030D-6E8A-4147-A177-3AD203B41FA5}">
                      <a16:colId xmlns="" xmlns:a16="http://schemas.microsoft.com/office/drawing/2014/main" val="20000"/>
                    </a:ext>
                  </a:extLst>
                </a:gridCol>
              </a:tblGrid>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2435960812"/>
                  </a:ext>
                </a:extLst>
              </a:tr>
              <a:tr h="6698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820345358"/>
                  </a:ext>
                </a:extLst>
              </a:tr>
            </a:tbl>
          </a:graphicData>
        </a:graphic>
      </p:graphicFrame>
      <p:sp>
        <p:nvSpPr>
          <p:cNvPr id="9227" name="标题 5">
            <a:extLst>
              <a:ext uri="{FF2B5EF4-FFF2-40B4-BE49-F238E27FC236}">
                <a16:creationId xmlns="" xmlns:a16="http://schemas.microsoft.com/office/drawing/2014/main" id="{DF5AA6B7-895F-494A-A697-562C27B824DC}"/>
              </a:ext>
            </a:extLst>
          </p:cNvPr>
          <p:cNvSpPr>
            <a:spLocks noGrp="1" noChangeArrowheads="1"/>
          </p:cNvSpPr>
          <p:nvPr>
            <p:ph type="title"/>
          </p:nvPr>
        </p:nvSpPr>
        <p:spPr>
          <a:xfrm>
            <a:off x="1098550" y="365125"/>
            <a:ext cx="6778625" cy="668338"/>
          </a:xfrm>
        </p:spPr>
        <p:txBody>
          <a:bodyPr/>
          <a:lstStyle/>
          <a:p>
            <a:pPr eaLnBrk="1" hangingPunct="1"/>
            <a:r>
              <a:rPr lang="zh-CN" altLang="en-US" b="0" dirty="0">
                <a:solidFill>
                  <a:srgbClr val="1F4E79"/>
                </a:solidFill>
                <a:latin typeface="+mn-lt"/>
              </a:rPr>
              <a:t>第六章 </a:t>
            </a:r>
            <a:r>
              <a:rPr lang="en-US" altLang="zh-CN" b="0" dirty="0">
                <a:solidFill>
                  <a:srgbClr val="1F4E79"/>
                </a:solidFill>
                <a:latin typeface="+mn-lt"/>
              </a:rPr>
              <a:t>Hash</a:t>
            </a:r>
            <a:r>
              <a:rPr lang="zh-CN" altLang="en-US" b="0" dirty="0">
                <a:solidFill>
                  <a:srgbClr val="1F4E79"/>
                </a:solidFill>
                <a:latin typeface="+mn-lt"/>
              </a:rPr>
              <a:t>函数</a:t>
            </a:r>
          </a:p>
        </p:txBody>
      </p:sp>
      <p:sp>
        <p:nvSpPr>
          <p:cNvPr id="8" name="文本框 7">
            <a:extLst>
              <a:ext uri="{FF2B5EF4-FFF2-40B4-BE49-F238E27FC236}">
                <a16:creationId xmlns="" xmlns:a16="http://schemas.microsoft.com/office/drawing/2014/main" id="{949C2A53-765D-4ADB-9219-B7690B7B1F4D}"/>
              </a:ext>
            </a:extLst>
          </p:cNvPr>
          <p:cNvSpPr txBox="1">
            <a:spLocks noChangeArrowheads="1"/>
          </p:cNvSpPr>
          <p:nvPr/>
        </p:nvSpPr>
        <p:spPr bwMode="auto">
          <a:xfrm>
            <a:off x="1043608" y="1599231"/>
            <a:ext cx="679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6.1  Hash</a:t>
            </a:r>
            <a:r>
              <a:rPr lang="zh-CN" altLang="en-US" b="0" dirty="0"/>
              <a:t>函数的概念</a:t>
            </a:r>
            <a:endParaRPr lang="en-US" altLang="zh-CN" b="0" dirty="0"/>
          </a:p>
        </p:txBody>
      </p:sp>
      <p:sp>
        <p:nvSpPr>
          <p:cNvPr id="9229" name="文本框 8">
            <a:extLst>
              <a:ext uri="{FF2B5EF4-FFF2-40B4-BE49-F238E27FC236}">
                <a16:creationId xmlns="" xmlns:a16="http://schemas.microsoft.com/office/drawing/2014/main" id="{CF1758B5-909A-487B-BC62-5F0788C539A8}"/>
              </a:ext>
            </a:extLst>
          </p:cNvPr>
          <p:cNvSpPr txBox="1">
            <a:spLocks noChangeArrowheads="1"/>
          </p:cNvSpPr>
          <p:nvPr/>
        </p:nvSpPr>
        <p:spPr bwMode="auto">
          <a:xfrm>
            <a:off x="1024731" y="2392251"/>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6.2  </a:t>
            </a:r>
            <a:r>
              <a:rPr lang="zh-CN" altLang="en-US" b="0" dirty="0"/>
              <a:t>基于分组密码的</a:t>
            </a:r>
            <a:r>
              <a:rPr lang="en-US" altLang="zh-CN" b="0" dirty="0"/>
              <a:t>Hash</a:t>
            </a:r>
            <a:r>
              <a:rPr lang="zh-CN" altLang="en-US" b="0" dirty="0"/>
              <a:t>函数</a:t>
            </a:r>
          </a:p>
        </p:txBody>
      </p:sp>
      <p:sp>
        <p:nvSpPr>
          <p:cNvPr id="9230" name="文本框 9">
            <a:extLst>
              <a:ext uri="{FF2B5EF4-FFF2-40B4-BE49-F238E27FC236}">
                <a16:creationId xmlns="" xmlns:a16="http://schemas.microsoft.com/office/drawing/2014/main" id="{6EAA0BE8-DD29-4DAF-A197-580C30B9C6E5}"/>
              </a:ext>
            </a:extLst>
          </p:cNvPr>
          <p:cNvSpPr txBox="1">
            <a:spLocks noChangeArrowheads="1"/>
          </p:cNvSpPr>
          <p:nvPr/>
        </p:nvSpPr>
        <p:spPr bwMode="auto">
          <a:xfrm>
            <a:off x="1042611" y="3115770"/>
            <a:ext cx="681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6.3  MD5</a:t>
            </a:r>
            <a:r>
              <a:rPr lang="zh-CN" altLang="en-US" b="0" dirty="0"/>
              <a:t>算法</a:t>
            </a:r>
          </a:p>
        </p:txBody>
      </p:sp>
      <p:sp>
        <p:nvSpPr>
          <p:cNvPr id="9231" name="文本框 11">
            <a:extLst>
              <a:ext uri="{FF2B5EF4-FFF2-40B4-BE49-F238E27FC236}">
                <a16:creationId xmlns="" xmlns:a16="http://schemas.microsoft.com/office/drawing/2014/main" id="{348FFB17-50D1-4A4D-A965-DFBC62E7C5D8}"/>
              </a:ext>
            </a:extLst>
          </p:cNvPr>
          <p:cNvSpPr txBox="1">
            <a:spLocks noChangeArrowheads="1"/>
          </p:cNvSpPr>
          <p:nvPr/>
        </p:nvSpPr>
        <p:spPr bwMode="auto">
          <a:xfrm>
            <a:off x="1029656" y="386729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6.4  SHA-1</a:t>
            </a:r>
            <a:r>
              <a:rPr lang="zh-CN" altLang="en-US" b="0" dirty="0"/>
              <a:t>算法</a:t>
            </a:r>
          </a:p>
        </p:txBody>
      </p:sp>
      <p:sp>
        <p:nvSpPr>
          <p:cNvPr id="13" name="文本框 11">
            <a:extLst>
              <a:ext uri="{FF2B5EF4-FFF2-40B4-BE49-F238E27FC236}">
                <a16:creationId xmlns="" xmlns:a16="http://schemas.microsoft.com/office/drawing/2014/main" id="{F21AB852-0690-4301-85AD-6BCF5DBC3412}"/>
              </a:ext>
            </a:extLst>
          </p:cNvPr>
          <p:cNvSpPr txBox="1">
            <a:spLocks noChangeArrowheads="1"/>
          </p:cNvSpPr>
          <p:nvPr/>
        </p:nvSpPr>
        <p:spPr bwMode="auto">
          <a:xfrm>
            <a:off x="1042611" y="5236666"/>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6.6  Hash</a:t>
            </a:r>
            <a:r>
              <a:rPr lang="zh-CN" altLang="en-US" b="0" dirty="0"/>
              <a:t>函数的分析方法</a:t>
            </a:r>
          </a:p>
        </p:txBody>
      </p:sp>
      <p:sp>
        <p:nvSpPr>
          <p:cNvPr id="9" name="文本框 11">
            <a:extLst>
              <a:ext uri="{FF2B5EF4-FFF2-40B4-BE49-F238E27FC236}">
                <a16:creationId xmlns="" xmlns:a16="http://schemas.microsoft.com/office/drawing/2014/main" id="{8E4EFA7E-9CA3-4B35-B998-EB9CFF08063A}"/>
              </a:ext>
            </a:extLst>
          </p:cNvPr>
          <p:cNvSpPr txBox="1">
            <a:spLocks noChangeArrowheads="1"/>
          </p:cNvSpPr>
          <p:nvPr/>
        </p:nvSpPr>
        <p:spPr bwMode="auto">
          <a:xfrm>
            <a:off x="1024731" y="451431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6.5  SHA 512</a:t>
            </a:r>
            <a:r>
              <a:rPr lang="zh-CN" altLang="en-US" b="0" dirty="0"/>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grpId="0" nodeType="withEffect">
                                  <p:stCondLst>
                                    <p:cond delay="0"/>
                                  </p:stCondLst>
                                  <p:childTnLst>
                                    <p:animClr clrSpc="rgb" dir="cw">
                                      <p:cBhvr override="childStyle">
                                        <p:cTn id="6" dur="100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5458DF-110F-45F2-A9E3-96269027A888}"/>
              </a:ext>
            </a:extLst>
          </p:cNvPr>
          <p:cNvSpPr>
            <a:spLocks noGrp="1"/>
          </p:cNvSpPr>
          <p:nvPr>
            <p:ph type="title"/>
          </p:nvPr>
        </p:nvSpPr>
        <p:spPr/>
        <p:txBody>
          <a:bodyPr>
            <a:normAutofit/>
          </a:bodyPr>
          <a:lstStyle/>
          <a:p>
            <a:r>
              <a:rPr lang="en-US" altLang="zh-CN" b="0" dirty="0"/>
              <a:t>6.2 </a:t>
            </a:r>
            <a:r>
              <a:rPr lang="zh-CN" altLang="en-US" b="0" dirty="0"/>
              <a:t>基于分组密码的</a:t>
            </a:r>
            <a:r>
              <a:rPr lang="en-US" altLang="zh-CN" b="0" dirty="0"/>
              <a:t>Hash</a:t>
            </a:r>
            <a:r>
              <a:rPr lang="zh-CN" altLang="en-US" b="0" dirty="0"/>
              <a:t>函数</a:t>
            </a:r>
            <a:endParaRPr lang="zh-CN" altLang="en-US" dirty="0"/>
          </a:p>
        </p:txBody>
      </p:sp>
      <p:sp>
        <p:nvSpPr>
          <p:cNvPr id="3" name="内容占位符 2">
            <a:extLst>
              <a:ext uri="{FF2B5EF4-FFF2-40B4-BE49-F238E27FC236}">
                <a16:creationId xmlns="" xmlns:a16="http://schemas.microsoft.com/office/drawing/2014/main" id="{A66D69FE-874C-43B4-A4E6-555DDD2F21B1}"/>
              </a:ext>
            </a:extLst>
          </p:cNvPr>
          <p:cNvSpPr>
            <a:spLocks noGrp="1"/>
          </p:cNvSpPr>
          <p:nvPr>
            <p:ph idx="1"/>
          </p:nvPr>
        </p:nvSpPr>
        <p:spPr/>
        <p:txBody>
          <a:bodyPr/>
          <a:lstStyle/>
          <a:p>
            <a:r>
              <a:rPr lang="zh-CN" altLang="en-US" sz="2800" dirty="0"/>
              <a:t>利用分组密码来构造</a:t>
            </a:r>
            <a:r>
              <a:rPr lang="en-US" altLang="zh-CN" sz="2800" b="1" dirty="0"/>
              <a:t>Hash</a:t>
            </a:r>
            <a:r>
              <a:rPr lang="zh-CN" altLang="en-US" sz="2800" dirty="0"/>
              <a:t>函数</a:t>
            </a:r>
            <a:r>
              <a:rPr lang="en-US" altLang="zh-CN" sz="2800" dirty="0"/>
              <a:t>, </a:t>
            </a:r>
            <a:r>
              <a:rPr lang="zh-CN" altLang="en-US" sz="2800" dirty="0"/>
              <a:t>是一种简单而有效的方法。</a:t>
            </a:r>
            <a:endParaRPr lang="en-US" altLang="zh-CN" sz="2800" dirty="0"/>
          </a:p>
          <a:p>
            <a:r>
              <a:rPr lang="en-US" altLang="zh-CN" sz="2800" b="1" dirty="0">
                <a:solidFill>
                  <a:srgbClr val="FF0000"/>
                </a:solidFill>
              </a:rPr>
              <a:t>CBC</a:t>
            </a:r>
            <a:r>
              <a:rPr lang="zh-CN" altLang="en-US" sz="2800" dirty="0">
                <a:solidFill>
                  <a:srgbClr val="FF0000"/>
                </a:solidFill>
              </a:rPr>
              <a:t>和</a:t>
            </a:r>
            <a:r>
              <a:rPr lang="en-US" altLang="zh-CN" sz="2800" b="1" dirty="0">
                <a:solidFill>
                  <a:srgbClr val="FF0000"/>
                </a:solidFill>
              </a:rPr>
              <a:t>CFB</a:t>
            </a:r>
            <a:r>
              <a:rPr lang="zh-CN" altLang="en-US" sz="2800" dirty="0">
                <a:solidFill>
                  <a:srgbClr val="FF0000"/>
                </a:solidFill>
              </a:rPr>
              <a:t>模式中的密文块</a:t>
            </a:r>
            <a:r>
              <a:rPr lang="en-US" altLang="zh-CN" sz="2800" b="1" i="1" dirty="0">
                <a:solidFill>
                  <a:srgbClr val="FF0000"/>
                </a:solidFill>
              </a:rPr>
              <a:t>c</a:t>
            </a:r>
            <a:r>
              <a:rPr lang="en-US" altLang="zh-CN" sz="2800" b="1" i="1" baseline="-25000" dirty="0">
                <a:solidFill>
                  <a:srgbClr val="FF0000"/>
                </a:solidFill>
              </a:rPr>
              <a:t>i</a:t>
            </a:r>
            <a:r>
              <a:rPr lang="zh-CN" altLang="en-US" sz="2800" dirty="0">
                <a:solidFill>
                  <a:srgbClr val="FF0000"/>
                </a:solidFill>
              </a:rPr>
              <a:t>依赖于明文块</a:t>
            </a:r>
            <a:r>
              <a:rPr lang="en-US" altLang="zh-CN" sz="2800" b="1" i="1" dirty="0">
                <a:solidFill>
                  <a:srgbClr val="FF0000"/>
                </a:solidFill>
              </a:rPr>
              <a:t>m</a:t>
            </a:r>
            <a:r>
              <a:rPr lang="en-US" altLang="zh-CN" sz="2800" b="1" i="1" baseline="-25000" dirty="0">
                <a:solidFill>
                  <a:srgbClr val="FF0000"/>
                </a:solidFill>
              </a:rPr>
              <a:t>i</a:t>
            </a:r>
            <a:r>
              <a:rPr lang="zh-CN" altLang="en-US" sz="2800" dirty="0">
                <a:solidFill>
                  <a:srgbClr val="FF0000"/>
                </a:solidFill>
              </a:rPr>
              <a:t>以及前面的明文块</a:t>
            </a:r>
            <a:r>
              <a:rPr lang="en-US" altLang="zh-CN" sz="2800" dirty="0"/>
              <a:t>, </a:t>
            </a:r>
            <a:r>
              <a:rPr lang="zh-CN" altLang="en-US" sz="2800" dirty="0"/>
              <a:t>这一特点与</a:t>
            </a:r>
            <a:r>
              <a:rPr lang="en-US" altLang="zh-CN" sz="2800" b="1" dirty="0"/>
              <a:t>Hash</a:t>
            </a:r>
            <a:r>
              <a:rPr lang="zh-CN" altLang="en-US" sz="2800" dirty="0"/>
              <a:t>函数要求的单向性和抗碰撞性相同。</a:t>
            </a:r>
            <a:endParaRPr lang="en-US" altLang="zh-CN" sz="2800" dirty="0"/>
          </a:p>
          <a:p>
            <a:r>
              <a:rPr lang="zh-CN" altLang="en-US" sz="2800" dirty="0"/>
              <a:t>如果取最后一个密文块为</a:t>
            </a:r>
            <a:r>
              <a:rPr lang="en-US" altLang="zh-CN" sz="2800" b="1" dirty="0"/>
              <a:t>Hash</a:t>
            </a:r>
            <a:r>
              <a:rPr lang="zh-CN" altLang="en-US" sz="2800" dirty="0"/>
              <a:t>值</a:t>
            </a:r>
            <a:r>
              <a:rPr lang="en-US" altLang="zh-CN" sz="2800" dirty="0"/>
              <a:t>, </a:t>
            </a:r>
            <a:r>
              <a:rPr lang="zh-CN" altLang="en-US" sz="2800" dirty="0"/>
              <a:t>则与</a:t>
            </a:r>
            <a:r>
              <a:rPr lang="en-US" altLang="zh-CN" sz="2800" b="1" dirty="0"/>
              <a:t>Hash</a:t>
            </a:r>
            <a:r>
              <a:rPr lang="zh-CN" altLang="en-US" sz="2800" dirty="0"/>
              <a:t>函数要求的压缩性相同。</a:t>
            </a:r>
          </a:p>
          <a:p>
            <a:endParaRPr lang="zh-CN" altLang="en-US" dirty="0"/>
          </a:p>
        </p:txBody>
      </p:sp>
    </p:spTree>
    <p:extLst>
      <p:ext uri="{BB962C8B-B14F-4D97-AF65-F5344CB8AC3E}">
        <p14:creationId xmlns:p14="http://schemas.microsoft.com/office/powerpoint/2010/main" val="36746387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582D48-1645-4CD9-9FA9-1D3C7AF9AE28}"/>
              </a:ext>
            </a:extLst>
          </p:cNvPr>
          <p:cNvSpPr>
            <a:spLocks noGrp="1"/>
          </p:cNvSpPr>
          <p:nvPr>
            <p:ph type="title"/>
          </p:nvPr>
        </p:nvSpPr>
        <p:spPr/>
        <p:txBody>
          <a:bodyPr/>
          <a:lstStyle/>
          <a:p>
            <a:r>
              <a:rPr lang="en-US" altLang="zh-CN" b="0" dirty="0"/>
              <a:t>6.2 </a:t>
            </a:r>
            <a:r>
              <a:rPr lang="zh-CN" altLang="en-US" b="0" dirty="0"/>
              <a:t>基于分组密码的</a:t>
            </a:r>
            <a:r>
              <a:rPr lang="en-US" altLang="zh-CN" b="0" dirty="0"/>
              <a:t>Hash</a:t>
            </a:r>
            <a:r>
              <a:rPr lang="zh-CN" altLang="en-US" b="0" dirty="0"/>
              <a:t>函数</a:t>
            </a:r>
            <a:endParaRPr lang="zh-CN" altLang="en-US" dirty="0"/>
          </a:p>
        </p:txBody>
      </p:sp>
      <p:sp>
        <p:nvSpPr>
          <p:cNvPr id="5" name="内容占位符 2">
            <a:extLst>
              <a:ext uri="{FF2B5EF4-FFF2-40B4-BE49-F238E27FC236}">
                <a16:creationId xmlns="" xmlns:a16="http://schemas.microsoft.com/office/drawing/2014/main" id="{EAA77359-D41B-4F47-9D5C-E40539CC5349}"/>
              </a:ext>
            </a:extLst>
          </p:cNvPr>
          <p:cNvSpPr txBox="1">
            <a:spLocks/>
          </p:cNvSpPr>
          <p:nvPr/>
        </p:nvSpPr>
        <p:spPr bwMode="auto">
          <a:xfrm>
            <a:off x="352264" y="1066800"/>
            <a:ext cx="8612224" cy="502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400" indent="-230400" algn="just" rtl="0" eaLnBrk="0" fontAlgn="base" hangingPunct="0">
              <a:lnSpc>
                <a:spcPct val="120000"/>
              </a:lnSpc>
              <a:spcBef>
                <a:spcPts val="0"/>
              </a:spcBef>
              <a:spcAft>
                <a:spcPct val="0"/>
              </a:spcAft>
              <a:buFont typeface="Wingdings" panose="05000000000000000000" pitchFamily="2" charset="2"/>
              <a:buChar char="Ø"/>
              <a:defRPr sz="3200" b="0" kern="1200" baseline="0">
                <a:solidFill>
                  <a:schemeClr val="tx1"/>
                </a:solidFill>
                <a:latin typeface="Euclid" panose="02020503060505020303" pitchFamily="18" charset="0"/>
                <a:ea typeface="华文中宋" panose="02010600040101010101" pitchFamily="2" charset="-122"/>
                <a:cs typeface="华文中宋" panose="02010600040101010101" pitchFamily="2" charset="-122"/>
              </a:defRPr>
            </a:lvl1pPr>
            <a:lvl2pPr marL="687600" indent="-230400" algn="just" rtl="0" eaLnBrk="0" fontAlgn="base" hangingPunct="0">
              <a:lnSpc>
                <a:spcPct val="120000"/>
              </a:lnSpc>
              <a:spcBef>
                <a:spcPts val="0"/>
              </a:spcBef>
              <a:spcAft>
                <a:spcPct val="0"/>
              </a:spcAft>
              <a:buFont typeface="Times New Roman" panose="02020603050405020304" pitchFamily="18" charset="0"/>
              <a:buChar char="‒"/>
              <a:defRPr sz="2800" b="0" kern="1200" baseline="0">
                <a:solidFill>
                  <a:schemeClr val="tx1"/>
                </a:solidFill>
                <a:latin typeface="Euclid" panose="02020503060505020303" pitchFamily="18" charset="0"/>
                <a:ea typeface="华文中宋" panose="02010600040101010101" pitchFamily="2" charset="-122"/>
                <a:cs typeface="华文中宋" panose="02010600040101010101" pitchFamily="2" charset="-122"/>
              </a:defRPr>
            </a:lvl2pPr>
            <a:lvl3pPr marL="11430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3pPr>
            <a:lvl4pPr marL="16002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4pPr>
            <a:lvl5pPr marL="2057400" indent="0" algn="just" rtl="0" eaLnBrk="0" fontAlgn="base" hangingPunct="0">
              <a:lnSpc>
                <a:spcPct val="100000"/>
              </a:lnSpc>
              <a:spcBef>
                <a:spcPts val="500"/>
              </a:spcBef>
              <a:spcAft>
                <a:spcPct val="0"/>
              </a:spcAft>
              <a:buFont typeface="Arial" panose="020B0604020202020204" pitchFamily="34" charset="0"/>
              <a:buChar char="•"/>
              <a:defRPr sz="2000" b="1" kern="1200" baseline="0">
                <a:solidFill>
                  <a:schemeClr val="tx1"/>
                </a:solidFill>
                <a:latin typeface="Times New Roman" panose="02020603050405020304" pitchFamily="18" charset="0"/>
                <a:ea typeface="华文中宋" panose="02010600040101010101" pitchFamily="2" charset="-122"/>
                <a:cs typeface="华文中宋"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lvl="1">
              <a:buClr>
                <a:schemeClr val="tx1"/>
              </a:buClr>
              <a:buSzPct val="100000"/>
              <a:buFont typeface="Wingdings" panose="05000000000000000000" pitchFamily="2" charset="2"/>
              <a:buChar char="Ø"/>
              <a:defRPr/>
            </a:pPr>
            <a:r>
              <a:rPr lang="zh-CN" altLang="en-US" dirty="0"/>
              <a:t>基于分组密码</a:t>
            </a:r>
            <a:r>
              <a:rPr lang="en-US" altLang="zh-CN" b="1" dirty="0"/>
              <a:t>CBC</a:t>
            </a:r>
            <a:r>
              <a:rPr lang="zh-CN" altLang="en-US" dirty="0"/>
              <a:t>模式的</a:t>
            </a:r>
            <a:r>
              <a:rPr lang="en-US" altLang="zh-CN" b="1" dirty="0"/>
              <a:t>Hash</a:t>
            </a:r>
            <a:r>
              <a:rPr lang="zh-CN" altLang="en-US" dirty="0"/>
              <a:t>函数</a:t>
            </a:r>
            <a:endParaRPr lang="en-US" altLang="zh-CN" dirty="0"/>
          </a:p>
          <a:p>
            <a:pPr marL="230400" lvl="1">
              <a:buClr>
                <a:schemeClr val="tx1"/>
              </a:buClr>
              <a:buSzPct val="100000"/>
              <a:buFont typeface="Wingdings" panose="05000000000000000000" pitchFamily="2" charset="2"/>
              <a:buChar char="Ø"/>
              <a:defRPr/>
            </a:pPr>
            <a:endParaRPr lang="en-US" altLang="zh-CN" dirty="0"/>
          </a:p>
          <a:p>
            <a:pPr marL="230400" lvl="1">
              <a:buClr>
                <a:schemeClr val="tx1"/>
              </a:buClr>
              <a:buSzPct val="100000"/>
              <a:buFont typeface="Wingdings" panose="05000000000000000000" pitchFamily="2" charset="2"/>
              <a:buChar char="Ø"/>
              <a:defRPr/>
            </a:pPr>
            <a:endParaRPr lang="en-US" altLang="zh-CN" dirty="0"/>
          </a:p>
          <a:p>
            <a:pPr marL="230400" lvl="1">
              <a:buClr>
                <a:schemeClr val="tx1"/>
              </a:buClr>
              <a:buSzPct val="100000"/>
              <a:buFont typeface="Wingdings" panose="05000000000000000000" pitchFamily="2" charset="2"/>
              <a:buChar char="Ø"/>
              <a:defRPr/>
            </a:pPr>
            <a:endParaRPr lang="en-US" altLang="zh-CN" dirty="0"/>
          </a:p>
          <a:p>
            <a:pPr marL="230400" lvl="1">
              <a:buClr>
                <a:schemeClr val="tx1"/>
              </a:buClr>
              <a:buSzPct val="100000"/>
              <a:buFont typeface="Wingdings" panose="05000000000000000000" pitchFamily="2" charset="2"/>
              <a:buChar char="Ø"/>
              <a:defRPr/>
            </a:pPr>
            <a:endParaRPr lang="en-US" altLang="zh-CN" dirty="0"/>
          </a:p>
          <a:p>
            <a:pPr lvl="1" indent="-241200">
              <a:buClr>
                <a:schemeClr val="tx1"/>
              </a:buClr>
              <a:buSzPct val="100000"/>
              <a:defRPr/>
            </a:pPr>
            <a:endParaRPr lang="en-US" altLang="zh-CN" sz="2400" i="1" dirty="0"/>
          </a:p>
          <a:p>
            <a:pPr lvl="1" indent="-241200">
              <a:spcBef>
                <a:spcPts val="1200"/>
              </a:spcBef>
              <a:buClr>
                <a:schemeClr val="tx1"/>
              </a:buClr>
              <a:buSzPct val="100000"/>
              <a:defRPr/>
            </a:pPr>
            <a:r>
              <a:rPr lang="en-US" altLang="zh-CN" sz="2400" b="1" i="1" dirty="0" err="1"/>
              <a:t>E</a:t>
            </a:r>
            <a:r>
              <a:rPr lang="en-US" altLang="zh-CN" sz="2400" b="1" i="1" baseline="-25000" dirty="0" err="1"/>
              <a:t>k</a:t>
            </a:r>
            <a:r>
              <a:rPr lang="zh-CN" altLang="en-US" sz="2400" dirty="0"/>
              <a:t>：分组长度为</a:t>
            </a:r>
            <a:r>
              <a:rPr lang="en-US" altLang="zh-CN" sz="2400" b="1" i="1" dirty="0"/>
              <a:t>n</a:t>
            </a:r>
            <a:r>
              <a:rPr lang="zh-CN" altLang="en-US" sz="2400" dirty="0"/>
              <a:t>的分组密码加密算法</a:t>
            </a:r>
            <a:r>
              <a:rPr lang="en-US" altLang="zh-CN" sz="2400" dirty="0"/>
              <a:t>, </a:t>
            </a:r>
            <a:r>
              <a:rPr lang="zh-CN" altLang="en-US" sz="2400" dirty="0"/>
              <a:t>密钥为</a:t>
            </a:r>
            <a:r>
              <a:rPr lang="en-US" altLang="zh-CN" sz="2400" b="1" i="1" dirty="0"/>
              <a:t>k</a:t>
            </a:r>
            <a:r>
              <a:rPr lang="zh-CN" altLang="en-US" sz="2400" dirty="0"/>
              <a:t>。</a:t>
            </a:r>
            <a:endParaRPr lang="en-US" altLang="zh-CN" sz="2400" dirty="0"/>
          </a:p>
          <a:p>
            <a:pPr lvl="1" indent="-241200">
              <a:buClr>
                <a:schemeClr val="tx1"/>
              </a:buClr>
              <a:buSzPct val="100000"/>
              <a:defRPr/>
            </a:pPr>
            <a:r>
              <a:rPr lang="en-US" altLang="zh-CN" sz="2400" b="1" i="1" dirty="0"/>
              <a:t>m</a:t>
            </a:r>
            <a:r>
              <a:rPr lang="zh-CN" altLang="en-US" sz="2400" dirty="0"/>
              <a:t>：对其进行分组</a:t>
            </a:r>
            <a:r>
              <a:rPr lang="en-US" altLang="zh-CN" sz="2400" dirty="0"/>
              <a:t>, </a:t>
            </a:r>
            <a:r>
              <a:rPr lang="en-US" altLang="zh-CN" sz="2400" b="1" i="1" dirty="0"/>
              <a:t>m</a:t>
            </a:r>
            <a:r>
              <a:rPr lang="en-US" altLang="zh-CN" sz="2400" b="1" dirty="0"/>
              <a:t>=</a:t>
            </a:r>
            <a:r>
              <a:rPr lang="en-US" altLang="zh-CN" sz="2400" b="1" i="1" dirty="0"/>
              <a:t>m</a:t>
            </a:r>
            <a:r>
              <a:rPr lang="en-US" altLang="zh-CN" sz="2400" b="1" baseline="-25000" dirty="0"/>
              <a:t>0</a:t>
            </a:r>
            <a:r>
              <a:rPr lang="en-US" altLang="zh-CN" sz="2400" b="1" i="1" dirty="0"/>
              <a:t>m</a:t>
            </a:r>
            <a:r>
              <a:rPr lang="en-US" altLang="zh-CN" sz="2400" b="1" baseline="-25000" dirty="0"/>
              <a:t>1</a:t>
            </a:r>
            <a:r>
              <a:rPr lang="en-US" altLang="zh-CN" sz="2400" b="1" dirty="0"/>
              <a:t>…</a:t>
            </a:r>
            <a:r>
              <a:rPr lang="en-US" altLang="zh-CN" sz="2400" b="1" i="1" dirty="0"/>
              <a:t>m</a:t>
            </a:r>
            <a:r>
              <a:rPr lang="en-US" altLang="zh-CN" sz="2400" b="1" i="1" baseline="-25000" dirty="0"/>
              <a:t>L</a:t>
            </a:r>
            <a:r>
              <a:rPr lang="en-US" altLang="zh-CN" sz="2400" b="1" baseline="-25000" dirty="0"/>
              <a:t>-1</a:t>
            </a:r>
            <a:r>
              <a:rPr lang="en-US" altLang="zh-CN" sz="2400" dirty="0"/>
              <a:t>, </a:t>
            </a:r>
            <a:r>
              <a:rPr lang="zh-CN" altLang="en-US" sz="2400" dirty="0"/>
              <a:t>使得每组的长度为</a:t>
            </a:r>
            <a:r>
              <a:rPr lang="en-US" altLang="zh-CN" sz="2400" b="1" i="1" dirty="0"/>
              <a:t>n</a:t>
            </a:r>
            <a:endParaRPr lang="en-US" altLang="zh-CN" sz="2400" dirty="0"/>
          </a:p>
          <a:p>
            <a:pPr lvl="1" indent="-241200">
              <a:buClr>
                <a:schemeClr val="tx1"/>
              </a:buClr>
              <a:buSzPct val="100000"/>
              <a:defRPr/>
            </a:pPr>
            <a:r>
              <a:rPr lang="en-US" altLang="zh-CN" sz="2400" b="1" i="1" dirty="0"/>
              <a:t>IV</a:t>
            </a:r>
            <a:r>
              <a:rPr lang="zh-CN" altLang="en-US" sz="2400" dirty="0"/>
              <a:t>：密钥的初始值。</a:t>
            </a:r>
            <a:endParaRPr lang="en-US" altLang="zh-CN" sz="2400" dirty="0"/>
          </a:p>
          <a:p>
            <a:pPr lvl="1" indent="-241200">
              <a:buClr>
                <a:schemeClr val="tx1"/>
              </a:buClr>
              <a:buSzPct val="100000"/>
              <a:defRPr/>
            </a:pPr>
            <a:r>
              <a:rPr lang="en-US" altLang="zh-CN" sz="2400" b="1" i="1" dirty="0"/>
              <a:t>H</a:t>
            </a:r>
            <a:r>
              <a:rPr lang="en-US" altLang="zh-CN" sz="2400" b="1" i="1" baseline="-25000" dirty="0"/>
              <a:t>L</a:t>
            </a:r>
            <a:r>
              <a:rPr lang="zh-CN" altLang="en-US" sz="2400" dirty="0"/>
              <a:t>：最后</a:t>
            </a:r>
            <a:r>
              <a:rPr lang="zh-CN" altLang="en-US" sz="2400" dirty="0">
                <a:solidFill>
                  <a:srgbClr val="FF0000"/>
                </a:solidFill>
              </a:rPr>
              <a:t>输出的</a:t>
            </a:r>
            <a:r>
              <a:rPr lang="en-US" altLang="zh-CN" sz="2400" b="1" dirty="0">
                <a:solidFill>
                  <a:srgbClr val="FF0000"/>
                </a:solidFill>
              </a:rPr>
              <a:t>Hash</a:t>
            </a:r>
            <a:r>
              <a:rPr lang="zh-CN" altLang="en-US" sz="2400" dirty="0">
                <a:solidFill>
                  <a:srgbClr val="FF0000"/>
                </a:solidFill>
              </a:rPr>
              <a:t>值</a:t>
            </a:r>
            <a:r>
              <a:rPr lang="zh-CN" altLang="en-US" sz="2400" dirty="0"/>
              <a:t>。</a:t>
            </a:r>
          </a:p>
          <a:p>
            <a:pPr marL="1080000" lvl="1" eaLnBrk="1" hangingPunct="1">
              <a:spcBef>
                <a:spcPct val="0"/>
              </a:spcBef>
              <a:buClr>
                <a:schemeClr val="accent1"/>
              </a:buClr>
              <a:buSzPct val="55000"/>
              <a:buFont typeface="Wingdings" panose="05000000000000000000" pitchFamily="2" charset="2"/>
              <a:buChar char="n"/>
              <a:defRPr/>
            </a:pPr>
            <a:endParaRPr lang="zh-CN" altLang="en-US" b="1" dirty="0">
              <a:latin typeface="+mn-lt"/>
            </a:endParaRPr>
          </a:p>
        </p:txBody>
      </p:sp>
      <p:pic>
        <p:nvPicPr>
          <p:cNvPr id="6" name="图片 5">
            <a:extLst>
              <a:ext uri="{FF2B5EF4-FFF2-40B4-BE49-F238E27FC236}">
                <a16:creationId xmlns="" xmlns:a16="http://schemas.microsoft.com/office/drawing/2014/main" id="{557B73B0-34B1-4C8B-8745-0A61010F0D05}"/>
              </a:ext>
            </a:extLst>
          </p:cNvPr>
          <p:cNvPicPr>
            <a:picLocks noChangeAspect="1"/>
          </p:cNvPicPr>
          <p:nvPr/>
        </p:nvPicPr>
        <p:blipFill>
          <a:blip r:embed="rId2"/>
          <a:stretch>
            <a:fillRect/>
          </a:stretch>
        </p:blipFill>
        <p:spPr>
          <a:xfrm>
            <a:off x="179512" y="1700808"/>
            <a:ext cx="8650386" cy="1579162"/>
          </a:xfrm>
          <a:prstGeom prst="rect">
            <a:avLst/>
          </a:prstGeom>
        </p:spPr>
      </p:pic>
      <p:sp>
        <p:nvSpPr>
          <p:cNvPr id="12" name="文本框 11">
            <a:extLst>
              <a:ext uri="{FF2B5EF4-FFF2-40B4-BE49-F238E27FC236}">
                <a16:creationId xmlns="" xmlns:a16="http://schemas.microsoft.com/office/drawing/2014/main" id="{17152C8A-9F70-4DB5-AC3F-040E6358DFB3}"/>
              </a:ext>
            </a:extLst>
          </p:cNvPr>
          <p:cNvSpPr txBox="1"/>
          <p:nvPr/>
        </p:nvSpPr>
        <p:spPr>
          <a:xfrm>
            <a:off x="251520" y="3501008"/>
            <a:ext cx="8791736" cy="523220"/>
          </a:xfrm>
          <a:prstGeom prst="rect">
            <a:avLst/>
          </a:prstGeom>
          <a:noFill/>
          <a:ln w="19050">
            <a:solidFill>
              <a:srgbClr val="FF0000"/>
            </a:solidFill>
          </a:ln>
        </p:spPr>
        <p:txBody>
          <a:bodyPr wrap="square" rtlCol="0">
            <a:spAutoFit/>
          </a:bodyPr>
          <a:lstStyle/>
          <a:p>
            <a:r>
              <a:rPr lang="en-US" altLang="zh-CN" sz="2800" b="1" i="1" dirty="0">
                <a:latin typeface="Euclid" panose="02020503060505020303" pitchFamily="18" charset="0"/>
              </a:rPr>
              <a:t>H</a:t>
            </a:r>
            <a:r>
              <a:rPr lang="en-US" altLang="zh-CN" sz="2800" b="1" baseline="-25000" dirty="0">
                <a:latin typeface="Euclid" panose="02020503060505020303" pitchFamily="18" charset="0"/>
              </a:rPr>
              <a:t>0</a:t>
            </a:r>
            <a:r>
              <a:rPr lang="en-US" altLang="zh-CN" sz="2800" b="1" dirty="0">
                <a:latin typeface="Euclid" panose="02020503060505020303" pitchFamily="18" charset="0"/>
              </a:rPr>
              <a:t>=</a:t>
            </a:r>
            <a:r>
              <a:rPr lang="en-US" altLang="zh-CN" sz="2800" b="1" i="1" dirty="0">
                <a:latin typeface="Euclid" panose="02020503060505020303" pitchFamily="18" charset="0"/>
              </a:rPr>
              <a:t>IV</a:t>
            </a:r>
            <a:r>
              <a:rPr lang="en-US" altLang="zh-CN" sz="2800" b="1" dirty="0">
                <a:latin typeface="Euclid" panose="02020503060505020303" pitchFamily="18" charset="0"/>
              </a:rPr>
              <a:t>, </a:t>
            </a:r>
            <a:r>
              <a:rPr lang="en-US" altLang="zh-CN" sz="2800" b="1" i="1" dirty="0">
                <a:latin typeface="Euclid" panose="02020503060505020303" pitchFamily="18" charset="0"/>
              </a:rPr>
              <a:t>H</a:t>
            </a:r>
            <a:r>
              <a:rPr lang="en-US" altLang="zh-CN" sz="2800" b="1" i="1" baseline="-25000" dirty="0">
                <a:latin typeface="Euclid" panose="02020503060505020303" pitchFamily="18" charset="0"/>
              </a:rPr>
              <a:t>i</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i="1" baseline="-25000" dirty="0">
                <a:latin typeface="Euclid" panose="02020503060505020303" pitchFamily="18" charset="0"/>
              </a:rPr>
              <a:t>H</a:t>
            </a:r>
            <a:r>
              <a:rPr lang="en-US" altLang="zh-CN" sz="2800" b="1" i="1" baseline="-40000" dirty="0">
                <a:latin typeface="Euclid" panose="02020503060505020303" pitchFamily="18" charset="0"/>
              </a:rPr>
              <a:t>i</a:t>
            </a:r>
            <a:r>
              <a:rPr lang="en-US" altLang="zh-CN" sz="2800" b="1" baseline="-40000" dirty="0">
                <a:latin typeface="Euclid" panose="02020503060505020303" pitchFamily="18" charset="0"/>
              </a:rPr>
              <a:t>-1</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i="1" baseline="-25000" dirty="0">
                <a:latin typeface="Euclid" panose="02020503060505020303" pitchFamily="18" charset="0"/>
              </a:rPr>
              <a:t>i</a:t>
            </a:r>
            <a:r>
              <a:rPr lang="en-US" altLang="zh-CN" sz="2800" b="1" baseline="-25000" dirty="0">
                <a:latin typeface="Euclid" panose="02020503060505020303" pitchFamily="18" charset="0"/>
              </a:rPr>
              <a:t>-1</a:t>
            </a:r>
            <a:r>
              <a:rPr lang="en-US" altLang="zh-CN" sz="2800" b="1" dirty="0">
                <a:latin typeface="Euclid" panose="02020503060505020303" pitchFamily="18" charset="0"/>
              </a:rPr>
              <a:t>)</a:t>
            </a:r>
            <a:r>
              <a:rPr lang="zh-CN" altLang="en-US" sz="2800" b="1" dirty="0">
                <a:latin typeface="Euclid" panose="02020503060505020303" pitchFamily="18" charset="0"/>
              </a:rPr>
              <a:t>⊕</a:t>
            </a:r>
            <a:r>
              <a:rPr lang="en-US" altLang="zh-CN" sz="2800" b="1" i="1" dirty="0">
                <a:latin typeface="Euclid" panose="02020503060505020303" pitchFamily="18" charset="0"/>
              </a:rPr>
              <a:t>m</a:t>
            </a:r>
            <a:r>
              <a:rPr lang="en-US" altLang="zh-CN" sz="2800" b="1" i="1" baseline="-25000" dirty="0">
                <a:latin typeface="Euclid" panose="02020503060505020303" pitchFamily="18" charset="0"/>
              </a:rPr>
              <a:t>i</a:t>
            </a:r>
            <a:r>
              <a:rPr lang="en-US" altLang="zh-CN" sz="2800" b="1" baseline="-25000" dirty="0">
                <a:latin typeface="Euclid" panose="02020503060505020303" pitchFamily="18" charset="0"/>
              </a:rPr>
              <a:t>-1</a:t>
            </a:r>
            <a:r>
              <a:rPr lang="en-US" altLang="zh-CN" sz="2800" b="1" dirty="0">
                <a:latin typeface="Euclid" panose="02020503060505020303" pitchFamily="18" charset="0"/>
              </a:rPr>
              <a:t> (1</a:t>
            </a:r>
            <a:r>
              <a:rPr lang="zh-CN" altLang="en-US" sz="2800" b="1" dirty="0">
                <a:latin typeface="Euclid" panose="02020503060505020303" pitchFamily="18" charset="0"/>
              </a:rPr>
              <a:t>≤</a:t>
            </a:r>
            <a:r>
              <a:rPr lang="en-US" altLang="zh-CN" sz="2800" b="1" i="1" dirty="0" err="1">
                <a:latin typeface="Euclid" panose="02020503060505020303" pitchFamily="18" charset="0"/>
              </a:rPr>
              <a:t>i</a:t>
            </a:r>
            <a:r>
              <a:rPr lang="zh-CN" altLang="en-US" sz="2800" b="1" dirty="0">
                <a:latin typeface="Euclid" panose="02020503060505020303" pitchFamily="18" charset="0"/>
              </a:rPr>
              <a:t>≤</a:t>
            </a:r>
            <a:r>
              <a:rPr lang="en-US" altLang="zh-CN" sz="2800" b="1" i="1" dirty="0">
                <a:latin typeface="Euclid" panose="02020503060505020303" pitchFamily="18" charset="0"/>
              </a:rPr>
              <a:t>L</a:t>
            </a:r>
            <a:r>
              <a:rPr lang="en-US" altLang="zh-CN" sz="2800" b="1" dirty="0">
                <a:latin typeface="Euclid" panose="02020503060505020303" pitchFamily="18" charset="0"/>
              </a:rPr>
              <a:t>)  </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 = </a:t>
            </a:r>
            <a:r>
              <a:rPr lang="en-US" altLang="zh-CN" sz="2800" b="1" i="1" dirty="0">
                <a:latin typeface="Euclid" panose="02020503060505020303" pitchFamily="18" charset="0"/>
              </a:rPr>
              <a:t>H</a:t>
            </a:r>
            <a:r>
              <a:rPr lang="en-US" altLang="zh-CN" sz="2800" b="1" i="1" baseline="-25000" dirty="0">
                <a:latin typeface="Euclid" panose="02020503060505020303" pitchFamily="18" charset="0"/>
              </a:rPr>
              <a:t>L</a:t>
            </a:r>
            <a:endParaRPr lang="zh-CN" altLang="en-US" sz="2800" b="1" i="1" baseline="-25000" dirty="0">
              <a:latin typeface="Euclid" panose="02020503060505020303" pitchFamily="18" charset="0"/>
            </a:endParaRPr>
          </a:p>
        </p:txBody>
      </p:sp>
    </p:spTree>
    <p:extLst>
      <p:ext uri="{BB962C8B-B14F-4D97-AF65-F5344CB8AC3E}">
        <p14:creationId xmlns:p14="http://schemas.microsoft.com/office/powerpoint/2010/main" val="36930722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7B699B-FC4D-4A46-AA8D-B30B800AEE55}"/>
              </a:ext>
            </a:extLst>
          </p:cNvPr>
          <p:cNvSpPr>
            <a:spLocks noGrp="1"/>
          </p:cNvSpPr>
          <p:nvPr>
            <p:ph type="title"/>
          </p:nvPr>
        </p:nvSpPr>
        <p:spPr/>
        <p:txBody>
          <a:bodyPr/>
          <a:lstStyle/>
          <a:p>
            <a:r>
              <a:rPr lang="en-US" altLang="zh-CN" b="0" dirty="0"/>
              <a:t>6.2 </a:t>
            </a:r>
            <a:r>
              <a:rPr lang="zh-CN" altLang="en-US" b="0" dirty="0"/>
              <a:t>基于分组密码的</a:t>
            </a:r>
            <a:r>
              <a:rPr lang="en-US" altLang="zh-CN" b="0" dirty="0"/>
              <a:t>Hash</a:t>
            </a:r>
            <a:r>
              <a:rPr lang="zh-CN" altLang="en-US" b="0" dirty="0"/>
              <a:t>函数</a:t>
            </a:r>
            <a:endParaRPr lang="zh-CN" altLang="en-US" dirty="0"/>
          </a:p>
        </p:txBody>
      </p:sp>
      <p:sp>
        <p:nvSpPr>
          <p:cNvPr id="3" name="内容占位符 2">
            <a:extLst>
              <a:ext uri="{FF2B5EF4-FFF2-40B4-BE49-F238E27FC236}">
                <a16:creationId xmlns="" xmlns:a16="http://schemas.microsoft.com/office/drawing/2014/main" id="{48649F9D-6E9D-44C2-9D45-C6A9559BAFBA}"/>
              </a:ext>
            </a:extLst>
          </p:cNvPr>
          <p:cNvSpPr>
            <a:spLocks noGrp="1"/>
          </p:cNvSpPr>
          <p:nvPr>
            <p:ph idx="1"/>
          </p:nvPr>
        </p:nvSpPr>
        <p:spPr/>
        <p:txBody>
          <a:bodyPr/>
          <a:lstStyle/>
          <a:p>
            <a:r>
              <a:rPr lang="en-US" altLang="zh-CN" sz="2800" b="1" dirty="0"/>
              <a:t>1993</a:t>
            </a:r>
            <a:r>
              <a:rPr lang="zh-CN" altLang="en-US" sz="2800" dirty="0"/>
              <a:t>年</a:t>
            </a:r>
            <a:r>
              <a:rPr lang="en-US" altLang="zh-CN" sz="2800" dirty="0"/>
              <a:t>, </a:t>
            </a:r>
            <a:r>
              <a:rPr lang="en-US" altLang="zh-CN" sz="2800" b="1" dirty="0" err="1"/>
              <a:t>Preneel</a:t>
            </a:r>
            <a:r>
              <a:rPr lang="en-US" altLang="zh-CN" sz="2800" dirty="0"/>
              <a:t>, </a:t>
            </a:r>
            <a:r>
              <a:rPr lang="en-US" altLang="zh-CN" sz="2800" b="1" dirty="0" err="1"/>
              <a:t>Govaerts</a:t>
            </a:r>
            <a:r>
              <a:rPr lang="zh-CN" altLang="en-US" sz="2800" dirty="0"/>
              <a:t>和</a:t>
            </a:r>
            <a:r>
              <a:rPr lang="en-US" altLang="zh-CN" sz="2800" b="1" dirty="0" err="1"/>
              <a:t>Vandewalle</a:t>
            </a:r>
            <a:r>
              <a:rPr lang="zh-CN" altLang="en-US" sz="2800" dirty="0"/>
              <a:t>提出了</a:t>
            </a:r>
            <a:r>
              <a:rPr lang="en-US" altLang="zh-CN" sz="2800" b="1" dirty="0"/>
              <a:t>64</a:t>
            </a:r>
            <a:r>
              <a:rPr lang="zh-CN" altLang="en-US" sz="2800" dirty="0"/>
              <a:t>种这类构造方法</a:t>
            </a:r>
            <a:r>
              <a:rPr lang="en-US" altLang="zh-CN" sz="2800" dirty="0"/>
              <a:t>, </a:t>
            </a:r>
            <a:r>
              <a:rPr lang="zh-CN" altLang="en-US" sz="2800" dirty="0"/>
              <a:t>发现只有</a:t>
            </a:r>
            <a:r>
              <a:rPr lang="en-US" altLang="zh-CN" sz="2800" b="1" dirty="0"/>
              <a:t>12</a:t>
            </a:r>
            <a:r>
              <a:rPr lang="zh-CN" altLang="en-US" sz="2800" dirty="0"/>
              <a:t>种构造方法是安全的。</a:t>
            </a:r>
            <a:endParaRPr lang="en-US" altLang="zh-CN" sz="2800" dirty="0"/>
          </a:p>
          <a:p>
            <a:r>
              <a:rPr lang="en-US" altLang="zh-CN" sz="2800" b="1" dirty="0"/>
              <a:t>2002</a:t>
            </a:r>
            <a:r>
              <a:rPr lang="zh-CN" altLang="en-US" sz="2800" dirty="0"/>
              <a:t>年</a:t>
            </a:r>
            <a:r>
              <a:rPr lang="en-US" altLang="zh-CN" sz="2800" dirty="0"/>
              <a:t>, </a:t>
            </a:r>
            <a:r>
              <a:rPr lang="en-US" altLang="zh-CN" sz="2800" b="1" dirty="0"/>
              <a:t>Black</a:t>
            </a:r>
            <a:r>
              <a:rPr lang="en-US" altLang="zh-CN" sz="2800" dirty="0"/>
              <a:t>, </a:t>
            </a:r>
            <a:r>
              <a:rPr lang="en-US" altLang="zh-CN" sz="2800" b="1" dirty="0" err="1"/>
              <a:t>Rogaway</a:t>
            </a:r>
            <a:r>
              <a:rPr lang="zh-CN" altLang="en-US" sz="2800" dirty="0"/>
              <a:t>和</a:t>
            </a:r>
            <a:r>
              <a:rPr lang="en-US" altLang="zh-CN" sz="2800" b="1" dirty="0"/>
              <a:t>Shrimpton</a:t>
            </a:r>
            <a:r>
              <a:rPr lang="zh-CN" altLang="en-US" sz="2800" dirty="0"/>
              <a:t>修改了这</a:t>
            </a:r>
            <a:r>
              <a:rPr lang="en-US" altLang="zh-CN" sz="2800" b="1" dirty="0"/>
              <a:t>64</a:t>
            </a:r>
            <a:r>
              <a:rPr lang="zh-CN" altLang="en-US" sz="2800" dirty="0"/>
              <a:t>种构造方法</a:t>
            </a:r>
            <a:r>
              <a:rPr lang="en-US" altLang="zh-CN" sz="2800" dirty="0"/>
              <a:t>, </a:t>
            </a:r>
            <a:r>
              <a:rPr lang="zh-CN" altLang="en-US" sz="2800" dirty="0"/>
              <a:t>并发现其中</a:t>
            </a:r>
            <a:r>
              <a:rPr lang="zh-CN" altLang="en-US" sz="2800" dirty="0">
                <a:solidFill>
                  <a:srgbClr val="FF0000"/>
                </a:solidFill>
              </a:rPr>
              <a:t>有</a:t>
            </a:r>
            <a:r>
              <a:rPr lang="en-US" altLang="zh-CN" sz="2800" b="1" dirty="0">
                <a:solidFill>
                  <a:srgbClr val="FF0000"/>
                </a:solidFill>
              </a:rPr>
              <a:t>20</a:t>
            </a:r>
            <a:r>
              <a:rPr lang="zh-CN" altLang="en-US" sz="2800" dirty="0">
                <a:solidFill>
                  <a:srgbClr val="FF0000"/>
                </a:solidFill>
              </a:rPr>
              <a:t>种构造方法都是安全的</a:t>
            </a:r>
            <a:r>
              <a:rPr lang="zh-CN" altLang="en-US" sz="2800" dirty="0"/>
              <a:t>。</a:t>
            </a:r>
          </a:p>
          <a:p>
            <a:endParaRPr lang="zh-CN" altLang="en-US" dirty="0"/>
          </a:p>
        </p:txBody>
      </p:sp>
    </p:spTree>
    <p:extLst>
      <p:ext uri="{BB962C8B-B14F-4D97-AF65-F5344CB8AC3E}">
        <p14:creationId xmlns:p14="http://schemas.microsoft.com/office/powerpoint/2010/main" val="37365462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80FA92-F619-457A-A455-C0873A9151BE}"/>
              </a:ext>
            </a:extLst>
          </p:cNvPr>
          <p:cNvSpPr>
            <a:spLocks noGrp="1"/>
          </p:cNvSpPr>
          <p:nvPr>
            <p:ph type="title"/>
          </p:nvPr>
        </p:nvSpPr>
        <p:spPr/>
        <p:txBody>
          <a:bodyPr/>
          <a:lstStyle/>
          <a:p>
            <a:r>
              <a:rPr lang="en-US" altLang="zh-CN" b="0" dirty="0"/>
              <a:t>6.2 </a:t>
            </a:r>
            <a:r>
              <a:rPr lang="zh-CN" altLang="en-US" b="0" dirty="0"/>
              <a:t>基于分组密码的</a:t>
            </a:r>
            <a:r>
              <a:rPr lang="en-US" altLang="zh-CN" b="0" dirty="0"/>
              <a:t>Hash</a:t>
            </a:r>
            <a:r>
              <a:rPr lang="zh-CN" altLang="en-US" b="0" dirty="0"/>
              <a:t>函数</a:t>
            </a:r>
            <a:endParaRPr lang="zh-CN" altLang="en-US" dirty="0"/>
          </a:p>
        </p:txBody>
      </p:sp>
      <p:sp>
        <p:nvSpPr>
          <p:cNvPr id="3" name="内容占位符 2">
            <a:extLst>
              <a:ext uri="{FF2B5EF4-FFF2-40B4-BE49-F238E27FC236}">
                <a16:creationId xmlns="" xmlns:a16="http://schemas.microsoft.com/office/drawing/2014/main" id="{777D8A11-FF81-4B12-9C58-2FCDC88EF1BD}"/>
              </a:ext>
            </a:extLst>
          </p:cNvPr>
          <p:cNvSpPr>
            <a:spLocks noGrp="1"/>
          </p:cNvSpPr>
          <p:nvPr>
            <p:ph idx="1"/>
          </p:nvPr>
        </p:nvSpPr>
        <p:spPr/>
        <p:txBody>
          <a:bodyPr/>
          <a:lstStyle/>
          <a:p>
            <a:r>
              <a:rPr lang="zh-CN" altLang="en-US" dirty="0"/>
              <a:t>另外两种使用分组密码来构造</a:t>
            </a:r>
            <a:r>
              <a:rPr lang="en-US" altLang="zh-CN" b="1" dirty="0"/>
              <a:t>Hash</a:t>
            </a:r>
            <a:r>
              <a:rPr lang="zh-CN" altLang="en-US" dirty="0"/>
              <a:t>函数的方法</a:t>
            </a:r>
          </a:p>
        </p:txBody>
      </p:sp>
      <p:pic>
        <p:nvPicPr>
          <p:cNvPr id="5" name="图片 4">
            <a:extLst>
              <a:ext uri="{FF2B5EF4-FFF2-40B4-BE49-F238E27FC236}">
                <a16:creationId xmlns="" xmlns:a16="http://schemas.microsoft.com/office/drawing/2014/main" id="{3C7A9D17-65E4-4563-B1AB-56A61687C7FF}"/>
              </a:ext>
            </a:extLst>
          </p:cNvPr>
          <p:cNvPicPr>
            <a:picLocks noChangeAspect="1"/>
          </p:cNvPicPr>
          <p:nvPr/>
        </p:nvPicPr>
        <p:blipFill>
          <a:blip r:embed="rId2"/>
          <a:stretch>
            <a:fillRect/>
          </a:stretch>
        </p:blipFill>
        <p:spPr>
          <a:xfrm>
            <a:off x="539552" y="2276872"/>
            <a:ext cx="8282828" cy="2664296"/>
          </a:xfrm>
          <a:prstGeom prst="rect">
            <a:avLst/>
          </a:prstGeom>
        </p:spPr>
      </p:pic>
      <p:sp>
        <p:nvSpPr>
          <p:cNvPr id="6" name="文本框 5">
            <a:extLst>
              <a:ext uri="{FF2B5EF4-FFF2-40B4-BE49-F238E27FC236}">
                <a16:creationId xmlns="" xmlns:a16="http://schemas.microsoft.com/office/drawing/2014/main" id="{F5E238BD-86A2-41E7-8D4E-DC5E7C29BFE9}"/>
              </a:ext>
            </a:extLst>
          </p:cNvPr>
          <p:cNvSpPr txBox="1"/>
          <p:nvPr/>
        </p:nvSpPr>
        <p:spPr>
          <a:xfrm>
            <a:off x="827584" y="4762162"/>
            <a:ext cx="7533035" cy="1331134"/>
          </a:xfrm>
          <a:prstGeom prst="rect">
            <a:avLst/>
          </a:prstGeom>
          <a:noFill/>
        </p:spPr>
        <p:txBody>
          <a:bodyPr wrap="square" rtlCol="0">
            <a:spAutoFit/>
          </a:bodyPr>
          <a:lstStyle/>
          <a:p>
            <a:pPr>
              <a:lnSpc>
                <a:spcPct val="150000"/>
              </a:lnSpc>
            </a:pPr>
            <a:r>
              <a:rPr lang="en-US" altLang="zh-CN" sz="2800" b="1" i="1" dirty="0">
                <a:latin typeface="Euclid" panose="02020503060505020303" pitchFamily="18" charset="0"/>
                <a:ea typeface="华文中宋" panose="02010600040101010101" pitchFamily="2" charset="-122"/>
              </a:rPr>
              <a:t>H</a:t>
            </a:r>
            <a:r>
              <a:rPr lang="en-US" altLang="zh-CN" sz="2800" b="1" i="1" baseline="-25000" dirty="0">
                <a:latin typeface="Euclid" panose="02020503060505020303" pitchFamily="18" charset="0"/>
                <a:ea typeface="华文中宋" panose="02010600040101010101" pitchFamily="2" charset="-122"/>
              </a:rPr>
              <a:t>i</a:t>
            </a:r>
            <a:r>
              <a:rPr lang="en-US" altLang="zh-CN" sz="2800" b="1" i="1" dirty="0">
                <a:latin typeface="Euclid" panose="02020503060505020303" pitchFamily="18" charset="0"/>
                <a:ea typeface="华文中宋" panose="02010600040101010101" pitchFamily="2" charset="-122"/>
              </a:rPr>
              <a:t>=E</a:t>
            </a:r>
            <a:r>
              <a:rPr lang="en-US" altLang="zh-CN" sz="2800" b="1" i="1" baseline="-25000" dirty="0">
                <a:latin typeface="Euclid" panose="02020503060505020303" pitchFamily="18" charset="0"/>
                <a:ea typeface="华文中宋" panose="02010600040101010101" pitchFamily="2" charset="-122"/>
              </a:rPr>
              <a:t>H</a:t>
            </a:r>
            <a:r>
              <a:rPr lang="en-US" altLang="zh-CN" sz="2800" b="1" i="1" baseline="-50000" dirty="0">
                <a:latin typeface="Euclid" panose="02020503060505020303" pitchFamily="18" charset="0"/>
                <a:ea typeface="华文中宋" panose="02010600040101010101" pitchFamily="2" charset="-122"/>
              </a:rPr>
              <a:t>i</a:t>
            </a:r>
            <a:r>
              <a:rPr lang="en-US" altLang="zh-CN" sz="2800" b="1" baseline="-50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m</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H</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m</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H</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 </a:t>
            </a:r>
            <a:r>
              <a:rPr lang="en-US" altLang="zh-CN" sz="2800" b="1" dirty="0">
                <a:latin typeface="Euclid" panose="02020503060505020303" pitchFamily="18" charset="0"/>
                <a:ea typeface="华文中宋" panose="02010600040101010101" pitchFamily="2" charset="-122"/>
              </a:rPr>
              <a:t>         (a)</a:t>
            </a:r>
          </a:p>
          <a:p>
            <a:pPr>
              <a:lnSpc>
                <a:spcPct val="150000"/>
              </a:lnSpc>
            </a:pPr>
            <a:r>
              <a:rPr lang="en-US" altLang="zh-CN" sz="2800" b="1" i="1" dirty="0">
                <a:latin typeface="Euclid" panose="02020503060505020303" pitchFamily="18" charset="0"/>
                <a:ea typeface="华文中宋" panose="02010600040101010101" pitchFamily="2" charset="-122"/>
              </a:rPr>
              <a:t>H</a:t>
            </a:r>
            <a:r>
              <a:rPr lang="en-US" altLang="zh-CN" sz="2800" b="1" i="1" baseline="-25000" dirty="0">
                <a:latin typeface="Euclid" panose="02020503060505020303" pitchFamily="18" charset="0"/>
                <a:ea typeface="华文中宋" panose="02010600040101010101" pitchFamily="2" charset="-122"/>
              </a:rPr>
              <a:t>i</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E</a:t>
            </a:r>
            <a:r>
              <a:rPr lang="en-US" altLang="zh-CN" sz="2800" b="1" i="1" baseline="-25000" dirty="0">
                <a:latin typeface="Euclid" panose="02020503060505020303" pitchFamily="18" charset="0"/>
                <a:ea typeface="华文中宋" panose="02010600040101010101" pitchFamily="2" charset="-122"/>
              </a:rPr>
              <a:t>m</a:t>
            </a:r>
            <a:r>
              <a:rPr lang="en-US" altLang="zh-CN" sz="2800" b="1" i="1" baseline="-50000" dirty="0">
                <a:latin typeface="Euclid" panose="02020503060505020303" pitchFamily="18" charset="0"/>
                <a:ea typeface="华文中宋" panose="02010600040101010101" pitchFamily="2" charset="-122"/>
              </a:rPr>
              <a:t>i</a:t>
            </a:r>
            <a:r>
              <a:rPr lang="en-US" altLang="zh-CN" sz="2800" b="1" baseline="-50000" dirty="0">
                <a:latin typeface="Euclid" panose="02020503060505020303" pitchFamily="18" charset="0"/>
                <a:ea typeface="华文中宋" panose="02010600040101010101" pitchFamily="2" charset="-122"/>
              </a:rPr>
              <a:t>-1</a:t>
            </a:r>
            <a:r>
              <a:rPr lang="en-US" altLang="zh-CN" sz="2800" b="1" baseline="-25000" dirty="0">
                <a:latin typeface="Euclid" panose="02020503060505020303" pitchFamily="18" charset="0"/>
                <a:ea typeface="华文中宋" panose="02010600040101010101" pitchFamily="2" charset="-122"/>
              </a:rPr>
              <a:t>⊕</a:t>
            </a:r>
            <a:r>
              <a:rPr lang="en-US" altLang="zh-CN" sz="2800" b="1" i="1" baseline="-25000" dirty="0">
                <a:latin typeface="Euclid" panose="02020503060505020303" pitchFamily="18" charset="0"/>
                <a:ea typeface="华文中宋" panose="02010600040101010101" pitchFamily="2" charset="-122"/>
              </a:rPr>
              <a:t>H</a:t>
            </a:r>
            <a:r>
              <a:rPr lang="en-US" altLang="zh-CN" sz="2800" b="1" i="1" baseline="-50000" dirty="0">
                <a:latin typeface="Euclid" panose="02020503060505020303" pitchFamily="18" charset="0"/>
                <a:ea typeface="华文中宋" panose="02010600040101010101" pitchFamily="2" charset="-122"/>
              </a:rPr>
              <a:t>i</a:t>
            </a:r>
            <a:r>
              <a:rPr lang="en-US" altLang="zh-CN" sz="2800" b="1" baseline="-50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m</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m</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H</a:t>
            </a:r>
            <a:r>
              <a:rPr lang="en-US" altLang="zh-CN" sz="2800" b="1" i="1" baseline="-25000" dirty="0">
                <a:latin typeface="Euclid" panose="02020503060505020303" pitchFamily="18" charset="0"/>
                <a:ea typeface="华文中宋" panose="02010600040101010101" pitchFamily="2" charset="-122"/>
              </a:rPr>
              <a:t>i</a:t>
            </a:r>
            <a:r>
              <a:rPr lang="en-US" altLang="zh-CN" sz="2800" b="1" baseline="-25000" dirty="0">
                <a:latin typeface="Euclid" panose="02020503060505020303" pitchFamily="18" charset="0"/>
                <a:ea typeface="华文中宋" panose="02010600040101010101" pitchFamily="2" charset="-122"/>
              </a:rPr>
              <a:t>-1</a:t>
            </a:r>
            <a:r>
              <a:rPr lang="en-US" altLang="zh-CN" sz="2800" b="1" dirty="0">
                <a:latin typeface="Euclid" panose="02020503060505020303" pitchFamily="18" charset="0"/>
                <a:ea typeface="华文中宋" panose="02010600040101010101" pitchFamily="2" charset="-122"/>
              </a:rPr>
              <a:t>            (b)</a:t>
            </a:r>
            <a:endParaRPr lang="zh-CN" altLang="en-US" sz="2800" b="1" baseline="-25000" dirty="0">
              <a:latin typeface="Euclid" panose="02020503060505020303" pitchFamily="18" charset="0"/>
            </a:endParaRPr>
          </a:p>
        </p:txBody>
      </p:sp>
    </p:spTree>
    <p:extLst>
      <p:ext uri="{BB962C8B-B14F-4D97-AF65-F5344CB8AC3E}">
        <p14:creationId xmlns:p14="http://schemas.microsoft.com/office/powerpoint/2010/main" val="13273442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967204F-BE17-4D1C-8A69-51521C2E5D88}"/>
              </a:ext>
            </a:extLst>
          </p:cNvPr>
          <p:cNvSpPr>
            <a:spLocks noGrp="1"/>
          </p:cNvSpPr>
          <p:nvPr>
            <p:ph type="title"/>
          </p:nvPr>
        </p:nvSpPr>
        <p:spPr/>
        <p:txBody>
          <a:bodyPr/>
          <a:lstStyle/>
          <a:p>
            <a:r>
              <a:rPr lang="en-US" altLang="zh-CN" b="0" dirty="0"/>
              <a:t>6.2 </a:t>
            </a:r>
            <a:r>
              <a:rPr lang="zh-CN" altLang="en-US" b="0" dirty="0"/>
              <a:t>基于分组密码的</a:t>
            </a:r>
            <a:r>
              <a:rPr lang="en-US" altLang="zh-CN" b="0" dirty="0"/>
              <a:t>Hash</a:t>
            </a:r>
            <a:r>
              <a:rPr lang="zh-CN" altLang="en-US" b="0" dirty="0"/>
              <a:t>函数</a:t>
            </a:r>
            <a:endParaRPr lang="zh-CN" altLang="en-US" dirty="0"/>
          </a:p>
        </p:txBody>
      </p:sp>
      <p:sp>
        <p:nvSpPr>
          <p:cNvPr id="3" name="内容占位符 2">
            <a:extLst>
              <a:ext uri="{FF2B5EF4-FFF2-40B4-BE49-F238E27FC236}">
                <a16:creationId xmlns="" xmlns:a16="http://schemas.microsoft.com/office/drawing/2014/main" id="{6201B10C-BA55-48FE-98F6-368FFD12536C}"/>
              </a:ext>
            </a:extLst>
          </p:cNvPr>
          <p:cNvSpPr>
            <a:spLocks noGrp="1"/>
          </p:cNvSpPr>
          <p:nvPr>
            <p:ph idx="1"/>
          </p:nvPr>
        </p:nvSpPr>
        <p:spPr/>
        <p:txBody>
          <a:bodyPr/>
          <a:lstStyle/>
          <a:p>
            <a:r>
              <a:rPr lang="zh-CN" altLang="en-US" dirty="0"/>
              <a:t>使用分组密码来构造</a:t>
            </a:r>
            <a:r>
              <a:rPr lang="en-US" altLang="zh-CN" b="1" dirty="0"/>
              <a:t>Hash</a:t>
            </a:r>
            <a:r>
              <a:rPr lang="zh-CN" altLang="en-US" dirty="0"/>
              <a:t>函数存在许多缺陷。</a:t>
            </a:r>
            <a:endParaRPr lang="en-US" altLang="zh-CN" dirty="0"/>
          </a:p>
          <a:p>
            <a:pPr lvl="1"/>
            <a:r>
              <a:rPr lang="zh-CN" altLang="en-US" dirty="0"/>
              <a:t>像</a:t>
            </a:r>
            <a:r>
              <a:rPr lang="en-US" altLang="zh-CN" b="1" dirty="0"/>
              <a:t>DES</a:t>
            </a:r>
            <a:r>
              <a:rPr lang="zh-CN" altLang="en-US" dirty="0"/>
              <a:t>这样的分组密码只用</a:t>
            </a:r>
            <a:r>
              <a:rPr lang="en-US" altLang="zh-CN" b="1" dirty="0"/>
              <a:t>64</a:t>
            </a:r>
            <a:r>
              <a:rPr lang="zh-CN" altLang="en-US" dirty="0"/>
              <a:t>比特</a:t>
            </a:r>
            <a:r>
              <a:rPr lang="en-US" altLang="zh-CN" dirty="0"/>
              <a:t>, </a:t>
            </a:r>
            <a:r>
              <a:rPr lang="zh-CN" altLang="en-US" dirty="0"/>
              <a:t>它将</a:t>
            </a:r>
            <a:r>
              <a:rPr lang="en-US" altLang="zh-CN" b="1" dirty="0"/>
              <a:t>Hash</a:t>
            </a:r>
            <a:r>
              <a:rPr lang="zh-CN" altLang="en-US" dirty="0"/>
              <a:t>函数的值限制为</a:t>
            </a:r>
            <a:r>
              <a:rPr lang="en-US" altLang="zh-CN" b="1" dirty="0"/>
              <a:t>64</a:t>
            </a:r>
            <a:r>
              <a:rPr lang="zh-CN" altLang="en-US" dirty="0"/>
              <a:t>比特</a:t>
            </a:r>
            <a:r>
              <a:rPr lang="en-US" altLang="zh-CN" dirty="0"/>
              <a:t>, </a:t>
            </a:r>
            <a:r>
              <a:rPr lang="zh-CN" altLang="en-US" dirty="0"/>
              <a:t>对于安全的</a:t>
            </a:r>
            <a:r>
              <a:rPr lang="en-US" altLang="zh-CN" b="1" dirty="0"/>
              <a:t>Hash</a:t>
            </a:r>
            <a:r>
              <a:rPr lang="zh-CN" altLang="en-US" dirty="0"/>
              <a:t>函数来说这样的值太小了。</a:t>
            </a:r>
          </a:p>
          <a:p>
            <a:pPr lvl="1"/>
            <a:r>
              <a:rPr lang="zh-CN" altLang="en-US" dirty="0"/>
              <a:t>对于有效地使用</a:t>
            </a:r>
            <a:r>
              <a:rPr lang="en-US" altLang="zh-CN" b="1" dirty="0"/>
              <a:t>Hash</a:t>
            </a:r>
            <a:r>
              <a:rPr lang="zh-CN" altLang="en-US" dirty="0"/>
              <a:t>函数来说</a:t>
            </a:r>
            <a:r>
              <a:rPr lang="en-US" altLang="zh-CN" dirty="0"/>
              <a:t>, </a:t>
            </a:r>
            <a:r>
              <a:rPr lang="zh-CN" altLang="en-US" dirty="0"/>
              <a:t>典型的分组加密算法</a:t>
            </a:r>
            <a:r>
              <a:rPr lang="zh-CN" altLang="en-US" dirty="0">
                <a:solidFill>
                  <a:srgbClr val="FF0000"/>
                </a:solidFill>
              </a:rPr>
              <a:t>速度稍慢</a:t>
            </a:r>
            <a:r>
              <a:rPr lang="zh-CN" altLang="en-US" dirty="0"/>
              <a:t>。</a:t>
            </a:r>
          </a:p>
        </p:txBody>
      </p:sp>
    </p:spTree>
    <p:extLst>
      <p:ext uri="{BB962C8B-B14F-4D97-AF65-F5344CB8AC3E}">
        <p14:creationId xmlns:p14="http://schemas.microsoft.com/office/powerpoint/2010/main" val="3292681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标题 5">
            <a:extLst>
              <a:ext uri="{FF2B5EF4-FFF2-40B4-BE49-F238E27FC236}">
                <a16:creationId xmlns="" xmlns:a16="http://schemas.microsoft.com/office/drawing/2014/main" id="{DF5AA6B7-895F-494A-A697-562C27B824DC}"/>
              </a:ext>
            </a:extLst>
          </p:cNvPr>
          <p:cNvSpPr>
            <a:spLocks noGrp="1" noChangeArrowheads="1"/>
          </p:cNvSpPr>
          <p:nvPr>
            <p:ph type="title"/>
          </p:nvPr>
        </p:nvSpPr>
        <p:spPr>
          <a:xfrm>
            <a:off x="1098550" y="365125"/>
            <a:ext cx="6778625" cy="668338"/>
          </a:xfrm>
        </p:spPr>
        <p:txBody>
          <a:bodyPr/>
          <a:lstStyle/>
          <a:p>
            <a:pPr eaLnBrk="1" hangingPunct="1"/>
            <a:r>
              <a:rPr lang="zh-CN" altLang="en-US" b="0" dirty="0">
                <a:solidFill>
                  <a:srgbClr val="1F4E79"/>
                </a:solidFill>
                <a:latin typeface="+mn-lt"/>
              </a:rPr>
              <a:t>第六章 </a:t>
            </a:r>
            <a:r>
              <a:rPr lang="en-US" altLang="zh-CN" b="0" dirty="0">
                <a:solidFill>
                  <a:srgbClr val="1F4E79"/>
                </a:solidFill>
                <a:latin typeface="+mn-lt"/>
              </a:rPr>
              <a:t>Hash</a:t>
            </a:r>
            <a:r>
              <a:rPr lang="zh-CN" altLang="en-US" b="0" dirty="0">
                <a:solidFill>
                  <a:srgbClr val="1F4E79"/>
                </a:solidFill>
                <a:latin typeface="+mn-lt"/>
              </a:rPr>
              <a:t>函数</a:t>
            </a:r>
          </a:p>
        </p:txBody>
      </p:sp>
      <p:graphicFrame>
        <p:nvGraphicFramePr>
          <p:cNvPr id="9" name="表格 8">
            <a:extLst>
              <a:ext uri="{FF2B5EF4-FFF2-40B4-BE49-F238E27FC236}">
                <a16:creationId xmlns="" xmlns:a16="http://schemas.microsoft.com/office/drawing/2014/main" id="{63508C46-2E8E-44E7-9D58-F3A36E964F35}"/>
              </a:ext>
            </a:extLst>
          </p:cNvPr>
          <p:cNvGraphicFramePr>
            <a:graphicFrameLocks noGrp="1"/>
          </p:cNvGraphicFramePr>
          <p:nvPr>
            <p:extLst>
              <p:ext uri="{D42A27DB-BD31-4B8C-83A1-F6EECF244321}">
                <p14:modId xmlns:p14="http://schemas.microsoft.com/office/powerpoint/2010/main" val="78791343"/>
              </p:ext>
            </p:extLst>
          </p:nvPr>
        </p:nvGraphicFramePr>
        <p:xfrm>
          <a:off x="939537" y="1495838"/>
          <a:ext cx="6810375" cy="4309426"/>
        </p:xfrm>
        <a:graphic>
          <a:graphicData uri="http://schemas.openxmlformats.org/drawingml/2006/table">
            <a:tbl>
              <a:tblPr firstRow="1" bandRow="1">
                <a:tableStyleId>{3B4B98B0-60AC-42C2-AFA5-B58CD77FA1E5}</a:tableStyleId>
              </a:tblPr>
              <a:tblGrid>
                <a:gridCol w="6810375">
                  <a:extLst>
                    <a:ext uri="{9D8B030D-6E8A-4147-A177-3AD203B41FA5}">
                      <a16:colId xmlns="" xmlns:a16="http://schemas.microsoft.com/office/drawing/2014/main" val="20000"/>
                    </a:ext>
                  </a:extLst>
                </a:gridCol>
              </a:tblGrid>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2435960812"/>
                  </a:ext>
                </a:extLst>
              </a:tr>
              <a:tr h="6698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820345358"/>
                  </a:ext>
                </a:extLst>
              </a:tr>
            </a:tbl>
          </a:graphicData>
        </a:graphic>
      </p:graphicFrame>
      <p:sp>
        <p:nvSpPr>
          <p:cNvPr id="10" name="文本框 9">
            <a:extLst>
              <a:ext uri="{FF2B5EF4-FFF2-40B4-BE49-F238E27FC236}">
                <a16:creationId xmlns="" xmlns:a16="http://schemas.microsoft.com/office/drawing/2014/main" id="{A2495CB5-6A40-4C63-AA60-4FD72E4489D7}"/>
              </a:ext>
            </a:extLst>
          </p:cNvPr>
          <p:cNvSpPr txBox="1">
            <a:spLocks noChangeArrowheads="1"/>
          </p:cNvSpPr>
          <p:nvPr/>
        </p:nvSpPr>
        <p:spPr bwMode="auto">
          <a:xfrm>
            <a:off x="1043608" y="1599231"/>
            <a:ext cx="679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6.1  Hash</a:t>
            </a:r>
            <a:r>
              <a:rPr lang="zh-CN" altLang="en-US" b="0" dirty="0"/>
              <a:t>函数的概念</a:t>
            </a:r>
            <a:endParaRPr lang="en-US" altLang="zh-CN" b="0" dirty="0"/>
          </a:p>
        </p:txBody>
      </p:sp>
      <p:sp>
        <p:nvSpPr>
          <p:cNvPr id="11" name="文本框 8">
            <a:extLst>
              <a:ext uri="{FF2B5EF4-FFF2-40B4-BE49-F238E27FC236}">
                <a16:creationId xmlns="" xmlns:a16="http://schemas.microsoft.com/office/drawing/2014/main" id="{D4A1F2A6-AD77-41FB-AB7F-254EC6AB02E0}"/>
              </a:ext>
            </a:extLst>
          </p:cNvPr>
          <p:cNvSpPr txBox="1">
            <a:spLocks noChangeArrowheads="1"/>
          </p:cNvSpPr>
          <p:nvPr/>
        </p:nvSpPr>
        <p:spPr bwMode="auto">
          <a:xfrm>
            <a:off x="1024731" y="2392251"/>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6.2  </a:t>
            </a:r>
            <a:r>
              <a:rPr lang="zh-CN" altLang="en-US" b="0" dirty="0"/>
              <a:t>基于分组密码的</a:t>
            </a:r>
            <a:r>
              <a:rPr lang="en-US" altLang="zh-CN" b="0" dirty="0"/>
              <a:t>Hash</a:t>
            </a:r>
            <a:r>
              <a:rPr lang="zh-CN" altLang="en-US" b="0" dirty="0"/>
              <a:t>函数</a:t>
            </a:r>
          </a:p>
        </p:txBody>
      </p:sp>
      <p:sp>
        <p:nvSpPr>
          <p:cNvPr id="12" name="文本框 9">
            <a:extLst>
              <a:ext uri="{FF2B5EF4-FFF2-40B4-BE49-F238E27FC236}">
                <a16:creationId xmlns="" xmlns:a16="http://schemas.microsoft.com/office/drawing/2014/main" id="{D18BC91E-6801-4B72-B1DC-6A81A3EA1B5E}"/>
              </a:ext>
            </a:extLst>
          </p:cNvPr>
          <p:cNvSpPr txBox="1">
            <a:spLocks noChangeArrowheads="1"/>
          </p:cNvSpPr>
          <p:nvPr/>
        </p:nvSpPr>
        <p:spPr bwMode="auto">
          <a:xfrm>
            <a:off x="1042611" y="3115770"/>
            <a:ext cx="681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6.3  MD5</a:t>
            </a:r>
            <a:r>
              <a:rPr lang="zh-CN" altLang="en-US" b="0" dirty="0"/>
              <a:t>算法</a:t>
            </a:r>
          </a:p>
        </p:txBody>
      </p:sp>
      <p:sp>
        <p:nvSpPr>
          <p:cNvPr id="14" name="文本框 11">
            <a:extLst>
              <a:ext uri="{FF2B5EF4-FFF2-40B4-BE49-F238E27FC236}">
                <a16:creationId xmlns="" xmlns:a16="http://schemas.microsoft.com/office/drawing/2014/main" id="{26122817-6801-403D-8977-2F7707808CB2}"/>
              </a:ext>
            </a:extLst>
          </p:cNvPr>
          <p:cNvSpPr txBox="1">
            <a:spLocks noChangeArrowheads="1"/>
          </p:cNvSpPr>
          <p:nvPr/>
        </p:nvSpPr>
        <p:spPr bwMode="auto">
          <a:xfrm>
            <a:off x="1029656" y="386729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6.4  SHA-1</a:t>
            </a:r>
            <a:r>
              <a:rPr lang="zh-CN" altLang="en-US" b="0" dirty="0"/>
              <a:t>算法</a:t>
            </a:r>
          </a:p>
        </p:txBody>
      </p:sp>
      <p:sp>
        <p:nvSpPr>
          <p:cNvPr id="15" name="文本框 11">
            <a:extLst>
              <a:ext uri="{FF2B5EF4-FFF2-40B4-BE49-F238E27FC236}">
                <a16:creationId xmlns="" xmlns:a16="http://schemas.microsoft.com/office/drawing/2014/main" id="{1E45764F-813F-43B6-9E10-23BE895BB45B}"/>
              </a:ext>
            </a:extLst>
          </p:cNvPr>
          <p:cNvSpPr txBox="1">
            <a:spLocks noChangeArrowheads="1"/>
          </p:cNvSpPr>
          <p:nvPr/>
        </p:nvSpPr>
        <p:spPr bwMode="auto">
          <a:xfrm>
            <a:off x="1042611" y="5236666"/>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6.6  Hash</a:t>
            </a:r>
            <a:r>
              <a:rPr lang="zh-CN" altLang="en-US" b="0" dirty="0"/>
              <a:t>函数的分析方法</a:t>
            </a:r>
          </a:p>
        </p:txBody>
      </p:sp>
      <p:sp>
        <p:nvSpPr>
          <p:cNvPr id="16" name="文本框 11">
            <a:extLst>
              <a:ext uri="{FF2B5EF4-FFF2-40B4-BE49-F238E27FC236}">
                <a16:creationId xmlns="" xmlns:a16="http://schemas.microsoft.com/office/drawing/2014/main" id="{BBFADAFE-2A5C-4DFA-AD5D-CD9F8CC7DD7D}"/>
              </a:ext>
            </a:extLst>
          </p:cNvPr>
          <p:cNvSpPr txBox="1">
            <a:spLocks noChangeArrowheads="1"/>
          </p:cNvSpPr>
          <p:nvPr/>
        </p:nvSpPr>
        <p:spPr bwMode="auto">
          <a:xfrm>
            <a:off x="1024731" y="451431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6.5  SHA 512</a:t>
            </a:r>
            <a:r>
              <a:rPr lang="zh-CN" altLang="en-US" b="0" dirty="0"/>
              <a:t>算法</a:t>
            </a:r>
          </a:p>
        </p:txBody>
      </p:sp>
    </p:spTree>
    <p:extLst>
      <p:ext uri="{BB962C8B-B14F-4D97-AF65-F5344CB8AC3E}">
        <p14:creationId xmlns:p14="http://schemas.microsoft.com/office/powerpoint/2010/main" val="17605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76040E-5676-4FCC-8429-1547D45446A8}"/>
              </a:ext>
            </a:extLst>
          </p:cNvPr>
          <p:cNvSpPr>
            <a:spLocks noGrp="1"/>
          </p:cNvSpPr>
          <p:nvPr>
            <p:ph type="title"/>
          </p:nvPr>
        </p:nvSpPr>
        <p:spPr/>
        <p:txBody>
          <a:bodyPr>
            <a:normAutofit/>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9AEBA05B-4ADB-4CC9-8E5F-D0EC23556250}"/>
              </a:ext>
            </a:extLst>
          </p:cNvPr>
          <p:cNvSpPr>
            <a:spLocks noGrp="1"/>
          </p:cNvSpPr>
          <p:nvPr>
            <p:ph idx="1"/>
          </p:nvPr>
        </p:nvSpPr>
        <p:spPr/>
        <p:txBody>
          <a:bodyPr/>
          <a:lstStyle/>
          <a:p>
            <a:r>
              <a:rPr lang="en-US" altLang="zh-CN" b="1" dirty="0"/>
              <a:t>MD5</a:t>
            </a:r>
          </a:p>
          <a:p>
            <a:pPr lvl="1"/>
            <a:r>
              <a:rPr lang="en-US" altLang="zh-CN" b="1" dirty="0"/>
              <a:t>MD4</a:t>
            </a:r>
            <a:r>
              <a:rPr lang="zh-CN" altLang="en-US" dirty="0"/>
              <a:t>是</a:t>
            </a:r>
            <a:r>
              <a:rPr lang="en-US" altLang="zh-CN" b="1" dirty="0"/>
              <a:t>MD5</a:t>
            </a:r>
            <a:r>
              <a:rPr lang="zh-CN" altLang="en-US" dirty="0"/>
              <a:t>杂凑算法的前身</a:t>
            </a:r>
            <a:r>
              <a:rPr lang="en-US" altLang="zh-CN" dirty="0"/>
              <a:t>, </a:t>
            </a:r>
            <a:r>
              <a:rPr lang="zh-CN" altLang="en-US" dirty="0"/>
              <a:t>由</a:t>
            </a:r>
            <a:r>
              <a:rPr lang="en-US" altLang="zh-CN" b="1" dirty="0"/>
              <a:t>Ron </a:t>
            </a:r>
            <a:r>
              <a:rPr lang="en-US" altLang="zh-CN" b="1" dirty="0" err="1"/>
              <a:t>Rivest</a:t>
            </a:r>
            <a:r>
              <a:rPr lang="zh-CN" altLang="en-US" dirty="0"/>
              <a:t>于</a:t>
            </a:r>
            <a:r>
              <a:rPr lang="en-US" altLang="zh-CN" b="1" dirty="0"/>
              <a:t>1990</a:t>
            </a:r>
            <a:r>
              <a:rPr lang="zh-CN" altLang="en-US" dirty="0"/>
              <a:t>年</a:t>
            </a:r>
            <a:r>
              <a:rPr lang="en-US" altLang="zh-CN" b="1" dirty="0"/>
              <a:t>10</a:t>
            </a:r>
            <a:r>
              <a:rPr lang="zh-CN" altLang="en-US" dirty="0"/>
              <a:t>月作为</a:t>
            </a:r>
            <a:r>
              <a:rPr lang="en-US" altLang="zh-CN" b="1" dirty="0"/>
              <a:t>RFC</a:t>
            </a:r>
            <a:r>
              <a:rPr lang="zh-CN" altLang="en-US" dirty="0"/>
              <a:t>提出。</a:t>
            </a:r>
          </a:p>
          <a:p>
            <a:pPr lvl="1"/>
            <a:r>
              <a:rPr lang="zh-CN" altLang="en-US" dirty="0"/>
              <a:t>该算法的设计没有基于任何假设和密码体制。</a:t>
            </a:r>
            <a:r>
              <a:rPr lang="en-US" altLang="zh-CN" b="1" dirty="0"/>
              <a:t>Hash</a:t>
            </a:r>
            <a:r>
              <a:rPr lang="zh-CN" altLang="en-US" dirty="0"/>
              <a:t>函数的这种直接构造方法因其</a:t>
            </a:r>
            <a:r>
              <a:rPr lang="zh-CN" altLang="en-US" dirty="0">
                <a:solidFill>
                  <a:srgbClr val="FF0000"/>
                </a:solidFill>
              </a:rPr>
              <a:t>运算速度快</a:t>
            </a:r>
            <a:r>
              <a:rPr lang="zh-CN" altLang="en-US" dirty="0"/>
              <a:t>、</a:t>
            </a:r>
            <a:r>
              <a:rPr lang="zh-CN" altLang="en-US" dirty="0">
                <a:solidFill>
                  <a:srgbClr val="FF0000"/>
                </a:solidFill>
              </a:rPr>
              <a:t>非常实用</a:t>
            </a:r>
            <a:r>
              <a:rPr lang="zh-CN" altLang="en-US" dirty="0"/>
              <a:t>等特点受到了人们的广泛青睐。但后来</a:t>
            </a:r>
            <a:r>
              <a:rPr lang="zh-CN" altLang="en-US" dirty="0">
                <a:solidFill>
                  <a:srgbClr val="FF0000"/>
                </a:solidFill>
              </a:rPr>
              <a:t>人们发现</a:t>
            </a:r>
            <a:r>
              <a:rPr lang="en-US" altLang="zh-CN" b="1" dirty="0">
                <a:solidFill>
                  <a:srgbClr val="FF0000"/>
                </a:solidFill>
              </a:rPr>
              <a:t>MD4</a:t>
            </a:r>
            <a:r>
              <a:rPr lang="zh-CN" altLang="en-US" dirty="0">
                <a:solidFill>
                  <a:srgbClr val="FF0000"/>
                </a:solidFill>
              </a:rPr>
              <a:t>存在安全性缺陷</a:t>
            </a:r>
            <a:r>
              <a:rPr lang="zh-CN" altLang="en-US" dirty="0"/>
              <a:t>。</a:t>
            </a:r>
          </a:p>
          <a:p>
            <a:pPr lvl="1"/>
            <a:r>
              <a:rPr lang="en-US" altLang="zh-CN" b="1" dirty="0"/>
              <a:t>1992</a:t>
            </a:r>
            <a:r>
              <a:rPr lang="zh-CN" altLang="en-US" dirty="0"/>
              <a:t>年</a:t>
            </a:r>
            <a:r>
              <a:rPr lang="en-US" altLang="zh-CN" b="1" dirty="0"/>
              <a:t>4</a:t>
            </a:r>
            <a:r>
              <a:rPr lang="zh-CN" altLang="en-US" dirty="0"/>
              <a:t>月公布的</a:t>
            </a:r>
            <a:r>
              <a:rPr lang="en-US" altLang="zh-CN" b="1" dirty="0"/>
              <a:t>MD4</a:t>
            </a:r>
            <a:r>
              <a:rPr lang="zh-CN" altLang="en-US" dirty="0"/>
              <a:t>的改进</a:t>
            </a:r>
            <a:r>
              <a:rPr lang="en-US" altLang="zh-CN" b="1" dirty="0"/>
              <a:t>(RFC 1320, 1321)</a:t>
            </a:r>
            <a:r>
              <a:rPr lang="zh-CN" altLang="en-US" dirty="0"/>
              <a:t>称为</a:t>
            </a:r>
            <a:r>
              <a:rPr lang="en-US" altLang="zh-CN" b="1" dirty="0"/>
              <a:t>MD5</a:t>
            </a:r>
            <a:r>
              <a:rPr lang="zh-CN" altLang="en-US" dirty="0"/>
              <a:t>。</a:t>
            </a:r>
          </a:p>
        </p:txBody>
      </p:sp>
    </p:spTree>
    <p:extLst>
      <p:ext uri="{BB962C8B-B14F-4D97-AF65-F5344CB8AC3E}">
        <p14:creationId xmlns:p14="http://schemas.microsoft.com/office/powerpoint/2010/main" val="31731795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F5824E-2A81-4A33-8A8E-FB078549A294}"/>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F22C0C7F-1F84-4CD8-BA6D-A50BB33CB1A3}"/>
              </a:ext>
            </a:extLst>
          </p:cNvPr>
          <p:cNvSpPr>
            <a:spLocks noGrp="1"/>
          </p:cNvSpPr>
          <p:nvPr>
            <p:ph idx="1"/>
          </p:nvPr>
        </p:nvSpPr>
        <p:spPr/>
        <p:txBody>
          <a:bodyPr/>
          <a:lstStyle/>
          <a:p>
            <a:r>
              <a:rPr lang="en-US" altLang="zh-CN" b="1" dirty="0"/>
              <a:t>MD5</a:t>
            </a:r>
          </a:p>
          <a:p>
            <a:pPr lvl="1"/>
            <a:r>
              <a:rPr lang="en-US" altLang="zh-CN" b="1" dirty="0"/>
              <a:t>MD5</a:t>
            </a:r>
            <a:r>
              <a:rPr lang="zh-CN" altLang="en-US" dirty="0"/>
              <a:t>算法采用</a:t>
            </a:r>
            <a:r>
              <a:rPr lang="zh-CN" altLang="en-US" dirty="0">
                <a:solidFill>
                  <a:srgbClr val="FF0000"/>
                </a:solidFill>
              </a:rPr>
              <a:t>迭代型</a:t>
            </a:r>
            <a:r>
              <a:rPr lang="zh-CN" altLang="en-US" dirty="0"/>
              <a:t>哈希函数的一般结构。</a:t>
            </a:r>
          </a:p>
          <a:p>
            <a:pPr lvl="1"/>
            <a:r>
              <a:rPr lang="zh-CN" altLang="en-US" dirty="0"/>
              <a:t>输入：任意长的消息 </a:t>
            </a:r>
            <a:r>
              <a:rPr lang="en-US" altLang="zh-CN" b="1" dirty="0"/>
              <a:t>(</a:t>
            </a:r>
            <a:r>
              <a:rPr lang="zh-CN" altLang="en-US" dirty="0"/>
              <a:t>图中为</a:t>
            </a:r>
            <a:r>
              <a:rPr lang="en-US" altLang="zh-CN" b="1" i="1" dirty="0"/>
              <a:t>K</a:t>
            </a:r>
            <a:r>
              <a:rPr lang="zh-CN" altLang="en-US" dirty="0"/>
              <a:t>比特</a:t>
            </a:r>
            <a:r>
              <a:rPr lang="en-US" altLang="zh-CN" b="1" dirty="0"/>
              <a:t>)</a:t>
            </a:r>
            <a:endParaRPr lang="zh-CN" altLang="en-US" b="1" dirty="0"/>
          </a:p>
          <a:p>
            <a:pPr lvl="1"/>
            <a:r>
              <a:rPr lang="zh-CN" altLang="en-US" dirty="0">
                <a:solidFill>
                  <a:srgbClr val="FF0000"/>
                </a:solidFill>
              </a:rPr>
              <a:t>分组：</a:t>
            </a:r>
            <a:r>
              <a:rPr lang="en-US" altLang="zh-CN" b="1" dirty="0">
                <a:solidFill>
                  <a:srgbClr val="FF0000"/>
                </a:solidFill>
              </a:rPr>
              <a:t>512</a:t>
            </a:r>
            <a:r>
              <a:rPr lang="zh-CN" altLang="en-US" dirty="0">
                <a:solidFill>
                  <a:srgbClr val="FF0000"/>
                </a:solidFill>
              </a:rPr>
              <a:t>比特</a:t>
            </a:r>
          </a:p>
          <a:p>
            <a:pPr lvl="1"/>
            <a:r>
              <a:rPr lang="zh-CN" altLang="en-US" dirty="0">
                <a:solidFill>
                  <a:srgbClr val="FF0000"/>
                </a:solidFill>
              </a:rPr>
              <a:t>输出：</a:t>
            </a:r>
            <a:r>
              <a:rPr lang="en-US" altLang="zh-CN" b="1" dirty="0">
                <a:solidFill>
                  <a:srgbClr val="FF0000"/>
                </a:solidFill>
              </a:rPr>
              <a:t>128</a:t>
            </a:r>
            <a:r>
              <a:rPr lang="zh-CN" altLang="en-US" dirty="0">
                <a:solidFill>
                  <a:srgbClr val="FF0000"/>
                </a:solidFill>
              </a:rPr>
              <a:t>比特的消息摘要</a:t>
            </a:r>
          </a:p>
        </p:txBody>
      </p:sp>
    </p:spTree>
    <p:extLst>
      <p:ext uri="{BB962C8B-B14F-4D97-AF65-F5344CB8AC3E}">
        <p14:creationId xmlns:p14="http://schemas.microsoft.com/office/powerpoint/2010/main" val="1051074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C9AFA9-F1A3-4A50-A7EF-EB0F1DA4E6DE}"/>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pic>
        <p:nvPicPr>
          <p:cNvPr id="6" name="Picture 3" descr="xd67">
            <a:extLst>
              <a:ext uri="{FF2B5EF4-FFF2-40B4-BE49-F238E27FC236}">
                <a16:creationId xmlns="" xmlns:a16="http://schemas.microsoft.com/office/drawing/2014/main" id="{5748B295-DAA6-47E6-BCF5-5A51E2C3F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68" y="1131393"/>
            <a:ext cx="8477464" cy="46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 xmlns:a16="http://schemas.microsoft.com/office/drawing/2014/main" id="{2A4183AA-B137-41CA-A73E-0533501E3927}"/>
              </a:ext>
            </a:extLst>
          </p:cNvPr>
          <p:cNvSpPr txBox="1"/>
          <p:nvPr/>
        </p:nvSpPr>
        <p:spPr>
          <a:xfrm>
            <a:off x="3119910" y="5635326"/>
            <a:ext cx="2892250" cy="523220"/>
          </a:xfrm>
          <a:prstGeom prst="rect">
            <a:avLst/>
          </a:prstGeom>
          <a:noFill/>
        </p:spPr>
        <p:txBody>
          <a:bodyPr wrap="square" rtlCol="0">
            <a:spAutoFit/>
          </a:bodyPr>
          <a:lstStyle/>
          <a:p>
            <a:r>
              <a:rPr lang="en-US" altLang="zh-CN" sz="2800" b="1" dirty="0">
                <a:latin typeface="Euclid" panose="02020503060505020303" pitchFamily="18" charset="0"/>
                <a:ea typeface="华文中宋" panose="02010600040101010101" pitchFamily="2" charset="-122"/>
              </a:rPr>
              <a:t>MD5</a:t>
            </a:r>
            <a:r>
              <a:rPr lang="zh-CN" altLang="en-US" sz="2800" dirty="0">
                <a:latin typeface="Euclid" panose="02020503060505020303" pitchFamily="18" charset="0"/>
                <a:ea typeface="华文中宋" panose="02010600040101010101" pitchFamily="2" charset="-122"/>
              </a:rPr>
              <a:t>的算法框图</a:t>
            </a:r>
          </a:p>
        </p:txBody>
      </p:sp>
    </p:spTree>
    <p:extLst>
      <p:ext uri="{BB962C8B-B14F-4D97-AF65-F5344CB8AC3E}">
        <p14:creationId xmlns:p14="http://schemas.microsoft.com/office/powerpoint/2010/main" val="169426407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8402C3-2A71-4479-97E8-617AB36F2981}"/>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91D5F5AF-78C5-42FE-BAB6-0A6A4B4DC689}"/>
              </a:ext>
            </a:extLst>
          </p:cNvPr>
          <p:cNvSpPr>
            <a:spLocks noGrp="1"/>
          </p:cNvSpPr>
          <p:nvPr>
            <p:ph idx="1"/>
          </p:nvPr>
        </p:nvSpPr>
        <p:spPr/>
        <p:txBody>
          <a:bodyPr/>
          <a:lstStyle/>
          <a:p>
            <a:r>
              <a:rPr lang="zh-CN" altLang="en-US" dirty="0"/>
              <a:t>处理过程</a:t>
            </a:r>
            <a:endParaRPr lang="en-US" altLang="zh-CN" dirty="0"/>
          </a:p>
          <a:p>
            <a:pPr marL="457200" lvl="1" indent="0">
              <a:buNone/>
            </a:pPr>
            <a:r>
              <a:rPr lang="zh-CN" altLang="en-US" dirty="0"/>
              <a:t>①</a:t>
            </a:r>
            <a:r>
              <a:rPr lang="zh-CN" altLang="en-US" dirty="0">
                <a:solidFill>
                  <a:srgbClr val="FF0000"/>
                </a:solidFill>
              </a:rPr>
              <a:t>填充消息</a:t>
            </a:r>
            <a:r>
              <a:rPr lang="zh-CN" altLang="en-US" dirty="0"/>
              <a:t>：对消息填充</a:t>
            </a:r>
            <a:r>
              <a:rPr lang="en-US" altLang="zh-CN" dirty="0"/>
              <a:t>, </a:t>
            </a:r>
            <a:r>
              <a:rPr lang="zh-CN" altLang="en-US" dirty="0"/>
              <a:t>使得其比特长在模</a:t>
            </a:r>
            <a:r>
              <a:rPr lang="en-US" altLang="zh-CN" b="1" dirty="0"/>
              <a:t>512</a:t>
            </a:r>
            <a:r>
              <a:rPr lang="zh-CN" altLang="en-US" dirty="0"/>
              <a:t>下为</a:t>
            </a:r>
            <a:r>
              <a:rPr lang="en-US" altLang="zh-CN" b="1" dirty="0"/>
              <a:t>448</a:t>
            </a:r>
            <a:r>
              <a:rPr lang="en-US" altLang="zh-CN" dirty="0"/>
              <a:t>, </a:t>
            </a:r>
            <a:r>
              <a:rPr lang="zh-CN" altLang="en-US" dirty="0"/>
              <a:t>即填充后消息的长度为</a:t>
            </a:r>
            <a:r>
              <a:rPr lang="en-US" altLang="zh-CN" b="1" dirty="0"/>
              <a:t>512</a:t>
            </a:r>
            <a:r>
              <a:rPr lang="zh-CN" altLang="en-US" dirty="0"/>
              <a:t>的某一倍数减</a:t>
            </a:r>
            <a:r>
              <a:rPr lang="en-US" altLang="zh-CN" b="1" dirty="0"/>
              <a:t>64</a:t>
            </a:r>
            <a:r>
              <a:rPr lang="en-US" altLang="zh-CN" dirty="0"/>
              <a:t>, </a:t>
            </a:r>
            <a:r>
              <a:rPr lang="zh-CN" altLang="en-US" dirty="0"/>
              <a:t>留出的</a:t>
            </a:r>
            <a:r>
              <a:rPr lang="en-US" altLang="zh-CN" b="1" dirty="0"/>
              <a:t>64</a:t>
            </a:r>
            <a:r>
              <a:rPr lang="zh-CN" altLang="en-US" dirty="0"/>
              <a:t>比特备第</a:t>
            </a:r>
            <a:r>
              <a:rPr lang="en-US" altLang="zh-CN" b="1" dirty="0"/>
              <a:t>2</a:t>
            </a:r>
            <a:r>
              <a:rPr lang="zh-CN" altLang="en-US" dirty="0"/>
              <a:t>步使用。</a:t>
            </a:r>
            <a:endParaRPr lang="en-US" altLang="zh-CN" dirty="0"/>
          </a:p>
          <a:p>
            <a:pPr marL="457200" lvl="1" indent="0">
              <a:buNone/>
            </a:pPr>
            <a:r>
              <a:rPr lang="zh-CN" altLang="en-US" dirty="0"/>
              <a:t>步骤①是必需的</a:t>
            </a:r>
            <a:r>
              <a:rPr lang="en-US" altLang="zh-CN" dirty="0"/>
              <a:t>, </a:t>
            </a:r>
            <a:r>
              <a:rPr lang="zh-CN" altLang="en-US" dirty="0"/>
              <a:t>即使消息长度已满足要求</a:t>
            </a:r>
            <a:r>
              <a:rPr lang="en-US" altLang="zh-CN" dirty="0"/>
              <a:t>, </a:t>
            </a:r>
            <a:r>
              <a:rPr lang="zh-CN" altLang="en-US" dirty="0"/>
              <a:t>仍需填充。例如</a:t>
            </a:r>
            <a:r>
              <a:rPr lang="en-US" altLang="zh-CN" dirty="0"/>
              <a:t>, </a:t>
            </a:r>
            <a:r>
              <a:rPr lang="zh-CN" altLang="en-US" dirty="0"/>
              <a:t>消息长为</a:t>
            </a:r>
            <a:r>
              <a:rPr lang="en-US" altLang="zh-CN" b="1" dirty="0"/>
              <a:t>448</a:t>
            </a:r>
            <a:r>
              <a:rPr lang="zh-CN" altLang="en-US" dirty="0"/>
              <a:t>比特</a:t>
            </a:r>
            <a:r>
              <a:rPr lang="en-US" altLang="zh-CN" dirty="0"/>
              <a:t>, </a:t>
            </a:r>
            <a:r>
              <a:rPr lang="zh-CN" altLang="en-US" dirty="0"/>
              <a:t>则需填充</a:t>
            </a:r>
            <a:r>
              <a:rPr lang="en-US" altLang="zh-CN" b="1" dirty="0"/>
              <a:t>512</a:t>
            </a:r>
            <a:r>
              <a:rPr lang="zh-CN" altLang="en-US" dirty="0"/>
              <a:t>比特</a:t>
            </a:r>
            <a:r>
              <a:rPr lang="en-US" altLang="zh-CN" dirty="0"/>
              <a:t>, </a:t>
            </a:r>
            <a:r>
              <a:rPr lang="zh-CN" altLang="en-US" dirty="0"/>
              <a:t>使其长度变为</a:t>
            </a:r>
            <a:r>
              <a:rPr lang="en-US" altLang="zh-CN" b="1" dirty="0"/>
              <a:t>960</a:t>
            </a:r>
            <a:r>
              <a:rPr lang="en-US" altLang="zh-CN" dirty="0"/>
              <a:t>, </a:t>
            </a:r>
            <a:r>
              <a:rPr lang="zh-CN" altLang="en-US" dirty="0"/>
              <a:t>因此</a:t>
            </a:r>
            <a:r>
              <a:rPr lang="zh-CN" altLang="en-US" dirty="0">
                <a:solidFill>
                  <a:srgbClr val="FF0000"/>
                </a:solidFill>
              </a:rPr>
              <a:t>填充的比特数大于等于</a:t>
            </a:r>
            <a:r>
              <a:rPr lang="en-US" altLang="zh-CN" b="1" dirty="0">
                <a:solidFill>
                  <a:srgbClr val="FF0000"/>
                </a:solidFill>
              </a:rPr>
              <a:t>1</a:t>
            </a:r>
            <a:r>
              <a:rPr lang="zh-CN" altLang="en-US" dirty="0">
                <a:solidFill>
                  <a:srgbClr val="FF0000"/>
                </a:solidFill>
              </a:rPr>
              <a:t>而小于等于</a:t>
            </a:r>
            <a:r>
              <a:rPr lang="en-US" altLang="zh-CN" b="1" dirty="0">
                <a:solidFill>
                  <a:srgbClr val="FF0000"/>
                </a:solidFill>
              </a:rPr>
              <a:t>512</a:t>
            </a:r>
            <a:r>
              <a:rPr lang="zh-CN" altLang="en-US" dirty="0"/>
              <a:t>。</a:t>
            </a:r>
          </a:p>
          <a:p>
            <a:pPr marL="457200" lvl="1" indent="0">
              <a:buNone/>
            </a:pPr>
            <a:r>
              <a:rPr lang="zh-CN" altLang="en-US" dirty="0"/>
              <a:t>填充方式是</a:t>
            </a:r>
            <a:r>
              <a:rPr lang="en-US" altLang="zh-CN" dirty="0"/>
              <a:t>:  </a:t>
            </a:r>
            <a:r>
              <a:rPr lang="zh-CN" altLang="en-US" dirty="0">
                <a:solidFill>
                  <a:srgbClr val="FF0000"/>
                </a:solidFill>
              </a:rPr>
              <a:t>第</a:t>
            </a:r>
            <a:r>
              <a:rPr lang="en-US" altLang="zh-CN" b="1" dirty="0">
                <a:solidFill>
                  <a:srgbClr val="FF0000"/>
                </a:solidFill>
              </a:rPr>
              <a:t>1</a:t>
            </a:r>
            <a:r>
              <a:rPr lang="zh-CN" altLang="en-US" dirty="0">
                <a:solidFill>
                  <a:srgbClr val="FF0000"/>
                </a:solidFill>
              </a:rPr>
              <a:t>位为</a:t>
            </a:r>
            <a:r>
              <a:rPr lang="en-US" altLang="zh-CN" b="1" dirty="0">
                <a:solidFill>
                  <a:srgbClr val="FF0000"/>
                </a:solidFill>
              </a:rPr>
              <a:t>1</a:t>
            </a:r>
            <a:r>
              <a:rPr lang="en-US" altLang="zh-CN" dirty="0">
                <a:solidFill>
                  <a:srgbClr val="FF0000"/>
                </a:solidFill>
              </a:rPr>
              <a:t>, </a:t>
            </a:r>
            <a:r>
              <a:rPr lang="zh-CN" altLang="en-US" dirty="0">
                <a:solidFill>
                  <a:srgbClr val="FF0000"/>
                </a:solidFill>
              </a:rPr>
              <a:t>其后各位皆为</a:t>
            </a:r>
            <a:r>
              <a:rPr lang="en-US" altLang="zh-CN" b="1" dirty="0">
                <a:solidFill>
                  <a:srgbClr val="FF0000"/>
                </a:solidFill>
              </a:rPr>
              <a:t>0</a:t>
            </a:r>
            <a:r>
              <a:rPr lang="zh-CN" altLang="en-US" dirty="0"/>
              <a:t>。</a:t>
            </a:r>
          </a:p>
          <a:p>
            <a:endParaRPr lang="zh-CN" altLang="en-US" dirty="0"/>
          </a:p>
        </p:txBody>
      </p:sp>
    </p:spTree>
    <p:extLst>
      <p:ext uri="{BB962C8B-B14F-4D97-AF65-F5344CB8AC3E}">
        <p14:creationId xmlns:p14="http://schemas.microsoft.com/office/powerpoint/2010/main" val="1157793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3E34A2-EBC6-4BEA-86E6-FC1CB9665839}"/>
              </a:ext>
            </a:extLst>
          </p:cNvPr>
          <p:cNvSpPr>
            <a:spLocks noGrp="1"/>
          </p:cNvSpPr>
          <p:nvPr>
            <p:ph type="title"/>
          </p:nvPr>
        </p:nvSpPr>
        <p:spPr/>
        <p:txBody>
          <a:bodyPr>
            <a:normAutofit/>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9B0619C7-CD54-415B-9B42-5F964340F541}"/>
              </a:ext>
            </a:extLst>
          </p:cNvPr>
          <p:cNvSpPr>
            <a:spLocks noGrp="1"/>
          </p:cNvSpPr>
          <p:nvPr>
            <p:ph idx="1"/>
          </p:nvPr>
        </p:nvSpPr>
        <p:spPr>
          <a:xfrm>
            <a:off x="617935" y="1196752"/>
            <a:ext cx="7886700" cy="4848448"/>
          </a:xfrm>
        </p:spPr>
        <p:txBody>
          <a:bodyPr/>
          <a:lstStyle/>
          <a:p>
            <a:r>
              <a:rPr lang="en-US" altLang="zh-CN" dirty="0">
                <a:latin typeface="Times New Roman" panose="02020603050405020304" pitchFamily="18" charset="0"/>
              </a:rPr>
              <a:t>Hash</a:t>
            </a:r>
            <a:r>
              <a:rPr lang="zh-CN" altLang="en-US" dirty="0">
                <a:latin typeface="Times New Roman" panose="02020603050405020304" pitchFamily="18" charset="0"/>
              </a:rPr>
              <a:t>函数也称</a:t>
            </a:r>
            <a:r>
              <a:rPr lang="zh-CN" altLang="en-US" dirty="0">
                <a:solidFill>
                  <a:srgbClr val="FF0000"/>
                </a:solidFill>
                <a:latin typeface="Times New Roman" panose="02020603050405020304" pitchFamily="18" charset="0"/>
              </a:rPr>
              <a:t>杂凑函数</a:t>
            </a:r>
            <a:r>
              <a:rPr lang="zh-CN" altLang="en-US" dirty="0">
                <a:latin typeface="Times New Roman" panose="02020603050405020304" pitchFamily="18" charset="0"/>
              </a:rPr>
              <a:t>、</a:t>
            </a:r>
            <a:r>
              <a:rPr lang="zh-CN" altLang="en-US" dirty="0">
                <a:solidFill>
                  <a:srgbClr val="FF0000"/>
                </a:solidFill>
                <a:latin typeface="Times New Roman" panose="02020603050405020304" pitchFamily="18" charset="0"/>
              </a:rPr>
              <a:t>报文摘要函数</a:t>
            </a:r>
            <a:r>
              <a:rPr lang="zh-CN" altLang="en-US" dirty="0">
                <a:latin typeface="Times New Roman" panose="02020603050405020304" pitchFamily="18" charset="0"/>
              </a:rPr>
              <a:t>或</a:t>
            </a:r>
            <a:r>
              <a:rPr lang="zh-CN" altLang="en-US" dirty="0">
                <a:solidFill>
                  <a:srgbClr val="FF0000"/>
                </a:solidFill>
                <a:latin typeface="Times New Roman" panose="02020603050405020304" pitchFamily="18" charset="0"/>
              </a:rPr>
              <a:t>单向散列函数</a:t>
            </a:r>
            <a:endParaRPr lang="en-US" altLang="zh-CN" dirty="0">
              <a:solidFill>
                <a:srgbClr val="FF0000"/>
              </a:solidFill>
              <a:latin typeface="Times New Roman" panose="02020603050405020304" pitchFamily="18" charset="0"/>
            </a:endParaRPr>
          </a:p>
          <a:p>
            <a:r>
              <a:rPr lang="zh-CN" altLang="en-US" dirty="0"/>
              <a:t>基本定义</a:t>
            </a:r>
          </a:p>
          <a:p>
            <a:pPr lvl="1"/>
            <a:r>
              <a:rPr lang="zh-CN" altLang="en-US" dirty="0"/>
              <a:t>哈希函数</a:t>
            </a:r>
            <a:r>
              <a:rPr lang="en-US" altLang="zh-CN" b="1" dirty="0"/>
              <a:t>H</a:t>
            </a:r>
            <a:r>
              <a:rPr lang="zh-CN" altLang="en-US" dirty="0"/>
              <a:t>是一公开函数</a:t>
            </a:r>
            <a:r>
              <a:rPr lang="en-US" altLang="zh-CN" dirty="0"/>
              <a:t>: </a:t>
            </a:r>
            <a:r>
              <a:rPr lang="zh-CN" altLang="en-US" dirty="0"/>
              <a:t>用于将</a:t>
            </a:r>
            <a:r>
              <a:rPr lang="zh-CN" altLang="en-US" dirty="0">
                <a:solidFill>
                  <a:srgbClr val="FF0000"/>
                </a:solidFill>
              </a:rPr>
              <a:t>任意长</a:t>
            </a:r>
            <a:r>
              <a:rPr lang="zh-CN" altLang="en-US" dirty="0"/>
              <a:t>的消息</a:t>
            </a:r>
            <a:r>
              <a:rPr lang="en-US" altLang="zh-CN" b="1" i="1" dirty="0"/>
              <a:t>m</a:t>
            </a:r>
            <a:r>
              <a:rPr lang="zh-CN" altLang="en-US" dirty="0"/>
              <a:t>映射为较短的</a:t>
            </a:r>
            <a:r>
              <a:rPr lang="en-US" altLang="zh-CN" dirty="0"/>
              <a:t>,</a:t>
            </a:r>
            <a:r>
              <a:rPr lang="zh-CN" altLang="en-US" dirty="0">
                <a:solidFill>
                  <a:srgbClr val="FF0000"/>
                </a:solidFill>
              </a:rPr>
              <a:t>固定长度</a:t>
            </a:r>
            <a:r>
              <a:rPr lang="zh-CN" altLang="en-US" dirty="0"/>
              <a:t>的一个值</a:t>
            </a:r>
            <a:r>
              <a:rPr lang="en-US" altLang="zh-CN" b="1" i="1" dirty="0"/>
              <a:t>h</a:t>
            </a:r>
            <a:r>
              <a:rPr lang="en-US" altLang="zh-CN" b="1" dirty="0"/>
              <a:t>(</a:t>
            </a:r>
            <a:r>
              <a:rPr lang="en-US" altLang="zh-CN" b="1" i="1" dirty="0"/>
              <a:t>m</a:t>
            </a:r>
            <a:r>
              <a:rPr lang="en-US" altLang="zh-CN" b="1" dirty="0"/>
              <a:t>)</a:t>
            </a:r>
            <a:r>
              <a:rPr lang="zh-CN" altLang="en-US" dirty="0"/>
              <a:t>。</a:t>
            </a:r>
          </a:p>
          <a:p>
            <a:r>
              <a:rPr lang="zh-CN" altLang="en-US" dirty="0"/>
              <a:t>应用领域</a:t>
            </a:r>
          </a:p>
          <a:p>
            <a:pPr lvl="1"/>
            <a:r>
              <a:rPr lang="zh-CN" altLang="en-US" dirty="0"/>
              <a:t>数字签名</a:t>
            </a:r>
          </a:p>
          <a:p>
            <a:pPr lvl="1"/>
            <a:r>
              <a:rPr lang="zh-CN" altLang="en-US" dirty="0"/>
              <a:t>消息完整性检测</a:t>
            </a:r>
            <a:endParaRPr lang="en-US" altLang="zh-CN" dirty="0"/>
          </a:p>
          <a:p>
            <a:pPr lvl="1"/>
            <a:r>
              <a:rPr lang="zh-CN" altLang="en-US" dirty="0"/>
              <a:t>安全存储口令</a:t>
            </a:r>
          </a:p>
          <a:p>
            <a:pPr marL="0" indent="0">
              <a:buNone/>
            </a:pPr>
            <a:endParaRPr lang="zh-CN" altLang="en-US" dirty="0"/>
          </a:p>
        </p:txBody>
      </p:sp>
    </p:spTree>
    <p:extLst>
      <p:ext uri="{BB962C8B-B14F-4D97-AF65-F5344CB8AC3E}">
        <p14:creationId xmlns:p14="http://schemas.microsoft.com/office/powerpoint/2010/main" val="39084711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5B0F8A-F8AD-4954-BA11-98DE0B316E1C}"/>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826779DF-D8EA-4752-97C7-DD2E408EEAC2}"/>
              </a:ext>
            </a:extLst>
          </p:cNvPr>
          <p:cNvSpPr>
            <a:spLocks noGrp="1"/>
          </p:cNvSpPr>
          <p:nvPr>
            <p:ph idx="1"/>
          </p:nvPr>
        </p:nvSpPr>
        <p:spPr/>
        <p:txBody>
          <a:bodyPr/>
          <a:lstStyle/>
          <a:p>
            <a:r>
              <a:rPr lang="zh-CN" altLang="en-US" sz="2800" dirty="0"/>
              <a:t>②填充长度：用留出的</a:t>
            </a:r>
            <a:r>
              <a:rPr lang="en-US" altLang="zh-CN" sz="2800" b="1" dirty="0"/>
              <a:t>64</a:t>
            </a:r>
            <a:r>
              <a:rPr lang="zh-CN" altLang="en-US" sz="2800" dirty="0"/>
              <a:t>比特以</a:t>
            </a:r>
            <a:r>
              <a:rPr lang="en-US" altLang="zh-CN" sz="2800" b="1" dirty="0"/>
              <a:t>little-endian</a:t>
            </a:r>
            <a:r>
              <a:rPr lang="zh-CN" altLang="en-US" sz="2800" dirty="0"/>
              <a:t>方式来表示消息被填充前的长度。如果消息长度大于</a:t>
            </a:r>
            <a:r>
              <a:rPr lang="en-US" altLang="zh-CN" sz="2800" b="1" dirty="0"/>
              <a:t>2</a:t>
            </a:r>
            <a:r>
              <a:rPr lang="en-US" altLang="zh-CN" sz="2800" b="1" baseline="30000" dirty="0"/>
              <a:t>64</a:t>
            </a:r>
            <a:r>
              <a:rPr lang="en-US" altLang="zh-CN" sz="2800" dirty="0"/>
              <a:t>, </a:t>
            </a:r>
            <a:r>
              <a:rPr lang="zh-CN" altLang="en-US" sz="2800" dirty="0"/>
              <a:t>则以</a:t>
            </a:r>
            <a:r>
              <a:rPr lang="en-US" altLang="zh-CN" sz="2800" b="1" dirty="0"/>
              <a:t>2</a:t>
            </a:r>
            <a:r>
              <a:rPr lang="en-US" altLang="zh-CN" sz="2800" b="1" baseline="30000" dirty="0"/>
              <a:t>64</a:t>
            </a:r>
            <a:r>
              <a:rPr lang="zh-CN" altLang="en-US" sz="2800" dirty="0"/>
              <a:t>为模数取模。</a:t>
            </a:r>
            <a:endParaRPr lang="en-US" altLang="zh-CN" sz="2800" dirty="0"/>
          </a:p>
          <a:p>
            <a:pPr lvl="1"/>
            <a:r>
              <a:rPr lang="en-US" altLang="zh-CN" sz="2400" b="1" noProof="1">
                <a:cs typeface="Times New Roman" panose="02020603050405020304" pitchFamily="18" charset="0"/>
              </a:rPr>
              <a:t>Little-endian</a:t>
            </a:r>
            <a:r>
              <a:rPr lang="zh-CN" altLang="en-US" sz="2400" noProof="1">
                <a:cs typeface="Times New Roman" panose="02020603050405020304" pitchFamily="18" charset="0"/>
              </a:rPr>
              <a:t>将</a:t>
            </a:r>
            <a:r>
              <a:rPr lang="zh-CN" altLang="en-US" sz="2400" noProof="1">
                <a:solidFill>
                  <a:srgbClr val="FF0000"/>
                </a:solidFill>
                <a:cs typeface="Times New Roman" panose="02020603050405020304" pitchFamily="18" charset="0"/>
              </a:rPr>
              <a:t>最低有效字节</a:t>
            </a:r>
            <a:r>
              <a:rPr lang="zh-CN" altLang="en-US" sz="2400" noProof="1">
                <a:cs typeface="Times New Roman" panose="02020603050405020304" pitchFamily="18" charset="0"/>
              </a:rPr>
              <a:t>存于</a:t>
            </a:r>
            <a:r>
              <a:rPr lang="zh-CN" altLang="en-US" sz="2400" noProof="1">
                <a:solidFill>
                  <a:srgbClr val="FF0000"/>
                </a:solidFill>
                <a:cs typeface="Times New Roman" panose="02020603050405020304" pitchFamily="18" charset="0"/>
              </a:rPr>
              <a:t>低地址字节</a:t>
            </a:r>
            <a:r>
              <a:rPr lang="zh-CN" altLang="en-US" sz="2400" noProof="1">
                <a:cs typeface="Times New Roman" panose="02020603050405020304" pitchFamily="18" charset="0"/>
              </a:rPr>
              <a:t>。相反的存储方式称为</a:t>
            </a:r>
            <a:r>
              <a:rPr lang="en-US" altLang="zh-CN" sz="2400" b="1" noProof="1">
                <a:cs typeface="Times New Roman" panose="02020603050405020304" pitchFamily="18" charset="0"/>
              </a:rPr>
              <a:t>big-endian</a:t>
            </a:r>
            <a:r>
              <a:rPr lang="zh-CN" altLang="en-US" sz="2400" noProof="1">
                <a:cs typeface="Times New Roman" panose="02020603050405020304" pitchFamily="18" charset="0"/>
              </a:rPr>
              <a:t>方式。</a:t>
            </a:r>
            <a:endParaRPr lang="en-US" altLang="zh-CN" sz="2400" noProof="1">
              <a:cs typeface="Times New Roman" panose="02020603050405020304" pitchFamily="18" charset="0"/>
            </a:endParaRPr>
          </a:p>
          <a:p>
            <a:pPr lvl="1"/>
            <a:r>
              <a:rPr lang="zh-CN" altLang="en-US" sz="2400" noProof="1">
                <a:cs typeface="Times New Roman" panose="02020603050405020304" pitchFamily="18" charset="0"/>
              </a:rPr>
              <a:t>消息的长度为</a:t>
            </a:r>
            <a:r>
              <a:rPr lang="zh-CN" altLang="en-US" sz="2400" b="1" noProof="1">
                <a:solidFill>
                  <a:srgbClr val="FF0000"/>
                </a:solidFill>
                <a:latin typeface="Euclid"/>
                <a:cs typeface="Times New Roman" panose="02020603050405020304" pitchFamily="18" charset="0"/>
              </a:rPr>
              <a:t>512</a:t>
            </a:r>
            <a:r>
              <a:rPr lang="zh-CN" altLang="en-US" sz="2400" noProof="1">
                <a:solidFill>
                  <a:srgbClr val="FF0000"/>
                </a:solidFill>
                <a:cs typeface="Times New Roman" panose="02020603050405020304" pitchFamily="18" charset="0"/>
              </a:rPr>
              <a:t>的倍数 </a:t>
            </a:r>
            <a:r>
              <a:rPr lang="en-US" altLang="zh-CN" sz="2400" noProof="1">
                <a:cs typeface="Times New Roman" panose="02020603050405020304" pitchFamily="18" charset="0"/>
              </a:rPr>
              <a:t>(</a:t>
            </a:r>
            <a:r>
              <a:rPr lang="zh-CN" altLang="en-US" sz="2400" noProof="1">
                <a:cs typeface="Times New Roman" panose="02020603050405020304" pitchFamily="18" charset="0"/>
              </a:rPr>
              <a:t>设为</a:t>
            </a:r>
            <a:r>
              <a:rPr lang="en-US" altLang="zh-CN" sz="2400" b="1" i="1" noProof="1">
                <a:sym typeface="+mn-ea"/>
              </a:rPr>
              <a:t>L</a:t>
            </a:r>
            <a:r>
              <a:rPr lang="zh-CN" altLang="en-US" sz="2400" noProof="1">
                <a:cs typeface="Times New Roman" panose="02020603050405020304" pitchFamily="18" charset="0"/>
              </a:rPr>
              <a:t>倍</a:t>
            </a:r>
            <a:r>
              <a:rPr lang="en-US" altLang="zh-CN" sz="2400" noProof="1">
                <a:cs typeface="Times New Roman" panose="02020603050405020304" pitchFamily="18" charset="0"/>
              </a:rPr>
              <a:t>), </a:t>
            </a:r>
            <a:r>
              <a:rPr lang="zh-CN" altLang="en-US" sz="2400" noProof="1">
                <a:cs typeface="Times New Roman" panose="02020603050405020304" pitchFamily="18" charset="0"/>
              </a:rPr>
              <a:t>消息分</a:t>
            </a:r>
            <a:r>
              <a:rPr lang="en-US" altLang="zh-CN" sz="2400" b="1" i="1" noProof="1"/>
              <a:t>Y</a:t>
            </a:r>
            <a:r>
              <a:rPr lang="en-US" altLang="zh-CN" sz="2400" b="1" baseline="-25000" noProof="1"/>
              <a:t>0</a:t>
            </a:r>
            <a:r>
              <a:rPr lang="en-US" altLang="zh-CN" b="1" noProof="1"/>
              <a:t>,</a:t>
            </a:r>
            <a:r>
              <a:rPr lang="en-US" altLang="zh-CN" sz="2400" b="1" noProof="1"/>
              <a:t> </a:t>
            </a:r>
            <a:r>
              <a:rPr lang="en-US" altLang="zh-CN" sz="2400" b="1" i="1" noProof="1"/>
              <a:t>Y</a:t>
            </a:r>
            <a:r>
              <a:rPr lang="en-US" altLang="zh-CN" sz="2400" b="1" baseline="-25000" noProof="1"/>
              <a:t>1</a:t>
            </a:r>
            <a:r>
              <a:rPr lang="en-US" altLang="zh-CN" b="1" noProof="1"/>
              <a:t>,</a:t>
            </a:r>
            <a:r>
              <a:rPr lang="en-US" altLang="zh-CN" sz="2400" b="1" noProof="1"/>
              <a:t> ...</a:t>
            </a:r>
            <a:r>
              <a:rPr lang="en-US" altLang="zh-CN" b="1" noProof="1"/>
              <a:t>,</a:t>
            </a:r>
            <a:r>
              <a:rPr lang="en-US" altLang="zh-CN" sz="2400" b="1" i="1" noProof="1"/>
              <a:t>Y</a:t>
            </a:r>
            <a:r>
              <a:rPr lang="en-US" altLang="zh-CN" sz="2400" b="1" i="1" baseline="-25000" noProof="1"/>
              <a:t>L</a:t>
            </a:r>
            <a:r>
              <a:rPr lang="en-US" altLang="zh-CN" sz="2400" b="1" baseline="-25000" noProof="1"/>
              <a:t>-1</a:t>
            </a:r>
            <a:endParaRPr lang="en-US" altLang="zh-CN" sz="2400" b="1" noProof="1">
              <a:cs typeface="Times New Roman" panose="02020603050405020304" pitchFamily="18" charset="0"/>
            </a:endParaRPr>
          </a:p>
          <a:p>
            <a:pPr lvl="1"/>
            <a:r>
              <a:rPr lang="zh-CN" altLang="en-US" sz="2400" noProof="1">
                <a:cs typeface="Times New Roman" panose="02020603050405020304" pitchFamily="18" charset="0"/>
              </a:rPr>
              <a:t>每一分组为</a:t>
            </a:r>
            <a:r>
              <a:rPr lang="zh-CN" altLang="en-US" sz="2400" b="1" noProof="1">
                <a:solidFill>
                  <a:srgbClr val="FF0000"/>
                </a:solidFill>
                <a:latin typeface="Euclid"/>
                <a:cs typeface="Times New Roman" panose="02020603050405020304" pitchFamily="18" charset="0"/>
              </a:rPr>
              <a:t>1</a:t>
            </a:r>
            <a:r>
              <a:rPr lang="en-US" altLang="zh-CN" sz="2400" b="1" noProof="1">
                <a:solidFill>
                  <a:srgbClr val="FF0000"/>
                </a:solidFill>
                <a:latin typeface="Euclid"/>
                <a:cs typeface="Times New Roman" panose="02020603050405020304" pitchFamily="18" charset="0"/>
              </a:rPr>
              <a:t>6</a:t>
            </a:r>
            <a:r>
              <a:rPr lang="zh-CN" altLang="en-US" sz="2400" noProof="1">
                <a:solidFill>
                  <a:srgbClr val="FF0000"/>
                </a:solidFill>
                <a:cs typeface="Times New Roman" panose="02020603050405020304" pitchFamily="18" charset="0"/>
              </a:rPr>
              <a:t>个</a:t>
            </a:r>
            <a:r>
              <a:rPr lang="zh-CN" altLang="en-US" sz="2400" b="1" noProof="1">
                <a:solidFill>
                  <a:srgbClr val="FF0000"/>
                </a:solidFill>
                <a:latin typeface="Euclid"/>
                <a:cs typeface="Times New Roman" panose="02020603050405020304" pitchFamily="18" charset="0"/>
              </a:rPr>
              <a:t>32</a:t>
            </a:r>
            <a:r>
              <a:rPr lang="zh-CN" altLang="en-US" sz="2400" noProof="1">
                <a:solidFill>
                  <a:srgbClr val="FF0000"/>
                </a:solidFill>
                <a:cs typeface="Times New Roman" panose="02020603050405020304" pitchFamily="18" charset="0"/>
              </a:rPr>
              <a:t>比特长的字</a:t>
            </a:r>
            <a:endParaRPr lang="en-US" altLang="zh-CN" sz="2400" noProof="1">
              <a:solidFill>
                <a:srgbClr val="FF0000"/>
              </a:solidFill>
              <a:cs typeface="Times New Roman" panose="02020603050405020304" pitchFamily="18" charset="0"/>
            </a:endParaRPr>
          </a:p>
          <a:p>
            <a:pPr lvl="1"/>
            <a:r>
              <a:rPr lang="zh-CN" altLang="en-US" sz="2400" noProof="1">
                <a:cs typeface="Times New Roman" panose="02020603050405020304" pitchFamily="18" charset="0"/>
              </a:rPr>
              <a:t>消息中的</a:t>
            </a:r>
            <a:r>
              <a:rPr lang="zh-CN" altLang="en-US" sz="2400" noProof="1">
                <a:solidFill>
                  <a:srgbClr val="FF0000"/>
                </a:solidFill>
                <a:cs typeface="Times New Roman" panose="02020603050405020304" pitchFamily="18" charset="0"/>
              </a:rPr>
              <a:t>总字数为</a:t>
            </a:r>
            <a:r>
              <a:rPr lang="en-US" altLang="zh-CN" sz="2400" b="1" i="1" noProof="1">
                <a:solidFill>
                  <a:srgbClr val="FF0000"/>
                </a:solidFill>
                <a:latin typeface="Euclid"/>
                <a:sym typeface="+mn-ea"/>
              </a:rPr>
              <a:t>N</a:t>
            </a:r>
            <a:r>
              <a:rPr lang="en-US" altLang="zh-CN" sz="2400" b="1" noProof="1">
                <a:solidFill>
                  <a:srgbClr val="FF0000"/>
                </a:solidFill>
                <a:latin typeface="Euclid"/>
                <a:cs typeface="Times New Roman" panose="02020603050405020304" pitchFamily="18" charset="0"/>
              </a:rPr>
              <a:t> = </a:t>
            </a:r>
            <a:r>
              <a:rPr lang="en-US" altLang="zh-CN" sz="2400" b="1" i="1" noProof="1">
                <a:solidFill>
                  <a:srgbClr val="FF0000"/>
                </a:solidFill>
                <a:latin typeface="Euclid"/>
                <a:sym typeface="+mn-ea"/>
              </a:rPr>
              <a:t>L</a:t>
            </a:r>
            <a:r>
              <a:rPr lang="en-US" altLang="zh-CN" sz="2400" b="1" noProof="1">
                <a:solidFill>
                  <a:srgbClr val="FF0000"/>
                </a:solidFill>
                <a:latin typeface="Euclid"/>
                <a:cs typeface="Times New Roman" panose="02020603050405020304" pitchFamily="18" charset="0"/>
              </a:rPr>
              <a:t>×16</a:t>
            </a:r>
            <a:endParaRPr lang="en-US" altLang="zh-CN" sz="2400" b="1" noProof="1">
              <a:solidFill>
                <a:srgbClr val="FF0000"/>
              </a:solidFill>
              <a:cs typeface="Times New Roman" panose="02020603050405020304" pitchFamily="18" charset="0"/>
            </a:endParaRPr>
          </a:p>
          <a:p>
            <a:pPr lvl="1"/>
            <a:r>
              <a:rPr lang="zh-CN" altLang="en-US" sz="2400" noProof="1">
                <a:cs typeface="Times New Roman" panose="02020603050405020304" pitchFamily="18" charset="0"/>
              </a:rPr>
              <a:t>消息</a:t>
            </a:r>
            <a:r>
              <a:rPr lang="zh-CN" altLang="en-US" sz="2400" noProof="1">
                <a:solidFill>
                  <a:srgbClr val="FF0000"/>
                </a:solidFill>
                <a:cs typeface="Times New Roman" panose="02020603050405020304" pitchFamily="18" charset="0"/>
              </a:rPr>
              <a:t>按字表示</a:t>
            </a:r>
            <a:r>
              <a:rPr lang="zh-CN" altLang="en-US" sz="2400" noProof="1">
                <a:cs typeface="Times New Roman" panose="02020603050405020304" pitchFamily="18" charset="0"/>
              </a:rPr>
              <a:t>为</a:t>
            </a:r>
            <a:r>
              <a:rPr lang="en-US" altLang="zh-CN" sz="2400" b="1" i="1" noProof="1"/>
              <a:t>M</a:t>
            </a:r>
            <a:r>
              <a:rPr lang="en-US" altLang="zh-CN" sz="2400" b="1" noProof="1"/>
              <a:t>[0, 1,..., </a:t>
            </a:r>
            <a:r>
              <a:rPr lang="en-US" altLang="zh-CN" sz="2400" b="1" i="1" noProof="1"/>
              <a:t>N</a:t>
            </a:r>
            <a:r>
              <a:rPr lang="en-US" altLang="zh-CN" sz="2400" b="1" noProof="1"/>
              <a:t>-1]</a:t>
            </a:r>
            <a:r>
              <a:rPr lang="zh-CN" altLang="en-US" sz="2400" noProof="1">
                <a:cs typeface="Times New Roman" panose="02020603050405020304" pitchFamily="18" charset="0"/>
              </a:rPr>
              <a:t>。</a:t>
            </a:r>
          </a:p>
          <a:p>
            <a:endParaRPr lang="zh-CN" altLang="en-US" sz="2800"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7077196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A6FD6D-B629-4F04-A116-213BB58BEF99}"/>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3172DB9F-82DD-4DE1-9C4C-B4E0F3A497A7}"/>
              </a:ext>
            </a:extLst>
          </p:cNvPr>
          <p:cNvSpPr>
            <a:spLocks noGrp="1"/>
          </p:cNvSpPr>
          <p:nvPr>
            <p:ph idx="1"/>
          </p:nvPr>
        </p:nvSpPr>
        <p:spPr>
          <a:xfrm>
            <a:off x="617934" y="1169985"/>
            <a:ext cx="7986513" cy="4973639"/>
          </a:xfrm>
        </p:spPr>
        <p:txBody>
          <a:bodyPr/>
          <a:lstStyle/>
          <a:p>
            <a:pPr>
              <a:buClr>
                <a:schemeClr val="tx1"/>
              </a:buClr>
            </a:pPr>
            <a:r>
              <a:rPr lang="zh-CN" altLang="en-US" sz="2800" noProof="1">
                <a:solidFill>
                  <a:srgbClr val="FF0000"/>
                </a:solidFill>
              </a:rPr>
              <a:t>③ 对</a:t>
            </a:r>
            <a:r>
              <a:rPr lang="en-US" altLang="zh-CN" sz="2800" noProof="1">
                <a:solidFill>
                  <a:srgbClr val="FF0000"/>
                </a:solidFill>
              </a:rPr>
              <a:t>MD</a:t>
            </a:r>
            <a:r>
              <a:rPr lang="zh-CN" altLang="en-US" sz="2800" noProof="1">
                <a:solidFill>
                  <a:srgbClr val="FF0000"/>
                </a:solidFill>
              </a:rPr>
              <a:t>缓冲区初始化</a:t>
            </a:r>
            <a:r>
              <a:rPr lang="en-US" altLang="zh-CN" sz="2800" noProof="1">
                <a:solidFill>
                  <a:srgbClr val="FF0000"/>
                </a:solidFill>
              </a:rPr>
              <a:t>: </a:t>
            </a:r>
            <a:r>
              <a:rPr lang="zh-CN" altLang="en-US" sz="2800" noProof="1"/>
              <a:t>算法使用128比特长的缓冲区存储中间结果和最终杂凑值。</a:t>
            </a:r>
            <a:endParaRPr lang="en-US" altLang="zh-CN" sz="2800" noProof="1"/>
          </a:p>
          <a:p>
            <a:pPr lvl="1">
              <a:buClr>
                <a:schemeClr val="tx1"/>
              </a:buClr>
            </a:pPr>
            <a:r>
              <a:rPr lang="zh-CN" altLang="en-US" sz="2600" noProof="1"/>
              <a:t>缓冲区表示为</a:t>
            </a:r>
            <a:r>
              <a:rPr lang="zh-CN" altLang="en-US" sz="2600" b="1" noProof="1">
                <a:solidFill>
                  <a:srgbClr val="FF0000"/>
                </a:solidFill>
              </a:rPr>
              <a:t>4</a:t>
            </a:r>
            <a:r>
              <a:rPr lang="zh-CN" altLang="en-US" sz="2600" noProof="1">
                <a:solidFill>
                  <a:srgbClr val="FF0000"/>
                </a:solidFill>
              </a:rPr>
              <a:t>个</a:t>
            </a:r>
            <a:r>
              <a:rPr lang="zh-CN" altLang="en-US" sz="2600" b="1" noProof="1">
                <a:solidFill>
                  <a:srgbClr val="FF0000"/>
                </a:solidFill>
              </a:rPr>
              <a:t>32</a:t>
            </a:r>
            <a:r>
              <a:rPr lang="zh-CN" altLang="en-US" sz="2600" noProof="1">
                <a:solidFill>
                  <a:srgbClr val="FF0000"/>
                </a:solidFill>
              </a:rPr>
              <a:t>比特长的寄存器</a:t>
            </a:r>
            <a:r>
              <a:rPr lang="en-US" altLang="zh-CN" sz="2600" b="1" noProof="1">
                <a:solidFill>
                  <a:srgbClr val="FF0000"/>
                </a:solidFill>
                <a:effectLst>
                  <a:outerShdw blurRad="38100" dist="25400" dir="5400000" algn="ctr" rotWithShape="0">
                    <a:srgbClr val="6E747A">
                      <a:alpha val="43000"/>
                    </a:srgbClr>
                  </a:outerShdw>
                </a:effectLst>
                <a:latin typeface="Euclid"/>
              </a:rPr>
              <a:t>(</a:t>
            </a:r>
            <a:r>
              <a:rPr lang="en-US" altLang="zh-CN" sz="2600" b="1" i="1" noProof="1">
                <a:solidFill>
                  <a:srgbClr val="FF0000"/>
                </a:solidFill>
                <a:effectLst>
                  <a:outerShdw blurRad="38100" dist="25400" dir="5400000" algn="ctr" rotWithShape="0">
                    <a:srgbClr val="6E747A">
                      <a:alpha val="43000"/>
                    </a:srgbClr>
                  </a:outerShdw>
                </a:effectLst>
                <a:latin typeface="Euclid"/>
              </a:rPr>
              <a:t>A</a:t>
            </a:r>
            <a:r>
              <a:rPr lang="en-US" altLang="zh-CN" sz="2600" b="1" noProof="1">
                <a:solidFill>
                  <a:srgbClr val="FF0000"/>
                </a:solidFill>
                <a:effectLst>
                  <a:outerShdw blurRad="38100" dist="25400" dir="5400000" algn="ctr" rotWithShape="0">
                    <a:srgbClr val="6E747A">
                      <a:alpha val="43000"/>
                    </a:srgbClr>
                  </a:outerShdw>
                </a:effectLst>
              </a:rPr>
              <a:t>,</a:t>
            </a:r>
            <a:r>
              <a:rPr lang="en-US" altLang="zh-CN" sz="2600" b="1" i="1" noProof="1">
                <a:solidFill>
                  <a:srgbClr val="FF0000"/>
                </a:solidFill>
                <a:effectLst>
                  <a:outerShdw blurRad="38100" dist="25400" dir="5400000" algn="ctr" rotWithShape="0">
                    <a:srgbClr val="6E747A">
                      <a:alpha val="43000"/>
                    </a:srgbClr>
                  </a:outerShdw>
                </a:effectLst>
                <a:latin typeface="Euclid"/>
              </a:rPr>
              <a:t>B</a:t>
            </a:r>
            <a:r>
              <a:rPr lang="en-US" altLang="zh-CN" sz="2600" b="1" noProof="1">
                <a:solidFill>
                  <a:srgbClr val="FF0000"/>
                </a:solidFill>
                <a:effectLst>
                  <a:outerShdw blurRad="38100" dist="25400" dir="5400000" algn="ctr" rotWithShape="0">
                    <a:srgbClr val="6E747A">
                      <a:alpha val="43000"/>
                    </a:srgbClr>
                  </a:outerShdw>
                </a:effectLst>
              </a:rPr>
              <a:t>,</a:t>
            </a:r>
            <a:r>
              <a:rPr lang="en-US" altLang="zh-CN" sz="2600" b="1" i="1" noProof="1">
                <a:solidFill>
                  <a:srgbClr val="FF0000"/>
                </a:solidFill>
                <a:effectLst>
                  <a:outerShdw blurRad="38100" dist="25400" dir="5400000" algn="ctr" rotWithShape="0">
                    <a:srgbClr val="6E747A">
                      <a:alpha val="43000"/>
                    </a:srgbClr>
                  </a:outerShdw>
                </a:effectLst>
                <a:latin typeface="Euclid"/>
              </a:rPr>
              <a:t>C</a:t>
            </a:r>
            <a:r>
              <a:rPr lang="en-US" altLang="zh-CN" sz="2600" b="1" noProof="1">
                <a:solidFill>
                  <a:srgbClr val="FF0000"/>
                </a:solidFill>
                <a:effectLst>
                  <a:outerShdw blurRad="38100" dist="25400" dir="5400000" algn="ctr" rotWithShape="0">
                    <a:srgbClr val="6E747A">
                      <a:alpha val="43000"/>
                    </a:srgbClr>
                  </a:outerShdw>
                </a:effectLst>
              </a:rPr>
              <a:t>,</a:t>
            </a:r>
            <a:r>
              <a:rPr lang="en-US" altLang="zh-CN" sz="2600" b="1" i="1" noProof="1">
                <a:solidFill>
                  <a:srgbClr val="FF0000"/>
                </a:solidFill>
                <a:effectLst>
                  <a:outerShdw blurRad="38100" dist="25400" dir="5400000" algn="ctr" rotWithShape="0">
                    <a:srgbClr val="6E747A">
                      <a:alpha val="43000"/>
                    </a:srgbClr>
                  </a:outerShdw>
                </a:effectLst>
                <a:latin typeface="Euclid"/>
              </a:rPr>
              <a:t>D</a:t>
            </a:r>
            <a:r>
              <a:rPr lang="en-US" altLang="zh-CN" sz="2600" b="1" noProof="1">
                <a:solidFill>
                  <a:srgbClr val="FF0000"/>
                </a:solidFill>
                <a:effectLst>
                  <a:outerShdw blurRad="38100" dist="25400" dir="5400000" algn="ctr" rotWithShape="0">
                    <a:srgbClr val="6E747A">
                      <a:alpha val="43000"/>
                    </a:srgbClr>
                  </a:outerShdw>
                </a:effectLst>
                <a:latin typeface="Euclid"/>
              </a:rPr>
              <a:t>)</a:t>
            </a:r>
            <a:r>
              <a:rPr lang="en-US" altLang="zh-CN" sz="2600" noProof="1">
                <a:solidFill>
                  <a:srgbClr val="FF0000"/>
                </a:solidFill>
              </a:rPr>
              <a:t>, </a:t>
            </a:r>
            <a:r>
              <a:rPr lang="zh-CN" altLang="en-US" sz="2600" noProof="1"/>
              <a:t>每个寄存器都以</a:t>
            </a:r>
            <a:r>
              <a:rPr lang="en-US" altLang="zh-CN" sz="2600" b="1" noProof="1">
                <a:solidFill>
                  <a:srgbClr val="FF0000"/>
                </a:solidFill>
              </a:rPr>
              <a:t>little endian</a:t>
            </a:r>
            <a:r>
              <a:rPr lang="zh-CN" altLang="en-US" sz="2600" noProof="1"/>
              <a:t>方式存储数据。</a:t>
            </a:r>
            <a:endParaRPr lang="en-US" altLang="zh-CN" sz="2600" noProof="1"/>
          </a:p>
          <a:p>
            <a:pPr lvl="1">
              <a:buClr>
                <a:schemeClr val="tx1"/>
              </a:buClr>
            </a:pPr>
            <a:r>
              <a:rPr lang="zh-CN" altLang="en-US" sz="2600" noProof="1"/>
              <a:t>其初值取为 </a:t>
            </a:r>
            <a:r>
              <a:rPr lang="en-US" altLang="zh-CN" sz="2600" noProof="1"/>
              <a:t>(</a:t>
            </a:r>
            <a:r>
              <a:rPr lang="zh-CN" altLang="en-US" sz="2600" noProof="1"/>
              <a:t>以存储方式</a:t>
            </a:r>
            <a:r>
              <a:rPr lang="en-US" altLang="zh-CN" sz="2600" noProof="1"/>
              <a:t>) </a:t>
            </a:r>
          </a:p>
          <a:p>
            <a:pPr marL="457200" lvl="1" indent="0">
              <a:buClr>
                <a:schemeClr val="tx1"/>
              </a:buClr>
              <a:buNone/>
            </a:pPr>
            <a:r>
              <a:rPr lang="en-US" altLang="zh-CN" sz="2600" b="1" i="1" noProof="1">
                <a:solidFill>
                  <a:srgbClr val="FF0000"/>
                </a:solidFill>
                <a:latin typeface="Euclid"/>
              </a:rPr>
              <a:t>A</a:t>
            </a:r>
            <a:r>
              <a:rPr lang="en-US" altLang="zh-CN" sz="2600" b="1" noProof="1">
                <a:solidFill>
                  <a:srgbClr val="FF0000"/>
                </a:solidFill>
                <a:latin typeface="Euclid"/>
              </a:rPr>
              <a:t>=01234567</a:t>
            </a:r>
            <a:r>
              <a:rPr lang="en-US" altLang="zh-CN" sz="2600" b="1" noProof="1">
                <a:solidFill>
                  <a:srgbClr val="FF0000"/>
                </a:solidFill>
              </a:rPr>
              <a:t>, </a:t>
            </a:r>
            <a:r>
              <a:rPr lang="en-US" altLang="zh-CN" sz="2600" b="1" i="1" noProof="1">
                <a:solidFill>
                  <a:srgbClr val="FF0000"/>
                </a:solidFill>
                <a:latin typeface="Euclid"/>
              </a:rPr>
              <a:t>B</a:t>
            </a:r>
            <a:r>
              <a:rPr lang="en-US" altLang="zh-CN" sz="2600" b="1" noProof="1">
                <a:solidFill>
                  <a:srgbClr val="FF0000"/>
                </a:solidFill>
                <a:latin typeface="Euclid"/>
              </a:rPr>
              <a:t>=89</a:t>
            </a:r>
            <a:r>
              <a:rPr lang="en-US" altLang="zh-CN" sz="2600" b="1" i="1" noProof="1">
                <a:solidFill>
                  <a:srgbClr val="FF0000"/>
                </a:solidFill>
                <a:latin typeface="Euclid"/>
              </a:rPr>
              <a:t>ABCDEF</a:t>
            </a:r>
            <a:r>
              <a:rPr lang="en-US" altLang="zh-CN" sz="2600" b="1" noProof="1">
                <a:solidFill>
                  <a:srgbClr val="FF0000"/>
                </a:solidFill>
              </a:rPr>
              <a:t>, </a:t>
            </a:r>
            <a:r>
              <a:rPr lang="en-US" altLang="zh-CN" sz="2600" b="1" i="1" noProof="1">
                <a:solidFill>
                  <a:srgbClr val="FF0000"/>
                </a:solidFill>
                <a:latin typeface="Euclid"/>
              </a:rPr>
              <a:t>C</a:t>
            </a:r>
            <a:r>
              <a:rPr lang="en-US" altLang="zh-CN" sz="2600" b="1" noProof="1">
                <a:solidFill>
                  <a:srgbClr val="FF0000"/>
                </a:solidFill>
                <a:latin typeface="Euclid"/>
              </a:rPr>
              <a:t>=</a:t>
            </a:r>
            <a:r>
              <a:rPr lang="en-US" altLang="zh-CN" sz="2600" b="1" i="1" noProof="1">
                <a:solidFill>
                  <a:srgbClr val="FF0000"/>
                </a:solidFill>
                <a:latin typeface="Euclid"/>
              </a:rPr>
              <a:t>FEDCBA</a:t>
            </a:r>
            <a:r>
              <a:rPr lang="en-US" altLang="zh-CN" sz="2600" b="1" noProof="1">
                <a:solidFill>
                  <a:srgbClr val="FF0000"/>
                </a:solidFill>
                <a:latin typeface="Euclid"/>
              </a:rPr>
              <a:t>98</a:t>
            </a:r>
            <a:r>
              <a:rPr lang="en-US" altLang="zh-CN" sz="2600" b="1" noProof="1">
                <a:solidFill>
                  <a:srgbClr val="FF0000"/>
                </a:solidFill>
              </a:rPr>
              <a:t>, </a:t>
            </a:r>
            <a:r>
              <a:rPr lang="en-US" altLang="zh-CN" sz="2600" b="1" i="1" noProof="1">
                <a:solidFill>
                  <a:srgbClr val="FF0000"/>
                </a:solidFill>
                <a:latin typeface="Euclid"/>
              </a:rPr>
              <a:t>D</a:t>
            </a:r>
            <a:r>
              <a:rPr lang="en-US" altLang="zh-CN" sz="2600" b="1" noProof="1">
                <a:solidFill>
                  <a:srgbClr val="FF0000"/>
                </a:solidFill>
                <a:latin typeface="Euclid"/>
              </a:rPr>
              <a:t>=76543210</a:t>
            </a:r>
          </a:p>
          <a:p>
            <a:pPr lvl="1">
              <a:buClr>
                <a:schemeClr val="tx1"/>
              </a:buClr>
            </a:pPr>
            <a:r>
              <a:rPr lang="zh-CN" altLang="en-US" sz="2600" noProof="1"/>
              <a:t>实际上为</a:t>
            </a:r>
            <a:endParaRPr lang="en-US" altLang="zh-CN" sz="2600" noProof="1"/>
          </a:p>
          <a:p>
            <a:pPr marL="457200" lvl="1" indent="0">
              <a:buClr>
                <a:schemeClr val="tx1"/>
              </a:buClr>
              <a:buNone/>
            </a:pPr>
            <a:r>
              <a:rPr lang="en-US" altLang="zh-CN" sz="2600" b="1" noProof="1">
                <a:solidFill>
                  <a:srgbClr val="FF0000"/>
                </a:solidFill>
                <a:latin typeface="Euclid"/>
              </a:rPr>
              <a:t> 67452301</a:t>
            </a:r>
            <a:r>
              <a:rPr lang="en-US" altLang="zh-CN" sz="2600" b="1" noProof="1">
                <a:solidFill>
                  <a:srgbClr val="FF0000"/>
                </a:solidFill>
              </a:rPr>
              <a:t>, </a:t>
            </a:r>
            <a:r>
              <a:rPr lang="en-US" altLang="zh-CN" sz="2600" b="1" i="1" noProof="1">
                <a:solidFill>
                  <a:srgbClr val="FF0000"/>
                </a:solidFill>
                <a:latin typeface="Euclid"/>
              </a:rPr>
              <a:t>EFCDAB</a:t>
            </a:r>
            <a:r>
              <a:rPr lang="en-US" altLang="zh-CN" sz="2600" b="1" noProof="1">
                <a:solidFill>
                  <a:srgbClr val="FF0000"/>
                </a:solidFill>
                <a:latin typeface="Euclid"/>
              </a:rPr>
              <a:t>89</a:t>
            </a:r>
            <a:r>
              <a:rPr lang="en-US" altLang="zh-CN" sz="2600" b="1" noProof="1">
                <a:solidFill>
                  <a:srgbClr val="FF0000"/>
                </a:solidFill>
              </a:rPr>
              <a:t>, </a:t>
            </a:r>
            <a:r>
              <a:rPr lang="en-US" altLang="zh-CN" sz="2600" b="1" noProof="1">
                <a:solidFill>
                  <a:srgbClr val="FF0000"/>
                </a:solidFill>
                <a:latin typeface="Euclid"/>
              </a:rPr>
              <a:t>98</a:t>
            </a:r>
            <a:r>
              <a:rPr lang="en-US" altLang="zh-CN" sz="2600" b="1" i="1" noProof="1">
                <a:solidFill>
                  <a:srgbClr val="FF0000"/>
                </a:solidFill>
                <a:latin typeface="Euclid"/>
              </a:rPr>
              <a:t>BADCFE</a:t>
            </a:r>
            <a:r>
              <a:rPr lang="en-US" altLang="zh-CN" sz="2600" b="1" noProof="1">
                <a:solidFill>
                  <a:srgbClr val="FF0000"/>
                </a:solidFill>
              </a:rPr>
              <a:t>, </a:t>
            </a:r>
            <a:r>
              <a:rPr lang="en-US" altLang="zh-CN" sz="2600" b="1" noProof="1">
                <a:solidFill>
                  <a:srgbClr val="FF0000"/>
                </a:solidFill>
                <a:latin typeface="Euclid"/>
              </a:rPr>
              <a:t>10325476</a:t>
            </a:r>
            <a:endParaRPr lang="zh-CN" altLang="en-US" sz="2600" b="1" noProof="1">
              <a:solidFill>
                <a:srgbClr val="FF0000"/>
              </a:solidFill>
            </a:endParaRPr>
          </a:p>
          <a:p>
            <a:endParaRPr lang="en-US" altLang="zh-CN" sz="2400" dirty="0"/>
          </a:p>
          <a:p>
            <a:endParaRPr lang="zh-CN" altLang="en-US" sz="2400" dirty="0"/>
          </a:p>
        </p:txBody>
      </p:sp>
    </p:spTree>
    <p:extLst>
      <p:ext uri="{BB962C8B-B14F-4D97-AF65-F5344CB8AC3E}">
        <p14:creationId xmlns:p14="http://schemas.microsoft.com/office/powerpoint/2010/main" val="23485217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30E174-DC38-4C60-B0A4-6952ED33DAC5}"/>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75A6246A-8A83-4ECE-8EDA-221A91C41B1D}"/>
              </a:ext>
            </a:extLst>
          </p:cNvPr>
          <p:cNvSpPr>
            <a:spLocks noGrp="1"/>
          </p:cNvSpPr>
          <p:nvPr>
            <p:ph idx="1"/>
          </p:nvPr>
        </p:nvSpPr>
        <p:spPr/>
        <p:txBody>
          <a:bodyPr/>
          <a:lstStyle/>
          <a:p>
            <a:pPr>
              <a:buClr>
                <a:schemeClr val="tx1"/>
              </a:buClr>
            </a:pPr>
            <a:r>
              <a:rPr lang="en-US" altLang="zh-CN" sz="2800" dirty="0">
                <a:solidFill>
                  <a:srgbClr val="FF0000"/>
                </a:solidFill>
              </a:rPr>
              <a:t>④</a:t>
            </a:r>
            <a:r>
              <a:rPr lang="zh-CN" altLang="en-US" sz="2800" dirty="0">
                <a:solidFill>
                  <a:srgbClr val="FF0000"/>
                </a:solidFill>
              </a:rPr>
              <a:t>以分组为单位对消息进行处理</a:t>
            </a:r>
            <a:r>
              <a:rPr lang="en-US" altLang="zh-CN" sz="2800" dirty="0">
                <a:solidFill>
                  <a:srgbClr val="FF0000"/>
                </a:solidFill>
              </a:rPr>
              <a:t>: </a:t>
            </a:r>
            <a:r>
              <a:rPr lang="zh-CN" altLang="en-US" sz="2800" dirty="0"/>
              <a:t>每一分组 </a:t>
            </a:r>
            <a:r>
              <a:rPr lang="en-US" altLang="zh-CN" sz="2800" b="1" i="1" dirty="0" err="1"/>
              <a:t>Yq</a:t>
            </a:r>
            <a:r>
              <a:rPr lang="en-US" altLang="zh-CN" sz="2800" b="1" i="1" dirty="0"/>
              <a:t> </a:t>
            </a:r>
            <a:r>
              <a:rPr lang="en-US" altLang="zh-CN" sz="2800" b="1" dirty="0"/>
              <a:t>(</a:t>
            </a:r>
            <a:r>
              <a:rPr lang="en-US" altLang="zh-CN" sz="2800" b="1" i="1" dirty="0"/>
              <a:t>q</a:t>
            </a:r>
            <a:r>
              <a:rPr lang="en-US" altLang="zh-CN" sz="2800" b="1" dirty="0"/>
              <a:t>=0,...,</a:t>
            </a:r>
            <a:r>
              <a:rPr lang="en-US" altLang="zh-CN" sz="2800" b="1" i="1" dirty="0"/>
              <a:t>L</a:t>
            </a:r>
            <a:r>
              <a:rPr lang="en-US" altLang="zh-CN" sz="2800" b="1" dirty="0"/>
              <a:t>-1) </a:t>
            </a:r>
            <a:r>
              <a:rPr lang="zh-CN" altLang="en-US" sz="2800" dirty="0"/>
              <a:t>都经一压缩函数</a:t>
            </a:r>
            <a:r>
              <a:rPr lang="en-US" altLang="zh-CN" sz="2800" b="1" i="1" dirty="0"/>
              <a:t>H</a:t>
            </a:r>
            <a:r>
              <a:rPr lang="en-US" altLang="zh-CN" sz="2800" b="1" i="1" baseline="-25000" dirty="0"/>
              <a:t>MD</a:t>
            </a:r>
            <a:r>
              <a:rPr lang="en-US" altLang="zh-CN" sz="2800" b="1" baseline="-25000" dirty="0"/>
              <a:t>5</a:t>
            </a:r>
            <a:r>
              <a:rPr lang="zh-CN" altLang="en-US" sz="2800" dirty="0"/>
              <a:t>处理。</a:t>
            </a:r>
            <a:r>
              <a:rPr lang="en-US" altLang="zh-CN" sz="2800" b="1" i="1" dirty="0"/>
              <a:t>H</a:t>
            </a:r>
            <a:r>
              <a:rPr lang="en-US" altLang="zh-CN" sz="2800" b="1" i="1" baseline="-25000" dirty="0"/>
              <a:t>MD</a:t>
            </a:r>
            <a:r>
              <a:rPr lang="en-US" altLang="zh-CN" sz="2800" b="1" baseline="-25000" dirty="0"/>
              <a:t>5</a:t>
            </a:r>
            <a:r>
              <a:rPr lang="zh-CN" altLang="en-US" sz="2800" dirty="0"/>
              <a:t>是算法的核心</a:t>
            </a:r>
            <a:r>
              <a:rPr lang="en-US" altLang="zh-CN" sz="2800" dirty="0"/>
              <a:t>, </a:t>
            </a:r>
            <a:r>
              <a:rPr lang="zh-CN" altLang="en-US" sz="2800" dirty="0"/>
              <a:t>其中又有4轮处理过程</a:t>
            </a:r>
            <a:r>
              <a:rPr lang="en-US" altLang="zh-CN" sz="2800" dirty="0"/>
              <a:t>, </a:t>
            </a:r>
            <a:r>
              <a:rPr lang="zh-CN" altLang="en-US" sz="2800" dirty="0"/>
              <a:t>如下页所示。</a:t>
            </a:r>
            <a:endParaRPr lang="en-US" altLang="zh-CN" sz="2800" dirty="0"/>
          </a:p>
          <a:p>
            <a:pPr>
              <a:buClr>
                <a:schemeClr val="tx1"/>
              </a:buClr>
            </a:pPr>
            <a:r>
              <a:rPr lang="zh-CN" altLang="en-US" sz="2800" dirty="0">
                <a:solidFill>
                  <a:srgbClr val="FF0000"/>
                </a:solidFill>
              </a:rPr>
              <a:t>⑤输出</a:t>
            </a:r>
            <a:r>
              <a:rPr lang="en-US" altLang="zh-CN" sz="2800" dirty="0">
                <a:solidFill>
                  <a:srgbClr val="FF0000"/>
                </a:solidFill>
              </a:rPr>
              <a:t>:</a:t>
            </a:r>
            <a:r>
              <a:rPr lang="zh-CN" altLang="en-US" sz="2800" dirty="0"/>
              <a:t>消息的 </a:t>
            </a:r>
            <a:r>
              <a:rPr lang="en-US" altLang="zh-CN" sz="2800" b="1" i="1" dirty="0"/>
              <a:t>L </a:t>
            </a:r>
            <a:r>
              <a:rPr lang="zh-CN" altLang="en-US" sz="2800" dirty="0"/>
              <a:t>个分组都被处理完后</a:t>
            </a:r>
            <a:r>
              <a:rPr lang="en-US" altLang="zh-CN" sz="2800" dirty="0"/>
              <a:t>, </a:t>
            </a:r>
            <a:r>
              <a:rPr lang="zh-CN" altLang="en-US" sz="2800" dirty="0"/>
              <a:t>最后一个</a:t>
            </a:r>
            <a:r>
              <a:rPr lang="en-US" altLang="zh-CN" sz="2800" b="1" i="1" dirty="0"/>
              <a:t>H</a:t>
            </a:r>
            <a:r>
              <a:rPr lang="en-US" altLang="zh-CN" sz="2800" b="1" i="1" baseline="-25000" dirty="0"/>
              <a:t>MD</a:t>
            </a:r>
            <a:r>
              <a:rPr lang="en-US" altLang="zh-CN" sz="2800" b="1" baseline="-25000" dirty="0"/>
              <a:t>5</a:t>
            </a:r>
            <a:r>
              <a:rPr lang="zh-CN" altLang="en-US" sz="2800" dirty="0"/>
              <a:t>的输出即为产生的消息摘要。</a:t>
            </a:r>
          </a:p>
          <a:p>
            <a:endParaRPr lang="zh-CN" altLang="en-US" dirty="0"/>
          </a:p>
        </p:txBody>
      </p:sp>
    </p:spTree>
    <p:extLst>
      <p:ext uri="{BB962C8B-B14F-4D97-AF65-F5344CB8AC3E}">
        <p14:creationId xmlns:p14="http://schemas.microsoft.com/office/powerpoint/2010/main" val="35720012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xd68">
            <a:extLst>
              <a:ext uri="{FF2B5EF4-FFF2-40B4-BE49-F238E27FC236}">
                <a16:creationId xmlns="" xmlns:a16="http://schemas.microsoft.com/office/drawing/2014/main" id="{E23465FB-921D-4CB5-B03B-172A1846B0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4425" y="0"/>
            <a:ext cx="5369575" cy="43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 xmlns:a16="http://schemas.microsoft.com/office/drawing/2014/main" id="{28B3E032-8572-4A35-823B-C8EFB965A228}"/>
              </a:ext>
            </a:extLst>
          </p:cNvPr>
          <p:cNvSpPr txBox="1">
            <a:spLocks noChangeArrowheads="1"/>
          </p:cNvSpPr>
          <p:nvPr/>
        </p:nvSpPr>
        <p:spPr>
          <a:xfrm>
            <a:off x="0" y="2780928"/>
            <a:ext cx="8316416" cy="38685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华文中宋" panose="0201060004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华文中宋" panose="0201060004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00000"/>
              </a:lnSpc>
              <a:spcBef>
                <a:spcPts val="0"/>
              </a:spcBef>
              <a:buFont typeface="Arial" panose="020B0604020202020204" pitchFamily="34" charset="0"/>
              <a:buNone/>
            </a:pPr>
            <a:r>
              <a:rPr lang="en-US" altLang="zh-CN" sz="2400" i="1" dirty="0">
                <a:solidFill>
                  <a:srgbClr val="FF0000"/>
                </a:solidFill>
                <a:latin typeface="Euclid" panose="02020503060505020303" pitchFamily="18" charset="0"/>
              </a:rPr>
              <a:t>IV </a:t>
            </a:r>
            <a:r>
              <a:rPr lang="en-US" altLang="zh-CN" sz="2400" dirty="0">
                <a:solidFill>
                  <a:srgbClr val="800000"/>
                </a:solidFill>
              </a:rPr>
              <a:t>:</a:t>
            </a:r>
            <a:r>
              <a:rPr lang="zh-CN" altLang="en-US" sz="2400" i="1" dirty="0">
                <a:solidFill>
                  <a:srgbClr val="800000"/>
                </a:solidFill>
              </a:rPr>
              <a:t> </a:t>
            </a:r>
            <a:r>
              <a:rPr lang="zh-CN" altLang="en-US" sz="2400" dirty="0"/>
              <a:t>缓冲区</a:t>
            </a:r>
            <a:r>
              <a:rPr lang="en-US" altLang="zh-CN" sz="2400" i="1" dirty="0">
                <a:latin typeface="Euclid" panose="02020503060505020303" pitchFamily="18" charset="0"/>
              </a:rPr>
              <a:t>ABCD</a:t>
            </a:r>
            <a:r>
              <a:rPr lang="zh-CN" altLang="en-US" sz="2400" dirty="0"/>
              <a:t>的初值</a:t>
            </a:r>
          </a:p>
          <a:p>
            <a:pPr marL="0" eaLnBrk="1" hangingPunct="1">
              <a:lnSpc>
                <a:spcPct val="100000"/>
              </a:lnSpc>
              <a:spcBef>
                <a:spcPts val="0"/>
              </a:spcBef>
              <a:buFont typeface="Arial" panose="020B0604020202020204" pitchFamily="34" charset="0"/>
              <a:buNone/>
            </a:pPr>
            <a:r>
              <a:rPr lang="en-US" altLang="zh-CN" sz="2400" i="1" dirty="0" err="1">
                <a:solidFill>
                  <a:srgbClr val="FF0000"/>
                </a:solidFill>
                <a:latin typeface="Euclid" panose="02020503060505020303" pitchFamily="18" charset="0"/>
              </a:rPr>
              <a:t>Y</a:t>
            </a:r>
            <a:r>
              <a:rPr lang="en-US" altLang="zh-CN" sz="2400" i="1" baseline="-25000" dirty="0" err="1">
                <a:solidFill>
                  <a:srgbClr val="FF0000"/>
                </a:solidFill>
                <a:latin typeface="Euclid" panose="02020503060505020303" pitchFamily="18" charset="0"/>
              </a:rPr>
              <a:t>q</a:t>
            </a:r>
            <a:r>
              <a:rPr lang="en-US" altLang="zh-CN" sz="2400" i="1" baseline="-25000" dirty="0">
                <a:solidFill>
                  <a:srgbClr val="FF0000"/>
                </a:solidFill>
              </a:rPr>
              <a:t>  </a:t>
            </a:r>
            <a:r>
              <a:rPr lang="en-US" altLang="zh-CN" sz="2400" dirty="0"/>
              <a:t>: </a:t>
            </a:r>
            <a:r>
              <a:rPr lang="zh-CN" altLang="en-US" sz="2400" dirty="0"/>
              <a:t>消息的第</a:t>
            </a:r>
            <a:r>
              <a:rPr lang="en-US" altLang="zh-CN" sz="2400" i="1" dirty="0">
                <a:latin typeface="Euclid" panose="02020503060505020303" pitchFamily="18" charset="0"/>
              </a:rPr>
              <a:t>q</a:t>
            </a:r>
            <a:r>
              <a:rPr lang="zh-CN" altLang="en-US" sz="2400" dirty="0"/>
              <a:t>个</a:t>
            </a:r>
            <a:r>
              <a:rPr lang="zh-CN" altLang="en-US" sz="2400" dirty="0">
                <a:latin typeface="Euclid" panose="02020503060505020303" pitchFamily="18" charset="0"/>
              </a:rPr>
              <a:t>512</a:t>
            </a:r>
            <a:r>
              <a:rPr lang="zh-CN" altLang="en-US" sz="2400" dirty="0"/>
              <a:t>比特长的分组</a:t>
            </a:r>
          </a:p>
          <a:p>
            <a:pPr marL="0" eaLnBrk="1" hangingPunct="1">
              <a:lnSpc>
                <a:spcPct val="100000"/>
              </a:lnSpc>
              <a:spcBef>
                <a:spcPts val="0"/>
              </a:spcBef>
              <a:buFont typeface="Arial" panose="020B0604020202020204" pitchFamily="34" charset="0"/>
              <a:buNone/>
            </a:pPr>
            <a:r>
              <a:rPr lang="en-US" altLang="zh-CN" sz="2400" i="1" dirty="0">
                <a:solidFill>
                  <a:srgbClr val="FF0000"/>
                </a:solidFill>
                <a:latin typeface="Euclid" panose="02020503060505020303" pitchFamily="18" charset="0"/>
              </a:rPr>
              <a:t>L   </a:t>
            </a:r>
            <a:r>
              <a:rPr lang="en-US" altLang="zh-CN" sz="2400" dirty="0">
                <a:solidFill>
                  <a:srgbClr val="FF0000"/>
                </a:solidFill>
              </a:rPr>
              <a:t>: </a:t>
            </a:r>
            <a:r>
              <a:rPr lang="zh-CN" altLang="en-US" sz="2400" dirty="0"/>
              <a:t>消息经过处理后的分组数</a:t>
            </a:r>
          </a:p>
          <a:p>
            <a:pPr marL="0" eaLnBrk="1" hangingPunct="1">
              <a:lnSpc>
                <a:spcPct val="100000"/>
              </a:lnSpc>
              <a:spcBef>
                <a:spcPts val="0"/>
              </a:spcBef>
              <a:buFont typeface="Arial" panose="020B0604020202020204" pitchFamily="34" charset="0"/>
              <a:buNone/>
            </a:pPr>
            <a:r>
              <a:rPr lang="en-US" altLang="zh-CN" sz="2400" i="1" dirty="0" err="1">
                <a:solidFill>
                  <a:srgbClr val="FF0000"/>
                </a:solidFill>
                <a:latin typeface="Euclid" panose="02020503060505020303" pitchFamily="18" charset="0"/>
              </a:rPr>
              <a:t>CV</a:t>
            </a:r>
            <a:r>
              <a:rPr lang="en-US" altLang="zh-CN" sz="2400" i="1" baseline="-25000" dirty="0" err="1">
                <a:solidFill>
                  <a:srgbClr val="FF0000"/>
                </a:solidFill>
                <a:latin typeface="Euclid" panose="02020503060505020303" pitchFamily="18" charset="0"/>
              </a:rPr>
              <a:t>q</a:t>
            </a:r>
            <a:r>
              <a:rPr lang="en-US" altLang="zh-CN" sz="2400" i="1" baseline="-25000" dirty="0">
                <a:solidFill>
                  <a:srgbClr val="FF0000"/>
                </a:solidFill>
                <a:latin typeface="Euclid" panose="02020503060505020303" pitchFamily="18" charset="0"/>
              </a:rPr>
              <a:t> </a:t>
            </a:r>
            <a:r>
              <a:rPr lang="en-US" altLang="zh-CN" sz="2400" dirty="0"/>
              <a:t>: </a:t>
            </a:r>
            <a:r>
              <a:rPr lang="zh-CN" altLang="en-US" sz="2400" dirty="0"/>
              <a:t>消息的第</a:t>
            </a:r>
            <a:r>
              <a:rPr lang="en-US" altLang="zh-CN" sz="2400" i="1" dirty="0">
                <a:latin typeface="Euclid" panose="02020503060505020303" pitchFamily="18" charset="0"/>
              </a:rPr>
              <a:t>q</a:t>
            </a:r>
            <a:r>
              <a:rPr lang="zh-CN" altLang="en-US" sz="2400" dirty="0"/>
              <a:t>个分组时输入的链接变量</a:t>
            </a:r>
          </a:p>
          <a:p>
            <a:pPr marL="0" eaLnBrk="1" hangingPunct="1">
              <a:lnSpc>
                <a:spcPct val="100000"/>
              </a:lnSpc>
              <a:spcBef>
                <a:spcPts val="0"/>
              </a:spcBef>
              <a:buFont typeface="Arial" panose="020B0604020202020204" pitchFamily="34" charset="0"/>
              <a:buNone/>
            </a:pPr>
            <a:r>
              <a:rPr lang="en-US" altLang="zh-CN" sz="2400" i="1" dirty="0" err="1">
                <a:solidFill>
                  <a:srgbClr val="FF0000"/>
                </a:solidFill>
                <a:latin typeface="Euclid" panose="02020503060505020303" pitchFamily="18" charset="0"/>
              </a:rPr>
              <a:t>RF</a:t>
            </a:r>
            <a:r>
              <a:rPr lang="en-US" altLang="zh-CN" sz="2400" i="1" baseline="-25000" dirty="0" err="1">
                <a:solidFill>
                  <a:srgbClr val="FF0000"/>
                </a:solidFill>
                <a:latin typeface="Euclid" panose="02020503060505020303" pitchFamily="18" charset="0"/>
              </a:rPr>
              <a:t>x</a:t>
            </a:r>
            <a:r>
              <a:rPr lang="en-US" altLang="zh-CN" sz="2400" i="1" baseline="-25000" dirty="0">
                <a:solidFill>
                  <a:srgbClr val="FF0000"/>
                </a:solidFill>
                <a:latin typeface="Euclid" panose="02020503060505020303" pitchFamily="18" charset="0"/>
              </a:rPr>
              <a:t>  </a:t>
            </a:r>
            <a:r>
              <a:rPr lang="zh-CN" altLang="en-US" sz="2400" dirty="0"/>
              <a:t>: 使用基本逻辑函数</a:t>
            </a:r>
            <a:r>
              <a:rPr lang="en-US" altLang="zh-CN" sz="2400" i="1" dirty="0">
                <a:latin typeface="Euclid" panose="02020503060505020303" pitchFamily="18" charset="0"/>
              </a:rPr>
              <a:t>x</a:t>
            </a:r>
            <a:r>
              <a:rPr lang="zh-CN" altLang="en-US" sz="2400" dirty="0"/>
              <a:t>的轮函数</a:t>
            </a:r>
          </a:p>
          <a:p>
            <a:pPr marL="0" eaLnBrk="1" hangingPunct="1">
              <a:lnSpc>
                <a:spcPct val="100000"/>
              </a:lnSpc>
              <a:spcBef>
                <a:spcPts val="0"/>
              </a:spcBef>
              <a:buFont typeface="Arial" panose="020B0604020202020204" pitchFamily="34" charset="0"/>
              <a:buNone/>
            </a:pPr>
            <a:r>
              <a:rPr lang="en-US" altLang="zh-CN" sz="2400" dirty="0">
                <a:solidFill>
                  <a:srgbClr val="FF0000"/>
                </a:solidFill>
                <a:latin typeface="Euclid" panose="02020503060505020303" pitchFamily="18" charset="0"/>
              </a:rPr>
              <a:t>+   </a:t>
            </a:r>
            <a:r>
              <a:rPr lang="en-US" altLang="zh-CN" sz="2400" dirty="0">
                <a:solidFill>
                  <a:srgbClr val="FF0000"/>
                </a:solidFill>
              </a:rPr>
              <a:t>:</a:t>
            </a:r>
            <a:r>
              <a:rPr lang="zh-CN" altLang="en-US" sz="2400" dirty="0"/>
              <a:t>  对应字的模</a:t>
            </a:r>
            <a:r>
              <a:rPr lang="zh-CN" altLang="en-US" sz="2400" dirty="0">
                <a:latin typeface="Euclid" panose="02020503060505020303" pitchFamily="18" charset="0"/>
              </a:rPr>
              <a:t>2</a:t>
            </a:r>
            <a:r>
              <a:rPr lang="zh-CN" altLang="en-US" sz="2400" baseline="30000" dirty="0">
                <a:latin typeface="Euclid" panose="02020503060505020303" pitchFamily="18" charset="0"/>
              </a:rPr>
              <a:t>32</a:t>
            </a:r>
            <a:r>
              <a:rPr lang="zh-CN" altLang="en-US" sz="2400" dirty="0"/>
              <a:t>加法          </a:t>
            </a:r>
            <a:endParaRPr lang="en-US" altLang="zh-CN" sz="2400" dirty="0"/>
          </a:p>
          <a:p>
            <a:pPr marL="0" eaLnBrk="1" hangingPunct="1">
              <a:lnSpc>
                <a:spcPct val="100000"/>
              </a:lnSpc>
              <a:spcBef>
                <a:spcPts val="0"/>
              </a:spcBef>
              <a:buFont typeface="Arial" panose="020B0604020202020204" pitchFamily="34" charset="0"/>
              <a:buNone/>
            </a:pPr>
            <a:r>
              <a:rPr lang="en-US" altLang="zh-CN" sz="2400" i="1" dirty="0">
                <a:solidFill>
                  <a:srgbClr val="FF0000"/>
                </a:solidFill>
                <a:latin typeface="Euclid" panose="02020503060505020303" pitchFamily="18" charset="0"/>
              </a:rPr>
              <a:t>MD</a:t>
            </a:r>
            <a:r>
              <a:rPr lang="en-US" altLang="zh-CN" sz="2400" dirty="0">
                <a:solidFill>
                  <a:srgbClr val="FF0000"/>
                </a:solidFill>
              </a:rPr>
              <a:t>:</a:t>
            </a:r>
            <a:r>
              <a:rPr lang="zh-CN" altLang="en-US" sz="2400" i="1" dirty="0">
                <a:solidFill>
                  <a:srgbClr val="FF0000"/>
                </a:solidFill>
                <a:latin typeface="Euclid" panose="02020503060505020303" pitchFamily="18" charset="0"/>
              </a:rPr>
              <a:t> </a:t>
            </a:r>
            <a:r>
              <a:rPr lang="zh-CN" altLang="en-US" sz="2400" dirty="0"/>
              <a:t>最终的杂凑值</a:t>
            </a:r>
            <a:r>
              <a:rPr lang="zh-CN" altLang="en-US" dirty="0"/>
              <a:t>。</a:t>
            </a:r>
            <a:endParaRPr lang="en-US" altLang="zh-CN" dirty="0"/>
          </a:p>
          <a:p>
            <a:pPr marL="0" eaLnBrk="1" hangingPunct="1">
              <a:lnSpc>
                <a:spcPct val="100000"/>
              </a:lnSpc>
              <a:spcBef>
                <a:spcPts val="0"/>
              </a:spcBef>
              <a:buNone/>
            </a:pPr>
            <a:r>
              <a:rPr lang="en-US" altLang="zh-CN" sz="2400" i="1" dirty="0">
                <a:solidFill>
                  <a:srgbClr val="FF0000"/>
                </a:solidFill>
                <a:latin typeface="Euclid" panose="02020503060505020303" pitchFamily="18" charset="0"/>
              </a:rPr>
              <a:t>CV</a:t>
            </a:r>
            <a:r>
              <a:rPr lang="en-US" altLang="zh-CN" sz="2400" baseline="-25000" dirty="0">
                <a:solidFill>
                  <a:srgbClr val="FF0000"/>
                </a:solidFill>
                <a:latin typeface="Euclid" panose="02020503060505020303" pitchFamily="18" charset="0"/>
              </a:rPr>
              <a:t>0</a:t>
            </a:r>
            <a:r>
              <a:rPr lang="en-US" altLang="zh-CN" sz="2400" dirty="0">
                <a:solidFill>
                  <a:srgbClr val="FF0000"/>
                </a:solidFill>
                <a:latin typeface="Euclid" panose="02020503060505020303" pitchFamily="18" charset="0"/>
              </a:rPr>
              <a:t> = </a:t>
            </a:r>
            <a:r>
              <a:rPr lang="en-US" altLang="zh-CN" sz="2400" i="1" dirty="0">
                <a:solidFill>
                  <a:srgbClr val="FF0000"/>
                </a:solidFill>
                <a:latin typeface="Euclid" panose="02020503060505020303" pitchFamily="18" charset="0"/>
              </a:rPr>
              <a:t>IV</a:t>
            </a:r>
            <a:r>
              <a:rPr lang="en-US" altLang="zh-CN" sz="2400" b="0" dirty="0">
                <a:solidFill>
                  <a:srgbClr val="FF0000"/>
                </a:solidFill>
              </a:rPr>
              <a:t>;</a:t>
            </a:r>
          </a:p>
          <a:p>
            <a:pPr marL="0" eaLnBrk="1" hangingPunct="1">
              <a:lnSpc>
                <a:spcPct val="100000"/>
              </a:lnSpc>
              <a:spcBef>
                <a:spcPts val="0"/>
              </a:spcBef>
              <a:buNone/>
            </a:pPr>
            <a:r>
              <a:rPr lang="en-US" altLang="zh-CN" sz="2400" i="1" dirty="0">
                <a:solidFill>
                  <a:srgbClr val="FF0000"/>
                </a:solidFill>
                <a:latin typeface="Euclid" panose="02020503060505020303" pitchFamily="18" charset="0"/>
              </a:rPr>
              <a:t>CV</a:t>
            </a:r>
            <a:r>
              <a:rPr lang="en-US" altLang="zh-CN" sz="2400" i="1" baseline="-25000" dirty="0">
                <a:solidFill>
                  <a:srgbClr val="FF0000"/>
                </a:solidFill>
                <a:latin typeface="Euclid" panose="02020503060505020303" pitchFamily="18" charset="0"/>
              </a:rPr>
              <a:t>q</a:t>
            </a:r>
            <a:r>
              <a:rPr lang="en-US" altLang="zh-CN" sz="2400" baseline="-25000" dirty="0">
                <a:solidFill>
                  <a:srgbClr val="FF0000"/>
                </a:solidFill>
                <a:latin typeface="Euclid" panose="02020503060505020303" pitchFamily="18" charset="0"/>
              </a:rPr>
              <a:t>+1</a:t>
            </a:r>
            <a:r>
              <a:rPr lang="en-US" altLang="zh-CN" sz="2400" dirty="0">
                <a:solidFill>
                  <a:srgbClr val="FF0000"/>
                </a:solidFill>
                <a:latin typeface="Euclid" panose="02020503060505020303" pitchFamily="18" charset="0"/>
              </a:rPr>
              <a:t>=</a:t>
            </a:r>
            <a:r>
              <a:rPr lang="en-US" altLang="zh-CN" sz="2400" i="1" dirty="0" err="1">
                <a:solidFill>
                  <a:srgbClr val="FF0000"/>
                </a:solidFill>
                <a:latin typeface="Euclid" panose="02020503060505020303" pitchFamily="18" charset="0"/>
              </a:rPr>
              <a:t>CV</a:t>
            </a:r>
            <a:r>
              <a:rPr lang="en-US" altLang="zh-CN" sz="2400" i="1" baseline="-25000" dirty="0" err="1">
                <a:solidFill>
                  <a:srgbClr val="FF0000"/>
                </a:solidFill>
                <a:latin typeface="Euclid" panose="02020503060505020303" pitchFamily="18" charset="0"/>
              </a:rPr>
              <a:t>q</a:t>
            </a:r>
            <a:r>
              <a:rPr lang="en-US" altLang="zh-CN" sz="2400" dirty="0" err="1">
                <a:solidFill>
                  <a:srgbClr val="FF0000"/>
                </a:solidFill>
                <a:latin typeface="Euclid" panose="02020503060505020303" pitchFamily="18" charset="0"/>
              </a:rPr>
              <a:t>+</a:t>
            </a:r>
            <a:r>
              <a:rPr lang="en-US" altLang="zh-CN" sz="2400" i="1" dirty="0" err="1">
                <a:solidFill>
                  <a:srgbClr val="FF0000"/>
                </a:solidFill>
                <a:latin typeface="Euclid" panose="02020503060505020303" pitchFamily="18" charset="0"/>
              </a:rPr>
              <a:t>RF</a:t>
            </a:r>
            <a:r>
              <a:rPr lang="en-US" altLang="zh-CN" sz="2400" i="1" baseline="-25000" dirty="0" err="1">
                <a:solidFill>
                  <a:srgbClr val="FF0000"/>
                </a:solidFill>
                <a:latin typeface="Euclid" panose="02020503060505020303" pitchFamily="18" charset="0"/>
              </a:rPr>
              <a:t>I</a:t>
            </a:r>
            <a:r>
              <a:rPr lang="en-US" altLang="zh-CN" sz="2400" dirty="0">
                <a:solidFill>
                  <a:srgbClr val="FF0000"/>
                </a:solidFill>
                <a:latin typeface="Euclid" panose="02020503060505020303" pitchFamily="18" charset="0"/>
              </a:rPr>
              <a:t>[</a:t>
            </a:r>
            <a:r>
              <a:rPr lang="en-US" altLang="zh-CN" sz="2400" i="1" dirty="0" err="1">
                <a:solidFill>
                  <a:srgbClr val="FF0000"/>
                </a:solidFill>
                <a:latin typeface="Euclid" panose="02020503060505020303" pitchFamily="18" charset="0"/>
              </a:rPr>
              <a:t>Y</a:t>
            </a:r>
            <a:r>
              <a:rPr lang="en-US" altLang="zh-CN" sz="2400" i="1" baseline="-25000" dirty="0" err="1">
                <a:solidFill>
                  <a:srgbClr val="FF0000"/>
                </a:solidFill>
                <a:latin typeface="Euclid" panose="02020503060505020303" pitchFamily="18" charset="0"/>
              </a:rPr>
              <a:t>q</a:t>
            </a:r>
            <a:r>
              <a:rPr lang="en-US" altLang="zh-CN" sz="2400" b="0" dirty="0" err="1">
                <a:solidFill>
                  <a:srgbClr val="FF0000"/>
                </a:solidFill>
              </a:rPr>
              <a:t>,</a:t>
            </a:r>
            <a:r>
              <a:rPr lang="en-US" altLang="zh-CN" sz="2400" i="1" dirty="0" err="1">
                <a:solidFill>
                  <a:srgbClr val="FF0000"/>
                </a:solidFill>
                <a:latin typeface="Euclid" panose="02020503060505020303" pitchFamily="18" charset="0"/>
              </a:rPr>
              <a:t>RF</a:t>
            </a:r>
            <a:r>
              <a:rPr lang="en-US" altLang="zh-CN" sz="2400" i="1" baseline="-25000" dirty="0" err="1">
                <a:solidFill>
                  <a:srgbClr val="FF0000"/>
                </a:solidFill>
                <a:latin typeface="Euclid" panose="02020503060505020303" pitchFamily="18" charset="0"/>
              </a:rPr>
              <a:t>H</a:t>
            </a:r>
            <a:r>
              <a:rPr lang="en-US" altLang="zh-CN" sz="2400" dirty="0">
                <a:solidFill>
                  <a:srgbClr val="FF0000"/>
                </a:solidFill>
                <a:latin typeface="Euclid" panose="02020503060505020303" pitchFamily="18" charset="0"/>
              </a:rPr>
              <a:t>[</a:t>
            </a:r>
            <a:r>
              <a:rPr lang="en-US" altLang="zh-CN" sz="2400" i="1" dirty="0" err="1">
                <a:solidFill>
                  <a:srgbClr val="FF0000"/>
                </a:solidFill>
                <a:latin typeface="Euclid" panose="02020503060505020303" pitchFamily="18" charset="0"/>
              </a:rPr>
              <a:t>Y</a:t>
            </a:r>
            <a:r>
              <a:rPr lang="en-US" altLang="zh-CN" sz="2400" i="1" baseline="-25000" dirty="0" err="1">
                <a:solidFill>
                  <a:srgbClr val="FF0000"/>
                </a:solidFill>
                <a:latin typeface="Euclid" panose="02020503060505020303" pitchFamily="18" charset="0"/>
              </a:rPr>
              <a:t>q</a:t>
            </a:r>
            <a:r>
              <a:rPr lang="en-US" altLang="zh-CN" sz="2400" b="0" dirty="0" err="1">
                <a:solidFill>
                  <a:srgbClr val="FF0000"/>
                </a:solidFill>
              </a:rPr>
              <a:t>,</a:t>
            </a:r>
            <a:r>
              <a:rPr lang="en-US" altLang="zh-CN" sz="2400" i="1" dirty="0" err="1">
                <a:solidFill>
                  <a:srgbClr val="FF0000"/>
                </a:solidFill>
                <a:latin typeface="Euclid" panose="02020503060505020303" pitchFamily="18" charset="0"/>
              </a:rPr>
              <a:t>RF</a:t>
            </a:r>
            <a:r>
              <a:rPr lang="en-US" altLang="zh-CN" sz="2400" i="1" baseline="-25000" dirty="0" err="1">
                <a:solidFill>
                  <a:srgbClr val="FF0000"/>
                </a:solidFill>
                <a:latin typeface="Euclid" panose="02020503060505020303" pitchFamily="18" charset="0"/>
              </a:rPr>
              <a:t>G</a:t>
            </a:r>
            <a:r>
              <a:rPr lang="en-US" altLang="zh-CN" sz="2400" dirty="0">
                <a:solidFill>
                  <a:srgbClr val="FF0000"/>
                </a:solidFill>
                <a:latin typeface="Euclid" panose="02020503060505020303" pitchFamily="18" charset="0"/>
              </a:rPr>
              <a:t>[</a:t>
            </a:r>
            <a:r>
              <a:rPr lang="en-US" altLang="zh-CN" sz="2400" i="1" dirty="0" err="1">
                <a:solidFill>
                  <a:srgbClr val="FF0000"/>
                </a:solidFill>
                <a:latin typeface="Euclid" panose="02020503060505020303" pitchFamily="18" charset="0"/>
              </a:rPr>
              <a:t>Y</a:t>
            </a:r>
            <a:r>
              <a:rPr lang="en-US" altLang="zh-CN" sz="2400" i="1" baseline="-25000" dirty="0" err="1">
                <a:solidFill>
                  <a:srgbClr val="FF0000"/>
                </a:solidFill>
                <a:latin typeface="Euclid" panose="02020503060505020303" pitchFamily="18" charset="0"/>
              </a:rPr>
              <a:t>q</a:t>
            </a:r>
            <a:r>
              <a:rPr lang="en-US" altLang="zh-CN" sz="2400" b="0" dirty="0" err="1">
                <a:solidFill>
                  <a:srgbClr val="FF0000"/>
                </a:solidFill>
              </a:rPr>
              <a:t>,</a:t>
            </a:r>
            <a:r>
              <a:rPr lang="en-US" altLang="zh-CN" sz="2400" i="1" dirty="0" err="1">
                <a:solidFill>
                  <a:srgbClr val="FF0000"/>
                </a:solidFill>
                <a:latin typeface="Euclid" panose="02020503060505020303" pitchFamily="18" charset="0"/>
              </a:rPr>
              <a:t>RF</a:t>
            </a:r>
            <a:r>
              <a:rPr lang="en-US" altLang="zh-CN" sz="2400" i="1" baseline="-25000" dirty="0" err="1">
                <a:solidFill>
                  <a:srgbClr val="FF0000"/>
                </a:solidFill>
                <a:latin typeface="Euclid" panose="02020503060505020303" pitchFamily="18" charset="0"/>
              </a:rPr>
              <a:t>F</a:t>
            </a:r>
            <a:r>
              <a:rPr lang="en-US" altLang="zh-CN" sz="2400" dirty="0">
                <a:solidFill>
                  <a:srgbClr val="FF0000"/>
                </a:solidFill>
                <a:latin typeface="Euclid" panose="02020503060505020303" pitchFamily="18" charset="0"/>
              </a:rPr>
              <a:t>[</a:t>
            </a:r>
            <a:r>
              <a:rPr lang="en-US" altLang="zh-CN" sz="2400" i="1" dirty="0" err="1">
                <a:solidFill>
                  <a:srgbClr val="FF0000"/>
                </a:solidFill>
                <a:latin typeface="Euclid" panose="02020503060505020303" pitchFamily="18" charset="0"/>
              </a:rPr>
              <a:t>Y</a:t>
            </a:r>
            <a:r>
              <a:rPr lang="en-US" altLang="zh-CN" sz="2400" i="1" baseline="-25000" dirty="0" err="1">
                <a:solidFill>
                  <a:srgbClr val="FF0000"/>
                </a:solidFill>
                <a:latin typeface="Euclid" panose="02020503060505020303" pitchFamily="18" charset="0"/>
              </a:rPr>
              <a:t>q</a:t>
            </a:r>
            <a:r>
              <a:rPr lang="en-US" altLang="zh-CN" sz="2400" b="0" dirty="0" err="1">
                <a:solidFill>
                  <a:srgbClr val="FF0000"/>
                </a:solidFill>
              </a:rPr>
              <a:t>,</a:t>
            </a:r>
            <a:r>
              <a:rPr lang="en-US" altLang="zh-CN" sz="2400" i="1" dirty="0" err="1">
                <a:solidFill>
                  <a:srgbClr val="FF0000"/>
                </a:solidFill>
                <a:latin typeface="Euclid" panose="02020503060505020303" pitchFamily="18" charset="0"/>
              </a:rPr>
              <a:t>CV</a:t>
            </a:r>
            <a:r>
              <a:rPr lang="en-US" altLang="zh-CN" sz="2400" i="1" baseline="-25000" dirty="0" err="1">
                <a:solidFill>
                  <a:srgbClr val="FF0000"/>
                </a:solidFill>
                <a:latin typeface="Euclid" panose="02020503060505020303" pitchFamily="18" charset="0"/>
              </a:rPr>
              <a:t>q</a:t>
            </a:r>
            <a:r>
              <a:rPr lang="en-US" altLang="zh-CN" sz="2400" dirty="0">
                <a:solidFill>
                  <a:srgbClr val="FF0000"/>
                </a:solidFill>
                <a:latin typeface="Euclid" panose="02020503060505020303" pitchFamily="18" charset="0"/>
              </a:rPr>
              <a:t>]]]]</a:t>
            </a:r>
          </a:p>
          <a:p>
            <a:pPr marL="0" eaLnBrk="1" hangingPunct="1">
              <a:lnSpc>
                <a:spcPct val="100000"/>
              </a:lnSpc>
              <a:spcBef>
                <a:spcPts val="0"/>
              </a:spcBef>
              <a:buNone/>
            </a:pPr>
            <a:r>
              <a:rPr lang="en-US" altLang="zh-CN" sz="2400" i="1" dirty="0">
                <a:solidFill>
                  <a:srgbClr val="FF0000"/>
                </a:solidFill>
                <a:latin typeface="Euclid" panose="02020503060505020303" pitchFamily="18" charset="0"/>
              </a:rPr>
              <a:t>MD</a:t>
            </a:r>
            <a:r>
              <a:rPr lang="en-US" altLang="zh-CN" sz="2400" dirty="0">
                <a:solidFill>
                  <a:srgbClr val="FF0000"/>
                </a:solidFill>
                <a:latin typeface="Euclid" panose="02020503060505020303" pitchFamily="18" charset="0"/>
              </a:rPr>
              <a:t> =</a:t>
            </a:r>
            <a:r>
              <a:rPr lang="en-US" altLang="zh-CN" sz="2400" i="1" dirty="0">
                <a:solidFill>
                  <a:srgbClr val="FF0000"/>
                </a:solidFill>
                <a:latin typeface="Euclid" panose="02020503060505020303" pitchFamily="18" charset="0"/>
              </a:rPr>
              <a:t>CV</a:t>
            </a:r>
            <a:r>
              <a:rPr lang="en-US" altLang="zh-CN" sz="2400" i="1" baseline="-25000" dirty="0">
                <a:solidFill>
                  <a:srgbClr val="FF0000"/>
                </a:solidFill>
                <a:latin typeface="Euclid" panose="02020503060505020303" pitchFamily="18" charset="0"/>
              </a:rPr>
              <a:t>L</a:t>
            </a:r>
          </a:p>
          <a:p>
            <a:pPr marL="0" eaLnBrk="1" hangingPunct="1">
              <a:buFont typeface="Arial" panose="020B0604020202020204" pitchFamily="34" charset="0"/>
              <a:buNone/>
            </a:pPr>
            <a:endParaRPr lang="zh-CN" altLang="en-US" sz="2400" b="0" dirty="0"/>
          </a:p>
        </p:txBody>
      </p:sp>
      <p:sp>
        <p:nvSpPr>
          <p:cNvPr id="10" name="文本框 9">
            <a:extLst>
              <a:ext uri="{FF2B5EF4-FFF2-40B4-BE49-F238E27FC236}">
                <a16:creationId xmlns="" xmlns:a16="http://schemas.microsoft.com/office/drawing/2014/main" id="{9561C56D-CF34-4132-B19E-CD503E720C3E}"/>
              </a:ext>
            </a:extLst>
          </p:cNvPr>
          <p:cNvSpPr txBox="1"/>
          <p:nvPr/>
        </p:nvSpPr>
        <p:spPr>
          <a:xfrm>
            <a:off x="481779" y="1411660"/>
            <a:ext cx="3312368" cy="461665"/>
          </a:xfrm>
          <a:prstGeom prst="rect">
            <a:avLst/>
          </a:prstGeom>
          <a:noFill/>
        </p:spPr>
        <p:txBody>
          <a:bodyPr wrap="square" rtlCol="0">
            <a:spAutoFit/>
          </a:bodyPr>
          <a:lstStyle/>
          <a:p>
            <a:r>
              <a:rPr lang="en-US" altLang="zh-CN" dirty="0">
                <a:latin typeface="Euclid" panose="02020503060505020303" pitchFamily="18" charset="0"/>
                <a:ea typeface="华文中宋" panose="02010600040101010101" pitchFamily="2" charset="-122"/>
              </a:rPr>
              <a:t>MD5</a:t>
            </a:r>
            <a:r>
              <a:rPr lang="zh-CN" altLang="en-US" dirty="0">
                <a:latin typeface="Euclid" panose="02020503060505020303" pitchFamily="18" charset="0"/>
                <a:ea typeface="华文中宋" panose="02010600040101010101" pitchFamily="2" charset="-122"/>
              </a:rPr>
              <a:t>的处理过程第</a:t>
            </a:r>
            <a:r>
              <a:rPr lang="en-US" altLang="zh-CN" dirty="0">
                <a:solidFill>
                  <a:srgbClr val="FF0000"/>
                </a:solidFill>
                <a:latin typeface="Euclid" panose="02020503060505020303" pitchFamily="18" charset="0"/>
                <a:ea typeface="华文中宋" panose="02010600040101010101" pitchFamily="2" charset="-122"/>
              </a:rPr>
              <a:t>④</a:t>
            </a:r>
            <a:r>
              <a:rPr lang="zh-CN" altLang="en-US" dirty="0">
                <a:latin typeface="Euclid" panose="02020503060505020303" pitchFamily="18" charset="0"/>
                <a:ea typeface="华文中宋" panose="02010600040101010101" pitchFamily="2" charset="-122"/>
              </a:rPr>
              <a:t>步</a:t>
            </a:r>
          </a:p>
        </p:txBody>
      </p:sp>
    </p:spTree>
    <p:extLst>
      <p:ext uri="{BB962C8B-B14F-4D97-AF65-F5344CB8AC3E}">
        <p14:creationId xmlns:p14="http://schemas.microsoft.com/office/powerpoint/2010/main" val="161815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 xmlns:a16="http://schemas.microsoft.com/office/drawing/2014/main" id="{E29F8126-9E7C-43DA-9A30-E8AA42AD6035}"/>
              </a:ext>
            </a:extLst>
          </p:cNvPr>
          <p:cNvSpPr txBox="1">
            <a:spLocks noChangeArrowheads="1"/>
          </p:cNvSpPr>
          <p:nvPr/>
        </p:nvSpPr>
        <p:spPr bwMode="auto">
          <a:xfrm>
            <a:off x="1331640" y="6021288"/>
            <a:ext cx="5904656"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eaLnBrk="1" hangingPunct="1">
              <a:lnSpc>
                <a:spcPct val="120000"/>
              </a:lnSpc>
              <a:buClr>
                <a:srgbClr val="FF0000"/>
              </a:buClr>
              <a:buSzPct val="55000"/>
              <a:defRPr/>
            </a:pPr>
            <a:r>
              <a:rPr lang="zh-CN" altLang="en-US" sz="2800" dirty="0">
                <a:latin typeface="Euclid" panose="02020503060505020303" pitchFamily="18" charset="0"/>
                <a:ea typeface="华文中宋" panose="02010600040101010101" pitchFamily="2" charset="-122"/>
              </a:rPr>
              <a:t>常数表</a:t>
            </a:r>
            <a:r>
              <a:rPr lang="en-US" altLang="zh-CN" sz="2800" b="1" i="1" dirty="0">
                <a:latin typeface="Euclid" panose="02020503060505020303" pitchFamily="18" charset="0"/>
                <a:ea typeface="华文中宋" panose="02010600040101010101" pitchFamily="2" charset="-122"/>
              </a:rPr>
              <a:t>T</a:t>
            </a:r>
            <a:r>
              <a:rPr lang="en-US" altLang="zh-CN" sz="2800" b="1" dirty="0">
                <a:latin typeface="Euclid" panose="02020503060505020303" pitchFamily="18" charset="0"/>
                <a:ea typeface="华文中宋" panose="02010600040101010101" pitchFamily="2" charset="-122"/>
              </a:rPr>
              <a:t>,</a:t>
            </a:r>
            <a:r>
              <a:rPr lang="zh-CN" altLang="en-US" sz="2800" b="1" i="1" dirty="0">
                <a:latin typeface="Euclid" panose="02020503060505020303" pitchFamily="18" charset="0"/>
                <a:ea typeface="华文中宋" panose="02010600040101010101" pitchFamily="2" charset="-122"/>
              </a:rPr>
              <a:t> </a:t>
            </a:r>
            <a:r>
              <a:rPr lang="en-US" altLang="zh-CN" sz="2800" b="1" i="1" dirty="0">
                <a:latin typeface="Euclid" panose="02020503060505020303" pitchFamily="18" charset="0"/>
                <a:ea typeface="华文中宋" panose="02010600040101010101" pitchFamily="2" charset="-122"/>
              </a:rPr>
              <a:t>T</a:t>
            </a:r>
            <a:r>
              <a:rPr lang="en-US" altLang="zh-CN" sz="2800" b="1" dirty="0">
                <a:latin typeface="Euclid" panose="02020503060505020303" pitchFamily="18" charset="0"/>
                <a:ea typeface="华文中宋" panose="02010600040101010101" pitchFamily="2" charset="-122"/>
              </a:rPr>
              <a:t>[</a:t>
            </a:r>
            <a:r>
              <a:rPr lang="en-US" altLang="zh-CN" sz="2800" b="1" i="1" dirty="0" err="1">
                <a:latin typeface="Euclid" panose="02020503060505020303" pitchFamily="18" charset="0"/>
                <a:ea typeface="华文中宋" panose="02010600040101010101" pitchFamily="2" charset="-122"/>
              </a:rPr>
              <a:t>i</a:t>
            </a:r>
            <a:r>
              <a:rPr lang="en-US" altLang="zh-CN" sz="2800" b="1"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  表</a:t>
            </a:r>
            <a:r>
              <a:rPr lang="en-US" altLang="zh-CN" sz="2800" b="1" i="1" dirty="0">
                <a:latin typeface="Euclid" panose="02020503060505020303" pitchFamily="18" charset="0"/>
                <a:ea typeface="华文中宋" panose="02010600040101010101" pitchFamily="2" charset="-122"/>
              </a:rPr>
              <a:t>T</a:t>
            </a:r>
            <a:r>
              <a:rPr lang="zh-CN" altLang="en-US" sz="2800" dirty="0">
                <a:latin typeface="Euclid" panose="02020503060505020303" pitchFamily="18" charset="0"/>
                <a:ea typeface="华文中宋" panose="02010600040101010101" pitchFamily="2" charset="-122"/>
              </a:rPr>
              <a:t>中的第</a:t>
            </a:r>
            <a:r>
              <a:rPr lang="en-US" altLang="zh-CN" sz="2800" b="1" i="1" dirty="0" err="1">
                <a:latin typeface="Euclid" panose="02020503060505020303" pitchFamily="18" charset="0"/>
                <a:ea typeface="华文中宋" panose="02010600040101010101" pitchFamily="2" charset="-122"/>
              </a:rPr>
              <a:t>i</a:t>
            </a:r>
            <a:r>
              <a:rPr lang="zh-CN" altLang="en-US" sz="2800" dirty="0">
                <a:latin typeface="Euclid" panose="02020503060505020303" pitchFamily="18" charset="0"/>
                <a:ea typeface="华文中宋" panose="02010600040101010101" pitchFamily="2" charset="-122"/>
              </a:rPr>
              <a:t>个字</a:t>
            </a:r>
          </a:p>
        </p:txBody>
      </p:sp>
      <p:graphicFrame>
        <p:nvGraphicFramePr>
          <p:cNvPr id="4" name="表格 3">
            <a:extLst>
              <a:ext uri="{FF2B5EF4-FFF2-40B4-BE49-F238E27FC236}">
                <a16:creationId xmlns="" xmlns:a16="http://schemas.microsoft.com/office/drawing/2014/main" id="{53892BE0-06C1-4668-B422-64DF8196AA5A}"/>
              </a:ext>
            </a:extLst>
          </p:cNvPr>
          <p:cNvGraphicFramePr>
            <a:graphicFrameLocks noGrp="1"/>
          </p:cNvGraphicFramePr>
          <p:nvPr>
            <p:extLst>
              <p:ext uri="{D42A27DB-BD31-4B8C-83A1-F6EECF244321}">
                <p14:modId xmlns:p14="http://schemas.microsoft.com/office/powerpoint/2010/main" val="3968268404"/>
              </p:ext>
            </p:extLst>
          </p:nvPr>
        </p:nvGraphicFramePr>
        <p:xfrm>
          <a:off x="251520" y="1056252"/>
          <a:ext cx="8712968" cy="4965036"/>
        </p:xfrm>
        <a:graphic>
          <a:graphicData uri="http://schemas.openxmlformats.org/drawingml/2006/table">
            <a:tbl>
              <a:tblPr/>
              <a:tblGrid>
                <a:gridCol w="2112236">
                  <a:extLst>
                    <a:ext uri="{9D8B030D-6E8A-4147-A177-3AD203B41FA5}">
                      <a16:colId xmlns="" xmlns:a16="http://schemas.microsoft.com/office/drawing/2014/main" val="20000"/>
                    </a:ext>
                  </a:extLst>
                </a:gridCol>
                <a:gridCol w="2200244">
                  <a:extLst>
                    <a:ext uri="{9D8B030D-6E8A-4147-A177-3AD203B41FA5}">
                      <a16:colId xmlns="" xmlns:a16="http://schemas.microsoft.com/office/drawing/2014/main" val="20001"/>
                    </a:ext>
                  </a:extLst>
                </a:gridCol>
                <a:gridCol w="2200244">
                  <a:extLst>
                    <a:ext uri="{9D8B030D-6E8A-4147-A177-3AD203B41FA5}">
                      <a16:colId xmlns="" xmlns:a16="http://schemas.microsoft.com/office/drawing/2014/main" val="20002"/>
                    </a:ext>
                  </a:extLst>
                </a:gridCol>
                <a:gridCol w="2200244">
                  <a:extLst>
                    <a:ext uri="{9D8B030D-6E8A-4147-A177-3AD203B41FA5}">
                      <a16:colId xmlns="" xmlns:a16="http://schemas.microsoft.com/office/drawing/2014/main" val="20003"/>
                    </a:ext>
                  </a:extLst>
                </a:gridCol>
              </a:tblGrid>
              <a:tr h="4965036">
                <a:tc>
                  <a:txBody>
                    <a:bodyPr/>
                    <a:lstStyle/>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[1]=D76AA478</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[2]=E8C7B756</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[3]=242070DB</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[4]=C1BDCEEE</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[5]=F57COFAF</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[6]=4787C62A</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[7]=A8304613</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[8]=FD469501</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[9]=698098D8</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[10]=8B44F7AF</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[11]=FFFF5BB1</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[12]=895CD7BE</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[13]=6B901122</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[14]=FD987193</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[15]=A679438E</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[16]=49B40821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[17]=F61E2562</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[18]=C040B340</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[19]=265E5A51</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[20]=E9B6C7AA</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[21]=D62F105D</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[22]=02441453</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[23]=D8A1E681</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[24]=E7D3FBC8</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[25]=21E1CDE6</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[26]=C33707D6</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[27]=F4D50D87</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[28]=455A14ED</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[29]=A9E3E905</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[30]=FCEFA3F8</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[31]=676F02D9</a:t>
                      </a:r>
                      <a:endParaRPr lang="zh-CN" sz="2000" kern="100">
                        <a:effectLst/>
                        <a:latin typeface="Times New Roman" panose="02020603050405020304" pitchFamily="18" charset="0"/>
                        <a:ea typeface="宋体" panose="02010600030101010101" pitchFamily="2" charset="-122"/>
                      </a:endParaRPr>
                    </a:p>
                    <a:p>
                      <a:pPr algn="l">
                        <a:spcAft>
                          <a:spcPts val="0"/>
                        </a:spcAft>
                      </a:pPr>
                      <a:r>
                        <a:rPr lang="en-US" sz="2000" i="1" kern="100">
                          <a:effectLst/>
                          <a:latin typeface="Times New Roman" panose="02020603050405020304" pitchFamily="18" charset="0"/>
                          <a:ea typeface="宋体" panose="02010600030101010101" pitchFamily="2" charset="-122"/>
                        </a:rPr>
                        <a:t>T</a:t>
                      </a:r>
                      <a:r>
                        <a:rPr lang="en-US" sz="2000" kern="100">
                          <a:effectLst/>
                          <a:latin typeface="Times New Roman" panose="02020603050405020304" pitchFamily="18" charset="0"/>
                          <a:ea typeface="宋体" panose="02010600030101010101" pitchFamily="2" charset="-122"/>
                        </a:rPr>
                        <a:t>[32]=8D2A4C8A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[33]=FFFA3942</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[34]=8771F681</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[35]=699D6122</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[36]=FDE5380C</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[37]=A4BEEA44</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[38]=4BDECFA9</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[39]=F6BB4B60</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[40]=BEBFBC70</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[41]=289B7EC6</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[42]=EAA127FA</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[43]=D4EF3085</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[44]=04881D05</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[45]=D9D4D039</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[46]=E6DB99E5</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[47]=1FA27CF8</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[48]=C4AC5665</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[49]=F4292244</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[50]=432AFF97</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[51]=AB9423A7</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[52]=FC93A039</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[53]=655B59C3</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[54]=8F0CCC92</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[55]=FFEFF47D</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[56]=85845DD1</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[57]</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ea typeface="宋体" panose="02010600030101010101" pitchFamily="2" charset="-122"/>
                        </a:rPr>
                        <a:t>6FA87E4F</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[58]=FE2CE6E0</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[59]=A3014314</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[60]=4E0811A1</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[61]=F7537E82</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[62]=BD3AF235</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[63]=2AD7D2BB</a:t>
                      </a:r>
                      <a:endParaRPr lang="zh-CN" sz="2000" kern="100" dirty="0">
                        <a:effectLst/>
                        <a:latin typeface="Times New Roman" panose="02020603050405020304" pitchFamily="18" charset="0"/>
                        <a:ea typeface="宋体" panose="02010600030101010101" pitchFamily="2" charset="-122"/>
                      </a:endParaRPr>
                    </a:p>
                    <a:p>
                      <a:pPr algn="l">
                        <a:spcAft>
                          <a:spcPts val="0"/>
                        </a:spcAft>
                      </a:pPr>
                      <a:r>
                        <a:rPr lang="en-US" sz="2000" i="1" kern="100" dirty="0">
                          <a:effectLst/>
                          <a:latin typeface="Times New Roman" panose="02020603050405020304" pitchFamily="18" charset="0"/>
                          <a:ea typeface="宋体" panose="02010600030101010101" pitchFamily="2" charset="-122"/>
                        </a:rPr>
                        <a:t>T</a:t>
                      </a:r>
                      <a:r>
                        <a:rPr lang="en-US" sz="2000" kern="100" dirty="0">
                          <a:effectLst/>
                          <a:latin typeface="Times New Roman" panose="02020603050405020304" pitchFamily="18" charset="0"/>
                          <a:ea typeface="宋体" panose="02010600030101010101" pitchFamily="2" charset="-122"/>
                        </a:rPr>
                        <a:t>[64]=EB86D391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031658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5FFC8D-2178-4D5F-B435-6CBBBAB5E5BE}"/>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009977E2-6D44-484C-BE34-7F3ED3EA3173}"/>
              </a:ext>
            </a:extLst>
          </p:cNvPr>
          <p:cNvSpPr>
            <a:spLocks noGrp="1"/>
          </p:cNvSpPr>
          <p:nvPr>
            <p:ph idx="1"/>
          </p:nvPr>
        </p:nvSpPr>
        <p:spPr/>
        <p:txBody>
          <a:bodyPr/>
          <a:lstStyle/>
          <a:p>
            <a:r>
              <a:rPr lang="zh-CN" altLang="en-US" sz="2800" noProof="1"/>
              <a:t>压缩函数</a:t>
            </a:r>
            <a:r>
              <a:rPr lang="en-US" altLang="zh-CN" sz="2800" b="1" i="1" noProof="1">
                <a:sym typeface="+mn-ea"/>
              </a:rPr>
              <a:t>H</a:t>
            </a:r>
            <a:r>
              <a:rPr lang="en-US" altLang="zh-CN" sz="2800" b="1" i="1" baseline="-25000" noProof="1">
                <a:sym typeface="+mn-ea"/>
              </a:rPr>
              <a:t>MD</a:t>
            </a:r>
            <a:r>
              <a:rPr lang="en-US" altLang="zh-CN" sz="2800" b="1" baseline="-25000" noProof="1">
                <a:sym typeface="+mn-ea"/>
              </a:rPr>
              <a:t>5</a:t>
            </a:r>
            <a:endParaRPr lang="en-US" altLang="zh-CN" sz="2800" b="1" noProof="1"/>
          </a:p>
          <a:p>
            <a:pPr lvl="1"/>
            <a:r>
              <a:rPr lang="zh-CN" altLang="en-US" noProof="1"/>
              <a:t>有</a:t>
            </a:r>
            <a:r>
              <a:rPr lang="zh-CN" altLang="en-US" b="1" noProof="1"/>
              <a:t>4</a:t>
            </a:r>
            <a:r>
              <a:rPr lang="zh-CN" altLang="en-US" noProof="1"/>
              <a:t>轮处理过程</a:t>
            </a:r>
            <a:r>
              <a:rPr lang="en-US" altLang="zh-CN" noProof="1"/>
              <a:t>, </a:t>
            </a:r>
            <a:r>
              <a:rPr lang="zh-CN" altLang="en-US" noProof="1"/>
              <a:t>每轮又对缓冲区</a:t>
            </a:r>
            <a:r>
              <a:rPr lang="en-US" altLang="zh-CN" b="1" i="1" noProof="1"/>
              <a:t>ABCD</a:t>
            </a:r>
            <a:r>
              <a:rPr lang="zh-CN" altLang="en-US" noProof="1"/>
              <a:t>进行</a:t>
            </a:r>
            <a:r>
              <a:rPr lang="zh-CN" altLang="en-US" b="1" noProof="1">
                <a:latin typeface="Euclid"/>
              </a:rPr>
              <a:t>1</a:t>
            </a:r>
            <a:r>
              <a:rPr lang="en-US" altLang="zh-CN" b="1" noProof="1">
                <a:latin typeface="Euclid"/>
              </a:rPr>
              <a:t>6</a:t>
            </a:r>
            <a:r>
              <a:rPr lang="zh-CN" altLang="en-US" noProof="1"/>
              <a:t>步迭代运算</a:t>
            </a:r>
            <a:r>
              <a:rPr lang="en-US" altLang="zh-CN" noProof="1"/>
              <a:t>, </a:t>
            </a:r>
            <a:r>
              <a:rPr lang="zh-CN" altLang="en-US" noProof="1"/>
              <a:t>每一步的运算形式</a:t>
            </a:r>
            <a:r>
              <a:rPr lang="zh-CN" altLang="en-US" noProof="1">
                <a:sym typeface="Wingdings" panose="05000000000000000000" pitchFamily="2" charset="2"/>
              </a:rPr>
              <a:t>。</a:t>
            </a:r>
            <a:endParaRPr lang="en-US" altLang="zh-CN" noProof="1">
              <a:sym typeface="Wingdings" panose="05000000000000000000" pitchFamily="2" charset="2"/>
            </a:endParaRPr>
          </a:p>
          <a:p>
            <a:pPr marL="230400" lvl="1">
              <a:buFont typeface="Wingdings" panose="05000000000000000000" pitchFamily="2" charset="2"/>
              <a:buChar char="Ø"/>
            </a:pPr>
            <a:r>
              <a:rPr lang="zh-CN" altLang="en-US" dirty="0"/>
              <a:t>迭代形式</a:t>
            </a:r>
            <a:endParaRPr lang="en-US" altLang="zh-CN" dirty="0"/>
          </a:p>
          <a:p>
            <a:pPr lvl="1">
              <a:buClr>
                <a:schemeClr val="tx1"/>
              </a:buClr>
            </a:pPr>
            <a:r>
              <a:rPr lang="en-US" altLang="zh-CN" b="1" i="1" dirty="0">
                <a:solidFill>
                  <a:srgbClr val="FF0000"/>
                </a:solidFill>
              </a:rPr>
              <a:t>A</a:t>
            </a:r>
            <a:r>
              <a:rPr lang="en-US" altLang="zh-CN" b="1" dirty="0">
                <a:solidFill>
                  <a:srgbClr val="FF0000"/>
                </a:solidFill>
              </a:rPr>
              <a:t>←</a:t>
            </a:r>
            <a:r>
              <a:rPr lang="en-US" altLang="zh-CN" b="1" i="1" dirty="0">
                <a:solidFill>
                  <a:srgbClr val="FF0000"/>
                </a:solidFill>
              </a:rPr>
              <a:t>B</a:t>
            </a:r>
            <a:r>
              <a:rPr lang="en-US" altLang="zh-CN" b="1" dirty="0">
                <a:solidFill>
                  <a:srgbClr val="FF0000"/>
                </a:solidFill>
              </a:rPr>
              <a:t>+CLSs(</a:t>
            </a:r>
            <a:r>
              <a:rPr lang="en-US" altLang="zh-CN" b="1" i="1" dirty="0" err="1">
                <a:solidFill>
                  <a:srgbClr val="FF0000"/>
                </a:solidFill>
              </a:rPr>
              <a:t>A</a:t>
            </a:r>
            <a:r>
              <a:rPr lang="en-US" altLang="zh-CN" b="1" dirty="0" err="1">
                <a:solidFill>
                  <a:srgbClr val="FF0000"/>
                </a:solidFill>
              </a:rPr>
              <a:t>+</a:t>
            </a:r>
            <a:r>
              <a:rPr lang="en-US" altLang="zh-CN" b="1" i="1" dirty="0" err="1">
                <a:solidFill>
                  <a:srgbClr val="FF0000"/>
                </a:solidFill>
              </a:rPr>
              <a:t>g</a:t>
            </a:r>
            <a:r>
              <a:rPr lang="en-US" altLang="zh-CN" b="1" dirty="0">
                <a:solidFill>
                  <a:srgbClr val="FF0000"/>
                </a:solidFill>
              </a:rPr>
              <a:t>(</a:t>
            </a:r>
            <a:r>
              <a:rPr lang="en-US" altLang="zh-CN" b="1" i="1" dirty="0">
                <a:solidFill>
                  <a:srgbClr val="FF0000"/>
                </a:solidFill>
              </a:rPr>
              <a:t>B</a:t>
            </a:r>
            <a:r>
              <a:rPr lang="en-US" altLang="zh-CN" b="1" dirty="0">
                <a:solidFill>
                  <a:srgbClr val="FF0000"/>
                </a:solidFill>
              </a:rPr>
              <a:t>,</a:t>
            </a:r>
            <a:r>
              <a:rPr lang="en-US" altLang="zh-CN" b="1" i="1" dirty="0">
                <a:solidFill>
                  <a:srgbClr val="FF0000"/>
                </a:solidFill>
              </a:rPr>
              <a:t>C</a:t>
            </a:r>
            <a:r>
              <a:rPr lang="en-US" altLang="zh-CN" b="1" dirty="0">
                <a:solidFill>
                  <a:srgbClr val="FF0000"/>
                </a:solidFill>
              </a:rPr>
              <a:t>,</a:t>
            </a:r>
            <a:r>
              <a:rPr lang="en-US" altLang="zh-CN" b="1" i="1" dirty="0">
                <a:solidFill>
                  <a:srgbClr val="FF0000"/>
                </a:solidFill>
              </a:rPr>
              <a:t>D</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en-US" altLang="zh-CN" b="1" i="1" dirty="0">
                <a:solidFill>
                  <a:srgbClr val="FF0000"/>
                </a:solidFill>
              </a:rPr>
              <a:t>k</a:t>
            </a:r>
            <a:r>
              <a:rPr lang="en-US" altLang="zh-CN" b="1" dirty="0">
                <a:solidFill>
                  <a:srgbClr val="FF0000"/>
                </a:solidFill>
              </a:rPr>
              <a:t>]+</a:t>
            </a:r>
            <a:r>
              <a:rPr lang="en-US" altLang="zh-CN" b="1" i="1" dirty="0">
                <a:solidFill>
                  <a:srgbClr val="FF0000"/>
                </a:solidFill>
              </a:rPr>
              <a:t>T</a:t>
            </a:r>
            <a:r>
              <a:rPr lang="en-US" altLang="zh-CN" b="1" dirty="0">
                <a:solidFill>
                  <a:srgbClr val="FF0000"/>
                </a:solidFill>
              </a:rPr>
              <a:t>[</a:t>
            </a:r>
            <a:r>
              <a:rPr lang="en-US" altLang="zh-CN" b="1" i="1" dirty="0" err="1">
                <a:solidFill>
                  <a:srgbClr val="FF0000"/>
                </a:solidFill>
              </a:rPr>
              <a:t>i</a:t>
            </a:r>
            <a:r>
              <a:rPr lang="en-US" altLang="zh-CN" b="1" dirty="0">
                <a:solidFill>
                  <a:srgbClr val="FF0000"/>
                </a:solidFill>
              </a:rPr>
              <a:t>])</a:t>
            </a:r>
            <a:endParaRPr lang="en-US" altLang="zh-CN" noProof="1">
              <a:sym typeface="Wingdings" panose="05000000000000000000" pitchFamily="2" charset="2"/>
            </a:endParaRPr>
          </a:p>
          <a:p>
            <a:pPr marL="0" eaLnBrk="1" hangingPunct="1">
              <a:buFont typeface="Arial" panose="020B0604020202020204" pitchFamily="34" charset="0"/>
              <a:buNone/>
              <a:defRPr/>
            </a:pPr>
            <a:endParaRPr lang="zh-CN" altLang="en-US" sz="2800" noProof="1"/>
          </a:p>
          <a:p>
            <a:endParaRPr lang="zh-CN" altLang="en-US" sz="2400" dirty="0"/>
          </a:p>
        </p:txBody>
      </p:sp>
    </p:spTree>
    <p:extLst>
      <p:ext uri="{BB962C8B-B14F-4D97-AF65-F5344CB8AC3E}">
        <p14:creationId xmlns:p14="http://schemas.microsoft.com/office/powerpoint/2010/main" val="17195428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34AAA3D-9DEB-4553-B44B-88CFE04F84C2}"/>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pic>
        <p:nvPicPr>
          <p:cNvPr id="5" name="Picture 3" descr="xd69">
            <a:extLst>
              <a:ext uri="{FF2B5EF4-FFF2-40B4-BE49-F238E27FC236}">
                <a16:creationId xmlns="" xmlns:a16="http://schemas.microsoft.com/office/drawing/2014/main" id="{7180F849-F535-4444-914C-D10A9B13287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7607" y="1785462"/>
            <a:ext cx="4124471" cy="412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 xmlns:a16="http://schemas.microsoft.com/office/drawing/2014/main" id="{E26F696E-E3BF-4998-9546-88C7AEB02A54}"/>
              </a:ext>
            </a:extLst>
          </p:cNvPr>
          <p:cNvSpPr txBox="1"/>
          <p:nvPr/>
        </p:nvSpPr>
        <p:spPr>
          <a:xfrm>
            <a:off x="4593672" y="1763342"/>
            <a:ext cx="4472076" cy="3293209"/>
          </a:xfrm>
          <a:prstGeom prst="rect">
            <a:avLst/>
          </a:prstGeom>
          <a:noFill/>
        </p:spPr>
        <p:txBody>
          <a:bodyPr wrap="square" rtlCol="0">
            <a:spAutoFit/>
          </a:bodyPr>
          <a:lstStyle/>
          <a:p>
            <a:pPr marL="342900" indent="-342900" eaLnBrk="1" hangingPunct="1">
              <a:buClr>
                <a:schemeClr val="tx1"/>
              </a:buClr>
              <a:buFont typeface="Wingdings" panose="05000000000000000000" pitchFamily="2" charset="2"/>
              <a:buChar char="Ø"/>
              <a:defRPr/>
            </a:pPr>
            <a:r>
              <a:rPr lang="en-US" altLang="zh-CN" b="1" i="1" noProof="1">
                <a:solidFill>
                  <a:srgbClr val="FF0000"/>
                </a:solidFill>
                <a:latin typeface="Euclid" panose="02020503060505020303" pitchFamily="18" charset="0"/>
                <a:ea typeface="华文中宋" panose="02010600040101010101" pitchFamily="2" charset="-122"/>
              </a:rPr>
              <a:t>A</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 B</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 C</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 D</a:t>
            </a:r>
            <a:r>
              <a:rPr lang="zh-CN" altLang="en-US" sz="2000" noProof="1">
                <a:latin typeface="Euclid" panose="02020503060505020303" pitchFamily="18" charset="0"/>
                <a:ea typeface="华文中宋" panose="02010600040101010101" pitchFamily="2" charset="-122"/>
              </a:rPr>
              <a:t>为缓冲区的4个字</a:t>
            </a:r>
            <a:r>
              <a:rPr lang="en-US" altLang="zh-CN" sz="2000" noProof="1">
                <a:latin typeface="Euclid" panose="02020503060505020303" pitchFamily="18" charset="0"/>
                <a:ea typeface="华文中宋" panose="02010600040101010101" pitchFamily="2" charset="-122"/>
              </a:rPr>
              <a:t>, </a:t>
            </a:r>
            <a:r>
              <a:rPr lang="zh-CN" altLang="en-US" sz="2000" noProof="1">
                <a:latin typeface="Euclid" panose="02020503060505020303" pitchFamily="18" charset="0"/>
                <a:ea typeface="华文中宋" panose="02010600040101010101" pitchFamily="2" charset="-122"/>
              </a:rPr>
              <a:t>运算后再右循环一个字</a:t>
            </a:r>
            <a:r>
              <a:rPr lang="en-US" altLang="zh-CN" sz="2000" noProof="1">
                <a:latin typeface="Euclid" panose="02020503060505020303" pitchFamily="18" charset="0"/>
                <a:ea typeface="华文中宋" panose="02010600040101010101" pitchFamily="2" charset="-122"/>
              </a:rPr>
              <a:t>, </a:t>
            </a:r>
            <a:r>
              <a:rPr lang="zh-CN" altLang="en-US" sz="2000" noProof="1">
                <a:latin typeface="Euclid" panose="02020503060505020303" pitchFamily="18" charset="0"/>
                <a:ea typeface="华文中宋" panose="02010600040101010101" pitchFamily="2" charset="-122"/>
              </a:rPr>
              <a:t>即得这一步迭代的输出。</a:t>
            </a:r>
            <a:endParaRPr lang="en-US" altLang="zh-CN" sz="2000" noProof="1">
              <a:latin typeface="Euclid" panose="02020503060505020303" pitchFamily="18" charset="0"/>
              <a:ea typeface="华文中宋" panose="02010600040101010101" pitchFamily="2" charset="-122"/>
            </a:endParaRPr>
          </a:p>
          <a:p>
            <a:pPr marL="342900" indent="-342900" eaLnBrk="1" hangingPunct="1">
              <a:buClr>
                <a:schemeClr val="tx1"/>
              </a:buClr>
              <a:buFont typeface="Wingdings" panose="05000000000000000000" pitchFamily="2" charset="2"/>
              <a:buChar char="Ø"/>
              <a:defRPr/>
            </a:pPr>
            <a:r>
              <a:rPr lang="en-US" altLang="zh-CN" b="1" i="1" noProof="1">
                <a:solidFill>
                  <a:srgbClr val="FF0000"/>
                </a:solidFill>
                <a:latin typeface="Euclid" panose="02020503060505020303" pitchFamily="18" charset="0"/>
                <a:ea typeface="华文中宋" panose="02010600040101010101" pitchFamily="2" charset="-122"/>
              </a:rPr>
              <a:t>g</a:t>
            </a:r>
            <a:r>
              <a:rPr lang="en-US" altLang="zh-CN" sz="2000" b="1" noProof="1">
                <a:solidFill>
                  <a:srgbClr val="FF0000"/>
                </a:solidFill>
                <a:latin typeface="Euclid" panose="02020503060505020303" pitchFamily="18" charset="0"/>
                <a:ea typeface="华文中宋" panose="02010600040101010101" pitchFamily="2" charset="-122"/>
              </a:rPr>
              <a:t>:  </a:t>
            </a:r>
            <a:r>
              <a:rPr lang="zh-CN" altLang="en-US" sz="2000" noProof="1">
                <a:latin typeface="Euclid" panose="02020503060505020303" pitchFamily="18" charset="0"/>
                <a:ea typeface="华文中宋" panose="02010600040101010101" pitchFamily="2" charset="-122"/>
              </a:rPr>
              <a:t>基本逻辑函数</a:t>
            </a:r>
            <a:r>
              <a:rPr lang="en-US" altLang="zh-CN" b="1" i="1" noProof="1">
                <a:latin typeface="Euclid" panose="02020503060505020303" pitchFamily="18" charset="0"/>
                <a:ea typeface="华文中宋" panose="02010600040101010101" pitchFamily="2" charset="-122"/>
              </a:rPr>
              <a:t>F</a:t>
            </a:r>
            <a:r>
              <a:rPr lang="en-US" altLang="zh-CN" sz="2000" b="1" noProof="1">
                <a:latin typeface="Euclid" panose="02020503060505020303" pitchFamily="18" charset="0"/>
                <a:ea typeface="华文中宋" panose="02010600040101010101" pitchFamily="2" charset="-122"/>
              </a:rPr>
              <a:t>,</a:t>
            </a:r>
            <a:r>
              <a:rPr lang="en-US" altLang="zh-CN" b="1" i="1" noProof="1">
                <a:latin typeface="Euclid" panose="02020503060505020303" pitchFamily="18" charset="0"/>
                <a:ea typeface="华文中宋" panose="02010600040101010101" pitchFamily="2" charset="-122"/>
              </a:rPr>
              <a:t>G</a:t>
            </a:r>
            <a:r>
              <a:rPr lang="en-US" altLang="zh-CN" sz="2000" b="1" noProof="1">
                <a:latin typeface="Euclid" panose="02020503060505020303" pitchFamily="18" charset="0"/>
                <a:ea typeface="华文中宋" panose="02010600040101010101" pitchFamily="2" charset="-122"/>
              </a:rPr>
              <a:t>,</a:t>
            </a:r>
            <a:r>
              <a:rPr lang="en-US" altLang="zh-CN" b="1" i="1" noProof="1">
                <a:latin typeface="Euclid" panose="02020503060505020303" pitchFamily="18" charset="0"/>
                <a:ea typeface="华文中宋" panose="02010600040101010101" pitchFamily="2" charset="-122"/>
              </a:rPr>
              <a:t>H</a:t>
            </a:r>
            <a:r>
              <a:rPr lang="en-US" altLang="zh-CN" sz="2000" b="1" noProof="1">
                <a:latin typeface="Euclid" panose="02020503060505020303" pitchFamily="18" charset="0"/>
                <a:ea typeface="华文中宋" panose="02010600040101010101" pitchFamily="2" charset="-122"/>
              </a:rPr>
              <a:t>,</a:t>
            </a:r>
            <a:r>
              <a:rPr lang="en-US" altLang="zh-CN" b="1" i="1" noProof="1">
                <a:latin typeface="Euclid" panose="02020503060505020303" pitchFamily="18" charset="0"/>
                <a:ea typeface="华文中宋" panose="02010600040101010101" pitchFamily="2" charset="-122"/>
              </a:rPr>
              <a:t>I </a:t>
            </a:r>
            <a:r>
              <a:rPr lang="zh-CN" altLang="en-US" sz="2000" noProof="1">
                <a:latin typeface="Euclid" panose="02020503060505020303" pitchFamily="18" charset="0"/>
                <a:ea typeface="华文中宋" panose="02010600040101010101" pitchFamily="2" charset="-122"/>
              </a:rPr>
              <a:t>之一。</a:t>
            </a:r>
            <a:endParaRPr lang="en-US" altLang="zh-CN" sz="2000" noProof="1">
              <a:latin typeface="Euclid" panose="02020503060505020303" pitchFamily="18" charset="0"/>
              <a:ea typeface="华文中宋" panose="02010600040101010101" pitchFamily="2" charset="-122"/>
            </a:endParaRPr>
          </a:p>
          <a:p>
            <a:pPr marL="342900" indent="-342900" eaLnBrk="1" hangingPunct="1">
              <a:buClr>
                <a:schemeClr val="tx1"/>
              </a:buClr>
              <a:buFont typeface="Wingdings" panose="05000000000000000000" pitchFamily="2" charset="2"/>
              <a:buChar char="Ø"/>
              <a:defRPr/>
            </a:pPr>
            <a:r>
              <a:rPr lang="en-US" altLang="zh-CN" b="1" i="1" noProof="1">
                <a:solidFill>
                  <a:srgbClr val="FF0000"/>
                </a:solidFill>
                <a:latin typeface="Euclid" panose="02020503060505020303" pitchFamily="18" charset="0"/>
                <a:ea typeface="华文中宋" panose="02010600040101010101" pitchFamily="2" charset="-122"/>
              </a:rPr>
              <a:t>CLS</a:t>
            </a:r>
            <a:r>
              <a:rPr lang="en-US" altLang="zh-CN" b="1" i="1" baseline="-25000" noProof="1">
                <a:solidFill>
                  <a:srgbClr val="FF0000"/>
                </a:solidFill>
                <a:latin typeface="Euclid" panose="02020503060505020303" pitchFamily="18" charset="0"/>
                <a:ea typeface="华文中宋" panose="02010600040101010101" pitchFamily="2" charset="-122"/>
              </a:rPr>
              <a:t>s</a:t>
            </a:r>
            <a:r>
              <a:rPr lang="en-US" altLang="zh-CN" sz="2000" noProof="1">
                <a:solidFill>
                  <a:srgbClr val="FF0000"/>
                </a:solidFill>
                <a:latin typeface="Euclid" panose="02020503060505020303" pitchFamily="18" charset="0"/>
                <a:ea typeface="华文中宋" panose="02010600040101010101" pitchFamily="2" charset="-122"/>
              </a:rPr>
              <a:t>: </a:t>
            </a:r>
            <a:r>
              <a:rPr lang="zh-CN" altLang="en-US" sz="2000" noProof="1" smtClean="0">
                <a:latin typeface="Euclid" panose="02020503060505020303" pitchFamily="18" charset="0"/>
                <a:ea typeface="华文中宋" panose="02010600040101010101" pitchFamily="2" charset="-122"/>
              </a:rPr>
              <a:t>循环</a:t>
            </a:r>
            <a:r>
              <a:rPr lang="zh-CN" altLang="en-US" sz="2000" noProof="1">
                <a:latin typeface="Euclid" panose="02020503060505020303" pitchFamily="18" charset="0"/>
                <a:ea typeface="华文中宋" panose="02010600040101010101" pitchFamily="2" charset="-122"/>
              </a:rPr>
              <a:t>左移</a:t>
            </a:r>
            <a:r>
              <a:rPr lang="en-US" altLang="zh-CN" b="1" i="1" noProof="1">
                <a:latin typeface="Euclid" panose="02020503060505020303" pitchFamily="18" charset="0"/>
                <a:ea typeface="华文中宋" panose="02010600040101010101" pitchFamily="2" charset="-122"/>
              </a:rPr>
              <a:t>s</a:t>
            </a:r>
            <a:r>
              <a:rPr lang="zh-CN" altLang="en-US" sz="2000" noProof="1">
                <a:latin typeface="Euclid" panose="02020503060505020303" pitchFamily="18" charset="0"/>
                <a:ea typeface="华文中宋" panose="02010600040101010101" pitchFamily="2" charset="-122"/>
              </a:rPr>
              <a:t>位。</a:t>
            </a:r>
            <a:endParaRPr lang="en-US" altLang="zh-CN" sz="2000" noProof="1">
              <a:latin typeface="Euclid" panose="02020503060505020303" pitchFamily="18" charset="0"/>
              <a:ea typeface="华文中宋" panose="02010600040101010101" pitchFamily="2" charset="-122"/>
            </a:endParaRPr>
          </a:p>
          <a:p>
            <a:pPr marL="342900" indent="-342900" eaLnBrk="1" hangingPunct="1">
              <a:buClr>
                <a:schemeClr val="tx1"/>
              </a:buClr>
              <a:buFont typeface="Wingdings" panose="05000000000000000000" pitchFamily="2" charset="2"/>
              <a:buChar char="Ø"/>
              <a:defRPr/>
            </a:pPr>
            <a:r>
              <a:rPr lang="en-US" altLang="zh-CN" b="1" i="1" noProof="1">
                <a:solidFill>
                  <a:srgbClr val="FF0000"/>
                </a:solidFill>
                <a:latin typeface="Euclid" panose="02020503060505020303" pitchFamily="18" charset="0"/>
                <a:ea typeface="华文中宋" panose="02010600040101010101" pitchFamily="2" charset="-122"/>
              </a:rPr>
              <a:t>T</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i</a:t>
            </a:r>
            <a:r>
              <a:rPr lang="en-US" altLang="zh-CN" b="1" noProof="1">
                <a:solidFill>
                  <a:srgbClr val="FF0000"/>
                </a:solidFill>
                <a:latin typeface="Euclid" panose="02020503060505020303" pitchFamily="18" charset="0"/>
                <a:ea typeface="华文中宋" panose="02010600040101010101" pitchFamily="2" charset="-122"/>
              </a:rPr>
              <a:t>]</a:t>
            </a:r>
            <a:r>
              <a:rPr lang="zh-CN" altLang="en-US" sz="2000" b="1" noProof="1">
                <a:solidFill>
                  <a:srgbClr val="FF0000"/>
                </a:solidFill>
                <a:latin typeface="Euclid" panose="02020503060505020303" pitchFamily="18" charset="0"/>
                <a:ea typeface="华文中宋" panose="02010600040101010101" pitchFamily="2" charset="-122"/>
              </a:rPr>
              <a:t>:</a:t>
            </a:r>
            <a:r>
              <a:rPr lang="zh-CN" altLang="en-US" sz="2000" noProof="1">
                <a:solidFill>
                  <a:srgbClr val="FF0000"/>
                </a:solidFill>
                <a:latin typeface="Euclid" panose="02020503060505020303" pitchFamily="18" charset="0"/>
                <a:ea typeface="华文中宋" panose="02010600040101010101" pitchFamily="2" charset="-122"/>
              </a:rPr>
              <a:t> </a:t>
            </a:r>
            <a:r>
              <a:rPr lang="zh-CN" altLang="en-US" sz="2000" noProof="1">
                <a:latin typeface="Euclid" panose="02020503060505020303" pitchFamily="18" charset="0"/>
                <a:ea typeface="华文中宋" panose="02010600040101010101" pitchFamily="2" charset="-122"/>
              </a:rPr>
              <a:t>表</a:t>
            </a:r>
            <a:r>
              <a:rPr lang="en-US" altLang="zh-CN" sz="2000" noProof="1">
                <a:latin typeface="Euclid" panose="02020503060505020303" pitchFamily="18" charset="0"/>
                <a:ea typeface="华文中宋" panose="02010600040101010101" pitchFamily="2" charset="-122"/>
              </a:rPr>
              <a:t>T</a:t>
            </a:r>
            <a:r>
              <a:rPr lang="zh-CN" altLang="en-US" sz="2000" noProof="1">
                <a:latin typeface="Euclid" panose="02020503060505020303" pitchFamily="18" charset="0"/>
                <a:ea typeface="华文中宋" panose="02010600040101010101" pitchFamily="2" charset="-122"/>
              </a:rPr>
              <a:t>中的第 </a:t>
            </a:r>
            <a:r>
              <a:rPr lang="en-US" altLang="zh-CN" b="1" i="1" noProof="1">
                <a:solidFill>
                  <a:srgbClr val="FF0000"/>
                </a:solidFill>
                <a:latin typeface="Euclid" panose="02020503060505020303" pitchFamily="18" charset="0"/>
                <a:ea typeface="华文中宋" panose="02010600040101010101" pitchFamily="2" charset="-122"/>
                <a:sym typeface="+mn-ea"/>
              </a:rPr>
              <a:t>i </a:t>
            </a:r>
            <a:r>
              <a:rPr lang="zh-CN" altLang="en-US" sz="2000" noProof="1">
                <a:latin typeface="Euclid" panose="02020503060505020303" pitchFamily="18" charset="0"/>
                <a:ea typeface="华文中宋" panose="02010600040101010101" pitchFamily="2" charset="-122"/>
              </a:rPr>
              <a:t>个字</a:t>
            </a:r>
            <a:endParaRPr lang="en-US" altLang="zh-CN" sz="2000" noProof="1">
              <a:latin typeface="Euclid" panose="02020503060505020303" pitchFamily="18" charset="0"/>
              <a:ea typeface="华文中宋" panose="02010600040101010101" pitchFamily="2" charset="-122"/>
            </a:endParaRPr>
          </a:p>
          <a:p>
            <a:pPr marL="342900" indent="-342900" eaLnBrk="1" hangingPunct="1">
              <a:buClr>
                <a:schemeClr val="tx1"/>
              </a:buClr>
              <a:buFont typeface="Wingdings" panose="05000000000000000000" pitchFamily="2" charset="2"/>
              <a:buChar char="Ø"/>
              <a:defRPr/>
            </a:pPr>
            <a:r>
              <a:rPr lang="en-US" altLang="zh-CN" b="1" noProof="1">
                <a:latin typeface="Euclid" panose="02020503060505020303" pitchFamily="18" charset="0"/>
                <a:ea typeface="华文中宋" panose="02010600040101010101" pitchFamily="2" charset="-122"/>
              </a:rPr>
              <a:t>+</a:t>
            </a:r>
            <a:r>
              <a:rPr lang="zh-CN" altLang="en-US" sz="2000" noProof="1">
                <a:latin typeface="Euclid" panose="02020503060505020303" pitchFamily="18" charset="0"/>
                <a:ea typeface="华文中宋" panose="02010600040101010101" pitchFamily="2" charset="-122"/>
              </a:rPr>
              <a:t>为模</a:t>
            </a:r>
            <a:r>
              <a:rPr lang="zh-CN" altLang="en-US" b="1" noProof="1">
                <a:latin typeface="Euclid" panose="02020503060505020303" pitchFamily="18" charset="0"/>
                <a:ea typeface="华文中宋" panose="02010600040101010101" pitchFamily="2" charset="-122"/>
              </a:rPr>
              <a:t>2</a:t>
            </a:r>
            <a:r>
              <a:rPr lang="zh-CN" altLang="en-US" b="1" baseline="30000" noProof="1">
                <a:latin typeface="Euclid" panose="02020503060505020303" pitchFamily="18" charset="0"/>
                <a:ea typeface="华文中宋" panose="02010600040101010101" pitchFamily="2" charset="-122"/>
              </a:rPr>
              <a:t>32</a:t>
            </a:r>
            <a:r>
              <a:rPr lang="zh-CN" altLang="en-US" sz="2000" noProof="1">
                <a:latin typeface="Euclid" panose="02020503060505020303" pitchFamily="18" charset="0"/>
                <a:ea typeface="华文中宋" panose="02010600040101010101" pitchFamily="2" charset="-122"/>
              </a:rPr>
              <a:t>加</a:t>
            </a:r>
            <a:endParaRPr lang="en-US" altLang="zh-CN" sz="2000" noProof="1">
              <a:latin typeface="Euclid" panose="02020503060505020303" pitchFamily="18" charset="0"/>
              <a:ea typeface="华文中宋" panose="02010600040101010101" pitchFamily="2" charset="-122"/>
            </a:endParaRPr>
          </a:p>
          <a:p>
            <a:pPr marL="342900" indent="-342900" eaLnBrk="1" hangingPunct="1">
              <a:buClr>
                <a:schemeClr val="tx1"/>
              </a:buClr>
              <a:buFont typeface="Wingdings" panose="05000000000000000000" pitchFamily="2" charset="2"/>
              <a:buChar char="Ø"/>
              <a:defRPr/>
            </a:pPr>
            <a:r>
              <a:rPr lang="en-US" altLang="zh-CN" b="1" i="1" noProof="1">
                <a:solidFill>
                  <a:srgbClr val="FF0000"/>
                </a:solidFill>
                <a:latin typeface="Euclid" panose="02020503060505020303" pitchFamily="18" charset="0"/>
                <a:ea typeface="华文中宋" panose="02010600040101010101" pitchFamily="2" charset="-122"/>
              </a:rPr>
              <a:t>X</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k</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M</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q</a:t>
            </a:r>
            <a:r>
              <a:rPr lang="en-US" altLang="zh-CN" b="1" noProof="1">
                <a:solidFill>
                  <a:srgbClr val="FF0000"/>
                </a:solidFill>
                <a:latin typeface="Euclid" panose="02020503060505020303" pitchFamily="18" charset="0"/>
                <a:ea typeface="华文中宋" panose="02010600040101010101" pitchFamily="2" charset="-122"/>
                <a:sym typeface="+mn-ea"/>
              </a:rPr>
              <a:t>×</a:t>
            </a:r>
            <a:r>
              <a:rPr lang="en-US" altLang="zh-CN" b="1" noProof="1">
                <a:solidFill>
                  <a:srgbClr val="FF0000"/>
                </a:solidFill>
                <a:latin typeface="Euclid" panose="02020503060505020303" pitchFamily="18" charset="0"/>
                <a:ea typeface="华文中宋" panose="02010600040101010101" pitchFamily="2" charset="-122"/>
              </a:rPr>
              <a:t>16+</a:t>
            </a:r>
            <a:r>
              <a:rPr lang="en-US" altLang="zh-CN" b="1" i="1" noProof="1">
                <a:solidFill>
                  <a:srgbClr val="FF0000"/>
                </a:solidFill>
                <a:latin typeface="Euclid" panose="02020503060505020303" pitchFamily="18" charset="0"/>
                <a:ea typeface="华文中宋" panose="02010600040101010101" pitchFamily="2" charset="-122"/>
              </a:rPr>
              <a:t>k</a:t>
            </a:r>
            <a:r>
              <a:rPr lang="en-US" altLang="zh-CN" b="1" noProof="1">
                <a:solidFill>
                  <a:srgbClr val="FF0000"/>
                </a:solidFill>
                <a:latin typeface="Euclid" panose="02020503060505020303" pitchFamily="18" charset="0"/>
                <a:ea typeface="华文中宋" panose="02010600040101010101" pitchFamily="2" charset="-122"/>
              </a:rPr>
              <a:t>]</a:t>
            </a:r>
            <a:r>
              <a:rPr lang="en-US" altLang="zh-CN" sz="2000" b="1" noProof="1">
                <a:solidFill>
                  <a:srgbClr val="FF0000"/>
                </a:solidFill>
                <a:latin typeface="Euclid" panose="02020503060505020303" pitchFamily="18" charset="0"/>
                <a:ea typeface="华文中宋" panose="02010600040101010101" pitchFamily="2" charset="-122"/>
              </a:rPr>
              <a:t>: </a:t>
            </a:r>
            <a:r>
              <a:rPr lang="zh-CN" altLang="en-US" sz="2000" noProof="1">
                <a:latin typeface="Euclid" panose="02020503060505020303" pitchFamily="18" charset="0"/>
                <a:ea typeface="华文中宋" panose="02010600040101010101" pitchFamily="2" charset="-122"/>
              </a:rPr>
              <a:t>消息第</a:t>
            </a:r>
            <a:r>
              <a:rPr lang="en-US" altLang="zh-CN" b="1" i="1" noProof="1">
                <a:solidFill>
                  <a:srgbClr val="FF0000"/>
                </a:solidFill>
                <a:latin typeface="Euclid" panose="02020503060505020303" pitchFamily="18" charset="0"/>
                <a:ea typeface="华文中宋" panose="02010600040101010101" pitchFamily="2" charset="-122"/>
                <a:sym typeface="+mn-ea"/>
              </a:rPr>
              <a:t>q</a:t>
            </a:r>
            <a:r>
              <a:rPr lang="zh-CN" altLang="en-US" sz="2000" noProof="1">
                <a:latin typeface="Euclid" panose="02020503060505020303" pitchFamily="18" charset="0"/>
                <a:ea typeface="华文中宋" panose="02010600040101010101" pitchFamily="2" charset="-122"/>
              </a:rPr>
              <a:t>个分组中的第</a:t>
            </a:r>
            <a:r>
              <a:rPr lang="en-US" altLang="zh-CN" b="1" i="1" noProof="1">
                <a:solidFill>
                  <a:srgbClr val="FF0000"/>
                </a:solidFill>
                <a:latin typeface="Euclid" panose="02020503060505020303" pitchFamily="18" charset="0"/>
                <a:ea typeface="华文中宋" panose="02010600040101010101" pitchFamily="2" charset="-122"/>
                <a:sym typeface="+mn-ea"/>
              </a:rPr>
              <a:t>k</a:t>
            </a:r>
            <a:r>
              <a:rPr lang="zh-CN" altLang="en-US" sz="2000" noProof="1">
                <a:latin typeface="Euclid" panose="02020503060505020303" pitchFamily="18" charset="0"/>
                <a:ea typeface="华文中宋" panose="02010600040101010101" pitchFamily="2" charset="-122"/>
              </a:rPr>
              <a:t>个字 </a:t>
            </a:r>
            <a:r>
              <a:rPr lang="en-US" altLang="zh-CN" b="1" noProof="1">
                <a:solidFill>
                  <a:srgbClr val="FF0000"/>
                </a:solidFill>
                <a:latin typeface="Euclid" panose="02020503060505020303" pitchFamily="18" charset="0"/>
                <a:ea typeface="华文中宋" panose="02010600040101010101" pitchFamily="2" charset="-122"/>
              </a:rPr>
              <a:t>(</a:t>
            </a:r>
            <a:r>
              <a:rPr lang="en-US" altLang="zh-CN" b="1" i="1" noProof="1">
                <a:solidFill>
                  <a:srgbClr val="FF0000"/>
                </a:solidFill>
                <a:latin typeface="Euclid" panose="02020503060505020303" pitchFamily="18" charset="0"/>
                <a:ea typeface="华文中宋" panose="02010600040101010101" pitchFamily="2" charset="-122"/>
              </a:rPr>
              <a:t>k</a:t>
            </a:r>
            <a:r>
              <a:rPr lang="en-US" altLang="zh-CN" b="1" noProof="1">
                <a:solidFill>
                  <a:srgbClr val="FF0000"/>
                </a:solidFill>
                <a:latin typeface="Euclid" panose="02020503060505020303" pitchFamily="18" charset="0"/>
                <a:ea typeface="华文中宋" panose="02010600040101010101" pitchFamily="2" charset="-122"/>
              </a:rPr>
              <a:t>=1</a:t>
            </a:r>
            <a:r>
              <a:rPr lang="en-US" altLang="zh-CN" sz="2000" b="1" noProof="1">
                <a:solidFill>
                  <a:srgbClr val="FF0000"/>
                </a:solidFill>
                <a:latin typeface="Euclid" panose="02020503060505020303" pitchFamily="18" charset="0"/>
                <a:ea typeface="华文中宋" panose="02010600040101010101" pitchFamily="2" charset="-122"/>
              </a:rPr>
              <a:t>,</a:t>
            </a:r>
            <a:r>
              <a:rPr lang="en-US" altLang="zh-CN" b="1" noProof="1">
                <a:solidFill>
                  <a:srgbClr val="FF0000"/>
                </a:solidFill>
                <a:latin typeface="Euclid" panose="02020503060505020303" pitchFamily="18" charset="0"/>
                <a:ea typeface="华文中宋" panose="02010600040101010101" pitchFamily="2" charset="-122"/>
              </a:rPr>
              <a:t>...</a:t>
            </a:r>
            <a:r>
              <a:rPr lang="en-US" altLang="zh-CN" sz="2000" b="1" noProof="1">
                <a:solidFill>
                  <a:srgbClr val="FF0000"/>
                </a:solidFill>
                <a:latin typeface="Euclid" panose="02020503060505020303" pitchFamily="18" charset="0"/>
                <a:ea typeface="华文中宋" panose="02010600040101010101" pitchFamily="2" charset="-122"/>
              </a:rPr>
              <a:t>,</a:t>
            </a:r>
            <a:r>
              <a:rPr lang="en-US" altLang="zh-CN" b="1" noProof="1">
                <a:solidFill>
                  <a:srgbClr val="FF0000"/>
                </a:solidFill>
                <a:latin typeface="Euclid" panose="02020503060505020303" pitchFamily="18" charset="0"/>
                <a:ea typeface="华文中宋" panose="02010600040101010101" pitchFamily="2" charset="-122"/>
              </a:rPr>
              <a:t>16) </a:t>
            </a:r>
            <a:r>
              <a:rPr lang="en-US" altLang="zh-CN" sz="2000" noProof="1">
                <a:latin typeface="Euclid" panose="02020503060505020303" pitchFamily="18" charset="0"/>
                <a:ea typeface="华文中宋" panose="02010600040101010101" pitchFamily="2" charset="-122"/>
              </a:rPr>
              <a:t>。</a:t>
            </a:r>
            <a:endParaRPr lang="zh-CN" altLang="en-US" dirty="0">
              <a:latin typeface="Euclid" panose="02020503060505020303" pitchFamily="18" charset="0"/>
              <a:ea typeface="华文中宋" panose="02010600040101010101" pitchFamily="2" charset="-122"/>
            </a:endParaRPr>
          </a:p>
        </p:txBody>
      </p:sp>
      <p:sp>
        <p:nvSpPr>
          <p:cNvPr id="7" name="文本框 6">
            <a:extLst>
              <a:ext uri="{FF2B5EF4-FFF2-40B4-BE49-F238E27FC236}">
                <a16:creationId xmlns="" xmlns:a16="http://schemas.microsoft.com/office/drawing/2014/main" id="{93C6624F-C2AC-4C4E-9275-BF56A324F194}"/>
              </a:ext>
            </a:extLst>
          </p:cNvPr>
          <p:cNvSpPr txBox="1"/>
          <p:nvPr/>
        </p:nvSpPr>
        <p:spPr>
          <a:xfrm>
            <a:off x="179512" y="1178630"/>
            <a:ext cx="4896544" cy="523220"/>
          </a:xfrm>
          <a:prstGeom prst="rect">
            <a:avLst/>
          </a:prstGeom>
          <a:noFill/>
        </p:spPr>
        <p:txBody>
          <a:bodyPr wrap="square" rtlCol="0">
            <a:spAutoFit/>
          </a:bodyPr>
          <a:lstStyle/>
          <a:p>
            <a:r>
              <a:rPr lang="zh-CN" altLang="en-US" sz="2800" b="1" dirty="0"/>
              <a:t>压缩函数中的一步迭代示意图</a:t>
            </a:r>
            <a:endParaRPr lang="zh-CN" altLang="en-US" sz="2800" dirty="0"/>
          </a:p>
        </p:txBody>
      </p:sp>
      <p:sp>
        <p:nvSpPr>
          <p:cNvPr id="8" name="矩形 7">
            <a:extLst>
              <a:ext uri="{FF2B5EF4-FFF2-40B4-BE49-F238E27FC236}">
                <a16:creationId xmlns="" xmlns:a16="http://schemas.microsoft.com/office/drawing/2014/main" id="{AD821228-6629-4639-BB1F-539A45066562}"/>
              </a:ext>
            </a:extLst>
          </p:cNvPr>
          <p:cNvSpPr/>
          <p:nvPr/>
        </p:nvSpPr>
        <p:spPr>
          <a:xfrm>
            <a:off x="4085811" y="5087915"/>
            <a:ext cx="4944473" cy="461665"/>
          </a:xfrm>
          <a:prstGeom prst="rect">
            <a:avLst/>
          </a:prstGeom>
        </p:spPr>
        <p:txBody>
          <a:bodyPr wrap="square">
            <a:spAutoFit/>
          </a:bodyPr>
          <a:lstStyle/>
          <a:p>
            <a:pPr algn="ctr" eaLnBrk="1" hangingPunct="1">
              <a:spcBef>
                <a:spcPct val="50000"/>
              </a:spcBef>
            </a:pPr>
            <a:r>
              <a:rPr lang="en-US" altLang="zh-CN" b="1" i="1" dirty="0">
                <a:solidFill>
                  <a:srgbClr val="FF0000"/>
                </a:solidFill>
                <a:latin typeface="+mn-lt"/>
              </a:rPr>
              <a:t>A</a:t>
            </a:r>
            <a:r>
              <a:rPr lang="en-US" altLang="zh-CN" b="1" dirty="0">
                <a:solidFill>
                  <a:srgbClr val="FF0000"/>
                </a:solidFill>
                <a:latin typeface="+mn-lt"/>
              </a:rPr>
              <a:t>←</a:t>
            </a:r>
            <a:r>
              <a:rPr lang="en-US" altLang="zh-CN" b="1" i="1" dirty="0">
                <a:solidFill>
                  <a:srgbClr val="FF0000"/>
                </a:solidFill>
                <a:latin typeface="+mn-lt"/>
              </a:rPr>
              <a:t>B</a:t>
            </a:r>
            <a:r>
              <a:rPr lang="en-US" altLang="zh-CN" b="1" dirty="0">
                <a:solidFill>
                  <a:srgbClr val="FF0000"/>
                </a:solidFill>
                <a:latin typeface="+mn-lt"/>
              </a:rPr>
              <a:t>+CLSs(</a:t>
            </a:r>
            <a:r>
              <a:rPr lang="en-US" altLang="zh-CN" b="1" i="1" dirty="0" err="1">
                <a:solidFill>
                  <a:srgbClr val="FF0000"/>
                </a:solidFill>
                <a:latin typeface="+mn-lt"/>
              </a:rPr>
              <a:t>A</a:t>
            </a:r>
            <a:r>
              <a:rPr lang="en-US" altLang="zh-CN" b="1" dirty="0" err="1">
                <a:solidFill>
                  <a:srgbClr val="FF0000"/>
                </a:solidFill>
                <a:latin typeface="+mn-lt"/>
              </a:rPr>
              <a:t>+</a:t>
            </a:r>
            <a:r>
              <a:rPr lang="en-US" altLang="zh-CN" b="1" i="1" dirty="0" err="1">
                <a:solidFill>
                  <a:srgbClr val="FF0000"/>
                </a:solidFill>
                <a:latin typeface="+mn-lt"/>
              </a:rPr>
              <a:t>g</a:t>
            </a:r>
            <a:r>
              <a:rPr lang="en-US" altLang="zh-CN" b="1" dirty="0">
                <a:solidFill>
                  <a:srgbClr val="FF0000"/>
                </a:solidFill>
                <a:latin typeface="+mn-lt"/>
              </a:rPr>
              <a:t>(</a:t>
            </a:r>
            <a:r>
              <a:rPr lang="en-US" altLang="zh-CN" b="1" i="1" dirty="0">
                <a:solidFill>
                  <a:srgbClr val="FF0000"/>
                </a:solidFill>
                <a:latin typeface="+mn-lt"/>
              </a:rPr>
              <a:t>B</a:t>
            </a:r>
            <a:r>
              <a:rPr lang="en-US" altLang="zh-CN" b="1" dirty="0">
                <a:solidFill>
                  <a:srgbClr val="FF0000"/>
                </a:solidFill>
                <a:latin typeface="+mn-lt"/>
              </a:rPr>
              <a:t>,</a:t>
            </a:r>
            <a:r>
              <a:rPr lang="en-US" altLang="zh-CN" b="1" i="1" dirty="0">
                <a:solidFill>
                  <a:srgbClr val="FF0000"/>
                </a:solidFill>
                <a:latin typeface="+mn-lt"/>
              </a:rPr>
              <a:t>C</a:t>
            </a:r>
            <a:r>
              <a:rPr lang="en-US" altLang="zh-CN" b="1" dirty="0">
                <a:solidFill>
                  <a:srgbClr val="FF0000"/>
                </a:solidFill>
                <a:latin typeface="+mn-lt"/>
              </a:rPr>
              <a:t>,</a:t>
            </a:r>
            <a:r>
              <a:rPr lang="en-US" altLang="zh-CN" b="1" i="1" dirty="0">
                <a:solidFill>
                  <a:srgbClr val="FF0000"/>
                </a:solidFill>
                <a:latin typeface="+mn-lt"/>
              </a:rPr>
              <a:t>D</a:t>
            </a:r>
            <a:r>
              <a:rPr lang="en-US" altLang="zh-CN" b="1" dirty="0">
                <a:solidFill>
                  <a:srgbClr val="FF0000"/>
                </a:solidFill>
                <a:latin typeface="+mn-lt"/>
              </a:rPr>
              <a:t>)+</a:t>
            </a:r>
            <a:r>
              <a:rPr lang="en-US" altLang="zh-CN" b="1" i="1" dirty="0">
                <a:solidFill>
                  <a:srgbClr val="FF0000"/>
                </a:solidFill>
                <a:latin typeface="+mn-lt"/>
              </a:rPr>
              <a:t>X</a:t>
            </a:r>
            <a:r>
              <a:rPr lang="en-US" altLang="zh-CN" b="1" dirty="0">
                <a:solidFill>
                  <a:srgbClr val="FF0000"/>
                </a:solidFill>
                <a:latin typeface="+mn-lt"/>
              </a:rPr>
              <a:t>[</a:t>
            </a:r>
            <a:r>
              <a:rPr lang="en-US" altLang="zh-CN" b="1" i="1" dirty="0">
                <a:solidFill>
                  <a:srgbClr val="FF0000"/>
                </a:solidFill>
                <a:latin typeface="+mn-lt"/>
              </a:rPr>
              <a:t>k</a:t>
            </a:r>
            <a:r>
              <a:rPr lang="en-US" altLang="zh-CN" b="1" dirty="0">
                <a:solidFill>
                  <a:srgbClr val="FF0000"/>
                </a:solidFill>
                <a:latin typeface="+mn-lt"/>
              </a:rPr>
              <a:t>]+</a:t>
            </a:r>
            <a:r>
              <a:rPr lang="en-US" altLang="zh-CN" b="1" i="1" dirty="0">
                <a:solidFill>
                  <a:srgbClr val="FF0000"/>
                </a:solidFill>
                <a:latin typeface="+mn-lt"/>
              </a:rPr>
              <a:t>T</a:t>
            </a:r>
            <a:r>
              <a:rPr lang="en-US" altLang="zh-CN" b="1" dirty="0">
                <a:solidFill>
                  <a:srgbClr val="FF0000"/>
                </a:solidFill>
                <a:latin typeface="+mn-lt"/>
              </a:rPr>
              <a:t>[</a:t>
            </a:r>
            <a:r>
              <a:rPr lang="en-US" altLang="zh-CN" b="1" i="1" dirty="0" err="1">
                <a:solidFill>
                  <a:srgbClr val="FF0000"/>
                </a:solidFill>
                <a:latin typeface="+mn-lt"/>
              </a:rPr>
              <a:t>i</a:t>
            </a:r>
            <a:r>
              <a:rPr lang="en-US" altLang="zh-CN" b="1" dirty="0">
                <a:solidFill>
                  <a:srgbClr val="FF0000"/>
                </a:solidFill>
                <a:latin typeface="+mn-lt"/>
              </a:rPr>
              <a:t>])</a:t>
            </a:r>
            <a:endParaRPr lang="zh-CN" altLang="en-US" b="1" dirty="0">
              <a:solidFill>
                <a:srgbClr val="FF0000"/>
              </a:solidFill>
              <a:latin typeface="+mn-lt"/>
            </a:endParaRPr>
          </a:p>
        </p:txBody>
      </p:sp>
    </p:spTree>
    <p:extLst>
      <p:ext uri="{BB962C8B-B14F-4D97-AF65-F5344CB8AC3E}">
        <p14:creationId xmlns:p14="http://schemas.microsoft.com/office/powerpoint/2010/main" val="2147396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96778F-E9B4-467A-A571-D2892EE1E348}"/>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6" name="Rectangle 6">
            <a:extLst>
              <a:ext uri="{FF2B5EF4-FFF2-40B4-BE49-F238E27FC236}">
                <a16:creationId xmlns="" xmlns:a16="http://schemas.microsoft.com/office/drawing/2014/main" id="{7F3F65D5-0228-470A-9B1A-346310EC34E7}"/>
              </a:ext>
            </a:extLst>
          </p:cNvPr>
          <p:cNvSpPr txBox="1">
            <a:spLocks noChangeArrowheads="1"/>
          </p:cNvSpPr>
          <p:nvPr/>
        </p:nvSpPr>
        <p:spPr bwMode="auto">
          <a:xfrm>
            <a:off x="552450" y="1442773"/>
            <a:ext cx="7121677" cy="47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仿宋" panose="02010609060101010101" pitchFamily="49"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仿宋" panose="02010609060101010101" pitchFamily="49"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仿宋" panose="02010609060101010101" pitchFamily="49"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仿宋" panose="02010609060101010101" pitchFamily="49"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eaLnBrk="1" hangingPunct="1">
              <a:lnSpc>
                <a:spcPct val="100000"/>
              </a:lnSpc>
              <a:spcBef>
                <a:spcPct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ea typeface="华文中宋" panose="02010600040101010101" pitchFamily="2" charset="-122"/>
              </a:rPr>
              <a:t>CLSs</a:t>
            </a:r>
            <a:r>
              <a:rPr lang="en-US" altLang="zh-CN" sz="2800"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压缩函数中每步循环左移位数表</a:t>
            </a:r>
            <a:endParaRPr lang="zh-CN" altLang="en-US" sz="3200" dirty="0">
              <a:latin typeface="Euclid" panose="02020503060505020303" pitchFamily="18" charset="0"/>
              <a:ea typeface="华文中宋" panose="02010600040101010101" pitchFamily="2" charset="-122"/>
              <a:sym typeface="Monotype Sorts" pitchFamily="112" charset="2"/>
            </a:endParaRPr>
          </a:p>
        </p:txBody>
      </p:sp>
      <p:pic>
        <p:nvPicPr>
          <p:cNvPr id="7" name="内容占位符 4">
            <a:extLst>
              <a:ext uri="{FF2B5EF4-FFF2-40B4-BE49-F238E27FC236}">
                <a16:creationId xmlns="" xmlns:a16="http://schemas.microsoft.com/office/drawing/2014/main" id="{D1FE25A4-6620-4CE6-9D52-6866B08029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7" y="2233484"/>
            <a:ext cx="8424937" cy="1940042"/>
          </a:xfrm>
        </p:spPr>
      </p:pic>
    </p:spTree>
    <p:extLst>
      <p:ext uri="{BB962C8B-B14F-4D97-AF65-F5344CB8AC3E}">
        <p14:creationId xmlns:p14="http://schemas.microsoft.com/office/powerpoint/2010/main" val="370141959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204103-58D1-45C2-881D-EA909A5BED3E}"/>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29759BE1-3424-41FF-B6CB-B98405FA999B}"/>
              </a:ext>
            </a:extLst>
          </p:cNvPr>
          <p:cNvSpPr>
            <a:spLocks noGrp="1"/>
          </p:cNvSpPr>
          <p:nvPr>
            <p:ph idx="1"/>
          </p:nvPr>
        </p:nvSpPr>
        <p:spPr/>
        <p:txBody>
          <a:bodyPr/>
          <a:lstStyle/>
          <a:p>
            <a:r>
              <a:rPr lang="zh-CN" altLang="en-US" sz="2800" dirty="0"/>
              <a:t>逻辑函数</a:t>
            </a:r>
            <a:r>
              <a:rPr lang="en-US" altLang="zh-CN" sz="2800" b="1" i="1" dirty="0"/>
              <a:t>F</a:t>
            </a:r>
            <a:r>
              <a:rPr lang="en-US" altLang="zh-CN" sz="2800" b="1" dirty="0"/>
              <a:t>,</a:t>
            </a:r>
            <a:r>
              <a:rPr lang="en-US" altLang="zh-CN" sz="2800" b="1" i="1" dirty="0"/>
              <a:t>G</a:t>
            </a:r>
            <a:r>
              <a:rPr lang="en-US" altLang="zh-CN" sz="2800" b="1" dirty="0"/>
              <a:t>, </a:t>
            </a:r>
            <a:r>
              <a:rPr lang="en-US" altLang="zh-CN" sz="2800" b="1" i="1" dirty="0"/>
              <a:t>H</a:t>
            </a:r>
            <a:r>
              <a:rPr lang="en-US" altLang="zh-CN" sz="2800" b="1" dirty="0"/>
              <a:t>, </a:t>
            </a:r>
            <a:r>
              <a:rPr lang="en-US" altLang="zh-CN" sz="2800" b="1" i="1" dirty="0"/>
              <a:t>I</a:t>
            </a:r>
          </a:p>
          <a:p>
            <a:pPr lvl="1"/>
            <a:r>
              <a:rPr lang="zh-CN" altLang="en-US" sz="2400" b="1" dirty="0"/>
              <a:t>4</a:t>
            </a:r>
            <a:r>
              <a:rPr lang="zh-CN" altLang="en-US" sz="2400" dirty="0"/>
              <a:t>轮处理过程分别使用不同的基本逻辑函数</a:t>
            </a:r>
            <a:r>
              <a:rPr lang="en-US" altLang="zh-CN" sz="2400" b="1" i="1" dirty="0"/>
              <a:t>F</a:t>
            </a:r>
            <a:r>
              <a:rPr lang="en-US" altLang="zh-CN" sz="2400" b="1" dirty="0"/>
              <a:t>, </a:t>
            </a:r>
            <a:r>
              <a:rPr lang="en-US" altLang="zh-CN" sz="2400" b="1" i="1" dirty="0"/>
              <a:t>G,</a:t>
            </a:r>
            <a:r>
              <a:rPr lang="en-US" altLang="zh-CN" sz="2400" b="1" dirty="0"/>
              <a:t> </a:t>
            </a:r>
            <a:r>
              <a:rPr lang="en-US" altLang="zh-CN" sz="2400" b="1" i="1" dirty="0"/>
              <a:t>H</a:t>
            </a:r>
            <a:r>
              <a:rPr lang="en-US" altLang="zh-CN" sz="2400" b="1" dirty="0"/>
              <a:t>,</a:t>
            </a:r>
            <a:r>
              <a:rPr lang="en-US" altLang="zh-CN" sz="2400" b="1" i="1" dirty="0"/>
              <a:t> I</a:t>
            </a:r>
            <a:r>
              <a:rPr lang="en-US" altLang="zh-CN" sz="2400" dirty="0"/>
              <a:t>, </a:t>
            </a:r>
            <a:r>
              <a:rPr lang="zh-CN" altLang="en-US" sz="2400" dirty="0"/>
              <a:t>输入为</a:t>
            </a:r>
            <a:r>
              <a:rPr lang="zh-CN" altLang="en-US" sz="2400" b="1" dirty="0"/>
              <a:t>3</a:t>
            </a:r>
            <a:r>
              <a:rPr lang="zh-CN" altLang="en-US" sz="2400" dirty="0"/>
              <a:t>个</a:t>
            </a:r>
            <a:r>
              <a:rPr lang="zh-CN" altLang="en-US" sz="2400" b="1" dirty="0"/>
              <a:t>32</a:t>
            </a:r>
            <a:r>
              <a:rPr lang="zh-CN" altLang="en-US" sz="2400" dirty="0"/>
              <a:t>比特的字</a:t>
            </a:r>
            <a:r>
              <a:rPr lang="en-US" altLang="zh-CN" sz="2400" dirty="0"/>
              <a:t>, </a:t>
            </a:r>
            <a:r>
              <a:rPr lang="zh-CN" altLang="en-US" sz="2400" dirty="0"/>
              <a:t>输出是一个</a:t>
            </a:r>
            <a:r>
              <a:rPr lang="zh-CN" altLang="en-US" sz="2400" b="1" dirty="0"/>
              <a:t>32</a:t>
            </a:r>
            <a:r>
              <a:rPr lang="zh-CN" altLang="en-US" sz="2400" dirty="0"/>
              <a:t>比特的字。</a:t>
            </a:r>
            <a:endParaRPr lang="en-US" altLang="zh-CN" sz="2400" dirty="0"/>
          </a:p>
          <a:p>
            <a:pPr lvl="1"/>
            <a:r>
              <a:rPr lang="zh-CN" altLang="en-US" sz="2400" dirty="0"/>
              <a:t>运算为逐比特的逻辑运算</a:t>
            </a:r>
            <a:r>
              <a:rPr lang="en-US" altLang="zh-CN" sz="2400" dirty="0"/>
              <a:t>, </a:t>
            </a:r>
            <a:r>
              <a:rPr lang="zh-CN" altLang="en-US" sz="2400" dirty="0"/>
              <a:t>分别是逻辑与、逻辑或、逻辑非和异或运算。</a:t>
            </a:r>
          </a:p>
          <a:p>
            <a:endParaRPr lang="zh-CN" altLang="en-US" dirty="0"/>
          </a:p>
        </p:txBody>
      </p:sp>
      <p:grpSp>
        <p:nvGrpSpPr>
          <p:cNvPr id="12" name="组合 11">
            <a:extLst>
              <a:ext uri="{FF2B5EF4-FFF2-40B4-BE49-F238E27FC236}">
                <a16:creationId xmlns="" xmlns:a16="http://schemas.microsoft.com/office/drawing/2014/main" id="{931192D4-7C8C-4756-A187-39E0561B6DE3}"/>
              </a:ext>
            </a:extLst>
          </p:cNvPr>
          <p:cNvGrpSpPr/>
          <p:nvPr/>
        </p:nvGrpSpPr>
        <p:grpSpPr>
          <a:xfrm>
            <a:off x="1033463" y="3687663"/>
            <a:ext cx="7138988" cy="2333625"/>
            <a:chOff x="1033463" y="3789040"/>
            <a:chExt cx="7138988" cy="2333625"/>
          </a:xfrm>
        </p:grpSpPr>
        <p:graphicFrame>
          <p:nvGraphicFramePr>
            <p:cNvPr id="6" name="表格 5">
              <a:extLst>
                <a:ext uri="{FF2B5EF4-FFF2-40B4-BE49-F238E27FC236}">
                  <a16:creationId xmlns="" xmlns:a16="http://schemas.microsoft.com/office/drawing/2014/main" id="{A83B4D77-6452-4D5D-B297-74924AD391C5}"/>
                </a:ext>
              </a:extLst>
            </p:cNvPr>
            <p:cNvGraphicFramePr/>
            <p:nvPr>
              <p:custDataLst>
                <p:tags r:id="rId2"/>
              </p:custDataLst>
              <p:extLst>
                <p:ext uri="{D42A27DB-BD31-4B8C-83A1-F6EECF244321}">
                  <p14:modId xmlns:p14="http://schemas.microsoft.com/office/powerpoint/2010/main" val="3978733622"/>
                </p:ext>
              </p:extLst>
            </p:nvPr>
          </p:nvGraphicFramePr>
          <p:xfrm>
            <a:off x="1033463" y="3789040"/>
            <a:ext cx="7138988" cy="2333625"/>
          </p:xfrm>
          <a:graphic>
            <a:graphicData uri="http://schemas.openxmlformats.org/drawingml/2006/table">
              <a:tbl>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3074988">
                    <a:extLst>
                      <a:ext uri="{9D8B030D-6E8A-4147-A177-3AD203B41FA5}">
                        <a16:colId xmlns="" xmlns:a16="http://schemas.microsoft.com/office/drawing/2014/main" val="20002"/>
                      </a:ext>
                    </a:extLst>
                  </a:gridCol>
                </a:tblGrid>
                <a:tr h="5588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b="1" dirty="0">
                            <a:solidFill>
                              <a:srgbClr val="0070C0"/>
                            </a:solidFill>
                            <a:latin typeface="Euclid" panose="02020503060505020303" pitchFamily="18" charset="0"/>
                          </a:rPr>
                          <a:t>轮数</a:t>
                        </a:r>
                      </a:p>
                    </a:txBody>
                    <a:tcPr marL="91444" marR="91444" marT="45703" marB="4570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b="1" dirty="0">
                            <a:solidFill>
                              <a:srgbClr val="0070C0"/>
                            </a:solidFill>
                            <a:latin typeface="Euclid" panose="02020503060505020303" pitchFamily="18" charset="0"/>
                          </a:rPr>
                          <a:t>基本逻辑函数</a:t>
                        </a:r>
                      </a:p>
                    </a:txBody>
                    <a:tcPr marL="91444" marR="91444" marT="45703" marB="4570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b="1" i="1" dirty="0">
                            <a:solidFill>
                              <a:srgbClr val="0070C0"/>
                            </a:solidFill>
                            <a:latin typeface="Euclid" panose="02020503060505020303" pitchFamily="18" charset="0"/>
                          </a:rPr>
                          <a:t>g</a:t>
                        </a:r>
                        <a:r>
                          <a:rPr lang="en-US" altLang="zh-CN" b="1" dirty="0">
                            <a:solidFill>
                              <a:srgbClr val="0070C0"/>
                            </a:solidFill>
                            <a:latin typeface="Euclid" panose="02020503060505020303" pitchFamily="18" charset="0"/>
                          </a:rPr>
                          <a:t>(</a:t>
                        </a:r>
                        <a:r>
                          <a:rPr lang="en-US" altLang="zh-CN" b="1" i="1" dirty="0">
                            <a:solidFill>
                              <a:srgbClr val="0070C0"/>
                            </a:solidFill>
                            <a:latin typeface="Euclid" panose="02020503060505020303" pitchFamily="18" charset="0"/>
                          </a:rPr>
                          <a:t>b</a:t>
                        </a:r>
                        <a:r>
                          <a:rPr lang="en-US" altLang="zh-CN" b="1" dirty="0">
                            <a:solidFill>
                              <a:srgbClr val="0070C0"/>
                            </a:solidFill>
                            <a:latin typeface="Euclid" panose="02020503060505020303" pitchFamily="18" charset="0"/>
                          </a:rPr>
                          <a:t>, </a:t>
                        </a:r>
                        <a:r>
                          <a:rPr lang="en-US" altLang="zh-CN" b="1" i="1" dirty="0">
                            <a:solidFill>
                              <a:srgbClr val="0070C0"/>
                            </a:solidFill>
                            <a:latin typeface="Euclid" panose="02020503060505020303" pitchFamily="18" charset="0"/>
                          </a:rPr>
                          <a:t>c</a:t>
                        </a:r>
                        <a:r>
                          <a:rPr lang="en-US" altLang="zh-CN" b="1" dirty="0">
                            <a:solidFill>
                              <a:srgbClr val="0070C0"/>
                            </a:solidFill>
                            <a:latin typeface="Euclid" panose="02020503060505020303" pitchFamily="18" charset="0"/>
                          </a:rPr>
                          <a:t>, </a:t>
                        </a:r>
                        <a:r>
                          <a:rPr lang="en-US" altLang="zh-CN" b="1" i="1" dirty="0">
                            <a:solidFill>
                              <a:srgbClr val="0070C0"/>
                            </a:solidFill>
                            <a:latin typeface="Euclid" panose="02020503060505020303" pitchFamily="18" charset="0"/>
                          </a:rPr>
                          <a:t>d</a:t>
                        </a:r>
                        <a:r>
                          <a:rPr lang="en-US" altLang="zh-CN" b="1" dirty="0">
                            <a:solidFill>
                              <a:srgbClr val="0070C0"/>
                            </a:solidFill>
                            <a:latin typeface="Euclid" panose="02020503060505020303" pitchFamily="18" charset="0"/>
                          </a:rPr>
                          <a:t>)</a:t>
                        </a:r>
                      </a:p>
                    </a:txBody>
                    <a:tcPr marL="91444" marR="91444" marT="45703" marB="4570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7748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b="1" dirty="0">
                            <a:latin typeface="Euclid" panose="02020503060505020303" pitchFamily="18" charset="0"/>
                          </a:rPr>
                          <a:t>1</a:t>
                        </a:r>
                      </a:p>
                      <a:p>
                        <a:pPr lvl="0" algn="ctr" eaLnBrk="1" hangingPunct="1">
                          <a:spcBef>
                            <a:spcPct val="20000"/>
                          </a:spcBef>
                          <a:buNone/>
                        </a:pPr>
                        <a:r>
                          <a:rPr lang="zh-CN" altLang="en-US" b="1" dirty="0">
                            <a:latin typeface="Euclid" panose="02020503060505020303" pitchFamily="18" charset="0"/>
                          </a:rPr>
                          <a:t>2</a:t>
                        </a:r>
                      </a:p>
                      <a:p>
                        <a:pPr lvl="0" algn="ctr" eaLnBrk="1" hangingPunct="1">
                          <a:spcBef>
                            <a:spcPct val="20000"/>
                          </a:spcBef>
                          <a:buNone/>
                        </a:pPr>
                        <a:r>
                          <a:rPr lang="zh-CN" altLang="en-US" b="1" dirty="0">
                            <a:latin typeface="Euclid" panose="02020503060505020303" pitchFamily="18" charset="0"/>
                          </a:rPr>
                          <a:t>3</a:t>
                        </a:r>
                      </a:p>
                      <a:p>
                        <a:pPr lvl="0" algn="ctr" eaLnBrk="1" hangingPunct="1">
                          <a:spcBef>
                            <a:spcPct val="20000"/>
                          </a:spcBef>
                          <a:buNone/>
                        </a:pPr>
                        <a:r>
                          <a:rPr lang="zh-CN" altLang="en-US" b="1" dirty="0">
                            <a:latin typeface="Euclid" panose="02020503060505020303" pitchFamily="18" charset="0"/>
                          </a:rPr>
                          <a:t>4</a:t>
                        </a:r>
                      </a:p>
                    </a:txBody>
                    <a:tcPr marL="91444" marR="91444" marT="45703" marB="4570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sz="2400" b="1" i="1" dirty="0">
                            <a:solidFill>
                              <a:srgbClr val="FF0000"/>
                            </a:solidFill>
                            <a:effectLst>
                              <a:outerShdw blurRad="38100" dist="19050" dir="2700000" algn="tl" rotWithShape="0">
                                <a:schemeClr val="dk1">
                                  <a:alpha val="40000"/>
                                </a:schemeClr>
                              </a:outerShdw>
                            </a:effectLst>
                            <a:uLnTx/>
                            <a:uFillTx/>
                            <a:latin typeface="Euclid" pitchFamily="18" charset="0"/>
                            <a:ea typeface="华文中宋" panose="02010600040101010101" pitchFamily="2" charset="-122"/>
                            <a:cs typeface="华文中宋" panose="02010600040101010101" pitchFamily="2" charset="-122"/>
                          </a:rPr>
                          <a:t>F </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b</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c</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d</a:t>
                        </a:r>
                        <a:r>
                          <a:rPr lang="en-US" altLang="zh-CN" b="1" dirty="0">
                            <a:solidFill>
                              <a:srgbClr val="FF0000"/>
                            </a:solidFill>
                            <a:latin typeface="Euclid" panose="02020503060505020303" pitchFamily="18" charset="0"/>
                          </a:rPr>
                          <a:t>)</a:t>
                        </a:r>
                      </a:p>
                      <a:p>
                        <a:pPr lvl="0" algn="ctr" eaLnBrk="1" hangingPunct="1">
                          <a:spcBef>
                            <a:spcPct val="20000"/>
                          </a:spcBef>
                          <a:buNone/>
                        </a:pPr>
                        <a:r>
                          <a:rPr lang="en-US" altLang="zh-CN" b="1" i="1" dirty="0">
                            <a:solidFill>
                              <a:srgbClr val="FF0000"/>
                            </a:solidFill>
                            <a:effectLst>
                              <a:outerShdw blurRad="38100" dist="19050" dir="2700000" algn="tl" rotWithShape="0">
                                <a:schemeClr val="dk1">
                                  <a:alpha val="40000"/>
                                </a:schemeClr>
                              </a:outerShdw>
                            </a:effectLst>
                            <a:uLnTx/>
                            <a:uFillTx/>
                            <a:latin typeface="Euclid" pitchFamily="18" charset="0"/>
                            <a:ea typeface="华文中宋" panose="02010600040101010101" pitchFamily="2" charset="-122"/>
                            <a:cs typeface="华文中宋" panose="02010600040101010101" pitchFamily="2" charset="-122"/>
                          </a:rPr>
                          <a:t>G </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b</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c</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d</a:t>
                        </a:r>
                        <a:r>
                          <a:rPr lang="en-US" altLang="zh-CN" b="1" dirty="0">
                            <a:solidFill>
                              <a:srgbClr val="FF0000"/>
                            </a:solidFill>
                            <a:latin typeface="Euclid" panose="02020503060505020303" pitchFamily="18" charset="0"/>
                          </a:rPr>
                          <a:t>)</a:t>
                        </a:r>
                      </a:p>
                      <a:p>
                        <a:pPr lvl="0" algn="ctr" eaLnBrk="1" hangingPunct="1">
                          <a:spcBef>
                            <a:spcPct val="20000"/>
                          </a:spcBef>
                          <a:buNone/>
                        </a:pPr>
                        <a:r>
                          <a:rPr lang="en-US" altLang="zh-CN" b="1" i="1" dirty="0">
                            <a:solidFill>
                              <a:srgbClr val="FF0000"/>
                            </a:solidFill>
                            <a:effectLst>
                              <a:outerShdw blurRad="38100" dist="19050" dir="2700000" algn="tl" rotWithShape="0">
                                <a:schemeClr val="dk1">
                                  <a:alpha val="40000"/>
                                </a:schemeClr>
                              </a:outerShdw>
                            </a:effectLst>
                            <a:uLnTx/>
                            <a:uFillTx/>
                            <a:latin typeface="Euclid" pitchFamily="18" charset="0"/>
                            <a:ea typeface="华文中宋" panose="02010600040101010101" pitchFamily="2" charset="-122"/>
                            <a:cs typeface="华文中宋" panose="02010600040101010101" pitchFamily="2" charset="-122"/>
                          </a:rPr>
                          <a:t>H </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b</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c</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d</a:t>
                        </a:r>
                        <a:r>
                          <a:rPr lang="en-US" altLang="zh-CN" b="1" dirty="0">
                            <a:solidFill>
                              <a:srgbClr val="FF0000"/>
                            </a:solidFill>
                            <a:latin typeface="Euclid" panose="02020503060505020303" pitchFamily="18" charset="0"/>
                          </a:rPr>
                          <a:t>)</a:t>
                        </a:r>
                      </a:p>
                      <a:p>
                        <a:pPr lvl="0" algn="ctr" eaLnBrk="1" hangingPunct="1">
                          <a:spcBef>
                            <a:spcPct val="20000"/>
                          </a:spcBef>
                          <a:buNone/>
                        </a:pPr>
                        <a:r>
                          <a:rPr lang="en-US" altLang="zh-CN" b="1" i="1" dirty="0">
                            <a:solidFill>
                              <a:srgbClr val="FF0000"/>
                            </a:solidFill>
                            <a:effectLst>
                              <a:outerShdw blurRad="38100" dist="19050" dir="2700000" algn="tl" rotWithShape="0">
                                <a:schemeClr val="dk1">
                                  <a:alpha val="40000"/>
                                </a:schemeClr>
                              </a:outerShdw>
                            </a:effectLst>
                            <a:uLnTx/>
                            <a:uFillTx/>
                            <a:latin typeface="Euclid" pitchFamily="18" charset="0"/>
                            <a:ea typeface="华文中宋" panose="02010600040101010101" pitchFamily="2" charset="-122"/>
                            <a:cs typeface="华文中宋" panose="02010600040101010101" pitchFamily="2" charset="-122"/>
                          </a:rPr>
                          <a:t>I  </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b</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c</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d</a:t>
                        </a:r>
                        <a:r>
                          <a:rPr lang="en-US" altLang="zh-CN" b="1" dirty="0">
                            <a:solidFill>
                              <a:srgbClr val="FF0000"/>
                            </a:solidFill>
                            <a:latin typeface="Euclid" panose="02020503060505020303" pitchFamily="18" charset="0"/>
                          </a:rPr>
                          <a:t>)</a:t>
                        </a:r>
                      </a:p>
                    </a:txBody>
                    <a:tcPr marL="91444" marR="91444" marT="45703" marB="4570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endParaRPr lang="zh-CN" altLang="en-US" b="1" dirty="0">
                          <a:latin typeface="Euclid" panose="02020503060505020303" pitchFamily="18" charset="0"/>
                        </a:endParaRPr>
                      </a:p>
                    </a:txBody>
                    <a:tcPr marL="91444" marR="91444" marT="45703" marB="4570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7" name="组合 3">
              <a:extLst>
                <a:ext uri="{FF2B5EF4-FFF2-40B4-BE49-F238E27FC236}">
                  <a16:creationId xmlns="" xmlns:a16="http://schemas.microsoft.com/office/drawing/2014/main" id="{B5948385-A36B-4502-BEE6-13CA6C39293E}"/>
                </a:ext>
              </a:extLst>
            </p:cNvPr>
            <p:cNvGrpSpPr>
              <a:grpSpLocks/>
            </p:cNvGrpSpPr>
            <p:nvPr/>
          </p:nvGrpSpPr>
          <p:grpSpPr bwMode="auto">
            <a:xfrm>
              <a:off x="5376863" y="4364507"/>
              <a:ext cx="2514600" cy="1728789"/>
              <a:chOff x="5376431" y="4077071"/>
              <a:chExt cx="2515032" cy="1728193"/>
            </a:xfrm>
          </p:grpSpPr>
          <p:graphicFrame>
            <p:nvGraphicFramePr>
              <p:cNvPr id="8" name="对象 2">
                <a:extLst>
                  <a:ext uri="{FF2B5EF4-FFF2-40B4-BE49-F238E27FC236}">
                    <a16:creationId xmlns="" xmlns:a16="http://schemas.microsoft.com/office/drawing/2014/main" id="{7675C379-E95F-4F55-8D58-8AACD3D6F767}"/>
                  </a:ext>
                </a:extLst>
              </p:cNvPr>
              <p:cNvGraphicFramePr>
                <a:graphicFrameLocks noChangeAspect="1"/>
              </p:cNvGraphicFramePr>
              <p:nvPr>
                <p:extLst>
                  <p:ext uri="{D42A27DB-BD31-4B8C-83A1-F6EECF244321}">
                    <p14:modId xmlns:p14="http://schemas.microsoft.com/office/powerpoint/2010/main" val="2630761852"/>
                  </p:ext>
                </p:extLst>
              </p:nvPr>
            </p:nvGraphicFramePr>
            <p:xfrm>
              <a:off x="5376431" y="4077071"/>
              <a:ext cx="2482850" cy="406400"/>
            </p:xfrm>
            <a:graphic>
              <a:graphicData uri="http://schemas.openxmlformats.org/presentationml/2006/ole">
                <mc:AlternateContent xmlns:mc="http://schemas.openxmlformats.org/markup-compatibility/2006">
                  <mc:Choice xmlns:v="urn:schemas-microsoft-com:vml" Requires="v">
                    <p:oleObj spid="_x0000_s171226" r:id="rId5" imgW="1252220" imgH="204470" progId="Equation.Ribbit">
                      <p:embed/>
                    </p:oleObj>
                  </mc:Choice>
                  <mc:Fallback>
                    <p:oleObj r:id="rId5" imgW="1252220" imgH="204470" progId="Equation.Ribbit">
                      <p:embed/>
                      <p:pic>
                        <p:nvPicPr>
                          <p:cNvPr id="116758" name="对象 2">
                            <a:extLst>
                              <a:ext uri="{FF2B5EF4-FFF2-40B4-BE49-F238E27FC236}">
                                <a16:creationId xmlns="" xmlns:a16="http://schemas.microsoft.com/office/drawing/2014/main" id="{75CDAD17-F96C-4DE9-A8A8-E7F8FAF13D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431" y="4077071"/>
                            <a:ext cx="24828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9">
                <a:extLst>
                  <a:ext uri="{FF2B5EF4-FFF2-40B4-BE49-F238E27FC236}">
                    <a16:creationId xmlns="" xmlns:a16="http://schemas.microsoft.com/office/drawing/2014/main" id="{F62D14C6-2D6A-4616-82D7-33CA2AA791CD}"/>
                  </a:ext>
                </a:extLst>
              </p:cNvPr>
              <p:cNvGraphicFramePr>
                <a:graphicFrameLocks noChangeAspect="1"/>
              </p:cNvGraphicFramePr>
              <p:nvPr>
                <p:extLst>
                  <p:ext uri="{D42A27DB-BD31-4B8C-83A1-F6EECF244321}">
                    <p14:modId xmlns:p14="http://schemas.microsoft.com/office/powerpoint/2010/main" val="2139737481"/>
                  </p:ext>
                </p:extLst>
              </p:nvPr>
            </p:nvGraphicFramePr>
            <p:xfrm>
              <a:off x="5381625" y="4537075"/>
              <a:ext cx="2509838" cy="406400"/>
            </p:xfrm>
            <a:graphic>
              <a:graphicData uri="http://schemas.openxmlformats.org/presentationml/2006/ole">
                <mc:AlternateContent xmlns:mc="http://schemas.openxmlformats.org/markup-compatibility/2006">
                  <mc:Choice xmlns:v="urn:schemas-microsoft-com:vml" Requires="v">
                    <p:oleObj spid="_x0000_s171227" r:id="rId7" imgW="1266190" imgH="204470" progId="Equation.Ribbit">
                      <p:embed/>
                    </p:oleObj>
                  </mc:Choice>
                  <mc:Fallback>
                    <p:oleObj r:id="rId7" imgW="1266190" imgH="204470" progId="Equation.Ribbit">
                      <p:embed/>
                      <p:pic>
                        <p:nvPicPr>
                          <p:cNvPr id="116759" name="对象 9">
                            <a:extLst>
                              <a:ext uri="{FF2B5EF4-FFF2-40B4-BE49-F238E27FC236}">
                                <a16:creationId xmlns="" xmlns:a16="http://schemas.microsoft.com/office/drawing/2014/main" id="{5D66290C-981C-4099-885E-CEF4DAF40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25" y="4537075"/>
                            <a:ext cx="25098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10">
                <a:extLst>
                  <a:ext uri="{FF2B5EF4-FFF2-40B4-BE49-F238E27FC236}">
                    <a16:creationId xmlns="" xmlns:a16="http://schemas.microsoft.com/office/drawing/2014/main" id="{D74ED9F9-F5A6-4DA4-B443-5038481B6631}"/>
                  </a:ext>
                </a:extLst>
              </p:cNvPr>
              <p:cNvGraphicFramePr>
                <a:graphicFrameLocks noChangeAspect="1"/>
              </p:cNvGraphicFramePr>
              <p:nvPr>
                <p:extLst>
                  <p:ext uri="{D42A27DB-BD31-4B8C-83A1-F6EECF244321}">
                    <p14:modId xmlns:p14="http://schemas.microsoft.com/office/powerpoint/2010/main" val="1019884994"/>
                  </p:ext>
                </p:extLst>
              </p:nvPr>
            </p:nvGraphicFramePr>
            <p:xfrm>
              <a:off x="5757863" y="5013325"/>
              <a:ext cx="1693862" cy="374650"/>
            </p:xfrm>
            <a:graphic>
              <a:graphicData uri="http://schemas.openxmlformats.org/presentationml/2006/ole">
                <mc:AlternateContent xmlns:mc="http://schemas.openxmlformats.org/markup-compatibility/2006">
                  <mc:Choice xmlns:v="urn:schemas-microsoft-com:vml" Requires="v">
                    <p:oleObj spid="_x0000_s171228" r:id="rId9" imgW="853440" imgH="187960" progId="Equation.Ribbit">
                      <p:embed/>
                    </p:oleObj>
                  </mc:Choice>
                  <mc:Fallback>
                    <p:oleObj r:id="rId9" imgW="853440" imgH="187960" progId="Equation.Ribbit">
                      <p:embed/>
                      <p:pic>
                        <p:nvPicPr>
                          <p:cNvPr id="116760" name="对象 10">
                            <a:extLst>
                              <a:ext uri="{FF2B5EF4-FFF2-40B4-BE49-F238E27FC236}">
                                <a16:creationId xmlns="" xmlns:a16="http://schemas.microsoft.com/office/drawing/2014/main" id="{10D81D05-593E-4792-B533-B6D6E84F57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7863" y="5013325"/>
                            <a:ext cx="16938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1">
                <a:extLst>
                  <a:ext uri="{FF2B5EF4-FFF2-40B4-BE49-F238E27FC236}">
                    <a16:creationId xmlns="" xmlns:a16="http://schemas.microsoft.com/office/drawing/2014/main" id="{84D41940-4CCB-4941-89A1-3BF34839FFB0}"/>
                  </a:ext>
                </a:extLst>
              </p:cNvPr>
              <p:cNvGraphicFramePr>
                <a:graphicFrameLocks noChangeAspect="1"/>
              </p:cNvGraphicFramePr>
              <p:nvPr>
                <p:extLst>
                  <p:ext uri="{D42A27DB-BD31-4B8C-83A1-F6EECF244321}">
                    <p14:modId xmlns:p14="http://schemas.microsoft.com/office/powerpoint/2010/main" val="2697944578"/>
                  </p:ext>
                </p:extLst>
              </p:nvPr>
            </p:nvGraphicFramePr>
            <p:xfrm>
              <a:off x="5768975" y="5398864"/>
              <a:ext cx="1671638" cy="406400"/>
            </p:xfrm>
            <a:graphic>
              <a:graphicData uri="http://schemas.openxmlformats.org/presentationml/2006/ole">
                <mc:AlternateContent xmlns:mc="http://schemas.openxmlformats.org/markup-compatibility/2006">
                  <mc:Choice xmlns:v="urn:schemas-microsoft-com:vml" Requires="v">
                    <p:oleObj spid="_x0000_s171229" r:id="rId11" imgW="843280" imgH="204470" progId="Equation.Ribbit">
                      <p:embed/>
                    </p:oleObj>
                  </mc:Choice>
                  <mc:Fallback>
                    <p:oleObj r:id="rId11" imgW="843280" imgH="204470" progId="Equation.Ribbit">
                      <p:embed/>
                      <p:pic>
                        <p:nvPicPr>
                          <p:cNvPr id="116761" name="对象 11">
                            <a:extLst>
                              <a:ext uri="{FF2B5EF4-FFF2-40B4-BE49-F238E27FC236}">
                                <a16:creationId xmlns="" xmlns:a16="http://schemas.microsoft.com/office/drawing/2014/main" id="{939F3BA3-817E-490A-97DC-BFC0A0FC9C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8975" y="5398864"/>
                            <a:ext cx="16716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26342378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E66744-48ED-4DD9-98BC-EACEE8891146}"/>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0F233B1E-DCF0-4D56-9960-61D325A6AA31}"/>
              </a:ext>
            </a:extLst>
          </p:cNvPr>
          <p:cNvSpPr>
            <a:spLocks noGrp="1"/>
          </p:cNvSpPr>
          <p:nvPr>
            <p:ph idx="1"/>
          </p:nvPr>
        </p:nvSpPr>
        <p:spPr/>
        <p:txBody>
          <a:bodyPr/>
          <a:lstStyle/>
          <a:p>
            <a:r>
              <a:rPr lang="en-US" altLang="zh-CN" sz="3200" dirty="0"/>
              <a:t>MD5</a:t>
            </a:r>
            <a:r>
              <a:rPr lang="zh-CN" altLang="en-US" sz="3200" dirty="0"/>
              <a:t>的基本逻辑函数的真值表</a:t>
            </a:r>
            <a:endParaRPr lang="en-US" altLang="zh-CN" sz="3200" dirty="0"/>
          </a:p>
          <a:p>
            <a:pPr lvl="1"/>
            <a:r>
              <a:rPr lang="en-US" altLang="zh-CN" b="1" i="1" dirty="0"/>
              <a:t>F</a:t>
            </a:r>
            <a:r>
              <a:rPr lang="en-US" altLang="zh-CN" b="1" dirty="0"/>
              <a:t>(</a:t>
            </a:r>
            <a:r>
              <a:rPr lang="en-US" altLang="zh-CN" b="1" i="1" dirty="0"/>
              <a:t>B</a:t>
            </a:r>
            <a:r>
              <a:rPr lang="en-US" altLang="zh-CN" b="1" dirty="0"/>
              <a:t>,</a:t>
            </a:r>
            <a:r>
              <a:rPr lang="en-US" altLang="zh-CN" b="1" i="1" dirty="0"/>
              <a:t>C</a:t>
            </a:r>
            <a:r>
              <a:rPr lang="en-US" altLang="zh-CN" b="1" dirty="0"/>
              <a:t>,</a:t>
            </a:r>
            <a:r>
              <a:rPr lang="en-US" altLang="zh-CN" b="1" i="1" dirty="0"/>
              <a:t>D</a:t>
            </a:r>
            <a:r>
              <a:rPr lang="en-US" altLang="zh-CN" b="1" dirty="0"/>
              <a:t>),</a:t>
            </a:r>
            <a:r>
              <a:rPr lang="en-US" altLang="zh-CN" b="1" i="1" dirty="0"/>
              <a:t>G</a:t>
            </a:r>
            <a:r>
              <a:rPr lang="en-US" altLang="zh-CN" b="1" dirty="0"/>
              <a:t>(</a:t>
            </a:r>
            <a:r>
              <a:rPr lang="en-US" altLang="zh-CN" b="1" i="1" dirty="0"/>
              <a:t>B</a:t>
            </a:r>
            <a:r>
              <a:rPr lang="en-US" altLang="zh-CN" b="1" dirty="0"/>
              <a:t>,</a:t>
            </a:r>
            <a:r>
              <a:rPr lang="en-US" altLang="zh-CN" b="1" i="1" dirty="0"/>
              <a:t>C</a:t>
            </a:r>
            <a:r>
              <a:rPr lang="en-US" altLang="zh-CN" b="1" dirty="0"/>
              <a:t>,</a:t>
            </a:r>
            <a:r>
              <a:rPr lang="en-US" altLang="zh-CN" b="1" i="1" dirty="0"/>
              <a:t>D</a:t>
            </a:r>
            <a:r>
              <a:rPr lang="en-US" altLang="zh-CN" b="1" dirty="0"/>
              <a:t>),</a:t>
            </a:r>
            <a:r>
              <a:rPr lang="en-US" altLang="zh-CN" b="1" i="1" dirty="0"/>
              <a:t>H</a:t>
            </a:r>
            <a:r>
              <a:rPr lang="en-US" altLang="zh-CN" b="1" dirty="0"/>
              <a:t>(</a:t>
            </a:r>
            <a:r>
              <a:rPr lang="en-US" altLang="zh-CN" b="1" i="1" dirty="0"/>
              <a:t>B</a:t>
            </a:r>
            <a:r>
              <a:rPr lang="en-US" altLang="zh-CN" b="1" dirty="0"/>
              <a:t>,</a:t>
            </a:r>
            <a:r>
              <a:rPr lang="en-US" altLang="zh-CN" b="1" i="1" dirty="0"/>
              <a:t>C</a:t>
            </a:r>
            <a:r>
              <a:rPr lang="en-US" altLang="zh-CN" b="1" dirty="0"/>
              <a:t>,</a:t>
            </a:r>
            <a:r>
              <a:rPr lang="en-US" altLang="zh-CN" b="1" i="1" dirty="0"/>
              <a:t>D</a:t>
            </a:r>
            <a:r>
              <a:rPr lang="en-US" altLang="zh-CN" b="1" dirty="0"/>
              <a:t>), </a:t>
            </a:r>
            <a:r>
              <a:rPr lang="en-US" altLang="zh-CN" b="1" i="1" dirty="0"/>
              <a:t>I</a:t>
            </a:r>
            <a:r>
              <a:rPr lang="en-US" altLang="zh-CN" b="1" dirty="0"/>
              <a:t>(</a:t>
            </a:r>
            <a:r>
              <a:rPr lang="en-US" altLang="zh-CN" b="1" i="1" dirty="0"/>
              <a:t>B</a:t>
            </a:r>
            <a:r>
              <a:rPr lang="en-US" altLang="zh-CN" b="1" dirty="0"/>
              <a:t>,</a:t>
            </a:r>
            <a:r>
              <a:rPr lang="en-US" altLang="zh-CN" b="1" i="1" dirty="0"/>
              <a:t>C</a:t>
            </a:r>
            <a:r>
              <a:rPr lang="en-US" altLang="zh-CN" b="1" dirty="0"/>
              <a:t>,</a:t>
            </a:r>
            <a:r>
              <a:rPr lang="en-US" altLang="zh-CN" b="1" i="1" dirty="0"/>
              <a:t>D</a:t>
            </a:r>
            <a:r>
              <a:rPr lang="en-US" altLang="zh-CN" b="1" dirty="0"/>
              <a:t>)</a:t>
            </a:r>
          </a:p>
          <a:p>
            <a:endParaRPr lang="zh-CN" altLang="en-US" dirty="0"/>
          </a:p>
        </p:txBody>
      </p:sp>
      <p:graphicFrame>
        <p:nvGraphicFramePr>
          <p:cNvPr id="5" name="表格 4">
            <a:extLst>
              <a:ext uri="{FF2B5EF4-FFF2-40B4-BE49-F238E27FC236}">
                <a16:creationId xmlns="" xmlns:a16="http://schemas.microsoft.com/office/drawing/2014/main" id="{A0DA630A-757C-4307-9A30-57BD006D944E}"/>
              </a:ext>
            </a:extLst>
          </p:cNvPr>
          <p:cNvGraphicFramePr>
            <a:graphicFrameLocks noGrp="1"/>
          </p:cNvGraphicFramePr>
          <p:nvPr>
            <p:extLst>
              <p:ext uri="{D42A27DB-BD31-4B8C-83A1-F6EECF244321}">
                <p14:modId xmlns:p14="http://schemas.microsoft.com/office/powerpoint/2010/main" val="228432689"/>
              </p:ext>
            </p:extLst>
          </p:nvPr>
        </p:nvGraphicFramePr>
        <p:xfrm>
          <a:off x="683568" y="2362200"/>
          <a:ext cx="7696200" cy="3809997"/>
        </p:xfrm>
        <a:graphic>
          <a:graphicData uri="http://schemas.openxmlformats.org/drawingml/2006/table">
            <a:tbl>
              <a:tblPr/>
              <a:tblGrid>
                <a:gridCol w="1099071">
                  <a:extLst>
                    <a:ext uri="{9D8B030D-6E8A-4147-A177-3AD203B41FA5}">
                      <a16:colId xmlns="" xmlns:a16="http://schemas.microsoft.com/office/drawing/2014/main" val="20000"/>
                    </a:ext>
                  </a:extLst>
                </a:gridCol>
                <a:gridCol w="1099071">
                  <a:extLst>
                    <a:ext uri="{9D8B030D-6E8A-4147-A177-3AD203B41FA5}">
                      <a16:colId xmlns="" xmlns:a16="http://schemas.microsoft.com/office/drawing/2014/main" val="20001"/>
                    </a:ext>
                  </a:extLst>
                </a:gridCol>
                <a:gridCol w="1099071">
                  <a:extLst>
                    <a:ext uri="{9D8B030D-6E8A-4147-A177-3AD203B41FA5}">
                      <a16:colId xmlns="" xmlns:a16="http://schemas.microsoft.com/office/drawing/2014/main" val="20002"/>
                    </a:ext>
                  </a:extLst>
                </a:gridCol>
                <a:gridCol w="1099071">
                  <a:extLst>
                    <a:ext uri="{9D8B030D-6E8A-4147-A177-3AD203B41FA5}">
                      <a16:colId xmlns="" xmlns:a16="http://schemas.microsoft.com/office/drawing/2014/main" val="20003"/>
                    </a:ext>
                  </a:extLst>
                </a:gridCol>
                <a:gridCol w="1099972">
                  <a:extLst>
                    <a:ext uri="{9D8B030D-6E8A-4147-A177-3AD203B41FA5}">
                      <a16:colId xmlns="" xmlns:a16="http://schemas.microsoft.com/office/drawing/2014/main" val="20004"/>
                    </a:ext>
                  </a:extLst>
                </a:gridCol>
                <a:gridCol w="1099972">
                  <a:extLst>
                    <a:ext uri="{9D8B030D-6E8A-4147-A177-3AD203B41FA5}">
                      <a16:colId xmlns="" xmlns:a16="http://schemas.microsoft.com/office/drawing/2014/main" val="20005"/>
                    </a:ext>
                  </a:extLst>
                </a:gridCol>
                <a:gridCol w="1099972">
                  <a:extLst>
                    <a:ext uri="{9D8B030D-6E8A-4147-A177-3AD203B41FA5}">
                      <a16:colId xmlns="" xmlns:a16="http://schemas.microsoft.com/office/drawing/2014/main" val="20006"/>
                    </a:ext>
                  </a:extLst>
                </a:gridCol>
              </a:tblGrid>
              <a:tr h="423333">
                <a:tc>
                  <a:txBody>
                    <a:bodyPr/>
                    <a:lstStyle/>
                    <a:p>
                      <a:pPr algn="ctr">
                        <a:spcAft>
                          <a:spcPts val="0"/>
                        </a:spcAft>
                      </a:pPr>
                      <a:r>
                        <a:rPr lang="en-US" sz="2400" b="1" i="1" kern="100" dirty="0">
                          <a:effectLst/>
                          <a:latin typeface="Euclid" panose="02020503060505020303" pitchFamily="18" charset="0"/>
                          <a:ea typeface="宋体" panose="02010600030101010101" pitchFamily="2" charset="-122"/>
                        </a:rPr>
                        <a:t>B</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ea typeface="宋体" panose="02010600030101010101" pitchFamily="2" charset="-122"/>
                        </a:rPr>
                        <a:t>C</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ea typeface="宋体" panose="02010600030101010101" pitchFamily="2" charset="-122"/>
                        </a:rPr>
                        <a:t>D</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rPr>
                        <a:t>F</a:t>
                      </a:r>
                      <a:endParaRPr lang="zh-CN" sz="2400" b="1" i="1" kern="100" dirty="0">
                        <a:effectLst/>
                        <a:latin typeface="Euclid" panose="020205030605050203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rPr>
                        <a:t>G</a:t>
                      </a:r>
                      <a:endParaRPr lang="zh-CN" sz="2400" b="1" i="1" kern="100" dirty="0">
                        <a:effectLst/>
                        <a:latin typeface="Euclid" panose="020205030605050203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rPr>
                        <a:t>H</a:t>
                      </a:r>
                      <a:endParaRPr lang="zh-CN" sz="2400" b="1" i="1" kern="100" dirty="0">
                        <a:effectLst/>
                        <a:latin typeface="Euclid" panose="020205030605050203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rPr>
                        <a:t>I</a:t>
                      </a:r>
                      <a:endParaRPr lang="zh-CN" sz="2400" b="1" i="1" kern="100" dirty="0">
                        <a:effectLst/>
                        <a:latin typeface="Euclid" panose="020205030605050203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423333">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4603707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62BF84-B30C-4EE6-AD54-3306EEDFE751}"/>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3956D592-5D4D-4FB9-8A42-F8584166267E}"/>
              </a:ext>
            </a:extLst>
          </p:cNvPr>
          <p:cNvSpPr>
            <a:spLocks noGrp="1"/>
          </p:cNvSpPr>
          <p:nvPr>
            <p:ph idx="1"/>
          </p:nvPr>
        </p:nvSpPr>
        <p:spPr>
          <a:xfrm>
            <a:off x="395536" y="1124744"/>
            <a:ext cx="8568952" cy="5067327"/>
          </a:xfrm>
        </p:spPr>
        <p:txBody>
          <a:bodyPr/>
          <a:lstStyle/>
          <a:p>
            <a:r>
              <a:rPr lang="en-US" altLang="zh-CN" sz="2800" b="1" dirty="0"/>
              <a:t>Hash</a:t>
            </a:r>
            <a:r>
              <a:rPr lang="zh-CN" altLang="en-US" sz="2800" dirty="0"/>
              <a:t>函数的目的是为需要认证的消息产生一个</a:t>
            </a:r>
            <a:r>
              <a:rPr lang="en-US" altLang="zh-CN" sz="2800" dirty="0"/>
              <a:t> “</a:t>
            </a:r>
            <a:r>
              <a:rPr lang="zh-CN" altLang="en-US" sz="2800" dirty="0">
                <a:solidFill>
                  <a:srgbClr val="FF0000"/>
                </a:solidFill>
              </a:rPr>
              <a:t>数字指纹</a:t>
            </a:r>
            <a:r>
              <a:rPr lang="en-US" altLang="zh-CN" sz="2800" dirty="0"/>
              <a:t>”</a:t>
            </a:r>
            <a:r>
              <a:rPr lang="zh-CN" altLang="en-US" sz="2800" dirty="0"/>
              <a:t>。它必须具备以下性质：</a:t>
            </a:r>
            <a:endParaRPr lang="en-US" altLang="zh-CN" sz="2800" dirty="0"/>
          </a:p>
          <a:p>
            <a:pPr lvl="1"/>
            <a:r>
              <a:rPr lang="zh-CN" altLang="en-US" dirty="0"/>
              <a:t>函数的</a:t>
            </a:r>
            <a:r>
              <a:rPr lang="zh-CN" altLang="en-US" dirty="0">
                <a:solidFill>
                  <a:srgbClr val="FF0000"/>
                </a:solidFill>
              </a:rPr>
              <a:t>输入可以是任意长</a:t>
            </a:r>
            <a:r>
              <a:rPr lang="en-US" altLang="zh-CN" dirty="0"/>
              <a:t>; </a:t>
            </a:r>
            <a:r>
              <a:rPr lang="zh-CN" altLang="en-US" dirty="0"/>
              <a:t>函数的</a:t>
            </a:r>
            <a:r>
              <a:rPr lang="zh-CN" altLang="en-US" dirty="0">
                <a:solidFill>
                  <a:srgbClr val="FF0000"/>
                </a:solidFill>
              </a:rPr>
              <a:t>输出是固定</a:t>
            </a:r>
            <a:r>
              <a:rPr lang="zh-CN" altLang="en-US" dirty="0" smtClean="0">
                <a:solidFill>
                  <a:srgbClr val="FF0000"/>
                </a:solidFill>
              </a:rPr>
              <a:t>长；</a:t>
            </a:r>
            <a:endParaRPr lang="en-US" altLang="zh-CN" dirty="0">
              <a:solidFill>
                <a:srgbClr val="FF0000"/>
              </a:solidFill>
            </a:endParaRPr>
          </a:p>
          <a:p>
            <a:pPr lvl="1"/>
            <a:r>
              <a:rPr lang="zh-CN" altLang="en-US" dirty="0"/>
              <a:t>计算高效</a:t>
            </a:r>
            <a:r>
              <a:rPr lang="en-US" altLang="zh-CN" dirty="0"/>
              <a:t>: </a:t>
            </a:r>
            <a:r>
              <a:rPr lang="zh-CN" altLang="en-US" dirty="0"/>
              <a:t>对任意给定的</a:t>
            </a:r>
            <a:r>
              <a:rPr lang="en-US" altLang="zh-CN" b="1" i="1" dirty="0"/>
              <a:t>x</a:t>
            </a:r>
            <a:r>
              <a:rPr lang="en-US" altLang="zh-CN" dirty="0"/>
              <a:t>, </a:t>
            </a:r>
            <a:r>
              <a:rPr lang="zh-CN" altLang="en-US" dirty="0"/>
              <a:t>计算</a:t>
            </a:r>
            <a:r>
              <a:rPr lang="en-US" altLang="zh-CN" b="1" i="1" dirty="0"/>
              <a:t>h</a:t>
            </a:r>
            <a:r>
              <a:rPr lang="en-US" altLang="zh-CN" b="1" dirty="0"/>
              <a:t>(</a:t>
            </a:r>
            <a:r>
              <a:rPr lang="en-US" altLang="zh-CN" b="1" i="1" dirty="0"/>
              <a:t>x</a:t>
            </a:r>
            <a:r>
              <a:rPr lang="en-US" altLang="zh-CN" b="1" dirty="0"/>
              <a:t>)</a:t>
            </a:r>
            <a:r>
              <a:rPr lang="zh-CN" altLang="en-US" dirty="0"/>
              <a:t>比较容易。</a:t>
            </a:r>
            <a:endParaRPr lang="en-US" altLang="zh-CN" dirty="0"/>
          </a:p>
          <a:p>
            <a:pPr lvl="1">
              <a:buClr>
                <a:schemeClr val="tx1"/>
              </a:buClr>
            </a:pPr>
            <a:r>
              <a:rPr lang="zh-CN" altLang="en-US" dirty="0">
                <a:solidFill>
                  <a:srgbClr val="FF0000"/>
                </a:solidFill>
              </a:rPr>
              <a:t>单向性</a:t>
            </a:r>
            <a:r>
              <a:rPr lang="en-US" altLang="zh-CN" dirty="0">
                <a:solidFill>
                  <a:srgbClr val="FF0000"/>
                </a:solidFill>
              </a:rPr>
              <a:t>(</a:t>
            </a:r>
            <a:r>
              <a:rPr lang="zh-CN" altLang="en-US" dirty="0">
                <a:solidFill>
                  <a:srgbClr val="FF0000"/>
                </a:solidFill>
              </a:rPr>
              <a:t>抗原像攻击</a:t>
            </a:r>
            <a:r>
              <a:rPr lang="en-US" altLang="zh-CN" dirty="0">
                <a:solidFill>
                  <a:srgbClr val="FF0000"/>
                </a:solidFill>
              </a:rPr>
              <a:t>)</a:t>
            </a:r>
            <a:r>
              <a:rPr lang="en-US" altLang="zh-CN" dirty="0"/>
              <a:t>:</a:t>
            </a:r>
            <a:r>
              <a:rPr lang="en-US" altLang="zh-CN" b="1" dirty="0"/>
              <a:t> </a:t>
            </a:r>
            <a:r>
              <a:rPr lang="zh-CN" altLang="en-US" dirty="0"/>
              <a:t>对任意给定的</a:t>
            </a:r>
            <a:r>
              <a:rPr lang="en-US" altLang="zh-CN" b="1" dirty="0"/>
              <a:t>Hash</a:t>
            </a:r>
            <a:r>
              <a:rPr lang="zh-CN" altLang="en-US" dirty="0"/>
              <a:t>值</a:t>
            </a:r>
            <a:r>
              <a:rPr lang="en-US" altLang="zh-CN" b="1" i="1" dirty="0"/>
              <a:t>z</a:t>
            </a:r>
            <a:r>
              <a:rPr lang="en-US" altLang="zh-CN" dirty="0"/>
              <a:t>, </a:t>
            </a:r>
            <a:r>
              <a:rPr lang="zh-CN" altLang="en-US" dirty="0"/>
              <a:t>找到满足</a:t>
            </a:r>
            <a:r>
              <a:rPr lang="en-US" altLang="zh-CN" b="1" i="1" dirty="0"/>
              <a:t>h</a:t>
            </a:r>
            <a:r>
              <a:rPr lang="en-US" altLang="zh-CN" b="1" dirty="0"/>
              <a:t>(</a:t>
            </a:r>
            <a:r>
              <a:rPr lang="en-US" altLang="zh-CN" b="1" i="1" dirty="0"/>
              <a:t>x</a:t>
            </a:r>
            <a:r>
              <a:rPr lang="en-US" altLang="zh-CN" b="1" dirty="0"/>
              <a:t>)=</a:t>
            </a:r>
            <a:r>
              <a:rPr lang="en-US" altLang="zh-CN" b="1" i="1" dirty="0"/>
              <a:t>z</a:t>
            </a:r>
            <a:r>
              <a:rPr lang="zh-CN" altLang="en-US" dirty="0"/>
              <a:t>的</a:t>
            </a:r>
            <a:r>
              <a:rPr lang="en-US" altLang="zh-CN" b="1" i="1" dirty="0"/>
              <a:t>x</a:t>
            </a:r>
            <a:r>
              <a:rPr lang="zh-CN" altLang="en-US" dirty="0"/>
              <a:t>在计算上是不可行的。</a:t>
            </a:r>
            <a:endParaRPr lang="en-US" altLang="zh-CN" dirty="0"/>
          </a:p>
          <a:p>
            <a:pPr lvl="1">
              <a:buClr>
                <a:schemeClr val="tx1"/>
              </a:buClr>
            </a:pPr>
            <a:r>
              <a:rPr lang="zh-CN" altLang="en-US" dirty="0">
                <a:solidFill>
                  <a:srgbClr val="FF0000"/>
                </a:solidFill>
              </a:rPr>
              <a:t>抗弱碰撞性</a:t>
            </a:r>
            <a:r>
              <a:rPr lang="en-US" altLang="zh-CN" dirty="0">
                <a:solidFill>
                  <a:srgbClr val="FF0000"/>
                </a:solidFill>
              </a:rPr>
              <a:t>(</a:t>
            </a:r>
            <a:r>
              <a:rPr lang="zh-CN" altLang="en-US" dirty="0">
                <a:solidFill>
                  <a:srgbClr val="FF0000"/>
                </a:solidFill>
              </a:rPr>
              <a:t>抗第二原像攻击</a:t>
            </a:r>
            <a:r>
              <a:rPr lang="en-US" altLang="zh-CN" dirty="0">
                <a:solidFill>
                  <a:srgbClr val="FF0000"/>
                </a:solidFill>
              </a:rPr>
              <a:t>)</a:t>
            </a:r>
            <a:r>
              <a:rPr lang="en-US" altLang="zh-CN" dirty="0"/>
              <a:t>:</a:t>
            </a:r>
            <a:r>
              <a:rPr lang="en-US" altLang="zh-CN" dirty="0">
                <a:solidFill>
                  <a:srgbClr val="FF0000"/>
                </a:solidFill>
              </a:rPr>
              <a:t> </a:t>
            </a:r>
            <a:r>
              <a:rPr lang="zh-CN" altLang="en-US" dirty="0"/>
              <a:t>已知</a:t>
            </a:r>
            <a:r>
              <a:rPr lang="en-US" altLang="zh-CN" b="1" i="1" dirty="0"/>
              <a:t>x</a:t>
            </a:r>
            <a:r>
              <a:rPr lang="en-US" altLang="zh-CN" dirty="0"/>
              <a:t>, </a:t>
            </a:r>
            <a:r>
              <a:rPr lang="zh-CN" altLang="en-US" dirty="0"/>
              <a:t>找到</a:t>
            </a:r>
            <a:r>
              <a:rPr lang="en-US" altLang="zh-CN" b="1" i="1" dirty="0"/>
              <a:t>y</a:t>
            </a:r>
            <a:r>
              <a:rPr lang="en-US" altLang="zh-CN" b="1" dirty="0"/>
              <a:t>(</a:t>
            </a:r>
            <a:r>
              <a:rPr lang="en-US" altLang="zh-CN" b="1" i="1" dirty="0" err="1"/>
              <a:t>y</a:t>
            </a:r>
            <a:r>
              <a:rPr lang="en-US" altLang="zh-CN" b="1" dirty="0" err="1"/>
              <a:t>≠</a:t>
            </a:r>
            <a:r>
              <a:rPr lang="en-US" altLang="zh-CN" b="1" i="1" dirty="0" err="1"/>
              <a:t>x</a:t>
            </a:r>
            <a:r>
              <a:rPr lang="en-US" altLang="zh-CN" b="1" dirty="0"/>
              <a:t>)</a:t>
            </a:r>
            <a:r>
              <a:rPr lang="zh-CN" altLang="en-US" dirty="0"/>
              <a:t>使得</a:t>
            </a:r>
            <a:r>
              <a:rPr lang="en-US" altLang="zh-CN" b="1" i="1" dirty="0"/>
              <a:t>h</a:t>
            </a:r>
            <a:r>
              <a:rPr lang="en-US" altLang="zh-CN" b="1" dirty="0"/>
              <a:t>(</a:t>
            </a:r>
            <a:r>
              <a:rPr lang="en-US" altLang="zh-CN" b="1" i="1" dirty="0"/>
              <a:t>y</a:t>
            </a:r>
            <a:r>
              <a:rPr lang="en-US" altLang="zh-CN" b="1" dirty="0"/>
              <a:t>)=</a:t>
            </a:r>
            <a:r>
              <a:rPr lang="en-US" altLang="zh-CN" b="1" i="1" dirty="0"/>
              <a:t>h</a:t>
            </a:r>
            <a:r>
              <a:rPr lang="en-US" altLang="zh-CN" b="1" dirty="0"/>
              <a:t>(</a:t>
            </a:r>
            <a:r>
              <a:rPr lang="en-US" altLang="zh-CN" b="1" i="1" dirty="0"/>
              <a:t>x</a:t>
            </a:r>
            <a:r>
              <a:rPr lang="en-US" altLang="zh-CN" b="1" dirty="0"/>
              <a:t>)</a:t>
            </a:r>
            <a:r>
              <a:rPr lang="zh-CN" altLang="en-US" dirty="0"/>
              <a:t>在计算上是不可行的。</a:t>
            </a:r>
            <a:endParaRPr lang="en-US" altLang="zh-CN" dirty="0"/>
          </a:p>
          <a:p>
            <a:pPr lvl="1">
              <a:buClr>
                <a:schemeClr val="tx1"/>
              </a:buClr>
            </a:pPr>
            <a:r>
              <a:rPr lang="zh-CN" altLang="en-US" dirty="0">
                <a:solidFill>
                  <a:srgbClr val="FF0000"/>
                </a:solidFill>
              </a:rPr>
              <a:t>抗强碰撞性</a:t>
            </a:r>
            <a:r>
              <a:rPr lang="en-US" altLang="zh-CN" dirty="0">
                <a:solidFill>
                  <a:srgbClr val="FF0000"/>
                </a:solidFill>
              </a:rPr>
              <a:t>(</a:t>
            </a:r>
            <a:r>
              <a:rPr lang="zh-CN" altLang="en-US" dirty="0">
                <a:solidFill>
                  <a:srgbClr val="FF0000"/>
                </a:solidFill>
              </a:rPr>
              <a:t>抗碰撞攻击</a:t>
            </a:r>
            <a:r>
              <a:rPr lang="en-US" altLang="zh-CN" dirty="0">
                <a:solidFill>
                  <a:srgbClr val="FF0000"/>
                </a:solidFill>
              </a:rPr>
              <a:t>)</a:t>
            </a:r>
            <a:r>
              <a:rPr lang="en-US" altLang="zh-CN" dirty="0"/>
              <a:t>:</a:t>
            </a:r>
            <a:r>
              <a:rPr lang="en-US" altLang="zh-CN" b="1" dirty="0"/>
              <a:t> </a:t>
            </a:r>
            <a:r>
              <a:rPr lang="zh-CN" altLang="en-US" dirty="0"/>
              <a:t>找到任意两个不同的输入</a:t>
            </a:r>
            <a:r>
              <a:rPr lang="en-US" altLang="zh-CN" b="1" i="1" dirty="0"/>
              <a:t>x</a:t>
            </a:r>
            <a:r>
              <a:rPr lang="en-US" altLang="zh-CN" b="1" dirty="0"/>
              <a:t>, </a:t>
            </a:r>
            <a:r>
              <a:rPr lang="en-US" altLang="zh-CN" b="1" i="1" dirty="0"/>
              <a:t>y</a:t>
            </a:r>
            <a:r>
              <a:rPr lang="en-US" altLang="zh-CN" b="1" dirty="0"/>
              <a:t>, </a:t>
            </a:r>
            <a:r>
              <a:rPr lang="zh-CN" altLang="en-US" dirty="0"/>
              <a:t>使</a:t>
            </a:r>
            <a:r>
              <a:rPr lang="en-US" altLang="zh-CN" b="1" i="1" dirty="0"/>
              <a:t>h</a:t>
            </a:r>
            <a:r>
              <a:rPr lang="en-US" altLang="zh-CN" b="1" dirty="0"/>
              <a:t>(</a:t>
            </a:r>
            <a:r>
              <a:rPr lang="en-US" altLang="zh-CN" b="1" i="1" dirty="0"/>
              <a:t>x</a:t>
            </a:r>
            <a:r>
              <a:rPr lang="en-US" altLang="zh-CN" b="1" dirty="0"/>
              <a:t>)=</a:t>
            </a:r>
            <a:r>
              <a:rPr lang="en-US" altLang="zh-CN" b="1" i="1" dirty="0"/>
              <a:t>h</a:t>
            </a:r>
            <a:r>
              <a:rPr lang="en-US" altLang="zh-CN" b="1" dirty="0"/>
              <a:t>(</a:t>
            </a:r>
            <a:r>
              <a:rPr lang="en-US" altLang="zh-CN" b="1" i="1" dirty="0"/>
              <a:t>y</a:t>
            </a:r>
            <a:r>
              <a:rPr lang="en-US" altLang="zh-CN" b="1" dirty="0"/>
              <a:t>)</a:t>
            </a:r>
            <a:r>
              <a:rPr lang="zh-CN" altLang="en-US" dirty="0"/>
              <a:t>在计算上是不可行的。</a:t>
            </a:r>
            <a:endParaRPr lang="en-US" altLang="zh-CN" dirty="0"/>
          </a:p>
          <a:p>
            <a:endParaRPr lang="zh-CN" altLang="en-US" dirty="0"/>
          </a:p>
        </p:txBody>
      </p:sp>
    </p:spTree>
    <p:extLst>
      <p:ext uri="{BB962C8B-B14F-4D97-AF65-F5344CB8AC3E}">
        <p14:creationId xmlns:p14="http://schemas.microsoft.com/office/powerpoint/2010/main" val="392001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7F9E23-B104-43DF-A58B-B1C7738C26E8}"/>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6AD4BC40-CAAF-42E1-B23D-BDDB003865BC}"/>
              </a:ext>
            </a:extLst>
          </p:cNvPr>
          <p:cNvSpPr>
            <a:spLocks noGrp="1"/>
          </p:cNvSpPr>
          <p:nvPr>
            <p:ph idx="1"/>
          </p:nvPr>
        </p:nvSpPr>
        <p:spPr/>
        <p:txBody>
          <a:bodyPr/>
          <a:lstStyle/>
          <a:p>
            <a:pPr marL="230400" lvl="1">
              <a:lnSpc>
                <a:spcPct val="110000"/>
              </a:lnSpc>
            </a:pPr>
            <a:r>
              <a:rPr lang="en-US" altLang="zh-CN" b="1" i="1" dirty="0"/>
              <a:t>X</a:t>
            </a:r>
            <a:r>
              <a:rPr lang="en-US" altLang="zh-CN" b="1" dirty="0"/>
              <a:t>[</a:t>
            </a:r>
            <a:r>
              <a:rPr lang="en-US" altLang="zh-CN" b="1" i="1" dirty="0"/>
              <a:t>k</a:t>
            </a:r>
            <a:r>
              <a:rPr lang="en-US" altLang="zh-CN" b="1" dirty="0"/>
              <a:t>]=</a:t>
            </a:r>
            <a:r>
              <a:rPr lang="en-US" altLang="zh-CN" b="1" i="1" dirty="0"/>
              <a:t>m</a:t>
            </a:r>
            <a:r>
              <a:rPr lang="en-US" altLang="zh-CN" b="1" dirty="0"/>
              <a:t>[</a:t>
            </a:r>
            <a:r>
              <a:rPr lang="en-US" altLang="zh-CN" b="1" i="1" dirty="0"/>
              <a:t>q</a:t>
            </a:r>
            <a:r>
              <a:rPr lang="en-US" altLang="zh-CN" b="1" dirty="0"/>
              <a:t>×16+</a:t>
            </a:r>
            <a:r>
              <a:rPr lang="en-US" altLang="zh-CN" b="1" i="1" dirty="0"/>
              <a:t>k</a:t>
            </a:r>
            <a:r>
              <a:rPr lang="en-US" altLang="zh-CN" b="1" dirty="0"/>
              <a:t>]: </a:t>
            </a:r>
            <a:r>
              <a:rPr lang="zh-CN" altLang="en-US" dirty="0"/>
              <a:t>消息</a:t>
            </a:r>
            <a:r>
              <a:rPr lang="zh-CN" altLang="en-US" dirty="0" smtClean="0"/>
              <a:t>第</a:t>
            </a:r>
            <a:r>
              <a:rPr lang="en-US" altLang="zh-CN" b="1" i="1" dirty="0"/>
              <a:t>q</a:t>
            </a:r>
            <a:r>
              <a:rPr lang="zh-CN" altLang="en-US" dirty="0" smtClean="0"/>
              <a:t>个</a:t>
            </a:r>
            <a:r>
              <a:rPr lang="zh-CN" altLang="en-US" dirty="0"/>
              <a:t>分组中的第</a:t>
            </a:r>
            <a:r>
              <a:rPr lang="en-US" altLang="zh-CN" b="1" i="1" dirty="0"/>
              <a:t>k</a:t>
            </a:r>
            <a:r>
              <a:rPr lang="zh-CN" altLang="en-US" dirty="0"/>
              <a:t>个字</a:t>
            </a:r>
            <a:r>
              <a:rPr lang="en-US" altLang="zh-CN" b="1" dirty="0"/>
              <a:t>(</a:t>
            </a:r>
            <a:r>
              <a:rPr lang="en-US" altLang="zh-CN" b="1" i="1" dirty="0"/>
              <a:t>k</a:t>
            </a:r>
            <a:r>
              <a:rPr lang="en-US" altLang="zh-CN" b="1" dirty="0"/>
              <a:t>=0,…,15)</a:t>
            </a:r>
          </a:p>
          <a:p>
            <a:pPr marL="230400" lvl="1">
              <a:lnSpc>
                <a:spcPct val="110000"/>
              </a:lnSpc>
            </a:pPr>
            <a:r>
              <a:rPr lang="en-US" altLang="zh-CN" b="1" dirty="0"/>
              <a:t>4</a:t>
            </a:r>
            <a:r>
              <a:rPr lang="zh-CN" altLang="en-US" dirty="0"/>
              <a:t>轮处理过程中</a:t>
            </a:r>
            <a:r>
              <a:rPr lang="en-US" altLang="zh-CN" dirty="0"/>
              <a:t>, </a:t>
            </a:r>
            <a:r>
              <a:rPr lang="zh-CN" altLang="en-US" dirty="0"/>
              <a:t>每轮以不同的次序使用</a:t>
            </a:r>
            <a:r>
              <a:rPr lang="zh-CN" altLang="en-US" b="1" dirty="0"/>
              <a:t>16</a:t>
            </a:r>
            <a:r>
              <a:rPr lang="zh-CN" altLang="en-US" dirty="0"/>
              <a:t>个字</a:t>
            </a:r>
            <a:endParaRPr lang="en-US" altLang="zh-CN" dirty="0"/>
          </a:p>
          <a:p>
            <a:pPr marL="230400" lvl="1">
              <a:lnSpc>
                <a:spcPct val="110000"/>
              </a:lnSpc>
            </a:pPr>
            <a:r>
              <a:rPr lang="zh-CN" altLang="en-US" dirty="0"/>
              <a:t>第</a:t>
            </a:r>
            <a:r>
              <a:rPr lang="zh-CN" altLang="en-US" b="1" dirty="0"/>
              <a:t>1</a:t>
            </a:r>
            <a:r>
              <a:rPr lang="zh-CN" altLang="en-US" dirty="0"/>
              <a:t>轮以字的初始次序使用</a:t>
            </a:r>
            <a:endParaRPr lang="en-US" altLang="zh-CN" dirty="0"/>
          </a:p>
          <a:p>
            <a:pPr marL="230400" lvl="1">
              <a:lnSpc>
                <a:spcPct val="110000"/>
              </a:lnSpc>
            </a:pPr>
            <a:r>
              <a:rPr lang="zh-CN" altLang="en-US" dirty="0"/>
              <a:t>第</a:t>
            </a:r>
            <a:r>
              <a:rPr lang="zh-CN" altLang="en-US" b="1" dirty="0"/>
              <a:t>2</a:t>
            </a:r>
            <a:r>
              <a:rPr lang="zh-CN" altLang="en-US" dirty="0"/>
              <a:t>轮到第</a:t>
            </a:r>
            <a:r>
              <a:rPr lang="zh-CN" altLang="en-US" b="1" dirty="0"/>
              <a:t>4</a:t>
            </a:r>
            <a:r>
              <a:rPr lang="zh-CN" altLang="en-US" dirty="0"/>
              <a:t>轮分别对字的次序</a:t>
            </a:r>
            <a:r>
              <a:rPr lang="en-US" altLang="zh-CN" i="1" dirty="0" err="1"/>
              <a:t>i</a:t>
            </a:r>
            <a:r>
              <a:rPr lang="zh-CN" altLang="en-US" dirty="0"/>
              <a:t>做置换后得到一个新次序</a:t>
            </a:r>
            <a:r>
              <a:rPr lang="en-US" altLang="zh-CN" dirty="0"/>
              <a:t>, </a:t>
            </a:r>
            <a:r>
              <a:rPr lang="zh-CN" altLang="en-US" dirty="0"/>
              <a:t>然后以新次序使用</a:t>
            </a:r>
            <a:r>
              <a:rPr lang="zh-CN" altLang="en-US" b="1" dirty="0"/>
              <a:t>16</a:t>
            </a:r>
            <a:r>
              <a:rPr lang="zh-CN" altLang="en-US" dirty="0"/>
              <a:t>个字</a:t>
            </a:r>
            <a:endParaRPr lang="en-US" altLang="zh-CN" dirty="0"/>
          </a:p>
          <a:p>
            <a:pPr marL="230400" lvl="1">
              <a:lnSpc>
                <a:spcPct val="110000"/>
              </a:lnSpc>
            </a:pPr>
            <a:r>
              <a:rPr lang="zh-CN" altLang="en-US" b="1" dirty="0"/>
              <a:t>3</a:t>
            </a:r>
            <a:r>
              <a:rPr lang="zh-CN" altLang="en-US" dirty="0"/>
              <a:t>个置换分别为</a:t>
            </a:r>
            <a:r>
              <a:rPr lang="en-US" altLang="zh-CN" b="1" dirty="0"/>
              <a:t>(</a:t>
            </a:r>
            <a:r>
              <a:rPr lang="en-US" altLang="zh-CN" b="1" i="1" dirty="0" err="1"/>
              <a:t>i</a:t>
            </a:r>
            <a:r>
              <a:rPr lang="en-US" altLang="zh-CN" b="1" dirty="0"/>
              <a:t>=0,…,15):</a:t>
            </a:r>
          </a:p>
          <a:p>
            <a:pPr marL="287338" indent="-6350" algn="ctr">
              <a:lnSpc>
                <a:spcPct val="130000"/>
              </a:lnSpc>
              <a:spcBef>
                <a:spcPct val="0"/>
              </a:spcBef>
              <a:buFont typeface="Arial" panose="020B0604020202020204" pitchFamily="34" charset="0"/>
              <a:buNone/>
            </a:pPr>
            <a:r>
              <a:rPr lang="en-US" altLang="zh-CN" dirty="0"/>
              <a:t>	</a:t>
            </a:r>
            <a:r>
              <a:rPr lang="en-US" altLang="zh-CN" sz="2800" b="1" dirty="0"/>
              <a:t>        </a:t>
            </a:r>
            <a:r>
              <a:rPr lang="en-US" altLang="zh-CN" sz="2800" b="1" i="1" dirty="0">
                <a:solidFill>
                  <a:srgbClr val="FF0000"/>
                </a:solidFill>
              </a:rPr>
              <a:t>ρ</a:t>
            </a:r>
            <a:r>
              <a:rPr lang="en-US" altLang="zh-CN" sz="2800" b="1" baseline="-25000" dirty="0">
                <a:solidFill>
                  <a:srgbClr val="FF0000"/>
                </a:solidFill>
              </a:rPr>
              <a:t>2</a:t>
            </a:r>
            <a:r>
              <a:rPr lang="en-US" altLang="zh-CN" sz="2800" b="1" dirty="0">
                <a:solidFill>
                  <a:srgbClr val="FF0000"/>
                </a:solidFill>
              </a:rPr>
              <a:t>(</a:t>
            </a:r>
            <a:r>
              <a:rPr lang="en-US" altLang="zh-CN" sz="2800" b="1" i="1" dirty="0" err="1">
                <a:solidFill>
                  <a:srgbClr val="FF0000"/>
                </a:solidFill>
              </a:rPr>
              <a:t>i</a:t>
            </a:r>
            <a:r>
              <a:rPr lang="en-US" altLang="zh-CN" sz="2800" b="1" dirty="0">
                <a:solidFill>
                  <a:srgbClr val="FF0000"/>
                </a:solidFill>
              </a:rPr>
              <a:t>)=(1+5</a:t>
            </a:r>
            <a:r>
              <a:rPr lang="en-US" altLang="zh-CN" sz="2800" b="1" i="1" dirty="0">
                <a:solidFill>
                  <a:srgbClr val="FF0000"/>
                </a:solidFill>
              </a:rPr>
              <a:t>i</a:t>
            </a:r>
            <a:r>
              <a:rPr lang="en-US" altLang="zh-CN" sz="2800" b="1" dirty="0">
                <a:solidFill>
                  <a:srgbClr val="FF0000"/>
                </a:solidFill>
              </a:rPr>
              <a:t>) mod 16</a:t>
            </a:r>
          </a:p>
          <a:p>
            <a:pPr marL="287338" indent="-6350" algn="ctr">
              <a:lnSpc>
                <a:spcPct val="130000"/>
              </a:lnSpc>
              <a:spcBef>
                <a:spcPct val="0"/>
              </a:spcBef>
              <a:buFont typeface="Arial" panose="020B0604020202020204" pitchFamily="34" charset="0"/>
              <a:buNone/>
            </a:pPr>
            <a:r>
              <a:rPr lang="en-US" altLang="zh-CN" sz="2800" b="1" dirty="0">
                <a:solidFill>
                  <a:srgbClr val="FF0000"/>
                </a:solidFill>
              </a:rPr>
              <a:t>	        </a:t>
            </a:r>
            <a:r>
              <a:rPr lang="en-US" altLang="zh-CN" sz="2800" b="1" i="1" dirty="0">
                <a:solidFill>
                  <a:srgbClr val="FF0000"/>
                </a:solidFill>
              </a:rPr>
              <a:t>ρ</a:t>
            </a:r>
            <a:r>
              <a:rPr lang="en-US" altLang="zh-CN" sz="2800" b="1" baseline="-25000" dirty="0">
                <a:solidFill>
                  <a:srgbClr val="FF0000"/>
                </a:solidFill>
              </a:rPr>
              <a:t>3</a:t>
            </a:r>
            <a:r>
              <a:rPr lang="en-US" altLang="zh-CN" sz="2800" b="1" dirty="0">
                <a:solidFill>
                  <a:srgbClr val="FF0000"/>
                </a:solidFill>
              </a:rPr>
              <a:t>(</a:t>
            </a:r>
            <a:r>
              <a:rPr lang="en-US" altLang="zh-CN" sz="2800" b="1" i="1" dirty="0" err="1">
                <a:solidFill>
                  <a:srgbClr val="FF0000"/>
                </a:solidFill>
              </a:rPr>
              <a:t>i</a:t>
            </a:r>
            <a:r>
              <a:rPr lang="en-US" altLang="zh-CN" sz="2800" b="1" dirty="0">
                <a:solidFill>
                  <a:srgbClr val="FF0000"/>
                </a:solidFill>
              </a:rPr>
              <a:t>)=(5+3</a:t>
            </a:r>
            <a:r>
              <a:rPr lang="en-US" altLang="zh-CN" sz="2800" b="1" i="1" dirty="0">
                <a:solidFill>
                  <a:srgbClr val="FF0000"/>
                </a:solidFill>
              </a:rPr>
              <a:t>i</a:t>
            </a:r>
            <a:r>
              <a:rPr lang="en-US" altLang="zh-CN" sz="2800" b="1" dirty="0">
                <a:solidFill>
                  <a:srgbClr val="FF0000"/>
                </a:solidFill>
              </a:rPr>
              <a:t>) mod 16</a:t>
            </a:r>
          </a:p>
          <a:p>
            <a:pPr marL="287338" indent="-6350" algn="ctr">
              <a:lnSpc>
                <a:spcPct val="130000"/>
              </a:lnSpc>
              <a:spcBef>
                <a:spcPct val="0"/>
              </a:spcBef>
              <a:buFont typeface="Arial" panose="020B0604020202020204" pitchFamily="34" charset="0"/>
              <a:buNone/>
            </a:pPr>
            <a:r>
              <a:rPr lang="en-US" altLang="zh-CN" sz="2800" b="1" i="1" dirty="0">
                <a:solidFill>
                  <a:srgbClr val="FF0000"/>
                </a:solidFill>
              </a:rPr>
              <a:t> ρ</a:t>
            </a:r>
            <a:r>
              <a:rPr lang="en-US" altLang="zh-CN" sz="2800" b="1" baseline="-25000" dirty="0">
                <a:solidFill>
                  <a:srgbClr val="FF0000"/>
                </a:solidFill>
              </a:rPr>
              <a:t>4</a:t>
            </a:r>
            <a:r>
              <a:rPr lang="en-US" altLang="zh-CN" sz="2800" b="1" dirty="0">
                <a:solidFill>
                  <a:srgbClr val="FF0000"/>
                </a:solidFill>
              </a:rPr>
              <a:t>(</a:t>
            </a:r>
            <a:r>
              <a:rPr lang="en-US" altLang="zh-CN" sz="2800" b="1" i="1" dirty="0" err="1">
                <a:solidFill>
                  <a:srgbClr val="FF0000"/>
                </a:solidFill>
              </a:rPr>
              <a:t>i</a:t>
            </a:r>
            <a:r>
              <a:rPr lang="en-US" altLang="zh-CN" sz="2800" b="1" dirty="0">
                <a:solidFill>
                  <a:srgbClr val="FF0000"/>
                </a:solidFill>
              </a:rPr>
              <a:t>)=7</a:t>
            </a:r>
            <a:r>
              <a:rPr lang="en-US" altLang="zh-CN" sz="2800" b="1" i="1" dirty="0">
                <a:solidFill>
                  <a:srgbClr val="FF0000"/>
                </a:solidFill>
              </a:rPr>
              <a:t>i</a:t>
            </a:r>
            <a:r>
              <a:rPr lang="en-US" altLang="zh-CN" sz="2800" b="1" dirty="0">
                <a:solidFill>
                  <a:srgbClr val="FF0000"/>
                </a:solidFill>
              </a:rPr>
              <a:t> mod 16</a:t>
            </a:r>
            <a:endParaRPr lang="zh-CN" altLang="en-US" sz="2800" b="1" dirty="0">
              <a:solidFill>
                <a:srgbClr val="FF0000"/>
              </a:solidFill>
            </a:endParaRPr>
          </a:p>
          <a:p>
            <a:endParaRPr lang="zh-CN" altLang="en-US" dirty="0"/>
          </a:p>
        </p:txBody>
      </p:sp>
    </p:spTree>
    <p:extLst>
      <p:ext uri="{BB962C8B-B14F-4D97-AF65-F5344CB8AC3E}">
        <p14:creationId xmlns:p14="http://schemas.microsoft.com/office/powerpoint/2010/main" val="41282984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AA5E41-78D7-4480-8F40-25B989053909}"/>
              </a:ext>
            </a:extLst>
          </p:cNvPr>
          <p:cNvSpPr>
            <a:spLocks noGrp="1"/>
          </p:cNvSpPr>
          <p:nvPr>
            <p:ph type="title"/>
          </p:nvPr>
        </p:nvSpPr>
        <p:spPr/>
        <p:txBody>
          <a:bodyPr/>
          <a:lstStyle/>
          <a:p>
            <a:r>
              <a:rPr lang="en-US" altLang="zh-CN" b="0" dirty="0"/>
              <a:t>6.3 MD5</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30B7D71C-0779-4301-93F4-68CB176C02F8}"/>
              </a:ext>
            </a:extLst>
          </p:cNvPr>
          <p:cNvSpPr>
            <a:spLocks noGrp="1"/>
          </p:cNvSpPr>
          <p:nvPr>
            <p:ph idx="1"/>
          </p:nvPr>
        </p:nvSpPr>
        <p:spPr/>
        <p:txBody>
          <a:bodyPr/>
          <a:lstStyle/>
          <a:p>
            <a:r>
              <a:rPr lang="en-US" altLang="zh-CN" b="1" i="1" dirty="0"/>
              <a:t>T</a:t>
            </a:r>
            <a:r>
              <a:rPr lang="zh-CN" altLang="en-US" dirty="0"/>
              <a:t>表中的每个字在每轮中恰好被使用一次</a:t>
            </a:r>
            <a:r>
              <a:rPr lang="en-US" altLang="zh-CN" dirty="0"/>
              <a:t>, </a:t>
            </a:r>
            <a:r>
              <a:rPr lang="zh-CN" altLang="en-US" dirty="0"/>
              <a:t>每步迭代只更新缓冲区</a:t>
            </a:r>
            <a:r>
              <a:rPr lang="en-US" altLang="zh-CN" b="1" i="1" dirty="0"/>
              <a:t>ABCD</a:t>
            </a:r>
            <a:r>
              <a:rPr lang="zh-CN" altLang="en-US" dirty="0"/>
              <a:t>中的一个字。因此</a:t>
            </a:r>
            <a:r>
              <a:rPr lang="en-US" altLang="zh-CN" dirty="0"/>
              <a:t>, </a:t>
            </a:r>
            <a:r>
              <a:rPr lang="zh-CN" altLang="en-US" dirty="0"/>
              <a:t>缓冲区的每个字在每轮中被更新四次。每轮都使用了循环左移</a:t>
            </a:r>
            <a:r>
              <a:rPr lang="en-US" altLang="zh-CN" dirty="0"/>
              <a:t>, </a:t>
            </a:r>
            <a:r>
              <a:rPr lang="zh-CN" altLang="en-US" dirty="0"/>
              <a:t>且不同轮中循环左移的位数不同</a:t>
            </a:r>
            <a:r>
              <a:rPr lang="en-US" altLang="zh-CN" dirty="0"/>
              <a:t>, </a:t>
            </a:r>
            <a:r>
              <a:rPr lang="zh-CN" altLang="en-US" dirty="0"/>
              <a:t>这些复杂的变换都是为了</a:t>
            </a:r>
            <a:r>
              <a:rPr lang="zh-CN" altLang="en-US" dirty="0">
                <a:solidFill>
                  <a:srgbClr val="FF0000"/>
                </a:solidFill>
              </a:rPr>
              <a:t>使函数具有抗碰撞性</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48151969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标题 5">
            <a:extLst>
              <a:ext uri="{FF2B5EF4-FFF2-40B4-BE49-F238E27FC236}">
                <a16:creationId xmlns="" xmlns:a16="http://schemas.microsoft.com/office/drawing/2014/main" id="{DF5AA6B7-895F-494A-A697-562C27B824DC}"/>
              </a:ext>
            </a:extLst>
          </p:cNvPr>
          <p:cNvSpPr>
            <a:spLocks noGrp="1" noChangeArrowheads="1"/>
          </p:cNvSpPr>
          <p:nvPr>
            <p:ph type="title"/>
          </p:nvPr>
        </p:nvSpPr>
        <p:spPr>
          <a:xfrm>
            <a:off x="1098550" y="365125"/>
            <a:ext cx="6778625" cy="668338"/>
          </a:xfrm>
        </p:spPr>
        <p:txBody>
          <a:bodyPr/>
          <a:lstStyle/>
          <a:p>
            <a:pPr eaLnBrk="1" hangingPunct="1"/>
            <a:r>
              <a:rPr lang="zh-CN" altLang="en-US" b="0" dirty="0">
                <a:solidFill>
                  <a:srgbClr val="1F4E79"/>
                </a:solidFill>
                <a:latin typeface="+mn-lt"/>
              </a:rPr>
              <a:t>第六章 </a:t>
            </a:r>
            <a:r>
              <a:rPr lang="en-US" altLang="zh-CN" b="0" dirty="0">
                <a:solidFill>
                  <a:srgbClr val="1F4E79"/>
                </a:solidFill>
                <a:latin typeface="+mn-lt"/>
              </a:rPr>
              <a:t>Hash</a:t>
            </a:r>
            <a:r>
              <a:rPr lang="zh-CN" altLang="en-US" b="0" dirty="0">
                <a:solidFill>
                  <a:srgbClr val="1F4E79"/>
                </a:solidFill>
                <a:latin typeface="+mn-lt"/>
              </a:rPr>
              <a:t>函数</a:t>
            </a:r>
          </a:p>
        </p:txBody>
      </p:sp>
      <p:graphicFrame>
        <p:nvGraphicFramePr>
          <p:cNvPr id="9" name="表格 8">
            <a:extLst>
              <a:ext uri="{FF2B5EF4-FFF2-40B4-BE49-F238E27FC236}">
                <a16:creationId xmlns="" xmlns:a16="http://schemas.microsoft.com/office/drawing/2014/main" id="{E1514663-6635-478E-93B2-7961E1EA614A}"/>
              </a:ext>
            </a:extLst>
          </p:cNvPr>
          <p:cNvGraphicFramePr>
            <a:graphicFrameLocks noGrp="1"/>
          </p:cNvGraphicFramePr>
          <p:nvPr>
            <p:extLst>
              <p:ext uri="{D42A27DB-BD31-4B8C-83A1-F6EECF244321}">
                <p14:modId xmlns:p14="http://schemas.microsoft.com/office/powerpoint/2010/main" val="78791343"/>
              </p:ext>
            </p:extLst>
          </p:nvPr>
        </p:nvGraphicFramePr>
        <p:xfrm>
          <a:off x="939537" y="1495838"/>
          <a:ext cx="6810375" cy="4309426"/>
        </p:xfrm>
        <a:graphic>
          <a:graphicData uri="http://schemas.openxmlformats.org/drawingml/2006/table">
            <a:tbl>
              <a:tblPr firstRow="1" bandRow="1">
                <a:tableStyleId>{3B4B98B0-60AC-42C2-AFA5-B58CD77FA1E5}</a:tableStyleId>
              </a:tblPr>
              <a:tblGrid>
                <a:gridCol w="6810375">
                  <a:extLst>
                    <a:ext uri="{9D8B030D-6E8A-4147-A177-3AD203B41FA5}">
                      <a16:colId xmlns="" xmlns:a16="http://schemas.microsoft.com/office/drawing/2014/main" val="20000"/>
                    </a:ext>
                  </a:extLst>
                </a:gridCol>
              </a:tblGrid>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2435960812"/>
                  </a:ext>
                </a:extLst>
              </a:tr>
              <a:tr h="6698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820345358"/>
                  </a:ext>
                </a:extLst>
              </a:tr>
            </a:tbl>
          </a:graphicData>
        </a:graphic>
      </p:graphicFrame>
      <p:sp>
        <p:nvSpPr>
          <p:cNvPr id="10" name="文本框 9">
            <a:extLst>
              <a:ext uri="{FF2B5EF4-FFF2-40B4-BE49-F238E27FC236}">
                <a16:creationId xmlns="" xmlns:a16="http://schemas.microsoft.com/office/drawing/2014/main" id="{BC53DC68-A28D-4A0D-B6A2-E14A222886CF}"/>
              </a:ext>
            </a:extLst>
          </p:cNvPr>
          <p:cNvSpPr txBox="1">
            <a:spLocks noChangeArrowheads="1"/>
          </p:cNvSpPr>
          <p:nvPr/>
        </p:nvSpPr>
        <p:spPr bwMode="auto">
          <a:xfrm>
            <a:off x="1043608" y="1599231"/>
            <a:ext cx="679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6.1  Hash</a:t>
            </a:r>
            <a:r>
              <a:rPr lang="zh-CN" altLang="en-US" b="0" dirty="0"/>
              <a:t>函数的概念</a:t>
            </a:r>
            <a:endParaRPr lang="en-US" altLang="zh-CN" b="0" dirty="0"/>
          </a:p>
        </p:txBody>
      </p:sp>
      <p:sp>
        <p:nvSpPr>
          <p:cNvPr id="11" name="文本框 8">
            <a:extLst>
              <a:ext uri="{FF2B5EF4-FFF2-40B4-BE49-F238E27FC236}">
                <a16:creationId xmlns="" xmlns:a16="http://schemas.microsoft.com/office/drawing/2014/main" id="{E64C21BE-AA07-4C9F-8198-BC1DC05FA2E1}"/>
              </a:ext>
            </a:extLst>
          </p:cNvPr>
          <p:cNvSpPr txBox="1">
            <a:spLocks noChangeArrowheads="1"/>
          </p:cNvSpPr>
          <p:nvPr/>
        </p:nvSpPr>
        <p:spPr bwMode="auto">
          <a:xfrm>
            <a:off x="1024731" y="2392251"/>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6.2  </a:t>
            </a:r>
            <a:r>
              <a:rPr lang="zh-CN" altLang="en-US" b="0" dirty="0"/>
              <a:t>基于分组密码的</a:t>
            </a:r>
            <a:r>
              <a:rPr lang="en-US" altLang="zh-CN" b="0" dirty="0"/>
              <a:t>Hash</a:t>
            </a:r>
            <a:r>
              <a:rPr lang="zh-CN" altLang="en-US" b="0" dirty="0"/>
              <a:t>函数</a:t>
            </a:r>
          </a:p>
        </p:txBody>
      </p:sp>
      <p:sp>
        <p:nvSpPr>
          <p:cNvPr id="12" name="文本框 9">
            <a:extLst>
              <a:ext uri="{FF2B5EF4-FFF2-40B4-BE49-F238E27FC236}">
                <a16:creationId xmlns="" xmlns:a16="http://schemas.microsoft.com/office/drawing/2014/main" id="{BEF70023-65B1-4A17-888D-F66D47BB9A20}"/>
              </a:ext>
            </a:extLst>
          </p:cNvPr>
          <p:cNvSpPr txBox="1">
            <a:spLocks noChangeArrowheads="1"/>
          </p:cNvSpPr>
          <p:nvPr/>
        </p:nvSpPr>
        <p:spPr bwMode="auto">
          <a:xfrm>
            <a:off x="1042611" y="3115770"/>
            <a:ext cx="681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6.3  MD5</a:t>
            </a:r>
            <a:r>
              <a:rPr lang="zh-CN" altLang="en-US" b="0" dirty="0"/>
              <a:t>算法</a:t>
            </a:r>
          </a:p>
        </p:txBody>
      </p:sp>
      <p:sp>
        <p:nvSpPr>
          <p:cNvPr id="14" name="文本框 11">
            <a:extLst>
              <a:ext uri="{FF2B5EF4-FFF2-40B4-BE49-F238E27FC236}">
                <a16:creationId xmlns="" xmlns:a16="http://schemas.microsoft.com/office/drawing/2014/main" id="{4F3BB3FC-3C85-4A6C-B782-9DE4D8373AE8}"/>
              </a:ext>
            </a:extLst>
          </p:cNvPr>
          <p:cNvSpPr txBox="1">
            <a:spLocks noChangeArrowheads="1"/>
          </p:cNvSpPr>
          <p:nvPr/>
        </p:nvSpPr>
        <p:spPr bwMode="auto">
          <a:xfrm>
            <a:off x="1029656" y="386729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6.4  SHA-1</a:t>
            </a:r>
            <a:r>
              <a:rPr lang="zh-CN" altLang="en-US" b="0" dirty="0"/>
              <a:t>算法</a:t>
            </a:r>
          </a:p>
        </p:txBody>
      </p:sp>
      <p:sp>
        <p:nvSpPr>
          <p:cNvPr id="15" name="文本框 11">
            <a:extLst>
              <a:ext uri="{FF2B5EF4-FFF2-40B4-BE49-F238E27FC236}">
                <a16:creationId xmlns="" xmlns:a16="http://schemas.microsoft.com/office/drawing/2014/main" id="{63853E02-F051-404E-8B9C-ECF2A8543787}"/>
              </a:ext>
            </a:extLst>
          </p:cNvPr>
          <p:cNvSpPr txBox="1">
            <a:spLocks noChangeArrowheads="1"/>
          </p:cNvSpPr>
          <p:nvPr/>
        </p:nvSpPr>
        <p:spPr bwMode="auto">
          <a:xfrm>
            <a:off x="1042611" y="5236666"/>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6.6  Hash</a:t>
            </a:r>
            <a:r>
              <a:rPr lang="zh-CN" altLang="en-US" b="0" dirty="0"/>
              <a:t>函数的分析方法</a:t>
            </a:r>
          </a:p>
        </p:txBody>
      </p:sp>
      <p:sp>
        <p:nvSpPr>
          <p:cNvPr id="16" name="文本框 11">
            <a:extLst>
              <a:ext uri="{FF2B5EF4-FFF2-40B4-BE49-F238E27FC236}">
                <a16:creationId xmlns="" xmlns:a16="http://schemas.microsoft.com/office/drawing/2014/main" id="{DAD8E755-280E-495C-BA3D-E51C30D47A13}"/>
              </a:ext>
            </a:extLst>
          </p:cNvPr>
          <p:cNvSpPr txBox="1">
            <a:spLocks noChangeArrowheads="1"/>
          </p:cNvSpPr>
          <p:nvPr/>
        </p:nvSpPr>
        <p:spPr bwMode="auto">
          <a:xfrm>
            <a:off x="1024731" y="451431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6.5  SHA 512</a:t>
            </a:r>
            <a:r>
              <a:rPr lang="zh-CN" altLang="en-US" b="0" dirty="0"/>
              <a:t>算法</a:t>
            </a:r>
          </a:p>
        </p:txBody>
      </p:sp>
    </p:spTree>
    <p:extLst>
      <p:ext uri="{BB962C8B-B14F-4D97-AF65-F5344CB8AC3E}">
        <p14:creationId xmlns:p14="http://schemas.microsoft.com/office/powerpoint/2010/main" val="187403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5C29F7-64CB-4963-92E3-94A28A419C79}"/>
              </a:ext>
            </a:extLst>
          </p:cNvPr>
          <p:cNvSpPr>
            <a:spLocks noGrp="1"/>
          </p:cNvSpPr>
          <p:nvPr>
            <p:ph type="title"/>
          </p:nvPr>
        </p:nvSpPr>
        <p:spPr/>
        <p:txBody>
          <a:bodyPr>
            <a:normAutofit/>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1F5DC205-A32D-41C0-978C-52D56A55C0EC}"/>
              </a:ext>
            </a:extLst>
          </p:cNvPr>
          <p:cNvSpPr>
            <a:spLocks noGrp="1"/>
          </p:cNvSpPr>
          <p:nvPr>
            <p:ph idx="1"/>
          </p:nvPr>
        </p:nvSpPr>
        <p:spPr/>
        <p:txBody>
          <a:bodyPr/>
          <a:lstStyle/>
          <a:p>
            <a:r>
              <a:rPr lang="en-US" altLang="zh-CN" b="1" dirty="0"/>
              <a:t>SHA-1</a:t>
            </a:r>
          </a:p>
          <a:p>
            <a:pPr lvl="1"/>
            <a:r>
              <a:rPr lang="zh-CN" altLang="en-US" dirty="0"/>
              <a:t>安全杂凑算法 </a:t>
            </a:r>
            <a:r>
              <a:rPr lang="en-US" altLang="zh-CN" b="1" dirty="0"/>
              <a:t>1</a:t>
            </a:r>
            <a:r>
              <a:rPr lang="zh-CN" altLang="en-US" dirty="0"/>
              <a:t>(</a:t>
            </a:r>
            <a:r>
              <a:rPr lang="en-US" altLang="zh-CN" b="1" dirty="0">
                <a:solidFill>
                  <a:srgbClr val="FF0000"/>
                </a:solidFill>
              </a:rPr>
              <a:t>S</a:t>
            </a:r>
            <a:r>
              <a:rPr lang="en-US" altLang="zh-CN" b="1" dirty="0"/>
              <a:t>ecure</a:t>
            </a:r>
            <a:r>
              <a:rPr lang="en-US" altLang="zh-CN" dirty="0"/>
              <a:t> </a:t>
            </a:r>
            <a:r>
              <a:rPr lang="en-US" altLang="zh-CN" b="1" dirty="0">
                <a:solidFill>
                  <a:srgbClr val="FF0000"/>
                </a:solidFill>
              </a:rPr>
              <a:t>H</a:t>
            </a:r>
            <a:r>
              <a:rPr lang="en-US" altLang="zh-CN" b="1" dirty="0"/>
              <a:t>ash</a:t>
            </a:r>
            <a:r>
              <a:rPr lang="en-US" altLang="zh-CN" dirty="0"/>
              <a:t> </a:t>
            </a:r>
            <a:r>
              <a:rPr lang="en-US" altLang="zh-CN" b="1" dirty="0">
                <a:solidFill>
                  <a:srgbClr val="FF0000"/>
                </a:solidFill>
              </a:rPr>
              <a:t>A</a:t>
            </a:r>
            <a:r>
              <a:rPr lang="en-US" altLang="zh-CN" b="1" dirty="0"/>
              <a:t>lgorithm</a:t>
            </a:r>
            <a:r>
              <a:rPr lang="en-US" altLang="zh-CN" dirty="0"/>
              <a:t> </a:t>
            </a:r>
            <a:r>
              <a:rPr lang="en-US" altLang="zh-CN" b="1" dirty="0"/>
              <a:t>1</a:t>
            </a:r>
            <a:r>
              <a:rPr lang="en-US" altLang="zh-CN" dirty="0"/>
              <a:t>, </a:t>
            </a:r>
            <a:r>
              <a:rPr lang="en-US" altLang="zh-CN" b="1" dirty="0">
                <a:solidFill>
                  <a:srgbClr val="FF0000"/>
                </a:solidFill>
              </a:rPr>
              <a:t>SHA-1</a:t>
            </a:r>
            <a:r>
              <a:rPr lang="en-US" altLang="zh-CN" dirty="0"/>
              <a:t>)</a:t>
            </a:r>
            <a:r>
              <a:rPr lang="zh-CN" altLang="en-US" dirty="0"/>
              <a:t>由美国</a:t>
            </a:r>
            <a:r>
              <a:rPr lang="en-US" altLang="zh-CN" b="1" dirty="0"/>
              <a:t>NIST</a:t>
            </a:r>
            <a:r>
              <a:rPr lang="zh-CN" altLang="en-US" dirty="0"/>
              <a:t>设计</a:t>
            </a:r>
            <a:r>
              <a:rPr lang="en-US" altLang="zh-CN" dirty="0"/>
              <a:t>, </a:t>
            </a:r>
            <a:r>
              <a:rPr lang="zh-CN" altLang="en-US" dirty="0"/>
              <a:t>于</a:t>
            </a:r>
            <a:r>
              <a:rPr lang="zh-CN" altLang="en-US" b="1" dirty="0"/>
              <a:t>1993年</a:t>
            </a:r>
            <a:r>
              <a:rPr lang="zh-CN" altLang="en-US" dirty="0"/>
              <a:t>作为联邦信息处理标准公布。</a:t>
            </a:r>
            <a:endParaRPr lang="en-US" altLang="zh-CN" dirty="0"/>
          </a:p>
          <a:p>
            <a:pPr lvl="1"/>
            <a:r>
              <a:rPr lang="en-US" altLang="zh-CN" b="1" dirty="0"/>
              <a:t>SHA</a:t>
            </a:r>
            <a:r>
              <a:rPr lang="zh-CN" altLang="en-US" dirty="0"/>
              <a:t>是基于</a:t>
            </a:r>
            <a:r>
              <a:rPr lang="en-US" altLang="zh-CN" b="1" dirty="0"/>
              <a:t>MD4</a:t>
            </a:r>
            <a:r>
              <a:rPr lang="zh-CN" altLang="en-US" dirty="0"/>
              <a:t>的算法</a:t>
            </a:r>
            <a:r>
              <a:rPr lang="en-US" altLang="zh-CN" dirty="0"/>
              <a:t>, </a:t>
            </a:r>
            <a:r>
              <a:rPr lang="zh-CN" altLang="en-US" dirty="0"/>
              <a:t>其结构与</a:t>
            </a:r>
            <a:r>
              <a:rPr lang="en-US" altLang="zh-CN" b="1" dirty="0"/>
              <a:t>MD4</a:t>
            </a:r>
            <a:r>
              <a:rPr lang="zh-CN" altLang="en-US" dirty="0"/>
              <a:t>非常类似。</a:t>
            </a:r>
          </a:p>
        </p:txBody>
      </p:sp>
    </p:spTree>
    <p:extLst>
      <p:ext uri="{BB962C8B-B14F-4D97-AF65-F5344CB8AC3E}">
        <p14:creationId xmlns:p14="http://schemas.microsoft.com/office/powerpoint/2010/main" val="14899091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35BAA6-CE5A-47B2-B171-B4058F9ECC18}"/>
              </a:ext>
            </a:extLst>
          </p:cNvPr>
          <p:cNvSpPr>
            <a:spLocks noGrp="1"/>
          </p:cNvSpPr>
          <p:nvPr>
            <p:ph type="title"/>
          </p:nvPr>
        </p:nvSpPr>
        <p:spPr/>
        <p:txBody>
          <a:bodyPr>
            <a:normAutofit/>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C1E07AAB-9593-403B-9563-1F34A107975B}"/>
              </a:ext>
            </a:extLst>
          </p:cNvPr>
          <p:cNvSpPr>
            <a:spLocks noGrp="1"/>
          </p:cNvSpPr>
          <p:nvPr>
            <p:ph idx="1"/>
          </p:nvPr>
        </p:nvSpPr>
        <p:spPr/>
        <p:txBody>
          <a:bodyPr/>
          <a:lstStyle/>
          <a:p>
            <a:r>
              <a:rPr lang="en-US" altLang="zh-CN" sz="3600" b="1" dirty="0"/>
              <a:t>SHA-1</a:t>
            </a:r>
          </a:p>
          <a:p>
            <a:pPr lvl="1">
              <a:buClr>
                <a:schemeClr val="tx1"/>
              </a:buClr>
            </a:pPr>
            <a:r>
              <a:rPr lang="zh-CN" altLang="en-US" sz="3200" dirty="0">
                <a:solidFill>
                  <a:srgbClr val="FF0000"/>
                </a:solidFill>
              </a:rPr>
              <a:t>算法的输入</a:t>
            </a:r>
            <a:r>
              <a:rPr lang="en-US" altLang="zh-CN" sz="3200" dirty="0"/>
              <a:t>:</a:t>
            </a:r>
            <a:r>
              <a:rPr lang="en-US" altLang="zh-CN" sz="3200" dirty="0">
                <a:solidFill>
                  <a:srgbClr val="0070C0"/>
                </a:solidFill>
              </a:rPr>
              <a:t> </a:t>
            </a:r>
            <a:r>
              <a:rPr lang="zh-CN" altLang="en-US" sz="3200" dirty="0"/>
              <a:t>小于</a:t>
            </a:r>
            <a:r>
              <a:rPr lang="zh-CN" altLang="en-US" sz="3200" b="1" dirty="0"/>
              <a:t>2</a:t>
            </a:r>
            <a:r>
              <a:rPr lang="en-US" altLang="zh-CN" sz="3200" b="1" baseline="30000" dirty="0"/>
              <a:t>6</a:t>
            </a:r>
            <a:r>
              <a:rPr lang="zh-CN" altLang="en-US" sz="3200" b="1" baseline="30000" dirty="0"/>
              <a:t>4</a:t>
            </a:r>
            <a:r>
              <a:rPr lang="zh-CN" altLang="en-US" sz="3200" dirty="0"/>
              <a:t>比特长的任意消息</a:t>
            </a:r>
            <a:r>
              <a:rPr lang="en-US" altLang="zh-CN" sz="3200" dirty="0"/>
              <a:t>, </a:t>
            </a:r>
            <a:r>
              <a:rPr lang="zh-CN" altLang="en-US" sz="3200" dirty="0"/>
              <a:t>分为</a:t>
            </a:r>
            <a:r>
              <a:rPr lang="zh-CN" altLang="en-US" sz="3200" b="1" dirty="0"/>
              <a:t>512</a:t>
            </a:r>
            <a:r>
              <a:rPr lang="zh-CN" altLang="en-US" sz="3200" dirty="0"/>
              <a:t>比特长的分组。</a:t>
            </a:r>
            <a:endParaRPr lang="en-US" altLang="zh-CN" sz="3200" dirty="0"/>
          </a:p>
          <a:p>
            <a:pPr lvl="1">
              <a:buClr>
                <a:schemeClr val="tx1"/>
              </a:buClr>
            </a:pPr>
            <a:r>
              <a:rPr lang="zh-CN" altLang="en-US" sz="3200" dirty="0">
                <a:solidFill>
                  <a:srgbClr val="FF0000"/>
                </a:solidFill>
              </a:rPr>
              <a:t>算法的输出</a:t>
            </a:r>
            <a:r>
              <a:rPr lang="en-US" altLang="zh-CN" sz="3200" dirty="0"/>
              <a:t>: </a:t>
            </a:r>
            <a:r>
              <a:rPr lang="zh-CN" altLang="en-US" sz="3200" b="1" dirty="0">
                <a:solidFill>
                  <a:srgbClr val="FF0000"/>
                </a:solidFill>
              </a:rPr>
              <a:t>1</a:t>
            </a:r>
            <a:r>
              <a:rPr lang="en-US" altLang="zh-CN" sz="3200" b="1" dirty="0">
                <a:solidFill>
                  <a:srgbClr val="FF0000"/>
                </a:solidFill>
              </a:rPr>
              <a:t>6</a:t>
            </a:r>
            <a:r>
              <a:rPr lang="zh-CN" altLang="en-US" sz="3200" b="1" dirty="0">
                <a:solidFill>
                  <a:srgbClr val="FF0000"/>
                </a:solidFill>
              </a:rPr>
              <a:t>0</a:t>
            </a:r>
            <a:r>
              <a:rPr lang="zh-CN" altLang="en-US" sz="3200" dirty="0"/>
              <a:t>比特长的消息摘要。</a:t>
            </a:r>
            <a:endParaRPr lang="en-US" altLang="zh-CN" sz="3200" dirty="0"/>
          </a:p>
          <a:p>
            <a:pPr lvl="1"/>
            <a:r>
              <a:rPr lang="zh-CN" altLang="en-US" sz="3200" dirty="0"/>
              <a:t>算法的框图与</a:t>
            </a:r>
            <a:r>
              <a:rPr lang="en-US" altLang="zh-CN" sz="3200" b="1" dirty="0"/>
              <a:t>MD5</a:t>
            </a:r>
            <a:r>
              <a:rPr lang="zh-CN" altLang="en-US" sz="3200" dirty="0"/>
              <a:t>一样</a:t>
            </a:r>
            <a:r>
              <a:rPr lang="en-US" altLang="zh-CN" sz="3200" dirty="0"/>
              <a:t>, </a:t>
            </a:r>
            <a:r>
              <a:rPr lang="zh-CN" altLang="en-US" sz="3200" dirty="0"/>
              <a:t>但杂凑值的长度和链接变量的长度为</a:t>
            </a:r>
            <a:r>
              <a:rPr lang="zh-CN" altLang="en-US" sz="3200" b="1" dirty="0"/>
              <a:t>1</a:t>
            </a:r>
            <a:r>
              <a:rPr lang="en-US" altLang="zh-CN" sz="3200" b="1" dirty="0"/>
              <a:t>6</a:t>
            </a:r>
            <a:r>
              <a:rPr lang="zh-CN" altLang="en-US" sz="3200" b="1" dirty="0"/>
              <a:t>0</a:t>
            </a:r>
            <a:r>
              <a:rPr lang="zh-CN" altLang="en-US" sz="3200" dirty="0"/>
              <a:t>比特。</a:t>
            </a:r>
          </a:p>
          <a:p>
            <a:endParaRPr lang="zh-CN" altLang="en-US" dirty="0"/>
          </a:p>
        </p:txBody>
      </p:sp>
    </p:spTree>
    <p:extLst>
      <p:ext uri="{BB962C8B-B14F-4D97-AF65-F5344CB8AC3E}">
        <p14:creationId xmlns:p14="http://schemas.microsoft.com/office/powerpoint/2010/main" val="23444651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 xmlns:a16="http://schemas.microsoft.com/office/drawing/2014/main" id="{E9D4904C-D845-425F-B2BA-AA1650C3FEAB}"/>
              </a:ext>
            </a:extLst>
          </p:cNvPr>
          <p:cNvPicPr>
            <a:picLocks noChangeAspect="1"/>
          </p:cNvPicPr>
          <p:nvPr/>
        </p:nvPicPr>
        <p:blipFill>
          <a:blip r:embed="rId2"/>
          <a:stretch>
            <a:fillRect/>
          </a:stretch>
        </p:blipFill>
        <p:spPr>
          <a:xfrm>
            <a:off x="15823" y="1049809"/>
            <a:ext cx="9128177" cy="5043487"/>
          </a:xfrm>
          <a:prstGeom prst="rect">
            <a:avLst/>
          </a:prstGeom>
        </p:spPr>
      </p:pic>
    </p:spTree>
    <p:extLst>
      <p:ext uri="{BB962C8B-B14F-4D97-AF65-F5344CB8AC3E}">
        <p14:creationId xmlns:p14="http://schemas.microsoft.com/office/powerpoint/2010/main" val="1135349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3D9D1D5-041F-4730-98AC-45EC5339E85D}"/>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0C00BEDF-5E9B-46F5-B5E6-05009E55DA60}"/>
              </a:ext>
            </a:extLst>
          </p:cNvPr>
          <p:cNvSpPr>
            <a:spLocks noGrp="1"/>
          </p:cNvSpPr>
          <p:nvPr>
            <p:ph idx="1"/>
          </p:nvPr>
        </p:nvSpPr>
        <p:spPr/>
        <p:txBody>
          <a:bodyPr/>
          <a:lstStyle/>
          <a:p>
            <a:r>
              <a:rPr lang="zh-CN" altLang="en-US" sz="2800" dirty="0"/>
              <a:t>算法处理过程</a:t>
            </a:r>
            <a:r>
              <a:rPr lang="en-US" altLang="zh-CN" sz="2800" dirty="0"/>
              <a:t> </a:t>
            </a:r>
          </a:p>
          <a:p>
            <a:pPr lvl="1"/>
            <a:r>
              <a:rPr lang="zh-CN" altLang="en-US" sz="2400" dirty="0">
                <a:solidFill>
                  <a:srgbClr val="FF0000"/>
                </a:solidFill>
              </a:rPr>
              <a:t>①对消息填充:</a:t>
            </a:r>
            <a:r>
              <a:rPr lang="zh-CN" altLang="en-US" sz="2400" dirty="0"/>
              <a:t> 与</a:t>
            </a:r>
            <a:r>
              <a:rPr lang="en-US" altLang="zh-CN" sz="2400" b="1" dirty="0"/>
              <a:t>MD5</a:t>
            </a:r>
            <a:r>
              <a:rPr lang="zh-CN" altLang="en-US" sz="2400" dirty="0"/>
              <a:t>的步骤①完全相同。 </a:t>
            </a:r>
            <a:endParaRPr lang="en-US" altLang="zh-CN" sz="2400" dirty="0"/>
          </a:p>
          <a:p>
            <a:pPr lvl="1"/>
            <a:r>
              <a:rPr lang="zh-CN" altLang="en-US" sz="2400" dirty="0">
                <a:solidFill>
                  <a:srgbClr val="FF0000"/>
                </a:solidFill>
              </a:rPr>
              <a:t>②附加消息的长度:</a:t>
            </a:r>
            <a:r>
              <a:rPr lang="zh-CN" altLang="en-US" sz="2400" dirty="0"/>
              <a:t> 与</a:t>
            </a:r>
            <a:r>
              <a:rPr lang="en-US" altLang="zh-CN" sz="2400" b="1" dirty="0"/>
              <a:t>MD5</a:t>
            </a:r>
            <a:r>
              <a:rPr lang="zh-CN" altLang="en-US" sz="2400" dirty="0"/>
              <a:t>的步骤类似</a:t>
            </a:r>
            <a:r>
              <a:rPr lang="en-US" altLang="zh-CN" sz="2400" dirty="0"/>
              <a:t>, </a:t>
            </a:r>
            <a:r>
              <a:rPr lang="zh-CN" altLang="en-US" sz="2400" dirty="0"/>
              <a:t>不同以</a:t>
            </a:r>
            <a:r>
              <a:rPr lang="en-US" altLang="zh-CN" sz="2400" b="1" dirty="0"/>
              <a:t>big-endian</a:t>
            </a:r>
            <a:r>
              <a:rPr lang="zh-CN" altLang="en-US" sz="2400" dirty="0"/>
              <a:t>方式表示填充前消息的长度。</a:t>
            </a:r>
            <a:endParaRPr lang="en-US" altLang="zh-CN" sz="2400" dirty="0"/>
          </a:p>
          <a:p>
            <a:pPr lvl="1"/>
            <a:r>
              <a:rPr lang="zh-CN" altLang="en-US" sz="2400" dirty="0">
                <a:solidFill>
                  <a:srgbClr val="FF0000"/>
                </a:solidFill>
              </a:rPr>
              <a:t>③对缓冲区初始化:</a:t>
            </a:r>
            <a:r>
              <a:rPr lang="zh-CN" altLang="en-US" sz="2400" dirty="0"/>
              <a:t> 使用</a:t>
            </a:r>
            <a:r>
              <a:rPr lang="zh-CN" altLang="en-US" sz="2400" b="1" dirty="0"/>
              <a:t>1</a:t>
            </a:r>
            <a:r>
              <a:rPr lang="en-US" altLang="zh-CN" sz="2400" b="1" dirty="0"/>
              <a:t>6</a:t>
            </a:r>
            <a:r>
              <a:rPr lang="zh-CN" altLang="en-US" sz="2400" b="1" dirty="0"/>
              <a:t>0</a:t>
            </a:r>
            <a:r>
              <a:rPr lang="zh-CN" altLang="en-US" sz="2400" dirty="0"/>
              <a:t>比特长的缓冲区存储中间结果和最终杂凑值。</a:t>
            </a:r>
            <a:endParaRPr lang="en-US" altLang="zh-CN" sz="2400" dirty="0"/>
          </a:p>
          <a:p>
            <a:pPr marL="457200" lvl="1" indent="0">
              <a:buNone/>
            </a:pPr>
            <a:r>
              <a:rPr lang="zh-CN" altLang="en-US" sz="2400" dirty="0"/>
              <a:t>缓冲区可表示为</a:t>
            </a:r>
            <a:r>
              <a:rPr lang="zh-CN" altLang="en-US" sz="2400" b="1" dirty="0">
                <a:solidFill>
                  <a:srgbClr val="FF0000"/>
                </a:solidFill>
              </a:rPr>
              <a:t>5</a:t>
            </a:r>
            <a:r>
              <a:rPr lang="zh-CN" altLang="en-US" sz="2400" dirty="0">
                <a:solidFill>
                  <a:srgbClr val="FF0000"/>
                </a:solidFill>
              </a:rPr>
              <a:t>个</a:t>
            </a:r>
            <a:r>
              <a:rPr lang="zh-CN" altLang="en-US" sz="2400" b="1" dirty="0">
                <a:solidFill>
                  <a:srgbClr val="FF0000"/>
                </a:solidFill>
              </a:rPr>
              <a:t>32</a:t>
            </a:r>
            <a:r>
              <a:rPr lang="zh-CN" altLang="en-US" sz="2400" dirty="0">
                <a:solidFill>
                  <a:srgbClr val="FF0000"/>
                </a:solidFill>
              </a:rPr>
              <a:t>比特长</a:t>
            </a:r>
            <a:r>
              <a:rPr lang="zh-CN" altLang="en-US" sz="2400" dirty="0"/>
              <a:t>的寄存器</a:t>
            </a:r>
            <a:r>
              <a:rPr lang="zh-CN" altLang="en-US" sz="2400" b="1" dirty="0"/>
              <a:t>(</a:t>
            </a:r>
            <a:r>
              <a:rPr lang="en-US" altLang="zh-CN" sz="2400" b="1" i="1" dirty="0"/>
              <a:t>A</a:t>
            </a:r>
            <a:r>
              <a:rPr lang="en-US" altLang="zh-CN" sz="2400" b="1" dirty="0"/>
              <a:t>, </a:t>
            </a:r>
            <a:r>
              <a:rPr lang="en-US" altLang="zh-CN" sz="2400" b="1" i="1" dirty="0"/>
              <a:t>B</a:t>
            </a:r>
            <a:r>
              <a:rPr lang="en-US" altLang="zh-CN" sz="2400" b="1" dirty="0"/>
              <a:t>, </a:t>
            </a:r>
            <a:r>
              <a:rPr lang="en-US" altLang="zh-CN" sz="2400" b="1" i="1" dirty="0"/>
              <a:t>C</a:t>
            </a:r>
            <a:r>
              <a:rPr lang="en-US" altLang="zh-CN" sz="2400" b="1" dirty="0"/>
              <a:t>, </a:t>
            </a:r>
            <a:r>
              <a:rPr lang="en-US" altLang="zh-CN" sz="2400" b="1" i="1" dirty="0"/>
              <a:t>D</a:t>
            </a:r>
            <a:r>
              <a:rPr lang="en-US" altLang="zh-CN" sz="2400" b="1" dirty="0"/>
              <a:t>, </a:t>
            </a:r>
            <a:r>
              <a:rPr lang="en-US" altLang="zh-CN" sz="2400" b="1" i="1" dirty="0"/>
              <a:t>E</a:t>
            </a:r>
            <a:r>
              <a:rPr lang="en-US" altLang="zh-CN" sz="2400" b="1" dirty="0"/>
              <a:t>), </a:t>
            </a:r>
            <a:r>
              <a:rPr lang="zh-CN" altLang="en-US" sz="2400" dirty="0"/>
              <a:t>每个寄存器都以</a:t>
            </a:r>
            <a:r>
              <a:rPr lang="en-US" altLang="zh-CN" sz="2400" b="1" dirty="0"/>
              <a:t>big-endian</a:t>
            </a:r>
            <a:r>
              <a:rPr lang="zh-CN" altLang="en-US" sz="2400" dirty="0"/>
              <a:t>方式存储数据初始值分别为</a:t>
            </a:r>
            <a:r>
              <a:rPr lang="en-US" altLang="zh-CN" sz="2400" b="1" i="1" dirty="0"/>
              <a:t>A</a:t>
            </a:r>
            <a:r>
              <a:rPr lang="en-US" altLang="zh-CN" sz="2400" b="1" dirty="0"/>
              <a:t>=67452301,</a:t>
            </a:r>
            <a:r>
              <a:rPr lang="en-US" altLang="zh-CN" sz="2400" b="1" i="1" dirty="0"/>
              <a:t>B</a:t>
            </a:r>
            <a:r>
              <a:rPr lang="en-US" altLang="zh-CN" sz="2400" b="1" dirty="0"/>
              <a:t>=EFCDAB89, </a:t>
            </a:r>
            <a:r>
              <a:rPr lang="en-US" altLang="zh-CN" sz="2400" b="1" i="1" dirty="0"/>
              <a:t>C </a:t>
            </a:r>
            <a:r>
              <a:rPr lang="en-US" altLang="zh-CN" sz="2400" b="1" dirty="0"/>
              <a:t>= 98BADCFB, </a:t>
            </a:r>
            <a:r>
              <a:rPr lang="en-US" altLang="zh-CN" sz="2400" b="1" i="1" dirty="0"/>
              <a:t>D</a:t>
            </a:r>
            <a:r>
              <a:rPr lang="en-US" altLang="zh-CN" sz="2400" b="1" dirty="0"/>
              <a:t>=10325476, </a:t>
            </a:r>
            <a:r>
              <a:rPr lang="en-US" altLang="zh-CN" sz="2400" b="1" i="1" dirty="0"/>
              <a:t>E</a:t>
            </a:r>
            <a:r>
              <a:rPr lang="en-US" altLang="zh-CN" sz="2400" b="1" dirty="0"/>
              <a:t>=C3D2E1F0</a:t>
            </a:r>
            <a:r>
              <a:rPr lang="en-US" altLang="zh-CN" sz="2400" dirty="0"/>
              <a:t>。</a:t>
            </a:r>
            <a:endParaRPr lang="zh-CN" altLang="en-US" sz="2400" dirty="0"/>
          </a:p>
          <a:p>
            <a:pPr lvl="1"/>
            <a:endParaRPr lang="zh-CN" altLang="en-US" sz="2400" dirty="0"/>
          </a:p>
          <a:p>
            <a:endParaRPr lang="zh-CN" altLang="en-US" dirty="0"/>
          </a:p>
        </p:txBody>
      </p:sp>
    </p:spTree>
    <p:extLst>
      <p:ext uri="{BB962C8B-B14F-4D97-AF65-F5344CB8AC3E}">
        <p14:creationId xmlns:p14="http://schemas.microsoft.com/office/powerpoint/2010/main" val="2518867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EE4E5E-8609-4951-B80C-2B4969AB0B96}"/>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0D46ECE6-0A9C-44A0-AD13-945E0478F601}"/>
              </a:ext>
            </a:extLst>
          </p:cNvPr>
          <p:cNvSpPr>
            <a:spLocks noGrp="1"/>
          </p:cNvSpPr>
          <p:nvPr>
            <p:ph idx="1"/>
          </p:nvPr>
        </p:nvSpPr>
        <p:spPr/>
        <p:txBody>
          <a:bodyPr/>
          <a:lstStyle/>
          <a:p>
            <a:r>
              <a:rPr lang="zh-CN" altLang="en-US" dirty="0"/>
              <a:t>算法处理过程</a:t>
            </a:r>
            <a:endParaRPr lang="en-US" altLang="zh-CN" dirty="0"/>
          </a:p>
          <a:p>
            <a:pPr lvl="1"/>
            <a:r>
              <a:rPr lang="zh-CN" altLang="en-US" dirty="0">
                <a:solidFill>
                  <a:srgbClr val="FF0000"/>
                </a:solidFill>
              </a:rPr>
              <a:t>④ 以分组为单位对消息进行处理：</a:t>
            </a:r>
            <a:r>
              <a:rPr lang="zh-CN" altLang="en-US" dirty="0"/>
              <a:t>每一分组</a:t>
            </a:r>
            <a:r>
              <a:rPr lang="en-US" altLang="zh-CN" b="1" i="1" dirty="0" err="1"/>
              <a:t>m</a:t>
            </a:r>
            <a:r>
              <a:rPr lang="en-US" altLang="zh-CN" b="1" i="1" baseline="-25000" dirty="0" err="1"/>
              <a:t>q</a:t>
            </a:r>
            <a:r>
              <a:rPr lang="zh-CN" altLang="en-US" dirty="0"/>
              <a:t>都经一压缩函数处理</a:t>
            </a:r>
            <a:r>
              <a:rPr lang="en-US" altLang="zh-CN" dirty="0"/>
              <a:t>, </a:t>
            </a:r>
            <a:r>
              <a:rPr lang="zh-CN" altLang="en-US" dirty="0"/>
              <a:t>压缩函数由</a:t>
            </a:r>
            <a:r>
              <a:rPr lang="zh-CN" altLang="en-US" b="1" dirty="0"/>
              <a:t>4</a:t>
            </a:r>
            <a:r>
              <a:rPr lang="zh-CN" altLang="en-US" dirty="0"/>
              <a:t>轮处理过程构成</a:t>
            </a:r>
            <a:r>
              <a:rPr lang="en-US" altLang="zh-CN" dirty="0"/>
              <a:t>, </a:t>
            </a:r>
            <a:r>
              <a:rPr lang="zh-CN" altLang="en-US" dirty="0"/>
              <a:t>每一轮又由</a:t>
            </a:r>
            <a:r>
              <a:rPr lang="zh-CN" altLang="en-US" b="1" dirty="0"/>
              <a:t>20</a:t>
            </a:r>
            <a:r>
              <a:rPr lang="zh-CN" altLang="en-US" dirty="0"/>
              <a:t>步迭代组成。</a:t>
            </a:r>
            <a:endParaRPr lang="en-US" altLang="zh-CN" dirty="0"/>
          </a:p>
          <a:p>
            <a:pPr marL="457200" lvl="1" indent="0">
              <a:buNone/>
            </a:pPr>
            <a:r>
              <a:rPr lang="zh-CN" altLang="en-US" dirty="0"/>
              <a:t>第</a:t>
            </a:r>
            <a:r>
              <a:rPr lang="zh-CN" altLang="en-US" b="1" dirty="0"/>
              <a:t>4</a:t>
            </a:r>
            <a:r>
              <a:rPr lang="zh-CN" altLang="en-US" dirty="0"/>
              <a:t>轮的输出再与第</a:t>
            </a:r>
            <a:r>
              <a:rPr lang="zh-CN" altLang="en-US" b="1" dirty="0"/>
              <a:t>1</a:t>
            </a:r>
            <a:r>
              <a:rPr lang="zh-CN" altLang="en-US" dirty="0"/>
              <a:t>轮的输入</a:t>
            </a:r>
            <a:r>
              <a:rPr lang="en-US" altLang="zh-CN" b="1" i="1" dirty="0" err="1"/>
              <a:t>CV</a:t>
            </a:r>
            <a:r>
              <a:rPr lang="en-US" altLang="zh-CN" b="1" i="1" baseline="-25000" dirty="0" err="1"/>
              <a:t>q</a:t>
            </a:r>
            <a:r>
              <a:rPr lang="zh-CN" altLang="en-US" dirty="0"/>
              <a:t>相加</a:t>
            </a:r>
            <a:r>
              <a:rPr lang="en-US" altLang="zh-CN" dirty="0"/>
              <a:t>, </a:t>
            </a:r>
            <a:r>
              <a:rPr lang="zh-CN" altLang="en-US" dirty="0"/>
              <a:t>以产生</a:t>
            </a:r>
            <a:r>
              <a:rPr lang="en-US" altLang="zh-CN" b="1" i="1" dirty="0"/>
              <a:t>CV</a:t>
            </a:r>
            <a:r>
              <a:rPr lang="en-US" altLang="zh-CN" b="1" i="1" baseline="-25000" dirty="0"/>
              <a:t>q</a:t>
            </a:r>
            <a:r>
              <a:rPr lang="en-US" altLang="zh-CN" b="1" baseline="-25000" dirty="0"/>
              <a:t>+1</a:t>
            </a:r>
            <a:r>
              <a:rPr lang="en-US" altLang="zh-CN" dirty="0"/>
              <a:t>, </a:t>
            </a:r>
            <a:r>
              <a:rPr lang="zh-CN" altLang="en-US" dirty="0"/>
              <a:t>其中加法是缓冲区</a:t>
            </a:r>
            <a:r>
              <a:rPr lang="zh-CN" altLang="en-US" b="1" dirty="0"/>
              <a:t>5</a:t>
            </a:r>
            <a:r>
              <a:rPr lang="zh-CN" altLang="en-US" dirty="0"/>
              <a:t>个字中的每一个字与</a:t>
            </a:r>
            <a:r>
              <a:rPr lang="en-US" altLang="zh-CN" b="1" i="1" dirty="0" err="1"/>
              <a:t>CV</a:t>
            </a:r>
            <a:r>
              <a:rPr lang="en-US" altLang="zh-CN" b="1" i="1" baseline="-25000" dirty="0" err="1"/>
              <a:t>q</a:t>
            </a:r>
            <a:r>
              <a:rPr lang="zh-CN" altLang="en-US" dirty="0"/>
              <a:t>中相应的字模</a:t>
            </a:r>
            <a:r>
              <a:rPr lang="zh-CN" altLang="en-US" b="1" dirty="0"/>
              <a:t>2</a:t>
            </a:r>
            <a:r>
              <a:rPr lang="zh-CN" altLang="en-US" b="1" baseline="30000" dirty="0"/>
              <a:t>32</a:t>
            </a:r>
            <a:r>
              <a:rPr lang="zh-CN" altLang="en-US" dirty="0"/>
              <a:t>相加。</a:t>
            </a:r>
            <a:endParaRPr lang="en-US" altLang="zh-CN" dirty="0"/>
          </a:p>
          <a:p>
            <a:pPr lvl="1"/>
            <a:r>
              <a:rPr lang="zh-CN" altLang="en-US" dirty="0"/>
              <a:t>⑤ 当</a:t>
            </a:r>
            <a:r>
              <a:rPr lang="en-US" altLang="zh-CN" b="1" i="1" dirty="0"/>
              <a:t>L</a:t>
            </a:r>
            <a:r>
              <a:rPr lang="zh-CN" altLang="en-US" dirty="0"/>
              <a:t>个消息分组都被处理完后</a:t>
            </a:r>
            <a:r>
              <a:rPr lang="en-US" altLang="zh-CN" dirty="0"/>
              <a:t>, </a:t>
            </a:r>
            <a:r>
              <a:rPr lang="zh-CN" altLang="en-US" dirty="0">
                <a:solidFill>
                  <a:srgbClr val="FF0000"/>
                </a:solidFill>
              </a:rPr>
              <a:t>最后一个分组的输出即为</a:t>
            </a:r>
            <a:r>
              <a:rPr lang="zh-CN" altLang="en-US" b="1" dirty="0">
                <a:solidFill>
                  <a:srgbClr val="FF0000"/>
                </a:solidFill>
              </a:rPr>
              <a:t>160</a:t>
            </a:r>
            <a:r>
              <a:rPr lang="zh-CN" altLang="en-US" dirty="0">
                <a:solidFill>
                  <a:srgbClr val="FF0000"/>
                </a:solidFill>
              </a:rPr>
              <a:t>比特的消息摘要。</a:t>
            </a:r>
          </a:p>
          <a:p>
            <a:pPr marL="457200" lvl="1" indent="0">
              <a:buNone/>
            </a:pPr>
            <a:endParaRPr lang="zh-CN" altLang="en-US" dirty="0"/>
          </a:p>
          <a:p>
            <a:endParaRPr lang="zh-CN" altLang="en-US" dirty="0"/>
          </a:p>
        </p:txBody>
      </p:sp>
    </p:spTree>
    <p:extLst>
      <p:ext uri="{BB962C8B-B14F-4D97-AF65-F5344CB8AC3E}">
        <p14:creationId xmlns:p14="http://schemas.microsoft.com/office/powerpoint/2010/main" val="34381420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xd70">
            <a:extLst>
              <a:ext uri="{FF2B5EF4-FFF2-40B4-BE49-F238E27FC236}">
                <a16:creationId xmlns="" xmlns:a16="http://schemas.microsoft.com/office/drawing/2014/main" id="{AC8526CD-B218-40BA-ACC3-771289EA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86" y="233511"/>
            <a:ext cx="8391828"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 xmlns:a16="http://schemas.microsoft.com/office/drawing/2014/main" id="{81C8E8D2-26AE-41D4-970E-4CFF216665D8}"/>
              </a:ext>
            </a:extLst>
          </p:cNvPr>
          <p:cNvSpPr txBox="1"/>
          <p:nvPr/>
        </p:nvSpPr>
        <p:spPr>
          <a:xfrm>
            <a:off x="1676400" y="6002124"/>
            <a:ext cx="3183632" cy="523220"/>
          </a:xfrm>
          <a:prstGeom prst="rect">
            <a:avLst/>
          </a:prstGeom>
          <a:noFill/>
        </p:spPr>
        <p:txBody>
          <a:bodyPr wrap="square" rtlCol="0">
            <a:spAutoFit/>
          </a:bodyPr>
          <a:lstStyle/>
          <a:p>
            <a:r>
              <a:rPr lang="en-US" altLang="zh-CN" sz="2800" dirty="0">
                <a:latin typeface="Euclid" panose="02020503060505020303" pitchFamily="18" charset="0"/>
                <a:ea typeface="华文中宋" panose="02010600040101010101" pitchFamily="2" charset="-122"/>
              </a:rPr>
              <a:t>SHA</a:t>
            </a:r>
            <a:r>
              <a:rPr lang="zh-CN" altLang="en-US" sz="2800" dirty="0">
                <a:latin typeface="Euclid" panose="02020503060505020303" pitchFamily="18" charset="0"/>
                <a:ea typeface="华文中宋" panose="02010600040101010101" pitchFamily="2" charset="-122"/>
              </a:rPr>
              <a:t>分组处理过程</a:t>
            </a:r>
          </a:p>
        </p:txBody>
      </p:sp>
    </p:spTree>
    <p:extLst>
      <p:ext uri="{BB962C8B-B14F-4D97-AF65-F5344CB8AC3E}">
        <p14:creationId xmlns:p14="http://schemas.microsoft.com/office/powerpoint/2010/main" val="2906203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D2C5F1-0338-4F00-8754-A918C3ED4800}"/>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CF50B68F-DAC6-4546-A0E2-8202F6300334}"/>
              </a:ext>
            </a:extLst>
          </p:cNvPr>
          <p:cNvSpPr>
            <a:spLocks noGrp="1"/>
          </p:cNvSpPr>
          <p:nvPr>
            <p:ph idx="1"/>
          </p:nvPr>
        </p:nvSpPr>
        <p:spPr/>
        <p:txBody>
          <a:bodyPr/>
          <a:lstStyle/>
          <a:p>
            <a:r>
              <a:rPr lang="zh-CN" altLang="en-US" sz="2800" noProof="1"/>
              <a:t>步骤③到步骤⑤的处理过程可总结如下</a:t>
            </a:r>
            <a:r>
              <a:rPr lang="en-US" altLang="zh-CN" sz="2800" noProof="1"/>
              <a:t>: </a:t>
            </a:r>
          </a:p>
          <a:p>
            <a:pPr lvl="1"/>
            <a:r>
              <a:rPr lang="en-US" altLang="zh-CN" b="1" i="1" noProof="1">
                <a:sym typeface="+mn-ea"/>
              </a:rPr>
              <a:t>CV</a:t>
            </a:r>
            <a:r>
              <a:rPr lang="en-US" altLang="zh-CN" b="1" baseline="-25000" noProof="1">
                <a:sym typeface="+mn-ea"/>
              </a:rPr>
              <a:t>0</a:t>
            </a:r>
            <a:r>
              <a:rPr lang="en-US" altLang="zh-CN" b="1" noProof="1">
                <a:sym typeface="+mn-ea"/>
              </a:rPr>
              <a:t> = </a:t>
            </a:r>
            <a:r>
              <a:rPr lang="en-US" altLang="zh-CN" b="1" i="1" noProof="1">
                <a:sym typeface="+mn-ea"/>
              </a:rPr>
              <a:t>IV</a:t>
            </a:r>
          </a:p>
          <a:p>
            <a:pPr lvl="1"/>
            <a:r>
              <a:rPr lang="en-US" altLang="zh-CN" b="1" i="1" noProof="1">
                <a:sym typeface="+mn-ea"/>
              </a:rPr>
              <a:t>CV</a:t>
            </a:r>
            <a:r>
              <a:rPr lang="en-US" altLang="zh-CN" b="1" i="1" baseline="-25000" noProof="1">
                <a:sym typeface="+mn-ea"/>
              </a:rPr>
              <a:t>q</a:t>
            </a:r>
            <a:r>
              <a:rPr lang="en-US" altLang="zh-CN" b="1" baseline="-25000" noProof="1">
                <a:sym typeface="+mn-ea"/>
              </a:rPr>
              <a:t>+1</a:t>
            </a:r>
            <a:r>
              <a:rPr lang="en-US" altLang="zh-CN" b="1" noProof="1">
                <a:sym typeface="+mn-ea"/>
              </a:rPr>
              <a:t>= </a:t>
            </a:r>
            <a:r>
              <a:rPr lang="en-US" altLang="zh-CN" b="1" i="1" noProof="1">
                <a:sym typeface="+mn-ea"/>
              </a:rPr>
              <a:t>SUM</a:t>
            </a:r>
            <a:r>
              <a:rPr lang="en-US" altLang="zh-CN" b="1" baseline="-25000" noProof="1">
                <a:sym typeface="+mn-ea"/>
              </a:rPr>
              <a:t>32</a:t>
            </a:r>
            <a:r>
              <a:rPr lang="en-US" altLang="zh-CN" b="1" noProof="1">
                <a:sym typeface="+mn-ea"/>
              </a:rPr>
              <a:t>(</a:t>
            </a:r>
            <a:r>
              <a:rPr lang="en-US" altLang="zh-CN" b="1" i="1" noProof="1">
                <a:sym typeface="+mn-ea"/>
              </a:rPr>
              <a:t>CV</a:t>
            </a:r>
            <a:r>
              <a:rPr lang="en-US" altLang="zh-CN" b="1" i="1" baseline="-25000" noProof="1">
                <a:sym typeface="+mn-ea"/>
              </a:rPr>
              <a:t>q</a:t>
            </a:r>
            <a:r>
              <a:rPr lang="en-US" altLang="zh-CN" b="1" noProof="1">
                <a:sym typeface="+mn-ea"/>
              </a:rPr>
              <a:t>, </a:t>
            </a:r>
            <a:r>
              <a:rPr lang="en-US" altLang="zh-CN" b="1" i="1" noProof="1">
                <a:sym typeface="+mn-ea"/>
              </a:rPr>
              <a:t>ABCDE</a:t>
            </a:r>
            <a:r>
              <a:rPr lang="en-US" altLang="zh-CN" b="1" i="1" baseline="-25000" noProof="1">
                <a:sym typeface="+mn-ea"/>
              </a:rPr>
              <a:t>q</a:t>
            </a:r>
            <a:r>
              <a:rPr lang="en-US" altLang="zh-CN" b="1" noProof="1">
                <a:sym typeface="+mn-ea"/>
              </a:rPr>
              <a:t>)</a:t>
            </a:r>
          </a:p>
          <a:p>
            <a:pPr lvl="1"/>
            <a:r>
              <a:rPr lang="en-US" altLang="zh-CN" b="1" i="1" noProof="1">
                <a:sym typeface="+mn-ea"/>
              </a:rPr>
              <a:t>MD</a:t>
            </a:r>
            <a:r>
              <a:rPr lang="en-US" altLang="zh-CN" b="1" noProof="1">
                <a:sym typeface="+mn-ea"/>
              </a:rPr>
              <a:t> = </a:t>
            </a:r>
            <a:r>
              <a:rPr lang="en-US" altLang="zh-CN" b="1" i="1" noProof="1">
                <a:sym typeface="+mn-ea"/>
              </a:rPr>
              <a:t>CV</a:t>
            </a:r>
            <a:r>
              <a:rPr lang="en-US" altLang="zh-CN" b="1" i="1" baseline="-25000" noProof="1">
                <a:sym typeface="+mn-ea"/>
              </a:rPr>
              <a:t>L</a:t>
            </a:r>
          </a:p>
          <a:p>
            <a:pPr lvl="1"/>
            <a:r>
              <a:rPr lang="en-US" altLang="zh-CN" sz="2800" b="1" i="1" noProof="1">
                <a:ln/>
                <a:solidFill>
                  <a:srgbClr val="FF0000"/>
                </a:solidFill>
                <a:sym typeface="+mn-ea"/>
              </a:rPr>
              <a:t>IV</a:t>
            </a:r>
            <a:r>
              <a:rPr lang="en-US" altLang="zh-CN" sz="2800" b="1" noProof="1">
                <a:solidFill>
                  <a:srgbClr val="FF0000"/>
                </a:solidFill>
              </a:rPr>
              <a:t>:</a:t>
            </a:r>
            <a:r>
              <a:rPr lang="en-US" altLang="zh-CN" sz="2800" b="1" noProof="1">
                <a:solidFill>
                  <a:srgbClr val="3333FF"/>
                </a:solidFill>
              </a:rPr>
              <a:t> </a:t>
            </a:r>
            <a:r>
              <a:rPr lang="zh-CN" altLang="en-US" sz="2800" noProof="1"/>
              <a:t>缓冲区</a:t>
            </a:r>
            <a:r>
              <a:rPr lang="en-US" altLang="zh-CN" sz="2800" b="1" i="1" noProof="1"/>
              <a:t>ABCDE</a:t>
            </a:r>
            <a:r>
              <a:rPr lang="zh-CN" altLang="en-US" sz="2800" noProof="1"/>
              <a:t>的初值。</a:t>
            </a:r>
            <a:endParaRPr lang="en-US" altLang="zh-CN" sz="2800" noProof="1"/>
          </a:p>
          <a:p>
            <a:pPr lvl="1"/>
            <a:r>
              <a:rPr lang="en-US" altLang="zh-CN" sz="2800" b="1" i="1" noProof="1">
                <a:ln/>
                <a:solidFill>
                  <a:srgbClr val="FF0000"/>
                </a:solidFill>
                <a:sym typeface="+mn-ea"/>
              </a:rPr>
              <a:t>ABCDE</a:t>
            </a:r>
            <a:r>
              <a:rPr lang="en-US" altLang="zh-CN" sz="2800" b="1" i="1" baseline="-25000" noProof="1">
                <a:ln/>
                <a:solidFill>
                  <a:srgbClr val="FF0000"/>
                </a:solidFill>
                <a:sym typeface="+mn-ea"/>
              </a:rPr>
              <a:t>q</a:t>
            </a:r>
            <a:r>
              <a:rPr lang="en-US" altLang="zh-CN" sz="2800" noProof="1">
                <a:solidFill>
                  <a:srgbClr val="3333FF"/>
                </a:solidFill>
              </a:rPr>
              <a:t>: </a:t>
            </a:r>
            <a:r>
              <a:rPr lang="zh-CN" altLang="en-US" sz="2800" noProof="1"/>
              <a:t>第 </a:t>
            </a:r>
            <a:r>
              <a:rPr lang="en-US" altLang="zh-CN" sz="2800" b="1" i="1" noProof="1">
                <a:solidFill>
                  <a:srgbClr val="FF0000"/>
                </a:solidFill>
              </a:rPr>
              <a:t>q</a:t>
            </a:r>
            <a:r>
              <a:rPr lang="en-US" altLang="zh-CN" sz="2800" i="1" noProof="1">
                <a:solidFill>
                  <a:schemeClr val="accent1"/>
                </a:solidFill>
                <a:effectLst>
                  <a:outerShdw blurRad="38100" dist="25400" dir="5400000" algn="ctr" rotWithShape="0">
                    <a:srgbClr val="6E747A">
                      <a:alpha val="43000"/>
                    </a:srgbClr>
                  </a:outerShdw>
                </a:effectLst>
              </a:rPr>
              <a:t> </a:t>
            </a:r>
            <a:r>
              <a:rPr lang="zh-CN" altLang="en-US" sz="2800" noProof="1"/>
              <a:t>个消息分组经最后一轮处理过程处 理后的输出</a:t>
            </a:r>
            <a:endParaRPr lang="en-US" altLang="zh-CN" noProof="1"/>
          </a:p>
          <a:p>
            <a:pPr lvl="1"/>
            <a:r>
              <a:rPr lang="en-US" altLang="zh-CN" sz="2800" b="1" i="1" noProof="1">
                <a:ln/>
                <a:solidFill>
                  <a:srgbClr val="FF0000"/>
                </a:solidFill>
                <a:sym typeface="+mn-ea"/>
              </a:rPr>
              <a:t>L</a:t>
            </a:r>
            <a:r>
              <a:rPr lang="en-US" altLang="zh-CN" sz="2800" noProof="1">
                <a:solidFill>
                  <a:srgbClr val="FF0000"/>
                </a:solidFill>
              </a:rPr>
              <a:t>:</a:t>
            </a:r>
            <a:r>
              <a:rPr lang="en-US" altLang="zh-CN" sz="2800" noProof="1">
                <a:solidFill>
                  <a:srgbClr val="3333FF"/>
                </a:solidFill>
              </a:rPr>
              <a:t> </a:t>
            </a:r>
            <a:r>
              <a:rPr lang="zh-CN" altLang="en-US" sz="2800" noProof="1"/>
              <a:t>是消息(包括填充位和长度字段)的分组数</a:t>
            </a:r>
            <a:endParaRPr lang="en-US" altLang="zh-CN" sz="2800" noProof="1"/>
          </a:p>
          <a:p>
            <a:pPr lvl="1"/>
            <a:r>
              <a:rPr lang="en-US" altLang="zh-CN" sz="2800" b="1" i="1" noProof="1">
                <a:ln/>
                <a:solidFill>
                  <a:srgbClr val="FF0000"/>
                </a:solidFill>
                <a:sym typeface="+mn-ea"/>
              </a:rPr>
              <a:t>SUM</a:t>
            </a:r>
            <a:r>
              <a:rPr lang="en-US" altLang="zh-CN" sz="2800" b="1" baseline="-25000" noProof="1">
                <a:ln/>
                <a:solidFill>
                  <a:srgbClr val="FF0000"/>
                </a:solidFill>
                <a:sym typeface="+mn-ea"/>
              </a:rPr>
              <a:t>32</a:t>
            </a:r>
            <a:r>
              <a:rPr lang="en-US" altLang="zh-CN" sz="2800" noProof="1">
                <a:solidFill>
                  <a:srgbClr val="FF0000"/>
                </a:solidFill>
              </a:rPr>
              <a:t>:</a:t>
            </a:r>
            <a:r>
              <a:rPr lang="en-US" altLang="zh-CN" sz="2800" noProof="1">
                <a:solidFill>
                  <a:srgbClr val="3333FF"/>
                </a:solidFill>
              </a:rPr>
              <a:t> </a:t>
            </a:r>
            <a:r>
              <a:rPr lang="zh-CN" altLang="en-US" sz="2800" noProof="1"/>
              <a:t>是对应字的模</a:t>
            </a:r>
            <a:r>
              <a:rPr lang="en-US" altLang="zh-CN" sz="2800" b="1" noProof="1">
                <a:solidFill>
                  <a:srgbClr val="FF0000"/>
                </a:solidFill>
              </a:rPr>
              <a:t>2</a:t>
            </a:r>
            <a:r>
              <a:rPr lang="en-US" altLang="zh-CN" sz="2800" b="1" baseline="30000" noProof="1">
                <a:solidFill>
                  <a:srgbClr val="FF0000"/>
                </a:solidFill>
              </a:rPr>
              <a:t>32</a:t>
            </a:r>
            <a:r>
              <a:rPr lang="zh-CN" altLang="en-US" sz="2800" noProof="1"/>
              <a:t>加法</a:t>
            </a:r>
            <a:endParaRPr lang="en-US" altLang="zh-CN" sz="2800" noProof="1"/>
          </a:p>
          <a:p>
            <a:pPr lvl="1"/>
            <a:r>
              <a:rPr lang="en-US" altLang="zh-CN" sz="2800" b="1" i="1" noProof="1">
                <a:ln/>
                <a:solidFill>
                  <a:srgbClr val="FF0000"/>
                </a:solidFill>
                <a:sym typeface="+mn-ea"/>
              </a:rPr>
              <a:t>MD</a:t>
            </a:r>
            <a:r>
              <a:rPr lang="en-US" altLang="zh-CN" sz="2800" noProof="1">
                <a:solidFill>
                  <a:srgbClr val="FF0000"/>
                </a:solidFill>
              </a:rPr>
              <a:t>:</a:t>
            </a:r>
            <a:r>
              <a:rPr lang="en-US" altLang="zh-CN" sz="2800" noProof="1">
                <a:solidFill>
                  <a:srgbClr val="3333FF"/>
                </a:solidFill>
              </a:rPr>
              <a:t> </a:t>
            </a:r>
            <a:r>
              <a:rPr lang="zh-CN" altLang="en-US" sz="2800" noProof="1"/>
              <a:t>最终的摘要值。</a:t>
            </a:r>
          </a:p>
          <a:p>
            <a:endParaRPr lang="zh-CN" altLang="en-US" sz="2400" dirty="0"/>
          </a:p>
        </p:txBody>
      </p:sp>
    </p:spTree>
    <p:extLst>
      <p:ext uri="{BB962C8B-B14F-4D97-AF65-F5344CB8AC3E}">
        <p14:creationId xmlns:p14="http://schemas.microsoft.com/office/powerpoint/2010/main" val="4222331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61374B-6A24-4F1B-BF5B-F4A2074B0FBB}"/>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555A7CE1-B21A-4EC5-A3A6-EC85D8CEAA4E}"/>
              </a:ext>
            </a:extLst>
          </p:cNvPr>
          <p:cNvSpPr>
            <a:spLocks noGrp="1"/>
          </p:cNvSpPr>
          <p:nvPr>
            <p:ph idx="1"/>
          </p:nvPr>
        </p:nvSpPr>
        <p:spPr/>
        <p:txBody>
          <a:bodyPr/>
          <a:lstStyle/>
          <a:p>
            <a:r>
              <a:rPr lang="zh-CN" altLang="en-US" sz="3200" dirty="0">
                <a:latin typeface="仿宋" panose="02010609060101010101" pitchFamily="49" charset="-122"/>
              </a:rPr>
              <a:t>碰撞性</a:t>
            </a:r>
            <a:endParaRPr lang="en-US" altLang="zh-CN" dirty="0">
              <a:latin typeface="仿宋" panose="02010609060101010101" pitchFamily="49" charset="-122"/>
            </a:endParaRPr>
          </a:p>
          <a:p>
            <a:pPr lvl="1"/>
            <a:r>
              <a:rPr lang="zh-CN" altLang="en-US" dirty="0"/>
              <a:t>对于两个不同的消息</a:t>
            </a:r>
            <a:r>
              <a:rPr lang="en-US" altLang="zh-CN" b="1" i="1" dirty="0"/>
              <a:t>x</a:t>
            </a:r>
            <a:r>
              <a:rPr lang="zh-CN" altLang="en-US" dirty="0"/>
              <a:t>和</a:t>
            </a:r>
            <a:r>
              <a:rPr lang="en-US" altLang="zh-CN" b="1" i="1" dirty="0"/>
              <a:t>y</a:t>
            </a:r>
            <a:r>
              <a:rPr lang="en-US" altLang="zh-CN" dirty="0"/>
              <a:t>, </a:t>
            </a:r>
            <a:r>
              <a:rPr lang="zh-CN" altLang="en-US" dirty="0"/>
              <a:t>如果它们的</a:t>
            </a:r>
            <a:r>
              <a:rPr lang="en-US" altLang="zh-CN" b="1" dirty="0"/>
              <a:t>Hash</a:t>
            </a:r>
            <a:r>
              <a:rPr lang="zh-CN" altLang="en-US" dirty="0"/>
              <a:t>值相同</a:t>
            </a:r>
            <a:r>
              <a:rPr lang="en-US" altLang="zh-CN" dirty="0"/>
              <a:t>, </a:t>
            </a:r>
            <a:r>
              <a:rPr lang="zh-CN" altLang="en-US" dirty="0"/>
              <a:t>则发生了碰撞。</a:t>
            </a:r>
            <a:endParaRPr lang="en-US" altLang="zh-CN" dirty="0"/>
          </a:p>
          <a:p>
            <a:pPr lvl="1"/>
            <a:r>
              <a:rPr lang="zh-CN" altLang="en-US" dirty="0"/>
              <a:t>实际上</a:t>
            </a:r>
            <a:r>
              <a:rPr lang="en-US" altLang="zh-CN" dirty="0"/>
              <a:t>, </a:t>
            </a:r>
            <a:r>
              <a:rPr lang="zh-CN" altLang="en-US" dirty="0"/>
              <a:t>可能的消息是无限的</a:t>
            </a:r>
            <a:r>
              <a:rPr lang="en-US" altLang="zh-CN" dirty="0"/>
              <a:t>, </a:t>
            </a:r>
            <a:r>
              <a:rPr lang="zh-CN" altLang="en-US" dirty="0"/>
              <a:t>可能的</a:t>
            </a:r>
            <a:r>
              <a:rPr lang="en-US" altLang="zh-CN" b="1" dirty="0"/>
              <a:t>Hash</a:t>
            </a:r>
            <a:r>
              <a:rPr lang="zh-CN" altLang="en-US" dirty="0"/>
              <a:t>值是有限的</a:t>
            </a:r>
            <a:r>
              <a:rPr lang="en-US" altLang="zh-CN" dirty="0"/>
              <a:t>, </a:t>
            </a:r>
            <a:r>
              <a:rPr lang="zh-CN" altLang="en-US" dirty="0"/>
              <a:t>不同的消息会产生相同的</a:t>
            </a:r>
            <a:r>
              <a:rPr lang="en-US" altLang="zh-CN" b="1" dirty="0"/>
              <a:t>Hash</a:t>
            </a:r>
            <a:r>
              <a:rPr lang="zh-CN" altLang="en-US" dirty="0"/>
              <a:t>值</a:t>
            </a:r>
            <a:r>
              <a:rPr lang="en-US" altLang="zh-CN" dirty="0"/>
              <a:t>, </a:t>
            </a:r>
            <a:r>
              <a:rPr lang="zh-CN" altLang="en-US" dirty="0"/>
              <a:t>即</a:t>
            </a:r>
            <a:r>
              <a:rPr lang="zh-CN" altLang="en-US" dirty="0">
                <a:solidFill>
                  <a:srgbClr val="FF0000"/>
                </a:solidFill>
              </a:rPr>
              <a:t>碰撞是存在的</a:t>
            </a:r>
            <a:r>
              <a:rPr lang="zh-CN" altLang="en-US" dirty="0"/>
              <a:t>。</a:t>
            </a:r>
            <a:endParaRPr lang="en-US" altLang="zh-CN" sz="2000" dirty="0">
              <a:latin typeface="Times New Roman" panose="02020603050405020304" pitchFamily="18" charset="0"/>
            </a:endParaRPr>
          </a:p>
          <a:p>
            <a:pPr marL="230400" lvl="1">
              <a:buFont typeface="Wingdings" panose="05000000000000000000" pitchFamily="2" charset="2"/>
              <a:buChar char="Ø"/>
            </a:pPr>
            <a:r>
              <a:rPr lang="zh-CN" altLang="en-US" sz="3200" dirty="0">
                <a:latin typeface="仿宋" panose="02010609060101010101" pitchFamily="49" charset="-122"/>
              </a:rPr>
              <a:t>要求</a:t>
            </a:r>
            <a:endParaRPr lang="en-US" altLang="zh-CN" sz="3200" dirty="0">
              <a:latin typeface="仿宋" panose="02010609060101010101" pitchFamily="49" charset="-122"/>
            </a:endParaRPr>
          </a:p>
          <a:p>
            <a:pPr lvl="1"/>
            <a:r>
              <a:rPr lang="zh-CN" altLang="en-US" dirty="0"/>
              <a:t>不能按要求找到一个碰撞</a:t>
            </a:r>
            <a:r>
              <a:rPr lang="en-US" altLang="zh-CN" dirty="0"/>
              <a:t>(</a:t>
            </a:r>
            <a:r>
              <a:rPr lang="zh-CN" altLang="en-US" dirty="0">
                <a:solidFill>
                  <a:srgbClr val="FF0000"/>
                </a:solidFill>
              </a:rPr>
              <a:t>计算安全</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35549925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27" descr="xd71">
            <a:extLst>
              <a:ext uri="{FF2B5EF4-FFF2-40B4-BE49-F238E27FC236}">
                <a16:creationId xmlns="" xmlns:a16="http://schemas.microsoft.com/office/drawing/2014/main" id="{4875F128-E3E9-400F-981E-69DACDB190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040781"/>
            <a:ext cx="5688632" cy="427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 xmlns:a16="http://schemas.microsoft.com/office/drawing/2014/main" id="{71492C34-9389-4C27-8740-3C4EFC14ADA3}"/>
              </a:ext>
            </a:extLst>
          </p:cNvPr>
          <p:cNvSpPr>
            <a:spLocks noChangeArrowheads="1"/>
          </p:cNvSpPr>
          <p:nvPr/>
        </p:nvSpPr>
        <p:spPr bwMode="auto">
          <a:xfrm>
            <a:off x="35496" y="136525"/>
            <a:ext cx="6552728" cy="278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6350" algn="ctr">
              <a:lnSpc>
                <a:spcPct val="120000"/>
              </a:lnSpc>
              <a:buFont typeface="Arial" panose="020B0604020202020204" pitchFamily="34" charset="0"/>
              <a:defRPr sz="3200" b="1">
                <a:solidFill>
                  <a:schemeClr val="tx1"/>
                </a:solidFill>
                <a:latin typeface="Times New Roman" panose="02020603050405020304" pitchFamily="18" charset="0"/>
                <a:ea typeface="仿宋" panose="02010609060101010101" pitchFamily="49" charset="-122"/>
              </a:defRPr>
            </a:lvl1pPr>
            <a:lvl2pPr marL="477838" algn="ctr">
              <a:lnSpc>
                <a:spcPct val="120000"/>
              </a:lnSpc>
              <a:buFont typeface="Arial" panose="020B0604020202020204" pitchFamily="34" charset="0"/>
              <a:defRPr sz="2400" b="1">
                <a:solidFill>
                  <a:schemeClr val="tx1"/>
                </a:solidFill>
                <a:latin typeface="Times New Roman" panose="02020603050405020304" pitchFamily="18" charset="0"/>
                <a:ea typeface="仿宋" panose="02010609060101010101" pitchFamily="49" charset="-122"/>
              </a:defRPr>
            </a:lvl2pPr>
            <a:lvl3pPr algn="ctr">
              <a:lnSpc>
                <a:spcPct val="90000"/>
              </a:lnSpc>
              <a:spcBef>
                <a:spcPts val="500"/>
              </a:spcBef>
              <a:buFont typeface="Arial" panose="020B0604020202020204" pitchFamily="34" charset="0"/>
              <a:defRPr sz="2000">
                <a:solidFill>
                  <a:schemeClr val="tx1"/>
                </a:solidFill>
                <a:latin typeface="Times New Roman" panose="02020603050405020304" pitchFamily="18" charset="0"/>
                <a:ea typeface="仿宋" panose="02010609060101010101" pitchFamily="49" charset="-122"/>
              </a:defRPr>
            </a:lvl3pPr>
            <a:lvl4pPr algn="ctr">
              <a:lnSpc>
                <a:spcPct val="90000"/>
              </a:lnSpc>
              <a:spcBef>
                <a:spcPts val="500"/>
              </a:spcBef>
              <a:buFont typeface="Arial" panose="020B0604020202020204" pitchFamily="34" charset="0"/>
              <a:defRPr>
                <a:solidFill>
                  <a:schemeClr val="tx1"/>
                </a:solidFill>
                <a:latin typeface="Times New Roman" panose="02020603050405020304" pitchFamily="18" charset="0"/>
                <a:ea typeface="仿宋" panose="02010609060101010101" pitchFamily="49" charset="-122"/>
              </a:defRPr>
            </a:lvl4pPr>
            <a:lvl5pPr algn="ctr">
              <a:lnSpc>
                <a:spcPct val="90000"/>
              </a:lnSpc>
              <a:spcBef>
                <a:spcPts val="500"/>
              </a:spcBef>
              <a:buFont typeface="Arial" panose="020B0604020202020204" pitchFamily="34" charset="0"/>
              <a:defRPr>
                <a:solidFill>
                  <a:schemeClr val="tx1"/>
                </a:solidFill>
                <a:latin typeface="Times New Roman" panose="02020603050405020304" pitchFamily="18" charset="0"/>
                <a:ea typeface="仿宋" panose="02010609060101010101" pitchFamily="49" charset="-122"/>
              </a:defRPr>
            </a:lvl5pPr>
            <a:lvl6pPr algn="ctr" eaLnBrk="0" fontAlgn="base" hangingPunct="0">
              <a:lnSpc>
                <a:spcPct val="90000"/>
              </a:lnSpc>
              <a:spcBef>
                <a:spcPts val="500"/>
              </a:spcBef>
              <a:spcAft>
                <a:spcPct val="0"/>
              </a:spcAft>
              <a:buFont typeface="Arial" panose="020B0604020202020204" pitchFamily="34" charset="0"/>
              <a:defRPr>
                <a:solidFill>
                  <a:schemeClr val="tx1"/>
                </a:solidFill>
                <a:latin typeface="Times New Roman" panose="02020603050405020304" pitchFamily="18" charset="0"/>
                <a:ea typeface="仿宋" panose="02010609060101010101" pitchFamily="49" charset="-122"/>
              </a:defRPr>
            </a:lvl6pPr>
            <a:lvl7pPr algn="ctr" eaLnBrk="0" fontAlgn="base" hangingPunct="0">
              <a:lnSpc>
                <a:spcPct val="90000"/>
              </a:lnSpc>
              <a:spcBef>
                <a:spcPts val="500"/>
              </a:spcBef>
              <a:spcAft>
                <a:spcPct val="0"/>
              </a:spcAft>
              <a:buFont typeface="Arial" panose="020B0604020202020204" pitchFamily="34" charset="0"/>
              <a:defRPr>
                <a:solidFill>
                  <a:schemeClr val="tx1"/>
                </a:solidFill>
                <a:latin typeface="Times New Roman" panose="02020603050405020304" pitchFamily="18" charset="0"/>
                <a:ea typeface="仿宋" panose="02010609060101010101" pitchFamily="49" charset="-122"/>
              </a:defRPr>
            </a:lvl7pPr>
            <a:lvl8pPr algn="ctr" eaLnBrk="0" fontAlgn="base" hangingPunct="0">
              <a:lnSpc>
                <a:spcPct val="90000"/>
              </a:lnSpc>
              <a:spcBef>
                <a:spcPts val="500"/>
              </a:spcBef>
              <a:spcAft>
                <a:spcPct val="0"/>
              </a:spcAft>
              <a:buFont typeface="Arial" panose="020B0604020202020204" pitchFamily="34" charset="0"/>
              <a:defRPr>
                <a:solidFill>
                  <a:schemeClr val="tx1"/>
                </a:solidFill>
                <a:latin typeface="Times New Roman" panose="02020603050405020304" pitchFamily="18" charset="0"/>
                <a:ea typeface="仿宋" panose="02010609060101010101" pitchFamily="49" charset="-122"/>
              </a:defRPr>
            </a:lvl8pPr>
            <a:lvl9pPr algn="ctr" eaLnBrk="0" fontAlgn="base" hangingPunct="0">
              <a:lnSpc>
                <a:spcPct val="90000"/>
              </a:lnSpc>
              <a:spcBef>
                <a:spcPts val="500"/>
              </a:spcBef>
              <a:spcAft>
                <a:spcPct val="0"/>
              </a:spcAft>
              <a:buFont typeface="Arial" panose="020B0604020202020204" pitchFamily="34" charset="0"/>
              <a:defRPr>
                <a:solidFill>
                  <a:schemeClr val="tx1"/>
                </a:solidFill>
                <a:latin typeface="Times New Roman" panose="02020603050405020304" pitchFamily="18" charset="0"/>
                <a:ea typeface="仿宋" panose="02010609060101010101" pitchFamily="49" charset="-122"/>
              </a:defRPr>
            </a:lvl9pPr>
          </a:lstStyle>
          <a:p>
            <a:pPr marL="230400" indent="-230400" algn="l">
              <a:buFont typeface="Times New Roman" panose="02020603050405020304" pitchFamily="18" charset="0"/>
              <a:buChar char="‒"/>
            </a:pPr>
            <a:r>
              <a:rPr lang="en-US" altLang="zh-CN" sz="2000" i="1" dirty="0">
                <a:latin typeface="Euclid" panose="02020503060505020303" pitchFamily="18" charset="0"/>
                <a:ea typeface="华文中宋" panose="02010600040101010101" pitchFamily="2" charset="-122"/>
              </a:rPr>
              <a:t>A</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B</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C</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D</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E</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缓冲区的5个字</a:t>
            </a:r>
          </a:p>
          <a:p>
            <a:pPr marL="230400" indent="-230400" algn="l">
              <a:buFont typeface="Times New Roman" panose="02020603050405020304" pitchFamily="18" charset="0"/>
              <a:buChar char="‒"/>
            </a:pPr>
            <a:r>
              <a:rPr lang="en-US" altLang="zh-CN" sz="2000" dirty="0">
                <a:latin typeface="Euclid" panose="02020503060505020303" pitchFamily="18" charset="0"/>
                <a:ea typeface="华文中宋" panose="02010600040101010101" pitchFamily="2" charset="-122"/>
              </a:rPr>
              <a:t> </a:t>
            </a:r>
            <a:r>
              <a:rPr lang="en-US" altLang="zh-CN" sz="2000" i="1" dirty="0">
                <a:latin typeface="Euclid" panose="02020503060505020303" pitchFamily="18" charset="0"/>
                <a:ea typeface="华文中宋" panose="02010600040101010101" pitchFamily="2" charset="-122"/>
              </a:rPr>
              <a:t>t</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迭代的步数</a:t>
            </a:r>
            <a:r>
              <a:rPr lang="en-US" altLang="zh-CN" sz="2000" dirty="0">
                <a:latin typeface="Euclid" panose="02020503060505020303" pitchFamily="18" charset="0"/>
                <a:ea typeface="华文中宋" panose="02010600040101010101" pitchFamily="2" charset="-122"/>
              </a:rPr>
              <a:t>(0≤</a:t>
            </a:r>
            <a:r>
              <a:rPr lang="en-US" altLang="zh-CN" sz="2000" i="1" dirty="0">
                <a:latin typeface="Euclid" panose="02020503060505020303" pitchFamily="18" charset="0"/>
                <a:ea typeface="华文中宋" panose="02010600040101010101" pitchFamily="2" charset="-122"/>
              </a:rPr>
              <a:t>t</a:t>
            </a:r>
            <a:r>
              <a:rPr lang="en-US" altLang="zh-CN" sz="2000" dirty="0">
                <a:latin typeface="Euclid" panose="02020503060505020303" pitchFamily="18" charset="0"/>
                <a:ea typeface="华文中宋" panose="02010600040101010101" pitchFamily="2" charset="-122"/>
              </a:rPr>
              <a:t>≤79)</a:t>
            </a:r>
          </a:p>
          <a:p>
            <a:pPr marL="230400" indent="-230400" algn="l">
              <a:buFont typeface="Times New Roman" panose="02020603050405020304" pitchFamily="18" charset="0"/>
              <a:buChar char="‒"/>
            </a:pPr>
            <a:r>
              <a:rPr lang="en-US" altLang="zh-CN" sz="2000" i="1" dirty="0">
                <a:latin typeface="Euclid" panose="02020503060505020303" pitchFamily="18" charset="0"/>
                <a:ea typeface="华文中宋" panose="02010600040101010101" pitchFamily="2" charset="-122"/>
              </a:rPr>
              <a:t>f</a:t>
            </a:r>
            <a:r>
              <a:rPr lang="en-US" altLang="zh-CN" sz="2000" i="1" baseline="-25000" dirty="0">
                <a:latin typeface="Euclid" panose="02020503060505020303" pitchFamily="18" charset="0"/>
                <a:ea typeface="华文中宋" panose="02010600040101010101" pitchFamily="2" charset="-122"/>
              </a:rPr>
              <a:t>t</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B</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C</a:t>
            </a:r>
            <a:r>
              <a:rPr lang="en-US" altLang="zh-CN" sz="2000" dirty="0">
                <a:latin typeface="Euclid" panose="02020503060505020303" pitchFamily="18" charset="0"/>
                <a:ea typeface="华文中宋" panose="02010600040101010101" pitchFamily="2" charset="-122"/>
              </a:rPr>
              <a:t>,</a:t>
            </a:r>
            <a:r>
              <a:rPr lang="en-US" altLang="zh-CN" sz="2000" i="1" dirty="0">
                <a:latin typeface="Euclid" panose="02020503060505020303" pitchFamily="18" charset="0"/>
                <a:ea typeface="华文中宋" panose="02010600040101010101" pitchFamily="2" charset="-122"/>
              </a:rPr>
              <a:t>D</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第</a:t>
            </a:r>
            <a:r>
              <a:rPr lang="en-US" altLang="zh-CN" sz="2000" i="1" dirty="0">
                <a:latin typeface="Euclid" panose="02020503060505020303" pitchFamily="18" charset="0"/>
                <a:ea typeface="华文中宋" panose="02010600040101010101" pitchFamily="2" charset="-122"/>
              </a:rPr>
              <a:t>t</a:t>
            </a:r>
            <a:r>
              <a:rPr lang="zh-CN" altLang="en-US" sz="2000" dirty="0">
                <a:latin typeface="Euclid" panose="02020503060505020303" pitchFamily="18" charset="0"/>
                <a:ea typeface="华文中宋" panose="02010600040101010101" pitchFamily="2" charset="-122"/>
              </a:rPr>
              <a:t>步迭代使用的基本逻辑函数</a:t>
            </a:r>
          </a:p>
          <a:p>
            <a:pPr marL="230400" indent="-230400" algn="l">
              <a:buFont typeface="Times New Roman" panose="02020603050405020304" pitchFamily="18" charset="0"/>
              <a:buChar char="‒"/>
            </a:pPr>
            <a:r>
              <a:rPr lang="en-US" altLang="zh-CN" sz="2000" dirty="0">
                <a:latin typeface="Euclid" panose="02020503060505020303" pitchFamily="18" charset="0"/>
                <a:ea typeface="华文中宋" panose="02010600040101010101" pitchFamily="2" charset="-122"/>
              </a:rPr>
              <a:t>CLS</a:t>
            </a:r>
            <a:r>
              <a:rPr lang="en-US" altLang="zh-CN" sz="2000" i="1" dirty="0">
                <a:latin typeface="Euclid" panose="02020503060505020303" pitchFamily="18" charset="0"/>
                <a:ea typeface="华文中宋" panose="02010600040101010101" pitchFamily="2" charset="-122"/>
              </a:rPr>
              <a:t>s</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左循环移</a:t>
            </a:r>
            <a:r>
              <a:rPr lang="en-US" altLang="zh-CN" sz="2000" i="1" dirty="0">
                <a:latin typeface="Euclid" panose="02020503060505020303" pitchFamily="18" charset="0"/>
                <a:ea typeface="华文中宋" panose="02010600040101010101" pitchFamily="2" charset="-122"/>
              </a:rPr>
              <a:t>s</a:t>
            </a:r>
            <a:r>
              <a:rPr lang="zh-CN" altLang="en-US" sz="2000" dirty="0">
                <a:latin typeface="Euclid" panose="02020503060505020303" pitchFamily="18" charset="0"/>
                <a:ea typeface="华文中宋" panose="02010600040101010101" pitchFamily="2" charset="-122"/>
              </a:rPr>
              <a:t>位</a:t>
            </a:r>
          </a:p>
          <a:p>
            <a:pPr marL="230400" indent="-230400" algn="l">
              <a:buFont typeface="Times New Roman" panose="02020603050405020304" pitchFamily="18" charset="0"/>
              <a:buChar char="‒"/>
            </a:pPr>
            <a:r>
              <a:rPr lang="en-US" altLang="zh-CN" sz="2000" dirty="0">
                <a:latin typeface="Euclid" panose="02020503060505020303" pitchFamily="18" charset="0"/>
                <a:ea typeface="华文中宋" panose="02010600040101010101" pitchFamily="2" charset="-122"/>
              </a:rPr>
              <a:t> </a:t>
            </a:r>
            <a:r>
              <a:rPr lang="en-US" altLang="zh-CN" sz="2000" i="1" dirty="0" err="1">
                <a:latin typeface="Euclid" panose="02020503060505020303" pitchFamily="18" charset="0"/>
                <a:ea typeface="华文中宋" panose="02010600040101010101" pitchFamily="2" charset="-122"/>
              </a:rPr>
              <a:t>W</a:t>
            </a:r>
            <a:r>
              <a:rPr lang="en-US" altLang="zh-CN" sz="2000" i="1" baseline="-25000" dirty="0" err="1">
                <a:latin typeface="Euclid" panose="02020503060505020303" pitchFamily="18" charset="0"/>
                <a:ea typeface="华文中宋" panose="02010600040101010101" pitchFamily="2" charset="-122"/>
              </a:rPr>
              <a:t>t</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由当前512比特长的分组导出的一个32比特长的字</a:t>
            </a:r>
          </a:p>
          <a:p>
            <a:pPr marL="230400" indent="-230400" algn="l">
              <a:buFont typeface="Times New Roman" panose="02020603050405020304" pitchFamily="18" charset="0"/>
              <a:buChar char="‒"/>
            </a:pPr>
            <a:r>
              <a:rPr lang="en-US" altLang="zh-CN" sz="2000" dirty="0">
                <a:latin typeface="Euclid" panose="02020503060505020303" pitchFamily="18" charset="0"/>
                <a:ea typeface="华文中宋" panose="02010600040101010101" pitchFamily="2" charset="-122"/>
              </a:rPr>
              <a:t> </a:t>
            </a:r>
            <a:r>
              <a:rPr lang="en-US" altLang="zh-CN" sz="2000" i="1" dirty="0" err="1">
                <a:latin typeface="Euclid" panose="02020503060505020303" pitchFamily="18" charset="0"/>
                <a:ea typeface="华文中宋" panose="02010600040101010101" pitchFamily="2" charset="-122"/>
              </a:rPr>
              <a:t>K</a:t>
            </a:r>
            <a:r>
              <a:rPr lang="en-US" altLang="zh-CN" sz="2000" i="1" baseline="-25000" dirty="0" err="1">
                <a:latin typeface="Euclid" panose="02020503060505020303" pitchFamily="18" charset="0"/>
                <a:ea typeface="华文中宋" panose="02010600040101010101" pitchFamily="2" charset="-122"/>
              </a:rPr>
              <a:t>t</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加法常量</a:t>
            </a:r>
          </a:p>
          <a:p>
            <a:pPr marL="230400" indent="-230400" algn="l">
              <a:buFont typeface="Times New Roman" panose="02020603050405020304" pitchFamily="18" charset="0"/>
              <a:buChar char="‒"/>
            </a:pPr>
            <a:r>
              <a:rPr lang="zh-CN" altLang="en-US" sz="2000" dirty="0">
                <a:latin typeface="Euclid" panose="02020503060505020303" pitchFamily="18" charset="0"/>
                <a:ea typeface="华文中宋" panose="02010600040101010101" pitchFamily="2" charset="-122"/>
              </a:rPr>
              <a:t> +</a:t>
            </a:r>
            <a:r>
              <a:rPr lang="en-US" altLang="zh-CN" sz="2000" dirty="0">
                <a:latin typeface="Euclid" panose="02020503060505020303" pitchFamily="18" charset="0"/>
                <a:ea typeface="华文中宋" panose="02010600040101010101" pitchFamily="2" charset="-122"/>
              </a:rPr>
              <a:t>: </a:t>
            </a:r>
            <a:r>
              <a:rPr lang="zh-CN" altLang="en-US" sz="2000" dirty="0">
                <a:latin typeface="Euclid" panose="02020503060505020303" pitchFamily="18" charset="0"/>
                <a:ea typeface="华文中宋" panose="02010600040101010101" pitchFamily="2" charset="-122"/>
              </a:rPr>
              <a:t>模2</a:t>
            </a:r>
            <a:r>
              <a:rPr lang="zh-CN" altLang="en-US" sz="2000" baseline="30000" dirty="0">
                <a:latin typeface="Euclid" panose="02020503060505020303" pitchFamily="18" charset="0"/>
                <a:ea typeface="华文中宋" panose="02010600040101010101" pitchFamily="2" charset="-122"/>
              </a:rPr>
              <a:t>32</a:t>
            </a:r>
            <a:r>
              <a:rPr lang="zh-CN" altLang="en-US" sz="2000" dirty="0">
                <a:latin typeface="Euclid" panose="02020503060505020303" pitchFamily="18" charset="0"/>
                <a:ea typeface="华文中宋" panose="02010600040101010101" pitchFamily="2" charset="-122"/>
              </a:rPr>
              <a:t>加法。</a:t>
            </a:r>
          </a:p>
        </p:txBody>
      </p:sp>
      <p:sp>
        <p:nvSpPr>
          <p:cNvPr id="8" name="文本框 7">
            <a:extLst>
              <a:ext uri="{FF2B5EF4-FFF2-40B4-BE49-F238E27FC236}">
                <a16:creationId xmlns="" xmlns:a16="http://schemas.microsoft.com/office/drawing/2014/main" id="{82601BA4-B118-4D30-8E38-EB538CEBD655}"/>
              </a:ext>
            </a:extLst>
          </p:cNvPr>
          <p:cNvSpPr txBox="1">
            <a:spLocks noChangeArrowheads="1"/>
          </p:cNvSpPr>
          <p:nvPr/>
        </p:nvSpPr>
        <p:spPr bwMode="auto">
          <a:xfrm>
            <a:off x="252456" y="6354469"/>
            <a:ext cx="84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 typeface="Arial" panose="020B0604020202020204" pitchFamily="34" charset="0"/>
              <a:buNone/>
              <a:defRPr/>
            </a:pPr>
            <a:r>
              <a:rPr lang="en-US" altLang="zh-CN" sz="2000" dirty="0">
                <a:solidFill>
                  <a:srgbClr val="FF0000"/>
                </a:solidFill>
                <a:latin typeface="Euclid" pitchFamily="18" charset="0"/>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A</a:t>
            </a:r>
            <a:r>
              <a:rPr lang="en-US" altLang="zh-CN" sz="2000" b="0" dirty="0">
                <a:solidFill>
                  <a:srgbClr val="FF0000"/>
                </a:solidFill>
                <a:latin typeface="+mn-lt"/>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B</a:t>
            </a:r>
            <a:r>
              <a:rPr lang="en-US" altLang="zh-CN" sz="2000" b="0" dirty="0">
                <a:solidFill>
                  <a:srgbClr val="FF0000"/>
                </a:solidFill>
                <a:latin typeface="+mn-lt"/>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C</a:t>
            </a:r>
            <a:r>
              <a:rPr lang="en-US" altLang="zh-CN" sz="2000" b="0" dirty="0">
                <a:solidFill>
                  <a:srgbClr val="FF0000"/>
                </a:solidFill>
                <a:latin typeface="+mn-lt"/>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D</a:t>
            </a:r>
            <a:r>
              <a:rPr lang="en-US" altLang="zh-CN" sz="2000" b="0" dirty="0">
                <a:solidFill>
                  <a:srgbClr val="FF0000"/>
                </a:solidFill>
                <a:latin typeface="+mn-lt"/>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E</a:t>
            </a:r>
            <a:r>
              <a:rPr lang="en-US" altLang="zh-CN" sz="2000" dirty="0">
                <a:solidFill>
                  <a:srgbClr val="FF0000"/>
                </a:solidFill>
                <a:latin typeface="Euclid" pitchFamily="18" charset="0"/>
                <a:ea typeface="宋体" panose="02010600030101010101" pitchFamily="2" charset="-122"/>
              </a:rPr>
              <a:t>)←(</a:t>
            </a:r>
            <a:r>
              <a:rPr lang="en-US" altLang="zh-CN" sz="2000" i="1" dirty="0" err="1">
                <a:solidFill>
                  <a:srgbClr val="FF0000"/>
                </a:solidFill>
                <a:latin typeface="Euclid" pitchFamily="18" charset="0"/>
                <a:ea typeface="宋体" panose="02010600030101010101" pitchFamily="2" charset="-122"/>
              </a:rPr>
              <a:t>E</a:t>
            </a:r>
            <a:r>
              <a:rPr lang="en-US" altLang="zh-CN" sz="2000" dirty="0" err="1">
                <a:solidFill>
                  <a:srgbClr val="FF0000"/>
                </a:solidFill>
                <a:latin typeface="Euclid" pitchFamily="18" charset="0"/>
                <a:ea typeface="宋体" panose="02010600030101010101" pitchFamily="2" charset="-122"/>
              </a:rPr>
              <a:t>+</a:t>
            </a:r>
            <a:r>
              <a:rPr lang="en-US" altLang="zh-CN" sz="2000" i="1" dirty="0" err="1">
                <a:solidFill>
                  <a:srgbClr val="FF0000"/>
                </a:solidFill>
                <a:latin typeface="Euclid" pitchFamily="18" charset="0"/>
                <a:ea typeface="宋体" panose="02010600030101010101" pitchFamily="2" charset="-122"/>
              </a:rPr>
              <a:t>f</a:t>
            </a:r>
            <a:r>
              <a:rPr lang="en-US" altLang="zh-CN" sz="2000" i="1" baseline="-25000" dirty="0" err="1">
                <a:solidFill>
                  <a:srgbClr val="FF0000"/>
                </a:solidFill>
                <a:latin typeface="Euclid" pitchFamily="18" charset="0"/>
                <a:ea typeface="宋体" panose="02010600030101010101" pitchFamily="2" charset="-122"/>
              </a:rPr>
              <a:t>t</a:t>
            </a:r>
            <a:r>
              <a:rPr lang="en-US" altLang="zh-CN" sz="2000" dirty="0">
                <a:solidFill>
                  <a:srgbClr val="FF0000"/>
                </a:solidFill>
                <a:latin typeface="Euclid" pitchFamily="18" charset="0"/>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B</a:t>
            </a:r>
            <a:r>
              <a:rPr lang="en-US" altLang="zh-CN" sz="2000" b="0" dirty="0">
                <a:solidFill>
                  <a:srgbClr val="FF0000"/>
                </a:solidFill>
                <a:latin typeface="+mn-lt"/>
                <a:ea typeface="宋体" panose="02010600030101010101" pitchFamily="2" charset="-122"/>
              </a:rPr>
              <a:t>, </a:t>
            </a:r>
            <a:r>
              <a:rPr lang="en-US" altLang="zh-CN" sz="2000" i="1" dirty="0">
                <a:solidFill>
                  <a:srgbClr val="FF0000"/>
                </a:solidFill>
                <a:latin typeface="Euclid" pitchFamily="18" charset="0"/>
                <a:ea typeface="宋体" panose="02010600030101010101" pitchFamily="2" charset="-122"/>
              </a:rPr>
              <a:t>C</a:t>
            </a:r>
            <a:r>
              <a:rPr lang="en-US" altLang="zh-CN" sz="2000" b="0" dirty="0">
                <a:solidFill>
                  <a:srgbClr val="FF0000"/>
                </a:solidFill>
                <a:latin typeface="+mn-lt"/>
                <a:ea typeface="宋体" panose="02010600030101010101" pitchFamily="2" charset="-122"/>
              </a:rPr>
              <a:t>, </a:t>
            </a:r>
            <a:r>
              <a:rPr lang="en-US" altLang="zh-CN" sz="2000" i="1" dirty="0">
                <a:solidFill>
                  <a:srgbClr val="FF0000"/>
                </a:solidFill>
                <a:latin typeface="Euclid" pitchFamily="18" charset="0"/>
                <a:ea typeface="宋体" panose="02010600030101010101" pitchFamily="2" charset="-122"/>
              </a:rPr>
              <a:t>D</a:t>
            </a:r>
            <a:r>
              <a:rPr lang="en-US" altLang="zh-CN" sz="2000" dirty="0">
                <a:solidFill>
                  <a:srgbClr val="FF0000"/>
                </a:solidFill>
                <a:latin typeface="Euclid" pitchFamily="18" charset="0"/>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CLS</a:t>
            </a:r>
            <a:r>
              <a:rPr lang="en-US" altLang="zh-CN" sz="2000" baseline="-25000" dirty="0">
                <a:solidFill>
                  <a:srgbClr val="FF0000"/>
                </a:solidFill>
                <a:latin typeface="Euclid" pitchFamily="18" charset="0"/>
                <a:ea typeface="宋体" panose="02010600030101010101" pitchFamily="2" charset="-122"/>
              </a:rPr>
              <a:t>5</a:t>
            </a:r>
            <a:r>
              <a:rPr lang="en-US" altLang="zh-CN" sz="2000" dirty="0">
                <a:solidFill>
                  <a:srgbClr val="FF0000"/>
                </a:solidFill>
                <a:latin typeface="Euclid" pitchFamily="18" charset="0"/>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A</a:t>
            </a:r>
            <a:r>
              <a:rPr lang="en-US" altLang="zh-CN" sz="2000" dirty="0">
                <a:solidFill>
                  <a:srgbClr val="FF0000"/>
                </a:solidFill>
                <a:latin typeface="Euclid" pitchFamily="18" charset="0"/>
                <a:ea typeface="宋体" panose="02010600030101010101" pitchFamily="2" charset="-122"/>
              </a:rPr>
              <a:t>)+</a:t>
            </a:r>
            <a:r>
              <a:rPr lang="en-US" altLang="zh-CN" sz="2000" i="1" dirty="0" err="1">
                <a:solidFill>
                  <a:srgbClr val="FF0000"/>
                </a:solidFill>
                <a:latin typeface="Euclid" pitchFamily="18" charset="0"/>
                <a:ea typeface="宋体" panose="02010600030101010101" pitchFamily="2" charset="-122"/>
              </a:rPr>
              <a:t>W</a:t>
            </a:r>
            <a:r>
              <a:rPr lang="en-US" altLang="zh-CN" sz="2000" i="1" baseline="-25000" dirty="0" err="1">
                <a:solidFill>
                  <a:srgbClr val="FF0000"/>
                </a:solidFill>
                <a:latin typeface="Euclid" pitchFamily="18" charset="0"/>
                <a:ea typeface="宋体" panose="02010600030101010101" pitchFamily="2" charset="-122"/>
              </a:rPr>
              <a:t>t</a:t>
            </a:r>
            <a:r>
              <a:rPr lang="en-US" altLang="zh-CN" sz="2000" dirty="0" err="1">
                <a:solidFill>
                  <a:srgbClr val="FF0000"/>
                </a:solidFill>
                <a:latin typeface="Euclid" pitchFamily="18" charset="0"/>
                <a:ea typeface="宋体" panose="02010600030101010101" pitchFamily="2" charset="-122"/>
              </a:rPr>
              <a:t>+</a:t>
            </a:r>
            <a:r>
              <a:rPr lang="en-US" altLang="zh-CN" sz="2000" i="1" dirty="0" err="1">
                <a:solidFill>
                  <a:srgbClr val="FF0000"/>
                </a:solidFill>
                <a:latin typeface="Euclid" pitchFamily="18" charset="0"/>
                <a:ea typeface="宋体" panose="02010600030101010101" pitchFamily="2" charset="-122"/>
              </a:rPr>
              <a:t>K</a:t>
            </a:r>
            <a:r>
              <a:rPr lang="en-US" altLang="zh-CN" sz="2000" i="1" baseline="-25000" dirty="0" err="1">
                <a:solidFill>
                  <a:srgbClr val="FF0000"/>
                </a:solidFill>
                <a:latin typeface="Euclid" pitchFamily="18" charset="0"/>
                <a:ea typeface="宋体" panose="02010600030101010101" pitchFamily="2" charset="-122"/>
              </a:rPr>
              <a:t>t</a:t>
            </a:r>
            <a:r>
              <a:rPr lang="en-US" altLang="zh-CN" sz="2000" dirty="0">
                <a:solidFill>
                  <a:srgbClr val="FF0000"/>
                </a:solidFill>
                <a:latin typeface="Euclid" pitchFamily="18" charset="0"/>
                <a:ea typeface="宋体" panose="02010600030101010101" pitchFamily="2" charset="-122"/>
              </a:rPr>
              <a:t>)</a:t>
            </a:r>
            <a:r>
              <a:rPr lang="en-US" altLang="zh-CN" sz="2000" b="0" dirty="0">
                <a:solidFill>
                  <a:srgbClr val="FF0000"/>
                </a:solidFill>
                <a:latin typeface="+mn-lt"/>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A</a:t>
            </a:r>
            <a:r>
              <a:rPr lang="en-US" altLang="zh-CN" sz="2000" b="0" dirty="0">
                <a:solidFill>
                  <a:srgbClr val="FF0000"/>
                </a:solidFill>
                <a:latin typeface="+mn-lt"/>
                <a:ea typeface="宋体" panose="02010600030101010101" pitchFamily="2" charset="-122"/>
              </a:rPr>
              <a:t>, </a:t>
            </a:r>
            <a:r>
              <a:rPr lang="en-US" altLang="zh-CN" sz="2000" i="1" dirty="0">
                <a:solidFill>
                  <a:srgbClr val="FF0000"/>
                </a:solidFill>
                <a:latin typeface="Euclid" pitchFamily="18" charset="0"/>
                <a:ea typeface="宋体" panose="02010600030101010101" pitchFamily="2" charset="-122"/>
              </a:rPr>
              <a:t>CLS</a:t>
            </a:r>
            <a:r>
              <a:rPr lang="en-US" altLang="zh-CN" sz="2000" baseline="-25000" dirty="0">
                <a:solidFill>
                  <a:srgbClr val="FF0000"/>
                </a:solidFill>
                <a:latin typeface="Euclid" pitchFamily="18" charset="0"/>
                <a:ea typeface="宋体" panose="02010600030101010101" pitchFamily="2" charset="-122"/>
              </a:rPr>
              <a:t>30</a:t>
            </a:r>
            <a:r>
              <a:rPr lang="en-US" altLang="zh-CN" sz="2000" dirty="0">
                <a:solidFill>
                  <a:srgbClr val="FF0000"/>
                </a:solidFill>
                <a:latin typeface="Euclid" pitchFamily="18" charset="0"/>
                <a:ea typeface="宋体" panose="02010600030101010101" pitchFamily="2" charset="-122"/>
              </a:rPr>
              <a:t>(</a:t>
            </a:r>
            <a:r>
              <a:rPr lang="en-US" altLang="zh-CN" sz="2000" i="1" dirty="0">
                <a:solidFill>
                  <a:srgbClr val="FF0000"/>
                </a:solidFill>
                <a:latin typeface="Euclid" pitchFamily="18" charset="0"/>
                <a:ea typeface="宋体" panose="02010600030101010101" pitchFamily="2" charset="-122"/>
              </a:rPr>
              <a:t>B</a:t>
            </a:r>
            <a:r>
              <a:rPr lang="en-US" altLang="zh-CN" sz="2000" dirty="0">
                <a:solidFill>
                  <a:srgbClr val="FF0000"/>
                </a:solidFill>
                <a:latin typeface="Euclid" pitchFamily="18" charset="0"/>
                <a:ea typeface="宋体" panose="02010600030101010101" pitchFamily="2" charset="-122"/>
              </a:rPr>
              <a:t>)</a:t>
            </a:r>
            <a:r>
              <a:rPr lang="en-US" altLang="zh-CN" sz="2000" b="0" dirty="0">
                <a:solidFill>
                  <a:srgbClr val="FF0000"/>
                </a:solidFill>
                <a:latin typeface="+mn-lt"/>
                <a:ea typeface="宋体" panose="02010600030101010101" pitchFamily="2" charset="-122"/>
              </a:rPr>
              <a:t>, </a:t>
            </a:r>
            <a:r>
              <a:rPr lang="en-US" altLang="zh-CN" sz="2000" i="1" dirty="0">
                <a:solidFill>
                  <a:srgbClr val="FF0000"/>
                </a:solidFill>
                <a:latin typeface="Euclid" pitchFamily="18" charset="0"/>
                <a:ea typeface="宋体" panose="02010600030101010101" pitchFamily="2" charset="-122"/>
              </a:rPr>
              <a:t>C</a:t>
            </a:r>
            <a:r>
              <a:rPr lang="en-US" altLang="zh-CN" sz="2000" b="0" dirty="0">
                <a:solidFill>
                  <a:srgbClr val="FF0000"/>
                </a:solidFill>
                <a:latin typeface="+mn-lt"/>
                <a:ea typeface="宋体" panose="02010600030101010101" pitchFamily="2" charset="-122"/>
              </a:rPr>
              <a:t>, </a:t>
            </a:r>
            <a:r>
              <a:rPr lang="en-US" altLang="zh-CN" sz="2000" i="1" dirty="0">
                <a:solidFill>
                  <a:srgbClr val="FF0000"/>
                </a:solidFill>
                <a:latin typeface="Euclid" pitchFamily="18" charset="0"/>
                <a:ea typeface="宋体" panose="02010600030101010101" pitchFamily="2" charset="-122"/>
              </a:rPr>
              <a:t>D</a:t>
            </a:r>
            <a:r>
              <a:rPr lang="en-US" altLang="zh-CN" sz="2000" dirty="0">
                <a:solidFill>
                  <a:srgbClr val="FF0000"/>
                </a:solidFill>
                <a:latin typeface="Euclid" pitchFamily="18" charset="0"/>
                <a:ea typeface="宋体" panose="02010600030101010101" pitchFamily="2" charset="-122"/>
              </a:rPr>
              <a:t>)</a:t>
            </a:r>
            <a:endParaRPr lang="zh-CN" altLang="en-US" sz="2000" dirty="0">
              <a:solidFill>
                <a:srgbClr val="FF0000"/>
              </a:solidFill>
              <a:latin typeface="Euclid" pitchFamily="18" charset="0"/>
              <a:ea typeface="宋体" panose="02010600030101010101" pitchFamily="2" charset="-122"/>
            </a:endParaRPr>
          </a:p>
        </p:txBody>
      </p:sp>
      <p:sp>
        <p:nvSpPr>
          <p:cNvPr id="9" name="文本框 8">
            <a:extLst>
              <a:ext uri="{FF2B5EF4-FFF2-40B4-BE49-F238E27FC236}">
                <a16:creationId xmlns="" xmlns:a16="http://schemas.microsoft.com/office/drawing/2014/main" id="{AA36587F-E0BD-4610-A4D1-C50EA07C353B}"/>
              </a:ext>
            </a:extLst>
          </p:cNvPr>
          <p:cNvSpPr txBox="1"/>
          <p:nvPr/>
        </p:nvSpPr>
        <p:spPr>
          <a:xfrm>
            <a:off x="146089" y="3933056"/>
            <a:ext cx="2952328" cy="523220"/>
          </a:xfrm>
          <a:prstGeom prst="rect">
            <a:avLst/>
          </a:prstGeom>
          <a:noFill/>
        </p:spPr>
        <p:txBody>
          <a:bodyPr wrap="square" rtlCol="0">
            <a:spAutoFit/>
          </a:bodyPr>
          <a:lstStyle/>
          <a:p>
            <a:r>
              <a:rPr lang="zh-CN" altLang="en-US" sz="2800" dirty="0">
                <a:latin typeface="华文中宋" panose="02010600040101010101" pitchFamily="2" charset="-122"/>
                <a:ea typeface="华文中宋" panose="02010600040101010101" pitchFamily="2" charset="-122"/>
              </a:rPr>
              <a:t>一步迭代示意图</a:t>
            </a:r>
          </a:p>
        </p:txBody>
      </p:sp>
    </p:spTree>
    <p:extLst>
      <p:ext uri="{BB962C8B-B14F-4D97-AF65-F5344CB8AC3E}">
        <p14:creationId xmlns:p14="http://schemas.microsoft.com/office/powerpoint/2010/main" val="2466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295DFE-31F9-414D-968B-2A311188903B}"/>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F6F53130-A7C7-4E72-BF8E-4D2EC5DC5890}"/>
              </a:ext>
            </a:extLst>
          </p:cNvPr>
          <p:cNvSpPr>
            <a:spLocks noGrp="1"/>
          </p:cNvSpPr>
          <p:nvPr>
            <p:ph idx="1"/>
          </p:nvPr>
        </p:nvSpPr>
        <p:spPr/>
        <p:txBody>
          <a:bodyPr/>
          <a:lstStyle/>
          <a:p>
            <a:r>
              <a:rPr lang="zh-CN" altLang="en-US" sz="3200" dirty="0"/>
              <a:t>基本逻辑函数</a:t>
            </a:r>
            <a:r>
              <a:rPr lang="en-US" altLang="zh-CN" sz="3200" b="1" i="1" dirty="0"/>
              <a:t>f</a:t>
            </a:r>
            <a:r>
              <a:rPr lang="en-US" altLang="zh-CN" sz="3200" b="1" i="1" baseline="-25000" dirty="0"/>
              <a:t>t</a:t>
            </a:r>
          </a:p>
          <a:p>
            <a:pPr lvl="1"/>
            <a:r>
              <a:rPr lang="zh-CN" altLang="en-US" dirty="0"/>
              <a:t>基本逻辑函数的输入为</a:t>
            </a:r>
            <a:r>
              <a:rPr lang="zh-CN" altLang="en-US" b="1" dirty="0"/>
              <a:t>3</a:t>
            </a:r>
            <a:r>
              <a:rPr lang="zh-CN" altLang="en-US" dirty="0"/>
              <a:t>个</a:t>
            </a:r>
            <a:r>
              <a:rPr lang="zh-CN" altLang="en-US" b="1" dirty="0"/>
              <a:t>32</a:t>
            </a:r>
            <a:r>
              <a:rPr lang="zh-CN" altLang="en-US" dirty="0"/>
              <a:t>比特的字</a:t>
            </a:r>
            <a:r>
              <a:rPr lang="en-US" altLang="zh-CN" dirty="0"/>
              <a:t>, </a:t>
            </a:r>
            <a:r>
              <a:rPr lang="zh-CN" altLang="en-US" dirty="0"/>
              <a:t>输出是一个</a:t>
            </a:r>
            <a:r>
              <a:rPr lang="zh-CN" altLang="en-US" b="1" dirty="0"/>
              <a:t>32</a:t>
            </a:r>
            <a:r>
              <a:rPr lang="zh-CN" altLang="en-US" dirty="0"/>
              <a:t>比特的字。表中</a:t>
            </a:r>
            <a:r>
              <a:rPr lang="zh-CN" altLang="en-US" b="1" dirty="0">
                <a:solidFill>
                  <a:srgbClr val="FF0000"/>
                </a:solidFill>
              </a:rPr>
              <a:t>∧</a:t>
            </a:r>
            <a:r>
              <a:rPr lang="zh-CN" altLang="en-US" b="1" dirty="0"/>
              <a:t>,</a:t>
            </a:r>
            <a:r>
              <a:rPr lang="zh-CN" altLang="en-US" b="1" dirty="0">
                <a:solidFill>
                  <a:srgbClr val="FF0000"/>
                </a:solidFill>
              </a:rPr>
              <a:t>∨</a:t>
            </a:r>
            <a:r>
              <a:rPr lang="zh-CN" altLang="en-US" b="1" dirty="0"/>
              <a:t>, </a:t>
            </a:r>
            <a:r>
              <a:rPr lang="zh-CN" altLang="en-US" b="1" dirty="0">
                <a:solidFill>
                  <a:srgbClr val="FF0000"/>
                </a:solidFill>
              </a:rPr>
              <a:t>－</a:t>
            </a:r>
            <a:r>
              <a:rPr lang="zh-CN" altLang="en-US" b="1" dirty="0"/>
              <a:t>,</a:t>
            </a:r>
            <a:r>
              <a:rPr lang="zh-CN" altLang="en-US" b="1" dirty="0">
                <a:solidFill>
                  <a:srgbClr val="FF0000"/>
                </a:solidFill>
              </a:rPr>
              <a:t>⊕</a:t>
            </a:r>
            <a:r>
              <a:rPr lang="zh-CN" altLang="en-US" dirty="0"/>
              <a:t>分别是与</a:t>
            </a:r>
            <a:r>
              <a:rPr lang="en-US" altLang="zh-CN" dirty="0"/>
              <a:t>, </a:t>
            </a:r>
            <a:r>
              <a:rPr lang="zh-CN" altLang="en-US" dirty="0"/>
              <a:t>或</a:t>
            </a:r>
            <a:r>
              <a:rPr lang="en-US" altLang="zh-CN" dirty="0"/>
              <a:t>, </a:t>
            </a:r>
            <a:r>
              <a:rPr lang="zh-CN" altLang="en-US" dirty="0"/>
              <a:t>非</a:t>
            </a:r>
            <a:r>
              <a:rPr lang="en-US" altLang="zh-CN" dirty="0"/>
              <a:t>, </a:t>
            </a:r>
            <a:r>
              <a:rPr lang="zh-CN" altLang="en-US" dirty="0"/>
              <a:t>异或运算。</a:t>
            </a:r>
          </a:p>
          <a:p>
            <a:endParaRPr lang="zh-CN" altLang="en-US" dirty="0"/>
          </a:p>
        </p:txBody>
      </p:sp>
      <p:grpSp>
        <p:nvGrpSpPr>
          <p:cNvPr id="5" name="组合 1">
            <a:extLst>
              <a:ext uri="{FF2B5EF4-FFF2-40B4-BE49-F238E27FC236}">
                <a16:creationId xmlns="" xmlns:a16="http://schemas.microsoft.com/office/drawing/2014/main" id="{C3BF8D27-0DE3-4E9D-8F08-F2406E8B1F61}"/>
              </a:ext>
            </a:extLst>
          </p:cNvPr>
          <p:cNvGrpSpPr>
            <a:grpSpLocks/>
          </p:cNvGrpSpPr>
          <p:nvPr/>
        </p:nvGrpSpPr>
        <p:grpSpPr bwMode="auto">
          <a:xfrm>
            <a:off x="268288" y="3559522"/>
            <a:ext cx="8624887" cy="2317750"/>
            <a:chOff x="268288" y="3170238"/>
            <a:chExt cx="8624887" cy="2317750"/>
          </a:xfrm>
        </p:grpSpPr>
        <p:grpSp>
          <p:nvGrpSpPr>
            <p:cNvPr id="6" name="组合 12">
              <a:extLst>
                <a:ext uri="{FF2B5EF4-FFF2-40B4-BE49-F238E27FC236}">
                  <a16:creationId xmlns="" xmlns:a16="http://schemas.microsoft.com/office/drawing/2014/main" id="{0ADA4611-C11F-4AF2-9378-173BD3F40AA6}"/>
                </a:ext>
              </a:extLst>
            </p:cNvPr>
            <p:cNvGrpSpPr>
              <a:grpSpLocks/>
            </p:cNvGrpSpPr>
            <p:nvPr/>
          </p:nvGrpSpPr>
          <p:grpSpPr bwMode="auto">
            <a:xfrm>
              <a:off x="268288" y="3170238"/>
              <a:ext cx="8624887" cy="2317750"/>
              <a:chOff x="617935" y="2995973"/>
              <a:chExt cx="7609656" cy="2317750"/>
            </a:xfrm>
          </p:grpSpPr>
          <p:grpSp>
            <p:nvGrpSpPr>
              <p:cNvPr id="11" name="组合 3">
                <a:extLst>
                  <a:ext uri="{FF2B5EF4-FFF2-40B4-BE49-F238E27FC236}">
                    <a16:creationId xmlns="" xmlns:a16="http://schemas.microsoft.com/office/drawing/2014/main" id="{87FB2E41-A535-430C-BAEE-8FA9CB841EE2}"/>
                  </a:ext>
                </a:extLst>
              </p:cNvPr>
              <p:cNvGrpSpPr>
                <a:grpSpLocks/>
              </p:cNvGrpSpPr>
              <p:nvPr/>
            </p:nvGrpSpPr>
            <p:grpSpPr bwMode="auto">
              <a:xfrm>
                <a:off x="617935" y="2995973"/>
                <a:ext cx="7609656" cy="2317750"/>
                <a:chOff x="1066800" y="2971800"/>
                <a:chExt cx="7164388" cy="2317750"/>
              </a:xfrm>
            </p:grpSpPr>
            <p:grpSp>
              <p:nvGrpSpPr>
                <p:cNvPr id="19" name="Group 37">
                  <a:extLst>
                    <a:ext uri="{FF2B5EF4-FFF2-40B4-BE49-F238E27FC236}">
                      <a16:creationId xmlns="" xmlns:a16="http://schemas.microsoft.com/office/drawing/2014/main" id="{2B300389-29E6-4B74-AA39-3DABE82F2653}"/>
                    </a:ext>
                  </a:extLst>
                </p:cNvPr>
                <p:cNvGrpSpPr>
                  <a:grpSpLocks/>
                </p:cNvGrpSpPr>
                <p:nvPr/>
              </p:nvGrpSpPr>
              <p:grpSpPr bwMode="auto">
                <a:xfrm>
                  <a:off x="1066800" y="2971800"/>
                  <a:ext cx="7164388" cy="2317750"/>
                  <a:chOff x="672" y="2352"/>
                  <a:chExt cx="4513" cy="1460"/>
                </a:xfrm>
              </p:grpSpPr>
              <p:sp>
                <p:nvSpPr>
                  <p:cNvPr id="21" name="Rectangle 10">
                    <a:extLst>
                      <a:ext uri="{FF2B5EF4-FFF2-40B4-BE49-F238E27FC236}">
                        <a16:creationId xmlns="" xmlns:a16="http://schemas.microsoft.com/office/drawing/2014/main" id="{9598EF4E-56D6-47AA-B4B2-0555727E1D58}"/>
                      </a:ext>
                    </a:extLst>
                  </p:cNvPr>
                  <p:cNvSpPr>
                    <a:spLocks noChangeArrowheads="1"/>
                  </p:cNvSpPr>
                  <p:nvPr/>
                </p:nvSpPr>
                <p:spPr bwMode="auto">
                  <a:xfrm>
                    <a:off x="3232" y="2696"/>
                    <a:ext cx="1952"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FontTx/>
                      <a:buNone/>
                    </a:pPr>
                    <a:endParaRPr lang="zh-CN" altLang="en-US" sz="2400">
                      <a:ea typeface="FangSong" panose="02010609060101010101" pitchFamily="49" charset="-122"/>
                      <a:cs typeface="FangSong" panose="02010609060101010101" pitchFamily="49" charset="-122"/>
                    </a:endParaRPr>
                  </a:p>
                </p:txBody>
              </p:sp>
              <p:sp>
                <p:nvSpPr>
                  <p:cNvPr id="22" name="Rectangle 9">
                    <a:extLst>
                      <a:ext uri="{FF2B5EF4-FFF2-40B4-BE49-F238E27FC236}">
                        <a16:creationId xmlns="" xmlns:a16="http://schemas.microsoft.com/office/drawing/2014/main" id="{440D6EFA-C842-4AD0-B35C-86BBEDAF5D6D}"/>
                      </a:ext>
                    </a:extLst>
                  </p:cNvPr>
                  <p:cNvSpPr>
                    <a:spLocks noChangeArrowheads="1"/>
                  </p:cNvSpPr>
                  <p:nvPr/>
                </p:nvSpPr>
                <p:spPr bwMode="auto">
                  <a:xfrm>
                    <a:off x="1952" y="2696"/>
                    <a:ext cx="128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FontTx/>
                      <a:buNone/>
                    </a:pPr>
                    <a:endParaRPr lang="zh-CN" altLang="en-US" sz="2400">
                      <a:ea typeface="FangSong" panose="02010609060101010101" pitchFamily="49" charset="-122"/>
                      <a:cs typeface="FangSong" panose="02010609060101010101" pitchFamily="49" charset="-122"/>
                    </a:endParaRPr>
                  </a:p>
                </p:txBody>
              </p:sp>
              <p:sp>
                <p:nvSpPr>
                  <p:cNvPr id="23" name="Rectangle 8">
                    <a:extLst>
                      <a:ext uri="{FF2B5EF4-FFF2-40B4-BE49-F238E27FC236}">
                        <a16:creationId xmlns="" xmlns:a16="http://schemas.microsoft.com/office/drawing/2014/main" id="{61F6960F-BA4D-4505-A0E2-2ADA523B98FE}"/>
                      </a:ext>
                    </a:extLst>
                  </p:cNvPr>
                  <p:cNvSpPr>
                    <a:spLocks noChangeArrowheads="1"/>
                  </p:cNvSpPr>
                  <p:nvPr/>
                </p:nvSpPr>
                <p:spPr bwMode="auto">
                  <a:xfrm>
                    <a:off x="672" y="2696"/>
                    <a:ext cx="128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FontTx/>
                      <a:buNone/>
                    </a:pPr>
                    <a:endParaRPr lang="zh-CN" altLang="en-US" sz="2400">
                      <a:ea typeface="FangSong" panose="02010609060101010101" pitchFamily="49" charset="-122"/>
                      <a:cs typeface="FangSong" panose="02010609060101010101" pitchFamily="49" charset="-122"/>
                    </a:endParaRPr>
                  </a:p>
                  <a:p>
                    <a:pPr algn="ctr" eaLnBrk="1" hangingPunct="1">
                      <a:lnSpc>
                        <a:spcPct val="100000"/>
                      </a:lnSpc>
                      <a:spcBef>
                        <a:spcPct val="20000"/>
                      </a:spcBef>
                      <a:buFontTx/>
                      <a:buNone/>
                    </a:pPr>
                    <a:endParaRPr lang="zh-CN" altLang="en-US" sz="2400">
                      <a:ea typeface="FangSong" panose="02010609060101010101" pitchFamily="49" charset="-122"/>
                      <a:cs typeface="FangSong" panose="02010609060101010101" pitchFamily="49" charset="-122"/>
                    </a:endParaRPr>
                  </a:p>
                  <a:p>
                    <a:pPr algn="ctr" eaLnBrk="1" hangingPunct="1">
                      <a:lnSpc>
                        <a:spcPct val="100000"/>
                      </a:lnSpc>
                      <a:spcBef>
                        <a:spcPct val="20000"/>
                      </a:spcBef>
                      <a:buFontTx/>
                      <a:buNone/>
                    </a:pPr>
                    <a:endParaRPr lang="zh-CN" altLang="en-US" sz="2400">
                      <a:ea typeface="FangSong" panose="02010609060101010101" pitchFamily="49" charset="-122"/>
                      <a:cs typeface="FangSong" panose="02010609060101010101" pitchFamily="49" charset="-122"/>
                    </a:endParaRPr>
                  </a:p>
                  <a:p>
                    <a:pPr algn="ctr" eaLnBrk="1" hangingPunct="1">
                      <a:lnSpc>
                        <a:spcPct val="100000"/>
                      </a:lnSpc>
                      <a:spcBef>
                        <a:spcPct val="20000"/>
                      </a:spcBef>
                      <a:buFontTx/>
                      <a:buNone/>
                    </a:pPr>
                    <a:endParaRPr lang="zh-CN" altLang="en-US" sz="2400">
                      <a:ea typeface="FangSong" panose="02010609060101010101" pitchFamily="49" charset="-122"/>
                      <a:cs typeface="FangSong" panose="02010609060101010101" pitchFamily="49" charset="-122"/>
                    </a:endParaRPr>
                  </a:p>
                </p:txBody>
              </p:sp>
              <p:sp>
                <p:nvSpPr>
                  <p:cNvPr id="24" name="Rectangle 7">
                    <a:extLst>
                      <a:ext uri="{FF2B5EF4-FFF2-40B4-BE49-F238E27FC236}">
                        <a16:creationId xmlns="" xmlns:a16="http://schemas.microsoft.com/office/drawing/2014/main" id="{BDEFDDE3-001B-4225-A59A-8055E860FFD1}"/>
                      </a:ext>
                    </a:extLst>
                  </p:cNvPr>
                  <p:cNvSpPr>
                    <a:spLocks noChangeArrowheads="1"/>
                  </p:cNvSpPr>
                  <p:nvPr/>
                </p:nvSpPr>
                <p:spPr bwMode="auto">
                  <a:xfrm>
                    <a:off x="3232" y="2352"/>
                    <a:ext cx="195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FontTx/>
                      <a:buNone/>
                    </a:pPr>
                    <a:r>
                      <a:rPr lang="zh-CN" altLang="en-US" sz="2400" b="0" dirty="0">
                        <a:latin typeface="华文中宋" panose="02010600040101010101" pitchFamily="2" charset="-122"/>
                        <a:cs typeface="FangSong" panose="02010609060101010101" pitchFamily="49" charset="-122"/>
                      </a:rPr>
                      <a:t>定义</a:t>
                    </a:r>
                  </a:p>
                </p:txBody>
              </p:sp>
              <p:sp>
                <p:nvSpPr>
                  <p:cNvPr id="25" name="Rectangle 6">
                    <a:extLst>
                      <a:ext uri="{FF2B5EF4-FFF2-40B4-BE49-F238E27FC236}">
                        <a16:creationId xmlns="" xmlns:a16="http://schemas.microsoft.com/office/drawing/2014/main" id="{347D81B1-226C-4085-BA91-EB039700AE4E}"/>
                      </a:ext>
                    </a:extLst>
                  </p:cNvPr>
                  <p:cNvSpPr>
                    <a:spLocks noChangeArrowheads="1"/>
                  </p:cNvSpPr>
                  <p:nvPr/>
                </p:nvSpPr>
                <p:spPr bwMode="auto">
                  <a:xfrm>
                    <a:off x="1827" y="2361"/>
                    <a:ext cx="128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FontTx/>
                      <a:buNone/>
                    </a:pPr>
                    <a:r>
                      <a:rPr lang="zh-CN" altLang="en-US" sz="2400" b="0" dirty="0">
                        <a:latin typeface="华文中宋" panose="02010600040101010101" pitchFamily="2" charset="-122"/>
                        <a:cs typeface="FangSong" panose="02010609060101010101" pitchFamily="49" charset="-122"/>
                      </a:rPr>
                      <a:t>函数名</a:t>
                    </a:r>
                  </a:p>
                </p:txBody>
              </p:sp>
              <p:sp>
                <p:nvSpPr>
                  <p:cNvPr id="26" name="Rectangle 5">
                    <a:extLst>
                      <a:ext uri="{FF2B5EF4-FFF2-40B4-BE49-F238E27FC236}">
                        <a16:creationId xmlns="" xmlns:a16="http://schemas.microsoft.com/office/drawing/2014/main" id="{CB582694-5068-4356-BCFA-9A76BCF85442}"/>
                      </a:ext>
                    </a:extLst>
                  </p:cNvPr>
                  <p:cNvSpPr>
                    <a:spLocks noChangeArrowheads="1"/>
                  </p:cNvSpPr>
                  <p:nvPr/>
                </p:nvSpPr>
                <p:spPr bwMode="auto">
                  <a:xfrm>
                    <a:off x="672" y="2352"/>
                    <a:ext cx="128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20000"/>
                      </a:spcBef>
                      <a:buFontTx/>
                      <a:buNone/>
                    </a:pPr>
                    <a:r>
                      <a:rPr lang="zh-CN" altLang="en-US" sz="2400" b="0" dirty="0">
                        <a:latin typeface="华文中宋" panose="02010600040101010101" pitchFamily="2" charset="-122"/>
                        <a:cs typeface="FangSong" panose="02010609060101010101" pitchFamily="49" charset="-122"/>
                      </a:rPr>
                      <a:t>迭代的步数</a:t>
                    </a:r>
                  </a:p>
                </p:txBody>
              </p:sp>
              <p:sp>
                <p:nvSpPr>
                  <p:cNvPr id="27" name="Line 11">
                    <a:extLst>
                      <a:ext uri="{FF2B5EF4-FFF2-40B4-BE49-F238E27FC236}">
                        <a16:creationId xmlns="" xmlns:a16="http://schemas.microsoft.com/office/drawing/2014/main" id="{3B1213AA-8666-4125-B5DE-DB0F80FF3B9E}"/>
                      </a:ext>
                    </a:extLst>
                  </p:cNvPr>
                  <p:cNvSpPr>
                    <a:spLocks noChangeShapeType="1"/>
                  </p:cNvSpPr>
                  <p:nvPr/>
                </p:nvSpPr>
                <p:spPr bwMode="auto">
                  <a:xfrm>
                    <a:off x="672" y="2352"/>
                    <a:ext cx="4512" cy="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2">
                    <a:extLst>
                      <a:ext uri="{FF2B5EF4-FFF2-40B4-BE49-F238E27FC236}">
                        <a16:creationId xmlns="" xmlns:a16="http://schemas.microsoft.com/office/drawing/2014/main" id="{3F9EAD50-D88E-428C-9285-5A237751CF85}"/>
                      </a:ext>
                    </a:extLst>
                  </p:cNvPr>
                  <p:cNvSpPr>
                    <a:spLocks noChangeShapeType="1"/>
                  </p:cNvSpPr>
                  <p:nvPr/>
                </p:nvSpPr>
                <p:spPr bwMode="auto">
                  <a:xfrm>
                    <a:off x="672" y="2696"/>
                    <a:ext cx="45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3">
                    <a:extLst>
                      <a:ext uri="{FF2B5EF4-FFF2-40B4-BE49-F238E27FC236}">
                        <a16:creationId xmlns="" xmlns:a16="http://schemas.microsoft.com/office/drawing/2014/main" id="{84DB0282-A576-4164-BCAD-D7D065A21669}"/>
                      </a:ext>
                    </a:extLst>
                  </p:cNvPr>
                  <p:cNvSpPr>
                    <a:spLocks noChangeShapeType="1"/>
                  </p:cNvSpPr>
                  <p:nvPr/>
                </p:nvSpPr>
                <p:spPr bwMode="auto">
                  <a:xfrm>
                    <a:off x="672" y="3811"/>
                    <a:ext cx="4512" cy="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4">
                    <a:extLst>
                      <a:ext uri="{FF2B5EF4-FFF2-40B4-BE49-F238E27FC236}">
                        <a16:creationId xmlns="" xmlns:a16="http://schemas.microsoft.com/office/drawing/2014/main" id="{BC355561-0EB1-4FC5-978F-977E9E24341D}"/>
                      </a:ext>
                    </a:extLst>
                  </p:cNvPr>
                  <p:cNvSpPr>
                    <a:spLocks noChangeShapeType="1"/>
                  </p:cNvSpPr>
                  <p:nvPr/>
                </p:nvSpPr>
                <p:spPr bwMode="auto">
                  <a:xfrm>
                    <a:off x="672" y="2352"/>
                    <a:ext cx="1" cy="14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5">
                    <a:extLst>
                      <a:ext uri="{FF2B5EF4-FFF2-40B4-BE49-F238E27FC236}">
                        <a16:creationId xmlns="" xmlns:a16="http://schemas.microsoft.com/office/drawing/2014/main" id="{4028A4DC-3F13-4D56-82CD-8AD51EBD40C9}"/>
                      </a:ext>
                    </a:extLst>
                  </p:cNvPr>
                  <p:cNvSpPr>
                    <a:spLocks noChangeShapeType="1"/>
                  </p:cNvSpPr>
                  <p:nvPr/>
                </p:nvSpPr>
                <p:spPr bwMode="auto">
                  <a:xfrm>
                    <a:off x="1857" y="2352"/>
                    <a:ext cx="1" cy="14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6">
                    <a:extLst>
                      <a:ext uri="{FF2B5EF4-FFF2-40B4-BE49-F238E27FC236}">
                        <a16:creationId xmlns="" xmlns:a16="http://schemas.microsoft.com/office/drawing/2014/main" id="{AA1DB75D-A7FC-49EB-8B62-05E55C93E232}"/>
                      </a:ext>
                    </a:extLst>
                  </p:cNvPr>
                  <p:cNvSpPr>
                    <a:spLocks noChangeShapeType="1"/>
                  </p:cNvSpPr>
                  <p:nvPr/>
                </p:nvSpPr>
                <p:spPr bwMode="auto">
                  <a:xfrm>
                    <a:off x="3154" y="2358"/>
                    <a:ext cx="1" cy="14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7">
                    <a:extLst>
                      <a:ext uri="{FF2B5EF4-FFF2-40B4-BE49-F238E27FC236}">
                        <a16:creationId xmlns="" xmlns:a16="http://schemas.microsoft.com/office/drawing/2014/main" id="{2DDB301A-19EF-4854-B380-32FE67133048}"/>
                      </a:ext>
                    </a:extLst>
                  </p:cNvPr>
                  <p:cNvSpPr>
                    <a:spLocks noChangeShapeType="1"/>
                  </p:cNvSpPr>
                  <p:nvPr/>
                </p:nvSpPr>
                <p:spPr bwMode="auto">
                  <a:xfrm>
                    <a:off x="5184" y="2352"/>
                    <a:ext cx="1" cy="14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0" name="对象 2">
                  <a:extLst>
                    <a:ext uri="{FF2B5EF4-FFF2-40B4-BE49-F238E27FC236}">
                      <a16:creationId xmlns="" xmlns:a16="http://schemas.microsoft.com/office/drawing/2014/main" id="{F1EE1137-6D73-419B-A05A-0F59D710E146}"/>
                    </a:ext>
                  </a:extLst>
                </p:cNvPr>
                <p:cNvGraphicFramePr>
                  <a:graphicFrameLocks noChangeAspect="1"/>
                </p:cNvGraphicFramePr>
                <p:nvPr/>
              </p:nvGraphicFramePr>
              <p:xfrm>
                <a:off x="1405731" y="3584754"/>
                <a:ext cx="1354138" cy="327025"/>
              </p:xfrm>
              <a:graphic>
                <a:graphicData uri="http://schemas.openxmlformats.org/presentationml/2006/ole">
                  <mc:AlternateContent xmlns:mc="http://schemas.openxmlformats.org/markup-compatibility/2006">
                    <mc:Choice xmlns:v="urn:schemas-microsoft-com:vml" Requires="v">
                      <p:oleObj spid="_x0000_s173718" r:id="rId3" imgW="681990" imgH="165100" progId="Equation.Ribbit">
                        <p:embed/>
                      </p:oleObj>
                    </mc:Choice>
                    <mc:Fallback>
                      <p:oleObj r:id="rId3" imgW="681990" imgH="165100" progId="Equation.Ribbit">
                        <p:embed/>
                        <p:pic>
                          <p:nvPicPr>
                            <p:cNvPr id="144407" name="对象 2">
                              <a:extLst>
                                <a:ext uri="{FF2B5EF4-FFF2-40B4-BE49-F238E27FC236}">
                                  <a16:creationId xmlns="" xmlns:a16="http://schemas.microsoft.com/office/drawing/2014/main" id="{290C6469-4BA7-42B8-A1C8-8DCACF01D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731" y="3584754"/>
                              <a:ext cx="13541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2" name="对象 4">
                <a:extLst>
                  <a:ext uri="{FF2B5EF4-FFF2-40B4-BE49-F238E27FC236}">
                    <a16:creationId xmlns="" xmlns:a16="http://schemas.microsoft.com/office/drawing/2014/main" id="{50F0B211-48B8-4800-A1B8-33326CBDEA24}"/>
                  </a:ext>
                </a:extLst>
              </p:cNvPr>
              <p:cNvGraphicFramePr>
                <a:graphicFrameLocks noChangeAspect="1"/>
              </p:cNvGraphicFramePr>
              <p:nvPr/>
            </p:nvGraphicFramePr>
            <p:xfrm>
              <a:off x="966211" y="4041520"/>
              <a:ext cx="1497012" cy="327025"/>
            </p:xfrm>
            <a:graphic>
              <a:graphicData uri="http://schemas.openxmlformats.org/presentationml/2006/ole">
                <mc:AlternateContent xmlns:mc="http://schemas.openxmlformats.org/markup-compatibility/2006">
                  <mc:Choice xmlns:v="urn:schemas-microsoft-com:vml" Requires="v">
                    <p:oleObj spid="_x0000_s173719" r:id="rId5" imgW="755650" imgH="165100" progId="Equation.Ribbit">
                      <p:embed/>
                    </p:oleObj>
                  </mc:Choice>
                  <mc:Fallback>
                    <p:oleObj r:id="rId5" imgW="755650" imgH="165100" progId="Equation.Ribbit">
                      <p:embed/>
                      <p:pic>
                        <p:nvPicPr>
                          <p:cNvPr id="144399" name="对象 4">
                            <a:extLst>
                              <a:ext uri="{FF2B5EF4-FFF2-40B4-BE49-F238E27FC236}">
                                <a16:creationId xmlns="" xmlns:a16="http://schemas.microsoft.com/office/drawing/2014/main" id="{660F26A8-4918-4068-9B41-A7887F076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211" y="4041520"/>
                            <a:ext cx="14970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5">
                <a:extLst>
                  <a:ext uri="{FF2B5EF4-FFF2-40B4-BE49-F238E27FC236}">
                    <a16:creationId xmlns="" xmlns:a16="http://schemas.microsoft.com/office/drawing/2014/main" id="{A77BB175-B844-4A4C-ABFC-3D86AF73FB17}"/>
                  </a:ext>
                </a:extLst>
              </p:cNvPr>
              <p:cNvGraphicFramePr>
                <a:graphicFrameLocks noChangeAspect="1"/>
              </p:cNvGraphicFramePr>
              <p:nvPr/>
            </p:nvGraphicFramePr>
            <p:xfrm>
              <a:off x="953748" y="4431507"/>
              <a:ext cx="1504950" cy="331787"/>
            </p:xfrm>
            <a:graphic>
              <a:graphicData uri="http://schemas.openxmlformats.org/presentationml/2006/ole">
                <mc:AlternateContent xmlns:mc="http://schemas.openxmlformats.org/markup-compatibility/2006">
                  <mc:Choice xmlns:v="urn:schemas-microsoft-com:vml" Requires="v">
                    <p:oleObj spid="_x0000_s173720" r:id="rId7" imgW="758190" imgH="166370" progId="Equation.Ribbit">
                      <p:embed/>
                    </p:oleObj>
                  </mc:Choice>
                  <mc:Fallback>
                    <p:oleObj r:id="rId7" imgW="758190" imgH="166370" progId="Equation.Ribbit">
                      <p:embed/>
                      <p:pic>
                        <p:nvPicPr>
                          <p:cNvPr id="144400" name="对象 5">
                            <a:extLst>
                              <a:ext uri="{FF2B5EF4-FFF2-40B4-BE49-F238E27FC236}">
                                <a16:creationId xmlns="" xmlns:a16="http://schemas.microsoft.com/office/drawing/2014/main" id="{9A5ABAA2-A525-419B-99AE-632A968B04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3748" y="4431507"/>
                            <a:ext cx="15049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6">
                <a:extLst>
                  <a:ext uri="{FF2B5EF4-FFF2-40B4-BE49-F238E27FC236}">
                    <a16:creationId xmlns="" xmlns:a16="http://schemas.microsoft.com/office/drawing/2014/main" id="{785B8638-C5B9-4D59-AF9C-DC8EF720E6A6}"/>
                  </a:ext>
                </a:extLst>
              </p:cNvPr>
              <p:cNvGraphicFramePr>
                <a:graphicFrameLocks noChangeAspect="1"/>
              </p:cNvGraphicFramePr>
              <p:nvPr/>
            </p:nvGraphicFramePr>
            <p:xfrm>
              <a:off x="966939" y="4856343"/>
              <a:ext cx="1500188" cy="331787"/>
            </p:xfrm>
            <a:graphic>
              <a:graphicData uri="http://schemas.openxmlformats.org/presentationml/2006/ole">
                <mc:AlternateContent xmlns:mc="http://schemas.openxmlformats.org/markup-compatibility/2006">
                  <mc:Choice xmlns:v="urn:schemas-microsoft-com:vml" Requires="v">
                    <p:oleObj spid="_x0000_s173721" r:id="rId9" imgW="756920" imgH="166370" progId="Equation.Ribbit">
                      <p:embed/>
                    </p:oleObj>
                  </mc:Choice>
                  <mc:Fallback>
                    <p:oleObj r:id="rId9" imgW="756920" imgH="166370" progId="Equation.Ribbit">
                      <p:embed/>
                      <p:pic>
                        <p:nvPicPr>
                          <p:cNvPr id="144401" name="对象 6">
                            <a:extLst>
                              <a:ext uri="{FF2B5EF4-FFF2-40B4-BE49-F238E27FC236}">
                                <a16:creationId xmlns="" xmlns:a16="http://schemas.microsoft.com/office/drawing/2014/main" id="{F7DFC908-18D7-4DC3-BC56-9760B2A83A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939" y="4856343"/>
                            <a:ext cx="150018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7">
                <a:extLst>
                  <a:ext uri="{FF2B5EF4-FFF2-40B4-BE49-F238E27FC236}">
                    <a16:creationId xmlns="" xmlns:a16="http://schemas.microsoft.com/office/drawing/2014/main" id="{5201F77F-6831-4668-A79D-76D727460E04}"/>
                  </a:ext>
                </a:extLst>
              </p:cNvPr>
              <p:cNvGraphicFramePr>
                <a:graphicFrameLocks noChangeAspect="1"/>
              </p:cNvGraphicFramePr>
              <p:nvPr/>
            </p:nvGraphicFramePr>
            <p:xfrm>
              <a:off x="2690526" y="3599792"/>
              <a:ext cx="2076450" cy="352425"/>
            </p:xfrm>
            <a:graphic>
              <a:graphicData uri="http://schemas.openxmlformats.org/presentationml/2006/ole">
                <mc:AlternateContent xmlns:mc="http://schemas.openxmlformats.org/markup-compatibility/2006">
                  <mc:Choice xmlns:v="urn:schemas-microsoft-com:vml" Requires="v">
                    <p:oleObj spid="_x0000_s173722" r:id="rId11" imgW="1047750" imgH="177800" progId="Equation.Ribbit">
                      <p:embed/>
                    </p:oleObj>
                  </mc:Choice>
                  <mc:Fallback>
                    <p:oleObj r:id="rId11" imgW="1047750" imgH="177800" progId="Equation.Ribbit">
                      <p:embed/>
                      <p:pic>
                        <p:nvPicPr>
                          <p:cNvPr id="144402" name="对象 7">
                            <a:extLst>
                              <a:ext uri="{FF2B5EF4-FFF2-40B4-BE49-F238E27FC236}">
                                <a16:creationId xmlns="" xmlns:a16="http://schemas.microsoft.com/office/drawing/2014/main" id="{1871390B-6A64-4EBE-86B0-31B8FAAE9EE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0526" y="3599792"/>
                            <a:ext cx="20764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36">
                <a:extLst>
                  <a:ext uri="{FF2B5EF4-FFF2-40B4-BE49-F238E27FC236}">
                    <a16:creationId xmlns="" xmlns:a16="http://schemas.microsoft.com/office/drawing/2014/main" id="{5094D239-2A98-4932-AB3A-2CA44C820EED}"/>
                  </a:ext>
                </a:extLst>
              </p:cNvPr>
              <p:cNvGraphicFramePr>
                <a:graphicFrameLocks noChangeAspect="1"/>
              </p:cNvGraphicFramePr>
              <p:nvPr/>
            </p:nvGraphicFramePr>
            <p:xfrm>
              <a:off x="2690526" y="4833325"/>
              <a:ext cx="2076450" cy="352425"/>
            </p:xfrm>
            <a:graphic>
              <a:graphicData uri="http://schemas.openxmlformats.org/presentationml/2006/ole">
                <mc:AlternateContent xmlns:mc="http://schemas.openxmlformats.org/markup-compatibility/2006">
                  <mc:Choice xmlns:v="urn:schemas-microsoft-com:vml" Requires="v">
                    <p:oleObj spid="_x0000_s173723" r:id="rId13" imgW="1047750" imgH="177800" progId="Equation.Ribbit">
                      <p:embed/>
                    </p:oleObj>
                  </mc:Choice>
                  <mc:Fallback>
                    <p:oleObj r:id="rId13" imgW="1047750" imgH="177800" progId="Equation.Ribbit">
                      <p:embed/>
                      <p:pic>
                        <p:nvPicPr>
                          <p:cNvPr id="144403" name="对象 36">
                            <a:extLst>
                              <a:ext uri="{FF2B5EF4-FFF2-40B4-BE49-F238E27FC236}">
                                <a16:creationId xmlns="" xmlns:a16="http://schemas.microsoft.com/office/drawing/2014/main" id="{3EB6D3EE-3CF2-47E8-A175-0D7E408270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0526" y="4833325"/>
                            <a:ext cx="20764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37">
                <a:extLst>
                  <a:ext uri="{FF2B5EF4-FFF2-40B4-BE49-F238E27FC236}">
                    <a16:creationId xmlns="" xmlns:a16="http://schemas.microsoft.com/office/drawing/2014/main" id="{B945C0A6-6E7F-433D-B39E-5E99A4A9FB19}"/>
                  </a:ext>
                </a:extLst>
              </p:cNvPr>
              <p:cNvGraphicFramePr>
                <a:graphicFrameLocks noChangeAspect="1"/>
              </p:cNvGraphicFramePr>
              <p:nvPr/>
            </p:nvGraphicFramePr>
            <p:xfrm>
              <a:off x="2686203" y="4019506"/>
              <a:ext cx="2076450" cy="352425"/>
            </p:xfrm>
            <a:graphic>
              <a:graphicData uri="http://schemas.openxmlformats.org/presentationml/2006/ole">
                <mc:AlternateContent xmlns:mc="http://schemas.openxmlformats.org/markup-compatibility/2006">
                  <mc:Choice xmlns:v="urn:schemas-microsoft-com:vml" Requires="v">
                    <p:oleObj spid="_x0000_s173724" r:id="rId15" imgW="1047750" imgH="177800" progId="Equation.Ribbit">
                      <p:embed/>
                    </p:oleObj>
                  </mc:Choice>
                  <mc:Fallback>
                    <p:oleObj r:id="rId15" imgW="1047750" imgH="177800" progId="Equation.Ribbit">
                      <p:embed/>
                      <p:pic>
                        <p:nvPicPr>
                          <p:cNvPr id="144404" name="对象 37">
                            <a:extLst>
                              <a:ext uri="{FF2B5EF4-FFF2-40B4-BE49-F238E27FC236}">
                                <a16:creationId xmlns="" xmlns:a16="http://schemas.microsoft.com/office/drawing/2014/main" id="{D22378F5-EC82-44E4-ABB6-A5B3CCC614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6203" y="4019506"/>
                            <a:ext cx="20764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38">
                <a:extLst>
                  <a:ext uri="{FF2B5EF4-FFF2-40B4-BE49-F238E27FC236}">
                    <a16:creationId xmlns="" xmlns:a16="http://schemas.microsoft.com/office/drawing/2014/main" id="{A304FC59-6D7A-48E7-A700-965EF347D90E}"/>
                  </a:ext>
                </a:extLst>
              </p:cNvPr>
              <p:cNvGraphicFramePr>
                <a:graphicFrameLocks noChangeAspect="1"/>
              </p:cNvGraphicFramePr>
              <p:nvPr/>
            </p:nvGraphicFramePr>
            <p:xfrm>
              <a:off x="2672668" y="4440251"/>
              <a:ext cx="2075743" cy="352425"/>
            </p:xfrm>
            <a:graphic>
              <a:graphicData uri="http://schemas.openxmlformats.org/presentationml/2006/ole">
                <mc:AlternateContent xmlns:mc="http://schemas.openxmlformats.org/markup-compatibility/2006">
                  <mc:Choice xmlns:v="urn:schemas-microsoft-com:vml" Requires="v">
                    <p:oleObj spid="_x0000_s173725" r:id="rId17" imgW="1047750" imgH="177800" progId="Equation.Ribbit">
                      <p:embed/>
                    </p:oleObj>
                  </mc:Choice>
                  <mc:Fallback>
                    <p:oleObj r:id="rId17" imgW="1047750" imgH="177800" progId="Equation.Ribbit">
                      <p:embed/>
                      <p:pic>
                        <p:nvPicPr>
                          <p:cNvPr id="144405" name="对象 38">
                            <a:extLst>
                              <a:ext uri="{FF2B5EF4-FFF2-40B4-BE49-F238E27FC236}">
                                <a16:creationId xmlns="" xmlns:a16="http://schemas.microsoft.com/office/drawing/2014/main" id="{ADA0CC74-94D1-4E29-B440-37787676648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2668" y="4440251"/>
                            <a:ext cx="207574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 name="对象 6">
              <a:extLst>
                <a:ext uri="{FF2B5EF4-FFF2-40B4-BE49-F238E27FC236}">
                  <a16:creationId xmlns="" xmlns:a16="http://schemas.microsoft.com/office/drawing/2014/main" id="{98478785-0F39-4A4D-BFB3-C6BD7479E0EA}"/>
                </a:ext>
              </a:extLst>
            </p:cNvPr>
            <p:cNvGraphicFramePr>
              <a:graphicFrameLocks noChangeAspect="1"/>
            </p:cNvGraphicFramePr>
            <p:nvPr/>
          </p:nvGraphicFramePr>
          <p:xfrm>
            <a:off x="5784850" y="3770313"/>
            <a:ext cx="2303463" cy="334962"/>
          </p:xfrm>
          <a:graphic>
            <a:graphicData uri="http://schemas.openxmlformats.org/presentationml/2006/ole">
              <mc:AlternateContent xmlns:mc="http://schemas.openxmlformats.org/markup-compatibility/2006">
                <mc:Choice xmlns:v="urn:schemas-microsoft-com:vml" Requires="v">
                  <p:oleObj spid="_x0000_s173726" r:id="rId19" imgW="1163320" imgH="170180" progId="Equation.Ribbit">
                    <p:embed/>
                  </p:oleObj>
                </mc:Choice>
                <mc:Fallback>
                  <p:oleObj r:id="rId19" imgW="1163320" imgH="170180" progId="Equation.Ribbit">
                    <p:embed/>
                    <p:pic>
                      <p:nvPicPr>
                        <p:cNvPr id="144394" name="对象 6">
                          <a:extLst>
                            <a:ext uri="{FF2B5EF4-FFF2-40B4-BE49-F238E27FC236}">
                              <a16:creationId xmlns="" xmlns:a16="http://schemas.microsoft.com/office/drawing/2014/main" id="{715DE768-9944-4F62-A4DE-89D4BB8178D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4850" y="3770313"/>
                          <a:ext cx="23034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6">
              <a:extLst>
                <a:ext uri="{FF2B5EF4-FFF2-40B4-BE49-F238E27FC236}">
                  <a16:creationId xmlns="" xmlns:a16="http://schemas.microsoft.com/office/drawing/2014/main" id="{E451D85D-F4F9-4BF0-8E82-C27D79B65DE3}"/>
                </a:ext>
              </a:extLst>
            </p:cNvPr>
            <p:cNvGraphicFramePr>
              <a:graphicFrameLocks noChangeAspect="1"/>
            </p:cNvGraphicFramePr>
            <p:nvPr/>
          </p:nvGraphicFramePr>
          <p:xfrm>
            <a:off x="5191447" y="4698851"/>
            <a:ext cx="3629025" cy="314325"/>
          </p:xfrm>
          <a:graphic>
            <a:graphicData uri="http://schemas.openxmlformats.org/presentationml/2006/ole">
              <mc:AlternateContent xmlns:mc="http://schemas.openxmlformats.org/markup-compatibility/2006">
                <mc:Choice xmlns:v="urn:schemas-microsoft-com:vml" Requires="v">
                  <p:oleObj spid="_x0000_s173727" r:id="rId21" imgW="1833880" imgH="158750" progId="Equation.Ribbit">
                    <p:embed/>
                  </p:oleObj>
                </mc:Choice>
                <mc:Fallback>
                  <p:oleObj r:id="rId21" imgW="1833880" imgH="158750" progId="Equation.Ribbit">
                    <p:embed/>
                    <p:pic>
                      <p:nvPicPr>
                        <p:cNvPr id="144395" name="对象 6">
                          <a:extLst>
                            <a:ext uri="{FF2B5EF4-FFF2-40B4-BE49-F238E27FC236}">
                              <a16:creationId xmlns="" xmlns:a16="http://schemas.microsoft.com/office/drawing/2014/main" id="{866D48EB-849A-4E09-A71C-4ED00B623EA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91447" y="4698851"/>
                          <a:ext cx="36290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6">
              <a:extLst>
                <a:ext uri="{FF2B5EF4-FFF2-40B4-BE49-F238E27FC236}">
                  <a16:creationId xmlns="" xmlns:a16="http://schemas.microsoft.com/office/drawing/2014/main" id="{DDC211B9-BAAB-489A-81DA-9AA7C1F6DB1E}"/>
                </a:ext>
              </a:extLst>
            </p:cNvPr>
            <p:cNvGraphicFramePr>
              <a:graphicFrameLocks noChangeAspect="1"/>
            </p:cNvGraphicFramePr>
            <p:nvPr/>
          </p:nvGraphicFramePr>
          <p:xfrm>
            <a:off x="6262688" y="5110163"/>
            <a:ext cx="1525587" cy="317500"/>
          </p:xfrm>
          <a:graphic>
            <a:graphicData uri="http://schemas.openxmlformats.org/presentationml/2006/ole">
              <mc:AlternateContent xmlns:mc="http://schemas.openxmlformats.org/markup-compatibility/2006">
                <mc:Choice xmlns:v="urn:schemas-microsoft-com:vml" Requires="v">
                  <p:oleObj spid="_x0000_s173728" r:id="rId23" imgW="772160" imgH="160020" progId="Equation.Ribbit">
                    <p:embed/>
                  </p:oleObj>
                </mc:Choice>
                <mc:Fallback>
                  <p:oleObj r:id="rId23" imgW="772160" imgH="160020" progId="Equation.Ribbit">
                    <p:embed/>
                    <p:pic>
                      <p:nvPicPr>
                        <p:cNvPr id="144396" name="对象 6">
                          <a:extLst>
                            <a:ext uri="{FF2B5EF4-FFF2-40B4-BE49-F238E27FC236}">
                              <a16:creationId xmlns="" xmlns:a16="http://schemas.microsoft.com/office/drawing/2014/main" id="{CA9495BF-D6AB-4AF0-8320-D9411F2B3E6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62688" y="5110163"/>
                          <a:ext cx="1525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6">
              <a:extLst>
                <a:ext uri="{FF2B5EF4-FFF2-40B4-BE49-F238E27FC236}">
                  <a16:creationId xmlns="" xmlns:a16="http://schemas.microsoft.com/office/drawing/2014/main" id="{8386E015-FE05-4E83-BB5E-3713E626E84C}"/>
                </a:ext>
              </a:extLst>
            </p:cNvPr>
            <p:cNvGraphicFramePr>
              <a:graphicFrameLocks noChangeAspect="1"/>
            </p:cNvGraphicFramePr>
            <p:nvPr/>
          </p:nvGraphicFramePr>
          <p:xfrm>
            <a:off x="6174368" y="4258468"/>
            <a:ext cx="1525270" cy="317500"/>
          </p:xfrm>
          <a:graphic>
            <a:graphicData uri="http://schemas.openxmlformats.org/presentationml/2006/ole">
              <mc:AlternateContent xmlns:mc="http://schemas.openxmlformats.org/markup-compatibility/2006">
                <mc:Choice xmlns:v="urn:schemas-microsoft-com:vml" Requires="v">
                  <p:oleObj spid="_x0000_s173729" r:id="rId25" imgW="772160" imgH="160020" progId="Equation.Ribbit">
                    <p:embed/>
                  </p:oleObj>
                </mc:Choice>
                <mc:Fallback>
                  <p:oleObj r:id="rId25" imgW="772160" imgH="160020" progId="Equation.Ribbit">
                    <p:embed/>
                    <p:pic>
                      <p:nvPicPr>
                        <p:cNvPr id="144397" name="对象 6">
                          <a:extLst>
                            <a:ext uri="{FF2B5EF4-FFF2-40B4-BE49-F238E27FC236}">
                              <a16:creationId xmlns="" xmlns:a16="http://schemas.microsoft.com/office/drawing/2014/main" id="{F372A134-2765-4157-8AE8-88F846A7402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74368" y="4258468"/>
                          <a:ext cx="152527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2806768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89AA5A-6AB9-4A88-A564-AC2A769B8E7C}"/>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964DC87F-AAFA-4C2C-A01A-2A66A1797D3B}"/>
              </a:ext>
            </a:extLst>
          </p:cNvPr>
          <p:cNvSpPr>
            <a:spLocks noGrp="1"/>
          </p:cNvSpPr>
          <p:nvPr>
            <p:ph idx="1"/>
          </p:nvPr>
        </p:nvSpPr>
        <p:spPr/>
        <p:txBody>
          <a:bodyPr/>
          <a:lstStyle/>
          <a:p>
            <a:r>
              <a:rPr lang="zh-CN" altLang="en-US" dirty="0"/>
              <a:t>基本逻辑函数的真值表</a:t>
            </a:r>
            <a:endParaRPr lang="en-US" altLang="zh-CN" dirty="0"/>
          </a:p>
          <a:p>
            <a:endParaRPr lang="zh-CN" altLang="en-US" dirty="0"/>
          </a:p>
        </p:txBody>
      </p:sp>
      <p:graphicFrame>
        <p:nvGraphicFramePr>
          <p:cNvPr id="5" name="表格 4">
            <a:extLst>
              <a:ext uri="{FF2B5EF4-FFF2-40B4-BE49-F238E27FC236}">
                <a16:creationId xmlns="" xmlns:a16="http://schemas.microsoft.com/office/drawing/2014/main" id="{322CDB63-2EA8-43EA-8BC8-3B84BFA3E655}"/>
              </a:ext>
            </a:extLst>
          </p:cNvPr>
          <p:cNvGraphicFramePr>
            <a:graphicFrameLocks noGrp="1"/>
          </p:cNvGraphicFramePr>
          <p:nvPr>
            <p:extLst>
              <p:ext uri="{D42A27DB-BD31-4B8C-83A1-F6EECF244321}">
                <p14:modId xmlns:p14="http://schemas.microsoft.com/office/powerpoint/2010/main" val="21092128"/>
              </p:ext>
            </p:extLst>
          </p:nvPr>
        </p:nvGraphicFramePr>
        <p:xfrm>
          <a:off x="1331640" y="1916832"/>
          <a:ext cx="6095999" cy="4114800"/>
        </p:xfrm>
        <a:graphic>
          <a:graphicData uri="http://schemas.openxmlformats.org/drawingml/2006/table">
            <a:tbl>
              <a:tblPr firstRow="1" bandRow="1">
                <a:tableStyleId>{5940675A-B579-460E-94D1-54222C63F5DA}</a:tableStyleId>
              </a:tblPr>
              <a:tblGrid>
                <a:gridCol w="870857">
                  <a:extLst>
                    <a:ext uri="{9D8B030D-6E8A-4147-A177-3AD203B41FA5}">
                      <a16:colId xmlns="" xmlns:a16="http://schemas.microsoft.com/office/drawing/2014/main" val="553347077"/>
                    </a:ext>
                  </a:extLst>
                </a:gridCol>
                <a:gridCol w="870857">
                  <a:extLst>
                    <a:ext uri="{9D8B030D-6E8A-4147-A177-3AD203B41FA5}">
                      <a16:colId xmlns="" xmlns:a16="http://schemas.microsoft.com/office/drawing/2014/main" val="1599519147"/>
                    </a:ext>
                  </a:extLst>
                </a:gridCol>
                <a:gridCol w="870857">
                  <a:extLst>
                    <a:ext uri="{9D8B030D-6E8A-4147-A177-3AD203B41FA5}">
                      <a16:colId xmlns="" xmlns:a16="http://schemas.microsoft.com/office/drawing/2014/main" val="2732890780"/>
                    </a:ext>
                  </a:extLst>
                </a:gridCol>
                <a:gridCol w="870857">
                  <a:extLst>
                    <a:ext uri="{9D8B030D-6E8A-4147-A177-3AD203B41FA5}">
                      <a16:colId xmlns="" xmlns:a16="http://schemas.microsoft.com/office/drawing/2014/main" val="340299500"/>
                    </a:ext>
                  </a:extLst>
                </a:gridCol>
                <a:gridCol w="870857">
                  <a:extLst>
                    <a:ext uri="{9D8B030D-6E8A-4147-A177-3AD203B41FA5}">
                      <a16:colId xmlns="" xmlns:a16="http://schemas.microsoft.com/office/drawing/2014/main" val="201389443"/>
                    </a:ext>
                  </a:extLst>
                </a:gridCol>
                <a:gridCol w="870857">
                  <a:extLst>
                    <a:ext uri="{9D8B030D-6E8A-4147-A177-3AD203B41FA5}">
                      <a16:colId xmlns="" xmlns:a16="http://schemas.microsoft.com/office/drawing/2014/main" val="1405365807"/>
                    </a:ext>
                  </a:extLst>
                </a:gridCol>
                <a:gridCol w="870857">
                  <a:extLst>
                    <a:ext uri="{9D8B030D-6E8A-4147-A177-3AD203B41FA5}">
                      <a16:colId xmlns="" xmlns:a16="http://schemas.microsoft.com/office/drawing/2014/main" val="64807452"/>
                    </a:ext>
                  </a:extLst>
                </a:gridCol>
              </a:tblGrid>
              <a:tr h="370840">
                <a:tc>
                  <a:txBody>
                    <a:bodyPr/>
                    <a:lstStyle/>
                    <a:p>
                      <a:pPr algn="ctr"/>
                      <a:r>
                        <a:rPr lang="en-US" altLang="zh-CN" sz="2400" b="1" i="1" dirty="0">
                          <a:latin typeface="Euclid" panose="02020503060505020303" pitchFamily="18" charset="0"/>
                        </a:rPr>
                        <a:t>B</a:t>
                      </a:r>
                      <a:endParaRPr lang="zh-CN" altLang="en-US" sz="2400" b="1" i="1" dirty="0">
                        <a:latin typeface="Euclid" panose="02020503060505020303" pitchFamily="18" charset="0"/>
                      </a:endParaRPr>
                    </a:p>
                  </a:txBody>
                  <a:tcPr/>
                </a:tc>
                <a:tc>
                  <a:txBody>
                    <a:bodyPr/>
                    <a:lstStyle/>
                    <a:p>
                      <a:pPr algn="ctr"/>
                      <a:r>
                        <a:rPr lang="en-US" altLang="zh-CN" sz="2400" b="1" i="1" dirty="0">
                          <a:latin typeface="Euclid" panose="02020503060505020303" pitchFamily="18" charset="0"/>
                        </a:rPr>
                        <a:t>C</a:t>
                      </a:r>
                      <a:endParaRPr lang="zh-CN" altLang="en-US" sz="2400" b="1" i="1" dirty="0">
                        <a:latin typeface="Euclid" panose="02020503060505020303" pitchFamily="18" charset="0"/>
                      </a:endParaRPr>
                    </a:p>
                  </a:txBody>
                  <a:tcPr/>
                </a:tc>
                <a:tc>
                  <a:txBody>
                    <a:bodyPr/>
                    <a:lstStyle/>
                    <a:p>
                      <a:pPr algn="ctr"/>
                      <a:r>
                        <a:rPr lang="en-US" altLang="zh-CN" sz="2400" b="1" i="1" dirty="0">
                          <a:latin typeface="Euclid" panose="02020503060505020303" pitchFamily="18" charset="0"/>
                        </a:rPr>
                        <a:t>D</a:t>
                      </a:r>
                      <a:endParaRPr lang="zh-CN" altLang="en-US" sz="2400" b="1" i="1" dirty="0">
                        <a:latin typeface="Euclid" panose="02020503060505020303" pitchFamily="18" charset="0"/>
                      </a:endParaRPr>
                    </a:p>
                  </a:txBody>
                  <a:tcPr/>
                </a:tc>
                <a:tc>
                  <a:txBody>
                    <a:bodyPr/>
                    <a:lstStyle/>
                    <a:p>
                      <a:pPr algn="ctr"/>
                      <a:r>
                        <a:rPr lang="en-US" altLang="zh-CN" sz="2400" b="1" i="1" dirty="0">
                          <a:latin typeface="Euclid" panose="02020503060505020303" pitchFamily="18" charset="0"/>
                        </a:rPr>
                        <a:t>f</a:t>
                      </a:r>
                      <a:r>
                        <a:rPr lang="en-US" altLang="zh-CN" sz="2400" b="1" i="0" baseline="-25000" dirty="0">
                          <a:latin typeface="Euclid" panose="02020503060505020303" pitchFamily="18" charset="0"/>
                        </a:rPr>
                        <a:t>1</a:t>
                      </a:r>
                      <a:endParaRPr lang="zh-CN" altLang="en-US" sz="2400" b="1" i="0" baseline="-25000" dirty="0">
                        <a:latin typeface="Euclid" panose="02020503060505020303" pitchFamily="18" charset="0"/>
                      </a:endParaRPr>
                    </a:p>
                  </a:txBody>
                  <a:tcPr/>
                </a:tc>
                <a:tc>
                  <a:txBody>
                    <a:bodyPr/>
                    <a:lstStyle/>
                    <a:p>
                      <a:pPr algn="ctr"/>
                      <a:r>
                        <a:rPr lang="en-US" altLang="zh-CN" sz="2400" b="1" i="1" dirty="0">
                          <a:latin typeface="Euclid" panose="02020503060505020303" pitchFamily="18" charset="0"/>
                        </a:rPr>
                        <a:t>f</a:t>
                      </a:r>
                      <a:r>
                        <a:rPr lang="en-US" altLang="zh-CN" sz="2400" b="1" i="0" baseline="-25000" dirty="0">
                          <a:latin typeface="Euclid" panose="02020503060505020303" pitchFamily="18" charset="0"/>
                        </a:rPr>
                        <a:t>2</a:t>
                      </a:r>
                      <a:endParaRPr lang="zh-CN" altLang="en-US" sz="2400" b="1" i="0" baseline="-25000" dirty="0">
                        <a:latin typeface="Euclid" panose="02020503060505020303" pitchFamily="18" charset="0"/>
                      </a:endParaRPr>
                    </a:p>
                  </a:txBody>
                  <a:tcPr/>
                </a:tc>
                <a:tc>
                  <a:txBody>
                    <a:bodyPr/>
                    <a:lstStyle/>
                    <a:p>
                      <a:pPr algn="ctr"/>
                      <a:r>
                        <a:rPr lang="en-US" altLang="zh-CN" sz="2400" b="1" i="1" dirty="0">
                          <a:latin typeface="Euclid" panose="02020503060505020303" pitchFamily="18" charset="0"/>
                        </a:rPr>
                        <a:t>f</a:t>
                      </a:r>
                      <a:r>
                        <a:rPr lang="en-US" altLang="zh-CN" sz="2400" b="1" i="0" baseline="-25000" dirty="0">
                          <a:latin typeface="Euclid" panose="02020503060505020303" pitchFamily="18" charset="0"/>
                        </a:rPr>
                        <a:t>3</a:t>
                      </a:r>
                      <a:endParaRPr lang="zh-CN" altLang="en-US" sz="2400" b="1" i="0" baseline="-25000" dirty="0">
                        <a:latin typeface="Euclid" panose="02020503060505020303" pitchFamily="18" charset="0"/>
                      </a:endParaRPr>
                    </a:p>
                  </a:txBody>
                  <a:tcPr/>
                </a:tc>
                <a:tc>
                  <a:txBody>
                    <a:bodyPr/>
                    <a:lstStyle/>
                    <a:p>
                      <a:pPr algn="ctr"/>
                      <a:r>
                        <a:rPr lang="en-US" altLang="zh-CN" sz="2400" b="1" i="1" dirty="0">
                          <a:latin typeface="Euclid" panose="02020503060505020303" pitchFamily="18" charset="0"/>
                        </a:rPr>
                        <a:t>f</a:t>
                      </a:r>
                      <a:r>
                        <a:rPr lang="en-US" altLang="zh-CN" sz="2400" b="1" i="0" baseline="-25000" dirty="0">
                          <a:latin typeface="Euclid" panose="02020503060505020303" pitchFamily="18" charset="0"/>
                        </a:rPr>
                        <a:t>4</a:t>
                      </a:r>
                      <a:endParaRPr lang="zh-CN" altLang="en-US" sz="2400" b="1" i="0" baseline="-25000" dirty="0">
                        <a:latin typeface="Euclid" panose="02020503060505020303" pitchFamily="18" charset="0"/>
                      </a:endParaRPr>
                    </a:p>
                  </a:txBody>
                  <a:tcPr/>
                </a:tc>
                <a:extLst>
                  <a:ext uri="{0D108BD9-81ED-4DB2-BD59-A6C34878D82A}">
                    <a16:rowId xmlns="" xmlns:a16="http://schemas.microsoft.com/office/drawing/2014/main" val="2889368985"/>
                  </a:ext>
                </a:extLst>
              </a:tr>
              <a:tr h="370840">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1092861155"/>
                  </a:ext>
                </a:extLst>
              </a:tr>
              <a:tr h="370840">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1323244663"/>
                  </a:ext>
                </a:extLst>
              </a:tr>
              <a:tr h="370840">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1743762603"/>
                  </a:ext>
                </a:extLst>
              </a:tr>
              <a:tr h="370840">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4242858855"/>
                  </a:ext>
                </a:extLst>
              </a:tr>
              <a:tr h="370840">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2107739614"/>
                  </a:ext>
                </a:extLst>
              </a:tr>
              <a:tr h="370840">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3627019396"/>
                  </a:ext>
                </a:extLst>
              </a:tr>
              <a:tr h="123613">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3772672595"/>
                  </a:ext>
                </a:extLst>
              </a:tr>
              <a:tr h="242147">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tc>
                <a:tc>
                  <a:txBody>
                    <a:bodyPr/>
                    <a:lstStyle/>
                    <a:p>
                      <a:pPr algn="ctr"/>
                      <a:r>
                        <a:rPr lang="en-US" altLang="zh-CN" sz="2400" b="1" dirty="0">
                          <a:latin typeface="Euclid" panose="02020503060505020303" pitchFamily="18" charset="0"/>
                        </a:rPr>
                        <a:t>0</a:t>
                      </a:r>
                      <a:endParaRPr lang="zh-CN" altLang="en-US" sz="2400" b="1" dirty="0">
                        <a:latin typeface="Euclid" panose="02020503060505020303" pitchFamily="18" charset="0"/>
                      </a:endParaRPr>
                    </a:p>
                  </a:txBody>
                  <a:tcPr/>
                </a:tc>
                <a:extLst>
                  <a:ext uri="{0D108BD9-81ED-4DB2-BD59-A6C34878D82A}">
                    <a16:rowId xmlns="" xmlns:a16="http://schemas.microsoft.com/office/drawing/2014/main" val="1431316061"/>
                  </a:ext>
                </a:extLst>
              </a:tr>
            </a:tbl>
          </a:graphicData>
        </a:graphic>
      </p:graphicFrame>
    </p:spTree>
    <p:extLst>
      <p:ext uri="{BB962C8B-B14F-4D97-AF65-F5344CB8AC3E}">
        <p14:creationId xmlns:p14="http://schemas.microsoft.com/office/powerpoint/2010/main" val="207445512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8BEFF5-5CCE-4168-9334-A0A7E03FB747}"/>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9962364B-20A7-4F77-8A3F-6D09EE41BBE9}"/>
              </a:ext>
            </a:extLst>
          </p:cNvPr>
          <p:cNvSpPr>
            <a:spLocks noGrp="1"/>
          </p:cNvSpPr>
          <p:nvPr>
            <p:ph idx="1"/>
          </p:nvPr>
        </p:nvSpPr>
        <p:spPr/>
        <p:txBody>
          <a:bodyPr/>
          <a:lstStyle/>
          <a:p>
            <a:r>
              <a:rPr lang="en-US" altLang="zh-CN" b="1" dirty="0"/>
              <a:t>SHA-1</a:t>
            </a:r>
            <a:r>
              <a:rPr lang="zh-CN" altLang="en-US" dirty="0"/>
              <a:t>的加法常量</a:t>
            </a:r>
          </a:p>
        </p:txBody>
      </p:sp>
      <p:pic>
        <p:nvPicPr>
          <p:cNvPr id="5" name="Picture 1">
            <a:extLst>
              <a:ext uri="{FF2B5EF4-FFF2-40B4-BE49-F238E27FC236}">
                <a16:creationId xmlns="" xmlns:a16="http://schemas.microsoft.com/office/drawing/2014/main" id="{595DF184-E163-44FD-8BE5-FA69655D3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73324"/>
            <a:ext cx="8458536" cy="217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89573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D5A40B-C7D1-4CB4-BE08-660BB02C580F}"/>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5" name="Rectangle 2">
            <a:extLst>
              <a:ext uri="{FF2B5EF4-FFF2-40B4-BE49-F238E27FC236}">
                <a16:creationId xmlns="" xmlns:a16="http://schemas.microsoft.com/office/drawing/2014/main" id="{252F75FF-39A1-480B-85D1-5AAC4A1F0978}"/>
              </a:ext>
            </a:extLst>
          </p:cNvPr>
          <p:cNvSpPr>
            <a:spLocks noGrp="1" noChangeArrowheads="1"/>
          </p:cNvSpPr>
          <p:nvPr>
            <p:ph idx="1"/>
          </p:nvPr>
        </p:nvSpPr>
        <p:spPr>
          <a:xfrm>
            <a:off x="617538" y="1125538"/>
            <a:ext cx="7886700" cy="4578350"/>
          </a:xfrm>
        </p:spPr>
        <p:txBody>
          <a:bodyPr/>
          <a:lstStyle/>
          <a:p>
            <a:pPr marL="0" eaLnBrk="1" hangingPunct="1">
              <a:buFont typeface="Arial" panose="020B0604020202020204" pitchFamily="34" charset="0"/>
              <a:buNone/>
            </a:pPr>
            <a:r>
              <a:rPr lang="zh-CN" altLang="en-US" sz="2400" b="0" dirty="0"/>
              <a:t>下面说明如何由当前的输入分组 </a:t>
            </a:r>
            <a:r>
              <a:rPr lang="en-US" altLang="zh-CN" sz="2400" b="1" dirty="0"/>
              <a:t>(</a:t>
            </a:r>
            <a:r>
              <a:rPr lang="zh-CN" altLang="en-US" sz="2400" b="1" dirty="0"/>
              <a:t>512</a:t>
            </a:r>
            <a:r>
              <a:rPr lang="zh-CN" altLang="en-US" sz="2400" b="0" dirty="0"/>
              <a:t>比特长</a:t>
            </a:r>
            <a:r>
              <a:rPr lang="en-US" altLang="zh-CN" sz="2400" b="1" dirty="0"/>
              <a:t>)</a:t>
            </a:r>
            <a:r>
              <a:rPr lang="en-US" altLang="zh-CN" sz="2400" b="0" dirty="0"/>
              <a:t> </a:t>
            </a:r>
            <a:r>
              <a:rPr lang="zh-CN" altLang="en-US" sz="2400" b="0" dirty="0"/>
              <a:t>导出</a:t>
            </a:r>
            <a:r>
              <a:rPr lang="en-US" altLang="zh-CN" sz="2400" b="1" dirty="0"/>
              <a:t>(</a:t>
            </a:r>
            <a:r>
              <a:rPr lang="en-US" altLang="zh-CN" sz="2400" b="1" i="1" dirty="0">
                <a:latin typeface="Euclid" panose="02020503060505020303" pitchFamily="18" charset="0"/>
              </a:rPr>
              <a:t>W</a:t>
            </a:r>
            <a:r>
              <a:rPr lang="en-US" altLang="zh-CN" sz="2400" b="1" baseline="-25000" dirty="0">
                <a:latin typeface="Euclid" panose="02020503060505020303" pitchFamily="18" charset="0"/>
              </a:rPr>
              <a:t>0</a:t>
            </a:r>
            <a:r>
              <a:rPr lang="en-US" altLang="zh-CN" sz="2400" b="1" dirty="0"/>
              <a:t>, </a:t>
            </a:r>
            <a:r>
              <a:rPr lang="en-US" altLang="zh-CN" sz="2400" b="1" i="1" dirty="0">
                <a:latin typeface="Euclid" panose="02020503060505020303" pitchFamily="18" charset="0"/>
              </a:rPr>
              <a:t>W</a:t>
            </a:r>
            <a:r>
              <a:rPr lang="en-US" altLang="zh-CN" sz="2400" b="1" baseline="-25000" dirty="0">
                <a:latin typeface="Euclid" panose="02020503060505020303" pitchFamily="18" charset="0"/>
              </a:rPr>
              <a:t>1</a:t>
            </a:r>
            <a:r>
              <a:rPr lang="en-US" altLang="zh-CN" sz="2400" b="1" dirty="0"/>
              <a:t>, </a:t>
            </a:r>
            <a:r>
              <a:rPr lang="en-US" altLang="zh-CN" sz="2400" b="1" dirty="0">
                <a:latin typeface="Euclid" panose="02020503060505020303" pitchFamily="18" charset="0"/>
              </a:rPr>
              <a:t>…</a:t>
            </a:r>
            <a:r>
              <a:rPr lang="en-US" altLang="zh-CN" sz="2400" b="1" dirty="0"/>
              <a:t>,</a:t>
            </a:r>
            <a:r>
              <a:rPr lang="en-US" altLang="zh-CN" sz="2400" b="1" i="1" dirty="0">
                <a:latin typeface="Euclid" panose="02020503060505020303" pitchFamily="18" charset="0"/>
              </a:rPr>
              <a:t> W</a:t>
            </a:r>
            <a:r>
              <a:rPr lang="en-US" altLang="zh-CN" sz="2400" b="1" baseline="-25000" dirty="0">
                <a:latin typeface="Euclid" panose="02020503060505020303" pitchFamily="18" charset="0"/>
              </a:rPr>
              <a:t>15</a:t>
            </a:r>
            <a:r>
              <a:rPr lang="en-US" altLang="zh-CN" sz="2400" b="1" dirty="0"/>
              <a:t>,</a:t>
            </a:r>
            <a:r>
              <a:rPr lang="en-US" altLang="zh-CN" sz="2400" b="1" i="1" dirty="0">
                <a:latin typeface="Euclid" panose="02020503060505020303" pitchFamily="18" charset="0"/>
              </a:rPr>
              <a:t> W</a:t>
            </a:r>
            <a:r>
              <a:rPr lang="en-US" altLang="zh-CN" sz="2400" b="1" baseline="-25000" dirty="0">
                <a:latin typeface="Euclid" panose="02020503060505020303" pitchFamily="18" charset="0"/>
              </a:rPr>
              <a:t>16</a:t>
            </a:r>
            <a:r>
              <a:rPr lang="en-US" altLang="zh-CN" sz="2400" b="1" dirty="0"/>
              <a:t>, </a:t>
            </a:r>
            <a:r>
              <a:rPr lang="en-US" altLang="zh-CN" sz="2400" b="1" i="1" dirty="0">
                <a:latin typeface="Euclid" panose="02020503060505020303" pitchFamily="18" charset="0"/>
              </a:rPr>
              <a:t>W</a:t>
            </a:r>
            <a:r>
              <a:rPr lang="en-US" altLang="zh-CN" sz="2400" b="1" baseline="-25000" dirty="0">
                <a:latin typeface="Euclid" panose="02020503060505020303" pitchFamily="18" charset="0"/>
              </a:rPr>
              <a:t>17</a:t>
            </a:r>
            <a:r>
              <a:rPr lang="en-US" altLang="zh-CN" sz="2400" b="1" dirty="0"/>
              <a:t>, </a:t>
            </a:r>
            <a:r>
              <a:rPr lang="en-US" altLang="zh-CN" sz="2400" b="1" dirty="0">
                <a:latin typeface="Euclid" panose="02020503060505020303" pitchFamily="18" charset="0"/>
              </a:rPr>
              <a:t>…</a:t>
            </a:r>
            <a:r>
              <a:rPr lang="en-US" altLang="zh-CN" sz="2400" b="1" dirty="0"/>
              <a:t>, </a:t>
            </a:r>
            <a:r>
              <a:rPr lang="en-US" altLang="zh-CN" sz="2400" b="1" i="1" dirty="0">
                <a:latin typeface="Euclid" panose="02020503060505020303" pitchFamily="18" charset="0"/>
              </a:rPr>
              <a:t>W</a:t>
            </a:r>
            <a:r>
              <a:rPr lang="en-US" altLang="zh-CN" sz="2400" b="1" baseline="-25000" dirty="0">
                <a:latin typeface="Euclid" panose="02020503060505020303" pitchFamily="18" charset="0"/>
              </a:rPr>
              <a:t>79</a:t>
            </a:r>
            <a:r>
              <a:rPr lang="en-US" altLang="zh-CN" sz="2400" b="1" dirty="0"/>
              <a:t>) </a:t>
            </a:r>
            <a:endParaRPr lang="zh-CN" altLang="en-US" sz="2400" b="1" dirty="0"/>
          </a:p>
          <a:p>
            <a:pPr marL="0" eaLnBrk="1" hangingPunct="1"/>
            <a:endParaRPr lang="zh-CN" altLang="en-US" sz="2400" b="0" dirty="0"/>
          </a:p>
        </p:txBody>
      </p:sp>
      <p:pic>
        <p:nvPicPr>
          <p:cNvPr id="6" name="Picture 3" descr="xd72">
            <a:extLst>
              <a:ext uri="{FF2B5EF4-FFF2-40B4-BE49-F238E27FC236}">
                <a16:creationId xmlns="" xmlns:a16="http://schemas.microsoft.com/office/drawing/2014/main" id="{7502D028-AD01-465F-BC5E-81229A174A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88" y="2132856"/>
            <a:ext cx="7448550" cy="315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 xmlns:a16="http://schemas.microsoft.com/office/drawing/2014/main" id="{C69417AC-368C-4CEC-9CB6-1AD93282EE02}"/>
              </a:ext>
            </a:extLst>
          </p:cNvPr>
          <p:cNvSpPr txBox="1">
            <a:spLocks noChangeArrowheads="1"/>
          </p:cNvSpPr>
          <p:nvPr/>
        </p:nvSpPr>
        <p:spPr bwMode="auto">
          <a:xfrm>
            <a:off x="763588" y="5283200"/>
            <a:ext cx="78867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225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buFontTx/>
              <a:buNone/>
            </a:pPr>
            <a:r>
              <a:rPr lang="en-US" altLang="zh-CN" sz="2400" dirty="0">
                <a:latin typeface="Euclid" panose="02020503060505020303" pitchFamily="18" charset="0"/>
                <a:cs typeface="FangSong" panose="02010609060101010101" pitchFamily="49" charset="-122"/>
              </a:rPr>
              <a:t>SHA</a:t>
            </a:r>
            <a:r>
              <a:rPr lang="zh-CN" altLang="en-US" sz="2400" b="0" dirty="0">
                <a:latin typeface="Euclid" panose="02020503060505020303" pitchFamily="18" charset="0"/>
                <a:cs typeface="FangSong" panose="02010609060101010101" pitchFamily="49" charset="-122"/>
              </a:rPr>
              <a:t>分组处理所需的</a:t>
            </a:r>
            <a:r>
              <a:rPr lang="zh-CN" altLang="en-US" sz="2400" dirty="0">
                <a:latin typeface="Euclid" panose="02020503060505020303" pitchFamily="18" charset="0"/>
                <a:cs typeface="FangSong" panose="02010609060101010101" pitchFamily="49" charset="-122"/>
              </a:rPr>
              <a:t>80</a:t>
            </a:r>
            <a:r>
              <a:rPr lang="zh-CN" altLang="en-US" sz="2400" b="0" dirty="0">
                <a:latin typeface="Euclid" panose="02020503060505020303" pitchFamily="18" charset="0"/>
                <a:cs typeface="FangSong" panose="02010609060101010101" pitchFamily="49" charset="-122"/>
              </a:rPr>
              <a:t>个字的产生过程</a:t>
            </a:r>
          </a:p>
          <a:p>
            <a:pPr algn="ctr" eaLnBrk="1" hangingPunct="1">
              <a:lnSpc>
                <a:spcPct val="100000"/>
              </a:lnSpc>
              <a:buFontTx/>
              <a:buNone/>
            </a:pPr>
            <a:r>
              <a:rPr lang="en-US" altLang="zh-CN" sz="2400" i="1" dirty="0" err="1">
                <a:solidFill>
                  <a:srgbClr val="FF0000"/>
                </a:solidFill>
                <a:latin typeface="Euclid" panose="02020503060505020303" pitchFamily="18" charset="0"/>
              </a:rPr>
              <a:t>W</a:t>
            </a:r>
            <a:r>
              <a:rPr lang="en-US" altLang="zh-CN" sz="2400" i="1" baseline="-25000" dirty="0" err="1">
                <a:solidFill>
                  <a:srgbClr val="FF0000"/>
                </a:solidFill>
                <a:latin typeface="Euclid" panose="02020503060505020303" pitchFamily="18" charset="0"/>
              </a:rPr>
              <a:t>t</a:t>
            </a:r>
            <a:r>
              <a:rPr lang="en-US" altLang="zh-CN" sz="2400" i="1" dirty="0">
                <a:solidFill>
                  <a:srgbClr val="FF0000"/>
                </a:solidFill>
                <a:latin typeface="Euclid" panose="02020503060505020303" pitchFamily="18" charset="0"/>
              </a:rPr>
              <a:t>=CLS</a:t>
            </a:r>
            <a:r>
              <a:rPr lang="en-US" altLang="zh-CN" sz="2400" baseline="-25000" dirty="0">
                <a:solidFill>
                  <a:srgbClr val="FF0000"/>
                </a:solidFill>
                <a:latin typeface="Euclid" panose="02020503060505020303" pitchFamily="18" charset="0"/>
              </a:rPr>
              <a:t>1</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W</a:t>
            </a:r>
            <a:r>
              <a:rPr lang="en-US" altLang="zh-CN" sz="2400" i="1" baseline="-25000" dirty="0">
                <a:solidFill>
                  <a:srgbClr val="FF0000"/>
                </a:solidFill>
                <a:latin typeface="Euclid" panose="02020503060505020303" pitchFamily="18" charset="0"/>
              </a:rPr>
              <a:t>t</a:t>
            </a:r>
            <a:r>
              <a:rPr lang="en-US" altLang="zh-CN" sz="2400" baseline="-25000" dirty="0">
                <a:solidFill>
                  <a:srgbClr val="FF0000"/>
                </a:solidFill>
                <a:latin typeface="Euclid" panose="02020503060505020303" pitchFamily="18" charset="0"/>
              </a:rPr>
              <a:t>-16</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W</a:t>
            </a:r>
            <a:r>
              <a:rPr lang="en-US" altLang="zh-CN" sz="2400" i="1" baseline="-25000" dirty="0">
                <a:solidFill>
                  <a:srgbClr val="FF0000"/>
                </a:solidFill>
                <a:latin typeface="Euclid" panose="02020503060505020303" pitchFamily="18" charset="0"/>
              </a:rPr>
              <a:t>t</a:t>
            </a:r>
            <a:r>
              <a:rPr lang="en-US" altLang="zh-CN" sz="2400" baseline="-25000" dirty="0">
                <a:solidFill>
                  <a:srgbClr val="FF0000"/>
                </a:solidFill>
                <a:latin typeface="Euclid" panose="02020503060505020303" pitchFamily="18" charset="0"/>
              </a:rPr>
              <a:t>-14</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sym typeface="仿宋" panose="02010609060101010101" pitchFamily="49" charset="-122"/>
              </a:rPr>
              <a:t>W</a:t>
            </a:r>
            <a:r>
              <a:rPr lang="en-US" altLang="zh-CN" sz="2400" i="1" baseline="-25000" dirty="0">
                <a:solidFill>
                  <a:srgbClr val="FF0000"/>
                </a:solidFill>
                <a:latin typeface="Euclid" panose="02020503060505020303" pitchFamily="18" charset="0"/>
                <a:sym typeface="仿宋" panose="02010609060101010101" pitchFamily="49" charset="-122"/>
              </a:rPr>
              <a:t>t</a:t>
            </a:r>
            <a:r>
              <a:rPr lang="en-US" altLang="zh-CN" sz="2400" baseline="-25000" dirty="0">
                <a:solidFill>
                  <a:srgbClr val="FF0000"/>
                </a:solidFill>
                <a:latin typeface="Euclid" panose="02020503060505020303" pitchFamily="18" charset="0"/>
                <a:sym typeface="仿宋" panose="02010609060101010101" pitchFamily="49" charset="-122"/>
              </a:rPr>
              <a:t>-8</a:t>
            </a:r>
            <a:r>
              <a:rPr lang="en-US" altLang="zh-CN" sz="2400" dirty="0">
                <a:solidFill>
                  <a:srgbClr val="FF0000"/>
                </a:solidFill>
                <a:latin typeface="Euclid" panose="02020503060505020303" pitchFamily="18" charset="0"/>
                <a:sym typeface="仿宋" panose="02010609060101010101" pitchFamily="49" charset="-122"/>
              </a:rPr>
              <a:t>⨁</a:t>
            </a:r>
            <a:r>
              <a:rPr lang="en-US" altLang="zh-CN" sz="2400" i="1" dirty="0">
                <a:solidFill>
                  <a:srgbClr val="FF0000"/>
                </a:solidFill>
                <a:latin typeface="Euclid" panose="02020503060505020303" pitchFamily="18" charset="0"/>
                <a:sym typeface="仿宋" panose="02010609060101010101" pitchFamily="49" charset="-122"/>
              </a:rPr>
              <a:t>W</a:t>
            </a:r>
            <a:r>
              <a:rPr lang="en-US" altLang="zh-CN" sz="2400" i="1" baseline="-25000" dirty="0">
                <a:solidFill>
                  <a:srgbClr val="FF0000"/>
                </a:solidFill>
                <a:latin typeface="Euclid" panose="02020503060505020303" pitchFamily="18" charset="0"/>
                <a:sym typeface="仿宋" panose="02010609060101010101" pitchFamily="49" charset="-122"/>
              </a:rPr>
              <a:t>t</a:t>
            </a:r>
            <a:r>
              <a:rPr lang="en-US" altLang="zh-CN" sz="2400" baseline="-25000" dirty="0">
                <a:solidFill>
                  <a:srgbClr val="FF0000"/>
                </a:solidFill>
                <a:latin typeface="Euclid" panose="02020503060505020303" pitchFamily="18" charset="0"/>
                <a:sym typeface="仿宋" panose="02010609060101010101" pitchFamily="49" charset="-122"/>
              </a:rPr>
              <a:t>-3</a:t>
            </a:r>
            <a:r>
              <a:rPr lang="en-US" altLang="zh-CN" sz="2400" dirty="0">
                <a:solidFill>
                  <a:srgbClr val="FF0000"/>
                </a:solidFill>
                <a:latin typeface="Euclid" panose="02020503060505020303" pitchFamily="18" charset="0"/>
              </a:rPr>
              <a:t>)</a:t>
            </a:r>
            <a:endParaRPr lang="en-US" altLang="zh-CN" sz="2400" b="0" dirty="0">
              <a:solidFill>
                <a:srgbClr val="FF0000"/>
              </a:solidFill>
              <a:latin typeface="Euclid" panose="02020503060505020303" pitchFamily="18" charset="0"/>
              <a:cs typeface="FangSong" panose="02010609060101010101" pitchFamily="49" charset="-122"/>
            </a:endParaRPr>
          </a:p>
        </p:txBody>
      </p:sp>
    </p:spTree>
    <p:extLst>
      <p:ext uri="{BB962C8B-B14F-4D97-AF65-F5344CB8AC3E}">
        <p14:creationId xmlns:p14="http://schemas.microsoft.com/office/powerpoint/2010/main" val="18138083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A04D97F-8DDE-4B8B-8472-0A2377C0EEF8}"/>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C93B181F-7390-43EB-B88A-8C53659199BC}"/>
              </a:ext>
            </a:extLst>
          </p:cNvPr>
          <p:cNvSpPr>
            <a:spLocks noGrp="1"/>
          </p:cNvSpPr>
          <p:nvPr>
            <p:ph idx="1"/>
          </p:nvPr>
        </p:nvSpPr>
        <p:spPr>
          <a:xfrm>
            <a:off x="617934" y="1169985"/>
            <a:ext cx="8058521" cy="4973639"/>
          </a:xfrm>
        </p:spPr>
        <p:txBody>
          <a:bodyPr/>
          <a:lstStyle/>
          <a:p>
            <a:r>
              <a:rPr lang="en-US" altLang="zh-CN" b="1" dirty="0"/>
              <a:t>SHA</a:t>
            </a:r>
            <a:r>
              <a:rPr lang="zh-CN" altLang="en-US" dirty="0"/>
              <a:t>与</a:t>
            </a:r>
            <a:r>
              <a:rPr lang="en-US" altLang="zh-CN" b="1" dirty="0"/>
              <a:t>MD5</a:t>
            </a:r>
            <a:r>
              <a:rPr lang="zh-CN" altLang="en-US" dirty="0"/>
              <a:t>的比较</a:t>
            </a:r>
            <a:endParaRPr lang="en-US" altLang="zh-CN" dirty="0"/>
          </a:p>
          <a:p>
            <a:pPr lvl="1"/>
            <a:r>
              <a:rPr lang="zh-CN" altLang="en-US" dirty="0">
                <a:solidFill>
                  <a:srgbClr val="FF0000"/>
                </a:solidFill>
              </a:rPr>
              <a:t>抗穷搜索攻击的强度</a:t>
            </a:r>
            <a:r>
              <a:rPr lang="en-US" altLang="zh-CN" dirty="0">
                <a:solidFill>
                  <a:srgbClr val="FF0000"/>
                </a:solidFill>
              </a:rPr>
              <a:t>: </a:t>
            </a:r>
            <a:r>
              <a:rPr lang="zh-CN" altLang="en-US" dirty="0"/>
              <a:t>由于</a:t>
            </a:r>
            <a:r>
              <a:rPr lang="en-US" altLang="zh-CN" b="1" dirty="0"/>
              <a:t>SHA</a:t>
            </a:r>
            <a:r>
              <a:rPr lang="zh-CN" altLang="en-US" dirty="0"/>
              <a:t>和</a:t>
            </a:r>
            <a:r>
              <a:rPr lang="en-US" altLang="zh-CN" b="1" dirty="0"/>
              <a:t>MD5</a:t>
            </a:r>
            <a:r>
              <a:rPr lang="zh-CN" altLang="en-US" dirty="0"/>
              <a:t>的消息摘要长度分别为</a:t>
            </a:r>
            <a:r>
              <a:rPr lang="zh-CN" altLang="en-US" b="1" dirty="0"/>
              <a:t>1</a:t>
            </a:r>
            <a:r>
              <a:rPr lang="en-US" altLang="zh-CN" b="1" dirty="0"/>
              <a:t>6</a:t>
            </a:r>
            <a:r>
              <a:rPr lang="zh-CN" altLang="en-US" b="1" dirty="0"/>
              <a:t>0</a:t>
            </a:r>
            <a:r>
              <a:rPr lang="zh-CN" altLang="en-US" dirty="0"/>
              <a:t>和</a:t>
            </a:r>
            <a:r>
              <a:rPr lang="zh-CN" altLang="en-US" b="1" dirty="0"/>
              <a:t>128</a:t>
            </a:r>
            <a:r>
              <a:rPr lang="en-US" altLang="zh-CN" dirty="0"/>
              <a:t>, </a:t>
            </a:r>
            <a:r>
              <a:rPr lang="en-US" altLang="zh-CN" b="1" dirty="0"/>
              <a:t>SHA</a:t>
            </a:r>
            <a:r>
              <a:rPr lang="zh-CN" altLang="en-US" dirty="0"/>
              <a:t>抗击穷搜索攻击的强度高于</a:t>
            </a:r>
            <a:r>
              <a:rPr lang="en-US" altLang="zh-CN" b="1" dirty="0"/>
              <a:t>MD5</a:t>
            </a:r>
            <a:r>
              <a:rPr lang="zh-CN" altLang="en-US" dirty="0"/>
              <a:t>抗击穷搜索攻击的强度。</a:t>
            </a:r>
            <a:endParaRPr lang="en-US" altLang="zh-CN" dirty="0"/>
          </a:p>
          <a:p>
            <a:pPr lvl="1"/>
            <a:r>
              <a:rPr lang="zh-CN" altLang="en-US" dirty="0">
                <a:solidFill>
                  <a:srgbClr val="FF0000"/>
                </a:solidFill>
              </a:rPr>
              <a:t>抗击密码分析攻击的强度</a:t>
            </a:r>
            <a:r>
              <a:rPr lang="en-US" altLang="zh-CN" dirty="0">
                <a:solidFill>
                  <a:srgbClr val="FF0000"/>
                </a:solidFill>
              </a:rPr>
              <a:t>: </a:t>
            </a:r>
            <a:r>
              <a:rPr lang="zh-CN" altLang="en-US" dirty="0"/>
              <a:t>由于</a:t>
            </a:r>
            <a:r>
              <a:rPr lang="en-US" altLang="zh-CN" b="1" dirty="0"/>
              <a:t>SHA</a:t>
            </a:r>
            <a:r>
              <a:rPr lang="zh-CN" altLang="en-US" dirty="0"/>
              <a:t>的设计准则未被公开</a:t>
            </a:r>
            <a:r>
              <a:rPr lang="en-US" altLang="zh-CN" dirty="0"/>
              <a:t>, </a:t>
            </a:r>
            <a:r>
              <a:rPr lang="zh-CN" altLang="en-US" dirty="0"/>
              <a:t>所以它抗击密码分析攻击的强度较难判断</a:t>
            </a:r>
            <a:r>
              <a:rPr lang="en-US" altLang="zh-CN" dirty="0"/>
              <a:t>, </a:t>
            </a:r>
            <a:r>
              <a:rPr lang="zh-CN" altLang="en-US" dirty="0"/>
              <a:t>似乎高于</a:t>
            </a:r>
            <a:r>
              <a:rPr lang="en-US" altLang="zh-CN" b="1" dirty="0"/>
              <a:t>MD5</a:t>
            </a:r>
            <a:r>
              <a:rPr lang="zh-CN" altLang="en-US" dirty="0"/>
              <a:t>的强度。</a:t>
            </a:r>
          </a:p>
        </p:txBody>
      </p:sp>
    </p:spTree>
    <p:extLst>
      <p:ext uri="{BB962C8B-B14F-4D97-AF65-F5344CB8AC3E}">
        <p14:creationId xmlns:p14="http://schemas.microsoft.com/office/powerpoint/2010/main" val="29350545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90BB65-48AC-4E09-9EAC-5183F23AFA39}"/>
              </a:ext>
            </a:extLst>
          </p:cNvPr>
          <p:cNvSpPr>
            <a:spLocks noGrp="1"/>
          </p:cNvSpPr>
          <p:nvPr>
            <p:ph type="title"/>
          </p:nvPr>
        </p:nvSpPr>
        <p:spPr/>
        <p:txBody>
          <a:bodyPr/>
          <a:lstStyle/>
          <a:p>
            <a:r>
              <a:rPr lang="en-US" altLang="zh-CN" b="0" dirty="0"/>
              <a:t>6.4 SHA-1</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B41777EA-13C0-4E8E-BC2A-1C793AB6C742}"/>
              </a:ext>
            </a:extLst>
          </p:cNvPr>
          <p:cNvSpPr>
            <a:spLocks noGrp="1"/>
          </p:cNvSpPr>
          <p:nvPr>
            <p:ph idx="1"/>
          </p:nvPr>
        </p:nvSpPr>
        <p:spPr>
          <a:xfrm>
            <a:off x="617934" y="1169985"/>
            <a:ext cx="8130530" cy="4973639"/>
          </a:xfrm>
        </p:spPr>
        <p:txBody>
          <a:bodyPr/>
          <a:lstStyle/>
          <a:p>
            <a:r>
              <a:rPr lang="en-US" altLang="zh-CN" b="1" dirty="0"/>
              <a:t>SHA</a:t>
            </a:r>
            <a:r>
              <a:rPr lang="zh-CN" altLang="en-US" dirty="0"/>
              <a:t>与</a:t>
            </a:r>
            <a:r>
              <a:rPr lang="en-US" altLang="zh-CN" b="1" dirty="0"/>
              <a:t>MD5</a:t>
            </a:r>
            <a:r>
              <a:rPr lang="zh-CN" altLang="en-US" dirty="0"/>
              <a:t>的比较</a:t>
            </a:r>
            <a:endParaRPr lang="en-US" altLang="zh-CN" dirty="0"/>
          </a:p>
          <a:p>
            <a:pPr lvl="1"/>
            <a:r>
              <a:rPr lang="zh-CN" altLang="en-US" dirty="0">
                <a:solidFill>
                  <a:srgbClr val="800000"/>
                </a:solidFill>
              </a:rPr>
              <a:t> </a:t>
            </a:r>
            <a:r>
              <a:rPr lang="zh-CN" altLang="en-US" dirty="0">
                <a:solidFill>
                  <a:srgbClr val="FF0000"/>
                </a:solidFill>
              </a:rPr>
              <a:t>速度</a:t>
            </a:r>
            <a:r>
              <a:rPr lang="en-US" altLang="zh-CN" dirty="0">
                <a:solidFill>
                  <a:srgbClr val="FF0000"/>
                </a:solidFill>
              </a:rPr>
              <a:t>:</a:t>
            </a:r>
            <a:r>
              <a:rPr lang="en-US" altLang="zh-CN" dirty="0">
                <a:solidFill>
                  <a:srgbClr val="800000"/>
                </a:solidFill>
              </a:rPr>
              <a:t> </a:t>
            </a:r>
            <a:r>
              <a:rPr lang="en-US" altLang="zh-CN" b="1" dirty="0"/>
              <a:t>SHA</a:t>
            </a:r>
            <a:r>
              <a:rPr lang="zh-CN" altLang="en-US" dirty="0"/>
              <a:t>迭代</a:t>
            </a:r>
            <a:r>
              <a:rPr lang="zh-CN" altLang="en-US" b="1" dirty="0"/>
              <a:t>80</a:t>
            </a:r>
            <a:r>
              <a:rPr lang="zh-CN" altLang="en-US" dirty="0"/>
              <a:t>步</a:t>
            </a:r>
            <a:r>
              <a:rPr lang="en-US" altLang="zh-CN" dirty="0"/>
              <a:t>, </a:t>
            </a:r>
            <a:r>
              <a:rPr lang="zh-CN" altLang="en-US" dirty="0"/>
              <a:t>缓冲区</a:t>
            </a:r>
            <a:r>
              <a:rPr lang="zh-CN" altLang="en-US" b="1" dirty="0"/>
              <a:t>1</a:t>
            </a:r>
            <a:r>
              <a:rPr lang="en-US" altLang="zh-CN" b="1" dirty="0"/>
              <a:t>6</a:t>
            </a:r>
            <a:r>
              <a:rPr lang="zh-CN" altLang="en-US" b="1" dirty="0"/>
              <a:t>0</a:t>
            </a:r>
            <a:r>
              <a:rPr lang="en-US" altLang="zh-CN" b="1" dirty="0"/>
              <a:t>bit</a:t>
            </a:r>
            <a:r>
              <a:rPr lang="en-US" altLang="zh-CN" dirty="0"/>
              <a:t>,</a:t>
            </a:r>
            <a:r>
              <a:rPr lang="zh-CN" altLang="en-US" dirty="0"/>
              <a:t> </a:t>
            </a:r>
            <a:r>
              <a:rPr lang="en-US" altLang="zh-CN" b="1" dirty="0"/>
              <a:t>MD5</a:t>
            </a:r>
            <a:r>
              <a:rPr lang="zh-CN" altLang="en-US" dirty="0"/>
              <a:t>迭代</a:t>
            </a:r>
            <a:r>
              <a:rPr lang="en-US" altLang="zh-CN" b="1" dirty="0"/>
              <a:t>6</a:t>
            </a:r>
            <a:r>
              <a:rPr lang="zh-CN" altLang="en-US" b="1" dirty="0"/>
              <a:t>4</a:t>
            </a:r>
            <a:r>
              <a:rPr lang="zh-CN" altLang="en-US" dirty="0"/>
              <a:t>步</a:t>
            </a:r>
            <a:r>
              <a:rPr lang="en-US" altLang="zh-CN" dirty="0"/>
              <a:t>, </a:t>
            </a:r>
            <a:r>
              <a:rPr lang="zh-CN" altLang="en-US" dirty="0"/>
              <a:t>缓冲区</a:t>
            </a:r>
            <a:r>
              <a:rPr lang="zh-CN" altLang="en-US" b="1" dirty="0"/>
              <a:t>128</a:t>
            </a:r>
            <a:r>
              <a:rPr lang="en-US" altLang="zh-CN" b="1" dirty="0"/>
              <a:t>bit</a:t>
            </a:r>
            <a:r>
              <a:rPr lang="en-US" altLang="zh-CN" dirty="0"/>
              <a:t>, </a:t>
            </a:r>
            <a:r>
              <a:rPr lang="zh-CN" altLang="en-US" dirty="0"/>
              <a:t>因此在相同硬件上实现时</a:t>
            </a:r>
            <a:r>
              <a:rPr lang="en-US" altLang="zh-CN" dirty="0"/>
              <a:t>, </a:t>
            </a:r>
            <a:r>
              <a:rPr lang="en-US" altLang="zh-CN" b="1" dirty="0"/>
              <a:t>SHA</a:t>
            </a:r>
            <a:r>
              <a:rPr lang="zh-CN" altLang="en-US" dirty="0"/>
              <a:t>的速度要比</a:t>
            </a:r>
            <a:r>
              <a:rPr lang="en-US" altLang="zh-CN" b="1" dirty="0"/>
              <a:t>MD5</a:t>
            </a:r>
            <a:r>
              <a:rPr lang="zh-CN" altLang="en-US" dirty="0"/>
              <a:t>的速度慢。</a:t>
            </a:r>
            <a:endParaRPr lang="en-US" altLang="zh-CN" dirty="0"/>
          </a:p>
          <a:p>
            <a:pPr lvl="1"/>
            <a:r>
              <a:rPr lang="zh-CN" altLang="en-US" dirty="0">
                <a:solidFill>
                  <a:srgbClr val="FF0000"/>
                </a:solidFill>
              </a:rPr>
              <a:t>简洁与紧致性</a:t>
            </a:r>
            <a:r>
              <a:rPr lang="en-US" altLang="zh-CN" dirty="0">
                <a:solidFill>
                  <a:srgbClr val="FF0000"/>
                </a:solidFill>
              </a:rPr>
              <a:t>:</a:t>
            </a:r>
            <a:r>
              <a:rPr lang="zh-CN" altLang="en-US" dirty="0"/>
              <a:t>两个算法描述起来都较为简单</a:t>
            </a:r>
            <a:r>
              <a:rPr lang="en-US" altLang="zh-CN" dirty="0"/>
              <a:t>, </a:t>
            </a:r>
            <a:r>
              <a:rPr lang="zh-CN" altLang="en-US" dirty="0"/>
              <a:t>实现起来也较为简单</a:t>
            </a:r>
            <a:r>
              <a:rPr lang="en-US" altLang="zh-CN" dirty="0"/>
              <a:t>, </a:t>
            </a:r>
            <a:r>
              <a:rPr lang="zh-CN" altLang="en-US" dirty="0"/>
              <a:t>都不需要大的程序和代换表。</a:t>
            </a:r>
            <a:endParaRPr lang="en-US" altLang="zh-CN" dirty="0"/>
          </a:p>
          <a:p>
            <a:pPr lvl="1"/>
            <a:r>
              <a:rPr lang="zh-CN" altLang="en-US" dirty="0">
                <a:solidFill>
                  <a:srgbClr val="FF0000"/>
                </a:solidFill>
              </a:rPr>
              <a:t>数据存储方式</a:t>
            </a:r>
            <a:r>
              <a:rPr lang="en-US" altLang="zh-CN" dirty="0">
                <a:solidFill>
                  <a:srgbClr val="FF0000"/>
                </a:solidFill>
              </a:rPr>
              <a:t>: </a:t>
            </a:r>
            <a:r>
              <a:rPr lang="en-US" altLang="zh-CN" b="1" dirty="0"/>
              <a:t>MD5</a:t>
            </a:r>
            <a:r>
              <a:rPr lang="zh-CN" altLang="en-US" dirty="0"/>
              <a:t>使用</a:t>
            </a:r>
            <a:r>
              <a:rPr lang="en-US" altLang="zh-CN" b="1" dirty="0"/>
              <a:t>little-endian</a:t>
            </a:r>
            <a:r>
              <a:rPr lang="zh-CN" altLang="en-US" dirty="0"/>
              <a:t>方式</a:t>
            </a:r>
            <a:r>
              <a:rPr lang="en-US" altLang="zh-CN" dirty="0"/>
              <a:t>, </a:t>
            </a:r>
            <a:r>
              <a:rPr lang="en-US" altLang="zh-CN" b="1" dirty="0"/>
              <a:t>SHA</a:t>
            </a:r>
            <a:r>
              <a:rPr lang="zh-CN" altLang="en-US" dirty="0"/>
              <a:t>使用</a:t>
            </a:r>
            <a:r>
              <a:rPr lang="en-US" altLang="zh-CN" b="1" dirty="0"/>
              <a:t>big-endian</a:t>
            </a:r>
            <a:r>
              <a:rPr lang="zh-CN" altLang="en-US" dirty="0"/>
              <a:t>方式。看不出哪个更具优势。</a:t>
            </a:r>
          </a:p>
          <a:p>
            <a:pPr lvl="1"/>
            <a:endParaRPr lang="zh-CN" altLang="en-US" dirty="0"/>
          </a:p>
          <a:p>
            <a:endParaRPr lang="zh-CN" altLang="en-US" dirty="0"/>
          </a:p>
        </p:txBody>
      </p:sp>
    </p:spTree>
    <p:extLst>
      <p:ext uri="{BB962C8B-B14F-4D97-AF65-F5344CB8AC3E}">
        <p14:creationId xmlns:p14="http://schemas.microsoft.com/office/powerpoint/2010/main" val="4459055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标题 5">
            <a:extLst>
              <a:ext uri="{FF2B5EF4-FFF2-40B4-BE49-F238E27FC236}">
                <a16:creationId xmlns="" xmlns:a16="http://schemas.microsoft.com/office/drawing/2014/main" id="{DF5AA6B7-895F-494A-A697-562C27B824DC}"/>
              </a:ext>
            </a:extLst>
          </p:cNvPr>
          <p:cNvSpPr>
            <a:spLocks noGrp="1" noChangeArrowheads="1"/>
          </p:cNvSpPr>
          <p:nvPr>
            <p:ph type="title"/>
          </p:nvPr>
        </p:nvSpPr>
        <p:spPr>
          <a:xfrm>
            <a:off x="1098550" y="365125"/>
            <a:ext cx="6778625" cy="668338"/>
          </a:xfrm>
        </p:spPr>
        <p:txBody>
          <a:bodyPr/>
          <a:lstStyle/>
          <a:p>
            <a:pPr eaLnBrk="1" hangingPunct="1"/>
            <a:r>
              <a:rPr lang="zh-CN" altLang="en-US" b="0" dirty="0">
                <a:solidFill>
                  <a:srgbClr val="1F4E79"/>
                </a:solidFill>
                <a:latin typeface="+mn-lt"/>
              </a:rPr>
              <a:t>第六章 </a:t>
            </a:r>
            <a:r>
              <a:rPr lang="en-US" altLang="zh-CN" b="0" dirty="0">
                <a:solidFill>
                  <a:srgbClr val="1F4E79"/>
                </a:solidFill>
                <a:latin typeface="+mn-lt"/>
              </a:rPr>
              <a:t>Hash</a:t>
            </a:r>
            <a:r>
              <a:rPr lang="zh-CN" altLang="en-US" b="0" dirty="0">
                <a:solidFill>
                  <a:srgbClr val="1F4E79"/>
                </a:solidFill>
                <a:latin typeface="+mn-lt"/>
              </a:rPr>
              <a:t>函数</a:t>
            </a:r>
          </a:p>
        </p:txBody>
      </p:sp>
      <p:graphicFrame>
        <p:nvGraphicFramePr>
          <p:cNvPr id="9" name="表格 8">
            <a:extLst>
              <a:ext uri="{FF2B5EF4-FFF2-40B4-BE49-F238E27FC236}">
                <a16:creationId xmlns="" xmlns:a16="http://schemas.microsoft.com/office/drawing/2014/main" id="{1B983E50-CC53-4602-9174-DFC0F8CFE829}"/>
              </a:ext>
            </a:extLst>
          </p:cNvPr>
          <p:cNvGraphicFramePr>
            <a:graphicFrameLocks noGrp="1"/>
          </p:cNvGraphicFramePr>
          <p:nvPr>
            <p:extLst>
              <p:ext uri="{D42A27DB-BD31-4B8C-83A1-F6EECF244321}">
                <p14:modId xmlns:p14="http://schemas.microsoft.com/office/powerpoint/2010/main" val="78791343"/>
              </p:ext>
            </p:extLst>
          </p:nvPr>
        </p:nvGraphicFramePr>
        <p:xfrm>
          <a:off x="939537" y="1495838"/>
          <a:ext cx="6810375" cy="4309426"/>
        </p:xfrm>
        <a:graphic>
          <a:graphicData uri="http://schemas.openxmlformats.org/drawingml/2006/table">
            <a:tbl>
              <a:tblPr firstRow="1" bandRow="1">
                <a:tableStyleId>{3B4B98B0-60AC-42C2-AFA5-B58CD77FA1E5}</a:tableStyleId>
              </a:tblPr>
              <a:tblGrid>
                <a:gridCol w="6810375">
                  <a:extLst>
                    <a:ext uri="{9D8B030D-6E8A-4147-A177-3AD203B41FA5}">
                      <a16:colId xmlns="" xmlns:a16="http://schemas.microsoft.com/office/drawing/2014/main" val="20000"/>
                    </a:ext>
                  </a:extLst>
                </a:gridCol>
              </a:tblGrid>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2435960812"/>
                  </a:ext>
                </a:extLst>
              </a:tr>
              <a:tr h="6698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820345358"/>
                  </a:ext>
                </a:extLst>
              </a:tr>
            </a:tbl>
          </a:graphicData>
        </a:graphic>
      </p:graphicFrame>
      <p:sp>
        <p:nvSpPr>
          <p:cNvPr id="10" name="文本框 9">
            <a:extLst>
              <a:ext uri="{FF2B5EF4-FFF2-40B4-BE49-F238E27FC236}">
                <a16:creationId xmlns="" xmlns:a16="http://schemas.microsoft.com/office/drawing/2014/main" id="{A7716D64-5BE8-4F7F-8003-94A074BB5347}"/>
              </a:ext>
            </a:extLst>
          </p:cNvPr>
          <p:cNvSpPr txBox="1">
            <a:spLocks noChangeArrowheads="1"/>
          </p:cNvSpPr>
          <p:nvPr/>
        </p:nvSpPr>
        <p:spPr bwMode="auto">
          <a:xfrm>
            <a:off x="1043608" y="1599231"/>
            <a:ext cx="679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6.1  Hash</a:t>
            </a:r>
            <a:r>
              <a:rPr lang="zh-CN" altLang="en-US" b="0" dirty="0"/>
              <a:t>函数的概念</a:t>
            </a:r>
            <a:endParaRPr lang="en-US" altLang="zh-CN" b="0" dirty="0"/>
          </a:p>
        </p:txBody>
      </p:sp>
      <p:sp>
        <p:nvSpPr>
          <p:cNvPr id="11" name="文本框 8">
            <a:extLst>
              <a:ext uri="{FF2B5EF4-FFF2-40B4-BE49-F238E27FC236}">
                <a16:creationId xmlns="" xmlns:a16="http://schemas.microsoft.com/office/drawing/2014/main" id="{B9485750-C2CC-4D16-BAE6-1290AA54186D}"/>
              </a:ext>
            </a:extLst>
          </p:cNvPr>
          <p:cNvSpPr txBox="1">
            <a:spLocks noChangeArrowheads="1"/>
          </p:cNvSpPr>
          <p:nvPr/>
        </p:nvSpPr>
        <p:spPr bwMode="auto">
          <a:xfrm>
            <a:off x="1024731" y="2392251"/>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6.2  </a:t>
            </a:r>
            <a:r>
              <a:rPr lang="zh-CN" altLang="en-US" b="0" dirty="0"/>
              <a:t>基于分组密码的</a:t>
            </a:r>
            <a:r>
              <a:rPr lang="en-US" altLang="zh-CN" b="0" dirty="0"/>
              <a:t>Hash</a:t>
            </a:r>
            <a:r>
              <a:rPr lang="zh-CN" altLang="en-US" b="0" dirty="0"/>
              <a:t>函数</a:t>
            </a:r>
          </a:p>
        </p:txBody>
      </p:sp>
      <p:sp>
        <p:nvSpPr>
          <p:cNvPr id="12" name="文本框 9">
            <a:extLst>
              <a:ext uri="{FF2B5EF4-FFF2-40B4-BE49-F238E27FC236}">
                <a16:creationId xmlns="" xmlns:a16="http://schemas.microsoft.com/office/drawing/2014/main" id="{6647E715-E64F-4865-9FA0-1A8F085B46AB}"/>
              </a:ext>
            </a:extLst>
          </p:cNvPr>
          <p:cNvSpPr txBox="1">
            <a:spLocks noChangeArrowheads="1"/>
          </p:cNvSpPr>
          <p:nvPr/>
        </p:nvSpPr>
        <p:spPr bwMode="auto">
          <a:xfrm>
            <a:off x="1042611" y="3115770"/>
            <a:ext cx="681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6.3  MD5</a:t>
            </a:r>
            <a:r>
              <a:rPr lang="zh-CN" altLang="en-US" b="0" dirty="0"/>
              <a:t>算法</a:t>
            </a:r>
          </a:p>
        </p:txBody>
      </p:sp>
      <p:sp>
        <p:nvSpPr>
          <p:cNvPr id="14" name="文本框 11">
            <a:extLst>
              <a:ext uri="{FF2B5EF4-FFF2-40B4-BE49-F238E27FC236}">
                <a16:creationId xmlns="" xmlns:a16="http://schemas.microsoft.com/office/drawing/2014/main" id="{C16605C5-7DE0-4496-9F9C-763AE790C0F6}"/>
              </a:ext>
            </a:extLst>
          </p:cNvPr>
          <p:cNvSpPr txBox="1">
            <a:spLocks noChangeArrowheads="1"/>
          </p:cNvSpPr>
          <p:nvPr/>
        </p:nvSpPr>
        <p:spPr bwMode="auto">
          <a:xfrm>
            <a:off x="1029656" y="386729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6.4  SHA-1</a:t>
            </a:r>
            <a:r>
              <a:rPr lang="zh-CN" altLang="en-US" b="0" dirty="0"/>
              <a:t>算法</a:t>
            </a:r>
          </a:p>
        </p:txBody>
      </p:sp>
      <p:sp>
        <p:nvSpPr>
          <p:cNvPr id="15" name="文本框 11">
            <a:extLst>
              <a:ext uri="{FF2B5EF4-FFF2-40B4-BE49-F238E27FC236}">
                <a16:creationId xmlns="" xmlns:a16="http://schemas.microsoft.com/office/drawing/2014/main" id="{0957AD6E-8CA8-4E5C-BD4D-320DAF3B2B50}"/>
              </a:ext>
            </a:extLst>
          </p:cNvPr>
          <p:cNvSpPr txBox="1">
            <a:spLocks noChangeArrowheads="1"/>
          </p:cNvSpPr>
          <p:nvPr/>
        </p:nvSpPr>
        <p:spPr bwMode="auto">
          <a:xfrm>
            <a:off x="1042611" y="5236666"/>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6.6  Hash</a:t>
            </a:r>
            <a:r>
              <a:rPr lang="zh-CN" altLang="en-US" b="0" dirty="0"/>
              <a:t>函数的分析方法</a:t>
            </a:r>
          </a:p>
        </p:txBody>
      </p:sp>
      <p:sp>
        <p:nvSpPr>
          <p:cNvPr id="16" name="文本框 11">
            <a:extLst>
              <a:ext uri="{FF2B5EF4-FFF2-40B4-BE49-F238E27FC236}">
                <a16:creationId xmlns="" xmlns:a16="http://schemas.microsoft.com/office/drawing/2014/main" id="{9DF23120-CAB0-4D3B-8556-D139751EB59F}"/>
              </a:ext>
            </a:extLst>
          </p:cNvPr>
          <p:cNvSpPr txBox="1">
            <a:spLocks noChangeArrowheads="1"/>
          </p:cNvSpPr>
          <p:nvPr/>
        </p:nvSpPr>
        <p:spPr bwMode="auto">
          <a:xfrm>
            <a:off x="1024731" y="451431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6.5  SHA-512</a:t>
            </a:r>
            <a:r>
              <a:rPr lang="zh-CN" altLang="en-US" b="0" dirty="0"/>
              <a:t>算法</a:t>
            </a:r>
          </a:p>
        </p:txBody>
      </p:sp>
    </p:spTree>
    <p:extLst>
      <p:ext uri="{BB962C8B-B14F-4D97-AF65-F5344CB8AC3E}">
        <p14:creationId xmlns:p14="http://schemas.microsoft.com/office/powerpoint/2010/main" val="280194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75C541-31E6-4641-8126-ADB61597A50D}"/>
              </a:ext>
            </a:extLst>
          </p:cNvPr>
          <p:cNvSpPr>
            <a:spLocks noGrp="1"/>
          </p:cNvSpPr>
          <p:nvPr>
            <p:ph type="title"/>
          </p:nvPr>
        </p:nvSpPr>
        <p:spPr/>
        <p:txBody>
          <a:bodyPr>
            <a:normAutofit/>
          </a:bodyPr>
          <a:lstStyle/>
          <a:p>
            <a:r>
              <a:rPr lang="en-US" altLang="zh-CN" b="0" dirty="0"/>
              <a:t>6.5  SHA-512</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4849C383-B3C8-444A-B951-32B9E0D2507E}"/>
              </a:ext>
            </a:extLst>
          </p:cNvPr>
          <p:cNvSpPr>
            <a:spLocks noGrp="1"/>
          </p:cNvSpPr>
          <p:nvPr>
            <p:ph idx="1"/>
          </p:nvPr>
        </p:nvSpPr>
        <p:spPr/>
        <p:txBody>
          <a:bodyPr/>
          <a:lstStyle/>
          <a:p>
            <a:r>
              <a:rPr lang="en-US" altLang="zh-CN" b="1" dirty="0"/>
              <a:t>SHA-512</a:t>
            </a:r>
          </a:p>
          <a:p>
            <a:pPr lvl="1"/>
            <a:r>
              <a:rPr lang="zh-CN" altLang="en-US" sz="3200" dirty="0"/>
              <a:t>算法的输入</a:t>
            </a:r>
            <a:r>
              <a:rPr lang="en-US" altLang="zh-CN" sz="3200" dirty="0"/>
              <a:t>: </a:t>
            </a:r>
            <a:r>
              <a:rPr lang="zh-CN" altLang="en-US" sz="3200" dirty="0">
                <a:solidFill>
                  <a:srgbClr val="FF0000"/>
                </a:solidFill>
              </a:rPr>
              <a:t>小于</a:t>
            </a:r>
            <a:r>
              <a:rPr lang="en-US" altLang="zh-CN" sz="3200" b="1" dirty="0">
                <a:solidFill>
                  <a:srgbClr val="FF0000"/>
                </a:solidFill>
              </a:rPr>
              <a:t>2</a:t>
            </a:r>
            <a:r>
              <a:rPr lang="en-US" altLang="zh-CN" sz="3200" b="1" baseline="30000" dirty="0">
                <a:solidFill>
                  <a:srgbClr val="FF0000"/>
                </a:solidFill>
              </a:rPr>
              <a:t>128</a:t>
            </a:r>
            <a:r>
              <a:rPr lang="zh-CN" altLang="en-US" sz="3200" dirty="0">
                <a:solidFill>
                  <a:srgbClr val="FF0000"/>
                </a:solidFill>
              </a:rPr>
              <a:t>位</a:t>
            </a:r>
            <a:r>
              <a:rPr lang="zh-CN" altLang="en-US" sz="3200" dirty="0"/>
              <a:t>的消息</a:t>
            </a:r>
            <a:r>
              <a:rPr lang="en-US" altLang="zh-CN" sz="3200" dirty="0"/>
              <a:t>, </a:t>
            </a:r>
            <a:r>
              <a:rPr lang="zh-CN" altLang="en-US" sz="3200" dirty="0"/>
              <a:t>输入消息</a:t>
            </a:r>
            <a:r>
              <a:rPr lang="zh-CN" altLang="en-US" sz="3200" dirty="0">
                <a:solidFill>
                  <a:srgbClr val="FF0000"/>
                </a:solidFill>
              </a:rPr>
              <a:t>以</a:t>
            </a:r>
            <a:r>
              <a:rPr lang="en-US" altLang="zh-CN" sz="3200" b="1" dirty="0">
                <a:solidFill>
                  <a:srgbClr val="FF0000"/>
                </a:solidFill>
              </a:rPr>
              <a:t>1024</a:t>
            </a:r>
            <a:r>
              <a:rPr lang="en-US" altLang="zh-CN" sz="3200" dirty="0">
                <a:solidFill>
                  <a:srgbClr val="FF0000"/>
                </a:solidFill>
              </a:rPr>
              <a:t> </a:t>
            </a:r>
            <a:r>
              <a:rPr lang="en-US" altLang="zh-CN" sz="3200" b="1" dirty="0">
                <a:solidFill>
                  <a:srgbClr val="FF0000"/>
                </a:solidFill>
              </a:rPr>
              <a:t>bit</a:t>
            </a:r>
            <a:r>
              <a:rPr lang="zh-CN" altLang="en-US" sz="3200" dirty="0">
                <a:solidFill>
                  <a:srgbClr val="FF0000"/>
                </a:solidFill>
              </a:rPr>
              <a:t>为单位</a:t>
            </a:r>
            <a:r>
              <a:rPr lang="zh-CN" altLang="en-US" sz="3200" dirty="0"/>
              <a:t>进行处理</a:t>
            </a:r>
            <a:endParaRPr lang="en-US" altLang="zh-CN" sz="3200" dirty="0"/>
          </a:p>
          <a:p>
            <a:pPr lvl="1"/>
            <a:r>
              <a:rPr lang="zh-CN" altLang="en-US" sz="3200" dirty="0"/>
              <a:t>算法的输出</a:t>
            </a:r>
            <a:r>
              <a:rPr lang="en-US" altLang="zh-CN" sz="3200" dirty="0"/>
              <a:t>: </a:t>
            </a:r>
            <a:r>
              <a:rPr lang="en-US" altLang="zh-CN" sz="3200" b="1" dirty="0">
                <a:solidFill>
                  <a:srgbClr val="FF0000"/>
                </a:solidFill>
              </a:rPr>
              <a:t>512</a:t>
            </a:r>
            <a:r>
              <a:rPr lang="zh-CN" altLang="en-US" sz="3200" dirty="0">
                <a:solidFill>
                  <a:srgbClr val="FF0000"/>
                </a:solidFill>
              </a:rPr>
              <a:t>位</a:t>
            </a:r>
            <a:r>
              <a:rPr lang="zh-CN" altLang="en-US" sz="3200" dirty="0"/>
              <a:t>的消息摘要</a:t>
            </a:r>
          </a:p>
        </p:txBody>
      </p:sp>
      <p:sp>
        <p:nvSpPr>
          <p:cNvPr id="4" name="日期占位符 3">
            <a:extLst>
              <a:ext uri="{FF2B5EF4-FFF2-40B4-BE49-F238E27FC236}">
                <a16:creationId xmlns="" xmlns:a16="http://schemas.microsoft.com/office/drawing/2014/main" id="{EA5AD02C-D84D-402D-A3B8-433FE9FC3B47}"/>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Tree>
    <p:extLst>
      <p:ext uri="{BB962C8B-B14F-4D97-AF65-F5344CB8AC3E}">
        <p14:creationId xmlns:p14="http://schemas.microsoft.com/office/powerpoint/2010/main" val="18894564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EE22B10D-FC5E-4053-868E-97ABAE957552}"/>
              </a:ext>
            </a:extLst>
          </p:cNvPr>
          <p:cNvSpPr>
            <a:spLocks noGrp="1"/>
          </p:cNvSpPr>
          <p:nvPr>
            <p:ph type="dt" sz="half" idx="10"/>
          </p:nvPr>
        </p:nvSpPr>
        <p:spPr/>
        <p:txBody>
          <a:bodyPr/>
          <a:lstStyle/>
          <a:p>
            <a:pPr>
              <a:defRPr/>
            </a:pPr>
            <a:fld id="{45CA8CE8-00F3-493D-96F6-8E39C792EB4C}" type="datetime1">
              <a:rPr lang="zh-CN" altLang="en-US" smtClean="0"/>
              <a:pPr>
                <a:defRPr/>
              </a:pPr>
              <a:t>2023/4/14</a:t>
            </a:fld>
            <a:endParaRPr lang="en-US" altLang="zh-CN" dirty="0"/>
          </a:p>
        </p:txBody>
      </p:sp>
      <p:pic>
        <p:nvPicPr>
          <p:cNvPr id="4" name="图片 3">
            <a:extLst>
              <a:ext uri="{FF2B5EF4-FFF2-40B4-BE49-F238E27FC236}">
                <a16:creationId xmlns="" xmlns:a16="http://schemas.microsoft.com/office/drawing/2014/main" id="{E4424D77-7F46-4F55-8C9E-95B2CAAD7655}"/>
              </a:ext>
            </a:extLst>
          </p:cNvPr>
          <p:cNvPicPr>
            <a:picLocks noChangeAspect="1"/>
          </p:cNvPicPr>
          <p:nvPr/>
        </p:nvPicPr>
        <p:blipFill>
          <a:blip r:embed="rId2"/>
          <a:stretch>
            <a:fillRect/>
          </a:stretch>
        </p:blipFill>
        <p:spPr>
          <a:xfrm>
            <a:off x="359532" y="95845"/>
            <a:ext cx="8424936" cy="6666309"/>
          </a:xfrm>
          <a:prstGeom prst="rect">
            <a:avLst/>
          </a:prstGeom>
        </p:spPr>
      </p:pic>
    </p:spTree>
    <p:extLst>
      <p:ext uri="{BB962C8B-B14F-4D97-AF65-F5344CB8AC3E}">
        <p14:creationId xmlns:p14="http://schemas.microsoft.com/office/powerpoint/2010/main" val="3039514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D20CB1-DA90-4BE8-9711-AC0F131A4556}"/>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4" name="日期占位符 3">
            <a:extLst>
              <a:ext uri="{FF2B5EF4-FFF2-40B4-BE49-F238E27FC236}">
                <a16:creationId xmlns="" xmlns:a16="http://schemas.microsoft.com/office/drawing/2014/main" id="{B28E758E-FE31-4665-89F0-9E108F188DAC}"/>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
        <p:nvSpPr>
          <p:cNvPr id="6" name="Text Box 3">
            <a:extLst>
              <a:ext uri="{FF2B5EF4-FFF2-40B4-BE49-F238E27FC236}">
                <a16:creationId xmlns="" xmlns:a16="http://schemas.microsoft.com/office/drawing/2014/main" id="{064EF2FC-ED3E-49D4-BC52-055C0FEE1B27}"/>
              </a:ext>
            </a:extLst>
          </p:cNvPr>
          <p:cNvSpPr txBox="1">
            <a:spLocks noChangeArrowheads="1"/>
          </p:cNvSpPr>
          <p:nvPr/>
        </p:nvSpPr>
        <p:spPr bwMode="auto">
          <a:xfrm>
            <a:off x="3184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kumimoji="1" lang="zh-CN" altLang="zh-CN" sz="2400" b="0">
              <a:ea typeface="宋体" panose="02010600030101010101" pitchFamily="2" charset="-122"/>
            </a:endParaRPr>
          </a:p>
        </p:txBody>
      </p:sp>
      <p:grpSp>
        <p:nvGrpSpPr>
          <p:cNvPr id="49" name="组合 48">
            <a:extLst>
              <a:ext uri="{FF2B5EF4-FFF2-40B4-BE49-F238E27FC236}">
                <a16:creationId xmlns="" xmlns:a16="http://schemas.microsoft.com/office/drawing/2014/main" id="{4EE5EB30-F3FF-4A9C-9D69-26B58B12E83A}"/>
              </a:ext>
            </a:extLst>
          </p:cNvPr>
          <p:cNvGrpSpPr/>
          <p:nvPr/>
        </p:nvGrpSpPr>
        <p:grpSpPr>
          <a:xfrm>
            <a:off x="251520" y="1729740"/>
            <a:ext cx="8700071" cy="2819400"/>
            <a:chOff x="251520" y="1729740"/>
            <a:chExt cx="8700071" cy="2819400"/>
          </a:xfrm>
        </p:grpSpPr>
        <p:sp>
          <p:nvSpPr>
            <p:cNvPr id="8" name="Rectangle 38">
              <a:extLst>
                <a:ext uri="{FF2B5EF4-FFF2-40B4-BE49-F238E27FC236}">
                  <a16:creationId xmlns="" xmlns:a16="http://schemas.microsoft.com/office/drawing/2014/main" id="{8BF1EF83-F296-4FB6-91B2-53A1D3224F32}"/>
                </a:ext>
              </a:extLst>
            </p:cNvPr>
            <p:cNvSpPr/>
            <p:nvPr/>
          </p:nvSpPr>
          <p:spPr bwMode="auto">
            <a:xfrm>
              <a:off x="251520" y="1729740"/>
              <a:ext cx="8700071"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grpSp>
          <p:nvGrpSpPr>
            <p:cNvPr id="48" name="组合 47">
              <a:extLst>
                <a:ext uri="{FF2B5EF4-FFF2-40B4-BE49-F238E27FC236}">
                  <a16:creationId xmlns="" xmlns:a16="http://schemas.microsoft.com/office/drawing/2014/main" id="{72D4AA03-4ED8-4108-8ABA-D5E511235A5F}"/>
                </a:ext>
              </a:extLst>
            </p:cNvPr>
            <p:cNvGrpSpPr/>
            <p:nvPr/>
          </p:nvGrpSpPr>
          <p:grpSpPr>
            <a:xfrm>
              <a:off x="323528" y="1805940"/>
              <a:ext cx="8503531" cy="2727325"/>
              <a:chOff x="632149" y="1805940"/>
              <a:chExt cx="8503531" cy="2727325"/>
            </a:xfrm>
          </p:grpSpPr>
          <p:grpSp>
            <p:nvGrpSpPr>
              <p:cNvPr id="9" name="Group 27">
                <a:extLst>
                  <a:ext uri="{FF2B5EF4-FFF2-40B4-BE49-F238E27FC236}">
                    <a16:creationId xmlns="" xmlns:a16="http://schemas.microsoft.com/office/drawing/2014/main" id="{A89FF48C-1600-44C9-A1BB-1915225B5193}"/>
                  </a:ext>
                </a:extLst>
              </p:cNvPr>
              <p:cNvGrpSpPr>
                <a:grpSpLocks/>
              </p:cNvGrpSpPr>
              <p:nvPr/>
            </p:nvGrpSpPr>
            <p:grpSpPr bwMode="auto">
              <a:xfrm>
                <a:off x="632149" y="1805940"/>
                <a:ext cx="8503531" cy="990600"/>
                <a:chOff x="838200" y="1295400"/>
                <a:chExt cx="6733590" cy="990600"/>
              </a:xfrm>
            </p:grpSpPr>
            <p:cxnSp>
              <p:nvCxnSpPr>
                <p:cNvPr id="19" name="Straight Arrow Connector 9">
                  <a:extLst>
                    <a:ext uri="{FF2B5EF4-FFF2-40B4-BE49-F238E27FC236}">
                      <a16:creationId xmlns="" xmlns:a16="http://schemas.microsoft.com/office/drawing/2014/main" id="{2AE7DCA0-123D-4F3F-9AB5-52283FC116F8}"/>
                    </a:ext>
                  </a:extLst>
                </p:cNvPr>
                <p:cNvCxnSpPr>
                  <a:cxnSpLocks noChangeShapeType="1"/>
                </p:cNvCxnSpPr>
                <p:nvPr/>
              </p:nvCxnSpPr>
              <p:spPr bwMode="auto">
                <a:xfrm>
                  <a:off x="2819400" y="1828800"/>
                  <a:ext cx="1048275" cy="0"/>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0">
                  <a:extLst>
                    <a:ext uri="{FF2B5EF4-FFF2-40B4-BE49-F238E27FC236}">
                      <a16:creationId xmlns="" xmlns:a16="http://schemas.microsoft.com/office/drawing/2014/main" id="{657DDD90-7D6B-4260-BB2B-77C7DE3DD9D1}"/>
                    </a:ext>
                  </a:extLst>
                </p:cNvPr>
                <p:cNvCxnSpPr>
                  <a:cxnSpLocks noChangeShapeType="1"/>
                </p:cNvCxnSpPr>
                <p:nvPr/>
              </p:nvCxnSpPr>
              <p:spPr bwMode="auto">
                <a:xfrm>
                  <a:off x="4457322" y="1828800"/>
                  <a:ext cx="762000" cy="0"/>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12">
                  <a:extLst>
                    <a:ext uri="{FF2B5EF4-FFF2-40B4-BE49-F238E27FC236}">
                      <a16:creationId xmlns="" xmlns:a16="http://schemas.microsoft.com/office/drawing/2014/main" id="{4DB1BE49-80E2-4BF9-B3B1-76C54F2AA90C}"/>
                    </a:ext>
                  </a:extLst>
                </p:cNvPr>
                <p:cNvSpPr/>
                <p:nvPr/>
              </p:nvSpPr>
              <p:spPr>
                <a:xfrm>
                  <a:off x="838200" y="1295400"/>
                  <a:ext cx="2133600" cy="9906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pPr>
                  <a:r>
                    <a:rPr lang="en-US" altLang="zh-CN" b="1" dirty="0">
                      <a:latin typeface="Times New Roman" panose="02020603050405020304" pitchFamily="18" charset="0"/>
                      <a:ea typeface="MS PGothic" panose="020B0600070205080204" pitchFamily="34" charset="-128"/>
                    </a:rPr>
                    <a:t>Hello, world.</a:t>
                  </a:r>
                </a:p>
                <a:p>
                  <a:pPr algn="ctr" eaLnBrk="1" hangingPunct="1">
                    <a:lnSpc>
                      <a:spcPct val="90000"/>
                    </a:lnSpc>
                  </a:pPr>
                  <a:r>
                    <a:rPr lang="en-US" altLang="zh-CN" b="1" dirty="0">
                      <a:latin typeface="Times New Roman" panose="02020603050405020304" pitchFamily="18" charset="0"/>
                      <a:ea typeface="MS PGothic" panose="020B0600070205080204" pitchFamily="34" charset="-128"/>
                    </a:rPr>
                    <a:t>A sample sentence to show encryption.</a:t>
                  </a:r>
                </a:p>
              </p:txBody>
            </p:sp>
            <p:sp>
              <p:nvSpPr>
                <p:cNvPr id="22" name="Rectangle 15">
                  <a:extLst>
                    <a:ext uri="{FF2B5EF4-FFF2-40B4-BE49-F238E27FC236}">
                      <a16:creationId xmlns="" xmlns:a16="http://schemas.microsoft.com/office/drawing/2014/main" id="{EF02991A-A22A-4EA0-89C5-3998000A2218}"/>
                    </a:ext>
                  </a:extLst>
                </p:cNvPr>
                <p:cNvSpPr/>
                <p:nvPr/>
              </p:nvSpPr>
              <p:spPr>
                <a:xfrm>
                  <a:off x="3867675" y="1371600"/>
                  <a:ext cx="589647"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3200" i="1">
                      <a:solidFill>
                        <a:srgbClr val="FFFFFF"/>
                      </a:solidFill>
                      <a:latin typeface="Times New Roman" panose="02020603050405020304" pitchFamily="18" charset="0"/>
                      <a:ea typeface="MS PGothic" panose="020B0600070205080204" pitchFamily="34" charset="-128"/>
                    </a:rPr>
                    <a:t>E</a:t>
                  </a:r>
                </a:p>
              </p:txBody>
            </p:sp>
            <p:sp>
              <p:nvSpPr>
                <p:cNvPr id="23" name="Rectangle 16">
                  <a:extLst>
                    <a:ext uri="{FF2B5EF4-FFF2-40B4-BE49-F238E27FC236}">
                      <a16:creationId xmlns="" xmlns:a16="http://schemas.microsoft.com/office/drawing/2014/main" id="{A3B86EFE-031C-445F-96EC-DAEDA1209B6A}"/>
                    </a:ext>
                  </a:extLst>
                </p:cNvPr>
                <p:cNvSpPr/>
                <p:nvPr/>
              </p:nvSpPr>
              <p:spPr>
                <a:xfrm>
                  <a:off x="5209590" y="1295400"/>
                  <a:ext cx="2362200" cy="990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b="1" dirty="0">
                      <a:latin typeface="Times New Roman" panose="02020603050405020304" pitchFamily="18" charset="0"/>
                      <a:ea typeface="MS PGothic" panose="020B0600070205080204" pitchFamily="34" charset="-128"/>
                    </a:rPr>
                    <a:t>NhbXBsZSBzZW50ZW5jZSB0byBzaG93IEVuY3J5cHRpb24KsZSBzZ</a:t>
                  </a:r>
                </a:p>
              </p:txBody>
            </p:sp>
            <p:sp>
              <p:nvSpPr>
                <p:cNvPr id="24" name="Rectangle 29">
                  <a:extLst>
                    <a:ext uri="{FF2B5EF4-FFF2-40B4-BE49-F238E27FC236}">
                      <a16:creationId xmlns="" xmlns:a16="http://schemas.microsoft.com/office/drawing/2014/main" id="{A474C649-0665-4F0D-A28A-50B22915C42B}"/>
                    </a:ext>
                  </a:extLst>
                </p:cNvPr>
                <p:cNvSpPr/>
                <p:nvPr/>
              </p:nvSpPr>
              <p:spPr>
                <a:xfrm>
                  <a:off x="3029475"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i="1">
                      <a:solidFill>
                        <a:srgbClr val="FFFFFF"/>
                      </a:solidFill>
                      <a:latin typeface="Times New Roman" panose="02020603050405020304" pitchFamily="18" charset="0"/>
                      <a:ea typeface="MS PGothic" panose="020B0600070205080204" pitchFamily="34" charset="-128"/>
                    </a:rPr>
                    <a:t>k</a:t>
                  </a:r>
                </a:p>
              </p:txBody>
            </p:sp>
            <p:cxnSp>
              <p:nvCxnSpPr>
                <p:cNvPr id="25" name="Straight Arrow Connector 30">
                  <a:extLst>
                    <a:ext uri="{FF2B5EF4-FFF2-40B4-BE49-F238E27FC236}">
                      <a16:creationId xmlns="" xmlns:a16="http://schemas.microsoft.com/office/drawing/2014/main" id="{A62B018D-0D87-4242-BC5E-8AF292905CF4}"/>
                    </a:ext>
                  </a:extLst>
                </p:cNvPr>
                <p:cNvCxnSpPr>
                  <a:cxnSpLocks noChangeShapeType="1"/>
                </p:cNvCxnSpPr>
                <p:nvPr/>
              </p:nvCxnSpPr>
              <p:spPr bwMode="auto">
                <a:xfrm>
                  <a:off x="3410475"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10" name="Group 28">
                <a:extLst>
                  <a:ext uri="{FF2B5EF4-FFF2-40B4-BE49-F238E27FC236}">
                    <a16:creationId xmlns="" xmlns:a16="http://schemas.microsoft.com/office/drawing/2014/main" id="{03A14005-6BFA-4615-A916-2906F94D97E8}"/>
                  </a:ext>
                </a:extLst>
              </p:cNvPr>
              <p:cNvGrpSpPr>
                <a:grpSpLocks/>
              </p:cNvGrpSpPr>
              <p:nvPr/>
            </p:nvGrpSpPr>
            <p:grpSpPr bwMode="auto">
              <a:xfrm>
                <a:off x="632149" y="3025140"/>
                <a:ext cx="8503531" cy="1066800"/>
                <a:chOff x="838200" y="2514600"/>
                <a:chExt cx="6733733" cy="1066800"/>
              </a:xfrm>
            </p:grpSpPr>
            <p:cxnSp>
              <p:nvCxnSpPr>
                <p:cNvPr id="12" name="Straight Arrow Connector 18">
                  <a:extLst>
                    <a:ext uri="{FF2B5EF4-FFF2-40B4-BE49-F238E27FC236}">
                      <a16:creationId xmlns="" xmlns:a16="http://schemas.microsoft.com/office/drawing/2014/main" id="{C8F7932D-55ED-4D41-8251-7FC76CD73B02}"/>
                    </a:ext>
                  </a:extLst>
                </p:cNvPr>
                <p:cNvCxnSpPr>
                  <a:cxnSpLocks noChangeShapeType="1"/>
                </p:cNvCxnSpPr>
                <p:nvPr/>
              </p:nvCxnSpPr>
              <p:spPr bwMode="auto">
                <a:xfrm flipH="1">
                  <a:off x="2971801" y="2971800"/>
                  <a:ext cx="894031" cy="1"/>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3" name="Straight Arrow Connector 19">
                  <a:extLst>
                    <a:ext uri="{FF2B5EF4-FFF2-40B4-BE49-F238E27FC236}">
                      <a16:creationId xmlns="" xmlns:a16="http://schemas.microsoft.com/office/drawing/2014/main" id="{08D9250A-1860-4623-B676-0C996D44B9B5}"/>
                    </a:ext>
                  </a:extLst>
                </p:cNvPr>
                <p:cNvCxnSpPr>
                  <a:cxnSpLocks noChangeShapeType="1"/>
                </p:cNvCxnSpPr>
                <p:nvPr/>
              </p:nvCxnSpPr>
              <p:spPr bwMode="auto">
                <a:xfrm flipH="1">
                  <a:off x="4424909" y="3124200"/>
                  <a:ext cx="838199" cy="0"/>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4" name="Rectangle 20">
                  <a:extLst>
                    <a:ext uri="{FF2B5EF4-FFF2-40B4-BE49-F238E27FC236}">
                      <a16:creationId xmlns="" xmlns:a16="http://schemas.microsoft.com/office/drawing/2014/main" id="{4F925EC4-01CB-40E4-9B88-01E7F4716891}"/>
                    </a:ext>
                  </a:extLst>
                </p:cNvPr>
                <p:cNvSpPr/>
                <p:nvPr/>
              </p:nvSpPr>
              <p:spPr>
                <a:xfrm>
                  <a:off x="838200" y="2514600"/>
                  <a:ext cx="2133600" cy="9906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pPr>
                  <a:r>
                    <a:rPr lang="en-US" altLang="zh-CN" b="1" dirty="0">
                      <a:latin typeface="Times New Roman" panose="02020603050405020304" pitchFamily="18" charset="0"/>
                      <a:ea typeface="MS PGothic" panose="020B0600070205080204" pitchFamily="34" charset="-128"/>
                    </a:rPr>
                    <a:t>Hello, world.</a:t>
                  </a:r>
                </a:p>
                <a:p>
                  <a:pPr algn="ctr" eaLnBrk="1" hangingPunct="1">
                    <a:lnSpc>
                      <a:spcPct val="90000"/>
                    </a:lnSpc>
                  </a:pPr>
                  <a:r>
                    <a:rPr lang="en-US" altLang="zh-CN" b="1" dirty="0">
                      <a:latin typeface="Times New Roman" panose="02020603050405020304" pitchFamily="18" charset="0"/>
                      <a:ea typeface="MS PGothic" panose="020B0600070205080204" pitchFamily="34" charset="-128"/>
                    </a:rPr>
                    <a:t>A sample sentence to show encryption.</a:t>
                  </a:r>
                </a:p>
              </p:txBody>
            </p:sp>
            <p:sp>
              <p:nvSpPr>
                <p:cNvPr id="15" name="Rectangle 21">
                  <a:extLst>
                    <a:ext uri="{FF2B5EF4-FFF2-40B4-BE49-F238E27FC236}">
                      <a16:creationId xmlns="" xmlns:a16="http://schemas.microsoft.com/office/drawing/2014/main" id="{4E4EEE21-0721-4FCD-BC61-37D051C079CC}"/>
                    </a:ext>
                  </a:extLst>
                </p:cNvPr>
                <p:cNvSpPr/>
                <p:nvPr/>
              </p:nvSpPr>
              <p:spPr>
                <a:xfrm>
                  <a:off x="3882684" y="2590800"/>
                  <a:ext cx="542224"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3200" i="1">
                      <a:solidFill>
                        <a:srgbClr val="FFFFFF"/>
                      </a:solidFill>
                      <a:latin typeface="Times New Roman" panose="02020603050405020304" pitchFamily="18" charset="0"/>
                      <a:ea typeface="MS PGothic" panose="020B0600070205080204" pitchFamily="34" charset="-128"/>
                    </a:rPr>
                    <a:t>D</a:t>
                  </a:r>
                </a:p>
              </p:txBody>
            </p:sp>
            <p:sp>
              <p:nvSpPr>
                <p:cNvPr id="16" name="Rectangle 22">
                  <a:extLst>
                    <a:ext uri="{FF2B5EF4-FFF2-40B4-BE49-F238E27FC236}">
                      <a16:creationId xmlns="" xmlns:a16="http://schemas.microsoft.com/office/drawing/2014/main" id="{BF64415B-0324-4D5A-8650-BD348A46D915}"/>
                    </a:ext>
                  </a:extLst>
                </p:cNvPr>
                <p:cNvSpPr/>
                <p:nvPr/>
              </p:nvSpPr>
              <p:spPr>
                <a:xfrm>
                  <a:off x="5209733" y="2590800"/>
                  <a:ext cx="2362200" cy="990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b="1" dirty="0">
                      <a:latin typeface="Times New Roman" panose="02020603050405020304" pitchFamily="18" charset="0"/>
                      <a:ea typeface="MS PGothic" panose="020B0600070205080204" pitchFamily="34" charset="-128"/>
                    </a:rPr>
                    <a:t>NhbXBsZSBzZW50ZW5jZSB0byBzaG93IEVuY3J5cHRpb24KsZSBzZ</a:t>
                  </a:r>
                </a:p>
              </p:txBody>
            </p:sp>
            <p:sp>
              <p:nvSpPr>
                <p:cNvPr id="17" name="Rectangle 32">
                  <a:extLst>
                    <a:ext uri="{FF2B5EF4-FFF2-40B4-BE49-F238E27FC236}">
                      <a16:creationId xmlns="" xmlns:a16="http://schemas.microsoft.com/office/drawing/2014/main" id="{C7E4DB22-2F03-4F75-BDDF-16631BECB365}"/>
                    </a:ext>
                  </a:extLst>
                </p:cNvPr>
                <p:cNvSpPr/>
                <p:nvPr/>
              </p:nvSpPr>
              <p:spPr>
                <a:xfrm>
                  <a:off x="4816262"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i="1">
                      <a:solidFill>
                        <a:srgbClr val="FFFFFF"/>
                      </a:solidFill>
                      <a:latin typeface="Times New Roman" panose="02020603050405020304" pitchFamily="18" charset="0"/>
                      <a:ea typeface="MS PGothic" panose="020B0600070205080204" pitchFamily="34" charset="-128"/>
                    </a:rPr>
                    <a:t>k</a:t>
                  </a:r>
                </a:p>
              </p:txBody>
            </p:sp>
            <p:cxnSp>
              <p:nvCxnSpPr>
                <p:cNvPr id="18" name="Straight Arrow Connector 33">
                  <a:extLst>
                    <a:ext uri="{FF2B5EF4-FFF2-40B4-BE49-F238E27FC236}">
                      <a16:creationId xmlns="" xmlns:a16="http://schemas.microsoft.com/office/drawing/2014/main" id="{B08F9ADF-529C-418D-BA38-DFA7321E8953}"/>
                    </a:ext>
                  </a:extLst>
                </p:cNvPr>
                <p:cNvCxnSpPr>
                  <a:cxnSpLocks noChangeShapeType="1"/>
                </p:cNvCxnSpPr>
                <p:nvPr/>
              </p:nvCxnSpPr>
              <p:spPr bwMode="auto">
                <a:xfrm rot="10800000">
                  <a:off x="4424908"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11" name="Content Placeholder 2">
                <a:extLst>
                  <a:ext uri="{FF2B5EF4-FFF2-40B4-BE49-F238E27FC236}">
                    <a16:creationId xmlns="" xmlns:a16="http://schemas.microsoft.com/office/drawing/2014/main" id="{3D30D157-1D3B-4450-AF13-98B5CA875CE4}"/>
                  </a:ext>
                </a:extLst>
              </p:cNvPr>
              <p:cNvSpPr txBox="1">
                <a:spLocks/>
              </p:cNvSpPr>
              <p:nvPr/>
            </p:nvSpPr>
            <p:spPr bwMode="auto">
              <a:xfrm>
                <a:off x="632149" y="4091940"/>
                <a:ext cx="8503531"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a:solidFill>
                      <a:schemeClr val="tx1"/>
                    </a:solidFill>
                    <a:latin typeface="Verdana" panose="020B0604030504040204" pitchFamily="34" charset="0"/>
                    <a:ea typeface="宋体" panose="02010600030101010101" pitchFamily="2" charset="-122"/>
                  </a:defRPr>
                </a:lvl1pPr>
                <a:lvl2pPr marL="547688" indent="-2730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274638" lvl="1" indent="0" algn="ctr" eaLnBrk="1" hangingPunct="1">
                  <a:spcBef>
                    <a:spcPts val="500"/>
                  </a:spcBef>
                  <a:buClr>
                    <a:schemeClr val="accent2"/>
                  </a:buClr>
                  <a:buSzPct val="76000"/>
                </a:pPr>
                <a:r>
                  <a:rPr lang="zh-CN" altLang="en-US" sz="2800" dirty="0">
                    <a:latin typeface="+mn-lt"/>
                    <a:ea typeface="华文中宋" panose="02010600040101010101" pitchFamily="2" charset="-122"/>
                  </a:rPr>
                  <a:t>加密是双向的</a:t>
                </a:r>
                <a:r>
                  <a:rPr lang="en-US" altLang="zh-CN" sz="2800" dirty="0">
                    <a:latin typeface="+mn-lt"/>
                    <a:ea typeface="华文中宋" panose="02010600040101010101" pitchFamily="2" charset="-122"/>
                  </a:rPr>
                  <a:t>, </a:t>
                </a:r>
                <a:r>
                  <a:rPr lang="zh-CN" altLang="en-US" sz="2800" dirty="0">
                    <a:latin typeface="+mn-lt"/>
                    <a:ea typeface="华文中宋" panose="02010600040101010101" pitchFamily="2" charset="-122"/>
                  </a:rPr>
                  <a:t>需要使用密钥</a:t>
                </a:r>
                <a:endParaRPr lang="en-US" altLang="zh-CN" sz="2800" dirty="0">
                  <a:latin typeface="+mn-lt"/>
                  <a:ea typeface="华文中宋" panose="02010600040101010101" pitchFamily="2" charset="-122"/>
                </a:endParaRPr>
              </a:p>
            </p:txBody>
          </p:sp>
        </p:grpSp>
      </p:grpSp>
      <p:grpSp>
        <p:nvGrpSpPr>
          <p:cNvPr id="46" name="组合 45">
            <a:extLst>
              <a:ext uri="{FF2B5EF4-FFF2-40B4-BE49-F238E27FC236}">
                <a16:creationId xmlns="" xmlns:a16="http://schemas.microsoft.com/office/drawing/2014/main" id="{0407D0A7-91EC-4211-98A0-154E949B2331}"/>
              </a:ext>
            </a:extLst>
          </p:cNvPr>
          <p:cNvGrpSpPr/>
          <p:nvPr/>
        </p:nvGrpSpPr>
        <p:grpSpPr>
          <a:xfrm>
            <a:off x="179512" y="4797152"/>
            <a:ext cx="8676247" cy="2000250"/>
            <a:chOff x="504265" y="4813126"/>
            <a:chExt cx="8676247" cy="2000250"/>
          </a:xfrm>
        </p:grpSpPr>
        <p:sp>
          <p:nvSpPr>
            <p:cNvPr id="26" name="Rectangle 39">
              <a:extLst>
                <a:ext uri="{FF2B5EF4-FFF2-40B4-BE49-F238E27FC236}">
                  <a16:creationId xmlns="" xmlns:a16="http://schemas.microsoft.com/office/drawing/2014/main" id="{02A16A61-3CCA-4C27-A63F-3AF5DEFE258D}"/>
                </a:ext>
              </a:extLst>
            </p:cNvPr>
            <p:cNvSpPr/>
            <p:nvPr/>
          </p:nvSpPr>
          <p:spPr>
            <a:xfrm>
              <a:off x="504265" y="4813126"/>
              <a:ext cx="8676247" cy="200025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grpSp>
          <p:nvGrpSpPr>
            <p:cNvPr id="27" name="Group 31">
              <a:extLst>
                <a:ext uri="{FF2B5EF4-FFF2-40B4-BE49-F238E27FC236}">
                  <a16:creationId xmlns="" xmlns:a16="http://schemas.microsoft.com/office/drawing/2014/main" id="{6C245579-3842-468B-B7B2-97990E43DDFA}"/>
                </a:ext>
              </a:extLst>
            </p:cNvPr>
            <p:cNvGrpSpPr>
              <a:grpSpLocks/>
            </p:cNvGrpSpPr>
            <p:nvPr/>
          </p:nvGrpSpPr>
          <p:grpSpPr bwMode="auto">
            <a:xfrm>
              <a:off x="611560" y="4876800"/>
              <a:ext cx="8491016" cy="1447800"/>
              <a:chOff x="838200" y="4343400"/>
              <a:chExt cx="6368262" cy="1447800"/>
            </a:xfrm>
          </p:grpSpPr>
          <p:sp>
            <p:nvSpPr>
              <p:cNvPr id="28" name="Trapezoid 3">
                <a:extLst>
                  <a:ext uri="{FF2B5EF4-FFF2-40B4-BE49-F238E27FC236}">
                    <a16:creationId xmlns="" xmlns:a16="http://schemas.microsoft.com/office/drawing/2014/main" id="{54C2BD95-3081-49E3-8383-8B04A1206392}"/>
                  </a:ext>
                </a:extLst>
              </p:cNvPr>
              <p:cNvSpPr/>
              <p:nvPr/>
            </p:nvSpPr>
            <p:spPr>
              <a:xfrm rot="5400000">
                <a:off x="3434188" y="4714661"/>
                <a:ext cx="1082824" cy="550164"/>
              </a:xfrm>
              <a:prstGeom prst="trapezoid">
                <a:avLst>
                  <a:gd name="adj" fmla="val 56940"/>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i="1" dirty="0"/>
                  <a:t>h</a:t>
                </a:r>
              </a:p>
            </p:txBody>
          </p:sp>
          <p:cxnSp>
            <p:nvCxnSpPr>
              <p:cNvPr id="29" name="Straight Arrow Connector 4">
                <a:extLst>
                  <a:ext uri="{FF2B5EF4-FFF2-40B4-BE49-F238E27FC236}">
                    <a16:creationId xmlns="" xmlns:a16="http://schemas.microsoft.com/office/drawing/2014/main" id="{4908D006-6412-4D06-9E67-989738A1512E}"/>
                  </a:ext>
                </a:extLst>
              </p:cNvPr>
              <p:cNvCxnSpPr>
                <a:cxnSpLocks noChangeShapeType="1"/>
              </p:cNvCxnSpPr>
              <p:nvPr/>
            </p:nvCxnSpPr>
            <p:spPr bwMode="auto">
              <a:xfrm>
                <a:off x="2971518" y="5055840"/>
                <a:ext cx="729000" cy="0"/>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30" name="Straight Arrow Connector 5">
                <a:extLst>
                  <a:ext uri="{FF2B5EF4-FFF2-40B4-BE49-F238E27FC236}">
                    <a16:creationId xmlns="" xmlns:a16="http://schemas.microsoft.com/office/drawing/2014/main" id="{5BD94174-396F-4F24-A0F5-446E1AB818E1}"/>
                  </a:ext>
                </a:extLst>
              </p:cNvPr>
              <p:cNvCxnSpPr>
                <a:cxnSpLocks noChangeShapeType="1"/>
              </p:cNvCxnSpPr>
              <p:nvPr/>
            </p:nvCxnSpPr>
            <p:spPr bwMode="auto">
              <a:xfrm>
                <a:off x="4240578" y="4876800"/>
                <a:ext cx="756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31" name="Rectangle 6">
                <a:extLst>
                  <a:ext uri="{FF2B5EF4-FFF2-40B4-BE49-F238E27FC236}">
                    <a16:creationId xmlns="" xmlns:a16="http://schemas.microsoft.com/office/drawing/2014/main" id="{728E5D85-B017-4336-A8B0-F438761491DC}"/>
                  </a:ext>
                </a:extLst>
              </p:cNvPr>
              <p:cNvSpPr/>
              <p:nvPr/>
            </p:nvSpPr>
            <p:spPr>
              <a:xfrm>
                <a:off x="4996662" y="4648200"/>
                <a:ext cx="22098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ea typeface="MS PGothic" panose="020B0600070205080204" pitchFamily="34" charset="-128"/>
                  </a:rPr>
                  <a:t>52f21cf7c7034a20</a:t>
                </a:r>
                <a:br>
                  <a:rPr lang="en-US" altLang="zh-CN" b="1" dirty="0">
                    <a:latin typeface="Times New Roman" panose="02020603050405020304" pitchFamily="18" charset="0"/>
                    <a:ea typeface="MS PGothic" panose="020B0600070205080204" pitchFamily="34" charset="-128"/>
                  </a:rPr>
                </a:br>
                <a:r>
                  <a:rPr lang="en-US" altLang="zh-CN" b="1" dirty="0">
                    <a:latin typeface="Times New Roman" panose="02020603050405020304" pitchFamily="18" charset="0"/>
                    <a:ea typeface="MS PGothic" panose="020B0600070205080204" pitchFamily="34" charset="-128"/>
                  </a:rPr>
                  <a:t>17a21e17e061a863</a:t>
                </a:r>
              </a:p>
            </p:txBody>
          </p:sp>
          <p:sp>
            <p:nvSpPr>
              <p:cNvPr id="32" name="Rectangle 7">
                <a:extLst>
                  <a:ext uri="{FF2B5EF4-FFF2-40B4-BE49-F238E27FC236}">
                    <a16:creationId xmlns="" xmlns:a16="http://schemas.microsoft.com/office/drawing/2014/main" id="{635ED376-2F3B-4CEA-8341-B5AC7B83F0BC}"/>
                  </a:ext>
                </a:extLst>
              </p:cNvPr>
              <p:cNvSpPr/>
              <p:nvPr/>
            </p:nvSpPr>
            <p:spPr>
              <a:xfrm>
                <a:off x="838200" y="4343400"/>
                <a:ext cx="2133600" cy="14478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b="1" dirty="0">
                    <a:latin typeface="Times New Roman" panose="02020603050405020304" pitchFamily="18" charset="0"/>
                    <a:ea typeface="MS PGothic" panose="020B0600070205080204" pitchFamily="34" charset="-128"/>
                  </a:rPr>
                  <a:t>This is a clear text that can easily read without using the key.  The sentence is longer than the text above.</a:t>
                </a:r>
              </a:p>
            </p:txBody>
          </p:sp>
          <p:cxnSp>
            <p:nvCxnSpPr>
              <p:cNvPr id="33" name="Straight Arrow Connector 25">
                <a:extLst>
                  <a:ext uri="{FF2B5EF4-FFF2-40B4-BE49-F238E27FC236}">
                    <a16:creationId xmlns="" xmlns:a16="http://schemas.microsoft.com/office/drawing/2014/main" id="{3F58A716-BA3C-49A2-9340-3660F1FDC3FB}"/>
                  </a:ext>
                </a:extLst>
              </p:cNvPr>
              <p:cNvCxnSpPr>
                <a:cxnSpLocks noChangeShapeType="1"/>
              </p:cNvCxnSpPr>
              <p:nvPr/>
            </p:nvCxnSpPr>
            <p:spPr bwMode="auto">
              <a:xfrm rot="10800000">
                <a:off x="4240579" y="5105400"/>
                <a:ext cx="756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34" name="&quot;No&quot; Symbol 26">
                <a:extLst>
                  <a:ext uri="{FF2B5EF4-FFF2-40B4-BE49-F238E27FC236}">
                    <a16:creationId xmlns="" xmlns:a16="http://schemas.microsoft.com/office/drawing/2014/main" id="{154FB354-6A67-4614-AEFB-C018432633D2}"/>
                  </a:ext>
                </a:extLst>
              </p:cNvPr>
              <p:cNvSpPr/>
              <p:nvPr/>
            </p:nvSpPr>
            <p:spPr>
              <a:xfrm>
                <a:off x="4456602" y="4911824"/>
                <a:ext cx="33414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chemeClr val="tx1"/>
                  </a:solidFill>
                </a:endParaRPr>
              </a:p>
            </p:txBody>
          </p:sp>
        </p:grpSp>
        <p:sp>
          <p:nvSpPr>
            <p:cNvPr id="35" name="Content Placeholder 2">
              <a:extLst>
                <a:ext uri="{FF2B5EF4-FFF2-40B4-BE49-F238E27FC236}">
                  <a16:creationId xmlns="" xmlns:a16="http://schemas.microsoft.com/office/drawing/2014/main" id="{B87DAF3D-FFE2-4353-8560-E5B15EB3EDDA}"/>
                </a:ext>
              </a:extLst>
            </p:cNvPr>
            <p:cNvSpPr txBox="1">
              <a:spLocks/>
            </p:cNvSpPr>
            <p:nvPr/>
          </p:nvSpPr>
          <p:spPr bwMode="auto">
            <a:xfrm>
              <a:off x="609600" y="6248400"/>
              <a:ext cx="84929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仿宋" panose="02010609060101010101" pitchFamily="49"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仿宋" panose="02010609060101010101" pitchFamily="49"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仿宋" panose="02010609060101010101" pitchFamily="49"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仿宋" panose="02010609060101010101" pitchFamily="49"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638" lvl="1" indent="0" algn="ctr" eaLnBrk="1" hangingPunct="1">
                <a:lnSpc>
                  <a:spcPct val="120000"/>
                </a:lnSpc>
                <a:spcBef>
                  <a:spcPct val="0"/>
                </a:spcBef>
                <a:buNone/>
              </a:pPr>
              <a:r>
                <a:rPr lang="en-US" altLang="zh-CN" sz="2800" dirty="0">
                  <a:ea typeface="华文中宋" panose="02010600040101010101" pitchFamily="2" charset="-122"/>
                </a:rPr>
                <a:t>Hash</a:t>
              </a:r>
              <a:r>
                <a:rPr lang="zh-CN" altLang="en-US" sz="2800" dirty="0">
                  <a:ea typeface="华文中宋" panose="02010600040101010101" pitchFamily="2" charset="-122"/>
                </a:rPr>
                <a:t>是单向的</a:t>
              </a:r>
              <a:r>
                <a:rPr lang="en-US" altLang="zh-CN" sz="2800" dirty="0">
                  <a:ea typeface="华文中宋" panose="02010600040101010101" pitchFamily="2" charset="-122"/>
                </a:rPr>
                <a:t>, </a:t>
              </a:r>
              <a:r>
                <a:rPr lang="zh-CN" altLang="en-US" sz="2800" dirty="0">
                  <a:ea typeface="华文中宋" panose="02010600040101010101" pitchFamily="2" charset="-122"/>
                </a:rPr>
                <a:t>没有解</a:t>
              </a:r>
              <a:r>
                <a:rPr lang="en-US" altLang="zh-CN" sz="2800" dirty="0">
                  <a:ea typeface="华文中宋" panose="02010600040101010101" pitchFamily="2" charset="-122"/>
                </a:rPr>
                <a:t>Hash</a:t>
              </a:r>
            </a:p>
          </p:txBody>
        </p:sp>
      </p:grpSp>
      <p:sp>
        <p:nvSpPr>
          <p:cNvPr id="50" name="矩形 49">
            <a:extLst>
              <a:ext uri="{FF2B5EF4-FFF2-40B4-BE49-F238E27FC236}">
                <a16:creationId xmlns="" xmlns:a16="http://schemas.microsoft.com/office/drawing/2014/main" id="{04885C32-85CB-40A2-8303-88C8D72A5EF6}"/>
              </a:ext>
            </a:extLst>
          </p:cNvPr>
          <p:cNvSpPr/>
          <p:nvPr/>
        </p:nvSpPr>
        <p:spPr>
          <a:xfrm>
            <a:off x="273397" y="1056948"/>
            <a:ext cx="3793026" cy="627736"/>
          </a:xfrm>
          <a:prstGeom prst="rect">
            <a:avLst/>
          </a:prstGeom>
        </p:spPr>
        <p:txBody>
          <a:bodyPr wrap="none">
            <a:spAutoFit/>
          </a:bodyPr>
          <a:lstStyle/>
          <a:p>
            <a:pPr marL="230400" indent="-230400" algn="just">
              <a:lnSpc>
                <a:spcPct val="120000"/>
              </a:lnSpc>
              <a:spcBef>
                <a:spcPts val="0"/>
              </a:spcBef>
              <a:buFont typeface="Wingdings" panose="05000000000000000000" pitchFamily="2" charset="2"/>
              <a:buChar char="Ø"/>
            </a:pPr>
            <a:r>
              <a:rPr lang="en-US" altLang="zh-CN" sz="3200" dirty="0">
                <a:latin typeface="+mn-lt"/>
                <a:ea typeface="华文中宋" panose="02010600040101010101" pitchFamily="2" charset="-122"/>
              </a:rPr>
              <a:t>Hash</a:t>
            </a:r>
            <a:r>
              <a:rPr lang="zh-CN" altLang="en-US" sz="3200" dirty="0">
                <a:latin typeface="+mn-lt"/>
                <a:ea typeface="华文中宋" panose="02010600040101010101" pitchFamily="2" charset="-122"/>
              </a:rPr>
              <a:t>和加密的比较</a:t>
            </a:r>
            <a:endParaRPr lang="en-US" altLang="zh-CN" sz="3200" dirty="0">
              <a:latin typeface="+mn-lt"/>
              <a:ea typeface="华文中宋" panose="02010600040101010101" pitchFamily="2" charset="-122"/>
            </a:endParaRPr>
          </a:p>
        </p:txBody>
      </p:sp>
    </p:spTree>
    <p:extLst>
      <p:ext uri="{BB962C8B-B14F-4D97-AF65-F5344CB8AC3E}">
        <p14:creationId xmlns:p14="http://schemas.microsoft.com/office/powerpoint/2010/main" val="39972701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C71657-6B4B-4D70-8178-0A2B6C737BF6}"/>
              </a:ext>
            </a:extLst>
          </p:cNvPr>
          <p:cNvSpPr>
            <a:spLocks noGrp="1"/>
          </p:cNvSpPr>
          <p:nvPr>
            <p:ph type="title"/>
          </p:nvPr>
        </p:nvSpPr>
        <p:spPr/>
        <p:txBody>
          <a:bodyPr/>
          <a:lstStyle/>
          <a:p>
            <a:r>
              <a:rPr lang="en-US" altLang="zh-CN" b="0" dirty="0"/>
              <a:t>6.5  SHA-512</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AD784D4E-EE59-4F17-94B4-94CCBD96A884}"/>
              </a:ext>
            </a:extLst>
          </p:cNvPr>
          <p:cNvSpPr>
            <a:spLocks noGrp="1"/>
          </p:cNvSpPr>
          <p:nvPr>
            <p:ph idx="1"/>
          </p:nvPr>
        </p:nvSpPr>
        <p:spPr/>
        <p:txBody>
          <a:bodyPr/>
          <a:lstStyle/>
          <a:p>
            <a:r>
              <a:rPr lang="zh-CN" altLang="en-US" dirty="0"/>
              <a:t>算法处理过程</a:t>
            </a:r>
            <a:r>
              <a:rPr lang="en-US" altLang="zh-CN" dirty="0"/>
              <a:t> </a:t>
            </a:r>
          </a:p>
          <a:p>
            <a:pPr lvl="1"/>
            <a:r>
              <a:rPr lang="zh-CN" altLang="en-US" dirty="0">
                <a:solidFill>
                  <a:srgbClr val="FF0000"/>
                </a:solidFill>
              </a:rPr>
              <a:t>①附加填充位:</a:t>
            </a:r>
            <a:r>
              <a:rPr lang="zh-CN" altLang="en-US" dirty="0"/>
              <a:t> 填充消息使其长度模</a:t>
            </a:r>
            <a:r>
              <a:rPr lang="en-US" altLang="zh-CN" b="1" dirty="0"/>
              <a:t>1024</a:t>
            </a:r>
            <a:r>
              <a:rPr lang="zh-CN" altLang="en-US" dirty="0"/>
              <a:t>与</a:t>
            </a:r>
            <a:r>
              <a:rPr lang="en-US" altLang="zh-CN" b="1" dirty="0"/>
              <a:t>896</a:t>
            </a:r>
            <a:r>
              <a:rPr lang="zh-CN" altLang="en-US" dirty="0"/>
              <a:t>同余</a:t>
            </a:r>
            <a:r>
              <a:rPr lang="en-US" altLang="zh-CN" dirty="0"/>
              <a:t>, </a:t>
            </a:r>
            <a:r>
              <a:rPr lang="zh-CN" altLang="en-US" dirty="0"/>
              <a:t>即使以满足长度要求</a:t>
            </a:r>
            <a:r>
              <a:rPr lang="en-US" altLang="zh-CN" dirty="0"/>
              <a:t>, </a:t>
            </a:r>
            <a:r>
              <a:rPr lang="zh-CN" altLang="en-US" dirty="0"/>
              <a:t>仍然需要进行填充</a:t>
            </a:r>
            <a:r>
              <a:rPr lang="en-US" altLang="zh-CN" dirty="0"/>
              <a:t>, </a:t>
            </a:r>
            <a:r>
              <a:rPr lang="zh-CN" altLang="en-US" dirty="0"/>
              <a:t>因此填充位在</a:t>
            </a:r>
            <a:r>
              <a:rPr lang="en-US" altLang="zh-CN" b="1" dirty="0"/>
              <a:t>1~1024</a:t>
            </a:r>
            <a:r>
              <a:rPr lang="zh-CN" altLang="en-US" dirty="0"/>
              <a:t>之间。填充由</a:t>
            </a:r>
            <a:r>
              <a:rPr lang="en-US" altLang="zh-CN" b="1" dirty="0"/>
              <a:t>1</a:t>
            </a:r>
            <a:r>
              <a:rPr lang="zh-CN" altLang="en-US" dirty="0"/>
              <a:t>后面跟若干</a:t>
            </a:r>
            <a:r>
              <a:rPr lang="en-US" altLang="zh-CN" b="1" dirty="0"/>
              <a:t>0</a:t>
            </a:r>
            <a:r>
              <a:rPr lang="zh-CN" altLang="en-US" b="1" dirty="0"/>
              <a:t>。</a:t>
            </a:r>
            <a:endParaRPr lang="en-US" altLang="zh-CN" b="1" dirty="0"/>
          </a:p>
          <a:p>
            <a:pPr lvl="1"/>
            <a:r>
              <a:rPr lang="zh-CN" altLang="en-US" dirty="0">
                <a:solidFill>
                  <a:srgbClr val="FF0000"/>
                </a:solidFill>
              </a:rPr>
              <a:t>②附加长度</a:t>
            </a:r>
            <a:r>
              <a:rPr lang="en-US" altLang="zh-CN" dirty="0">
                <a:solidFill>
                  <a:srgbClr val="FF0000"/>
                </a:solidFill>
              </a:rPr>
              <a:t>: </a:t>
            </a:r>
            <a:r>
              <a:rPr lang="zh-CN" altLang="en-US" dirty="0"/>
              <a:t>在消息后附加一个</a:t>
            </a:r>
            <a:r>
              <a:rPr lang="en-US" altLang="zh-CN" b="1" dirty="0"/>
              <a:t>128</a:t>
            </a:r>
            <a:r>
              <a:rPr lang="en-US" altLang="zh-CN" dirty="0"/>
              <a:t> </a:t>
            </a:r>
            <a:r>
              <a:rPr lang="en-US" altLang="zh-CN" b="1" dirty="0"/>
              <a:t>bit</a:t>
            </a:r>
            <a:r>
              <a:rPr lang="zh-CN" altLang="en-US" dirty="0"/>
              <a:t>的块</a:t>
            </a:r>
            <a:r>
              <a:rPr lang="en-US" altLang="zh-CN" dirty="0"/>
              <a:t>, </a:t>
            </a:r>
            <a:r>
              <a:rPr lang="zh-CN" altLang="en-US" dirty="0"/>
              <a:t>将其视为</a:t>
            </a:r>
            <a:r>
              <a:rPr lang="en-US" altLang="zh-CN" b="1" dirty="0"/>
              <a:t>128</a:t>
            </a:r>
            <a:r>
              <a:rPr lang="zh-CN" altLang="en-US" dirty="0"/>
              <a:t>位的无符号整数</a:t>
            </a:r>
            <a:r>
              <a:rPr lang="en-US" altLang="zh-CN" dirty="0"/>
              <a:t>, </a:t>
            </a:r>
            <a:r>
              <a:rPr lang="zh-CN" altLang="en-US" dirty="0"/>
              <a:t>包含填充前消息的长度。</a:t>
            </a:r>
            <a:endParaRPr lang="en-US" altLang="zh-CN" dirty="0"/>
          </a:p>
        </p:txBody>
      </p:sp>
      <p:sp>
        <p:nvSpPr>
          <p:cNvPr id="4" name="日期占位符 3">
            <a:extLst>
              <a:ext uri="{FF2B5EF4-FFF2-40B4-BE49-F238E27FC236}">
                <a16:creationId xmlns="" xmlns:a16="http://schemas.microsoft.com/office/drawing/2014/main" id="{C0580E97-0885-474C-BB0B-76AEEBC4DE58}"/>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Tree>
    <p:extLst>
      <p:ext uri="{BB962C8B-B14F-4D97-AF65-F5344CB8AC3E}">
        <p14:creationId xmlns:p14="http://schemas.microsoft.com/office/powerpoint/2010/main" val="2656600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851D22F-E096-41FE-A223-84B9E01D13A9}"/>
              </a:ext>
            </a:extLst>
          </p:cNvPr>
          <p:cNvSpPr>
            <a:spLocks noGrp="1"/>
          </p:cNvSpPr>
          <p:nvPr>
            <p:ph type="title"/>
          </p:nvPr>
        </p:nvSpPr>
        <p:spPr/>
        <p:txBody>
          <a:bodyPr/>
          <a:lstStyle/>
          <a:p>
            <a:r>
              <a:rPr lang="en-US" altLang="zh-CN" b="0" dirty="0"/>
              <a:t>6.5  SHA-512</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0DC166DA-AF61-4EEB-9C52-D39D2C233302}"/>
              </a:ext>
            </a:extLst>
          </p:cNvPr>
          <p:cNvSpPr>
            <a:spLocks noGrp="1"/>
          </p:cNvSpPr>
          <p:nvPr>
            <p:ph idx="1"/>
          </p:nvPr>
        </p:nvSpPr>
        <p:spPr/>
        <p:txBody>
          <a:bodyPr/>
          <a:lstStyle/>
          <a:p>
            <a:r>
              <a:rPr lang="zh-CN" altLang="en-US" sz="2800" dirty="0">
                <a:solidFill>
                  <a:srgbClr val="FF0000"/>
                </a:solidFill>
              </a:rPr>
              <a:t>③初始化</a:t>
            </a:r>
            <a:r>
              <a:rPr lang="en-US" altLang="zh-CN" sz="2800" b="1" dirty="0">
                <a:solidFill>
                  <a:srgbClr val="FF0000"/>
                </a:solidFill>
              </a:rPr>
              <a:t>Hash</a:t>
            </a:r>
            <a:r>
              <a:rPr lang="zh-CN" altLang="en-US" sz="2800" dirty="0">
                <a:solidFill>
                  <a:srgbClr val="FF0000"/>
                </a:solidFill>
              </a:rPr>
              <a:t>缓冲区</a:t>
            </a:r>
            <a:r>
              <a:rPr lang="en-US" altLang="zh-CN" sz="2800" dirty="0">
                <a:solidFill>
                  <a:srgbClr val="FF0000"/>
                </a:solidFill>
              </a:rPr>
              <a:t>: </a:t>
            </a:r>
            <a:r>
              <a:rPr lang="en-US" altLang="zh-CN" sz="2800" b="1" dirty="0"/>
              <a:t>Hash</a:t>
            </a:r>
            <a:r>
              <a:rPr lang="zh-CN" altLang="en-US" sz="2800" dirty="0"/>
              <a:t>函数的中间结果和最终结果保存于</a:t>
            </a:r>
            <a:r>
              <a:rPr lang="en-US" altLang="zh-CN" sz="2800" b="1" dirty="0"/>
              <a:t>512</a:t>
            </a:r>
            <a:r>
              <a:rPr lang="zh-CN" altLang="en-US" sz="2800" dirty="0"/>
              <a:t>位的缓冲区中</a:t>
            </a:r>
            <a:r>
              <a:rPr lang="en-US" altLang="zh-CN" sz="2800" dirty="0"/>
              <a:t>, </a:t>
            </a:r>
            <a:r>
              <a:rPr lang="zh-CN" altLang="en-US" sz="2800" dirty="0"/>
              <a:t>用</a:t>
            </a:r>
            <a:r>
              <a:rPr lang="en-US" altLang="zh-CN" sz="2800" b="1" dirty="0"/>
              <a:t>8</a:t>
            </a:r>
            <a:r>
              <a:rPr lang="zh-CN" altLang="en-US" sz="2800" dirty="0"/>
              <a:t>个</a:t>
            </a:r>
            <a:r>
              <a:rPr lang="en-US" altLang="zh-CN" sz="2800" b="1" dirty="0"/>
              <a:t>64bit</a:t>
            </a:r>
            <a:r>
              <a:rPr lang="zh-CN" altLang="en-US" sz="2800" dirty="0"/>
              <a:t>的寄存器</a:t>
            </a:r>
            <a:r>
              <a:rPr lang="en-US" altLang="zh-CN" sz="2800" b="1" dirty="0"/>
              <a:t>(</a:t>
            </a:r>
            <a:r>
              <a:rPr lang="en-US" altLang="zh-CN" sz="2800" b="1" i="1" dirty="0"/>
              <a:t>a</a:t>
            </a:r>
            <a:r>
              <a:rPr lang="en-US" altLang="zh-CN" sz="2800" b="1" dirty="0"/>
              <a:t>, </a:t>
            </a:r>
            <a:r>
              <a:rPr lang="en-US" altLang="zh-CN" sz="2800" b="1" i="1" dirty="0"/>
              <a:t>b</a:t>
            </a:r>
            <a:r>
              <a:rPr lang="en-US" altLang="zh-CN" sz="2800" b="1" dirty="0"/>
              <a:t>, </a:t>
            </a:r>
            <a:r>
              <a:rPr lang="en-US" altLang="zh-CN" sz="2800" b="1" i="1" dirty="0"/>
              <a:t>c</a:t>
            </a:r>
            <a:r>
              <a:rPr lang="en-US" altLang="zh-CN" sz="2800" b="1" dirty="0"/>
              <a:t>, </a:t>
            </a:r>
            <a:r>
              <a:rPr lang="en-US" altLang="zh-CN" sz="2800" b="1" i="1" dirty="0"/>
              <a:t>d</a:t>
            </a:r>
            <a:r>
              <a:rPr lang="en-US" altLang="zh-CN" sz="2800" b="1" dirty="0"/>
              <a:t>, </a:t>
            </a:r>
            <a:r>
              <a:rPr lang="en-US" altLang="zh-CN" sz="2800" b="1" i="1" dirty="0"/>
              <a:t>e</a:t>
            </a:r>
            <a:r>
              <a:rPr lang="en-US" altLang="zh-CN" sz="2800" b="1" dirty="0"/>
              <a:t>, </a:t>
            </a:r>
            <a:r>
              <a:rPr lang="en-US" altLang="zh-CN" sz="2800" b="1" i="1" dirty="0"/>
              <a:t>f</a:t>
            </a:r>
            <a:r>
              <a:rPr lang="en-US" altLang="zh-CN" sz="2800" b="1" dirty="0"/>
              <a:t>, </a:t>
            </a:r>
            <a:r>
              <a:rPr lang="en-US" altLang="zh-CN" sz="2800" b="1" i="1" dirty="0"/>
              <a:t>g</a:t>
            </a:r>
            <a:r>
              <a:rPr lang="en-US" altLang="zh-CN" sz="2800" b="1" dirty="0"/>
              <a:t>, </a:t>
            </a:r>
            <a:r>
              <a:rPr lang="en-US" altLang="zh-CN" sz="2800" b="1" i="1" dirty="0"/>
              <a:t>h</a:t>
            </a:r>
            <a:r>
              <a:rPr lang="en-US" altLang="zh-CN" sz="2800" b="1" dirty="0"/>
              <a:t>)</a:t>
            </a:r>
            <a:r>
              <a:rPr lang="zh-CN" altLang="en-US" sz="2800" dirty="0"/>
              <a:t>表示</a:t>
            </a:r>
            <a:r>
              <a:rPr lang="en-US" altLang="zh-CN" sz="2800" dirty="0"/>
              <a:t>, </a:t>
            </a:r>
            <a:r>
              <a:rPr lang="zh-CN" altLang="en-US" sz="2800" dirty="0"/>
              <a:t>初始值为</a:t>
            </a:r>
            <a:endParaRPr lang="en-US" altLang="zh-CN" sz="2800" dirty="0"/>
          </a:p>
          <a:p>
            <a:pPr marL="327600" indent="0">
              <a:buNone/>
            </a:pPr>
            <a:r>
              <a:rPr lang="en-US" altLang="zh-CN" sz="2400" b="1" i="1" dirty="0"/>
              <a:t>a</a:t>
            </a:r>
            <a:r>
              <a:rPr lang="en-US" altLang="zh-CN" sz="2400" b="1" dirty="0"/>
              <a:t>=6A09E667F3BCC908    </a:t>
            </a:r>
            <a:r>
              <a:rPr lang="en-US" altLang="zh-CN" sz="2400" b="1" i="1" dirty="0"/>
              <a:t>b</a:t>
            </a:r>
            <a:r>
              <a:rPr lang="en-US" altLang="zh-CN" sz="2400" b="1" dirty="0"/>
              <a:t>=BB67AE8584CAA73B </a:t>
            </a:r>
          </a:p>
          <a:p>
            <a:pPr marL="327600" indent="0">
              <a:buNone/>
            </a:pPr>
            <a:r>
              <a:rPr lang="en-US" altLang="zh-CN" sz="2400" b="1" i="1" dirty="0"/>
              <a:t>c</a:t>
            </a:r>
            <a:r>
              <a:rPr lang="en-US" altLang="zh-CN" sz="2400" b="1" dirty="0"/>
              <a:t>=3C6EF372FE94F82B    </a:t>
            </a:r>
            <a:r>
              <a:rPr lang="en-US" altLang="zh-CN" sz="2400" b="1" i="1" dirty="0"/>
              <a:t>d</a:t>
            </a:r>
            <a:r>
              <a:rPr lang="en-US" altLang="zh-CN" sz="2400" b="1" dirty="0"/>
              <a:t>=A54FF53A5FlD36Fl</a:t>
            </a:r>
          </a:p>
          <a:p>
            <a:pPr marL="327600" indent="0" algn="l">
              <a:buNone/>
            </a:pPr>
            <a:r>
              <a:rPr lang="en-US" altLang="zh-CN" sz="2400" b="1" i="1" dirty="0"/>
              <a:t>e</a:t>
            </a:r>
            <a:r>
              <a:rPr lang="en-US" altLang="zh-CN" sz="2400" b="1" dirty="0"/>
              <a:t>=510E527FADE682D1    </a:t>
            </a:r>
            <a:r>
              <a:rPr lang="en-US" altLang="zh-CN" sz="2400" b="1" i="1" dirty="0"/>
              <a:t>f</a:t>
            </a:r>
            <a:r>
              <a:rPr lang="en-US" altLang="zh-CN" sz="2400" b="1" dirty="0"/>
              <a:t>=9B05688C2B3E6C1F </a:t>
            </a:r>
            <a:r>
              <a:rPr lang="en-US" altLang="zh-CN" sz="2400" b="1" i="1" dirty="0"/>
              <a:t>g</a:t>
            </a:r>
            <a:r>
              <a:rPr lang="en-US" altLang="zh-CN" sz="2400" b="1" dirty="0"/>
              <a:t>=lF83D9ABFB41BD6B  </a:t>
            </a:r>
            <a:r>
              <a:rPr lang="en-US" altLang="zh-CN" sz="2400" b="1" i="1" dirty="0"/>
              <a:t>h</a:t>
            </a:r>
            <a:r>
              <a:rPr lang="en-US" altLang="zh-CN" sz="2400" b="1" dirty="0"/>
              <a:t>=5BEOCD19137E2179</a:t>
            </a:r>
          </a:p>
          <a:p>
            <a:pPr marL="687600" algn="l">
              <a:buFont typeface="Times New Roman" panose="02020603050405020304" pitchFamily="18" charset="0"/>
              <a:buChar char="‒"/>
            </a:pPr>
            <a:r>
              <a:rPr lang="zh-CN" altLang="en-US" sz="2800" dirty="0"/>
              <a:t>这些值以高位在前格式存储</a:t>
            </a:r>
            <a:r>
              <a:rPr lang="en-US" altLang="zh-CN" sz="2800" dirty="0"/>
              <a:t>, </a:t>
            </a:r>
            <a:r>
              <a:rPr lang="zh-CN" altLang="en-US" sz="2800" dirty="0"/>
              <a:t>即字的最高有效字节存于低地址字节位置 </a:t>
            </a:r>
            <a:r>
              <a:rPr lang="en-US" altLang="zh-CN" sz="2800" b="1" dirty="0"/>
              <a:t>(</a:t>
            </a:r>
            <a:r>
              <a:rPr lang="zh-CN" altLang="en-US" sz="2800" dirty="0"/>
              <a:t>最左边</a:t>
            </a:r>
            <a:r>
              <a:rPr lang="en-US" altLang="zh-CN" sz="2800" b="1" dirty="0"/>
              <a:t>)</a:t>
            </a:r>
          </a:p>
          <a:p>
            <a:pPr marL="687600" algn="l">
              <a:buFont typeface="Times New Roman" panose="02020603050405020304" pitchFamily="18" charset="0"/>
              <a:buChar char="‒"/>
            </a:pPr>
            <a:r>
              <a:rPr lang="zh-CN" altLang="en-US" sz="2800" dirty="0"/>
              <a:t>前</a:t>
            </a:r>
            <a:r>
              <a:rPr lang="en-US" altLang="zh-CN" sz="2800" b="1" dirty="0"/>
              <a:t>8</a:t>
            </a:r>
            <a:r>
              <a:rPr lang="zh-CN" altLang="en-US" sz="2800" dirty="0"/>
              <a:t>个素数取其平方根小数部分的前</a:t>
            </a:r>
            <a:r>
              <a:rPr lang="en-US" altLang="zh-CN" sz="2800" b="1" dirty="0"/>
              <a:t>64</a:t>
            </a:r>
            <a:r>
              <a:rPr lang="zh-CN" altLang="en-US" sz="2800" dirty="0"/>
              <a:t>位</a:t>
            </a:r>
          </a:p>
        </p:txBody>
      </p:sp>
      <p:sp>
        <p:nvSpPr>
          <p:cNvPr id="4" name="日期占位符 3">
            <a:extLst>
              <a:ext uri="{FF2B5EF4-FFF2-40B4-BE49-F238E27FC236}">
                <a16:creationId xmlns="" xmlns:a16="http://schemas.microsoft.com/office/drawing/2014/main" id="{27B9841A-13BF-44DF-8910-427BF9ADC9A3}"/>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Tree>
    <p:extLst>
      <p:ext uri="{BB962C8B-B14F-4D97-AF65-F5344CB8AC3E}">
        <p14:creationId xmlns:p14="http://schemas.microsoft.com/office/powerpoint/2010/main" val="24930014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201C0B1-92DD-454F-A41A-07ECC140E392}"/>
              </a:ext>
            </a:extLst>
          </p:cNvPr>
          <p:cNvSpPr>
            <a:spLocks noGrp="1"/>
          </p:cNvSpPr>
          <p:nvPr>
            <p:ph type="title"/>
          </p:nvPr>
        </p:nvSpPr>
        <p:spPr/>
        <p:txBody>
          <a:bodyPr/>
          <a:lstStyle/>
          <a:p>
            <a:r>
              <a:rPr lang="en-US" altLang="zh-CN" b="0" dirty="0"/>
              <a:t>6.5  SHA-512</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57A65B70-98DD-4548-BDE0-E386B9D688F8}"/>
              </a:ext>
            </a:extLst>
          </p:cNvPr>
          <p:cNvSpPr>
            <a:spLocks noGrp="1"/>
          </p:cNvSpPr>
          <p:nvPr>
            <p:ph idx="1"/>
          </p:nvPr>
        </p:nvSpPr>
        <p:spPr/>
        <p:txBody>
          <a:bodyPr/>
          <a:lstStyle/>
          <a:p>
            <a:r>
              <a:rPr lang="zh-CN" altLang="en-US" sz="2800" dirty="0">
                <a:solidFill>
                  <a:srgbClr val="FF0000"/>
                </a:solidFill>
              </a:rPr>
              <a:t>④以</a:t>
            </a:r>
            <a:r>
              <a:rPr lang="en-US" altLang="zh-CN" sz="2800" b="1" dirty="0">
                <a:solidFill>
                  <a:srgbClr val="FF0000"/>
                </a:solidFill>
              </a:rPr>
              <a:t>1024</a:t>
            </a:r>
            <a:r>
              <a:rPr lang="zh-CN" altLang="en-US" sz="2800" dirty="0">
                <a:solidFill>
                  <a:srgbClr val="FF0000"/>
                </a:solidFill>
              </a:rPr>
              <a:t>位的分组为单位处理</a:t>
            </a:r>
            <a:r>
              <a:rPr lang="en-US" altLang="zh-CN" sz="2800" dirty="0">
                <a:solidFill>
                  <a:srgbClr val="FF0000"/>
                </a:solidFill>
              </a:rPr>
              <a:t>: </a:t>
            </a:r>
            <a:r>
              <a:rPr lang="zh-CN" altLang="en-US" sz="2800" dirty="0"/>
              <a:t>算法的核心是具有</a:t>
            </a:r>
            <a:r>
              <a:rPr lang="en-US" altLang="zh-CN" sz="2800" b="1" dirty="0">
                <a:solidFill>
                  <a:srgbClr val="FF0000"/>
                </a:solidFill>
              </a:rPr>
              <a:t>80</a:t>
            </a:r>
            <a:r>
              <a:rPr lang="zh-CN" altLang="en-US" sz="2800" dirty="0">
                <a:solidFill>
                  <a:srgbClr val="FF0000"/>
                </a:solidFill>
              </a:rPr>
              <a:t>轮</a:t>
            </a:r>
            <a:r>
              <a:rPr lang="zh-CN" altLang="en-US" sz="2800" dirty="0"/>
              <a:t>运算的模块</a:t>
            </a:r>
            <a:r>
              <a:rPr lang="en-US" altLang="zh-CN" sz="2800" dirty="0"/>
              <a:t>, </a:t>
            </a:r>
            <a:r>
              <a:rPr lang="zh-CN" altLang="en-US" sz="2800" dirty="0">
                <a:solidFill>
                  <a:srgbClr val="FF0000"/>
                </a:solidFill>
              </a:rPr>
              <a:t>该模块标记为</a:t>
            </a:r>
            <a:r>
              <a:rPr lang="en-US" altLang="zh-CN" sz="2800" b="1" dirty="0">
                <a:solidFill>
                  <a:srgbClr val="FF0000"/>
                </a:solidFill>
              </a:rPr>
              <a:t>F</a:t>
            </a:r>
            <a:r>
              <a:rPr lang="zh-CN" altLang="en-US" sz="2800" dirty="0"/>
              <a:t>。</a:t>
            </a:r>
            <a:endParaRPr lang="en-US" altLang="zh-CN" sz="2800" dirty="0"/>
          </a:p>
          <a:p>
            <a:pPr lvl="1"/>
            <a:r>
              <a:rPr lang="zh-CN" altLang="en-US" sz="2400" dirty="0"/>
              <a:t>它每一轮都把</a:t>
            </a:r>
            <a:r>
              <a:rPr lang="en-US" altLang="zh-CN" sz="2400" b="1" dirty="0"/>
              <a:t>512</a:t>
            </a:r>
            <a:r>
              <a:rPr lang="zh-CN" altLang="en-US" sz="2400" dirty="0"/>
              <a:t>位</a:t>
            </a:r>
            <a:r>
              <a:rPr lang="zh-CN" altLang="en-US" sz="2400" dirty="0" smtClean="0"/>
              <a:t>缓冲区</a:t>
            </a:r>
            <a:r>
              <a:rPr lang="en-US" altLang="zh-CN" sz="2400" b="1" dirty="0" smtClean="0"/>
              <a:t>a</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a:t>
            </a:r>
            <a:r>
              <a:rPr lang="en-US" altLang="zh-CN" sz="2400" b="1" dirty="0" smtClean="0"/>
              <a:t>d</a:t>
            </a:r>
            <a:r>
              <a:rPr lang="zh-CN" altLang="en-US" sz="2400" b="1" dirty="0" smtClean="0"/>
              <a:t>、</a:t>
            </a:r>
            <a:r>
              <a:rPr lang="en-US" altLang="zh-CN" sz="2400" b="1" dirty="0" smtClean="0"/>
              <a:t>e</a:t>
            </a:r>
            <a:r>
              <a:rPr lang="zh-CN" altLang="en-US" sz="2400" b="1" dirty="0" smtClean="0"/>
              <a:t>、</a:t>
            </a:r>
            <a:r>
              <a:rPr lang="en-US" altLang="zh-CN" sz="2400" b="1" dirty="0" smtClean="0"/>
              <a:t>f</a:t>
            </a:r>
            <a:r>
              <a:rPr lang="zh-CN" altLang="en-US" sz="2400" b="1" dirty="0" smtClean="0"/>
              <a:t>、</a:t>
            </a:r>
            <a:r>
              <a:rPr lang="en-US" altLang="zh-CN" sz="2400" b="1" dirty="0" smtClean="0"/>
              <a:t>g</a:t>
            </a:r>
            <a:r>
              <a:rPr lang="zh-CN" altLang="en-US" sz="2400" b="1" dirty="0" smtClean="0"/>
              <a:t>、</a:t>
            </a:r>
            <a:r>
              <a:rPr lang="en-US" altLang="zh-CN" sz="2400" b="1" dirty="0" smtClean="0"/>
              <a:t>h</a:t>
            </a:r>
            <a:r>
              <a:rPr lang="zh-CN" altLang="en-US" sz="2400" dirty="0" smtClean="0"/>
              <a:t>的值作为</a:t>
            </a:r>
            <a:r>
              <a:rPr lang="zh-CN" altLang="en-US" sz="2400" dirty="0"/>
              <a:t>输入</a:t>
            </a:r>
            <a:r>
              <a:rPr lang="en-US" altLang="zh-CN" sz="2400" dirty="0"/>
              <a:t>,</a:t>
            </a:r>
            <a:r>
              <a:rPr lang="zh-CN" altLang="en-US" sz="2400" dirty="0"/>
              <a:t> 并更新缓冲区的值。第</a:t>
            </a:r>
            <a:r>
              <a:rPr lang="en-US" altLang="zh-CN" sz="2400" b="1" i="1" dirty="0" err="1"/>
              <a:t>i</a:t>
            </a:r>
            <a:r>
              <a:rPr lang="zh-CN" altLang="en-US" sz="2400" dirty="0"/>
              <a:t>轮时</a:t>
            </a:r>
            <a:r>
              <a:rPr lang="en-US" altLang="zh-CN" sz="2400" dirty="0"/>
              <a:t>, </a:t>
            </a:r>
            <a:r>
              <a:rPr lang="zh-CN" altLang="en-US" sz="2400" dirty="0"/>
              <a:t>缓冲区里的值是中间值</a:t>
            </a:r>
            <a:r>
              <a:rPr lang="en-US" altLang="zh-CN" sz="2400" b="1" i="1" dirty="0"/>
              <a:t>H</a:t>
            </a:r>
            <a:r>
              <a:rPr lang="en-US" altLang="zh-CN" sz="2400" b="1" i="1" baseline="-25000" dirty="0"/>
              <a:t>i</a:t>
            </a:r>
            <a:r>
              <a:rPr lang="en-US" altLang="zh-CN" sz="2400" b="1" baseline="-25000" dirty="0"/>
              <a:t>-1</a:t>
            </a:r>
            <a:r>
              <a:rPr lang="zh-CN" altLang="en-US" sz="2400" dirty="0"/>
              <a:t>。每一轮</a:t>
            </a:r>
            <a:r>
              <a:rPr lang="en-US" altLang="zh-CN" sz="2400" dirty="0"/>
              <a:t>, </a:t>
            </a:r>
            <a:r>
              <a:rPr lang="zh-CN" altLang="en-US" sz="2400" dirty="0"/>
              <a:t>如第</a:t>
            </a:r>
            <a:r>
              <a:rPr lang="en-US" altLang="zh-CN" sz="2400" b="1" i="1" dirty="0"/>
              <a:t>t</a:t>
            </a:r>
            <a:r>
              <a:rPr lang="zh-CN" altLang="en-US" sz="2400" dirty="0"/>
              <a:t>轮</a:t>
            </a:r>
            <a:r>
              <a:rPr lang="en-US" altLang="zh-CN" sz="2400" dirty="0"/>
              <a:t>, </a:t>
            </a:r>
            <a:r>
              <a:rPr lang="zh-CN" altLang="en-US" sz="2400" dirty="0"/>
              <a:t>使用一个</a:t>
            </a:r>
            <a:r>
              <a:rPr lang="en-US" altLang="zh-CN" sz="2400" b="1" dirty="0"/>
              <a:t>64</a:t>
            </a:r>
            <a:r>
              <a:rPr lang="zh-CN" altLang="en-US" sz="2400" dirty="0"/>
              <a:t>位的值</a:t>
            </a:r>
            <a:r>
              <a:rPr lang="en-US" altLang="zh-CN" sz="2400" b="1" i="1" dirty="0" err="1"/>
              <a:t>W</a:t>
            </a:r>
            <a:r>
              <a:rPr lang="en-US" altLang="zh-CN" sz="2400" b="1" i="1" baseline="-25000" dirty="0" err="1"/>
              <a:t>t</a:t>
            </a:r>
            <a:r>
              <a:rPr lang="en-US" altLang="zh-CN" sz="2400" dirty="0"/>
              <a:t>, </a:t>
            </a:r>
            <a:r>
              <a:rPr lang="zh-CN" altLang="en-US" sz="2400" dirty="0"/>
              <a:t>该值由当前被处理的</a:t>
            </a:r>
            <a:r>
              <a:rPr lang="en-US" altLang="zh-CN" sz="2400" b="1" dirty="0"/>
              <a:t>1024</a:t>
            </a:r>
            <a:r>
              <a:rPr lang="zh-CN" altLang="en-US" sz="2400" dirty="0"/>
              <a:t>位消息分组</a:t>
            </a:r>
            <a:r>
              <a:rPr lang="en-US" altLang="zh-CN" sz="2400" b="1" i="1" dirty="0"/>
              <a:t>M</a:t>
            </a:r>
            <a:r>
              <a:rPr lang="zh-CN" altLang="en-US" sz="2400" dirty="0"/>
              <a:t>经过消息扩展算法导出。每一轮还将使用附加的常数</a:t>
            </a:r>
            <a:r>
              <a:rPr lang="en-US" altLang="zh-CN" sz="2400" b="1" i="1" dirty="0" err="1"/>
              <a:t>K</a:t>
            </a:r>
            <a:r>
              <a:rPr lang="en-US" altLang="zh-CN" sz="2400" b="1" i="1" baseline="-25000" dirty="0" err="1"/>
              <a:t>t</a:t>
            </a:r>
            <a:r>
              <a:rPr lang="en-US" altLang="zh-CN" sz="2400" dirty="0"/>
              <a:t>, </a:t>
            </a:r>
            <a:r>
              <a:rPr lang="zh-CN" altLang="en-US" sz="2400" dirty="0"/>
              <a:t>其中</a:t>
            </a:r>
            <a:r>
              <a:rPr lang="en-US" altLang="zh-CN" sz="2400" b="1" dirty="0"/>
              <a:t>0</a:t>
            </a:r>
            <a:r>
              <a:rPr lang="zh-CN" altLang="en-US" sz="2400" b="1" dirty="0"/>
              <a:t>≤</a:t>
            </a:r>
            <a:r>
              <a:rPr lang="en-US" altLang="zh-CN" sz="2400" b="1" i="1" dirty="0"/>
              <a:t>t</a:t>
            </a:r>
            <a:r>
              <a:rPr lang="zh-CN" altLang="en-US" sz="2400" b="1" dirty="0"/>
              <a:t>≤</a:t>
            </a:r>
            <a:r>
              <a:rPr lang="en-US" altLang="zh-CN" sz="2400" b="1" dirty="0"/>
              <a:t>79</a:t>
            </a:r>
            <a:r>
              <a:rPr lang="en-US" altLang="zh-CN" sz="2400" dirty="0"/>
              <a:t>, </a:t>
            </a:r>
            <a:r>
              <a:rPr lang="zh-CN" altLang="en-US" sz="2400" dirty="0"/>
              <a:t>用来使每轮的运算不同。</a:t>
            </a:r>
            <a:endParaRPr lang="en-US" altLang="zh-CN" sz="2400" dirty="0"/>
          </a:p>
          <a:p>
            <a:pPr lvl="1">
              <a:buClr>
                <a:schemeClr val="tx1"/>
              </a:buClr>
            </a:pPr>
            <a:r>
              <a:rPr lang="zh-CN" altLang="en-US" sz="2400" dirty="0">
                <a:solidFill>
                  <a:srgbClr val="FF0000"/>
                </a:solidFill>
              </a:rPr>
              <a:t>第</a:t>
            </a:r>
            <a:r>
              <a:rPr lang="en-US" altLang="zh-CN" sz="2400" b="1" dirty="0">
                <a:solidFill>
                  <a:srgbClr val="FF0000"/>
                </a:solidFill>
              </a:rPr>
              <a:t>80</a:t>
            </a:r>
            <a:r>
              <a:rPr lang="zh-CN" altLang="en-US" sz="2400" dirty="0">
                <a:solidFill>
                  <a:srgbClr val="FF0000"/>
                </a:solidFill>
              </a:rPr>
              <a:t>轮的输出和</a:t>
            </a:r>
            <a:r>
              <a:rPr lang="zh-CN" altLang="en-US" sz="2400" dirty="0" smtClean="0">
                <a:solidFill>
                  <a:srgbClr val="FF0000"/>
                </a:solidFill>
              </a:rPr>
              <a:t>第</a:t>
            </a:r>
            <a:r>
              <a:rPr lang="en-US" altLang="zh-CN" sz="2400" b="1" smtClean="0">
                <a:solidFill>
                  <a:srgbClr val="FF0000"/>
                </a:solidFill>
              </a:rPr>
              <a:t>79</a:t>
            </a:r>
            <a:r>
              <a:rPr lang="zh-CN" altLang="en-US" sz="2400" smtClean="0">
                <a:solidFill>
                  <a:srgbClr val="FF0000"/>
                </a:solidFill>
              </a:rPr>
              <a:t>轮</a:t>
            </a:r>
            <a:r>
              <a:rPr lang="zh-CN" altLang="en-US" sz="2400" dirty="0">
                <a:solidFill>
                  <a:srgbClr val="FF0000"/>
                </a:solidFill>
              </a:rPr>
              <a:t>的输入</a:t>
            </a:r>
            <a:r>
              <a:rPr lang="en-US" altLang="zh-CN" sz="2400" b="1" i="1" dirty="0">
                <a:solidFill>
                  <a:srgbClr val="FF0000"/>
                </a:solidFill>
              </a:rPr>
              <a:t>H</a:t>
            </a:r>
            <a:r>
              <a:rPr lang="en-US" altLang="zh-CN" sz="2400" b="1" i="1" baseline="-25000" dirty="0">
                <a:solidFill>
                  <a:srgbClr val="FF0000"/>
                </a:solidFill>
              </a:rPr>
              <a:t>i</a:t>
            </a:r>
            <a:r>
              <a:rPr lang="en-US" altLang="zh-CN" sz="2400" b="1" baseline="-25000" dirty="0">
                <a:solidFill>
                  <a:srgbClr val="FF0000"/>
                </a:solidFill>
              </a:rPr>
              <a:t>-1</a:t>
            </a:r>
            <a:r>
              <a:rPr lang="zh-CN" altLang="en-US" sz="2400" dirty="0">
                <a:solidFill>
                  <a:srgbClr val="FF0000"/>
                </a:solidFill>
              </a:rPr>
              <a:t>相加产生</a:t>
            </a:r>
            <a:r>
              <a:rPr lang="en-US" altLang="zh-CN" sz="2400" b="1" i="1" dirty="0">
                <a:solidFill>
                  <a:srgbClr val="FF0000"/>
                </a:solidFill>
              </a:rPr>
              <a:t>H</a:t>
            </a:r>
            <a:r>
              <a:rPr lang="en-US" altLang="zh-CN" sz="2400" b="1" i="1" baseline="-25000" dirty="0">
                <a:solidFill>
                  <a:srgbClr val="FF0000"/>
                </a:solidFill>
              </a:rPr>
              <a:t>i</a:t>
            </a:r>
            <a:r>
              <a:rPr lang="zh-CN" altLang="en-US" sz="2400" dirty="0"/>
              <a:t>。缓冲区中的</a:t>
            </a:r>
            <a:r>
              <a:rPr lang="en-US" altLang="zh-CN" sz="2400" b="1" dirty="0"/>
              <a:t>8</a:t>
            </a:r>
            <a:r>
              <a:rPr lang="zh-CN" altLang="en-US" sz="2400" dirty="0"/>
              <a:t>个字和</a:t>
            </a:r>
            <a:r>
              <a:rPr lang="en-US" altLang="zh-CN" sz="2400" b="1" i="1" dirty="0"/>
              <a:t>H</a:t>
            </a:r>
            <a:r>
              <a:rPr lang="en-US" altLang="zh-CN" sz="2400" b="1" i="1" baseline="-25000" dirty="0"/>
              <a:t>i</a:t>
            </a:r>
            <a:r>
              <a:rPr lang="en-US" altLang="zh-CN" sz="2400" b="1" baseline="-25000" dirty="0"/>
              <a:t>-1</a:t>
            </a:r>
            <a:r>
              <a:rPr lang="zh-CN" altLang="en-US" sz="2400" dirty="0"/>
              <a:t>中对应的字分别进行模</a:t>
            </a:r>
            <a:r>
              <a:rPr lang="en-US" altLang="zh-CN" sz="2400" b="1" dirty="0"/>
              <a:t>2</a:t>
            </a:r>
            <a:r>
              <a:rPr lang="en-US" altLang="zh-CN" sz="2400" b="1" baseline="30000" dirty="0"/>
              <a:t>64</a:t>
            </a:r>
            <a:r>
              <a:rPr lang="zh-CN" altLang="en-US" sz="2400" dirty="0"/>
              <a:t>的加法运算。</a:t>
            </a:r>
            <a:endParaRPr lang="en-US" altLang="zh-CN" sz="2400" dirty="0"/>
          </a:p>
          <a:p>
            <a:endParaRPr lang="zh-CN" altLang="en-US" dirty="0"/>
          </a:p>
        </p:txBody>
      </p:sp>
      <p:sp>
        <p:nvSpPr>
          <p:cNvPr id="4" name="日期占位符 3">
            <a:extLst>
              <a:ext uri="{FF2B5EF4-FFF2-40B4-BE49-F238E27FC236}">
                <a16:creationId xmlns="" xmlns:a16="http://schemas.microsoft.com/office/drawing/2014/main" id="{6294D1EA-CB27-49E8-B745-51FCE6812075}"/>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Tree>
    <p:extLst>
      <p:ext uri="{BB962C8B-B14F-4D97-AF65-F5344CB8AC3E}">
        <p14:creationId xmlns:p14="http://schemas.microsoft.com/office/powerpoint/2010/main" val="19280056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9C1554A-2E69-4C3D-8FCB-D6FD9285800E}"/>
              </a:ext>
            </a:extLst>
          </p:cNvPr>
          <p:cNvSpPr>
            <a:spLocks noGrp="1"/>
          </p:cNvSpPr>
          <p:nvPr>
            <p:ph type="dt" sz="half" idx="10"/>
          </p:nvPr>
        </p:nvSpPr>
        <p:spPr/>
        <p:txBody>
          <a:bodyPr/>
          <a:lstStyle/>
          <a:p>
            <a:pPr>
              <a:defRPr/>
            </a:pPr>
            <a:fld id="{45CA8CE8-00F3-493D-96F6-8E39C792EB4C}" type="datetime1">
              <a:rPr lang="zh-CN" altLang="en-US" smtClean="0"/>
              <a:pPr>
                <a:defRPr/>
              </a:pPr>
              <a:t>2023/4/14</a:t>
            </a:fld>
            <a:endParaRPr lang="en-US" altLang="zh-CN" dirty="0"/>
          </a:p>
        </p:txBody>
      </p:sp>
      <p:pic>
        <p:nvPicPr>
          <p:cNvPr id="4" name="图片 3">
            <a:extLst>
              <a:ext uri="{FF2B5EF4-FFF2-40B4-BE49-F238E27FC236}">
                <a16:creationId xmlns="" xmlns:a16="http://schemas.microsoft.com/office/drawing/2014/main" id="{27C6662F-A56F-4A81-80C3-D4049C254BFC}"/>
              </a:ext>
            </a:extLst>
          </p:cNvPr>
          <p:cNvPicPr>
            <a:picLocks noChangeAspect="1"/>
          </p:cNvPicPr>
          <p:nvPr/>
        </p:nvPicPr>
        <p:blipFill>
          <a:blip r:embed="rId2"/>
          <a:stretch>
            <a:fillRect/>
          </a:stretch>
        </p:blipFill>
        <p:spPr>
          <a:xfrm>
            <a:off x="107504" y="106293"/>
            <a:ext cx="5284099" cy="6721475"/>
          </a:xfrm>
          <a:prstGeom prst="rect">
            <a:avLst/>
          </a:prstGeom>
        </p:spPr>
      </p:pic>
      <p:sp>
        <p:nvSpPr>
          <p:cNvPr id="5" name="文本框 4">
            <a:extLst>
              <a:ext uri="{FF2B5EF4-FFF2-40B4-BE49-F238E27FC236}">
                <a16:creationId xmlns="" xmlns:a16="http://schemas.microsoft.com/office/drawing/2014/main" id="{6A50D038-0DDA-402A-A1EE-390824F4DFE8}"/>
              </a:ext>
            </a:extLst>
          </p:cNvPr>
          <p:cNvSpPr txBox="1"/>
          <p:nvPr/>
        </p:nvSpPr>
        <p:spPr>
          <a:xfrm>
            <a:off x="4376965" y="6259810"/>
            <a:ext cx="4767035" cy="461665"/>
          </a:xfrm>
          <a:prstGeom prst="rect">
            <a:avLst/>
          </a:prstGeom>
          <a:noFill/>
        </p:spPr>
        <p:txBody>
          <a:bodyPr wrap="square" rtlCol="0">
            <a:spAutoFit/>
          </a:bodyPr>
          <a:lstStyle/>
          <a:p>
            <a:r>
              <a:rPr lang="en-US" altLang="zh-CN" b="1" dirty="0">
                <a:latin typeface="Euclid" panose="02020503060505020303" pitchFamily="18" charset="0"/>
                <a:ea typeface="华文中宋" panose="02010600040101010101" pitchFamily="2" charset="-122"/>
              </a:rPr>
              <a:t>SHA-512</a:t>
            </a:r>
            <a:r>
              <a:rPr lang="zh-CN" altLang="en-US" dirty="0">
                <a:latin typeface="Euclid" panose="02020503060505020303" pitchFamily="18" charset="0"/>
                <a:ea typeface="华文中宋" panose="02010600040101010101" pitchFamily="2" charset="-122"/>
              </a:rPr>
              <a:t>对单个</a:t>
            </a:r>
            <a:r>
              <a:rPr lang="en-US" altLang="zh-CN" b="1" dirty="0">
                <a:latin typeface="Euclid" panose="02020503060505020303" pitchFamily="18" charset="0"/>
                <a:ea typeface="华文中宋" panose="02010600040101010101" pitchFamily="2" charset="-122"/>
              </a:rPr>
              <a:t>1024</a:t>
            </a:r>
            <a:r>
              <a:rPr lang="zh-CN" altLang="en-US" dirty="0">
                <a:latin typeface="Euclid" panose="02020503060505020303" pitchFamily="18" charset="0"/>
                <a:ea typeface="华文中宋" panose="02010600040101010101" pitchFamily="2" charset="-122"/>
              </a:rPr>
              <a:t>位分组的处理</a:t>
            </a:r>
          </a:p>
        </p:txBody>
      </p:sp>
    </p:spTree>
    <p:extLst>
      <p:ext uri="{BB962C8B-B14F-4D97-AF65-F5344CB8AC3E}">
        <p14:creationId xmlns:p14="http://schemas.microsoft.com/office/powerpoint/2010/main" val="37605275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6041147-53AB-4C2B-8256-8BEB7871E87E}"/>
              </a:ext>
            </a:extLst>
          </p:cNvPr>
          <p:cNvSpPr>
            <a:spLocks noGrp="1"/>
          </p:cNvSpPr>
          <p:nvPr>
            <p:ph type="dt" sz="half" idx="10"/>
          </p:nvPr>
        </p:nvSpPr>
        <p:spPr/>
        <p:txBody>
          <a:bodyPr/>
          <a:lstStyle/>
          <a:p>
            <a:pPr>
              <a:defRPr/>
            </a:pPr>
            <a:fld id="{45CA8CE8-00F3-493D-96F6-8E39C792EB4C}" type="datetime1">
              <a:rPr lang="zh-CN" altLang="en-US" smtClean="0"/>
              <a:pPr>
                <a:defRPr/>
              </a:pPr>
              <a:t>2023/4/14</a:t>
            </a:fld>
            <a:endParaRPr lang="en-US" altLang="zh-CN" dirty="0"/>
          </a:p>
        </p:txBody>
      </p:sp>
      <p:pic>
        <p:nvPicPr>
          <p:cNvPr id="3" name="图片 2">
            <a:extLst>
              <a:ext uri="{FF2B5EF4-FFF2-40B4-BE49-F238E27FC236}">
                <a16:creationId xmlns="" xmlns:a16="http://schemas.microsoft.com/office/drawing/2014/main" id="{1BED0270-9473-4876-84E7-8E01B11345D8}"/>
              </a:ext>
            </a:extLst>
          </p:cNvPr>
          <p:cNvPicPr>
            <a:picLocks noChangeAspect="1"/>
          </p:cNvPicPr>
          <p:nvPr/>
        </p:nvPicPr>
        <p:blipFill>
          <a:blip r:embed="rId2"/>
          <a:stretch>
            <a:fillRect/>
          </a:stretch>
        </p:blipFill>
        <p:spPr>
          <a:xfrm>
            <a:off x="1259632" y="60707"/>
            <a:ext cx="6696744" cy="5967630"/>
          </a:xfrm>
          <a:prstGeom prst="rect">
            <a:avLst/>
          </a:prstGeom>
        </p:spPr>
      </p:pic>
      <p:sp>
        <p:nvSpPr>
          <p:cNvPr id="4" name="文本框 3">
            <a:extLst>
              <a:ext uri="{FF2B5EF4-FFF2-40B4-BE49-F238E27FC236}">
                <a16:creationId xmlns="" xmlns:a16="http://schemas.microsoft.com/office/drawing/2014/main" id="{6DC9F55A-9082-41AB-B492-DC759965F1F0}"/>
              </a:ext>
            </a:extLst>
          </p:cNvPr>
          <p:cNvSpPr txBox="1"/>
          <p:nvPr/>
        </p:nvSpPr>
        <p:spPr>
          <a:xfrm>
            <a:off x="1907704" y="6027003"/>
            <a:ext cx="6325160" cy="830997"/>
          </a:xfrm>
          <a:prstGeom prst="rect">
            <a:avLst/>
          </a:prstGeom>
          <a:noFill/>
        </p:spPr>
        <p:txBody>
          <a:bodyPr wrap="square" rtlCol="0">
            <a:spAutoFit/>
          </a:bodyPr>
          <a:lstStyle/>
          <a:p>
            <a:r>
              <a:rPr lang="en-US" altLang="zh-CN" b="1" dirty="0">
                <a:latin typeface="Euclid" panose="02020503060505020303" pitchFamily="18" charset="0"/>
                <a:ea typeface="华文中宋" panose="02010600040101010101" pitchFamily="2" charset="-122"/>
              </a:rPr>
              <a:t>SHA-512</a:t>
            </a:r>
            <a:r>
              <a:rPr lang="zh-CN" altLang="en-US" dirty="0">
                <a:latin typeface="Euclid" panose="02020503060505020303" pitchFamily="18" charset="0"/>
                <a:ea typeface="华文中宋" panose="02010600040101010101" pitchFamily="2" charset="-122"/>
              </a:rPr>
              <a:t>轮常数</a:t>
            </a:r>
            <a:endParaRPr lang="en-US" altLang="zh-CN" dirty="0">
              <a:latin typeface="Euclid" panose="02020503060505020303" pitchFamily="18" charset="0"/>
              <a:ea typeface="华文中宋" panose="02010600040101010101" pitchFamily="2" charset="-122"/>
            </a:endParaRPr>
          </a:p>
          <a:p>
            <a:r>
              <a:rPr lang="zh-CN" altLang="en-US" dirty="0">
                <a:latin typeface="Euclid" panose="02020503060505020303" pitchFamily="18" charset="0"/>
                <a:ea typeface="华文中宋" panose="02010600040101010101" pitchFamily="2" charset="-122"/>
              </a:rPr>
              <a:t>前</a:t>
            </a:r>
            <a:r>
              <a:rPr lang="en-US" altLang="zh-CN" b="1" dirty="0">
                <a:latin typeface="Euclid" panose="02020503060505020303" pitchFamily="18" charset="0"/>
                <a:ea typeface="华文中宋" panose="02010600040101010101" pitchFamily="2" charset="-122"/>
              </a:rPr>
              <a:t>80</a:t>
            </a:r>
            <a:r>
              <a:rPr lang="zh-CN" altLang="en-US" dirty="0">
                <a:latin typeface="Euclid" panose="02020503060505020303" pitchFamily="18" charset="0"/>
                <a:ea typeface="华文中宋" panose="02010600040101010101" pitchFamily="2" charset="-122"/>
              </a:rPr>
              <a:t>个素数开立方根</a:t>
            </a:r>
            <a:r>
              <a:rPr lang="en-US" altLang="zh-CN" dirty="0">
                <a:latin typeface="Euclid" panose="02020503060505020303" pitchFamily="18" charset="0"/>
                <a:ea typeface="华文中宋" panose="02010600040101010101" pitchFamily="2" charset="-122"/>
              </a:rPr>
              <a:t>, </a:t>
            </a:r>
            <a:r>
              <a:rPr lang="zh-CN" altLang="en-US" dirty="0">
                <a:latin typeface="Euclid" panose="02020503060505020303" pitchFamily="18" charset="0"/>
                <a:ea typeface="华文中宋" panose="02010600040101010101" pitchFamily="2" charset="-122"/>
              </a:rPr>
              <a:t>取小数部分的前</a:t>
            </a:r>
            <a:r>
              <a:rPr lang="en-US" altLang="zh-CN" b="1" dirty="0">
                <a:latin typeface="Euclid" panose="02020503060505020303" pitchFamily="18" charset="0"/>
                <a:ea typeface="华文中宋" panose="02010600040101010101" pitchFamily="2" charset="-122"/>
              </a:rPr>
              <a:t>64</a:t>
            </a:r>
            <a:r>
              <a:rPr lang="zh-CN" altLang="en-US" dirty="0">
                <a:latin typeface="Euclid" panose="02020503060505020303" pitchFamily="18" charset="0"/>
                <a:ea typeface="华文中宋" panose="02010600040101010101" pitchFamily="2" charset="-122"/>
              </a:rPr>
              <a:t>位</a:t>
            </a:r>
          </a:p>
        </p:txBody>
      </p:sp>
    </p:spTree>
    <p:extLst>
      <p:ext uri="{BB962C8B-B14F-4D97-AF65-F5344CB8AC3E}">
        <p14:creationId xmlns:p14="http://schemas.microsoft.com/office/powerpoint/2010/main" val="12450647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D57FEC5-A112-4027-BC0B-70DCDFB02EF2}"/>
              </a:ext>
            </a:extLst>
          </p:cNvPr>
          <p:cNvSpPr>
            <a:spLocks noGrp="1"/>
          </p:cNvSpPr>
          <p:nvPr>
            <p:ph type="title"/>
          </p:nvPr>
        </p:nvSpPr>
        <p:spPr/>
        <p:txBody>
          <a:bodyPr/>
          <a:lstStyle/>
          <a:p>
            <a:r>
              <a:rPr lang="en-US" altLang="zh-CN" b="0" dirty="0"/>
              <a:t>6.5  SHA-512</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3768EFA8-4E04-44BC-BB74-306054BFAE84}"/>
              </a:ext>
            </a:extLst>
          </p:cNvPr>
          <p:cNvSpPr>
            <a:spLocks noGrp="1"/>
          </p:cNvSpPr>
          <p:nvPr>
            <p:ph idx="1"/>
          </p:nvPr>
        </p:nvSpPr>
        <p:spPr/>
        <p:txBody>
          <a:bodyPr/>
          <a:lstStyle/>
          <a:p>
            <a:r>
              <a:rPr lang="zh-CN" altLang="en-US" sz="2800" dirty="0"/>
              <a:t>⑤</a:t>
            </a:r>
            <a:r>
              <a:rPr lang="zh-CN" altLang="en-US" sz="2800" dirty="0">
                <a:solidFill>
                  <a:srgbClr val="FF0000"/>
                </a:solidFill>
              </a:rPr>
              <a:t>输出</a:t>
            </a:r>
            <a:r>
              <a:rPr lang="en-US" altLang="zh-CN" sz="2800" dirty="0"/>
              <a:t>: </a:t>
            </a:r>
            <a:r>
              <a:rPr lang="zh-CN" altLang="en-US" sz="2800" dirty="0"/>
              <a:t>所有的</a:t>
            </a:r>
            <a:r>
              <a:rPr lang="en-US" altLang="zh-CN" sz="2800" b="1" i="1" dirty="0"/>
              <a:t>N</a:t>
            </a:r>
            <a:r>
              <a:rPr lang="zh-CN" altLang="en-US" sz="2800" dirty="0"/>
              <a:t>个</a:t>
            </a:r>
            <a:r>
              <a:rPr lang="en-US" altLang="zh-CN" sz="2800" b="1" dirty="0"/>
              <a:t>1024</a:t>
            </a:r>
            <a:r>
              <a:rPr lang="zh-CN" altLang="en-US" sz="2800" dirty="0"/>
              <a:t>位分组都处理完以后</a:t>
            </a:r>
            <a:r>
              <a:rPr lang="en-US" altLang="zh-CN" sz="2800" dirty="0"/>
              <a:t>, </a:t>
            </a:r>
            <a:r>
              <a:rPr lang="zh-CN" altLang="en-US" sz="2800" dirty="0"/>
              <a:t>从第</a:t>
            </a:r>
            <a:r>
              <a:rPr lang="en-US" altLang="zh-CN" sz="2800" b="1" i="1" dirty="0"/>
              <a:t>N</a:t>
            </a:r>
            <a:r>
              <a:rPr lang="zh-CN" altLang="en-US" sz="2800" dirty="0"/>
              <a:t>阶段输出的是</a:t>
            </a:r>
            <a:r>
              <a:rPr lang="en-US" altLang="zh-CN" sz="2800" b="1" dirty="0"/>
              <a:t>512</a:t>
            </a:r>
            <a:r>
              <a:rPr lang="zh-CN" altLang="en-US" sz="2800" dirty="0"/>
              <a:t>位的消息摘要。</a:t>
            </a:r>
          </a:p>
        </p:txBody>
      </p:sp>
      <p:sp>
        <p:nvSpPr>
          <p:cNvPr id="4" name="日期占位符 3">
            <a:extLst>
              <a:ext uri="{FF2B5EF4-FFF2-40B4-BE49-F238E27FC236}">
                <a16:creationId xmlns="" xmlns:a16="http://schemas.microsoft.com/office/drawing/2014/main" id="{C0547226-A312-4CD2-B9D0-6D96FEA62A5C}"/>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Tree>
    <p:extLst>
      <p:ext uri="{BB962C8B-B14F-4D97-AF65-F5344CB8AC3E}">
        <p14:creationId xmlns:p14="http://schemas.microsoft.com/office/powerpoint/2010/main" val="12091479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DC044E-6193-4BBE-AD65-9264CBD1BBD7}"/>
              </a:ext>
            </a:extLst>
          </p:cNvPr>
          <p:cNvSpPr>
            <a:spLocks noGrp="1"/>
          </p:cNvSpPr>
          <p:nvPr>
            <p:ph type="title"/>
          </p:nvPr>
        </p:nvSpPr>
        <p:spPr/>
        <p:txBody>
          <a:bodyPr/>
          <a:lstStyle/>
          <a:p>
            <a:r>
              <a:rPr lang="en-US" altLang="zh-CN" b="0" dirty="0"/>
              <a:t>6.5  SHA-512</a:t>
            </a:r>
            <a:r>
              <a:rPr lang="zh-CN" altLang="en-US" b="0" dirty="0"/>
              <a:t>算法</a:t>
            </a:r>
            <a:endParaRPr lang="zh-CN" altLang="en-US" dirty="0"/>
          </a:p>
        </p:txBody>
      </p:sp>
      <p:sp>
        <p:nvSpPr>
          <p:cNvPr id="3" name="内容占位符 2">
            <a:extLst>
              <a:ext uri="{FF2B5EF4-FFF2-40B4-BE49-F238E27FC236}">
                <a16:creationId xmlns="" xmlns:a16="http://schemas.microsoft.com/office/drawing/2014/main" id="{4D49F1E0-193E-4299-95B6-4BFBF70A6FB9}"/>
              </a:ext>
            </a:extLst>
          </p:cNvPr>
          <p:cNvSpPr>
            <a:spLocks noGrp="1"/>
          </p:cNvSpPr>
          <p:nvPr>
            <p:ph idx="1"/>
          </p:nvPr>
        </p:nvSpPr>
        <p:spPr/>
        <p:txBody>
          <a:bodyPr/>
          <a:lstStyle/>
          <a:p>
            <a:r>
              <a:rPr lang="zh-CN" altLang="en-US" sz="2800" noProof="1"/>
              <a:t>步骤③到步骤⑤的处理过程可总结如下</a:t>
            </a:r>
            <a:r>
              <a:rPr lang="en-US" altLang="zh-CN" sz="2800" noProof="1"/>
              <a:t>: </a:t>
            </a:r>
          </a:p>
          <a:p>
            <a:pPr lvl="1"/>
            <a:r>
              <a:rPr lang="pt-BR" altLang="zh-CN" b="1" i="1" noProof="1">
                <a:sym typeface="+mn-ea"/>
              </a:rPr>
              <a:t>H</a:t>
            </a:r>
            <a:r>
              <a:rPr lang="pt-BR" altLang="zh-CN" b="1" baseline="-25000" noProof="1">
                <a:sym typeface="+mn-ea"/>
              </a:rPr>
              <a:t>0</a:t>
            </a:r>
            <a:r>
              <a:rPr lang="pt-BR" altLang="zh-CN" b="1" i="1" noProof="1">
                <a:sym typeface="+mn-ea"/>
              </a:rPr>
              <a:t>=IV</a:t>
            </a:r>
          </a:p>
          <a:p>
            <a:pPr lvl="1"/>
            <a:r>
              <a:rPr lang="pt-BR" altLang="zh-CN" b="1" i="1" noProof="1">
                <a:sym typeface="+mn-ea"/>
              </a:rPr>
              <a:t>H</a:t>
            </a:r>
            <a:r>
              <a:rPr lang="en-US" altLang="zh-CN" b="1" i="1" baseline="-25000" noProof="1">
                <a:sym typeface="+mn-ea"/>
              </a:rPr>
              <a:t>i</a:t>
            </a:r>
            <a:r>
              <a:rPr lang="pt-BR" altLang="zh-CN" b="1" noProof="1">
                <a:sym typeface="+mn-ea"/>
              </a:rPr>
              <a:t>=SUM</a:t>
            </a:r>
            <a:r>
              <a:rPr lang="pt-BR" altLang="zh-CN" b="1" baseline="-25000" noProof="1">
                <a:sym typeface="+mn-ea"/>
              </a:rPr>
              <a:t>64</a:t>
            </a:r>
            <a:r>
              <a:rPr lang="pt-BR" altLang="zh-CN" b="1" noProof="1">
                <a:sym typeface="+mn-ea"/>
              </a:rPr>
              <a:t>(</a:t>
            </a:r>
            <a:r>
              <a:rPr lang="pt-BR" altLang="zh-CN" b="1" i="1" noProof="1">
                <a:sym typeface="+mn-ea"/>
              </a:rPr>
              <a:t>H</a:t>
            </a:r>
            <a:r>
              <a:rPr lang="pt-BR" altLang="zh-CN" b="1" i="1" baseline="-25000" noProof="1">
                <a:sym typeface="+mn-ea"/>
              </a:rPr>
              <a:t>i-</a:t>
            </a:r>
            <a:r>
              <a:rPr lang="pt-BR" altLang="zh-CN" b="1" baseline="-25000" noProof="1">
                <a:sym typeface="+mn-ea"/>
              </a:rPr>
              <a:t>1</a:t>
            </a:r>
            <a:r>
              <a:rPr lang="pt-BR" altLang="zh-CN" b="1" noProof="1">
                <a:sym typeface="+mn-ea"/>
              </a:rPr>
              <a:t>,</a:t>
            </a:r>
            <a:r>
              <a:rPr lang="pt-BR" altLang="zh-CN" b="1" i="1" noProof="1">
                <a:sym typeface="+mn-ea"/>
              </a:rPr>
              <a:t>abcdefgh</a:t>
            </a:r>
            <a:r>
              <a:rPr lang="pt-BR" altLang="zh-CN" b="1" i="1" baseline="-25000" noProof="1">
                <a:sym typeface="+mn-ea"/>
              </a:rPr>
              <a:t>i</a:t>
            </a:r>
            <a:r>
              <a:rPr lang="pt-BR" altLang="zh-CN" b="1" noProof="1">
                <a:sym typeface="+mn-ea"/>
              </a:rPr>
              <a:t>)</a:t>
            </a:r>
            <a:r>
              <a:rPr lang="pt-BR" altLang="zh-CN" b="1" i="1" noProof="1">
                <a:sym typeface="+mn-ea"/>
              </a:rPr>
              <a:t> </a:t>
            </a:r>
          </a:p>
          <a:p>
            <a:pPr lvl="1"/>
            <a:r>
              <a:rPr lang="pt-BR" altLang="zh-CN" b="1" i="1" noProof="1">
                <a:sym typeface="+mn-ea"/>
              </a:rPr>
              <a:t>MD =H</a:t>
            </a:r>
            <a:r>
              <a:rPr lang="pt-BR" altLang="zh-CN" b="1" i="1" baseline="-25000" noProof="1">
                <a:sym typeface="+mn-ea"/>
              </a:rPr>
              <a:t>N</a:t>
            </a:r>
            <a:r>
              <a:rPr lang="pt-BR" altLang="zh-CN" b="1" i="1" noProof="1">
                <a:sym typeface="+mn-ea"/>
              </a:rPr>
              <a:t> </a:t>
            </a:r>
          </a:p>
          <a:p>
            <a:pPr lvl="1"/>
            <a:r>
              <a:rPr lang="en-US" altLang="zh-CN" sz="2400" b="1" noProof="1">
                <a:sym typeface="+mn-ea"/>
              </a:rPr>
              <a:t>IV=</a:t>
            </a:r>
            <a:r>
              <a:rPr lang="zh-CN" altLang="en-US" sz="2400" noProof="1">
                <a:sym typeface="+mn-ea"/>
              </a:rPr>
              <a:t>第三步里中定义的 </a:t>
            </a:r>
            <a:r>
              <a:rPr lang="en-US" altLang="zh-CN" sz="2400" b="1" i="1" noProof="1">
                <a:sym typeface="+mn-ea"/>
              </a:rPr>
              <a:t>abcdefgh</a:t>
            </a:r>
            <a:r>
              <a:rPr lang="en-US" altLang="zh-CN" sz="2400" noProof="1">
                <a:sym typeface="+mn-ea"/>
              </a:rPr>
              <a:t> </a:t>
            </a:r>
            <a:r>
              <a:rPr lang="zh-CN" altLang="en-US" sz="2400" noProof="1">
                <a:sym typeface="+mn-ea"/>
              </a:rPr>
              <a:t>缓冲区的初始值</a:t>
            </a:r>
            <a:r>
              <a:rPr lang="en-US" altLang="zh-CN" sz="2400" noProof="1">
                <a:sym typeface="+mn-ea"/>
              </a:rPr>
              <a:t>;</a:t>
            </a:r>
            <a:r>
              <a:rPr lang="zh-CN" altLang="en-US" sz="2400" noProof="1">
                <a:sym typeface="+mn-ea"/>
              </a:rPr>
              <a:t> </a:t>
            </a:r>
            <a:endParaRPr lang="en-US" altLang="zh-CN" sz="2400" noProof="1">
              <a:sym typeface="+mn-ea"/>
            </a:endParaRPr>
          </a:p>
          <a:p>
            <a:pPr lvl="1"/>
            <a:r>
              <a:rPr lang="en-US" altLang="zh-CN" sz="2400" b="1" i="1" noProof="1">
                <a:sym typeface="+mn-ea"/>
              </a:rPr>
              <a:t>abcdefgh</a:t>
            </a:r>
            <a:r>
              <a:rPr lang="en-US" altLang="zh-CN" sz="2400" b="1" i="1" baseline="-25000" noProof="1">
                <a:sym typeface="+mn-ea"/>
              </a:rPr>
              <a:t>i</a:t>
            </a:r>
            <a:r>
              <a:rPr lang="en-US" altLang="zh-CN" sz="2400" b="1" noProof="1">
                <a:sym typeface="+mn-ea"/>
              </a:rPr>
              <a:t>=</a:t>
            </a:r>
            <a:r>
              <a:rPr lang="zh-CN" altLang="en-US" sz="2400" noProof="1">
                <a:sym typeface="+mn-ea"/>
              </a:rPr>
              <a:t>第</a:t>
            </a:r>
            <a:r>
              <a:rPr lang="en-US" altLang="zh-CN" sz="2400" b="1" i="1" noProof="1">
                <a:sym typeface="+mn-ea"/>
              </a:rPr>
              <a:t>i</a:t>
            </a:r>
            <a:r>
              <a:rPr lang="zh-CN" altLang="en-US" sz="2400" noProof="1">
                <a:sym typeface="+mn-ea"/>
              </a:rPr>
              <a:t>个消息分组处理的最后一轮的输出</a:t>
            </a:r>
            <a:r>
              <a:rPr lang="en-US" altLang="zh-CN" sz="2400" noProof="1">
                <a:sym typeface="+mn-ea"/>
              </a:rPr>
              <a:t>;</a:t>
            </a:r>
            <a:r>
              <a:rPr lang="zh-CN" altLang="en-US" sz="2400" noProof="1">
                <a:sym typeface="+mn-ea"/>
              </a:rPr>
              <a:t> </a:t>
            </a:r>
            <a:endParaRPr lang="en-US" altLang="zh-CN" sz="2400" noProof="1">
              <a:sym typeface="+mn-ea"/>
            </a:endParaRPr>
          </a:p>
          <a:p>
            <a:pPr lvl="1"/>
            <a:r>
              <a:rPr lang="en-US" altLang="zh-CN" sz="2400" b="1" i="1" noProof="1">
                <a:sym typeface="+mn-ea"/>
              </a:rPr>
              <a:t>N</a:t>
            </a:r>
            <a:r>
              <a:rPr lang="en-US" altLang="zh-CN" sz="2400" b="1" noProof="1">
                <a:sym typeface="+mn-ea"/>
              </a:rPr>
              <a:t>=</a:t>
            </a:r>
            <a:r>
              <a:rPr lang="zh-CN" altLang="en-US" sz="2400" noProof="1">
                <a:sym typeface="+mn-ea"/>
              </a:rPr>
              <a:t>消息</a:t>
            </a:r>
            <a:r>
              <a:rPr lang="en-US" altLang="zh-CN" sz="2400" b="1" noProof="1">
                <a:sym typeface="+mn-ea"/>
              </a:rPr>
              <a:t>(</a:t>
            </a:r>
            <a:r>
              <a:rPr lang="zh-CN" altLang="en-US" sz="2400" noProof="1">
                <a:sym typeface="+mn-ea"/>
              </a:rPr>
              <a:t>包括填充和长度域</a:t>
            </a:r>
            <a:r>
              <a:rPr lang="en-US" altLang="zh-CN" sz="2400" b="1" noProof="1">
                <a:sym typeface="+mn-ea"/>
              </a:rPr>
              <a:t>)</a:t>
            </a:r>
            <a:r>
              <a:rPr lang="zh-CN" altLang="en-US" sz="2400" noProof="1">
                <a:sym typeface="+mn-ea"/>
              </a:rPr>
              <a:t>中的分组数</a:t>
            </a:r>
            <a:r>
              <a:rPr lang="en-US" altLang="zh-CN" sz="2400" noProof="1">
                <a:sym typeface="+mn-ea"/>
              </a:rPr>
              <a:t>;</a:t>
            </a:r>
          </a:p>
          <a:p>
            <a:pPr lvl="1"/>
            <a:r>
              <a:rPr lang="en-US" altLang="zh-CN" sz="2400" b="1" noProof="1">
                <a:sym typeface="+mn-ea"/>
              </a:rPr>
              <a:t>SUM</a:t>
            </a:r>
            <a:r>
              <a:rPr lang="en-US" altLang="zh-CN" sz="2400" b="1" baseline="-25000" noProof="1">
                <a:sym typeface="+mn-ea"/>
              </a:rPr>
              <a:t>64</a:t>
            </a:r>
            <a:r>
              <a:rPr lang="en-US" altLang="zh-CN" sz="2400" b="1" noProof="1">
                <a:sym typeface="+mn-ea"/>
              </a:rPr>
              <a:t>=</a:t>
            </a:r>
            <a:r>
              <a:rPr lang="zh-CN" altLang="en-US" sz="2400" noProof="1">
                <a:sym typeface="+mn-ea"/>
              </a:rPr>
              <a:t>对输入对中的每个字进行独立的模</a:t>
            </a:r>
            <a:r>
              <a:rPr lang="en-US" altLang="zh-CN" sz="2400" b="1" noProof="1">
                <a:sym typeface="+mn-ea"/>
              </a:rPr>
              <a:t>2</a:t>
            </a:r>
            <a:r>
              <a:rPr lang="en-US" altLang="zh-CN" sz="2400" b="1" baseline="30000" noProof="1">
                <a:sym typeface="+mn-ea"/>
              </a:rPr>
              <a:t>64</a:t>
            </a:r>
            <a:r>
              <a:rPr lang="zh-CN" altLang="en-US" sz="2400" noProof="1">
                <a:sym typeface="+mn-ea"/>
              </a:rPr>
              <a:t>加</a:t>
            </a:r>
            <a:r>
              <a:rPr lang="en-US" altLang="zh-CN" sz="2400" noProof="1">
                <a:sym typeface="+mn-ea"/>
              </a:rPr>
              <a:t>;</a:t>
            </a:r>
            <a:r>
              <a:rPr lang="zh-CN" altLang="en-US" sz="2400" noProof="1">
                <a:sym typeface="+mn-ea"/>
              </a:rPr>
              <a:t> </a:t>
            </a:r>
            <a:endParaRPr lang="en-US" altLang="zh-CN" sz="2400" noProof="1">
              <a:sym typeface="+mn-ea"/>
            </a:endParaRPr>
          </a:p>
          <a:p>
            <a:pPr lvl="1"/>
            <a:r>
              <a:rPr lang="en-US" altLang="zh-CN" sz="2400" b="1" noProof="1">
                <a:sym typeface="+mn-ea"/>
              </a:rPr>
              <a:t>MD=</a:t>
            </a:r>
            <a:r>
              <a:rPr lang="zh-CN" altLang="en-US" sz="2400" noProof="1">
                <a:sym typeface="+mn-ea"/>
              </a:rPr>
              <a:t>最后的消息摘要值。</a:t>
            </a:r>
          </a:p>
        </p:txBody>
      </p:sp>
      <p:sp>
        <p:nvSpPr>
          <p:cNvPr id="4" name="日期占位符 3">
            <a:extLst>
              <a:ext uri="{FF2B5EF4-FFF2-40B4-BE49-F238E27FC236}">
                <a16:creationId xmlns="" xmlns:a16="http://schemas.microsoft.com/office/drawing/2014/main" id="{CDE70F41-5E5A-44EC-A071-C7EEED9578F3}"/>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spTree>
    <p:extLst>
      <p:ext uri="{BB962C8B-B14F-4D97-AF65-F5344CB8AC3E}">
        <p14:creationId xmlns:p14="http://schemas.microsoft.com/office/powerpoint/2010/main" val="8395280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78752783-40FF-4AC7-AC80-84F981CE46D2}"/>
              </a:ext>
            </a:extLst>
          </p:cNvPr>
          <p:cNvPicPr>
            <a:picLocks noChangeAspect="1"/>
          </p:cNvPicPr>
          <p:nvPr/>
        </p:nvPicPr>
        <p:blipFill>
          <a:blip r:embed="rId2"/>
          <a:stretch>
            <a:fillRect/>
          </a:stretch>
        </p:blipFill>
        <p:spPr>
          <a:xfrm>
            <a:off x="323528" y="134398"/>
            <a:ext cx="5544616" cy="3942674"/>
          </a:xfrm>
          <a:prstGeom prst="rect">
            <a:avLst/>
          </a:prstGeom>
        </p:spPr>
      </p:pic>
      <mc:AlternateContent xmlns:mc="http://schemas.openxmlformats.org/markup-compatibility/2006" xmlns:a14="http://schemas.microsoft.com/office/drawing/2010/main">
        <mc:Choice Requires="a14">
          <p:sp>
            <p:nvSpPr>
              <p:cNvPr id="6" name="内容占位符 4">
                <a:extLst>
                  <a:ext uri="{FF2B5EF4-FFF2-40B4-BE49-F238E27FC236}">
                    <a16:creationId xmlns="" xmlns:a16="http://schemas.microsoft.com/office/drawing/2014/main" id="{49338E8E-9246-4C44-9172-CE43075B8FF6}"/>
                  </a:ext>
                </a:extLst>
              </p:cNvPr>
              <p:cNvSpPr txBox="1">
                <a:spLocks/>
              </p:cNvSpPr>
              <p:nvPr/>
            </p:nvSpPr>
            <p:spPr>
              <a:xfrm>
                <a:off x="104656" y="4133279"/>
                <a:ext cx="8931840" cy="2615331"/>
              </a:xfrm>
              <a:prstGeom prst="rect">
                <a:avLst/>
              </a:prstGeom>
              <a:noFill/>
            </p:spPr>
            <p:txBody>
              <a:bodyPr wrap="square" rtlCol="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华文中宋" panose="0201060004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华文中宋" panose="0201060004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华文中宋"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30400">
                  <a:spcBef>
                    <a:spcPts val="0"/>
                  </a:spcBef>
                  <a:buFont typeface="Times New Roman" panose="02020603050405020304" pitchFamily="18" charset="0"/>
                  <a:buChar char="‒"/>
                </a:pPr>
                <a:r>
                  <a:rPr lang="en-US" altLang="zh-CN" sz="2000" dirty="0">
                    <a:solidFill>
                      <a:srgbClr val="FF0000"/>
                    </a:solidFill>
                    <a:latin typeface="Euclid" panose="02020503060505020303" pitchFamily="18" charset="0"/>
                  </a:rPr>
                  <a:t>Ch(</a:t>
                </a:r>
                <a:r>
                  <a:rPr lang="en-US" altLang="zh-CN" sz="2000" i="1" dirty="0">
                    <a:solidFill>
                      <a:srgbClr val="FF0000"/>
                    </a:solidFill>
                    <a:latin typeface="Euclid" panose="02020503060505020303" pitchFamily="18" charset="0"/>
                  </a:rPr>
                  <a:t>e</a:t>
                </a:r>
                <a:r>
                  <a:rPr lang="en-US" altLang="zh-CN" sz="2000" dirty="0">
                    <a:solidFill>
                      <a:srgbClr val="FF0000"/>
                    </a:solidFill>
                    <a:latin typeface="Euclid" panose="02020503060505020303" pitchFamily="18" charset="0"/>
                  </a:rPr>
                  <a:t>, </a:t>
                </a:r>
                <a:r>
                  <a:rPr lang="en-US" altLang="zh-CN" sz="2000" i="1" dirty="0">
                    <a:solidFill>
                      <a:srgbClr val="FF0000"/>
                    </a:solidFill>
                    <a:latin typeface="Euclid" panose="02020503060505020303" pitchFamily="18" charset="0"/>
                  </a:rPr>
                  <a:t>f</a:t>
                </a:r>
                <a:r>
                  <a:rPr lang="en-US" altLang="zh-CN" sz="2000" dirty="0">
                    <a:solidFill>
                      <a:srgbClr val="FF0000"/>
                    </a:solidFill>
                    <a:latin typeface="Euclid" panose="02020503060505020303" pitchFamily="18" charset="0"/>
                  </a:rPr>
                  <a:t>, </a:t>
                </a:r>
                <a:r>
                  <a:rPr lang="en-US" altLang="zh-CN" sz="2000" i="1" dirty="0">
                    <a:solidFill>
                      <a:srgbClr val="FF0000"/>
                    </a:solidFill>
                    <a:latin typeface="Euclid" panose="02020503060505020303" pitchFamily="18" charset="0"/>
                  </a:rPr>
                  <a:t>g</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e</a:t>
                </a:r>
                <a:r>
                  <a:rPr lang="zh-CN" altLang="en-US"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f</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e</a:t>
                </a:r>
                <a:r>
                  <a:rPr lang="zh-CN" altLang="en-US"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g</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条件函数</a:t>
                </a:r>
                <a:r>
                  <a:rPr lang="en-US" altLang="zh-CN" sz="2000" dirty="0">
                    <a:solidFill>
                      <a:srgbClr val="FF0000"/>
                    </a:solidFill>
                    <a:latin typeface="Euclid" panose="02020503060505020303" pitchFamily="18" charset="0"/>
                  </a:rPr>
                  <a:t>: </a:t>
                </a:r>
                <a:r>
                  <a:rPr lang="zh-CN" altLang="en-US" sz="2000" dirty="0">
                    <a:solidFill>
                      <a:srgbClr val="FF0000"/>
                    </a:solidFill>
                    <a:latin typeface="Euclid" panose="02020503060505020303" pitchFamily="18" charset="0"/>
                  </a:rPr>
                  <a:t>如果</a:t>
                </a:r>
                <a:r>
                  <a:rPr lang="en-US" altLang="zh-CN" sz="2000" i="1" dirty="0">
                    <a:solidFill>
                      <a:srgbClr val="FF0000"/>
                    </a:solidFill>
                    <a:latin typeface="Euclid" panose="02020503060505020303" pitchFamily="18" charset="0"/>
                  </a:rPr>
                  <a:t>e</a:t>
                </a:r>
                <a:r>
                  <a:rPr lang="zh-CN" altLang="en-US" sz="2000" dirty="0">
                    <a:solidFill>
                      <a:srgbClr val="FF0000"/>
                    </a:solidFill>
                    <a:latin typeface="Euclid" panose="02020503060505020303" pitchFamily="18" charset="0"/>
                  </a:rPr>
                  <a:t>为真</a:t>
                </a:r>
                <a:r>
                  <a:rPr lang="en-US" altLang="zh-CN" sz="2000" dirty="0">
                    <a:solidFill>
                      <a:srgbClr val="FF0000"/>
                    </a:solidFill>
                    <a:latin typeface="Euclid" panose="02020503060505020303" pitchFamily="18" charset="0"/>
                  </a:rPr>
                  <a:t>, </a:t>
                </a:r>
                <a:r>
                  <a:rPr lang="zh-CN" altLang="en-US" sz="2000" dirty="0">
                    <a:solidFill>
                      <a:srgbClr val="FF0000"/>
                    </a:solidFill>
                    <a:latin typeface="Euclid" panose="02020503060505020303" pitchFamily="18" charset="0"/>
                  </a:rPr>
                  <a:t>则取</a:t>
                </a:r>
                <a:r>
                  <a:rPr lang="en-US" altLang="zh-CN" sz="2000" i="1" dirty="0">
                    <a:solidFill>
                      <a:srgbClr val="FF0000"/>
                    </a:solidFill>
                    <a:latin typeface="Euclid" panose="02020503060505020303" pitchFamily="18" charset="0"/>
                  </a:rPr>
                  <a:t>f</a:t>
                </a:r>
                <a:r>
                  <a:rPr lang="en-US" altLang="zh-CN" sz="2000" dirty="0">
                    <a:solidFill>
                      <a:srgbClr val="FF0000"/>
                    </a:solidFill>
                    <a:latin typeface="Euclid" panose="02020503060505020303" pitchFamily="18" charset="0"/>
                  </a:rPr>
                  <a:t>, </a:t>
                </a:r>
                <a:r>
                  <a:rPr lang="zh-CN" altLang="en-US" sz="2000" dirty="0">
                    <a:solidFill>
                      <a:srgbClr val="FF0000"/>
                    </a:solidFill>
                    <a:latin typeface="Euclid" panose="02020503060505020303" pitchFamily="18" charset="0"/>
                  </a:rPr>
                  <a:t>否则取</a:t>
                </a:r>
                <a:r>
                  <a:rPr lang="en-US" altLang="zh-CN" sz="2000" i="1" dirty="0">
                    <a:solidFill>
                      <a:srgbClr val="FF0000"/>
                    </a:solidFill>
                    <a:latin typeface="Euclid" panose="02020503060505020303" pitchFamily="18" charset="0"/>
                  </a:rPr>
                  <a:t>g</a:t>
                </a:r>
                <a:r>
                  <a:rPr lang="zh-CN" altLang="en-US" sz="2000" dirty="0">
                    <a:solidFill>
                      <a:srgbClr val="FF0000"/>
                    </a:solidFill>
                    <a:latin typeface="Euclid" panose="02020503060505020303" pitchFamily="18" charset="0"/>
                  </a:rPr>
                  <a:t>。</a:t>
                </a:r>
                <a:endParaRPr lang="en-US" altLang="zh-CN" sz="2000" dirty="0">
                  <a:solidFill>
                    <a:srgbClr val="FF0000"/>
                  </a:solidFill>
                  <a:latin typeface="Euclid" panose="02020503060505020303" pitchFamily="18" charset="0"/>
                </a:endParaRPr>
              </a:p>
              <a:p>
                <a:pPr marL="342900" indent="-230400">
                  <a:spcBef>
                    <a:spcPts val="0"/>
                  </a:spcBef>
                  <a:buFont typeface="Times New Roman" panose="02020603050405020304" pitchFamily="18" charset="0"/>
                  <a:buChar char="‒"/>
                </a:pPr>
                <a:r>
                  <a:rPr lang="en-US" altLang="zh-CN" sz="2000" dirty="0">
                    <a:solidFill>
                      <a:srgbClr val="FF0000"/>
                    </a:solidFill>
                    <a:latin typeface="Euclid" panose="02020503060505020303" pitchFamily="18" charset="0"/>
                  </a:rPr>
                  <a:t>Maj(</a:t>
                </a:r>
                <a:r>
                  <a:rPr lang="en-US" altLang="zh-CN" sz="2000" i="1" dirty="0">
                    <a:solidFill>
                      <a:srgbClr val="FF0000"/>
                    </a:solidFill>
                    <a:latin typeface="Euclid" panose="02020503060505020303" pitchFamily="18" charset="0"/>
                  </a:rPr>
                  <a:t>a</a:t>
                </a:r>
                <a:r>
                  <a:rPr lang="en-US" altLang="zh-CN" sz="2000" dirty="0">
                    <a:solidFill>
                      <a:srgbClr val="FF0000"/>
                    </a:solidFill>
                    <a:latin typeface="Euclid" panose="02020503060505020303" pitchFamily="18" charset="0"/>
                  </a:rPr>
                  <a:t>, </a:t>
                </a:r>
                <a:r>
                  <a:rPr lang="en-US" altLang="zh-CN" sz="2000" i="1" dirty="0">
                    <a:solidFill>
                      <a:srgbClr val="FF0000"/>
                    </a:solidFill>
                    <a:latin typeface="Euclid" panose="02020503060505020303" pitchFamily="18" charset="0"/>
                  </a:rPr>
                  <a:t>b</a:t>
                </a:r>
                <a:r>
                  <a:rPr lang="en-US" altLang="zh-CN" sz="2000" dirty="0">
                    <a:solidFill>
                      <a:srgbClr val="FF0000"/>
                    </a:solidFill>
                    <a:latin typeface="Euclid" panose="02020503060505020303" pitchFamily="18" charset="0"/>
                  </a:rPr>
                  <a:t>, </a:t>
                </a:r>
                <a:r>
                  <a:rPr lang="en-US" altLang="zh-CN" sz="2000" i="1" dirty="0">
                    <a:solidFill>
                      <a:srgbClr val="FF0000"/>
                    </a:solidFill>
                    <a:latin typeface="Euclid" panose="02020503060505020303" pitchFamily="18" charset="0"/>
                  </a:rPr>
                  <a:t>c</a:t>
                </a:r>
                <a:r>
                  <a:rPr lang="en-US" altLang="zh-CN" sz="2000" dirty="0">
                    <a:solidFill>
                      <a:srgbClr val="FF0000"/>
                    </a:solidFill>
                    <a:latin typeface="Euclid" panose="02020503060505020303" pitchFamily="18" charset="0"/>
                  </a:rPr>
                  <a:t>) = (</a:t>
                </a:r>
                <a:r>
                  <a:rPr lang="en-US" altLang="zh-CN" sz="2000" i="1" dirty="0">
                    <a:solidFill>
                      <a:srgbClr val="FF0000"/>
                    </a:solidFill>
                    <a:latin typeface="Euclid" panose="02020503060505020303" pitchFamily="18" charset="0"/>
                  </a:rPr>
                  <a:t>a</a:t>
                </a:r>
                <a:r>
                  <a:rPr lang="zh-CN" altLang="en-US"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b</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a</a:t>
                </a:r>
                <a:r>
                  <a:rPr lang="zh-CN" altLang="en-US"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c</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b</a:t>
                </a:r>
                <a:r>
                  <a:rPr lang="zh-CN" altLang="en-US"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c</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函数为真当且仅当变量的多数</a:t>
                </a:r>
                <a:r>
                  <a:rPr lang="en-US" altLang="zh-CN" sz="2000" dirty="0">
                    <a:solidFill>
                      <a:srgbClr val="FF0000"/>
                    </a:solidFill>
                    <a:latin typeface="Euclid" panose="02020503060505020303" pitchFamily="18" charset="0"/>
                  </a:rPr>
                  <a:t>(2</a:t>
                </a:r>
                <a:r>
                  <a:rPr lang="zh-CN" altLang="en-US" sz="2000" dirty="0">
                    <a:solidFill>
                      <a:srgbClr val="FF0000"/>
                    </a:solidFill>
                    <a:latin typeface="Euclid" panose="02020503060505020303" pitchFamily="18" charset="0"/>
                  </a:rPr>
                  <a:t>个或</a:t>
                </a:r>
                <a:r>
                  <a:rPr lang="en-US" altLang="zh-CN" sz="2000" dirty="0">
                    <a:solidFill>
                      <a:srgbClr val="FF0000"/>
                    </a:solidFill>
                    <a:latin typeface="Euclid" panose="02020503060505020303" pitchFamily="18" charset="0"/>
                  </a:rPr>
                  <a:t>3</a:t>
                </a:r>
                <a:r>
                  <a:rPr lang="zh-CN" altLang="en-US" sz="2000" dirty="0">
                    <a:solidFill>
                      <a:srgbClr val="FF0000"/>
                    </a:solidFill>
                    <a:latin typeface="Euclid" panose="02020503060505020303" pitchFamily="18" charset="0"/>
                  </a:rPr>
                  <a:t>个</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为真。</a:t>
                </a:r>
                <a:endParaRPr lang="en-US" altLang="zh-CN" sz="2000" dirty="0">
                  <a:solidFill>
                    <a:srgbClr val="FF0000"/>
                  </a:solidFill>
                  <a:latin typeface="Euclid" panose="02020503060505020303" pitchFamily="18" charset="0"/>
                </a:endParaRPr>
              </a:p>
              <a:p>
                <a:pPr marL="342900" indent="-230400">
                  <a:spcBef>
                    <a:spcPts val="0"/>
                  </a:spcBef>
                  <a:buFont typeface="Times New Roman" panose="02020603050405020304" pitchFamily="18" charset="0"/>
                  <a:buChar char="‒"/>
                </a:pPr>
                <a:r>
                  <a:rPr lang="en-US" altLang="zh-CN" sz="2000" dirty="0">
                    <a:solidFill>
                      <a:srgbClr val="FF0000"/>
                    </a:solidFill>
                    <a:latin typeface="Euclid" panose="02020503060505020303" pitchFamily="18" charset="0"/>
                  </a:rPr>
                  <a:t>(</a:t>
                </a:r>
                <a14:m>
                  <m:oMath xmlns:m="http://schemas.openxmlformats.org/officeDocument/2006/math">
                    <m:nary>
                      <m:naryPr>
                        <m:chr m:val="∑"/>
                        <m:limLoc m:val="subSup"/>
                        <m:ctrlPr>
                          <a:rPr lang="el-GR" altLang="zh-CN" sz="2000" i="1" dirty="0" smtClean="0">
                            <a:solidFill>
                              <a:srgbClr val="FF0000"/>
                            </a:solidFill>
                            <a:latin typeface="Cambria Math"/>
                          </a:rPr>
                        </m:ctrlPr>
                      </m:naryPr>
                      <m:sub>
                        <m:r>
                          <m:rPr>
                            <m:brk m:alnAt="25"/>
                          </m:rPr>
                          <a:rPr lang="en-US" altLang="zh-CN" sz="2000" b="0" i="1" dirty="0" smtClean="0">
                            <a:solidFill>
                              <a:srgbClr val="FF0000"/>
                            </a:solidFill>
                            <a:latin typeface="Cambria Math" panose="02040503050406030204" pitchFamily="18" charset="0"/>
                          </a:rPr>
                          <m:t>0</m:t>
                        </m:r>
                      </m:sub>
                      <m:sup>
                        <m:r>
                          <a:rPr lang="en-US" altLang="zh-CN" sz="2000" b="0" i="1" dirty="0" smtClean="0">
                            <a:solidFill>
                              <a:srgbClr val="FF0000"/>
                            </a:solidFill>
                            <a:latin typeface="Cambria Math" panose="02040503050406030204" pitchFamily="18" charset="0"/>
                          </a:rPr>
                          <m:t>512</m:t>
                        </m:r>
                      </m:sup>
                      <m:e>
                        <m:r>
                          <a:rPr lang="en-US" altLang="zh-CN" sz="2000" b="0" i="1" dirty="0" smtClean="0">
                            <a:solidFill>
                              <a:srgbClr val="FF0000"/>
                            </a:solidFill>
                            <a:latin typeface="Cambria Math" panose="02040503050406030204" pitchFamily="18" charset="0"/>
                          </a:rPr>
                          <m:t>𝑎</m:t>
                        </m:r>
                      </m:e>
                    </m:nary>
                  </m:oMath>
                </a14:m>
                <a:r>
                  <a:rPr lang="en-US" altLang="zh-CN" sz="2000" dirty="0">
                    <a:solidFill>
                      <a:srgbClr val="FF0000"/>
                    </a:solidFill>
                    <a:latin typeface="Euclid" panose="02020503060505020303" pitchFamily="18" charset="0"/>
                  </a:rPr>
                  <a:t>)=ROTR</a:t>
                </a:r>
                <a:r>
                  <a:rPr lang="en-US" altLang="zh-CN" sz="2000" baseline="30000" dirty="0">
                    <a:solidFill>
                      <a:srgbClr val="FF0000"/>
                    </a:solidFill>
                    <a:latin typeface="Euclid" panose="02020503060505020303" pitchFamily="18" charset="0"/>
                  </a:rPr>
                  <a:t>28</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a</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ROTR</a:t>
                </a:r>
                <a:r>
                  <a:rPr lang="en-US" altLang="zh-CN" sz="2000" baseline="30000" dirty="0">
                    <a:solidFill>
                      <a:srgbClr val="FF0000"/>
                    </a:solidFill>
                    <a:latin typeface="Euclid" panose="02020503060505020303" pitchFamily="18" charset="0"/>
                  </a:rPr>
                  <a:t>34</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a</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ROTR</a:t>
                </a:r>
                <a:r>
                  <a:rPr lang="en-US" altLang="zh-CN" sz="2000" baseline="30000" dirty="0">
                    <a:solidFill>
                      <a:srgbClr val="FF0000"/>
                    </a:solidFill>
                    <a:latin typeface="Euclid" panose="02020503060505020303" pitchFamily="18" charset="0"/>
                  </a:rPr>
                  <a:t>39</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a</a:t>
                </a:r>
                <a:r>
                  <a:rPr lang="en-US" altLang="zh-CN" sz="2000" dirty="0">
                    <a:solidFill>
                      <a:srgbClr val="FF0000"/>
                    </a:solidFill>
                    <a:latin typeface="Euclid" panose="02020503060505020303" pitchFamily="18" charset="0"/>
                  </a:rPr>
                  <a:t>)</a:t>
                </a:r>
              </a:p>
              <a:p>
                <a:pPr marL="342900" indent="-230400">
                  <a:spcBef>
                    <a:spcPts val="0"/>
                  </a:spcBef>
                  <a:buFont typeface="Times New Roman" panose="02020603050405020304" pitchFamily="18" charset="0"/>
                  <a:buChar char="‒"/>
                </a:pPr>
                <a:r>
                  <a:rPr lang="en-US" altLang="zh-CN" sz="2000" dirty="0">
                    <a:solidFill>
                      <a:srgbClr val="FF0000"/>
                    </a:solidFill>
                    <a:latin typeface="Euclid" panose="02020503060505020303" pitchFamily="18" charset="0"/>
                  </a:rPr>
                  <a:t>(</a:t>
                </a:r>
                <a14:m>
                  <m:oMath xmlns:m="http://schemas.openxmlformats.org/officeDocument/2006/math">
                    <m:nary>
                      <m:naryPr>
                        <m:chr m:val="∑"/>
                        <m:limLoc m:val="subSup"/>
                        <m:ctrlPr>
                          <a:rPr lang="el-GR" altLang="zh-CN" sz="2000" i="1" dirty="0">
                            <a:solidFill>
                              <a:srgbClr val="FF0000"/>
                            </a:solidFill>
                            <a:latin typeface="Cambria Math"/>
                          </a:rPr>
                        </m:ctrlPr>
                      </m:naryPr>
                      <m:sub>
                        <m:r>
                          <m:rPr>
                            <m:brk m:alnAt="25"/>
                          </m:rPr>
                          <a:rPr lang="en-US" altLang="zh-CN" sz="2000" b="0" i="1" dirty="0" smtClean="0">
                            <a:solidFill>
                              <a:srgbClr val="FF0000"/>
                            </a:solidFill>
                            <a:latin typeface="Cambria Math" panose="02040503050406030204" pitchFamily="18" charset="0"/>
                          </a:rPr>
                          <m:t>0</m:t>
                        </m:r>
                      </m:sub>
                      <m:sup>
                        <m:r>
                          <a:rPr lang="en-US" altLang="zh-CN" sz="2000" b="0" i="1" dirty="0" smtClean="0">
                            <a:solidFill>
                              <a:srgbClr val="FF0000"/>
                            </a:solidFill>
                            <a:latin typeface="Cambria Math" panose="02040503050406030204" pitchFamily="18" charset="0"/>
                          </a:rPr>
                          <m:t>512</m:t>
                        </m:r>
                      </m:sup>
                      <m:e>
                        <m:r>
                          <a:rPr lang="en-US" altLang="zh-CN" sz="2000" b="0" i="1" dirty="0" smtClean="0">
                            <a:solidFill>
                              <a:srgbClr val="FF0000"/>
                            </a:solidFill>
                            <a:latin typeface="Cambria Math" panose="02040503050406030204" pitchFamily="18" charset="0"/>
                          </a:rPr>
                          <m:t>𝑒</m:t>
                        </m:r>
                      </m:e>
                    </m:nary>
                  </m:oMath>
                </a14:m>
                <a:r>
                  <a:rPr lang="en-US" altLang="zh-CN" sz="2000" dirty="0">
                    <a:solidFill>
                      <a:srgbClr val="FF0000"/>
                    </a:solidFill>
                    <a:latin typeface="Euclid" panose="02020503060505020303" pitchFamily="18" charset="0"/>
                  </a:rPr>
                  <a:t>)=ROTR</a:t>
                </a:r>
                <a:r>
                  <a:rPr lang="en-US" altLang="zh-CN" sz="2000" baseline="30000" dirty="0">
                    <a:solidFill>
                      <a:srgbClr val="FF0000"/>
                    </a:solidFill>
                    <a:latin typeface="Euclid" panose="02020503060505020303" pitchFamily="18" charset="0"/>
                  </a:rPr>
                  <a:t>14</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e</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ROTR</a:t>
                </a:r>
                <a:r>
                  <a:rPr lang="en-US" altLang="zh-CN" sz="2000" baseline="30000" dirty="0">
                    <a:solidFill>
                      <a:srgbClr val="FF0000"/>
                    </a:solidFill>
                    <a:latin typeface="Euclid" panose="02020503060505020303" pitchFamily="18" charset="0"/>
                  </a:rPr>
                  <a:t>18</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e</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a:t>
                </a:r>
                <a:r>
                  <a:rPr lang="en-US" altLang="zh-CN" sz="2000" dirty="0">
                    <a:solidFill>
                      <a:srgbClr val="FF0000"/>
                    </a:solidFill>
                    <a:latin typeface="Euclid" panose="02020503060505020303" pitchFamily="18" charset="0"/>
                  </a:rPr>
                  <a:t>ROTR</a:t>
                </a:r>
                <a:r>
                  <a:rPr lang="en-US" altLang="zh-CN" sz="2000" baseline="30000" dirty="0">
                    <a:solidFill>
                      <a:srgbClr val="FF0000"/>
                    </a:solidFill>
                    <a:latin typeface="Euclid" panose="02020503060505020303" pitchFamily="18" charset="0"/>
                  </a:rPr>
                  <a:t>41</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e</a:t>
                </a:r>
                <a:r>
                  <a:rPr lang="en-US" altLang="zh-CN" sz="2000" dirty="0">
                    <a:solidFill>
                      <a:srgbClr val="FF0000"/>
                    </a:solidFill>
                    <a:latin typeface="Euclid" panose="02020503060505020303" pitchFamily="18" charset="0"/>
                  </a:rPr>
                  <a:t>)</a:t>
                </a:r>
              </a:p>
              <a:p>
                <a:pPr marL="342900" indent="-230400">
                  <a:spcBef>
                    <a:spcPts val="0"/>
                  </a:spcBef>
                  <a:buFont typeface="Times New Roman" panose="02020603050405020304" pitchFamily="18" charset="0"/>
                  <a:buChar char="‒"/>
                </a:pPr>
                <a:r>
                  <a:rPr lang="en-US" altLang="zh-CN" sz="2000" dirty="0" err="1">
                    <a:solidFill>
                      <a:srgbClr val="FF0000"/>
                    </a:solidFill>
                    <a:latin typeface="Euclid" panose="02020503060505020303" pitchFamily="18" charset="0"/>
                  </a:rPr>
                  <a:t>ROTR</a:t>
                </a:r>
                <a:r>
                  <a:rPr lang="en-US" altLang="zh-CN" sz="2000" i="1" baseline="30000" dirty="0" err="1">
                    <a:solidFill>
                      <a:srgbClr val="FF0000"/>
                    </a:solidFill>
                    <a:latin typeface="Euclid" panose="02020503060505020303" pitchFamily="18" charset="0"/>
                  </a:rPr>
                  <a:t>n</a:t>
                </a:r>
                <a:r>
                  <a:rPr lang="en-US" altLang="zh-CN" sz="2000" dirty="0">
                    <a:solidFill>
                      <a:srgbClr val="FF0000"/>
                    </a:solidFill>
                    <a:latin typeface="Euclid" panose="02020503060505020303" pitchFamily="18" charset="0"/>
                  </a:rPr>
                  <a:t>(</a:t>
                </a:r>
                <a:r>
                  <a:rPr lang="en-US" altLang="zh-CN" sz="2000" i="1" dirty="0">
                    <a:solidFill>
                      <a:srgbClr val="FF0000"/>
                    </a:solidFill>
                    <a:latin typeface="Euclid" panose="02020503060505020303" pitchFamily="18" charset="0"/>
                  </a:rPr>
                  <a:t>x</a:t>
                </a: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为对</a:t>
                </a:r>
                <a:r>
                  <a:rPr lang="en-US" altLang="zh-CN" sz="2000" dirty="0">
                    <a:solidFill>
                      <a:srgbClr val="FF0000"/>
                    </a:solidFill>
                    <a:latin typeface="Euclid" panose="02020503060505020303" pitchFamily="18" charset="0"/>
                  </a:rPr>
                  <a:t>64</a:t>
                </a:r>
                <a:r>
                  <a:rPr lang="zh-CN" altLang="en-US" sz="2000" dirty="0">
                    <a:solidFill>
                      <a:srgbClr val="FF0000"/>
                    </a:solidFill>
                    <a:latin typeface="Euclid" panose="02020503060505020303" pitchFamily="18" charset="0"/>
                  </a:rPr>
                  <a:t>位的变量</a:t>
                </a:r>
                <a:r>
                  <a:rPr lang="en-US" altLang="zh-CN" sz="2000" i="1" dirty="0">
                    <a:solidFill>
                      <a:srgbClr val="FF0000"/>
                    </a:solidFill>
                    <a:latin typeface="Euclid" panose="02020503060505020303" pitchFamily="18" charset="0"/>
                  </a:rPr>
                  <a:t>x</a:t>
                </a:r>
                <a:r>
                  <a:rPr lang="zh-CN" altLang="en-US" sz="2000" dirty="0">
                    <a:solidFill>
                      <a:srgbClr val="FF0000"/>
                    </a:solidFill>
                    <a:latin typeface="Euclid" panose="02020503060505020303" pitchFamily="18" charset="0"/>
                  </a:rPr>
                  <a:t>循环右移</a:t>
                </a:r>
                <a:r>
                  <a:rPr lang="en-US" altLang="zh-CN" sz="2000" dirty="0">
                    <a:solidFill>
                      <a:srgbClr val="FF0000"/>
                    </a:solidFill>
                    <a:latin typeface="Euclid" panose="02020503060505020303" pitchFamily="18" charset="0"/>
                  </a:rPr>
                  <a:t>n</a:t>
                </a:r>
                <a:r>
                  <a:rPr lang="zh-CN" altLang="en-US" sz="2000" dirty="0">
                    <a:solidFill>
                      <a:srgbClr val="FF0000"/>
                    </a:solidFill>
                    <a:latin typeface="Euclid" panose="02020503060505020303" pitchFamily="18" charset="0"/>
                  </a:rPr>
                  <a:t>位</a:t>
                </a:r>
                <a:endParaRPr lang="en-US" altLang="zh-CN" sz="2000" dirty="0">
                  <a:solidFill>
                    <a:srgbClr val="FF0000"/>
                  </a:solidFill>
                  <a:latin typeface="Euclid" panose="02020503060505020303" pitchFamily="18" charset="0"/>
                </a:endParaRPr>
              </a:p>
              <a:p>
                <a:pPr marL="342900" indent="-230400">
                  <a:spcBef>
                    <a:spcPts val="0"/>
                  </a:spcBef>
                  <a:buFont typeface="Times New Roman" panose="02020603050405020304" pitchFamily="18" charset="0"/>
                  <a:buChar char="‒"/>
                </a:pPr>
                <a:r>
                  <a:rPr lang="en-US" altLang="zh-CN" sz="2000" i="1" dirty="0" err="1">
                    <a:solidFill>
                      <a:srgbClr val="FF0000"/>
                    </a:solidFill>
                    <a:latin typeface="Euclid" panose="02020503060505020303" pitchFamily="18" charset="0"/>
                  </a:rPr>
                  <a:t>W</a:t>
                </a:r>
                <a:r>
                  <a:rPr lang="en-US" altLang="zh-CN" sz="2000" i="1" baseline="-25000" dirty="0" err="1">
                    <a:solidFill>
                      <a:srgbClr val="FF0000"/>
                    </a:solidFill>
                    <a:latin typeface="Euclid" panose="02020503060505020303" pitchFamily="18" charset="0"/>
                  </a:rPr>
                  <a:t>t</a:t>
                </a:r>
                <a:r>
                  <a:rPr lang="zh-CN" altLang="en-US" sz="2000" dirty="0">
                    <a:solidFill>
                      <a:srgbClr val="FF0000"/>
                    </a:solidFill>
                    <a:latin typeface="Euclid" panose="02020503060505020303" pitchFamily="18" charset="0"/>
                  </a:rPr>
                  <a:t>为</a:t>
                </a:r>
                <a:r>
                  <a:rPr lang="en-US" altLang="zh-CN" sz="2000" dirty="0">
                    <a:solidFill>
                      <a:srgbClr val="FF0000"/>
                    </a:solidFill>
                    <a:latin typeface="Euclid" panose="02020503060505020303" pitchFamily="18" charset="0"/>
                  </a:rPr>
                  <a:t>64</a:t>
                </a:r>
                <a:r>
                  <a:rPr lang="zh-CN" altLang="en-US" sz="2000" dirty="0">
                    <a:solidFill>
                      <a:srgbClr val="FF0000"/>
                    </a:solidFill>
                    <a:latin typeface="Euclid" panose="02020503060505020303" pitchFamily="18" charset="0"/>
                  </a:rPr>
                  <a:t>位字</a:t>
                </a:r>
                <a:r>
                  <a:rPr lang="en-US" altLang="zh-CN" sz="2000" dirty="0">
                    <a:solidFill>
                      <a:srgbClr val="FF0000"/>
                    </a:solidFill>
                    <a:latin typeface="Euclid" panose="02020503060505020303" pitchFamily="18" charset="0"/>
                  </a:rPr>
                  <a:t>, </a:t>
                </a:r>
                <a:r>
                  <a:rPr lang="zh-CN" altLang="en-US" sz="2000" dirty="0">
                    <a:solidFill>
                      <a:srgbClr val="FF0000"/>
                    </a:solidFill>
                    <a:latin typeface="Euclid" panose="02020503060505020303" pitchFamily="18" charset="0"/>
                  </a:rPr>
                  <a:t>从当前的</a:t>
                </a:r>
                <a:r>
                  <a:rPr lang="en-US" altLang="zh-CN" sz="2000" dirty="0">
                    <a:solidFill>
                      <a:srgbClr val="FF0000"/>
                    </a:solidFill>
                    <a:latin typeface="Euclid" panose="02020503060505020303" pitchFamily="18" charset="0"/>
                  </a:rPr>
                  <a:t>1024</a:t>
                </a:r>
                <a:r>
                  <a:rPr lang="zh-CN" altLang="en-US" sz="2000" dirty="0">
                    <a:solidFill>
                      <a:srgbClr val="FF0000"/>
                    </a:solidFill>
                    <a:latin typeface="Euclid" panose="02020503060505020303" pitchFamily="18" charset="0"/>
                  </a:rPr>
                  <a:t>位输入分组中导出</a:t>
                </a:r>
                <a:endParaRPr lang="en-US" altLang="zh-CN" sz="2000" dirty="0">
                  <a:solidFill>
                    <a:srgbClr val="FF0000"/>
                  </a:solidFill>
                  <a:latin typeface="Euclid" panose="02020503060505020303" pitchFamily="18" charset="0"/>
                </a:endParaRPr>
              </a:p>
              <a:p>
                <a:pPr marL="342900" indent="-230400">
                  <a:spcBef>
                    <a:spcPts val="0"/>
                  </a:spcBef>
                  <a:buFont typeface="Times New Roman" panose="02020603050405020304" pitchFamily="18" charset="0"/>
                  <a:buChar char="‒"/>
                </a:pPr>
                <a:r>
                  <a:rPr lang="en-US" altLang="zh-CN" sz="2000" i="1" dirty="0" err="1">
                    <a:solidFill>
                      <a:srgbClr val="FF0000"/>
                    </a:solidFill>
                    <a:latin typeface="Euclid" panose="02020503060505020303" pitchFamily="18" charset="0"/>
                  </a:rPr>
                  <a:t>K</a:t>
                </a:r>
                <a:r>
                  <a:rPr lang="en-US" altLang="zh-CN" sz="2000" i="1" baseline="-25000" dirty="0" err="1">
                    <a:solidFill>
                      <a:srgbClr val="FF0000"/>
                    </a:solidFill>
                    <a:latin typeface="Euclid" panose="02020503060505020303" pitchFamily="18" charset="0"/>
                  </a:rPr>
                  <a:t>t</a:t>
                </a:r>
                <a:r>
                  <a:rPr lang="zh-CN" altLang="en-US" sz="2000" dirty="0">
                    <a:solidFill>
                      <a:srgbClr val="FF0000"/>
                    </a:solidFill>
                    <a:latin typeface="Euclid" panose="02020503060505020303" pitchFamily="18" charset="0"/>
                  </a:rPr>
                  <a:t>为</a:t>
                </a:r>
                <a:r>
                  <a:rPr lang="en-US" altLang="zh-CN" sz="2000" dirty="0">
                    <a:solidFill>
                      <a:srgbClr val="FF0000"/>
                    </a:solidFill>
                    <a:latin typeface="Euclid" panose="02020503060505020303" pitchFamily="18" charset="0"/>
                  </a:rPr>
                  <a:t>64</a:t>
                </a:r>
                <a:r>
                  <a:rPr lang="zh-CN" altLang="en-US" sz="2000" dirty="0">
                    <a:solidFill>
                      <a:srgbClr val="FF0000"/>
                    </a:solidFill>
                    <a:latin typeface="Euclid" panose="02020503060505020303" pitchFamily="18" charset="0"/>
                  </a:rPr>
                  <a:t>位轮常数</a:t>
                </a:r>
                <a:endParaRPr lang="en-US" altLang="zh-CN" sz="2000" dirty="0">
                  <a:solidFill>
                    <a:srgbClr val="FF0000"/>
                  </a:solidFill>
                  <a:latin typeface="Euclid" panose="02020503060505020303" pitchFamily="18" charset="0"/>
                </a:endParaRPr>
              </a:p>
              <a:p>
                <a:pPr marL="342900" indent="-230400">
                  <a:spcBef>
                    <a:spcPts val="0"/>
                  </a:spcBef>
                  <a:buFont typeface="Times New Roman" panose="02020603050405020304" pitchFamily="18" charset="0"/>
                  <a:buChar char="‒"/>
                </a:pPr>
                <a:r>
                  <a:rPr lang="en-US" altLang="zh-CN" sz="2000" dirty="0">
                    <a:solidFill>
                      <a:srgbClr val="FF0000"/>
                    </a:solidFill>
                    <a:latin typeface="Euclid" panose="02020503060505020303" pitchFamily="18" charset="0"/>
                  </a:rPr>
                  <a:t>+</a:t>
                </a:r>
                <a:r>
                  <a:rPr lang="zh-CN" altLang="en-US" sz="2000" dirty="0">
                    <a:solidFill>
                      <a:srgbClr val="FF0000"/>
                    </a:solidFill>
                    <a:latin typeface="Euclid" panose="02020503060505020303" pitchFamily="18" charset="0"/>
                  </a:rPr>
                  <a:t>为模</a:t>
                </a:r>
                <a:r>
                  <a:rPr lang="en-US" altLang="zh-CN" sz="2000" dirty="0">
                    <a:solidFill>
                      <a:srgbClr val="FF0000"/>
                    </a:solidFill>
                    <a:latin typeface="Euclid" panose="02020503060505020303" pitchFamily="18" charset="0"/>
                  </a:rPr>
                  <a:t>2</a:t>
                </a:r>
                <a:r>
                  <a:rPr lang="en-US" altLang="zh-CN" sz="2000" baseline="30000" dirty="0">
                    <a:solidFill>
                      <a:srgbClr val="FF0000"/>
                    </a:solidFill>
                    <a:latin typeface="Euclid" panose="02020503060505020303" pitchFamily="18" charset="0"/>
                  </a:rPr>
                  <a:t>64</a:t>
                </a:r>
                <a:r>
                  <a:rPr lang="zh-CN" altLang="en-US" sz="2000" dirty="0">
                    <a:solidFill>
                      <a:srgbClr val="FF0000"/>
                    </a:solidFill>
                    <a:latin typeface="Euclid" panose="02020503060505020303" pitchFamily="18" charset="0"/>
                  </a:rPr>
                  <a:t>加</a:t>
                </a:r>
                <a:endParaRPr lang="zh-CN" altLang="en-US" dirty="0">
                  <a:solidFill>
                    <a:srgbClr val="FF0000"/>
                  </a:solidFill>
                  <a:latin typeface="Euclid" panose="02020503060505020303" pitchFamily="18" charset="0"/>
                </a:endParaRPr>
              </a:p>
            </p:txBody>
          </p:sp>
        </mc:Choice>
        <mc:Fallback xmlns="">
          <p:sp>
            <p:nvSpPr>
              <p:cNvPr id="6" name="内容占位符 4">
                <a:extLst>
                  <a:ext uri="{FF2B5EF4-FFF2-40B4-BE49-F238E27FC236}">
                    <a16:creationId xmlns:a16="http://schemas.microsoft.com/office/drawing/2014/main" id="{49338E8E-9246-4C44-9172-CE43075B8FF6}"/>
                  </a:ext>
                </a:extLst>
              </p:cNvPr>
              <p:cNvSpPr txBox="1">
                <a:spLocks noRot="1" noChangeAspect="1" noMove="1" noResize="1" noEditPoints="1" noAdjustHandles="1" noChangeArrowheads="1" noChangeShapeType="1" noTextEdit="1"/>
              </p:cNvSpPr>
              <p:nvPr/>
            </p:nvSpPr>
            <p:spPr>
              <a:xfrm>
                <a:off x="104656" y="4133279"/>
                <a:ext cx="8931840" cy="2615331"/>
              </a:xfrm>
              <a:prstGeom prst="rect">
                <a:avLst/>
              </a:prstGeom>
              <a:blipFill>
                <a:blip r:embed="rId3"/>
                <a:stretch>
                  <a:fillRect t="-3730" b="-3497"/>
                </a:stretch>
              </a:blipFill>
            </p:spPr>
            <p:txBody>
              <a:bodyPr/>
              <a:lstStyle/>
              <a:p>
                <a:r>
                  <a:rPr lang="zh-CN" altLang="en-US">
                    <a:noFill/>
                  </a:rPr>
                  <a:t> </a:t>
                </a:r>
              </a:p>
            </p:txBody>
          </p:sp>
        </mc:Fallback>
      </mc:AlternateContent>
      <p:sp>
        <p:nvSpPr>
          <p:cNvPr id="7" name="文本框 6">
            <a:extLst>
              <a:ext uri="{FF2B5EF4-FFF2-40B4-BE49-F238E27FC236}">
                <a16:creationId xmlns="" xmlns:a16="http://schemas.microsoft.com/office/drawing/2014/main" id="{D9B9FD56-10B6-41D0-A7AF-6FEFD2DBDD33}"/>
              </a:ext>
            </a:extLst>
          </p:cNvPr>
          <p:cNvSpPr txBox="1"/>
          <p:nvPr/>
        </p:nvSpPr>
        <p:spPr>
          <a:xfrm>
            <a:off x="5545400" y="2698427"/>
            <a:ext cx="3240360" cy="461665"/>
          </a:xfrm>
          <a:prstGeom prst="rect">
            <a:avLst/>
          </a:prstGeom>
          <a:noFill/>
        </p:spPr>
        <p:txBody>
          <a:bodyPr wrap="square" rtlCol="0">
            <a:spAutoFit/>
          </a:bodyPr>
          <a:lstStyle/>
          <a:p>
            <a:r>
              <a:rPr lang="en-US" altLang="zh-CN" b="1" dirty="0">
                <a:latin typeface="Euclid" panose="02020503060505020303" pitchFamily="18" charset="0"/>
                <a:ea typeface="华文中宋" panose="02010600040101010101" pitchFamily="2" charset="-122"/>
              </a:rPr>
              <a:t>SHA-512</a:t>
            </a:r>
            <a:r>
              <a:rPr lang="zh-CN" altLang="en-US" dirty="0">
                <a:latin typeface="Euclid" panose="02020503060505020303" pitchFamily="18" charset="0"/>
                <a:ea typeface="华文中宋" panose="02010600040101010101" pitchFamily="2" charset="-122"/>
              </a:rPr>
              <a:t>轮函数</a:t>
            </a:r>
            <a:r>
              <a:rPr lang="en-US" altLang="zh-CN" dirty="0">
                <a:latin typeface="Euclid" panose="02020503060505020303" pitchFamily="18" charset="0"/>
                <a:ea typeface="华文中宋" panose="02010600040101010101" pitchFamily="2" charset="-122"/>
              </a:rPr>
              <a:t>(</a:t>
            </a:r>
            <a:r>
              <a:rPr lang="zh-CN" altLang="en-US" dirty="0">
                <a:latin typeface="Euclid" panose="02020503060505020303" pitchFamily="18" charset="0"/>
                <a:ea typeface="华文中宋" panose="02010600040101010101" pitchFamily="2" charset="-122"/>
              </a:rPr>
              <a:t>单轮</a:t>
            </a:r>
            <a:r>
              <a:rPr lang="en-US" altLang="zh-CN" dirty="0">
                <a:latin typeface="Euclid" panose="02020503060505020303" pitchFamily="18" charset="0"/>
                <a:ea typeface="华文中宋" panose="02010600040101010101" pitchFamily="2" charset="-122"/>
              </a:rPr>
              <a:t>)</a:t>
            </a:r>
            <a:endParaRPr lang="zh-CN" altLang="en-US" dirty="0">
              <a:latin typeface="Euclid" panose="02020503060505020303" pitchFamily="18" charset="0"/>
              <a:ea typeface="华文中宋" panose="02010600040101010101" pitchFamily="2" charset="-122"/>
            </a:endParaRPr>
          </a:p>
        </p:txBody>
      </p:sp>
    </p:spTree>
    <p:extLst>
      <p:ext uri="{BB962C8B-B14F-4D97-AF65-F5344CB8AC3E}">
        <p14:creationId xmlns:p14="http://schemas.microsoft.com/office/powerpoint/2010/main" val="1912912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BCAF4A-5275-4FD7-88A2-4275A7D000BF}"/>
              </a:ext>
            </a:extLst>
          </p:cNvPr>
          <p:cNvSpPr>
            <a:spLocks noGrp="1"/>
          </p:cNvSpPr>
          <p:nvPr>
            <p:ph type="title"/>
          </p:nvPr>
        </p:nvSpPr>
        <p:spPr/>
        <p:txBody>
          <a:bodyPr/>
          <a:lstStyle/>
          <a:p>
            <a:r>
              <a:rPr lang="en-US" altLang="zh-CN" b="0" dirty="0"/>
              <a:t>6.5  SHA-512</a:t>
            </a:r>
            <a:r>
              <a:rPr lang="zh-CN" altLang="en-US" b="0" dirty="0"/>
              <a:t>算法</a:t>
            </a:r>
            <a:endParaRPr lang="zh-CN" altLang="en-US" dirty="0"/>
          </a:p>
        </p:txBody>
      </p:sp>
      <p:sp>
        <p:nvSpPr>
          <p:cNvPr id="4" name="日期占位符 3">
            <a:extLst>
              <a:ext uri="{FF2B5EF4-FFF2-40B4-BE49-F238E27FC236}">
                <a16:creationId xmlns="" xmlns:a16="http://schemas.microsoft.com/office/drawing/2014/main" id="{6AD2CF3F-D1C6-4AD2-A95A-3DA0BD6D04CA}"/>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A0D9716C-380C-4116-8734-4FB0D1213516}"/>
                  </a:ext>
                </a:extLst>
              </p:cNvPr>
              <p:cNvSpPr txBox="1"/>
              <p:nvPr/>
            </p:nvSpPr>
            <p:spPr>
              <a:xfrm>
                <a:off x="552450" y="4293096"/>
                <a:ext cx="7763966" cy="2035750"/>
              </a:xfrm>
              <a:prstGeom prst="rect">
                <a:avLst/>
              </a:prstGeom>
              <a:noFill/>
            </p:spPr>
            <p:txBody>
              <a:bodyPr wrap="square" rtlCol="0">
                <a:spAutoFit/>
              </a:bodyPr>
              <a:lstStyle/>
              <a:p>
                <a:r>
                  <a:rPr lang="en-US" altLang="zh-CN" b="1" i="1" dirty="0" err="1">
                    <a:latin typeface="Euclid" panose="02020503060505020303" pitchFamily="18" charset="0"/>
                    <a:ea typeface="华文中宋" panose="02010600040101010101" pitchFamily="2" charset="-122"/>
                  </a:rPr>
                  <a:t>W</a:t>
                </a:r>
                <a:r>
                  <a:rPr lang="en-US" altLang="zh-CN" b="1" i="1" baseline="-25000" dirty="0" err="1">
                    <a:latin typeface="Euclid" panose="02020503060505020303" pitchFamily="18" charset="0"/>
                    <a:ea typeface="华文中宋" panose="02010600040101010101" pitchFamily="2" charset="-122"/>
                  </a:rPr>
                  <a:t>t</a:t>
                </a:r>
                <a:r>
                  <a:rPr lang="en-US" altLang="zh-CN" b="1" dirty="0">
                    <a:latin typeface="Euclid" panose="02020503060505020303" pitchFamily="18" charset="0"/>
                    <a:ea typeface="华文中宋" panose="02010600040101010101" pitchFamily="2" charset="-122"/>
                  </a:rPr>
                  <a:t>= </a:t>
                </a:r>
                <a14:m>
                  <m:oMath xmlns:m="http://schemas.openxmlformats.org/officeDocument/2006/math">
                    <m:sSubSup>
                      <m:sSubSupPr>
                        <m:ctrlPr>
                          <a:rPr lang="en-US" altLang="zh-CN" b="1" i="1">
                            <a:latin typeface="Cambria Math"/>
                          </a:rPr>
                        </m:ctrlPr>
                      </m:sSubSupPr>
                      <m:e>
                        <m:r>
                          <a:rPr lang="zh-CN" altLang="en-US" b="1" i="1">
                            <a:latin typeface="Cambria Math" panose="02040503050406030204" pitchFamily="18" charset="0"/>
                          </a:rPr>
                          <m:t>𝝈</m:t>
                        </m:r>
                      </m:e>
                      <m:sub>
                        <m:r>
                          <a:rPr lang="en-US" altLang="zh-CN" b="1" i="1">
                            <a:latin typeface="Cambria Math" panose="02040503050406030204" pitchFamily="18" charset="0"/>
                          </a:rPr>
                          <m:t>𝟏</m:t>
                        </m:r>
                      </m:sub>
                      <m:sup>
                        <m:r>
                          <a:rPr lang="en-US" altLang="zh-CN" b="1" i="1">
                            <a:latin typeface="Cambria Math" panose="02040503050406030204" pitchFamily="18" charset="0"/>
                          </a:rPr>
                          <m:t>𝟓𝟏𝟐</m:t>
                        </m:r>
                      </m:sup>
                    </m:sSubSup>
                  </m:oMath>
                </a14:m>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W</a:t>
                </a:r>
                <a:r>
                  <a:rPr lang="en-US" altLang="zh-CN" b="1" i="1" baseline="-25000" dirty="0">
                    <a:latin typeface="Euclid" panose="02020503060505020303" pitchFamily="18" charset="0"/>
                    <a:ea typeface="华文中宋" panose="02010600040101010101" pitchFamily="2" charset="-122"/>
                  </a:rPr>
                  <a:t>t</a:t>
                </a:r>
                <a:r>
                  <a:rPr lang="en-US" altLang="zh-CN" b="1" baseline="-25000" dirty="0">
                    <a:latin typeface="Euclid" panose="02020503060505020303" pitchFamily="18" charset="0"/>
                    <a:ea typeface="华文中宋" panose="02010600040101010101" pitchFamily="2" charset="-122"/>
                  </a:rPr>
                  <a:t>-2</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W</a:t>
                </a:r>
                <a:r>
                  <a:rPr lang="en-US" altLang="zh-CN" b="1" i="1" baseline="-25000" dirty="0">
                    <a:latin typeface="Euclid" panose="02020503060505020303" pitchFamily="18" charset="0"/>
                    <a:ea typeface="华文中宋" panose="02010600040101010101" pitchFamily="2" charset="-122"/>
                  </a:rPr>
                  <a:t>t-</a:t>
                </a:r>
                <a:r>
                  <a:rPr lang="en-US" altLang="zh-CN" b="1" baseline="-25000" dirty="0">
                    <a:latin typeface="Euclid" panose="02020503060505020303" pitchFamily="18" charset="0"/>
                    <a:ea typeface="华文中宋" panose="02010600040101010101" pitchFamily="2" charset="-122"/>
                  </a:rPr>
                  <a:t>7</a:t>
                </a:r>
                <a:r>
                  <a:rPr lang="en-US" altLang="zh-CN" b="1" dirty="0">
                    <a:latin typeface="Euclid" panose="02020503060505020303" pitchFamily="18" charset="0"/>
                    <a:ea typeface="华文中宋" panose="02010600040101010101" pitchFamily="2" charset="-122"/>
                  </a:rPr>
                  <a:t>+</a:t>
                </a:r>
                <a14:m>
                  <m:oMath xmlns:m="http://schemas.openxmlformats.org/officeDocument/2006/math">
                    <m:sSubSup>
                      <m:sSubSupPr>
                        <m:ctrlPr>
                          <a:rPr lang="en-US" altLang="zh-CN" b="1" i="1">
                            <a:latin typeface="Cambria Math"/>
                          </a:rPr>
                        </m:ctrlPr>
                      </m:sSubSupPr>
                      <m:e>
                        <m:r>
                          <a:rPr lang="zh-CN" altLang="en-US" b="1" i="1">
                            <a:latin typeface="Cambria Math" panose="02040503050406030204" pitchFamily="18" charset="0"/>
                          </a:rPr>
                          <m:t>𝝈</m:t>
                        </m:r>
                      </m:e>
                      <m:sub>
                        <m:r>
                          <a:rPr lang="en-US" altLang="zh-CN" b="1" i="1">
                            <a:latin typeface="Cambria Math" panose="02040503050406030204" pitchFamily="18" charset="0"/>
                          </a:rPr>
                          <m:t>𝟎</m:t>
                        </m:r>
                      </m:sub>
                      <m:sup>
                        <m:r>
                          <a:rPr lang="en-US" altLang="zh-CN" b="1" i="1">
                            <a:latin typeface="Cambria Math" panose="02040503050406030204" pitchFamily="18" charset="0"/>
                          </a:rPr>
                          <m:t>𝟓𝟏𝟐</m:t>
                        </m:r>
                      </m:sup>
                    </m:sSubSup>
                  </m:oMath>
                </a14:m>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W</a:t>
                </a:r>
                <a:r>
                  <a:rPr lang="en-US" altLang="zh-CN" b="1" i="1" baseline="-25000" dirty="0">
                    <a:latin typeface="Euclid" panose="02020503060505020303" pitchFamily="18" charset="0"/>
                    <a:ea typeface="华文中宋" panose="02010600040101010101" pitchFamily="2" charset="-122"/>
                  </a:rPr>
                  <a:t>t</a:t>
                </a:r>
                <a:r>
                  <a:rPr lang="en-US" altLang="zh-CN" b="1" baseline="-25000" dirty="0">
                    <a:latin typeface="Euclid" panose="02020503060505020303" pitchFamily="18" charset="0"/>
                    <a:ea typeface="华文中宋" panose="02010600040101010101" pitchFamily="2" charset="-122"/>
                  </a:rPr>
                  <a:t>-15</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W</a:t>
                </a:r>
                <a:r>
                  <a:rPr lang="en-US" altLang="zh-CN" b="1" i="1" baseline="-25000" dirty="0">
                    <a:latin typeface="Euclid" panose="02020503060505020303" pitchFamily="18" charset="0"/>
                    <a:ea typeface="华文中宋" panose="02010600040101010101" pitchFamily="2" charset="-122"/>
                  </a:rPr>
                  <a:t>t</a:t>
                </a:r>
                <a:r>
                  <a:rPr lang="en-US" altLang="zh-CN" b="1" baseline="-25000" dirty="0">
                    <a:latin typeface="Euclid" panose="02020503060505020303" pitchFamily="18" charset="0"/>
                    <a:ea typeface="华文中宋" panose="02010600040101010101" pitchFamily="2" charset="-122"/>
                  </a:rPr>
                  <a:t>-16</a:t>
                </a:r>
              </a:p>
              <a:p>
                <a14:m>
                  <m:oMath xmlns:m="http://schemas.openxmlformats.org/officeDocument/2006/math">
                    <m:sSubSup>
                      <m:sSubSupPr>
                        <m:ctrlPr>
                          <a:rPr lang="en-US" altLang="zh-CN" b="1" i="1" smtClean="0">
                            <a:latin typeface="Cambria Math"/>
                          </a:rPr>
                        </m:ctrlPr>
                      </m:sSubSupPr>
                      <m:e>
                        <m:r>
                          <a:rPr lang="zh-CN" altLang="en-US" b="1" i="1">
                            <a:latin typeface="Cambria Math" panose="02040503050406030204" pitchFamily="18" charset="0"/>
                          </a:rPr>
                          <m:t>𝝈</m:t>
                        </m:r>
                      </m:e>
                      <m:sub>
                        <m:r>
                          <a:rPr lang="en-US" altLang="zh-CN" b="1" i="1" smtClean="0">
                            <a:latin typeface="Cambria Math" panose="02040503050406030204" pitchFamily="18" charset="0"/>
                          </a:rPr>
                          <m:t>𝟎</m:t>
                        </m:r>
                      </m:sub>
                      <m:sup>
                        <m:r>
                          <a:rPr lang="en-US" altLang="zh-CN" b="1" i="1" smtClean="0">
                            <a:latin typeface="Cambria Math" panose="02040503050406030204" pitchFamily="18" charset="0"/>
                          </a:rPr>
                          <m:t>𝟓𝟏𝟐</m:t>
                        </m:r>
                      </m:sup>
                    </m:sSubSup>
                  </m:oMath>
                </a14:m>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)=ROTR</a:t>
                </a:r>
                <a:r>
                  <a:rPr lang="en-US" altLang="zh-CN" b="1" baseline="30000" dirty="0">
                    <a:latin typeface="Euclid" panose="02020503060505020303" pitchFamily="18" charset="0"/>
                    <a:ea typeface="华文中宋" panose="02010600040101010101" pitchFamily="2" charset="-122"/>
                  </a:rPr>
                  <a:t>1</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)+ROTR</a:t>
                </a:r>
                <a:r>
                  <a:rPr lang="en-US" altLang="zh-CN" b="1" baseline="30000" dirty="0">
                    <a:latin typeface="Euclid" panose="02020503060505020303" pitchFamily="18" charset="0"/>
                    <a:ea typeface="华文中宋" panose="02010600040101010101" pitchFamily="2" charset="-122"/>
                  </a:rPr>
                  <a:t>8</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)+SHR</a:t>
                </a:r>
                <a:r>
                  <a:rPr lang="en-US" altLang="zh-CN" b="1" baseline="30000" dirty="0">
                    <a:latin typeface="Euclid" panose="02020503060505020303" pitchFamily="18" charset="0"/>
                    <a:ea typeface="华文中宋" panose="02010600040101010101" pitchFamily="2" charset="-122"/>
                  </a:rPr>
                  <a:t>7</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a:t>
                </a:r>
              </a:p>
              <a:p>
                <a14:m>
                  <m:oMath xmlns:m="http://schemas.openxmlformats.org/officeDocument/2006/math">
                    <m:sSubSup>
                      <m:sSubSupPr>
                        <m:ctrlPr>
                          <a:rPr lang="en-US" altLang="zh-CN" b="1" i="1">
                            <a:latin typeface="Cambria Math"/>
                          </a:rPr>
                        </m:ctrlPr>
                      </m:sSubSupPr>
                      <m:e>
                        <m:r>
                          <a:rPr lang="zh-CN" altLang="en-US" b="1" i="1">
                            <a:latin typeface="Cambria Math" panose="02040503050406030204" pitchFamily="18" charset="0"/>
                          </a:rPr>
                          <m:t>𝝈</m:t>
                        </m:r>
                      </m:e>
                      <m:sub>
                        <m:r>
                          <a:rPr lang="en-US" altLang="zh-CN" b="1" i="1" smtClean="0">
                            <a:latin typeface="Cambria Math" panose="02040503050406030204" pitchFamily="18" charset="0"/>
                          </a:rPr>
                          <m:t>𝟏</m:t>
                        </m:r>
                      </m:sub>
                      <m:sup>
                        <m:r>
                          <a:rPr lang="en-US" altLang="zh-CN" b="1" i="1">
                            <a:latin typeface="Cambria Math" panose="02040503050406030204" pitchFamily="18" charset="0"/>
                          </a:rPr>
                          <m:t>𝟓𝟏𝟐</m:t>
                        </m:r>
                      </m:sup>
                    </m:sSubSup>
                  </m:oMath>
                </a14:m>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)=ROTR</a:t>
                </a:r>
                <a:r>
                  <a:rPr lang="en-US" altLang="zh-CN" b="1" baseline="30000" dirty="0">
                    <a:latin typeface="Euclid" panose="02020503060505020303" pitchFamily="18" charset="0"/>
                    <a:ea typeface="华文中宋" panose="02010600040101010101" pitchFamily="2" charset="-122"/>
                  </a:rPr>
                  <a:t>19</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)+ROTR</a:t>
                </a:r>
                <a:r>
                  <a:rPr lang="en-US" altLang="zh-CN" b="1" baseline="30000" dirty="0">
                    <a:latin typeface="Euclid" panose="02020503060505020303" pitchFamily="18" charset="0"/>
                    <a:ea typeface="华文中宋" panose="02010600040101010101" pitchFamily="2" charset="-122"/>
                  </a:rPr>
                  <a:t>61</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)+SHR</a:t>
                </a:r>
                <a:r>
                  <a:rPr lang="en-US" altLang="zh-CN" b="1" baseline="30000" dirty="0">
                    <a:latin typeface="Euclid" panose="02020503060505020303" pitchFamily="18" charset="0"/>
                    <a:ea typeface="华文中宋" panose="02010600040101010101" pitchFamily="2" charset="-122"/>
                  </a:rPr>
                  <a:t>6</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a:t>
                </a:r>
              </a:p>
              <a:p>
                <a:r>
                  <a:rPr lang="en-US" altLang="zh-CN" b="1" dirty="0" err="1">
                    <a:latin typeface="Euclid" panose="02020503060505020303" pitchFamily="18" charset="0"/>
                    <a:ea typeface="华文中宋" panose="02010600040101010101" pitchFamily="2" charset="-122"/>
                  </a:rPr>
                  <a:t>ROTR</a:t>
                </a:r>
                <a:r>
                  <a:rPr lang="en-US" altLang="zh-CN" b="1" i="1" baseline="30000" dirty="0" err="1">
                    <a:latin typeface="Euclid" panose="02020503060505020303" pitchFamily="18" charset="0"/>
                    <a:ea typeface="华文中宋" panose="02010600040101010101" pitchFamily="2" charset="-122"/>
                  </a:rPr>
                  <a:t>n</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a:t>
                </a:r>
                <a:r>
                  <a:rPr lang="zh-CN" altLang="en-US" dirty="0">
                    <a:latin typeface="Euclid" panose="02020503060505020303" pitchFamily="18" charset="0"/>
                    <a:ea typeface="华文中宋" panose="02010600040101010101" pitchFamily="2" charset="-122"/>
                  </a:rPr>
                  <a:t>为对</a:t>
                </a:r>
                <a:r>
                  <a:rPr lang="en-US" altLang="zh-CN" b="1" dirty="0">
                    <a:latin typeface="Euclid" panose="02020503060505020303" pitchFamily="18" charset="0"/>
                    <a:ea typeface="华文中宋" panose="02010600040101010101" pitchFamily="2" charset="-122"/>
                  </a:rPr>
                  <a:t>64</a:t>
                </a:r>
                <a:r>
                  <a:rPr lang="zh-CN" altLang="en-US" dirty="0">
                    <a:latin typeface="Euclid" panose="02020503060505020303" pitchFamily="18" charset="0"/>
                    <a:ea typeface="华文中宋" panose="02010600040101010101" pitchFamily="2" charset="-122"/>
                  </a:rPr>
                  <a:t>位变量</a:t>
                </a:r>
                <a:r>
                  <a:rPr lang="en-US" altLang="zh-CN" b="1" i="1" dirty="0">
                    <a:latin typeface="Euclid" panose="02020503060505020303" pitchFamily="18" charset="0"/>
                    <a:ea typeface="华文中宋" panose="02010600040101010101" pitchFamily="2" charset="-122"/>
                  </a:rPr>
                  <a:t>x</a:t>
                </a:r>
                <a:r>
                  <a:rPr lang="zh-CN" altLang="en-US" dirty="0">
                    <a:latin typeface="Euclid" panose="02020503060505020303" pitchFamily="18" charset="0"/>
                    <a:ea typeface="华文中宋" panose="02010600040101010101" pitchFamily="2" charset="-122"/>
                  </a:rPr>
                  <a:t>循环右移</a:t>
                </a:r>
                <a:r>
                  <a:rPr lang="en-US" altLang="zh-CN" b="1" i="1" dirty="0">
                    <a:latin typeface="Euclid" panose="02020503060505020303" pitchFamily="18" charset="0"/>
                    <a:ea typeface="华文中宋" panose="02010600040101010101" pitchFamily="2" charset="-122"/>
                  </a:rPr>
                  <a:t>n</a:t>
                </a:r>
                <a:r>
                  <a:rPr lang="zh-CN" altLang="en-US" dirty="0">
                    <a:latin typeface="Euclid" panose="02020503060505020303" pitchFamily="18" charset="0"/>
                    <a:ea typeface="华文中宋" panose="02010600040101010101" pitchFamily="2" charset="-122"/>
                  </a:rPr>
                  <a:t>位</a:t>
                </a:r>
                <a:endParaRPr lang="en-US" altLang="zh-CN" dirty="0">
                  <a:latin typeface="Euclid" panose="02020503060505020303" pitchFamily="18" charset="0"/>
                  <a:ea typeface="华文中宋" panose="02010600040101010101" pitchFamily="2" charset="-122"/>
                </a:endParaRPr>
              </a:p>
              <a:p>
                <a:r>
                  <a:rPr lang="en-US" altLang="zh-CN" b="1" dirty="0" err="1">
                    <a:latin typeface="Euclid" panose="02020503060505020303" pitchFamily="18" charset="0"/>
                    <a:ea typeface="华文中宋" panose="02010600040101010101" pitchFamily="2" charset="-122"/>
                  </a:rPr>
                  <a:t>SHR</a:t>
                </a:r>
                <a:r>
                  <a:rPr lang="en-US" altLang="zh-CN" b="1" i="1" baseline="30000" dirty="0" err="1">
                    <a:latin typeface="Euclid" panose="02020503060505020303" pitchFamily="18" charset="0"/>
                    <a:ea typeface="华文中宋" panose="02010600040101010101" pitchFamily="2" charset="-122"/>
                  </a:rPr>
                  <a:t>n</a:t>
                </a:r>
                <a:r>
                  <a:rPr lang="en-US" altLang="zh-CN" b="1" dirty="0">
                    <a:latin typeface="Euclid" panose="02020503060505020303" pitchFamily="18" charset="0"/>
                    <a:ea typeface="华文中宋" panose="02010600040101010101" pitchFamily="2" charset="-122"/>
                  </a:rPr>
                  <a:t>(</a:t>
                </a:r>
                <a:r>
                  <a:rPr lang="en-US" altLang="zh-CN" b="1" i="1" dirty="0">
                    <a:latin typeface="Euclid" panose="02020503060505020303" pitchFamily="18" charset="0"/>
                    <a:ea typeface="华文中宋" panose="02010600040101010101" pitchFamily="2" charset="-122"/>
                  </a:rPr>
                  <a:t>x</a:t>
                </a:r>
                <a:r>
                  <a:rPr lang="en-US" altLang="zh-CN" b="1" dirty="0">
                    <a:latin typeface="Euclid" panose="02020503060505020303" pitchFamily="18" charset="0"/>
                    <a:ea typeface="华文中宋" panose="02010600040101010101" pitchFamily="2" charset="-122"/>
                  </a:rPr>
                  <a:t>)</a:t>
                </a:r>
                <a:r>
                  <a:rPr lang="zh-CN" altLang="en-US" dirty="0">
                    <a:latin typeface="Euclid" panose="02020503060505020303" pitchFamily="18" charset="0"/>
                    <a:ea typeface="华文中宋" panose="02010600040101010101" pitchFamily="2" charset="-122"/>
                  </a:rPr>
                  <a:t>为对</a:t>
                </a:r>
                <a:r>
                  <a:rPr lang="en-US" altLang="zh-CN" b="1" dirty="0">
                    <a:latin typeface="Euclid" panose="02020503060505020303" pitchFamily="18" charset="0"/>
                    <a:ea typeface="华文中宋" panose="02010600040101010101" pitchFamily="2" charset="-122"/>
                  </a:rPr>
                  <a:t>64</a:t>
                </a:r>
                <a:r>
                  <a:rPr lang="zh-CN" altLang="en-US" dirty="0">
                    <a:latin typeface="Euclid" panose="02020503060505020303" pitchFamily="18" charset="0"/>
                    <a:ea typeface="华文中宋" panose="02010600040101010101" pitchFamily="2" charset="-122"/>
                  </a:rPr>
                  <a:t>位变量</a:t>
                </a:r>
                <a:r>
                  <a:rPr lang="en-US" altLang="zh-CN" b="1" i="1" dirty="0">
                    <a:latin typeface="Euclid" panose="02020503060505020303" pitchFamily="18" charset="0"/>
                    <a:ea typeface="华文中宋" panose="02010600040101010101" pitchFamily="2" charset="-122"/>
                  </a:rPr>
                  <a:t>x</a:t>
                </a:r>
                <a:r>
                  <a:rPr lang="zh-CN" altLang="en-US" dirty="0">
                    <a:latin typeface="Euclid" panose="02020503060505020303" pitchFamily="18" charset="0"/>
                    <a:ea typeface="华文中宋" panose="02010600040101010101" pitchFamily="2" charset="-122"/>
                  </a:rPr>
                  <a:t>向右移动</a:t>
                </a:r>
                <a:r>
                  <a:rPr lang="en-US" altLang="zh-CN" b="1" i="1" dirty="0">
                    <a:latin typeface="Euclid" panose="02020503060505020303" pitchFamily="18" charset="0"/>
                    <a:ea typeface="华文中宋" panose="02010600040101010101" pitchFamily="2" charset="-122"/>
                  </a:rPr>
                  <a:t>n</a:t>
                </a:r>
                <a:r>
                  <a:rPr lang="zh-CN" altLang="en-US" dirty="0">
                    <a:latin typeface="Euclid" panose="02020503060505020303" pitchFamily="18" charset="0"/>
                    <a:ea typeface="华文中宋" panose="02010600040101010101" pitchFamily="2" charset="-122"/>
                  </a:rPr>
                  <a:t>位</a:t>
                </a:r>
                <a:r>
                  <a:rPr lang="en-US" altLang="zh-CN" dirty="0">
                    <a:latin typeface="Euclid" panose="02020503060505020303" pitchFamily="18" charset="0"/>
                    <a:ea typeface="华文中宋" panose="02010600040101010101" pitchFamily="2" charset="-122"/>
                  </a:rPr>
                  <a:t>, </a:t>
                </a:r>
                <a:r>
                  <a:rPr lang="zh-CN" altLang="en-US" dirty="0">
                    <a:latin typeface="Euclid" panose="02020503060505020303" pitchFamily="18" charset="0"/>
                    <a:ea typeface="华文中宋" panose="02010600040101010101" pitchFamily="2" charset="-122"/>
                  </a:rPr>
                  <a:t>左边填充</a:t>
                </a:r>
                <a:r>
                  <a:rPr lang="en-US" altLang="zh-CN" b="1" dirty="0">
                    <a:latin typeface="Euclid" panose="02020503060505020303" pitchFamily="18" charset="0"/>
                    <a:ea typeface="华文中宋" panose="02010600040101010101" pitchFamily="2" charset="-122"/>
                  </a:rPr>
                  <a:t>0</a:t>
                </a:r>
                <a:endParaRPr lang="zh-CN" altLang="en-US" dirty="0">
                  <a:latin typeface="Euclid" panose="02020503060505020303" pitchFamily="18" charset="0"/>
                  <a:ea typeface="华文中宋" panose="02010600040101010101" pitchFamily="2" charset="-122"/>
                </a:endParaRPr>
              </a:p>
            </p:txBody>
          </p:sp>
        </mc:Choice>
        <mc:Fallback xmlns="">
          <p:sp>
            <p:nvSpPr>
              <p:cNvPr id="8" name="文本框 7">
                <a:extLst>
                  <a:ext uri="{FF2B5EF4-FFF2-40B4-BE49-F238E27FC236}">
                    <a16:creationId xmlns:a16="http://schemas.microsoft.com/office/drawing/2014/main" id="{A0D9716C-380C-4116-8734-4FB0D1213516}"/>
                  </a:ext>
                </a:extLst>
              </p:cNvPr>
              <p:cNvSpPr txBox="1">
                <a:spLocks noRot="1" noChangeAspect="1" noMove="1" noResize="1" noEditPoints="1" noAdjustHandles="1" noChangeArrowheads="1" noChangeShapeType="1" noTextEdit="1"/>
              </p:cNvSpPr>
              <p:nvPr/>
            </p:nvSpPr>
            <p:spPr>
              <a:xfrm>
                <a:off x="552450" y="4293096"/>
                <a:ext cx="7763966" cy="2035750"/>
              </a:xfrm>
              <a:prstGeom prst="rect">
                <a:avLst/>
              </a:prstGeom>
              <a:blipFill>
                <a:blip r:embed="rId3"/>
                <a:stretch>
                  <a:fillRect l="-1257" b="-6587"/>
                </a:stretch>
              </a:blipFill>
            </p:spPr>
            <p:txBody>
              <a:bodyPr/>
              <a:lstStyle/>
              <a:p>
                <a:r>
                  <a:rPr lang="zh-CN" altLang="en-US">
                    <a:noFill/>
                  </a:rPr>
                  <a:t> </a:t>
                </a:r>
              </a:p>
            </p:txBody>
          </p:sp>
        </mc:Fallback>
      </mc:AlternateContent>
      <p:sp>
        <p:nvSpPr>
          <p:cNvPr id="5" name="内容占位符 4">
            <a:extLst>
              <a:ext uri="{FF2B5EF4-FFF2-40B4-BE49-F238E27FC236}">
                <a16:creationId xmlns="" xmlns:a16="http://schemas.microsoft.com/office/drawing/2014/main" id="{48733336-2FC9-46C0-8EDC-8D18B23C8673}"/>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 xmlns:a16="http://schemas.microsoft.com/office/drawing/2014/main" id="{8327445B-1ED3-4B1D-B2E0-EC418B4AD078}"/>
              </a:ext>
            </a:extLst>
          </p:cNvPr>
          <p:cNvPicPr>
            <a:picLocks noChangeAspect="1"/>
          </p:cNvPicPr>
          <p:nvPr/>
        </p:nvPicPr>
        <p:blipFill>
          <a:blip r:embed="rId4"/>
          <a:stretch>
            <a:fillRect/>
          </a:stretch>
        </p:blipFill>
        <p:spPr>
          <a:xfrm>
            <a:off x="24662" y="1117287"/>
            <a:ext cx="9011834" cy="3181843"/>
          </a:xfrm>
          <a:prstGeom prst="rect">
            <a:avLst/>
          </a:prstGeom>
        </p:spPr>
      </p:pic>
    </p:spTree>
    <p:extLst>
      <p:ext uri="{BB962C8B-B14F-4D97-AF65-F5344CB8AC3E}">
        <p14:creationId xmlns:p14="http://schemas.microsoft.com/office/powerpoint/2010/main" val="3541867078"/>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666F78-3A5D-479E-A34A-9567BC27C326}"/>
              </a:ext>
            </a:extLst>
          </p:cNvPr>
          <p:cNvSpPr>
            <a:spLocks noGrp="1"/>
          </p:cNvSpPr>
          <p:nvPr>
            <p:ph type="title"/>
          </p:nvPr>
        </p:nvSpPr>
        <p:spPr/>
        <p:txBody>
          <a:bodyPr/>
          <a:lstStyle/>
          <a:p>
            <a:r>
              <a:rPr lang="zh-CN" altLang="en-US" b="0" dirty="0">
                <a:solidFill>
                  <a:srgbClr val="1F4E79"/>
                </a:solidFill>
              </a:rPr>
              <a:t>第六章 </a:t>
            </a:r>
            <a:r>
              <a:rPr lang="en-US" altLang="zh-CN" b="0" dirty="0">
                <a:solidFill>
                  <a:srgbClr val="1F4E79"/>
                </a:solidFill>
              </a:rPr>
              <a:t>Hash</a:t>
            </a:r>
            <a:r>
              <a:rPr lang="zh-CN" altLang="en-US" b="0" dirty="0">
                <a:solidFill>
                  <a:srgbClr val="1F4E79"/>
                </a:solidFill>
              </a:rPr>
              <a:t>函数</a:t>
            </a:r>
            <a:endParaRPr lang="zh-CN" altLang="en-US" dirty="0"/>
          </a:p>
        </p:txBody>
      </p:sp>
      <p:sp>
        <p:nvSpPr>
          <p:cNvPr id="4" name="日期占位符 3">
            <a:extLst>
              <a:ext uri="{FF2B5EF4-FFF2-40B4-BE49-F238E27FC236}">
                <a16:creationId xmlns="" xmlns:a16="http://schemas.microsoft.com/office/drawing/2014/main" id="{F547E069-A77B-4749-B6DE-C649982A9C5D}"/>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graphicFrame>
        <p:nvGraphicFramePr>
          <p:cNvPr id="12" name="表格 11">
            <a:extLst>
              <a:ext uri="{FF2B5EF4-FFF2-40B4-BE49-F238E27FC236}">
                <a16:creationId xmlns="" xmlns:a16="http://schemas.microsoft.com/office/drawing/2014/main" id="{C0850FE4-5582-46FA-AF2B-6A78F6815485}"/>
              </a:ext>
            </a:extLst>
          </p:cNvPr>
          <p:cNvGraphicFramePr>
            <a:graphicFrameLocks noGrp="1"/>
          </p:cNvGraphicFramePr>
          <p:nvPr>
            <p:extLst>
              <p:ext uri="{D42A27DB-BD31-4B8C-83A1-F6EECF244321}">
                <p14:modId xmlns:p14="http://schemas.microsoft.com/office/powerpoint/2010/main" val="78791343"/>
              </p:ext>
            </p:extLst>
          </p:nvPr>
        </p:nvGraphicFramePr>
        <p:xfrm>
          <a:off x="939537" y="1495838"/>
          <a:ext cx="6810375" cy="4309426"/>
        </p:xfrm>
        <a:graphic>
          <a:graphicData uri="http://schemas.openxmlformats.org/drawingml/2006/table">
            <a:tbl>
              <a:tblPr firstRow="1" bandRow="1">
                <a:tableStyleId>{3B4B98B0-60AC-42C2-AFA5-B58CD77FA1E5}</a:tableStyleId>
              </a:tblPr>
              <a:tblGrid>
                <a:gridCol w="6810375">
                  <a:extLst>
                    <a:ext uri="{9D8B030D-6E8A-4147-A177-3AD203B41FA5}">
                      <a16:colId xmlns="" xmlns:a16="http://schemas.microsoft.com/office/drawing/2014/main" val="20000"/>
                    </a:ext>
                  </a:extLst>
                </a:gridCol>
              </a:tblGrid>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550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r h="687283">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2435960812"/>
                  </a:ext>
                </a:extLst>
              </a:tr>
              <a:tr h="669815">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820345358"/>
                  </a:ext>
                </a:extLst>
              </a:tr>
            </a:tbl>
          </a:graphicData>
        </a:graphic>
      </p:graphicFrame>
      <p:sp>
        <p:nvSpPr>
          <p:cNvPr id="13" name="文本框 12">
            <a:extLst>
              <a:ext uri="{FF2B5EF4-FFF2-40B4-BE49-F238E27FC236}">
                <a16:creationId xmlns="" xmlns:a16="http://schemas.microsoft.com/office/drawing/2014/main" id="{2A7FB2AD-15F2-4720-9FDA-BE93BA953FCD}"/>
              </a:ext>
            </a:extLst>
          </p:cNvPr>
          <p:cNvSpPr txBox="1">
            <a:spLocks noChangeArrowheads="1"/>
          </p:cNvSpPr>
          <p:nvPr/>
        </p:nvSpPr>
        <p:spPr bwMode="auto">
          <a:xfrm>
            <a:off x="1043608" y="1599231"/>
            <a:ext cx="679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6.1  Hash</a:t>
            </a:r>
            <a:r>
              <a:rPr lang="zh-CN" altLang="en-US" b="0" dirty="0"/>
              <a:t>函数的概念</a:t>
            </a:r>
            <a:endParaRPr lang="en-US" altLang="zh-CN" b="0" dirty="0"/>
          </a:p>
        </p:txBody>
      </p:sp>
      <p:sp>
        <p:nvSpPr>
          <p:cNvPr id="14" name="文本框 8">
            <a:extLst>
              <a:ext uri="{FF2B5EF4-FFF2-40B4-BE49-F238E27FC236}">
                <a16:creationId xmlns="" xmlns:a16="http://schemas.microsoft.com/office/drawing/2014/main" id="{C1BF4126-6591-4F97-9A9D-D48CC6118FFC}"/>
              </a:ext>
            </a:extLst>
          </p:cNvPr>
          <p:cNvSpPr txBox="1">
            <a:spLocks noChangeArrowheads="1"/>
          </p:cNvSpPr>
          <p:nvPr/>
        </p:nvSpPr>
        <p:spPr bwMode="auto">
          <a:xfrm>
            <a:off x="1024731" y="2392251"/>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6.2  </a:t>
            </a:r>
            <a:r>
              <a:rPr lang="zh-CN" altLang="en-US" b="0" dirty="0"/>
              <a:t>基于分组密码的</a:t>
            </a:r>
            <a:r>
              <a:rPr lang="en-US" altLang="zh-CN" b="0" dirty="0"/>
              <a:t>Hash</a:t>
            </a:r>
            <a:r>
              <a:rPr lang="zh-CN" altLang="en-US" b="0" dirty="0"/>
              <a:t>函数</a:t>
            </a:r>
          </a:p>
        </p:txBody>
      </p:sp>
      <p:sp>
        <p:nvSpPr>
          <p:cNvPr id="15" name="文本框 9">
            <a:extLst>
              <a:ext uri="{FF2B5EF4-FFF2-40B4-BE49-F238E27FC236}">
                <a16:creationId xmlns="" xmlns:a16="http://schemas.microsoft.com/office/drawing/2014/main" id="{F6620E45-EE74-4610-B664-3E7A9357D2AA}"/>
              </a:ext>
            </a:extLst>
          </p:cNvPr>
          <p:cNvSpPr txBox="1">
            <a:spLocks noChangeArrowheads="1"/>
          </p:cNvSpPr>
          <p:nvPr/>
        </p:nvSpPr>
        <p:spPr bwMode="auto">
          <a:xfrm>
            <a:off x="1042611" y="3115770"/>
            <a:ext cx="681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6.3  MD5</a:t>
            </a:r>
            <a:r>
              <a:rPr lang="zh-CN" altLang="en-US" b="0" dirty="0"/>
              <a:t>算法</a:t>
            </a:r>
          </a:p>
        </p:txBody>
      </p:sp>
      <p:sp>
        <p:nvSpPr>
          <p:cNvPr id="16" name="文本框 11">
            <a:extLst>
              <a:ext uri="{FF2B5EF4-FFF2-40B4-BE49-F238E27FC236}">
                <a16:creationId xmlns="" xmlns:a16="http://schemas.microsoft.com/office/drawing/2014/main" id="{BC984945-8279-4D06-A4A4-DC3CF2B53083}"/>
              </a:ext>
            </a:extLst>
          </p:cNvPr>
          <p:cNvSpPr txBox="1">
            <a:spLocks noChangeArrowheads="1"/>
          </p:cNvSpPr>
          <p:nvPr/>
        </p:nvSpPr>
        <p:spPr bwMode="auto">
          <a:xfrm>
            <a:off x="1029656" y="386729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6.4  SHA-1</a:t>
            </a:r>
            <a:r>
              <a:rPr lang="zh-CN" altLang="en-US" b="0" dirty="0"/>
              <a:t>算法</a:t>
            </a:r>
          </a:p>
        </p:txBody>
      </p:sp>
      <p:sp>
        <p:nvSpPr>
          <p:cNvPr id="17" name="文本框 11">
            <a:extLst>
              <a:ext uri="{FF2B5EF4-FFF2-40B4-BE49-F238E27FC236}">
                <a16:creationId xmlns="" xmlns:a16="http://schemas.microsoft.com/office/drawing/2014/main" id="{A2A50D05-206B-464B-ADFF-981E581AD93C}"/>
              </a:ext>
            </a:extLst>
          </p:cNvPr>
          <p:cNvSpPr txBox="1">
            <a:spLocks noChangeArrowheads="1"/>
          </p:cNvSpPr>
          <p:nvPr/>
        </p:nvSpPr>
        <p:spPr bwMode="auto">
          <a:xfrm>
            <a:off x="1042611" y="5236666"/>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6.6  Hash</a:t>
            </a:r>
            <a:r>
              <a:rPr lang="zh-CN" altLang="en-US" b="0" dirty="0"/>
              <a:t>函数的分析方法</a:t>
            </a:r>
          </a:p>
        </p:txBody>
      </p:sp>
      <p:sp>
        <p:nvSpPr>
          <p:cNvPr id="18" name="文本框 11">
            <a:extLst>
              <a:ext uri="{FF2B5EF4-FFF2-40B4-BE49-F238E27FC236}">
                <a16:creationId xmlns="" xmlns:a16="http://schemas.microsoft.com/office/drawing/2014/main" id="{D90DA1C5-FA7B-48ED-8BD3-4854BF57E69D}"/>
              </a:ext>
            </a:extLst>
          </p:cNvPr>
          <p:cNvSpPr txBox="1">
            <a:spLocks noChangeArrowheads="1"/>
          </p:cNvSpPr>
          <p:nvPr/>
        </p:nvSpPr>
        <p:spPr bwMode="auto">
          <a:xfrm>
            <a:off x="1024731" y="4514311"/>
            <a:ext cx="679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b="0" dirty="0"/>
              <a:t>6.5  SHA-512</a:t>
            </a:r>
            <a:r>
              <a:rPr lang="zh-CN" altLang="en-US" b="0" dirty="0"/>
              <a:t>算法</a:t>
            </a:r>
          </a:p>
        </p:txBody>
      </p:sp>
    </p:spTree>
    <p:extLst>
      <p:ext uri="{BB962C8B-B14F-4D97-AF65-F5344CB8AC3E}">
        <p14:creationId xmlns:p14="http://schemas.microsoft.com/office/powerpoint/2010/main" val="7609780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9346AE-7F33-4035-8A1A-56102D31EF58}"/>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A9D84B78-3B6D-47A7-A915-5064C75D94B6}"/>
              </a:ext>
            </a:extLst>
          </p:cNvPr>
          <p:cNvSpPr>
            <a:spLocks noGrp="1"/>
          </p:cNvSpPr>
          <p:nvPr>
            <p:ph idx="1"/>
          </p:nvPr>
        </p:nvSpPr>
        <p:spPr>
          <a:xfrm>
            <a:off x="611560" y="1033462"/>
            <a:ext cx="8130529" cy="5203849"/>
          </a:xfrm>
        </p:spPr>
        <p:txBody>
          <a:bodyPr/>
          <a:lstStyle/>
          <a:p>
            <a:r>
              <a:rPr lang="en-US" altLang="zh-CN" b="1" dirty="0"/>
              <a:t>Hash</a:t>
            </a:r>
            <a:r>
              <a:rPr lang="zh-CN" altLang="en-US" dirty="0"/>
              <a:t>函数发展历史</a:t>
            </a:r>
            <a:endParaRPr lang="en-US" altLang="zh-CN" dirty="0"/>
          </a:p>
          <a:p>
            <a:pPr lvl="1"/>
            <a:r>
              <a:rPr lang="en-US" altLang="zh-CN" b="1" dirty="0"/>
              <a:t>1990</a:t>
            </a:r>
            <a:r>
              <a:rPr lang="zh-CN" altLang="en-US" dirty="0"/>
              <a:t>年</a:t>
            </a:r>
            <a:r>
              <a:rPr lang="en-US" altLang="zh-CN" b="1" dirty="0"/>
              <a:t>Ron</a:t>
            </a:r>
            <a:r>
              <a:rPr lang="en-US" altLang="zh-CN" dirty="0"/>
              <a:t> </a:t>
            </a:r>
            <a:r>
              <a:rPr lang="en-US" altLang="zh-CN" b="1" dirty="0" err="1"/>
              <a:t>Rivest</a:t>
            </a:r>
            <a:r>
              <a:rPr lang="zh-CN" altLang="en-US" dirty="0"/>
              <a:t>提出</a:t>
            </a:r>
            <a:r>
              <a:rPr lang="en-US" altLang="zh-CN" b="1" dirty="0">
                <a:solidFill>
                  <a:srgbClr val="FF0000"/>
                </a:solidFill>
              </a:rPr>
              <a:t>MD4</a:t>
            </a:r>
          </a:p>
          <a:p>
            <a:pPr lvl="1"/>
            <a:r>
              <a:rPr lang="en-US" altLang="zh-CN" b="1" dirty="0"/>
              <a:t>1992</a:t>
            </a:r>
            <a:r>
              <a:rPr lang="zh-CN" altLang="en-US" dirty="0"/>
              <a:t>年</a:t>
            </a:r>
            <a:r>
              <a:rPr lang="en-US" altLang="zh-CN" dirty="0"/>
              <a:t>, </a:t>
            </a:r>
            <a:r>
              <a:rPr lang="en-US" altLang="zh-CN" b="1" dirty="0">
                <a:solidFill>
                  <a:srgbClr val="FF0000"/>
                </a:solidFill>
              </a:rPr>
              <a:t>MD5</a:t>
            </a:r>
            <a:r>
              <a:rPr lang="zh-CN" altLang="en-US" dirty="0"/>
              <a:t>被提出</a:t>
            </a:r>
            <a:r>
              <a:rPr lang="en-US" altLang="zh-CN" dirty="0"/>
              <a:t>, </a:t>
            </a:r>
            <a:r>
              <a:rPr lang="zh-CN" altLang="en-US" dirty="0"/>
              <a:t>产生</a:t>
            </a:r>
            <a:r>
              <a:rPr lang="en-US" altLang="zh-CN" b="1" dirty="0">
                <a:solidFill>
                  <a:srgbClr val="FF0000"/>
                </a:solidFill>
              </a:rPr>
              <a:t>128</a:t>
            </a:r>
            <a:r>
              <a:rPr lang="zh-CN" altLang="en-US" dirty="0">
                <a:solidFill>
                  <a:srgbClr val="FF0000"/>
                </a:solidFill>
              </a:rPr>
              <a:t>位的消息摘要</a:t>
            </a:r>
          </a:p>
          <a:p>
            <a:pPr lvl="1"/>
            <a:r>
              <a:rPr lang="en-US" altLang="zh-CN" b="1" dirty="0"/>
              <a:t>1993</a:t>
            </a:r>
            <a:r>
              <a:rPr lang="zh-CN" altLang="en-US" dirty="0"/>
              <a:t>年</a:t>
            </a:r>
            <a:r>
              <a:rPr lang="en-US" altLang="zh-CN" b="1" dirty="0"/>
              <a:t>NIST</a:t>
            </a:r>
            <a:r>
              <a:rPr lang="zh-CN" altLang="en-US" dirty="0"/>
              <a:t>提出</a:t>
            </a:r>
            <a:r>
              <a:rPr lang="en-US" altLang="zh-CN" b="1" dirty="0">
                <a:solidFill>
                  <a:srgbClr val="FF0000"/>
                </a:solidFill>
              </a:rPr>
              <a:t>SHA-0</a:t>
            </a:r>
            <a:r>
              <a:rPr lang="en-US" altLang="zh-CN" dirty="0"/>
              <a:t>, </a:t>
            </a:r>
            <a:r>
              <a:rPr lang="en-US" altLang="zh-CN" b="1" dirty="0"/>
              <a:t>1995</a:t>
            </a:r>
            <a:r>
              <a:rPr lang="zh-CN" altLang="en-US" dirty="0"/>
              <a:t>年提出</a:t>
            </a:r>
            <a:r>
              <a:rPr lang="en-US" altLang="zh-CN" b="1" dirty="0">
                <a:solidFill>
                  <a:srgbClr val="FF0000"/>
                </a:solidFill>
              </a:rPr>
              <a:t>SHA-1</a:t>
            </a:r>
            <a:r>
              <a:rPr lang="en-US" altLang="zh-CN" dirty="0"/>
              <a:t>, </a:t>
            </a:r>
            <a:r>
              <a:rPr lang="zh-CN" altLang="en-US" dirty="0">
                <a:solidFill>
                  <a:srgbClr val="FF0000"/>
                </a:solidFill>
              </a:rPr>
              <a:t>输入最大长度为</a:t>
            </a:r>
            <a:r>
              <a:rPr lang="en-US" altLang="zh-CN" b="1" dirty="0">
                <a:solidFill>
                  <a:srgbClr val="FF0000"/>
                </a:solidFill>
              </a:rPr>
              <a:t>2</a:t>
            </a:r>
            <a:r>
              <a:rPr lang="en-US" altLang="zh-CN" b="1" baseline="30000" dirty="0">
                <a:solidFill>
                  <a:srgbClr val="FF0000"/>
                </a:solidFill>
              </a:rPr>
              <a:t>64</a:t>
            </a:r>
            <a:r>
              <a:rPr lang="en-US" altLang="zh-CN" b="1" dirty="0">
                <a:solidFill>
                  <a:srgbClr val="FF0000"/>
                </a:solidFill>
              </a:rPr>
              <a:t>-1</a:t>
            </a:r>
            <a:r>
              <a:rPr lang="zh-CN" altLang="en-US" dirty="0">
                <a:solidFill>
                  <a:srgbClr val="FF0000"/>
                </a:solidFill>
              </a:rPr>
              <a:t>位</a:t>
            </a:r>
            <a:r>
              <a:rPr lang="zh-CN" altLang="en-US" dirty="0"/>
              <a:t>的消息</a:t>
            </a:r>
            <a:r>
              <a:rPr lang="en-US" altLang="zh-CN" dirty="0"/>
              <a:t>, </a:t>
            </a:r>
            <a:r>
              <a:rPr lang="zh-CN" altLang="en-US" dirty="0"/>
              <a:t>得到长度为</a:t>
            </a:r>
            <a:r>
              <a:rPr lang="en-US" altLang="zh-CN" b="1" dirty="0">
                <a:solidFill>
                  <a:srgbClr val="FF0000"/>
                </a:solidFill>
              </a:rPr>
              <a:t>160</a:t>
            </a:r>
            <a:r>
              <a:rPr lang="zh-CN" altLang="en-US" dirty="0">
                <a:solidFill>
                  <a:srgbClr val="FF0000"/>
                </a:solidFill>
              </a:rPr>
              <a:t>位的消息摘要</a:t>
            </a:r>
          </a:p>
          <a:p>
            <a:pPr lvl="1"/>
            <a:r>
              <a:rPr lang="en-US" altLang="zh-CN" b="1" dirty="0"/>
              <a:t>90</a:t>
            </a:r>
            <a:r>
              <a:rPr lang="zh-CN" altLang="en-US" dirty="0"/>
              <a:t>年代初</a:t>
            </a:r>
            <a:r>
              <a:rPr lang="en-US" altLang="zh-CN" dirty="0"/>
              <a:t>, </a:t>
            </a:r>
            <a:r>
              <a:rPr lang="zh-CN" altLang="en-US" dirty="0"/>
              <a:t>欧洲发布</a:t>
            </a:r>
            <a:r>
              <a:rPr lang="en-US" altLang="zh-CN" b="1" dirty="0"/>
              <a:t>RIPEMD-160</a:t>
            </a:r>
            <a:r>
              <a:rPr lang="en-US" altLang="zh-CN" dirty="0"/>
              <a:t>, </a:t>
            </a:r>
            <a:r>
              <a:rPr lang="zh-CN" altLang="en-US" dirty="0"/>
              <a:t>输入最大</a:t>
            </a:r>
            <a:r>
              <a:rPr lang="en-US" altLang="zh-CN" b="1" dirty="0"/>
              <a:t>2</a:t>
            </a:r>
            <a:r>
              <a:rPr lang="en-US" altLang="zh-CN" b="1" baseline="30000" dirty="0"/>
              <a:t>64</a:t>
            </a:r>
            <a:r>
              <a:rPr lang="en-US" altLang="zh-CN" b="1" dirty="0"/>
              <a:t>-1</a:t>
            </a:r>
            <a:r>
              <a:rPr lang="zh-CN" altLang="en-US" dirty="0"/>
              <a:t>位</a:t>
            </a:r>
            <a:r>
              <a:rPr lang="en-US" altLang="zh-CN" dirty="0"/>
              <a:t>, </a:t>
            </a:r>
            <a:r>
              <a:rPr lang="zh-CN" altLang="en-US" dirty="0"/>
              <a:t>输出</a:t>
            </a:r>
            <a:r>
              <a:rPr lang="en-US" altLang="zh-CN" b="1" dirty="0"/>
              <a:t>160</a:t>
            </a:r>
            <a:r>
              <a:rPr lang="zh-CN" altLang="en-US" dirty="0"/>
              <a:t>位</a:t>
            </a:r>
          </a:p>
          <a:p>
            <a:pPr lvl="1"/>
            <a:r>
              <a:rPr lang="en-US" altLang="zh-CN" b="1" dirty="0"/>
              <a:t>2001</a:t>
            </a:r>
            <a:r>
              <a:rPr lang="zh-CN" altLang="en-US" dirty="0"/>
              <a:t>年</a:t>
            </a:r>
            <a:r>
              <a:rPr lang="en-US" altLang="zh-CN" b="1" dirty="0"/>
              <a:t>5</a:t>
            </a:r>
            <a:r>
              <a:rPr lang="zh-CN" altLang="en-US" dirty="0"/>
              <a:t>月</a:t>
            </a:r>
            <a:r>
              <a:rPr lang="en-US" altLang="zh-CN" b="1" dirty="0"/>
              <a:t>30</a:t>
            </a:r>
            <a:r>
              <a:rPr lang="zh-CN" altLang="en-US" dirty="0"/>
              <a:t>日</a:t>
            </a:r>
            <a:r>
              <a:rPr lang="en-US" altLang="zh-CN" dirty="0"/>
              <a:t>, </a:t>
            </a:r>
            <a:r>
              <a:rPr lang="en-US" altLang="zh-CN" b="1" dirty="0"/>
              <a:t>NIST</a:t>
            </a:r>
            <a:r>
              <a:rPr lang="en-US" altLang="zh-CN" dirty="0"/>
              <a:t> </a:t>
            </a:r>
            <a:r>
              <a:rPr lang="zh-CN" altLang="en-US" dirty="0"/>
              <a:t>发布了</a:t>
            </a:r>
            <a:r>
              <a:rPr lang="en-US" altLang="zh-CN" b="1" dirty="0">
                <a:solidFill>
                  <a:srgbClr val="FF0000"/>
                </a:solidFill>
              </a:rPr>
              <a:t>SHA-2</a:t>
            </a:r>
            <a:r>
              <a:rPr lang="zh-CN" altLang="en-US" dirty="0">
                <a:solidFill>
                  <a:srgbClr val="FF0000"/>
                </a:solidFill>
              </a:rPr>
              <a:t>系列</a:t>
            </a:r>
            <a:r>
              <a:rPr lang="en-US" altLang="zh-CN" dirty="0">
                <a:solidFill>
                  <a:srgbClr val="FF0000"/>
                </a:solidFill>
              </a:rPr>
              <a:t>, </a:t>
            </a:r>
            <a:r>
              <a:rPr lang="zh-CN" altLang="en-US" dirty="0">
                <a:solidFill>
                  <a:srgbClr val="FF0000"/>
                </a:solidFill>
              </a:rPr>
              <a:t>可以是</a:t>
            </a:r>
            <a:r>
              <a:rPr lang="en-US" altLang="zh-CN" b="1" dirty="0">
                <a:solidFill>
                  <a:srgbClr val="FF0000"/>
                </a:solidFill>
              </a:rPr>
              <a:t>256</a:t>
            </a:r>
            <a:r>
              <a:rPr lang="zh-CN" altLang="en-US" dirty="0">
                <a:solidFill>
                  <a:srgbClr val="FF0000"/>
                </a:solidFill>
              </a:rPr>
              <a:t>、</a:t>
            </a:r>
            <a:r>
              <a:rPr lang="en-US" altLang="zh-CN" b="1" dirty="0">
                <a:solidFill>
                  <a:srgbClr val="FF0000"/>
                </a:solidFill>
              </a:rPr>
              <a:t>384</a:t>
            </a:r>
            <a:r>
              <a:rPr lang="zh-CN" altLang="en-US" dirty="0">
                <a:solidFill>
                  <a:srgbClr val="FF0000"/>
                </a:solidFill>
              </a:rPr>
              <a:t>和</a:t>
            </a:r>
            <a:r>
              <a:rPr lang="en-US" altLang="zh-CN" b="1" dirty="0">
                <a:solidFill>
                  <a:srgbClr val="FF0000"/>
                </a:solidFill>
              </a:rPr>
              <a:t>512</a:t>
            </a:r>
            <a:r>
              <a:rPr lang="zh-CN" altLang="en-US" dirty="0">
                <a:solidFill>
                  <a:srgbClr val="FF0000"/>
                </a:solidFill>
              </a:rPr>
              <a:t>三种散列长度值</a:t>
            </a:r>
          </a:p>
        </p:txBody>
      </p:sp>
    </p:spTree>
    <p:extLst>
      <p:ext uri="{BB962C8B-B14F-4D97-AF65-F5344CB8AC3E}">
        <p14:creationId xmlns:p14="http://schemas.microsoft.com/office/powerpoint/2010/main" val="5285638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B7DE298-0D9A-448C-8011-CD5066244089}"/>
              </a:ext>
            </a:extLst>
          </p:cNvPr>
          <p:cNvSpPr>
            <a:spLocks noGrp="1"/>
          </p:cNvSpPr>
          <p:nvPr>
            <p:ph type="title"/>
          </p:nvPr>
        </p:nvSpPr>
        <p:spPr/>
        <p:txBody>
          <a:bodyPr/>
          <a:lstStyle/>
          <a:p>
            <a:pPr eaLnBrk="1" hangingPunct="1">
              <a:lnSpc>
                <a:spcPct val="100000"/>
              </a:lnSpc>
            </a:pPr>
            <a:r>
              <a:rPr lang="en-US" altLang="zh-CN" b="0" dirty="0"/>
              <a:t>6.6 Hash</a:t>
            </a:r>
            <a:r>
              <a:rPr lang="zh-CN" altLang="en-US" b="0" dirty="0"/>
              <a:t>函数的分析方法</a:t>
            </a:r>
          </a:p>
        </p:txBody>
      </p:sp>
      <p:sp>
        <p:nvSpPr>
          <p:cNvPr id="3" name="内容占位符 2">
            <a:extLst>
              <a:ext uri="{FF2B5EF4-FFF2-40B4-BE49-F238E27FC236}">
                <a16:creationId xmlns="" xmlns:a16="http://schemas.microsoft.com/office/drawing/2014/main" id="{1A30E9E3-943F-4535-B69D-D43954DDE214}"/>
              </a:ext>
            </a:extLst>
          </p:cNvPr>
          <p:cNvSpPr>
            <a:spLocks noGrp="1"/>
          </p:cNvSpPr>
          <p:nvPr>
            <p:ph idx="1"/>
          </p:nvPr>
        </p:nvSpPr>
        <p:spPr/>
        <p:txBody>
          <a:bodyPr/>
          <a:lstStyle/>
          <a:p>
            <a:r>
              <a:rPr lang="zh-CN" altLang="en-US" sz="3200" dirty="0"/>
              <a:t>对</a:t>
            </a:r>
            <a:r>
              <a:rPr lang="en-US" altLang="zh-CN" sz="3200" b="1" dirty="0"/>
              <a:t>Hash</a:t>
            </a:r>
            <a:r>
              <a:rPr lang="zh-CN" altLang="en-US" sz="3200" dirty="0"/>
              <a:t>函数的安全性分析</a:t>
            </a:r>
            <a:endParaRPr lang="en-US" altLang="zh-CN" sz="3200" dirty="0"/>
          </a:p>
          <a:p>
            <a:pPr lvl="1"/>
            <a:r>
              <a:rPr lang="zh-CN" altLang="en-US" dirty="0"/>
              <a:t>评价</a:t>
            </a:r>
            <a:r>
              <a:rPr lang="en-US" altLang="zh-CN" b="1" dirty="0"/>
              <a:t>Hash</a:t>
            </a:r>
            <a:r>
              <a:rPr lang="zh-CN" altLang="en-US" dirty="0"/>
              <a:t>函数的一个最好方法是看攻击者找到一对碰撞消息所花的代价有多大。</a:t>
            </a:r>
            <a:endParaRPr lang="en-US" altLang="zh-CN" dirty="0"/>
          </a:p>
          <a:p>
            <a:pPr lvl="1"/>
            <a:r>
              <a:rPr lang="zh-CN" altLang="en-US" dirty="0"/>
              <a:t>假设攻击者知道</a:t>
            </a:r>
            <a:r>
              <a:rPr lang="en-US" altLang="zh-CN" b="1" dirty="0"/>
              <a:t>Hash</a:t>
            </a:r>
            <a:r>
              <a:rPr lang="zh-CN" altLang="en-US" dirty="0"/>
              <a:t>算法</a:t>
            </a:r>
            <a:r>
              <a:rPr lang="en-US" altLang="zh-CN" dirty="0"/>
              <a:t>, </a:t>
            </a:r>
            <a:r>
              <a:rPr lang="zh-CN" altLang="en-US" dirty="0"/>
              <a:t>攻击者的主要目标</a:t>
            </a:r>
            <a:r>
              <a:rPr lang="zh-CN" altLang="en-US" dirty="0">
                <a:solidFill>
                  <a:srgbClr val="FF0000"/>
                </a:solidFill>
              </a:rPr>
              <a:t>是找到一对或更多对的碰撞消息</a:t>
            </a:r>
            <a:r>
              <a:rPr lang="zh-CN" altLang="en-US" dirty="0"/>
              <a:t>。</a:t>
            </a:r>
          </a:p>
          <a:p>
            <a:endParaRPr lang="zh-CN" altLang="en-US" dirty="0"/>
          </a:p>
        </p:txBody>
      </p:sp>
    </p:spTree>
    <p:extLst>
      <p:ext uri="{BB962C8B-B14F-4D97-AF65-F5344CB8AC3E}">
        <p14:creationId xmlns:p14="http://schemas.microsoft.com/office/powerpoint/2010/main" val="42580394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946A9E-8433-4835-B025-A27B344A026B}"/>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CC0B7B47-77A8-407E-AAA7-3261D3864911}"/>
              </a:ext>
            </a:extLst>
          </p:cNvPr>
          <p:cNvSpPr>
            <a:spLocks noGrp="1"/>
          </p:cNvSpPr>
          <p:nvPr>
            <p:ph idx="1"/>
          </p:nvPr>
        </p:nvSpPr>
        <p:spPr>
          <a:xfrm>
            <a:off x="617934" y="1169985"/>
            <a:ext cx="8058522" cy="4973639"/>
          </a:xfrm>
        </p:spPr>
        <p:txBody>
          <a:bodyPr/>
          <a:lstStyle/>
          <a:p>
            <a:r>
              <a:rPr lang="zh-CN" altLang="en-US" sz="2800" dirty="0"/>
              <a:t>生日攻击</a:t>
            </a:r>
            <a:endParaRPr lang="en-US" altLang="zh-CN" sz="2800" dirty="0"/>
          </a:p>
          <a:p>
            <a:pPr lvl="1"/>
            <a:r>
              <a:rPr lang="zh-CN" altLang="en-US" dirty="0"/>
              <a:t>是对</a:t>
            </a:r>
            <a:r>
              <a:rPr lang="en-US" altLang="zh-CN" b="1" dirty="0"/>
              <a:t>Hash</a:t>
            </a:r>
            <a:r>
              <a:rPr lang="zh-CN" altLang="en-US" dirty="0"/>
              <a:t>函数进行分析和计算碰撞消息的一般方法。</a:t>
            </a:r>
            <a:endParaRPr lang="en-US" altLang="zh-CN" dirty="0"/>
          </a:p>
          <a:p>
            <a:pPr lvl="1"/>
            <a:r>
              <a:rPr lang="zh-CN" altLang="en-US" dirty="0"/>
              <a:t>它没有利用</a:t>
            </a:r>
            <a:r>
              <a:rPr lang="en-US" altLang="zh-CN" b="1" dirty="0"/>
              <a:t>Hash</a:t>
            </a:r>
            <a:r>
              <a:rPr lang="zh-CN" altLang="en-US" dirty="0"/>
              <a:t>函数的结构和任何代数弱性质</a:t>
            </a:r>
            <a:r>
              <a:rPr lang="en-US" altLang="zh-CN" dirty="0"/>
              <a:t>, </a:t>
            </a:r>
            <a:r>
              <a:rPr lang="zh-CN" altLang="en-US" dirty="0"/>
              <a:t>只依赖于消息摘要的长度。</a:t>
            </a:r>
            <a:endParaRPr lang="en-US" altLang="zh-CN" dirty="0"/>
          </a:p>
          <a:p>
            <a:r>
              <a:rPr lang="zh-CN" altLang="en-US" sz="2800" dirty="0"/>
              <a:t>生日悖论</a:t>
            </a:r>
            <a:r>
              <a:rPr lang="en-US" altLang="zh-CN" sz="2800" b="1" dirty="0"/>
              <a:t>I</a:t>
            </a:r>
          </a:p>
          <a:p>
            <a:pPr lvl="1"/>
            <a:r>
              <a:rPr lang="zh-CN" altLang="en-US" dirty="0">
                <a:solidFill>
                  <a:srgbClr val="FF0000"/>
                </a:solidFill>
              </a:rPr>
              <a:t>在 </a:t>
            </a:r>
            <a:r>
              <a:rPr lang="en-US" altLang="zh-CN" b="1" i="1" dirty="0">
                <a:solidFill>
                  <a:srgbClr val="FF0000"/>
                </a:solidFill>
              </a:rPr>
              <a:t>k</a:t>
            </a:r>
            <a:r>
              <a:rPr lang="en-US" altLang="zh-CN" i="1" dirty="0">
                <a:solidFill>
                  <a:srgbClr val="FF0000"/>
                </a:solidFill>
              </a:rPr>
              <a:t> </a:t>
            </a:r>
            <a:r>
              <a:rPr lang="zh-CN" altLang="en-US" dirty="0">
                <a:solidFill>
                  <a:srgbClr val="FF0000"/>
                </a:solidFill>
              </a:rPr>
              <a:t>个人中至少有一个人的生日与你相同的概率大于</a:t>
            </a:r>
            <a:r>
              <a:rPr lang="zh-CN" altLang="en-US" b="1" dirty="0">
                <a:solidFill>
                  <a:srgbClr val="FF0000"/>
                </a:solidFill>
              </a:rPr>
              <a:t>0.5</a:t>
            </a:r>
            <a:r>
              <a:rPr lang="zh-CN" altLang="en-US" dirty="0">
                <a:solidFill>
                  <a:srgbClr val="FF0000"/>
                </a:solidFill>
              </a:rPr>
              <a:t>时</a:t>
            </a:r>
            <a:r>
              <a:rPr lang="en-US" altLang="zh-CN" dirty="0">
                <a:solidFill>
                  <a:srgbClr val="FF0000"/>
                </a:solidFill>
              </a:rPr>
              <a:t>, </a:t>
            </a:r>
            <a:r>
              <a:rPr lang="zh-CN" altLang="en-US" dirty="0">
                <a:solidFill>
                  <a:srgbClr val="FF0000"/>
                </a:solidFill>
                <a:sym typeface="仿宋" panose="02010609060101010101" pitchFamily="49" charset="-122"/>
              </a:rPr>
              <a:t> </a:t>
            </a:r>
            <a:r>
              <a:rPr lang="en-US" altLang="zh-CN" b="1" i="1" dirty="0">
                <a:solidFill>
                  <a:srgbClr val="FF0000"/>
                </a:solidFill>
                <a:sym typeface="仿宋" panose="02010609060101010101" pitchFamily="49" charset="-122"/>
              </a:rPr>
              <a:t>k </a:t>
            </a:r>
            <a:r>
              <a:rPr lang="zh-CN" altLang="en-US" dirty="0">
                <a:solidFill>
                  <a:srgbClr val="FF0000"/>
                </a:solidFill>
              </a:rPr>
              <a:t>至少多大</a:t>
            </a:r>
            <a:r>
              <a:rPr lang="en-US" altLang="zh-CN" dirty="0">
                <a:solidFill>
                  <a:srgbClr val="FF0000"/>
                </a:solidFill>
              </a:rPr>
              <a:t>?</a:t>
            </a:r>
            <a:endParaRPr lang="zh-CN" altLang="en-US" dirty="0"/>
          </a:p>
        </p:txBody>
      </p:sp>
    </p:spTree>
    <p:extLst>
      <p:ext uri="{BB962C8B-B14F-4D97-AF65-F5344CB8AC3E}">
        <p14:creationId xmlns:p14="http://schemas.microsoft.com/office/powerpoint/2010/main" val="23538779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7428F0F-C4EE-48BD-A379-3F9248FF7D0C}"/>
              </a:ext>
            </a:extLst>
          </p:cNvPr>
          <p:cNvSpPr>
            <a:spLocks noGrp="1"/>
          </p:cNvSpPr>
          <p:nvPr>
            <p:ph type="title"/>
          </p:nvPr>
        </p:nvSpPr>
        <p:spPr>
          <a:xfrm>
            <a:off x="1098948" y="365126"/>
            <a:ext cx="6778228" cy="668337"/>
          </a:xfrm>
        </p:spPr>
        <p:txBody>
          <a:bodyPr/>
          <a:lstStyle/>
          <a:p>
            <a:r>
              <a:rPr lang="en-US" altLang="zh-CN" b="0"/>
              <a:t>6.6 Hash</a:t>
            </a:r>
            <a:r>
              <a:rPr lang="zh-CN" altLang="en-US" b="0"/>
              <a:t>函数的分析方法</a:t>
            </a:r>
            <a:endParaRPr lang="zh-CN" altLang="en-US" dirty="0"/>
          </a:p>
        </p:txBody>
      </p:sp>
      <p:sp>
        <p:nvSpPr>
          <p:cNvPr id="3" name="内容占位符 2">
            <a:extLst>
              <a:ext uri="{FF2B5EF4-FFF2-40B4-BE49-F238E27FC236}">
                <a16:creationId xmlns="" xmlns:a16="http://schemas.microsoft.com/office/drawing/2014/main" id="{2624DF6C-4877-41F4-9034-FAE0E08A9AF0}"/>
              </a:ext>
            </a:extLst>
          </p:cNvPr>
          <p:cNvSpPr>
            <a:spLocks noGrp="1"/>
          </p:cNvSpPr>
          <p:nvPr>
            <p:ph idx="1"/>
          </p:nvPr>
        </p:nvSpPr>
        <p:spPr>
          <a:xfrm>
            <a:off x="617935" y="1169985"/>
            <a:ext cx="7886700" cy="4973639"/>
          </a:xfrm>
        </p:spPr>
        <p:txBody>
          <a:bodyPr/>
          <a:lstStyle/>
          <a:p>
            <a:r>
              <a:rPr lang="zh-CN" altLang="en-US" sz="3200" dirty="0">
                <a:latin typeface="Times New Roman" panose="02020603050405020304" pitchFamily="18" charset="0"/>
              </a:rPr>
              <a:t>定义</a:t>
            </a:r>
            <a:endParaRPr lang="en-US" altLang="zh-CN" sz="3200" dirty="0">
              <a:latin typeface="Times New Roman" panose="02020603050405020304" pitchFamily="18" charset="0"/>
            </a:endParaRPr>
          </a:p>
          <a:p>
            <a:pPr lvl="1"/>
            <a:r>
              <a:rPr lang="zh-CN" altLang="en-US" dirty="0"/>
              <a:t>已知一哈希函数</a:t>
            </a:r>
            <a:r>
              <a:rPr lang="en-US" altLang="zh-CN" b="1" i="1" dirty="0"/>
              <a:t>h</a:t>
            </a:r>
            <a:r>
              <a:rPr lang="zh-CN" altLang="en-US" dirty="0"/>
              <a:t>有</a:t>
            </a:r>
            <a:r>
              <a:rPr lang="en-US" altLang="zh-CN" b="1" i="1" dirty="0"/>
              <a:t>n</a:t>
            </a:r>
            <a:r>
              <a:rPr lang="zh-CN" altLang="en-US" dirty="0"/>
              <a:t>个可能的输出</a:t>
            </a:r>
            <a:r>
              <a:rPr lang="en-US" altLang="zh-CN" dirty="0"/>
              <a:t>, </a:t>
            </a:r>
            <a:r>
              <a:rPr lang="en-US" altLang="zh-CN" b="1" i="1" dirty="0"/>
              <a:t>h</a:t>
            </a:r>
            <a:r>
              <a:rPr lang="en-US" altLang="zh-CN" b="1" dirty="0"/>
              <a:t>(</a:t>
            </a:r>
            <a:r>
              <a:rPr lang="en-US" altLang="zh-CN" b="1" i="1" dirty="0"/>
              <a:t>x</a:t>
            </a:r>
            <a:r>
              <a:rPr lang="en-US" altLang="zh-CN" b="1" dirty="0"/>
              <a:t>)</a:t>
            </a:r>
            <a:r>
              <a:rPr lang="zh-CN" altLang="en-US" dirty="0"/>
              <a:t>是一个特定的输出</a:t>
            </a:r>
            <a:r>
              <a:rPr lang="en-US" altLang="zh-CN" dirty="0"/>
              <a:t>, </a:t>
            </a:r>
            <a:r>
              <a:rPr lang="zh-CN" altLang="en-US" dirty="0"/>
              <a:t>如果对</a:t>
            </a:r>
            <a:r>
              <a:rPr lang="en-US" altLang="zh-CN" b="1" i="1" dirty="0"/>
              <a:t>h</a:t>
            </a:r>
            <a:r>
              <a:rPr lang="zh-CN" altLang="en-US" dirty="0"/>
              <a:t>随机取</a:t>
            </a:r>
            <a:r>
              <a:rPr lang="en-US" altLang="zh-CN" b="1" i="1" dirty="0"/>
              <a:t>k</a:t>
            </a:r>
            <a:r>
              <a:rPr lang="zh-CN" altLang="en-US" dirty="0"/>
              <a:t>个输入</a:t>
            </a:r>
            <a:r>
              <a:rPr lang="en-US" altLang="zh-CN" dirty="0"/>
              <a:t>, </a:t>
            </a:r>
            <a:r>
              <a:rPr lang="zh-CN" altLang="en-US" dirty="0"/>
              <a:t>则至少有一个输入</a:t>
            </a:r>
            <a:r>
              <a:rPr lang="en-US" altLang="zh-CN" b="1" i="1" dirty="0"/>
              <a:t>y</a:t>
            </a:r>
            <a:r>
              <a:rPr lang="zh-CN" altLang="en-US" dirty="0"/>
              <a:t>使得 </a:t>
            </a:r>
            <a:r>
              <a:rPr lang="en-US" altLang="zh-CN" b="1" i="1" dirty="0">
                <a:solidFill>
                  <a:srgbClr val="FF0000"/>
                </a:solidFill>
              </a:rPr>
              <a:t>h</a:t>
            </a:r>
            <a:r>
              <a:rPr lang="en-US" altLang="zh-CN" b="1" dirty="0">
                <a:solidFill>
                  <a:srgbClr val="FF0000"/>
                </a:solidFill>
              </a:rPr>
              <a:t>(</a:t>
            </a:r>
            <a:r>
              <a:rPr lang="en-US" altLang="zh-CN" b="1" i="1" dirty="0">
                <a:solidFill>
                  <a:srgbClr val="FF0000"/>
                </a:solidFill>
              </a:rPr>
              <a:t>y</a:t>
            </a:r>
            <a:r>
              <a:rPr lang="en-US" altLang="zh-CN" b="1" dirty="0">
                <a:solidFill>
                  <a:srgbClr val="FF0000"/>
                </a:solidFill>
              </a:rPr>
              <a:t>)</a:t>
            </a:r>
            <a:r>
              <a:rPr lang="en-US" altLang="zh-CN" b="1" i="1" dirty="0">
                <a:solidFill>
                  <a:srgbClr val="FF0000"/>
                </a:solidFill>
              </a:rPr>
              <a:t>=h</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 </a:t>
            </a:r>
            <a:r>
              <a:rPr lang="zh-CN" altLang="en-US" dirty="0"/>
              <a:t>的概率为</a:t>
            </a:r>
            <a:r>
              <a:rPr lang="zh-CN" altLang="en-US" b="1" dirty="0"/>
              <a:t>0.5</a:t>
            </a:r>
            <a:r>
              <a:rPr lang="zh-CN" altLang="en-US" dirty="0"/>
              <a:t>时</a:t>
            </a:r>
            <a:r>
              <a:rPr lang="en-US" altLang="zh-CN" dirty="0"/>
              <a:t>, </a:t>
            </a:r>
            <a:r>
              <a:rPr lang="en-US" altLang="zh-CN" b="1" i="1" dirty="0"/>
              <a:t>k</a:t>
            </a:r>
            <a:r>
              <a:rPr lang="zh-CN" altLang="en-US" dirty="0"/>
              <a:t>有多大</a:t>
            </a:r>
            <a:r>
              <a:rPr lang="en-US" altLang="zh-CN" dirty="0"/>
              <a:t>?</a:t>
            </a:r>
          </a:p>
          <a:p>
            <a:pPr lvl="1"/>
            <a:r>
              <a:rPr lang="zh-CN" altLang="en-US" dirty="0"/>
              <a:t>称对哈希函数</a:t>
            </a:r>
            <a:r>
              <a:rPr lang="en-US" altLang="zh-CN" b="1" i="1" dirty="0"/>
              <a:t>h</a:t>
            </a:r>
            <a:r>
              <a:rPr lang="zh-CN" altLang="en-US" dirty="0"/>
              <a:t>寻找上述</a:t>
            </a:r>
            <a:r>
              <a:rPr lang="en-US" altLang="zh-CN" b="1" i="1" dirty="0"/>
              <a:t>y</a:t>
            </a:r>
            <a:r>
              <a:rPr lang="zh-CN" altLang="en-US" dirty="0"/>
              <a:t>的攻击为</a:t>
            </a:r>
            <a:r>
              <a:rPr lang="zh-CN" altLang="en-US" dirty="0">
                <a:solidFill>
                  <a:srgbClr val="FF0000"/>
                </a:solidFill>
              </a:rPr>
              <a:t>第</a:t>
            </a:r>
            <a:r>
              <a:rPr lang="en-US" altLang="zh-CN" b="1" dirty="0">
                <a:solidFill>
                  <a:srgbClr val="FF0000"/>
                </a:solidFill>
              </a:rPr>
              <a:t>I</a:t>
            </a:r>
            <a:r>
              <a:rPr lang="zh-CN" altLang="en-US" dirty="0">
                <a:solidFill>
                  <a:srgbClr val="FF0000"/>
                </a:solidFill>
              </a:rPr>
              <a:t>类生日攻击</a:t>
            </a:r>
            <a:r>
              <a:rPr lang="zh-CN" altLang="en-US" dirty="0"/>
              <a:t>。</a:t>
            </a:r>
            <a:endParaRPr lang="en-US" altLang="zh-CN" dirty="0"/>
          </a:p>
          <a:p>
            <a:pPr lvl="1"/>
            <a:r>
              <a:rPr lang="zh-CN" altLang="en-US" dirty="0"/>
              <a:t>第</a:t>
            </a:r>
            <a:r>
              <a:rPr lang="en-US" altLang="zh-CN" b="1" dirty="0"/>
              <a:t>I</a:t>
            </a:r>
            <a:r>
              <a:rPr lang="zh-CN" altLang="en-US" dirty="0"/>
              <a:t>类生日攻击问题</a:t>
            </a:r>
            <a:r>
              <a:rPr lang="zh-CN" altLang="en-US" dirty="0">
                <a:solidFill>
                  <a:srgbClr val="FF0000"/>
                </a:solidFill>
              </a:rPr>
              <a:t>对应着</a:t>
            </a:r>
            <a:r>
              <a:rPr lang="en-US" altLang="zh-CN" b="1" dirty="0">
                <a:solidFill>
                  <a:srgbClr val="FF0000"/>
                </a:solidFill>
              </a:rPr>
              <a:t>Hash</a:t>
            </a:r>
            <a:r>
              <a:rPr lang="zh-CN" altLang="en-US" dirty="0">
                <a:solidFill>
                  <a:srgbClr val="FF0000"/>
                </a:solidFill>
              </a:rPr>
              <a:t>函数的抗弱碰撞性问题</a:t>
            </a:r>
            <a:r>
              <a:rPr lang="zh-CN" altLang="en-US" dirty="0"/>
              <a:t>。</a:t>
            </a:r>
          </a:p>
          <a:p>
            <a:pPr marL="1535400" lvl="2" eaLnBrk="1" hangingPunct="1">
              <a:spcBef>
                <a:spcPct val="0"/>
              </a:spcBef>
              <a:buClr>
                <a:schemeClr val="accent1"/>
              </a:buClr>
              <a:buSzPct val="55000"/>
              <a:buFont typeface="Wingdings" panose="05000000000000000000" pitchFamily="2" charset="2"/>
              <a:buChar char="n"/>
              <a:defRPr/>
            </a:pPr>
            <a:endParaRPr lang="zh-CN" altLang="en-US"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803742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EA1B851-CB01-4599-83F1-397516AAF78F}"/>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8EB4FA02-F06D-4129-BDB9-01E9B4BBE979}"/>
                  </a:ext>
                </a:extLst>
              </p:cNvPr>
              <p:cNvSpPr>
                <a:spLocks noGrp="1"/>
              </p:cNvSpPr>
              <p:nvPr>
                <p:ph idx="1"/>
              </p:nvPr>
            </p:nvSpPr>
            <p:spPr/>
            <p:txBody>
              <a:bodyPr/>
              <a:lstStyle/>
              <a:p>
                <a:r>
                  <a:rPr lang="zh-CN" altLang="en-US" sz="3200" dirty="0"/>
                  <a:t>分析</a:t>
                </a:r>
                <a:endParaRPr lang="en-US" altLang="zh-CN" sz="3200" dirty="0"/>
              </a:p>
              <a:p>
                <a:pPr lvl="1">
                  <a:lnSpc>
                    <a:spcPct val="110000"/>
                  </a:lnSpc>
                </a:pPr>
                <a:r>
                  <a:rPr lang="zh-CN" altLang="en-US" sz="2400" dirty="0"/>
                  <a:t>因为</a:t>
                </a:r>
                <a:r>
                  <a:rPr lang="en-US" altLang="zh-CN" sz="2400" b="1" i="1" dirty="0"/>
                  <a:t>h</a:t>
                </a:r>
                <a:r>
                  <a:rPr lang="zh-CN" altLang="en-US" sz="2400" dirty="0"/>
                  <a:t>有</a:t>
                </a:r>
                <a:r>
                  <a:rPr lang="en-US" altLang="zh-CN" sz="2400" b="1" i="1" dirty="0">
                    <a:sym typeface="仿宋" panose="02010609060101010101" pitchFamily="49" charset="-122"/>
                  </a:rPr>
                  <a:t>n</a:t>
                </a:r>
                <a:r>
                  <a:rPr lang="zh-CN" altLang="en-US" sz="2400" dirty="0"/>
                  <a:t>个可能的输出</a:t>
                </a:r>
                <a:r>
                  <a:rPr lang="en-US" altLang="zh-CN" sz="2400" dirty="0"/>
                  <a:t>, </a:t>
                </a:r>
                <a:r>
                  <a:rPr lang="zh-CN" altLang="en-US" sz="2400" dirty="0"/>
                  <a:t>所以输入</a:t>
                </a:r>
                <a:r>
                  <a:rPr lang="en-US" altLang="zh-CN" sz="2400" b="1" i="1" dirty="0">
                    <a:ea typeface="FangSong" panose="02010609060101010101" pitchFamily="49" charset="-122"/>
                    <a:cs typeface="FangSong" panose="02010609060101010101" pitchFamily="49" charset="-122"/>
                    <a:sym typeface="仿宋" panose="02010609060101010101" pitchFamily="49" charset="-122"/>
                  </a:rPr>
                  <a:t>y</a:t>
                </a:r>
                <a:r>
                  <a:rPr lang="zh-CN" altLang="en-US" sz="2400" dirty="0"/>
                  <a:t>产生的输出</a:t>
                </a:r>
                <a:r>
                  <a:rPr lang="en-US" altLang="zh-CN" sz="2400" b="1" i="1" dirty="0">
                    <a:ea typeface="FangSong" panose="02010609060101010101" pitchFamily="49" charset="-122"/>
                    <a:cs typeface="FangSong" panose="02010609060101010101" pitchFamily="49" charset="-122"/>
                  </a:rPr>
                  <a:t>h</a:t>
                </a:r>
                <a:r>
                  <a:rPr lang="en-US" altLang="zh-CN" sz="2400" b="1" dirty="0">
                    <a:ea typeface="FangSong" panose="02010609060101010101" pitchFamily="49" charset="-122"/>
                    <a:cs typeface="FangSong" panose="02010609060101010101" pitchFamily="49" charset="-122"/>
                  </a:rPr>
                  <a:t>(</a:t>
                </a:r>
                <a:r>
                  <a:rPr lang="en-US" altLang="zh-CN" sz="2400" b="1" i="1" dirty="0">
                    <a:ea typeface="FangSong" panose="02010609060101010101" pitchFamily="49" charset="-122"/>
                    <a:cs typeface="FangSong" panose="02010609060101010101" pitchFamily="49" charset="-122"/>
                  </a:rPr>
                  <a:t>y</a:t>
                </a:r>
                <a:r>
                  <a:rPr lang="en-US" altLang="zh-CN" sz="2400" b="1" dirty="0">
                    <a:ea typeface="FangSong" panose="02010609060101010101" pitchFamily="49" charset="-122"/>
                    <a:cs typeface="FangSong" panose="02010609060101010101" pitchFamily="49" charset="-122"/>
                  </a:rPr>
                  <a:t>)</a:t>
                </a:r>
                <a:r>
                  <a:rPr lang="zh-CN" altLang="en-US" sz="2400" dirty="0"/>
                  <a:t>等于特定输出</a:t>
                </a:r>
                <a:r>
                  <a:rPr lang="en-US" altLang="zh-CN" sz="2400" b="1" i="1" dirty="0"/>
                  <a:t>h</a:t>
                </a:r>
                <a:r>
                  <a:rPr lang="en-US" altLang="zh-CN" sz="2400" b="1" dirty="0"/>
                  <a:t>(</a:t>
                </a:r>
                <a:r>
                  <a:rPr lang="en-US" altLang="zh-CN" sz="2400" b="1" i="1" dirty="0"/>
                  <a:t>x</a:t>
                </a:r>
                <a:r>
                  <a:rPr lang="en-US" altLang="zh-CN" sz="2400" b="1" dirty="0"/>
                  <a:t>)</a:t>
                </a:r>
                <a:r>
                  <a:rPr lang="zh-CN" altLang="en-US" sz="2400" dirty="0"/>
                  <a:t>的概率是</a:t>
                </a:r>
                <a:r>
                  <a:rPr lang="en-US" altLang="zh-CN" sz="2400" b="1" dirty="0">
                    <a:solidFill>
                      <a:srgbClr val="FF0000"/>
                    </a:solidFill>
                  </a:rPr>
                  <a:t>1/</a:t>
                </a:r>
                <a:r>
                  <a:rPr lang="en-US" altLang="zh-CN" sz="2400" b="1" i="1" dirty="0">
                    <a:solidFill>
                      <a:srgbClr val="FF0000"/>
                    </a:solidFill>
                  </a:rPr>
                  <a:t>n</a:t>
                </a:r>
                <a:r>
                  <a:rPr lang="en-US" altLang="zh-CN" sz="2400" dirty="0"/>
                  <a:t>, </a:t>
                </a:r>
                <a:r>
                  <a:rPr lang="zh-CN" altLang="en-US" sz="2400" dirty="0"/>
                  <a:t>反过来说</a:t>
                </a:r>
                <a:r>
                  <a:rPr lang="en-US" altLang="zh-CN" sz="2400" b="1" i="1" dirty="0">
                    <a:ea typeface="FangSong" panose="02010609060101010101" pitchFamily="49" charset="-122"/>
                    <a:cs typeface="FangSong" panose="02010609060101010101" pitchFamily="49" charset="-122"/>
                  </a:rPr>
                  <a:t>h</a:t>
                </a:r>
                <a:r>
                  <a:rPr lang="en-US" altLang="zh-CN" sz="2400" b="1" dirty="0">
                    <a:ea typeface="FangSong" panose="02010609060101010101" pitchFamily="49" charset="-122"/>
                    <a:cs typeface="FangSong" panose="02010609060101010101" pitchFamily="49" charset="-122"/>
                  </a:rPr>
                  <a:t>(</a:t>
                </a:r>
                <a:r>
                  <a:rPr lang="en-US" altLang="zh-CN" sz="2400" b="1" i="1" dirty="0">
                    <a:ea typeface="FangSong" panose="02010609060101010101" pitchFamily="49" charset="-122"/>
                    <a:cs typeface="FangSong" panose="02010609060101010101" pitchFamily="49" charset="-122"/>
                  </a:rPr>
                  <a:t>y</a:t>
                </a:r>
                <a:r>
                  <a:rPr lang="en-US" altLang="zh-CN" sz="2400" b="1" dirty="0">
                    <a:ea typeface="FangSong" panose="02010609060101010101" pitchFamily="49" charset="-122"/>
                    <a:cs typeface="FangSong" panose="02010609060101010101" pitchFamily="49" charset="-122"/>
                  </a:rPr>
                  <a:t>)</a:t>
                </a:r>
                <a14:m>
                  <m:oMath xmlns:m="http://schemas.openxmlformats.org/officeDocument/2006/math">
                    <m:r>
                      <a:rPr lang="en-US" altLang="zh-CN" sz="2400" b="1" i="1" dirty="0" smtClean="0">
                        <a:latin typeface="Cambria Math"/>
                        <a:ea typeface="Cambria Math"/>
                        <a:cs typeface="FangSong" panose="02010609060101010101" pitchFamily="49" charset="-122"/>
                      </a:rPr>
                      <m:t>≠</m:t>
                    </m:r>
                  </m:oMath>
                </a14:m>
                <a:r>
                  <a:rPr lang="en-US" altLang="zh-CN" sz="2400" b="1" i="1" dirty="0">
                    <a:ea typeface="FangSong" panose="02010609060101010101" pitchFamily="49" charset="-122"/>
                    <a:cs typeface="FangSong" panose="02010609060101010101" pitchFamily="49" charset="-122"/>
                  </a:rPr>
                  <a:t>h</a:t>
                </a:r>
                <a:r>
                  <a:rPr lang="en-US" altLang="zh-CN" sz="2400" b="1" dirty="0">
                    <a:ea typeface="FangSong" panose="02010609060101010101" pitchFamily="49" charset="-122"/>
                    <a:cs typeface="FangSong" panose="02010609060101010101" pitchFamily="49" charset="-122"/>
                  </a:rPr>
                  <a:t>(</a:t>
                </a:r>
                <a:r>
                  <a:rPr lang="en-US" altLang="zh-CN" sz="2400" b="1" i="1" dirty="0">
                    <a:ea typeface="FangSong" panose="02010609060101010101" pitchFamily="49" charset="-122"/>
                    <a:cs typeface="FangSong" panose="02010609060101010101" pitchFamily="49" charset="-122"/>
                  </a:rPr>
                  <a:t>x</a:t>
                </a:r>
                <a:r>
                  <a:rPr lang="en-US" altLang="zh-CN" sz="2400" b="1" dirty="0">
                    <a:ea typeface="FangSong" panose="02010609060101010101" pitchFamily="49" charset="-122"/>
                    <a:cs typeface="FangSong" panose="02010609060101010101" pitchFamily="49" charset="-122"/>
                  </a:rPr>
                  <a:t>) </a:t>
                </a:r>
                <a:r>
                  <a:rPr lang="zh-CN" altLang="en-US" sz="2400" dirty="0"/>
                  <a:t>的概率是 </a:t>
                </a:r>
                <a:r>
                  <a:rPr lang="en-US" altLang="zh-CN" sz="2400" b="1" dirty="0">
                    <a:solidFill>
                      <a:srgbClr val="FF0000"/>
                    </a:solidFill>
                  </a:rPr>
                  <a:t>1-1/</a:t>
                </a:r>
                <a:r>
                  <a:rPr lang="en-US" altLang="zh-CN" sz="2400" b="1" i="1" dirty="0">
                    <a:solidFill>
                      <a:srgbClr val="FF0000"/>
                    </a:solidFill>
                  </a:rPr>
                  <a:t>n</a:t>
                </a:r>
                <a:r>
                  <a:rPr lang="en-US" altLang="zh-CN" sz="2400" dirty="0"/>
                  <a:t>。</a:t>
                </a:r>
              </a:p>
              <a:p>
                <a:pPr lvl="1">
                  <a:lnSpc>
                    <a:spcPct val="110000"/>
                  </a:lnSpc>
                </a:pPr>
                <a:r>
                  <a:rPr lang="en-US" altLang="zh-CN" sz="2400" b="1" i="1" dirty="0">
                    <a:ea typeface="FangSong" panose="02010609060101010101" pitchFamily="49" charset="-122"/>
                    <a:cs typeface="FangSong" panose="02010609060101010101" pitchFamily="49" charset="-122"/>
                    <a:sym typeface="仿宋" panose="02010609060101010101" pitchFamily="49" charset="-122"/>
                  </a:rPr>
                  <a:t>y </a:t>
                </a:r>
                <a:r>
                  <a:rPr lang="zh-CN" altLang="en-US" sz="2400" dirty="0"/>
                  <a:t>取 </a:t>
                </a:r>
                <a:r>
                  <a:rPr lang="en-US" altLang="zh-CN" sz="2400" b="1" i="1" dirty="0"/>
                  <a:t>k </a:t>
                </a:r>
                <a:r>
                  <a:rPr lang="zh-CN" altLang="en-US" sz="2400" dirty="0"/>
                  <a:t>个随机值而函数的</a:t>
                </a:r>
                <a:r>
                  <a:rPr lang="en-US" altLang="zh-CN" sz="2400" b="1" i="1" dirty="0">
                    <a:sym typeface="仿宋" panose="02010609060101010101" pitchFamily="49" charset="-122"/>
                  </a:rPr>
                  <a:t>k</a:t>
                </a:r>
                <a:r>
                  <a:rPr lang="zh-CN" altLang="en-US" sz="2400" dirty="0"/>
                  <a:t>个输出中没有一个等于</a:t>
                </a:r>
                <a:r>
                  <a:rPr lang="en-US" altLang="zh-CN" sz="2400" b="1" i="1" dirty="0"/>
                  <a:t>h</a:t>
                </a:r>
                <a:r>
                  <a:rPr lang="en-US" altLang="zh-CN" sz="2400" b="1" dirty="0">
                    <a:ea typeface="FangSong" panose="02010609060101010101" pitchFamily="49" charset="-122"/>
                    <a:cs typeface="FangSong" panose="02010609060101010101" pitchFamily="49" charset="-122"/>
                    <a:sym typeface="仿宋" panose="02010609060101010101" pitchFamily="49" charset="-122"/>
                  </a:rPr>
                  <a:t>(</a:t>
                </a:r>
                <a:r>
                  <a:rPr lang="en-US" altLang="zh-CN" sz="2400" b="1" i="1" dirty="0">
                    <a:ea typeface="FangSong" panose="02010609060101010101" pitchFamily="49" charset="-122"/>
                    <a:cs typeface="FangSong" panose="02010609060101010101" pitchFamily="49" charset="-122"/>
                    <a:sym typeface="仿宋" panose="02010609060101010101" pitchFamily="49" charset="-122"/>
                  </a:rPr>
                  <a:t>x</a:t>
                </a:r>
                <a:r>
                  <a:rPr lang="en-US" altLang="zh-CN" sz="2400" b="1" dirty="0">
                    <a:ea typeface="FangSong" panose="02010609060101010101" pitchFamily="49" charset="-122"/>
                    <a:cs typeface="FangSong" panose="02010609060101010101" pitchFamily="49" charset="-122"/>
                    <a:sym typeface="仿宋" panose="02010609060101010101" pitchFamily="49" charset="-122"/>
                  </a:rPr>
                  <a:t>)</a:t>
                </a:r>
                <a:r>
                  <a:rPr lang="en-US" altLang="zh-CN" sz="2400" dirty="0"/>
                  <a:t>, </a:t>
                </a:r>
                <a:r>
                  <a:rPr lang="zh-CN" altLang="en-US" sz="2400" dirty="0"/>
                  <a:t>其概率等于每个输出都不等于</a:t>
                </a:r>
                <a:r>
                  <a:rPr lang="en-US" altLang="zh-CN" sz="2400" b="1" i="1" dirty="0">
                    <a:ea typeface="FangSong" panose="02010609060101010101" pitchFamily="49" charset="-122"/>
                    <a:cs typeface="FangSong" panose="02010609060101010101" pitchFamily="49" charset="-122"/>
                    <a:sym typeface="仿宋" panose="02010609060101010101" pitchFamily="49" charset="-122"/>
                  </a:rPr>
                  <a:t>h</a:t>
                </a:r>
                <a:r>
                  <a:rPr lang="en-US" altLang="zh-CN" sz="2400" b="1" dirty="0">
                    <a:ea typeface="FangSong" panose="02010609060101010101" pitchFamily="49" charset="-122"/>
                    <a:cs typeface="FangSong" panose="02010609060101010101" pitchFamily="49" charset="-122"/>
                    <a:sym typeface="仿宋" panose="02010609060101010101" pitchFamily="49" charset="-122"/>
                  </a:rPr>
                  <a:t>(</a:t>
                </a:r>
                <a:r>
                  <a:rPr lang="en-US" altLang="zh-CN" sz="2400" b="1" i="1" dirty="0">
                    <a:ea typeface="FangSong" panose="02010609060101010101" pitchFamily="49" charset="-122"/>
                    <a:cs typeface="FangSong" panose="02010609060101010101" pitchFamily="49" charset="-122"/>
                    <a:sym typeface="仿宋" panose="02010609060101010101" pitchFamily="49" charset="-122"/>
                  </a:rPr>
                  <a:t>x</a:t>
                </a:r>
                <a:r>
                  <a:rPr lang="en-US" altLang="zh-CN" sz="2400" b="1" dirty="0">
                    <a:ea typeface="FangSong" panose="02010609060101010101" pitchFamily="49" charset="-122"/>
                    <a:cs typeface="FangSong" panose="02010609060101010101" pitchFamily="49" charset="-122"/>
                    <a:sym typeface="仿宋" panose="02010609060101010101" pitchFamily="49" charset="-122"/>
                  </a:rPr>
                  <a:t>)</a:t>
                </a:r>
                <a:r>
                  <a:rPr lang="zh-CN" altLang="en-US" sz="2400" dirty="0"/>
                  <a:t>的概率之积</a:t>
                </a:r>
                <a:r>
                  <a:rPr lang="en-US" altLang="zh-CN" sz="2400" dirty="0"/>
                  <a:t>, </a:t>
                </a:r>
                <a:r>
                  <a:rPr lang="zh-CN" altLang="en-US" sz="2400" dirty="0"/>
                  <a:t>为 </a:t>
                </a:r>
                <a:r>
                  <a:rPr lang="en-US" altLang="zh-CN" sz="2400" b="1" dirty="0">
                    <a:solidFill>
                      <a:srgbClr val="FF0000"/>
                    </a:solidFill>
                    <a:ea typeface="FangSong" panose="02010609060101010101" pitchFamily="49" charset="-122"/>
                    <a:cs typeface="FangSong" panose="02010609060101010101" pitchFamily="49" charset="-122"/>
                  </a:rPr>
                  <a:t>[</a:t>
                </a:r>
                <a:r>
                  <a:rPr lang="en-US" altLang="zh-CN" sz="2400" b="1" dirty="0">
                    <a:solidFill>
                      <a:srgbClr val="FF0000"/>
                    </a:solidFill>
                  </a:rPr>
                  <a:t>1-1/</a:t>
                </a:r>
                <a:r>
                  <a:rPr lang="en-US" altLang="zh-CN" sz="2400" b="1" i="1" dirty="0">
                    <a:solidFill>
                      <a:srgbClr val="FF0000"/>
                    </a:solidFill>
                  </a:rPr>
                  <a:t>n</a:t>
                </a:r>
                <a:r>
                  <a:rPr lang="en-US" altLang="zh-CN" sz="2400" b="1" dirty="0">
                    <a:solidFill>
                      <a:srgbClr val="FF0000"/>
                    </a:solidFill>
                    <a:ea typeface="FangSong" panose="02010609060101010101" pitchFamily="49" charset="-122"/>
                    <a:cs typeface="FangSong" panose="02010609060101010101" pitchFamily="49" charset="-122"/>
                  </a:rPr>
                  <a:t>]</a:t>
                </a:r>
                <a:r>
                  <a:rPr lang="en-US" altLang="zh-CN" sz="2400" b="1" i="1" baseline="30000" dirty="0">
                    <a:solidFill>
                      <a:srgbClr val="FF0000"/>
                    </a:solidFill>
                    <a:ea typeface="FangSong" panose="02010609060101010101" pitchFamily="49" charset="-122"/>
                    <a:cs typeface="FangSong" panose="02010609060101010101" pitchFamily="49" charset="-122"/>
                  </a:rPr>
                  <a:t>k</a:t>
                </a:r>
                <a:r>
                  <a:rPr lang="en-US" altLang="zh-CN" sz="2400" dirty="0"/>
                  <a:t>。</a:t>
                </a:r>
              </a:p>
              <a:p>
                <a:pPr lvl="1">
                  <a:lnSpc>
                    <a:spcPct val="110000"/>
                  </a:lnSpc>
                </a:pPr>
                <a:r>
                  <a:rPr lang="en-US" altLang="zh-CN" sz="2400" b="1" i="1" dirty="0">
                    <a:ea typeface="FangSong" panose="02010609060101010101" pitchFamily="49" charset="-122"/>
                    <a:cs typeface="FangSong" panose="02010609060101010101" pitchFamily="49" charset="-122"/>
                    <a:sym typeface="仿宋" panose="02010609060101010101" pitchFamily="49" charset="-122"/>
                  </a:rPr>
                  <a:t>y</a:t>
                </a:r>
                <a:r>
                  <a:rPr lang="en-US" altLang="zh-CN" sz="2400" i="1" dirty="0">
                    <a:ea typeface="FangSong" panose="02010609060101010101" pitchFamily="49" charset="-122"/>
                    <a:cs typeface="FangSong" panose="02010609060101010101" pitchFamily="49" charset="-122"/>
                    <a:sym typeface="仿宋" panose="02010609060101010101" pitchFamily="49" charset="-122"/>
                  </a:rPr>
                  <a:t> </a:t>
                </a:r>
                <a:r>
                  <a:rPr lang="zh-CN" altLang="en-US" sz="2400" dirty="0"/>
                  <a:t>取</a:t>
                </a:r>
                <a:r>
                  <a:rPr lang="en-US" altLang="zh-CN" sz="2400" b="1" i="1" dirty="0">
                    <a:ea typeface="FangSong" panose="02010609060101010101" pitchFamily="49" charset="-122"/>
                    <a:cs typeface="FangSong" panose="02010609060101010101" pitchFamily="49" charset="-122"/>
                  </a:rPr>
                  <a:t>k</a:t>
                </a:r>
                <a:r>
                  <a:rPr lang="zh-CN" altLang="en-US" sz="2400" dirty="0"/>
                  <a:t>个随机值得到函数的</a:t>
                </a:r>
                <a:r>
                  <a:rPr lang="en-US" altLang="zh-CN" sz="2400" b="1" i="1" dirty="0">
                    <a:ea typeface="FangSong" panose="02010609060101010101" pitchFamily="49" charset="-122"/>
                    <a:cs typeface="FangSong" panose="02010609060101010101" pitchFamily="49" charset="-122"/>
                    <a:sym typeface="仿宋" panose="02010609060101010101" pitchFamily="49" charset="-122"/>
                  </a:rPr>
                  <a:t>k</a:t>
                </a:r>
                <a:r>
                  <a:rPr lang="zh-CN" altLang="en-US" sz="2400" dirty="0"/>
                  <a:t>个输出中至少有一个等于</a:t>
                </a:r>
                <a:r>
                  <a:rPr lang="en-US" altLang="zh-CN" sz="2400" b="1" i="1" dirty="0"/>
                  <a:t>h</a:t>
                </a:r>
                <a:r>
                  <a:rPr lang="en-US" altLang="zh-CN" sz="2400" b="1" dirty="0">
                    <a:ea typeface="FangSong" panose="02010609060101010101" pitchFamily="49" charset="-122"/>
                    <a:cs typeface="FangSong" panose="02010609060101010101" pitchFamily="49" charset="-122"/>
                    <a:sym typeface="仿宋" panose="02010609060101010101" pitchFamily="49" charset="-122"/>
                  </a:rPr>
                  <a:t>(</a:t>
                </a:r>
                <a:r>
                  <a:rPr lang="en-US" altLang="zh-CN" sz="2400" b="1" i="1" dirty="0">
                    <a:ea typeface="FangSong" panose="02010609060101010101" pitchFamily="49" charset="-122"/>
                    <a:cs typeface="FangSong" panose="02010609060101010101" pitchFamily="49" charset="-122"/>
                    <a:sym typeface="仿宋" panose="02010609060101010101" pitchFamily="49" charset="-122"/>
                  </a:rPr>
                  <a:t>x</a:t>
                </a:r>
                <a:r>
                  <a:rPr lang="en-US" altLang="zh-CN" sz="2400" b="1" dirty="0">
                    <a:ea typeface="FangSong" panose="02010609060101010101" pitchFamily="49" charset="-122"/>
                    <a:cs typeface="FangSong" panose="02010609060101010101" pitchFamily="49" charset="-122"/>
                    <a:sym typeface="仿宋" panose="02010609060101010101" pitchFamily="49" charset="-122"/>
                  </a:rPr>
                  <a:t>) </a:t>
                </a:r>
                <a:r>
                  <a:rPr lang="zh-CN" altLang="en-US" sz="2400" dirty="0"/>
                  <a:t>的概率为</a:t>
                </a:r>
                <a:r>
                  <a:rPr lang="en-US" altLang="zh-CN" sz="2400" b="1" dirty="0">
                    <a:solidFill>
                      <a:srgbClr val="FF0000"/>
                    </a:solidFill>
                  </a:rPr>
                  <a:t>1-</a:t>
                </a:r>
                <a:r>
                  <a:rPr lang="en-US" altLang="zh-CN" sz="2400" b="1" dirty="0">
                    <a:solidFill>
                      <a:srgbClr val="FF0000"/>
                    </a:solidFill>
                    <a:ea typeface="FangSong" panose="02010609060101010101" pitchFamily="49" charset="-122"/>
                    <a:cs typeface="FangSong" panose="02010609060101010101" pitchFamily="49" charset="-122"/>
                  </a:rPr>
                  <a:t>[</a:t>
                </a:r>
                <a:r>
                  <a:rPr lang="en-US" altLang="zh-CN" sz="2400" b="1" dirty="0">
                    <a:solidFill>
                      <a:srgbClr val="FF0000"/>
                    </a:solidFill>
                    <a:sym typeface="仿宋" panose="02010609060101010101" pitchFamily="49" charset="-122"/>
                  </a:rPr>
                  <a:t>1-1/</a:t>
                </a:r>
                <a:r>
                  <a:rPr lang="en-US" altLang="zh-CN" sz="2400" b="1" i="1" dirty="0">
                    <a:solidFill>
                      <a:srgbClr val="FF0000"/>
                    </a:solidFill>
                    <a:sym typeface="仿宋" panose="02010609060101010101" pitchFamily="49" charset="-122"/>
                  </a:rPr>
                  <a:t>n</a:t>
                </a:r>
                <a:r>
                  <a:rPr lang="en-US" altLang="zh-CN" sz="2400" b="1" dirty="0">
                    <a:solidFill>
                      <a:srgbClr val="FF0000"/>
                    </a:solidFill>
                    <a:ea typeface="FangSong" panose="02010609060101010101" pitchFamily="49" charset="-122"/>
                    <a:cs typeface="FangSong" panose="02010609060101010101" pitchFamily="49" charset="-122"/>
                  </a:rPr>
                  <a:t>]</a:t>
                </a:r>
                <a:r>
                  <a:rPr lang="en-US" altLang="zh-CN" sz="2400" b="1" i="1" baseline="30000" dirty="0">
                    <a:solidFill>
                      <a:srgbClr val="FF0000"/>
                    </a:solidFill>
                    <a:ea typeface="FangSong" panose="02010609060101010101" pitchFamily="49" charset="-122"/>
                    <a:cs typeface="FangSong" panose="02010609060101010101" pitchFamily="49" charset="-122"/>
                  </a:rPr>
                  <a:t>k</a:t>
                </a:r>
                <a:r>
                  <a:rPr lang="en-US" altLang="zh-CN" sz="2400" dirty="0"/>
                  <a:t>。</a:t>
                </a:r>
              </a:p>
              <a:p>
                <a:pPr marL="457200" lvl="1" indent="0" algn="ctr">
                  <a:lnSpc>
                    <a:spcPct val="110000"/>
                  </a:lnSpc>
                  <a:buNone/>
                </a:pPr>
                <a:r>
                  <a:rPr lang="zh-CN" altLang="en-US" sz="2400" dirty="0">
                    <a:solidFill>
                      <a:srgbClr val="FF0000"/>
                    </a:solidFill>
                  </a:rPr>
                  <a:t>由</a:t>
                </a:r>
                <a:r>
                  <a:rPr lang="en-US" altLang="zh-CN" sz="2400" b="1" dirty="0">
                    <a:solidFill>
                      <a:srgbClr val="FF0000"/>
                    </a:solidFill>
                  </a:rPr>
                  <a:t>Taylor</a:t>
                </a:r>
                <a:r>
                  <a:rPr lang="zh-CN" altLang="en-US" sz="2400" dirty="0">
                    <a:solidFill>
                      <a:srgbClr val="FF0000"/>
                    </a:solidFill>
                  </a:rPr>
                  <a:t>级数</a:t>
                </a:r>
                <a:r>
                  <a:rPr lang="zh-CN" altLang="en-US" sz="2400" b="1" dirty="0">
                    <a:solidFill>
                      <a:srgbClr val="FF0000"/>
                    </a:solidFill>
                  </a:rPr>
                  <a:t>(1+</a:t>
                </a:r>
                <a:r>
                  <a:rPr lang="en-US" altLang="zh-CN" sz="2400" b="1" i="1" dirty="0">
                    <a:solidFill>
                      <a:srgbClr val="FF0000"/>
                    </a:solidFill>
                  </a:rPr>
                  <a:t>x</a:t>
                </a:r>
                <a:r>
                  <a:rPr lang="en-US" altLang="zh-CN" sz="2400" b="1" dirty="0">
                    <a:solidFill>
                      <a:srgbClr val="FF0000"/>
                    </a:solidFill>
                  </a:rPr>
                  <a:t>)</a:t>
                </a:r>
                <a:r>
                  <a:rPr lang="en-US" altLang="zh-CN" sz="2400" b="1" i="1" baseline="30000" dirty="0">
                    <a:solidFill>
                      <a:srgbClr val="FF0000"/>
                    </a:solidFill>
                  </a:rPr>
                  <a:t>k</a:t>
                </a:r>
                <a:r>
                  <a:rPr lang="en-US" altLang="zh-CN" sz="2400" b="1" dirty="0">
                    <a:solidFill>
                      <a:srgbClr val="FF0000"/>
                    </a:solidFill>
                  </a:rPr>
                  <a:t>≈1+</a:t>
                </a:r>
                <a:r>
                  <a:rPr lang="en-US" altLang="zh-CN" sz="2400" b="1" i="1" dirty="0">
                    <a:solidFill>
                      <a:srgbClr val="FF0000"/>
                    </a:solidFill>
                  </a:rPr>
                  <a:t>kx</a:t>
                </a:r>
                <a:r>
                  <a:rPr lang="en-US" altLang="zh-CN" sz="2400" dirty="0">
                    <a:solidFill>
                      <a:srgbClr val="FF0000"/>
                    </a:solidFill>
                  </a:rPr>
                  <a:t>, </a:t>
                </a:r>
                <a:r>
                  <a:rPr lang="zh-CN" altLang="en-US" sz="2400" dirty="0">
                    <a:solidFill>
                      <a:srgbClr val="FF0000"/>
                    </a:solidFill>
                  </a:rPr>
                  <a:t>其中</a:t>
                </a:r>
                <a:r>
                  <a:rPr lang="zh-CN" altLang="en-US" sz="2400" b="1" dirty="0">
                    <a:solidFill>
                      <a:srgbClr val="FF0000"/>
                    </a:solidFill>
                  </a:rPr>
                  <a:t>|</a:t>
                </a:r>
                <a:r>
                  <a:rPr lang="en-US" altLang="zh-CN" sz="2400" b="1" i="1" dirty="0">
                    <a:solidFill>
                      <a:srgbClr val="FF0000"/>
                    </a:solidFill>
                  </a:rPr>
                  <a:t>x</a:t>
                </a:r>
                <a:r>
                  <a:rPr lang="en-US" altLang="zh-CN" sz="2400" b="1" dirty="0">
                    <a:solidFill>
                      <a:srgbClr val="FF0000"/>
                    </a:solidFill>
                  </a:rPr>
                  <a:t>|&lt;&lt;1.</a:t>
                </a:r>
              </a:p>
              <a:p>
                <a:pPr lvl="1">
                  <a:lnSpc>
                    <a:spcPct val="110000"/>
                  </a:lnSpc>
                </a:pPr>
                <a:r>
                  <a:rPr lang="zh-CN" altLang="en-US" sz="2400" dirty="0"/>
                  <a:t>第</a:t>
                </a:r>
                <a:r>
                  <a:rPr lang="en-US" altLang="zh-CN" sz="2400" dirty="0"/>
                  <a:t>I</a:t>
                </a:r>
                <a:r>
                  <a:rPr lang="zh-CN" altLang="en-US" sz="2400" dirty="0"/>
                  <a:t>类生日攻击问题就是要求</a:t>
                </a:r>
                <a:r>
                  <a:rPr lang="en-US" altLang="zh-CN" sz="2400" dirty="0"/>
                  <a:t>:</a:t>
                </a:r>
                <a:endParaRPr lang="zh-CN" altLang="en-US" sz="2400" dirty="0"/>
              </a:p>
              <a:p>
                <a:pPr marL="287338" indent="-6350" algn="ctr">
                  <a:lnSpc>
                    <a:spcPct val="110000"/>
                  </a:lnSpc>
                  <a:buNone/>
                </a:pPr>
                <a:r>
                  <a:rPr lang="zh-CN" altLang="en-US" sz="2400" b="1" dirty="0">
                    <a:solidFill>
                      <a:srgbClr val="FF0000"/>
                    </a:solidFill>
                  </a:rPr>
                  <a:t>1-[1-1/</a:t>
                </a:r>
                <a:r>
                  <a:rPr lang="en-US" altLang="zh-CN" sz="2400" b="1" i="1" dirty="0">
                    <a:solidFill>
                      <a:srgbClr val="FF0000"/>
                    </a:solidFill>
                  </a:rPr>
                  <a:t>n</a:t>
                </a:r>
                <a:r>
                  <a:rPr lang="en-US" altLang="zh-CN" sz="2400" b="1" dirty="0">
                    <a:solidFill>
                      <a:srgbClr val="FF0000"/>
                    </a:solidFill>
                  </a:rPr>
                  <a:t>]</a:t>
                </a:r>
                <a:r>
                  <a:rPr lang="en-US" altLang="zh-CN" sz="2400" b="1" i="1" baseline="30000" dirty="0">
                    <a:solidFill>
                      <a:srgbClr val="FF0000"/>
                    </a:solidFill>
                  </a:rPr>
                  <a:t>k</a:t>
                </a:r>
                <a:r>
                  <a:rPr lang="en-US" altLang="zh-CN" sz="2400" b="1" dirty="0">
                    <a:solidFill>
                      <a:srgbClr val="FF0000"/>
                    </a:solidFill>
                  </a:rPr>
                  <a:t>≈1-[1-</a:t>
                </a:r>
                <a:r>
                  <a:rPr lang="en-US" altLang="zh-CN" sz="2400" b="1" i="1" dirty="0">
                    <a:solidFill>
                      <a:srgbClr val="FF0000"/>
                    </a:solidFill>
                  </a:rPr>
                  <a:t>k</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en-US" altLang="zh-CN" sz="2400" b="1" i="1" dirty="0">
                    <a:solidFill>
                      <a:srgbClr val="FF0000"/>
                    </a:solidFill>
                  </a:rPr>
                  <a:t>k</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0.5 </a:t>
                </a:r>
                <a:r>
                  <a:rPr lang="en-US" altLang="zh-CN" sz="2400" b="1" dirty="0"/>
                  <a:t>⇒</a:t>
                </a:r>
                <a:r>
                  <a:rPr lang="en-US" altLang="zh-CN" sz="2400" b="1" i="1" dirty="0">
                    <a:solidFill>
                      <a:schemeClr val="accent1"/>
                    </a:solidFill>
                  </a:rPr>
                  <a:t> </a:t>
                </a:r>
                <a:r>
                  <a:rPr lang="en-US" altLang="zh-CN" sz="2400" b="1" i="1" dirty="0">
                    <a:solidFill>
                      <a:srgbClr val="FF0000"/>
                    </a:solidFill>
                  </a:rPr>
                  <a:t>k= n</a:t>
                </a:r>
                <a:r>
                  <a:rPr lang="en-US" altLang="zh-CN" sz="2400" b="1" dirty="0">
                    <a:solidFill>
                      <a:srgbClr val="FF0000"/>
                    </a:solidFill>
                  </a:rPr>
                  <a:t>/2</a:t>
                </a:r>
              </a:p>
              <a:p>
                <a:endParaRPr lang="zh-CN" altLang="en-US" dirty="0"/>
              </a:p>
            </p:txBody>
          </p:sp>
        </mc:Choice>
        <mc:Fallback xmlns="">
          <p:sp>
            <p:nvSpPr>
              <p:cNvPr id="3" name="内容占位符 2">
                <a:extLst>
                  <a:ext uri="{FF2B5EF4-FFF2-40B4-BE49-F238E27FC236}">
                    <a16:creationId xmlns:a16="http://schemas.microsoft.com/office/drawing/2014/main" xmlns="" id="{8EB4FA02-F06D-4129-BDB9-01E9B4BBE979}"/>
                  </a:ext>
                </a:extLst>
              </p:cNvPr>
              <p:cNvSpPr>
                <a:spLocks noGrp="1" noRot="1" noChangeAspect="1" noMove="1" noResize="1" noEditPoints="1" noAdjustHandles="1" noChangeArrowheads="1" noChangeShapeType="1" noTextEdit="1"/>
              </p:cNvSpPr>
              <p:nvPr>
                <p:ph idx="1"/>
              </p:nvPr>
            </p:nvSpPr>
            <p:spPr>
              <a:blipFill rotWithShape="1">
                <a:blip r:embed="rId3"/>
                <a:stretch>
                  <a:fillRect l="-1700" t="-858" r="-1236" b="-5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1052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71EE695-A92D-48C5-97CD-8CAE752B2C89}"/>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348744A1-4F67-46FC-9BA7-F88DF7C69304}"/>
              </a:ext>
            </a:extLst>
          </p:cNvPr>
          <p:cNvSpPr>
            <a:spLocks noGrp="1"/>
          </p:cNvSpPr>
          <p:nvPr>
            <p:ph idx="1"/>
          </p:nvPr>
        </p:nvSpPr>
        <p:spPr>
          <a:xfrm>
            <a:off x="617935" y="1033463"/>
            <a:ext cx="7886700" cy="5203849"/>
          </a:xfrm>
        </p:spPr>
        <p:txBody>
          <a:bodyPr/>
          <a:lstStyle/>
          <a:p>
            <a:r>
              <a:rPr lang="zh-CN" altLang="en-US" dirty="0"/>
              <a:t>生日悖论</a:t>
            </a:r>
            <a:r>
              <a:rPr lang="zh-CN" altLang="en-US" b="1" dirty="0"/>
              <a:t>Ⅱ</a:t>
            </a:r>
            <a:endParaRPr lang="en-US" altLang="zh-CN" b="1" dirty="0"/>
          </a:p>
          <a:p>
            <a:pPr lvl="1"/>
            <a:r>
              <a:rPr lang="zh-CN" altLang="en-US" dirty="0"/>
              <a:t>生日悖论</a:t>
            </a:r>
            <a:r>
              <a:rPr lang="en-US" altLang="zh-CN" b="1" dirty="0"/>
              <a:t>II</a:t>
            </a:r>
            <a:r>
              <a:rPr lang="zh-CN" altLang="en-US" dirty="0"/>
              <a:t>是指在</a:t>
            </a:r>
            <a:r>
              <a:rPr lang="en-US" altLang="zh-CN" b="1" i="1" dirty="0"/>
              <a:t>k</a:t>
            </a:r>
            <a:r>
              <a:rPr lang="zh-CN" altLang="en-US" dirty="0"/>
              <a:t>个人中至少有两个人的生日相同的概率大于</a:t>
            </a:r>
            <a:r>
              <a:rPr lang="en-US" altLang="zh-CN" b="1" dirty="0"/>
              <a:t>0.5</a:t>
            </a:r>
            <a:r>
              <a:rPr lang="zh-CN" altLang="en-US" dirty="0"/>
              <a:t>时</a:t>
            </a:r>
            <a:r>
              <a:rPr lang="en-US" altLang="zh-CN" dirty="0"/>
              <a:t>, </a:t>
            </a:r>
            <a:r>
              <a:rPr lang="en-US" altLang="zh-CN" b="1" i="1" dirty="0"/>
              <a:t>k</a:t>
            </a:r>
            <a:r>
              <a:rPr lang="zh-CN" altLang="en-US" dirty="0"/>
              <a:t>至少多大</a:t>
            </a:r>
            <a:r>
              <a:rPr lang="en-US" altLang="zh-CN" b="1" dirty="0"/>
              <a:t>?</a:t>
            </a:r>
            <a:r>
              <a:rPr lang="en-US" altLang="zh-CN" b="1" dirty="0">
                <a:solidFill>
                  <a:srgbClr val="FF0000"/>
                </a:solidFill>
              </a:rPr>
              <a:t>(</a:t>
            </a:r>
            <a:r>
              <a:rPr lang="en-US" altLang="zh-CN" b="1" i="1" dirty="0">
                <a:solidFill>
                  <a:srgbClr val="FF0000"/>
                </a:solidFill>
              </a:rPr>
              <a:t>k</a:t>
            </a:r>
            <a:r>
              <a:rPr lang="en-US" altLang="zh-CN" b="1" dirty="0">
                <a:solidFill>
                  <a:srgbClr val="FF0000"/>
                </a:solidFill>
              </a:rPr>
              <a:t>=23)</a:t>
            </a:r>
          </a:p>
          <a:p>
            <a:pPr lvl="1"/>
            <a:r>
              <a:rPr lang="zh-CN" altLang="en-US" dirty="0"/>
              <a:t>第</a:t>
            </a:r>
            <a:r>
              <a:rPr lang="en-US" altLang="zh-CN" b="1" dirty="0"/>
              <a:t>II</a:t>
            </a:r>
            <a:r>
              <a:rPr lang="zh-CN" altLang="en-US" dirty="0"/>
              <a:t>类生日攻击问题是指已知</a:t>
            </a:r>
            <a:r>
              <a:rPr lang="en-US" altLang="zh-CN" b="1" dirty="0"/>
              <a:t>Hash</a:t>
            </a:r>
            <a:r>
              <a:rPr lang="zh-CN" altLang="en-US" dirty="0"/>
              <a:t>函数</a:t>
            </a:r>
            <a:r>
              <a:rPr lang="en-US" altLang="zh-CN" b="1" i="1" dirty="0"/>
              <a:t>h</a:t>
            </a:r>
            <a:r>
              <a:rPr lang="zh-CN" altLang="en-US" dirty="0"/>
              <a:t>有</a:t>
            </a:r>
            <a:r>
              <a:rPr lang="en-US" altLang="zh-CN" b="1" i="1" dirty="0"/>
              <a:t>n</a:t>
            </a:r>
            <a:r>
              <a:rPr lang="zh-CN" altLang="en-US" dirty="0"/>
              <a:t>个可能的输出</a:t>
            </a:r>
            <a:r>
              <a:rPr lang="en-US" altLang="zh-CN" dirty="0"/>
              <a:t>, </a:t>
            </a:r>
            <a:r>
              <a:rPr lang="zh-CN" altLang="en-US" dirty="0"/>
              <a:t>如果随机取</a:t>
            </a:r>
            <a:r>
              <a:rPr lang="en-US" altLang="zh-CN" b="1" i="1" dirty="0"/>
              <a:t>k</a:t>
            </a:r>
            <a:r>
              <a:rPr lang="zh-CN" altLang="en-US" dirty="0"/>
              <a:t>个输入</a:t>
            </a:r>
            <a:r>
              <a:rPr lang="en-US" altLang="zh-CN" dirty="0"/>
              <a:t>, </a:t>
            </a:r>
            <a:r>
              <a:rPr lang="zh-CN" altLang="en-US" dirty="0"/>
              <a:t>则至少有两个不同的输入</a:t>
            </a:r>
            <a:r>
              <a:rPr lang="en-US" altLang="zh-CN" b="1" i="1" dirty="0"/>
              <a:t>x</a:t>
            </a:r>
            <a:r>
              <a:rPr lang="en-US" altLang="zh-CN" b="1" dirty="0"/>
              <a:t>, </a:t>
            </a:r>
            <a:r>
              <a:rPr lang="en-US" altLang="zh-CN" b="1" i="1" dirty="0"/>
              <a:t>y</a:t>
            </a:r>
            <a:r>
              <a:rPr lang="en-US" altLang="zh-CN" b="1" dirty="0"/>
              <a:t>, </a:t>
            </a:r>
            <a:r>
              <a:rPr lang="zh-CN" altLang="en-US" dirty="0"/>
              <a:t>使得</a:t>
            </a:r>
            <a:r>
              <a:rPr lang="en-US" altLang="zh-CN" b="1" i="1" dirty="0"/>
              <a:t>h</a:t>
            </a:r>
            <a:r>
              <a:rPr lang="en-US" altLang="zh-CN" b="1" dirty="0"/>
              <a:t>(</a:t>
            </a:r>
            <a:r>
              <a:rPr lang="en-US" altLang="zh-CN" b="1" i="1" dirty="0"/>
              <a:t>x</a:t>
            </a:r>
            <a:r>
              <a:rPr lang="en-US" altLang="zh-CN" b="1" dirty="0"/>
              <a:t>)=</a:t>
            </a:r>
            <a:r>
              <a:rPr lang="en-US" altLang="zh-CN" b="1" i="1" dirty="0"/>
              <a:t>h</a:t>
            </a:r>
            <a:r>
              <a:rPr lang="en-US" altLang="zh-CN" b="1" dirty="0"/>
              <a:t>(</a:t>
            </a:r>
            <a:r>
              <a:rPr lang="en-US" altLang="zh-CN" b="1" i="1" dirty="0"/>
              <a:t>y</a:t>
            </a:r>
            <a:r>
              <a:rPr lang="en-US" altLang="zh-CN" b="1" dirty="0"/>
              <a:t>)</a:t>
            </a:r>
            <a:r>
              <a:rPr lang="zh-CN" altLang="en-US" dirty="0"/>
              <a:t>的概率为</a:t>
            </a:r>
            <a:r>
              <a:rPr lang="en-US" altLang="zh-CN" b="1" dirty="0"/>
              <a:t>0.5</a:t>
            </a:r>
            <a:r>
              <a:rPr lang="zh-CN" altLang="en-US" dirty="0"/>
              <a:t>时</a:t>
            </a:r>
            <a:r>
              <a:rPr lang="en-US" altLang="zh-CN" dirty="0"/>
              <a:t>, </a:t>
            </a:r>
            <a:r>
              <a:rPr lang="en-US" altLang="zh-CN" b="1" i="1" dirty="0"/>
              <a:t>k</a:t>
            </a:r>
            <a:r>
              <a:rPr lang="zh-CN" altLang="en-US" dirty="0"/>
              <a:t>有多大</a:t>
            </a:r>
            <a:r>
              <a:rPr lang="en-US" altLang="zh-CN" dirty="0"/>
              <a:t>?</a:t>
            </a:r>
          </a:p>
          <a:p>
            <a:pPr marL="0" lvl="1" indent="0" algn="ctr">
              <a:buNone/>
            </a:pPr>
            <a:r>
              <a:rPr lang="zh-CN" altLang="en-US" dirty="0">
                <a:solidFill>
                  <a:srgbClr val="FF0000"/>
                </a:solidFill>
              </a:rPr>
              <a:t>在</a:t>
            </a:r>
            <a:r>
              <a:rPr lang="en-US" altLang="zh-CN" b="1" dirty="0">
                <a:solidFill>
                  <a:srgbClr val="FF0000"/>
                </a:solidFill>
              </a:rPr>
              <a:t>Hash</a:t>
            </a:r>
            <a:r>
              <a:rPr lang="zh-CN" altLang="en-US" dirty="0">
                <a:solidFill>
                  <a:srgbClr val="FF0000"/>
                </a:solidFill>
              </a:rPr>
              <a:t>函数中寻找碰撞≈寻找相同生日的两个人</a:t>
            </a:r>
            <a:endParaRPr lang="zh-CN" altLang="en-US" dirty="0"/>
          </a:p>
          <a:p>
            <a:pPr lvl="1"/>
            <a:r>
              <a:rPr lang="zh-CN" altLang="en-US" dirty="0">
                <a:latin typeface="华文中宋" panose="02010600040101010101" pitchFamily="2" charset="-122"/>
              </a:rPr>
              <a:t>第</a:t>
            </a:r>
            <a:r>
              <a:rPr lang="en-US" altLang="zh-CN" dirty="0"/>
              <a:t>II</a:t>
            </a:r>
            <a:r>
              <a:rPr lang="zh-CN" altLang="en-US" dirty="0">
                <a:latin typeface="华文中宋" panose="02010600040101010101" pitchFamily="2" charset="-122"/>
              </a:rPr>
              <a:t>类生日攻击问题</a:t>
            </a:r>
            <a:r>
              <a:rPr lang="zh-CN" altLang="en-US" dirty="0">
                <a:solidFill>
                  <a:srgbClr val="FF0000"/>
                </a:solidFill>
                <a:latin typeface="华文中宋" panose="02010600040101010101" pitchFamily="2" charset="-122"/>
              </a:rPr>
              <a:t>对应着</a:t>
            </a:r>
            <a:r>
              <a:rPr lang="en-US" altLang="zh-CN" b="1" dirty="0">
                <a:solidFill>
                  <a:srgbClr val="FF0000"/>
                </a:solidFill>
              </a:rPr>
              <a:t>Hash</a:t>
            </a:r>
            <a:r>
              <a:rPr lang="zh-CN" altLang="en-US" dirty="0">
                <a:solidFill>
                  <a:srgbClr val="FF0000"/>
                </a:solidFill>
                <a:latin typeface="华文中宋" panose="02010600040101010101" pitchFamily="2" charset="-122"/>
              </a:rPr>
              <a:t>函数的抗强碰撞性问题</a:t>
            </a:r>
            <a:r>
              <a:rPr lang="zh-CN" altLang="en-US" dirty="0">
                <a:latin typeface="华文中宋" panose="02010600040101010101" pitchFamily="2" charset="-122"/>
              </a:rPr>
              <a:t>。</a:t>
            </a:r>
          </a:p>
          <a:p>
            <a:endParaRPr lang="zh-CN" altLang="en-US" dirty="0"/>
          </a:p>
        </p:txBody>
      </p:sp>
    </p:spTree>
    <p:extLst>
      <p:ext uri="{BB962C8B-B14F-4D97-AF65-F5344CB8AC3E}">
        <p14:creationId xmlns:p14="http://schemas.microsoft.com/office/powerpoint/2010/main" val="18184948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74D3FA3-F0C5-4642-891D-E2D0052AB7CF}"/>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34A3083D-4E3C-411E-98B6-959BDB86BA8F}"/>
              </a:ext>
            </a:extLst>
          </p:cNvPr>
          <p:cNvSpPr>
            <a:spLocks noGrp="1"/>
          </p:cNvSpPr>
          <p:nvPr>
            <p:ph idx="1"/>
          </p:nvPr>
        </p:nvSpPr>
        <p:spPr/>
        <p:txBody>
          <a:bodyPr/>
          <a:lstStyle/>
          <a:p>
            <a:r>
              <a:rPr lang="zh-CN" altLang="en-US" dirty="0"/>
              <a:t>分</a:t>
            </a:r>
            <a:r>
              <a:rPr lang="zh-CN" altLang="en-US" sz="3200" dirty="0"/>
              <a:t>析</a:t>
            </a:r>
            <a:endParaRPr lang="en-US" altLang="zh-CN" sz="3200" dirty="0"/>
          </a:p>
          <a:p>
            <a:pPr lvl="1"/>
            <a:r>
              <a:rPr lang="zh-CN" altLang="en-US" sz="2400" dirty="0"/>
              <a:t>设有 </a:t>
            </a:r>
            <a:r>
              <a:rPr lang="en-US" altLang="zh-CN" sz="2400" b="1" i="1" dirty="0"/>
              <a:t>k </a:t>
            </a:r>
            <a:r>
              <a:rPr lang="zh-CN" altLang="en-US" sz="2400" dirty="0"/>
              <a:t>个整数项</a:t>
            </a:r>
            <a:r>
              <a:rPr lang="en-US" altLang="zh-CN" sz="2400" dirty="0"/>
              <a:t>, </a:t>
            </a:r>
            <a:r>
              <a:rPr lang="zh-CN" altLang="en-US" sz="2400" dirty="0"/>
              <a:t>每一项都在</a:t>
            </a:r>
            <a:r>
              <a:rPr lang="zh-CN" altLang="en-US" sz="2400" b="1" dirty="0"/>
              <a:t>1</a:t>
            </a:r>
            <a:r>
              <a:rPr lang="zh-CN" altLang="en-US" sz="2400" dirty="0"/>
              <a:t>到</a:t>
            </a:r>
            <a:r>
              <a:rPr lang="en-US" altLang="zh-CN" sz="2400" b="1" i="1" dirty="0"/>
              <a:t>n</a:t>
            </a:r>
            <a:r>
              <a:rPr lang="zh-CN" altLang="en-US" sz="2400" dirty="0"/>
              <a:t>之间等可能地取值。</a:t>
            </a:r>
            <a:endParaRPr lang="en-US" altLang="zh-CN" sz="2400" dirty="0"/>
          </a:p>
          <a:p>
            <a:pPr lvl="1"/>
            <a:r>
              <a:rPr lang="en-US" altLang="zh-CN" sz="2400" b="1" i="1" dirty="0">
                <a:solidFill>
                  <a:srgbClr val="3333FF"/>
                </a:solidFill>
              </a:rPr>
              <a:t>P</a:t>
            </a:r>
            <a:r>
              <a:rPr lang="en-US" altLang="zh-CN" sz="2400" b="1" dirty="0">
                <a:solidFill>
                  <a:srgbClr val="3333FF"/>
                </a:solidFill>
              </a:rPr>
              <a:t>(</a:t>
            </a:r>
            <a:r>
              <a:rPr lang="en-US" altLang="zh-CN" sz="2400" b="1" i="1" dirty="0">
                <a:solidFill>
                  <a:srgbClr val="3333FF"/>
                </a:solidFill>
              </a:rPr>
              <a:t>n</a:t>
            </a:r>
            <a:r>
              <a:rPr lang="en-US" altLang="zh-CN" sz="2400" b="1" dirty="0">
                <a:solidFill>
                  <a:srgbClr val="3333FF"/>
                </a:solidFill>
              </a:rPr>
              <a:t>, </a:t>
            </a:r>
            <a:r>
              <a:rPr lang="en-US" altLang="zh-CN" sz="2400" b="1" i="1" dirty="0">
                <a:solidFill>
                  <a:srgbClr val="3333FF"/>
                </a:solidFill>
              </a:rPr>
              <a:t>k</a:t>
            </a:r>
            <a:r>
              <a:rPr lang="en-US" altLang="zh-CN" sz="2400" b="1" dirty="0">
                <a:solidFill>
                  <a:srgbClr val="3333FF"/>
                </a:solidFill>
              </a:rPr>
              <a:t>): </a:t>
            </a:r>
            <a:r>
              <a:rPr lang="en-US" altLang="zh-CN" sz="2400" b="1" i="1" dirty="0">
                <a:solidFill>
                  <a:srgbClr val="FF0000"/>
                </a:solidFill>
              </a:rPr>
              <a:t>k</a:t>
            </a:r>
            <a:r>
              <a:rPr lang="zh-CN" altLang="en-US" sz="2400" dirty="0">
                <a:solidFill>
                  <a:srgbClr val="FF0000"/>
                </a:solidFill>
              </a:rPr>
              <a:t>个整数项中至少有两个取值相同的概率</a:t>
            </a:r>
            <a:r>
              <a:rPr lang="en-US" altLang="zh-CN" sz="2400" dirty="0">
                <a:solidFill>
                  <a:srgbClr val="FF0000"/>
                </a:solidFill>
              </a:rPr>
              <a:t>。</a:t>
            </a:r>
            <a:r>
              <a:rPr lang="zh-CN" altLang="en-US" sz="2400" dirty="0"/>
              <a:t>生日悖论就是求使得</a:t>
            </a:r>
            <a:r>
              <a:rPr lang="en-US" altLang="zh-CN" sz="2400" b="1" i="1" dirty="0"/>
              <a:t>P</a:t>
            </a:r>
            <a:r>
              <a:rPr lang="en-US" altLang="zh-CN" sz="2400" b="1" dirty="0"/>
              <a:t>(365, </a:t>
            </a:r>
            <a:r>
              <a:rPr lang="en-US" altLang="zh-CN" sz="2400" b="1" i="1" dirty="0"/>
              <a:t>k</a:t>
            </a:r>
            <a:r>
              <a:rPr lang="en-US" altLang="zh-CN" sz="2400" b="1" dirty="0"/>
              <a:t>)≥0.5</a:t>
            </a:r>
            <a:r>
              <a:rPr lang="zh-CN" altLang="en-US" sz="2400" dirty="0"/>
              <a:t>的最小</a:t>
            </a:r>
            <a:r>
              <a:rPr lang="en-US" altLang="zh-CN" sz="2400" b="1" i="1" dirty="0"/>
              <a:t>k</a:t>
            </a:r>
            <a:r>
              <a:rPr lang="en-US" altLang="zh-CN" sz="2400" dirty="0"/>
              <a:t>。</a:t>
            </a:r>
          </a:p>
          <a:p>
            <a:pPr lvl="1"/>
            <a:r>
              <a:rPr lang="en-US" altLang="zh-CN" sz="2400" b="1" i="1" dirty="0">
                <a:solidFill>
                  <a:srgbClr val="3333FF"/>
                </a:solidFill>
              </a:rPr>
              <a:t>Q</a:t>
            </a:r>
            <a:r>
              <a:rPr lang="en-US" altLang="zh-CN" sz="2400" b="1" dirty="0">
                <a:solidFill>
                  <a:srgbClr val="3333FF"/>
                </a:solidFill>
              </a:rPr>
              <a:t>(365, </a:t>
            </a:r>
            <a:r>
              <a:rPr lang="en-US" altLang="zh-CN" sz="2400" b="1" i="1" dirty="0">
                <a:solidFill>
                  <a:srgbClr val="3333FF"/>
                </a:solidFill>
              </a:rPr>
              <a:t>k</a:t>
            </a:r>
            <a:r>
              <a:rPr lang="en-US" altLang="zh-CN" sz="2400" b="1" dirty="0">
                <a:solidFill>
                  <a:srgbClr val="3333FF"/>
                </a:solidFill>
              </a:rPr>
              <a:t>): </a:t>
            </a:r>
            <a:r>
              <a:rPr lang="en-US" altLang="zh-CN" sz="2400" b="1" i="1" dirty="0">
                <a:solidFill>
                  <a:srgbClr val="FF0000"/>
                </a:solidFill>
              </a:rPr>
              <a:t>k</a:t>
            </a:r>
            <a:r>
              <a:rPr lang="zh-CN" altLang="en-US" sz="2400" dirty="0">
                <a:solidFill>
                  <a:srgbClr val="FF0000"/>
                </a:solidFill>
              </a:rPr>
              <a:t>个数据项中任意两个取值都不同的概率</a:t>
            </a:r>
            <a:endParaRPr lang="en-US" altLang="zh-CN" sz="2400" dirty="0"/>
          </a:p>
          <a:p>
            <a:pPr lvl="1"/>
            <a:r>
              <a:rPr lang="zh-CN" altLang="en-US" sz="2400" dirty="0"/>
              <a:t>如果</a:t>
            </a:r>
            <a:r>
              <a:rPr lang="en-US" altLang="zh-CN" sz="2400" b="1" i="1" dirty="0"/>
              <a:t>k</a:t>
            </a:r>
            <a:r>
              <a:rPr lang="en-US" altLang="zh-CN" sz="2400" b="1" dirty="0"/>
              <a:t>&gt;365</a:t>
            </a:r>
            <a:r>
              <a:rPr lang="en-US" altLang="zh-CN" sz="2400" dirty="0"/>
              <a:t>, </a:t>
            </a:r>
            <a:r>
              <a:rPr lang="zh-CN" altLang="en-US" sz="2400" dirty="0"/>
              <a:t>则不可能使得任意两个数据都不相同</a:t>
            </a:r>
            <a:r>
              <a:rPr lang="en-US" altLang="zh-CN" sz="2400" dirty="0"/>
              <a:t>, </a:t>
            </a:r>
            <a:r>
              <a:rPr lang="zh-CN" altLang="en-US" sz="2400" dirty="0"/>
              <a:t>因此假定</a:t>
            </a:r>
            <a:r>
              <a:rPr lang="en-US" altLang="zh-CN" sz="2400" b="1" i="1" dirty="0"/>
              <a:t>k</a:t>
            </a:r>
            <a:r>
              <a:rPr lang="en-US" altLang="zh-CN" sz="2400" b="1" dirty="0"/>
              <a:t>≤365</a:t>
            </a:r>
            <a:r>
              <a:rPr lang="en-US" altLang="zh-CN" sz="2400" dirty="0"/>
              <a:t>。</a:t>
            </a:r>
            <a:r>
              <a:rPr lang="en-US" altLang="zh-CN" sz="2400" b="1" i="1" dirty="0"/>
              <a:t>k</a:t>
            </a:r>
            <a:r>
              <a:rPr lang="en-US" altLang="zh-CN" sz="2400" i="1" dirty="0"/>
              <a:t> </a:t>
            </a:r>
            <a:r>
              <a:rPr lang="zh-CN" altLang="en-US" sz="2400" dirty="0"/>
              <a:t>个数据项中任意两个都不相同的所有取值方式数为</a:t>
            </a:r>
            <a:endParaRPr lang="en-US" altLang="zh-CN" sz="2400" dirty="0"/>
          </a:p>
          <a:p>
            <a:pPr lvl="1"/>
            <a:endParaRPr lang="zh-CN" altLang="en-US" sz="2400" dirty="0"/>
          </a:p>
          <a:p>
            <a:endParaRPr lang="zh-CN" altLang="en-US" dirty="0"/>
          </a:p>
        </p:txBody>
      </p:sp>
      <p:graphicFrame>
        <p:nvGraphicFramePr>
          <p:cNvPr id="5" name="对象 2">
            <a:extLst>
              <a:ext uri="{FF2B5EF4-FFF2-40B4-BE49-F238E27FC236}">
                <a16:creationId xmlns="" xmlns:a16="http://schemas.microsoft.com/office/drawing/2014/main" id="{D187A355-FE58-40D8-9C01-8E46E06597B0}"/>
              </a:ext>
            </a:extLst>
          </p:cNvPr>
          <p:cNvGraphicFramePr>
            <a:graphicFrameLocks noChangeAspect="1"/>
          </p:cNvGraphicFramePr>
          <p:nvPr>
            <p:extLst>
              <p:ext uri="{D42A27DB-BD31-4B8C-83A1-F6EECF244321}">
                <p14:modId xmlns:p14="http://schemas.microsoft.com/office/powerpoint/2010/main" val="1144630555"/>
              </p:ext>
            </p:extLst>
          </p:nvPr>
        </p:nvGraphicFramePr>
        <p:xfrm>
          <a:off x="1547664" y="5353049"/>
          <a:ext cx="6643687" cy="790575"/>
        </p:xfrm>
        <a:graphic>
          <a:graphicData uri="http://schemas.openxmlformats.org/presentationml/2006/ole">
            <mc:AlternateContent xmlns:mc="http://schemas.openxmlformats.org/markup-compatibility/2006">
              <mc:Choice xmlns:v="urn:schemas-microsoft-com:vml" Requires="v">
                <p:oleObj spid="_x0000_s174135" r:id="rId3" imgW="3351530" imgH="398780" progId="Equation.Ribbit">
                  <p:embed/>
                </p:oleObj>
              </mc:Choice>
              <mc:Fallback>
                <p:oleObj r:id="rId3" imgW="3351530" imgH="398780" progId="Equation.Ribbit">
                  <p:embed/>
                  <p:pic>
                    <p:nvPicPr>
                      <p:cNvPr id="65544" name="对象 2">
                        <a:extLst>
                          <a:ext uri="{FF2B5EF4-FFF2-40B4-BE49-F238E27FC236}">
                            <a16:creationId xmlns="" xmlns:a16="http://schemas.microsoft.com/office/drawing/2014/main" id="{6FB8AC6A-6676-48C7-AA60-FAA37C97A6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353049"/>
                        <a:ext cx="66436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5301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733099-93A8-461C-89B4-1E5FE048EE0B}"/>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45F70D24-5C3A-46A7-BB88-0C096A471067}"/>
              </a:ext>
            </a:extLst>
          </p:cNvPr>
          <p:cNvSpPr>
            <a:spLocks noGrp="1"/>
          </p:cNvSpPr>
          <p:nvPr>
            <p:ph idx="1"/>
          </p:nvPr>
        </p:nvSpPr>
        <p:spPr>
          <a:xfrm>
            <a:off x="617934" y="1169985"/>
            <a:ext cx="8202538" cy="4973639"/>
          </a:xfrm>
        </p:spPr>
        <p:txBody>
          <a:bodyPr/>
          <a:lstStyle/>
          <a:p>
            <a:pPr lvl="1"/>
            <a:r>
              <a:rPr lang="zh-CN" altLang="en-US" sz="2400" dirty="0"/>
              <a:t>如果去掉任意两个都不相同这一限制条件</a:t>
            </a:r>
            <a:r>
              <a:rPr lang="en-US" altLang="zh-CN" sz="2400" dirty="0"/>
              <a:t>, </a:t>
            </a:r>
            <a:r>
              <a:rPr lang="zh-CN" altLang="en-US" sz="2400" dirty="0"/>
              <a:t>可得</a:t>
            </a:r>
            <a:r>
              <a:rPr lang="en-US" altLang="zh-CN" sz="2400" b="1" i="1" dirty="0"/>
              <a:t>k</a:t>
            </a:r>
            <a:r>
              <a:rPr lang="zh-CN" altLang="en-US" sz="2400" dirty="0"/>
              <a:t>个数据项中所有取值方式数为</a:t>
            </a:r>
            <a:r>
              <a:rPr lang="zh-CN" altLang="en-US" sz="2400" b="1" dirty="0"/>
              <a:t>3</a:t>
            </a:r>
            <a:r>
              <a:rPr lang="en-US" altLang="zh-CN" sz="2400" b="1" dirty="0"/>
              <a:t>6</a:t>
            </a:r>
            <a:r>
              <a:rPr lang="zh-CN" altLang="en-US" sz="2400" b="1" dirty="0"/>
              <a:t>5</a:t>
            </a:r>
            <a:r>
              <a:rPr lang="en-US" altLang="zh-CN" sz="2400" b="1" i="1" baseline="30000" dirty="0"/>
              <a:t>k</a:t>
            </a:r>
            <a:r>
              <a:rPr lang="en-US" altLang="zh-CN" sz="2400" dirty="0"/>
              <a:t>。</a:t>
            </a:r>
            <a:r>
              <a:rPr lang="zh-CN" altLang="en-US" sz="2400" dirty="0"/>
              <a:t>所以可得</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r>
              <a:rPr lang="zh-CN" altLang="en-US" sz="2400" dirty="0"/>
              <a:t>当</a:t>
            </a:r>
            <a:r>
              <a:rPr lang="en-US" altLang="zh-CN" sz="2400" b="1" i="1" dirty="0">
                <a:solidFill>
                  <a:srgbClr val="FF0000"/>
                </a:solidFill>
              </a:rPr>
              <a:t>k</a:t>
            </a:r>
            <a:r>
              <a:rPr lang="en-US" altLang="zh-CN" sz="2400" b="1" dirty="0">
                <a:solidFill>
                  <a:srgbClr val="FF0000"/>
                </a:solidFill>
              </a:rPr>
              <a:t>=23</a:t>
            </a:r>
            <a:r>
              <a:rPr lang="zh-CN" altLang="en-US" sz="2400" dirty="0"/>
              <a:t>时</a:t>
            </a:r>
            <a:r>
              <a:rPr lang="en-US" altLang="zh-CN" sz="2400" dirty="0"/>
              <a:t>, </a:t>
            </a:r>
            <a:r>
              <a:rPr lang="en-US" altLang="zh-CN" sz="2400" b="1" i="1" dirty="0">
                <a:solidFill>
                  <a:srgbClr val="FF0000"/>
                </a:solidFill>
              </a:rPr>
              <a:t>P</a:t>
            </a:r>
            <a:r>
              <a:rPr lang="en-US" altLang="zh-CN" sz="2400" b="1" dirty="0">
                <a:solidFill>
                  <a:srgbClr val="FF0000"/>
                </a:solidFill>
              </a:rPr>
              <a:t>(365, 23)=0.5073</a:t>
            </a:r>
            <a:r>
              <a:rPr lang="en-US" altLang="zh-CN" sz="2400" dirty="0"/>
              <a:t>, </a:t>
            </a:r>
            <a:r>
              <a:rPr lang="zh-CN" altLang="en-US" sz="2400" dirty="0"/>
              <a:t>即上述问题只需</a:t>
            </a:r>
            <a:r>
              <a:rPr lang="en-US" altLang="zh-CN" sz="2400" b="1" dirty="0">
                <a:solidFill>
                  <a:srgbClr val="FF0000"/>
                </a:solidFill>
              </a:rPr>
              <a:t>23</a:t>
            </a:r>
            <a:r>
              <a:rPr lang="zh-CN" altLang="en-US" sz="2400" dirty="0"/>
              <a:t>人。</a:t>
            </a:r>
            <a:endParaRPr lang="en-US" altLang="zh-CN" sz="2400" dirty="0"/>
          </a:p>
          <a:p>
            <a:pPr lvl="1"/>
            <a:r>
              <a:rPr lang="zh-CN" altLang="en-US" sz="2400" dirty="0"/>
              <a:t>若</a:t>
            </a:r>
            <a:r>
              <a:rPr lang="en-US" altLang="zh-CN" sz="2400" b="1" i="1" dirty="0"/>
              <a:t>k</a:t>
            </a:r>
            <a:r>
              <a:rPr lang="zh-CN" altLang="en-US" sz="2400" dirty="0"/>
              <a:t>取</a:t>
            </a:r>
            <a:r>
              <a:rPr lang="en-US" altLang="zh-CN" sz="2400" b="1" dirty="0"/>
              <a:t>100</a:t>
            </a:r>
            <a:r>
              <a:rPr lang="en-US" altLang="zh-CN" sz="2400" dirty="0"/>
              <a:t>, </a:t>
            </a:r>
            <a:r>
              <a:rPr lang="zh-CN" altLang="en-US" sz="2400" dirty="0"/>
              <a:t>则</a:t>
            </a:r>
            <a:r>
              <a:rPr lang="en-US" altLang="zh-CN" sz="2400" b="1" i="1" dirty="0"/>
              <a:t>P</a:t>
            </a:r>
            <a:r>
              <a:rPr lang="en-US" altLang="zh-CN" sz="2400" b="1" dirty="0"/>
              <a:t>(365,100)=0.9999997, </a:t>
            </a:r>
            <a:r>
              <a:rPr lang="zh-CN" altLang="en-US" sz="2400" dirty="0"/>
              <a:t>即获得如此大的概率。</a:t>
            </a:r>
            <a:endParaRPr lang="en-US" altLang="zh-CN" sz="2400" dirty="0"/>
          </a:p>
          <a:p>
            <a:pPr lvl="1"/>
            <a:r>
              <a:rPr lang="zh-CN" altLang="en-US" sz="2400" dirty="0"/>
              <a:t>之所以称这一问题是悖论是因为当人数</a:t>
            </a:r>
            <a:r>
              <a:rPr lang="en-US" altLang="zh-CN" sz="2400" b="1" i="1" dirty="0"/>
              <a:t>k</a:t>
            </a:r>
            <a:r>
              <a:rPr lang="zh-CN" altLang="en-US" sz="2400" dirty="0"/>
              <a:t>给定时</a:t>
            </a:r>
            <a:r>
              <a:rPr lang="en-US" altLang="zh-CN" sz="2400" dirty="0"/>
              <a:t>, </a:t>
            </a:r>
            <a:r>
              <a:rPr lang="zh-CN" altLang="en-US" sz="2400" dirty="0"/>
              <a:t>得到的至少有两个人的生日相同的概率比想象的要大得多。</a:t>
            </a:r>
          </a:p>
          <a:p>
            <a:pPr lvl="1"/>
            <a:endParaRPr lang="en-US" altLang="zh-CN" dirty="0"/>
          </a:p>
          <a:p>
            <a:pPr lvl="1"/>
            <a:endParaRPr lang="zh-CN" altLang="en-US" dirty="0"/>
          </a:p>
          <a:p>
            <a:endParaRPr lang="zh-CN" altLang="en-US" dirty="0"/>
          </a:p>
        </p:txBody>
      </p:sp>
      <p:graphicFrame>
        <p:nvGraphicFramePr>
          <p:cNvPr id="5" name="对象 3">
            <a:extLst>
              <a:ext uri="{FF2B5EF4-FFF2-40B4-BE49-F238E27FC236}">
                <a16:creationId xmlns="" xmlns:a16="http://schemas.microsoft.com/office/drawing/2014/main" id="{15DED265-0C03-431E-8299-8C7D159D2755}"/>
              </a:ext>
            </a:extLst>
          </p:cNvPr>
          <p:cNvGraphicFramePr>
            <a:graphicFrameLocks noChangeAspect="1"/>
          </p:cNvGraphicFramePr>
          <p:nvPr>
            <p:extLst>
              <p:ext uri="{D42A27DB-BD31-4B8C-83A1-F6EECF244321}">
                <p14:modId xmlns:p14="http://schemas.microsoft.com/office/powerpoint/2010/main" val="1620956540"/>
              </p:ext>
            </p:extLst>
          </p:nvPr>
        </p:nvGraphicFramePr>
        <p:xfrm>
          <a:off x="2866306" y="2137017"/>
          <a:ext cx="3721918" cy="715919"/>
        </p:xfrm>
        <a:graphic>
          <a:graphicData uri="http://schemas.openxmlformats.org/presentationml/2006/ole">
            <mc:AlternateContent xmlns:mc="http://schemas.openxmlformats.org/markup-compatibility/2006">
              <mc:Choice xmlns:v="urn:schemas-microsoft-com:vml" Requires="v">
                <p:oleObj spid="_x0000_s175212" r:id="rId3" imgW="2073910" imgH="398780" progId="Equation.Ribbit">
                  <p:embed/>
                </p:oleObj>
              </mc:Choice>
              <mc:Fallback>
                <p:oleObj r:id="rId3" imgW="2073910" imgH="398780" progId="Equation.Ribbit">
                  <p:embed/>
                  <p:pic>
                    <p:nvPicPr>
                      <p:cNvPr id="65545" name="对象 3">
                        <a:extLst>
                          <a:ext uri="{FF2B5EF4-FFF2-40B4-BE49-F238E27FC236}">
                            <a16:creationId xmlns="" xmlns:a16="http://schemas.microsoft.com/office/drawing/2014/main" id="{A2D36CE1-7618-4528-AC0A-3D848657D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6306" y="2137017"/>
                        <a:ext cx="3721918" cy="715919"/>
                      </a:xfrm>
                      <a:prstGeom prst="rect">
                        <a:avLst/>
                      </a:prstGeom>
                      <a:noFill/>
                      <a:ln>
                        <a:noFill/>
                      </a:ln>
                    </p:spPr>
                  </p:pic>
                </p:oleObj>
              </mc:Fallback>
            </mc:AlternateContent>
          </a:graphicData>
        </a:graphic>
      </p:graphicFrame>
      <p:graphicFrame>
        <p:nvGraphicFramePr>
          <p:cNvPr id="6" name="对象 6">
            <a:extLst>
              <a:ext uri="{FF2B5EF4-FFF2-40B4-BE49-F238E27FC236}">
                <a16:creationId xmlns="" xmlns:a16="http://schemas.microsoft.com/office/drawing/2014/main" id="{5267A0BC-3F8E-46E3-96B7-4FC77A7A3932}"/>
              </a:ext>
            </a:extLst>
          </p:cNvPr>
          <p:cNvGraphicFramePr>
            <a:graphicFrameLocks noChangeAspect="1"/>
          </p:cNvGraphicFramePr>
          <p:nvPr>
            <p:extLst>
              <p:ext uri="{D42A27DB-BD31-4B8C-83A1-F6EECF244321}">
                <p14:modId xmlns:p14="http://schemas.microsoft.com/office/powerpoint/2010/main" val="851244268"/>
              </p:ext>
            </p:extLst>
          </p:nvPr>
        </p:nvGraphicFramePr>
        <p:xfrm>
          <a:off x="1475656" y="2989458"/>
          <a:ext cx="6812394" cy="754911"/>
        </p:xfrm>
        <a:graphic>
          <a:graphicData uri="http://schemas.openxmlformats.org/presentationml/2006/ole">
            <mc:AlternateContent xmlns:mc="http://schemas.openxmlformats.org/markup-compatibility/2006">
              <mc:Choice xmlns:v="urn:schemas-microsoft-com:vml" Requires="v">
                <p:oleObj spid="_x0000_s175213" r:id="rId5" imgW="3597910" imgH="398780" progId="Equation.Ribbit">
                  <p:embed/>
                </p:oleObj>
              </mc:Choice>
              <mc:Fallback>
                <p:oleObj r:id="rId5" imgW="3597910" imgH="398780" progId="Equation.Ribbit">
                  <p:embed/>
                  <p:pic>
                    <p:nvPicPr>
                      <p:cNvPr id="65546" name="对象 6">
                        <a:extLst>
                          <a:ext uri="{FF2B5EF4-FFF2-40B4-BE49-F238E27FC236}">
                            <a16:creationId xmlns="" xmlns:a16="http://schemas.microsoft.com/office/drawing/2014/main" id="{1DA25423-C84A-4224-9E38-F30A649178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2989458"/>
                        <a:ext cx="6812394" cy="7549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52594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5C6887-6097-4D3D-9073-560703760934}"/>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09850C37-F567-42F9-8C33-474D6CE3C99A}"/>
              </a:ext>
            </a:extLst>
          </p:cNvPr>
          <p:cNvSpPr>
            <a:spLocks noGrp="1"/>
          </p:cNvSpPr>
          <p:nvPr>
            <p:ph idx="1"/>
          </p:nvPr>
        </p:nvSpPr>
        <p:spPr/>
        <p:txBody>
          <a:bodyPr/>
          <a:lstStyle/>
          <a:p>
            <a:r>
              <a:rPr lang="zh-CN" altLang="en-US" sz="2800" dirty="0">
                <a:solidFill>
                  <a:srgbClr val="FF0000"/>
                </a:solidFill>
              </a:rPr>
              <a:t>生日悖论推广为下述问题</a:t>
            </a:r>
            <a:r>
              <a:rPr lang="en-US" altLang="zh-CN" sz="2800" dirty="0"/>
              <a:t>: </a:t>
            </a:r>
          </a:p>
          <a:p>
            <a:pPr lvl="1"/>
            <a:r>
              <a:rPr lang="zh-CN" altLang="en-US" dirty="0"/>
              <a:t>已知一个在</a:t>
            </a:r>
            <a:r>
              <a:rPr lang="zh-CN" altLang="en-US" b="1" dirty="0"/>
              <a:t>1</a:t>
            </a:r>
            <a:r>
              <a:rPr lang="zh-CN" altLang="en-US" dirty="0"/>
              <a:t>到</a:t>
            </a:r>
            <a:r>
              <a:rPr lang="en-US" altLang="zh-CN" b="1" i="1" dirty="0"/>
              <a:t>n</a:t>
            </a:r>
            <a:r>
              <a:rPr lang="zh-CN" altLang="en-US" dirty="0"/>
              <a:t>之间均匀分布的整数型随机变量</a:t>
            </a:r>
            <a:r>
              <a:rPr lang="en-US" altLang="zh-CN" dirty="0"/>
              <a:t>, </a:t>
            </a:r>
            <a:r>
              <a:rPr lang="zh-CN" altLang="en-US" dirty="0"/>
              <a:t>若该变量的</a:t>
            </a:r>
            <a:r>
              <a:rPr lang="en-US" altLang="zh-CN" b="1" i="1" dirty="0"/>
              <a:t>k</a:t>
            </a:r>
            <a:r>
              <a:rPr lang="zh-CN" altLang="en-US" dirty="0"/>
              <a:t>个取值中至少有两个取值相同的概率大于</a:t>
            </a:r>
            <a:r>
              <a:rPr lang="zh-CN" altLang="en-US" b="1" dirty="0"/>
              <a:t>0.5</a:t>
            </a:r>
            <a:r>
              <a:rPr lang="en-US" altLang="zh-CN" dirty="0"/>
              <a:t>, </a:t>
            </a:r>
            <a:r>
              <a:rPr lang="zh-CN" altLang="en-US" dirty="0"/>
              <a:t>则 </a:t>
            </a:r>
            <a:r>
              <a:rPr lang="en-US" altLang="zh-CN" b="1" i="1" dirty="0"/>
              <a:t>k</a:t>
            </a:r>
            <a:r>
              <a:rPr lang="en-US" altLang="zh-CN" dirty="0"/>
              <a:t> </a:t>
            </a:r>
            <a:r>
              <a:rPr lang="zh-CN" altLang="en-US" dirty="0"/>
              <a:t>至少多大</a:t>
            </a:r>
            <a:r>
              <a:rPr lang="en-US" altLang="zh-CN" dirty="0"/>
              <a:t>?</a:t>
            </a:r>
          </a:p>
          <a:p>
            <a:pPr lvl="1">
              <a:lnSpc>
                <a:spcPct val="150000"/>
              </a:lnSpc>
            </a:pPr>
            <a:r>
              <a:rPr lang="zh-CN" altLang="en-US" dirty="0"/>
              <a:t>与上类似</a:t>
            </a:r>
            <a:r>
              <a:rPr lang="en-US" altLang="zh-CN" dirty="0"/>
              <a:t>,     </a:t>
            </a:r>
            <a:r>
              <a:rPr lang="zh-CN" altLang="en-US" dirty="0"/>
              <a:t>          </a:t>
            </a:r>
            <a:r>
              <a:rPr lang="en-US" altLang="zh-CN" dirty="0"/>
              <a:t>                   , </a:t>
            </a:r>
            <a:r>
              <a:rPr lang="zh-CN" altLang="en-US" dirty="0"/>
              <a:t>令</a:t>
            </a:r>
            <a:r>
              <a:rPr lang="en-US" altLang="zh-CN" b="1" i="1" dirty="0"/>
              <a:t>P</a:t>
            </a:r>
            <a:r>
              <a:rPr lang="en-US" altLang="zh-CN" b="1" dirty="0"/>
              <a:t>(</a:t>
            </a:r>
            <a:r>
              <a:rPr lang="en-US" altLang="zh-CN" b="1" i="1" dirty="0"/>
              <a:t>n</a:t>
            </a:r>
            <a:r>
              <a:rPr lang="en-US" altLang="zh-CN" b="1" dirty="0"/>
              <a:t>,</a:t>
            </a:r>
            <a:r>
              <a:rPr lang="en-US" altLang="zh-CN" b="1" i="1" dirty="0"/>
              <a:t> k</a:t>
            </a:r>
            <a:r>
              <a:rPr lang="en-US" altLang="zh-CN" b="1" dirty="0"/>
              <a:t>)&gt;0.5</a:t>
            </a:r>
            <a:r>
              <a:rPr lang="en-US" altLang="zh-CN" dirty="0"/>
              <a:t>, </a:t>
            </a:r>
            <a:r>
              <a:rPr lang="zh-CN" altLang="en-US" dirty="0"/>
              <a:t>可得               </a:t>
            </a:r>
            <a:r>
              <a:rPr lang="en-US" altLang="zh-CN" dirty="0"/>
              <a:t>           。</a:t>
            </a:r>
          </a:p>
          <a:p>
            <a:pPr lvl="1" algn="l">
              <a:lnSpc>
                <a:spcPct val="150000"/>
              </a:lnSpc>
            </a:pPr>
            <a:r>
              <a:rPr lang="zh-CN" altLang="en-US" dirty="0"/>
              <a:t>若取</a:t>
            </a:r>
            <a:r>
              <a:rPr lang="en-US" altLang="zh-CN" b="1" i="1" dirty="0"/>
              <a:t>n</a:t>
            </a:r>
            <a:r>
              <a:rPr lang="en-US" altLang="zh-CN" b="1" dirty="0"/>
              <a:t>=365</a:t>
            </a:r>
            <a:r>
              <a:rPr lang="en-US" altLang="zh-CN" dirty="0"/>
              <a:t>, </a:t>
            </a:r>
            <a:r>
              <a:rPr lang="zh-CN" altLang="en-US" dirty="0"/>
              <a:t>则    </a:t>
            </a:r>
            <a:r>
              <a:rPr lang="en-US" altLang="zh-CN" dirty="0"/>
              <a:t>                         。</a:t>
            </a:r>
            <a:endParaRPr lang="zh-CN" altLang="en-US" dirty="0"/>
          </a:p>
          <a:p>
            <a:endParaRPr lang="zh-CN" altLang="en-US" dirty="0"/>
          </a:p>
        </p:txBody>
      </p:sp>
      <p:graphicFrame>
        <p:nvGraphicFramePr>
          <p:cNvPr id="5" name="对象 6">
            <a:extLst>
              <a:ext uri="{FF2B5EF4-FFF2-40B4-BE49-F238E27FC236}">
                <a16:creationId xmlns="" xmlns:a16="http://schemas.microsoft.com/office/drawing/2014/main" id="{F98E6229-D669-41C3-BE67-C99FA7201557}"/>
              </a:ext>
            </a:extLst>
          </p:cNvPr>
          <p:cNvGraphicFramePr>
            <a:graphicFrameLocks noChangeAspect="1"/>
          </p:cNvGraphicFramePr>
          <p:nvPr>
            <p:extLst>
              <p:ext uri="{D42A27DB-BD31-4B8C-83A1-F6EECF244321}">
                <p14:modId xmlns:p14="http://schemas.microsoft.com/office/powerpoint/2010/main" val="3144144750"/>
              </p:ext>
            </p:extLst>
          </p:nvPr>
        </p:nvGraphicFramePr>
        <p:xfrm>
          <a:off x="3059832" y="3257286"/>
          <a:ext cx="3833812" cy="790575"/>
        </p:xfrm>
        <a:graphic>
          <a:graphicData uri="http://schemas.openxmlformats.org/presentationml/2006/ole">
            <mc:AlternateContent xmlns:mc="http://schemas.openxmlformats.org/markup-compatibility/2006">
              <mc:Choice xmlns:v="urn:schemas-microsoft-com:vml" Requires="v">
                <p:oleObj spid="_x0000_s176289" r:id="rId3" imgW="1932940" imgH="398780" progId="Equation.Ribbit">
                  <p:embed/>
                </p:oleObj>
              </mc:Choice>
              <mc:Fallback>
                <p:oleObj r:id="rId3" imgW="1932940" imgH="398780" progId="Equation.Ribbit">
                  <p:embed/>
                  <p:pic>
                    <p:nvPicPr>
                      <p:cNvPr id="69640" name="对象 6">
                        <a:extLst>
                          <a:ext uri="{FF2B5EF4-FFF2-40B4-BE49-F238E27FC236}">
                            <a16:creationId xmlns="" xmlns:a16="http://schemas.microsoft.com/office/drawing/2014/main" id="{222E512B-8B65-42A4-9B98-FA415011A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257286"/>
                        <a:ext cx="38338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2">
            <a:extLst>
              <a:ext uri="{FF2B5EF4-FFF2-40B4-BE49-F238E27FC236}">
                <a16:creationId xmlns="" xmlns:a16="http://schemas.microsoft.com/office/drawing/2014/main" id="{AA5A6AE3-EA86-42EE-A7E8-30D9BA4FA886}"/>
              </a:ext>
            </a:extLst>
          </p:cNvPr>
          <p:cNvGraphicFramePr>
            <a:graphicFrameLocks noChangeAspect="1"/>
          </p:cNvGraphicFramePr>
          <p:nvPr>
            <p:extLst>
              <p:ext uri="{D42A27DB-BD31-4B8C-83A1-F6EECF244321}">
                <p14:modId xmlns:p14="http://schemas.microsoft.com/office/powerpoint/2010/main" val="919993176"/>
              </p:ext>
            </p:extLst>
          </p:nvPr>
        </p:nvGraphicFramePr>
        <p:xfrm>
          <a:off x="3635896" y="4072275"/>
          <a:ext cx="2861446" cy="392161"/>
        </p:xfrm>
        <a:graphic>
          <a:graphicData uri="http://schemas.openxmlformats.org/presentationml/2006/ole">
            <mc:AlternateContent xmlns:mc="http://schemas.openxmlformats.org/markup-compatibility/2006">
              <mc:Choice xmlns:v="urn:schemas-microsoft-com:vml" Requires="v">
                <p:oleObj spid="_x0000_s176290" r:id="rId5" imgW="1379220" imgH="189230" progId="Equation.Ribbit">
                  <p:embed/>
                </p:oleObj>
              </mc:Choice>
              <mc:Fallback>
                <p:oleObj r:id="rId5" imgW="1379220" imgH="189230" progId="Equation.Ribbit">
                  <p:embed/>
                  <p:pic>
                    <p:nvPicPr>
                      <p:cNvPr id="69641" name="对象 2">
                        <a:extLst>
                          <a:ext uri="{FF2B5EF4-FFF2-40B4-BE49-F238E27FC236}">
                            <a16:creationId xmlns="" xmlns:a16="http://schemas.microsoft.com/office/drawing/2014/main" id="{3D12B636-4B0B-41ED-82A7-F52D356FA5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4072275"/>
                        <a:ext cx="2861446" cy="392161"/>
                      </a:xfrm>
                      <a:prstGeom prst="rect">
                        <a:avLst/>
                      </a:prstGeom>
                      <a:noFill/>
                      <a:ln>
                        <a:noFill/>
                      </a:ln>
                    </p:spPr>
                  </p:pic>
                </p:oleObj>
              </mc:Fallback>
            </mc:AlternateContent>
          </a:graphicData>
        </a:graphic>
      </p:graphicFrame>
      <p:graphicFrame>
        <p:nvGraphicFramePr>
          <p:cNvPr id="7" name="对象 8">
            <a:extLst>
              <a:ext uri="{FF2B5EF4-FFF2-40B4-BE49-F238E27FC236}">
                <a16:creationId xmlns="" xmlns:a16="http://schemas.microsoft.com/office/drawing/2014/main" id="{9A49DA00-AF84-4423-B8DB-B7DFF46E6273}"/>
              </a:ext>
            </a:extLst>
          </p:cNvPr>
          <p:cNvGraphicFramePr>
            <a:graphicFrameLocks noChangeAspect="1"/>
          </p:cNvGraphicFramePr>
          <p:nvPr>
            <p:extLst>
              <p:ext uri="{D42A27DB-BD31-4B8C-83A1-F6EECF244321}">
                <p14:modId xmlns:p14="http://schemas.microsoft.com/office/powerpoint/2010/main" val="1862033891"/>
              </p:ext>
            </p:extLst>
          </p:nvPr>
        </p:nvGraphicFramePr>
        <p:xfrm>
          <a:off x="3779912" y="4677162"/>
          <a:ext cx="3312368" cy="408022"/>
        </p:xfrm>
        <a:graphic>
          <a:graphicData uri="http://schemas.openxmlformats.org/presentationml/2006/ole">
            <mc:AlternateContent xmlns:mc="http://schemas.openxmlformats.org/markup-compatibility/2006">
              <mc:Choice xmlns:v="urn:schemas-microsoft-com:vml" Requires="v">
                <p:oleObj spid="_x0000_s176291" r:id="rId7" imgW="1651000" imgH="203200" progId="Equation.Ribbit">
                  <p:embed/>
                </p:oleObj>
              </mc:Choice>
              <mc:Fallback>
                <p:oleObj r:id="rId7" imgW="1651000" imgH="203200" progId="Equation.Ribbit">
                  <p:embed/>
                  <p:pic>
                    <p:nvPicPr>
                      <p:cNvPr id="69642" name="对象 8">
                        <a:extLst>
                          <a:ext uri="{FF2B5EF4-FFF2-40B4-BE49-F238E27FC236}">
                            <a16:creationId xmlns="" xmlns:a16="http://schemas.microsoft.com/office/drawing/2014/main" id="{00C11F5E-FF03-4BB3-BDA9-BFDB337771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4677162"/>
                        <a:ext cx="3312368" cy="4080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34019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21866B-F4A6-42D1-94F6-6D3B46ABA7E2}"/>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BBC24259-2725-4A77-BA65-4A7639DE16EB}"/>
              </a:ext>
            </a:extLst>
          </p:cNvPr>
          <p:cNvSpPr>
            <a:spLocks noGrp="1"/>
          </p:cNvSpPr>
          <p:nvPr>
            <p:ph idx="1"/>
          </p:nvPr>
        </p:nvSpPr>
        <p:spPr/>
        <p:txBody>
          <a:bodyPr/>
          <a:lstStyle/>
          <a:p>
            <a:r>
              <a:rPr lang="zh-CN" altLang="en-US" sz="2800" dirty="0"/>
              <a:t>两类生日攻击的比较</a:t>
            </a:r>
            <a:endParaRPr lang="en-US" altLang="zh-CN" sz="2800" dirty="0"/>
          </a:p>
          <a:p>
            <a:pPr lvl="1"/>
            <a:r>
              <a:rPr lang="zh-CN" altLang="en-US" dirty="0"/>
              <a:t>第</a:t>
            </a:r>
            <a:r>
              <a:rPr lang="en-US" altLang="zh-CN" dirty="0"/>
              <a:t>II</a:t>
            </a:r>
            <a:r>
              <a:rPr lang="zh-CN" altLang="en-US" dirty="0"/>
              <a:t>类生日攻击需要的输入远远小于第</a:t>
            </a:r>
            <a:r>
              <a:rPr lang="en-US" altLang="zh-CN" dirty="0"/>
              <a:t>I</a:t>
            </a:r>
            <a:r>
              <a:rPr lang="zh-CN" altLang="en-US" dirty="0"/>
              <a:t>类生日攻击的输入</a:t>
            </a:r>
            <a:r>
              <a:rPr lang="en-US" altLang="zh-CN" dirty="0"/>
              <a:t>, </a:t>
            </a:r>
            <a:r>
              <a:rPr lang="zh-CN" altLang="en-US" dirty="0"/>
              <a:t>所以</a:t>
            </a:r>
            <a:r>
              <a:rPr lang="zh-CN" altLang="en-US" dirty="0">
                <a:solidFill>
                  <a:srgbClr val="FF0000"/>
                </a:solidFill>
              </a:rPr>
              <a:t>第</a:t>
            </a:r>
            <a:r>
              <a:rPr lang="en-US" altLang="zh-CN" dirty="0">
                <a:solidFill>
                  <a:srgbClr val="FF0000"/>
                </a:solidFill>
              </a:rPr>
              <a:t>II</a:t>
            </a:r>
            <a:r>
              <a:rPr lang="zh-CN" altLang="en-US" dirty="0">
                <a:solidFill>
                  <a:srgbClr val="FF0000"/>
                </a:solidFill>
              </a:rPr>
              <a:t>类生日攻击问题要比第</a:t>
            </a:r>
            <a:r>
              <a:rPr lang="en-US" altLang="zh-CN" dirty="0">
                <a:solidFill>
                  <a:srgbClr val="FF0000"/>
                </a:solidFill>
              </a:rPr>
              <a:t>I</a:t>
            </a:r>
            <a:r>
              <a:rPr lang="zh-CN" altLang="en-US" dirty="0">
                <a:solidFill>
                  <a:srgbClr val="FF0000"/>
                </a:solidFill>
              </a:rPr>
              <a:t>类生日攻击问题容易</a:t>
            </a:r>
            <a:r>
              <a:rPr lang="zh-CN" altLang="en-US" dirty="0"/>
              <a:t>。</a:t>
            </a:r>
            <a:endParaRPr lang="en-US" altLang="zh-CN" dirty="0"/>
          </a:p>
          <a:p>
            <a:pPr lvl="1"/>
            <a:r>
              <a:rPr lang="zh-CN" altLang="en-US" dirty="0"/>
              <a:t>抗强碰撞性比抗弱碰撞性要求更高。</a:t>
            </a:r>
          </a:p>
          <a:p>
            <a:endParaRPr lang="zh-CN" altLang="en-US" dirty="0"/>
          </a:p>
        </p:txBody>
      </p:sp>
    </p:spTree>
    <p:extLst>
      <p:ext uri="{BB962C8B-B14F-4D97-AF65-F5344CB8AC3E}">
        <p14:creationId xmlns:p14="http://schemas.microsoft.com/office/powerpoint/2010/main" val="34151953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EDD6DC-DA50-4DB6-A7BF-D8B107126D40}"/>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42FFC4DF-3D69-4A9F-BF4C-EE91FC0069E5}"/>
              </a:ext>
            </a:extLst>
          </p:cNvPr>
          <p:cNvSpPr>
            <a:spLocks noGrp="1"/>
          </p:cNvSpPr>
          <p:nvPr>
            <p:ph idx="1"/>
          </p:nvPr>
        </p:nvSpPr>
        <p:spPr/>
        <p:txBody>
          <a:bodyPr/>
          <a:lstStyle/>
          <a:p>
            <a:r>
              <a:rPr lang="zh-CN" altLang="en-US" sz="2800" dirty="0"/>
              <a:t>差分攻击</a:t>
            </a:r>
            <a:endParaRPr lang="en-US" altLang="zh-CN" sz="2800" dirty="0"/>
          </a:p>
          <a:p>
            <a:pPr lvl="1"/>
            <a:r>
              <a:rPr lang="zh-CN" altLang="en-US" sz="2400" dirty="0"/>
              <a:t>差分分析是</a:t>
            </a:r>
            <a:r>
              <a:rPr lang="en-US" altLang="zh-CN" sz="2400" b="1" dirty="0" err="1"/>
              <a:t>Biham</a:t>
            </a:r>
            <a:r>
              <a:rPr lang="zh-CN" altLang="en-US" sz="2400" dirty="0"/>
              <a:t>和</a:t>
            </a:r>
            <a:r>
              <a:rPr lang="en-US" altLang="zh-CN" sz="2400" b="1" dirty="0"/>
              <a:t>Shamir</a:t>
            </a:r>
            <a:r>
              <a:rPr lang="zh-CN" altLang="en-US" sz="2400" dirty="0"/>
              <a:t>提出针对迭代分组密码的分析方法。</a:t>
            </a:r>
            <a:endParaRPr lang="en-US" altLang="zh-CN" sz="2400" dirty="0"/>
          </a:p>
          <a:p>
            <a:r>
              <a:rPr lang="zh-CN" altLang="en-US" sz="2800" dirty="0"/>
              <a:t>基本思想</a:t>
            </a:r>
            <a:endParaRPr lang="en-US" altLang="zh-CN" sz="2800" dirty="0"/>
          </a:p>
          <a:p>
            <a:pPr lvl="1"/>
            <a:r>
              <a:rPr lang="zh-CN" altLang="en-US" sz="2400" dirty="0"/>
              <a:t>通过分析特定明文差对密文差的影响来获得可能性最大的密钥。</a:t>
            </a:r>
            <a:endParaRPr lang="en-US" altLang="zh-CN" sz="2400" dirty="0"/>
          </a:p>
          <a:p>
            <a:r>
              <a:rPr lang="zh-CN" altLang="en-US" sz="2800" dirty="0"/>
              <a:t>模差分</a:t>
            </a:r>
            <a:endParaRPr lang="en-US" altLang="zh-CN" sz="2800" dirty="0"/>
          </a:p>
          <a:p>
            <a:pPr lvl="1"/>
            <a:r>
              <a:rPr lang="zh-CN" altLang="en-US" sz="2400" dirty="0"/>
              <a:t>在对</a:t>
            </a:r>
            <a:r>
              <a:rPr lang="en-US" altLang="zh-CN" sz="2400" b="1" dirty="0"/>
              <a:t>Hash</a:t>
            </a:r>
            <a:r>
              <a:rPr lang="zh-CN" altLang="en-US" sz="2400" dirty="0"/>
              <a:t>函数进行分析时</a:t>
            </a:r>
            <a:r>
              <a:rPr lang="en-US" altLang="zh-CN" sz="2400" dirty="0"/>
              <a:t>, </a:t>
            </a:r>
            <a:r>
              <a:rPr lang="zh-CN" altLang="en-US" sz="2400" dirty="0"/>
              <a:t>采用</a:t>
            </a:r>
            <a:r>
              <a:rPr lang="zh-CN" altLang="en-US" sz="2400" dirty="0">
                <a:solidFill>
                  <a:srgbClr val="FF0000"/>
                </a:solidFill>
              </a:rPr>
              <a:t>模差分更加有效</a:t>
            </a:r>
            <a:r>
              <a:rPr lang="en-US" altLang="zh-CN" sz="2400" dirty="0"/>
              <a:t>, </a:t>
            </a:r>
            <a:r>
              <a:rPr lang="zh-CN" altLang="en-US" sz="2400" dirty="0"/>
              <a:t>其</a:t>
            </a:r>
            <a:r>
              <a:rPr lang="zh-CN" altLang="en-US" sz="2400" dirty="0">
                <a:solidFill>
                  <a:srgbClr val="FF0000"/>
                </a:solidFill>
              </a:rPr>
              <a:t>主要原因</a:t>
            </a:r>
            <a:r>
              <a:rPr lang="zh-CN" altLang="en-US" sz="2400" u="wavy" dirty="0">
                <a:uFill>
                  <a:solidFill>
                    <a:srgbClr val="FF0000"/>
                  </a:solidFill>
                </a:uFill>
              </a:rPr>
              <a:t>是大多数的</a:t>
            </a:r>
            <a:r>
              <a:rPr lang="en-US" altLang="zh-CN" sz="2400" b="1" u="wavy" dirty="0">
                <a:uFill>
                  <a:solidFill>
                    <a:srgbClr val="FF0000"/>
                  </a:solidFill>
                </a:uFill>
              </a:rPr>
              <a:t>Hash</a:t>
            </a:r>
            <a:r>
              <a:rPr lang="zh-CN" altLang="en-US" sz="2400" u="wavy" dirty="0">
                <a:uFill>
                  <a:solidFill>
                    <a:srgbClr val="FF0000"/>
                  </a:solidFill>
                </a:uFill>
              </a:rPr>
              <a:t>函数的基本操作</a:t>
            </a:r>
            <a:r>
              <a:rPr lang="en-US" altLang="zh-CN" sz="2400" u="wavy" dirty="0">
                <a:uFill>
                  <a:solidFill>
                    <a:srgbClr val="FF0000"/>
                  </a:solidFill>
                </a:uFill>
              </a:rPr>
              <a:t>, </a:t>
            </a:r>
            <a:r>
              <a:rPr lang="zh-CN" altLang="en-US" sz="2400" u="wavy" dirty="0">
                <a:uFill>
                  <a:solidFill>
                    <a:srgbClr val="FF0000"/>
                  </a:solidFill>
                </a:uFill>
              </a:rPr>
              <a:t>包括每步中的操作</a:t>
            </a:r>
            <a:r>
              <a:rPr lang="en-US" altLang="zh-CN" sz="2400" u="wavy" dirty="0">
                <a:uFill>
                  <a:solidFill>
                    <a:srgbClr val="FF0000"/>
                  </a:solidFill>
                </a:uFill>
              </a:rPr>
              <a:t>, </a:t>
            </a:r>
            <a:r>
              <a:rPr lang="zh-CN" altLang="en-US" sz="2400" u="wavy" dirty="0">
                <a:uFill>
                  <a:solidFill>
                    <a:srgbClr val="FF0000"/>
                  </a:solidFill>
                </a:uFill>
              </a:rPr>
              <a:t>都是模加运算。特别是每步中的最后操作都是模加运算</a:t>
            </a:r>
            <a:r>
              <a:rPr lang="en-US" altLang="zh-CN" sz="2400" u="wavy" dirty="0">
                <a:uFill>
                  <a:solidFill>
                    <a:srgbClr val="FF0000"/>
                  </a:solidFill>
                </a:uFill>
              </a:rPr>
              <a:t>, </a:t>
            </a:r>
            <a:r>
              <a:rPr lang="zh-CN" altLang="en-US" sz="2400" u="wavy" dirty="0">
                <a:uFill>
                  <a:solidFill>
                    <a:srgbClr val="FF0000"/>
                  </a:solidFill>
                </a:uFill>
              </a:rPr>
              <a:t>这将决定了最后的输出差分。</a:t>
            </a:r>
            <a:endParaRPr lang="en-US" altLang="zh-CN" sz="2400" u="wavy" dirty="0">
              <a:uFill>
                <a:solidFill>
                  <a:srgbClr val="FF0000"/>
                </a:solidFill>
              </a:uFill>
            </a:endParaRPr>
          </a:p>
          <a:p>
            <a:endParaRPr lang="zh-CN" altLang="en-US" dirty="0"/>
          </a:p>
        </p:txBody>
      </p:sp>
    </p:spTree>
    <p:extLst>
      <p:ext uri="{BB962C8B-B14F-4D97-AF65-F5344CB8AC3E}">
        <p14:creationId xmlns:p14="http://schemas.microsoft.com/office/powerpoint/2010/main" val="32057900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31C1A4A-F266-484F-BF5E-1079B2A170C4}"/>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E0511935-9924-4147-A672-E2F6BD15006E}"/>
              </a:ext>
            </a:extLst>
          </p:cNvPr>
          <p:cNvSpPr>
            <a:spLocks noGrp="1"/>
          </p:cNvSpPr>
          <p:nvPr>
            <p:ph idx="1"/>
          </p:nvPr>
        </p:nvSpPr>
        <p:spPr>
          <a:xfrm>
            <a:off x="617935" y="1033463"/>
            <a:ext cx="7886700" cy="5203849"/>
          </a:xfrm>
        </p:spPr>
        <p:txBody>
          <a:bodyPr/>
          <a:lstStyle/>
          <a:p>
            <a:r>
              <a:rPr lang="en-US" altLang="zh-CN" b="1" dirty="0"/>
              <a:t>Hash</a:t>
            </a:r>
            <a:r>
              <a:rPr lang="zh-CN" altLang="en-US" dirty="0"/>
              <a:t>函数发展历史</a:t>
            </a:r>
            <a:endParaRPr lang="en-US" altLang="zh-CN" dirty="0"/>
          </a:p>
          <a:p>
            <a:pPr lvl="1"/>
            <a:r>
              <a:rPr lang="en-US" altLang="zh-CN" b="1" dirty="0"/>
              <a:t>2004</a:t>
            </a:r>
            <a:r>
              <a:rPr lang="zh-CN" altLang="en-US" dirty="0"/>
              <a:t>年</a:t>
            </a:r>
            <a:r>
              <a:rPr lang="en-US" altLang="zh-CN" b="1" dirty="0"/>
              <a:t>8</a:t>
            </a:r>
            <a:r>
              <a:rPr lang="zh-CN" altLang="en-US" dirty="0"/>
              <a:t>月</a:t>
            </a:r>
            <a:r>
              <a:rPr lang="en-US" altLang="zh-CN" b="1" dirty="0"/>
              <a:t>17</a:t>
            </a:r>
            <a:r>
              <a:rPr lang="zh-CN" altLang="en-US" dirty="0"/>
              <a:t>日的国际密码学会议 </a:t>
            </a:r>
            <a:r>
              <a:rPr lang="en-US" altLang="zh-CN" b="1" dirty="0"/>
              <a:t>(Crypto’</a:t>
            </a:r>
            <a:r>
              <a:rPr lang="en-US" altLang="zh-CN" dirty="0"/>
              <a:t> </a:t>
            </a:r>
            <a:r>
              <a:rPr lang="en-US" altLang="zh-CN" b="1" dirty="0"/>
              <a:t>2004), </a:t>
            </a:r>
            <a:r>
              <a:rPr lang="zh-CN" altLang="en-US" dirty="0">
                <a:solidFill>
                  <a:srgbClr val="FF0000"/>
                </a:solidFill>
              </a:rPr>
              <a:t>王小云教授</a:t>
            </a:r>
            <a:r>
              <a:rPr lang="zh-CN" altLang="en-US" dirty="0"/>
              <a:t>宣布找到</a:t>
            </a:r>
            <a:r>
              <a:rPr lang="en-US" altLang="zh-CN" b="1" dirty="0"/>
              <a:t>MD5</a:t>
            </a:r>
            <a:r>
              <a:rPr lang="zh-CN" altLang="en-US" dirty="0"/>
              <a:t>的碰撞。</a:t>
            </a:r>
            <a:endParaRPr lang="en-US" altLang="zh-CN" dirty="0"/>
          </a:p>
          <a:p>
            <a:pPr lvl="1"/>
            <a:r>
              <a:rPr lang="en-US" altLang="zh-CN" b="1" dirty="0"/>
              <a:t>2005</a:t>
            </a:r>
            <a:r>
              <a:rPr lang="zh-CN" altLang="en-US" dirty="0"/>
              <a:t>年</a:t>
            </a:r>
            <a:r>
              <a:rPr lang="en-US" altLang="zh-CN" dirty="0"/>
              <a:t>, </a:t>
            </a:r>
            <a:r>
              <a:rPr lang="en-US" altLang="zh-CN" b="1" dirty="0"/>
              <a:t>NIST</a:t>
            </a:r>
            <a:r>
              <a:rPr lang="zh-CN" altLang="en-US" dirty="0"/>
              <a:t>宣布逐步废除</a:t>
            </a:r>
            <a:r>
              <a:rPr lang="en-US" altLang="zh-CN" b="1" dirty="0"/>
              <a:t>SHA-1</a:t>
            </a:r>
            <a:r>
              <a:rPr lang="zh-CN" altLang="en-US" dirty="0"/>
              <a:t>。</a:t>
            </a:r>
            <a:r>
              <a:rPr lang="zh-CN" altLang="en-US" dirty="0">
                <a:solidFill>
                  <a:srgbClr val="FF0000"/>
                </a:solidFill>
              </a:rPr>
              <a:t>王小云教授</a:t>
            </a:r>
            <a:r>
              <a:rPr lang="zh-CN" altLang="en-US" dirty="0"/>
              <a:t>对</a:t>
            </a:r>
            <a:r>
              <a:rPr lang="en-US" altLang="zh-CN" b="1" dirty="0"/>
              <a:t>SHA-1</a:t>
            </a:r>
            <a:r>
              <a:rPr lang="zh-CN" altLang="en-US" dirty="0"/>
              <a:t>给出攻击</a:t>
            </a:r>
            <a:r>
              <a:rPr lang="en-US" altLang="zh-CN" dirty="0"/>
              <a:t>, </a:t>
            </a:r>
            <a:r>
              <a:rPr lang="zh-CN" altLang="en-US" dirty="0"/>
              <a:t>只需</a:t>
            </a:r>
            <a:r>
              <a:rPr lang="en-US" altLang="zh-CN" b="1" dirty="0"/>
              <a:t>2</a:t>
            </a:r>
            <a:r>
              <a:rPr lang="en-US" altLang="zh-CN" b="1" baseline="30000" dirty="0"/>
              <a:t>69</a:t>
            </a:r>
            <a:r>
              <a:rPr lang="zh-CN" altLang="en-US" dirty="0"/>
              <a:t>次操作就可以找到碰撞</a:t>
            </a:r>
            <a:r>
              <a:rPr lang="en-US" altLang="zh-CN" dirty="0"/>
              <a:t>, </a:t>
            </a:r>
            <a:r>
              <a:rPr lang="zh-CN" altLang="en-US" dirty="0"/>
              <a:t>远低于理论上的</a:t>
            </a:r>
            <a:r>
              <a:rPr lang="en-US" altLang="zh-CN" b="1" dirty="0"/>
              <a:t>2</a:t>
            </a:r>
            <a:r>
              <a:rPr lang="en-US" altLang="zh-CN" b="1" baseline="30000" dirty="0"/>
              <a:t>80</a:t>
            </a:r>
            <a:r>
              <a:rPr lang="zh-CN" altLang="en-US" dirty="0"/>
              <a:t>次。</a:t>
            </a:r>
          </a:p>
          <a:p>
            <a:pPr lvl="1"/>
            <a:r>
              <a:rPr lang="en-US" altLang="zh-CN" b="1" dirty="0"/>
              <a:t>2007</a:t>
            </a:r>
            <a:r>
              <a:rPr lang="zh-CN" altLang="en-US" dirty="0"/>
              <a:t>年</a:t>
            </a:r>
            <a:r>
              <a:rPr lang="en-US" altLang="zh-CN" dirty="0"/>
              <a:t>, </a:t>
            </a:r>
            <a:r>
              <a:rPr lang="en-US" altLang="zh-CN" b="1" dirty="0"/>
              <a:t>NIST</a:t>
            </a:r>
            <a:r>
              <a:rPr lang="zh-CN" altLang="en-US" dirty="0"/>
              <a:t>征集</a:t>
            </a:r>
            <a:r>
              <a:rPr lang="en-US" altLang="zh-CN" b="1" dirty="0">
                <a:solidFill>
                  <a:srgbClr val="FF0000"/>
                </a:solidFill>
              </a:rPr>
              <a:t>SHA-3</a:t>
            </a:r>
            <a:r>
              <a:rPr lang="zh-CN" altLang="en-US" dirty="0"/>
              <a:t>标准。</a:t>
            </a:r>
            <a:endParaRPr lang="en-US" altLang="zh-CN" dirty="0"/>
          </a:p>
          <a:p>
            <a:pPr lvl="1"/>
            <a:r>
              <a:rPr lang="en-US" altLang="zh-CN" b="1" dirty="0"/>
              <a:t>2009</a:t>
            </a:r>
            <a:r>
              <a:rPr lang="zh-CN" altLang="en-US" dirty="0"/>
              <a:t>年</a:t>
            </a:r>
            <a:r>
              <a:rPr lang="en-US" altLang="zh-CN" dirty="0"/>
              <a:t>, </a:t>
            </a:r>
            <a:r>
              <a:rPr lang="zh-CN" altLang="en-US" dirty="0">
                <a:solidFill>
                  <a:srgbClr val="FF0000"/>
                </a:solidFill>
              </a:rPr>
              <a:t>中科院的谢涛和冯登国仅用了</a:t>
            </a:r>
            <a:r>
              <a:rPr lang="en-US" altLang="zh-CN" b="1" dirty="0">
                <a:solidFill>
                  <a:srgbClr val="FF0000"/>
                </a:solidFill>
              </a:rPr>
              <a:t>2</a:t>
            </a:r>
            <a:r>
              <a:rPr lang="en-US" altLang="zh-CN" b="1" baseline="30000" dirty="0">
                <a:solidFill>
                  <a:srgbClr val="FF0000"/>
                </a:solidFill>
              </a:rPr>
              <a:t>20.96</a:t>
            </a:r>
            <a:r>
              <a:rPr lang="zh-CN" altLang="en-US" dirty="0">
                <a:solidFill>
                  <a:srgbClr val="FF0000"/>
                </a:solidFill>
              </a:rPr>
              <a:t>的碰撞算法复杂度</a:t>
            </a:r>
            <a:r>
              <a:rPr lang="en-US" altLang="zh-CN" dirty="0"/>
              <a:t>, </a:t>
            </a:r>
            <a:r>
              <a:rPr lang="zh-CN" altLang="en-US" dirty="0"/>
              <a:t>破解了</a:t>
            </a:r>
            <a:r>
              <a:rPr lang="en-US" altLang="zh-CN" b="1" dirty="0"/>
              <a:t>MD5</a:t>
            </a:r>
            <a:r>
              <a:rPr lang="zh-CN" altLang="en-US" dirty="0"/>
              <a:t>的碰撞抵抗</a:t>
            </a:r>
            <a:r>
              <a:rPr lang="en-US" altLang="zh-CN" dirty="0"/>
              <a:t>, </a:t>
            </a:r>
            <a:r>
              <a:rPr lang="zh-CN" altLang="en-US" dirty="0"/>
              <a:t>该攻击在普通计算机上运行只需要数秒钟。</a:t>
            </a:r>
            <a:endParaRPr lang="en-US" altLang="zh-CN" dirty="0"/>
          </a:p>
          <a:p>
            <a:endParaRPr lang="zh-CN" altLang="en-US" dirty="0"/>
          </a:p>
        </p:txBody>
      </p:sp>
    </p:spTree>
    <p:extLst>
      <p:ext uri="{BB962C8B-B14F-4D97-AF65-F5344CB8AC3E}">
        <p14:creationId xmlns:p14="http://schemas.microsoft.com/office/powerpoint/2010/main" val="39331974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BEE88B-D23A-4946-8A05-F567495C9C61}"/>
              </a:ext>
            </a:extLst>
          </p:cNvPr>
          <p:cNvSpPr>
            <a:spLocks noGrp="1"/>
          </p:cNvSpPr>
          <p:nvPr>
            <p:ph type="title"/>
          </p:nvPr>
        </p:nvSpPr>
        <p:spPr/>
        <p:txBody>
          <a:bodyPr/>
          <a:lstStyle/>
          <a:p>
            <a:r>
              <a:rPr lang="en-US" altLang="zh-CN" b="0" dirty="0"/>
              <a:t>6.6 Hash</a:t>
            </a:r>
            <a:r>
              <a:rPr lang="zh-CN" altLang="en-US" b="0" dirty="0"/>
              <a:t>函数的分析方法</a:t>
            </a:r>
            <a:endParaRPr lang="zh-CN" altLang="en-US" dirty="0"/>
          </a:p>
        </p:txBody>
      </p:sp>
      <p:sp>
        <p:nvSpPr>
          <p:cNvPr id="3" name="内容占位符 2">
            <a:extLst>
              <a:ext uri="{FF2B5EF4-FFF2-40B4-BE49-F238E27FC236}">
                <a16:creationId xmlns="" xmlns:a16="http://schemas.microsoft.com/office/drawing/2014/main" id="{AEE0448A-C093-4583-846F-E85D7CE36184}"/>
              </a:ext>
            </a:extLst>
          </p:cNvPr>
          <p:cNvSpPr>
            <a:spLocks noGrp="1"/>
          </p:cNvSpPr>
          <p:nvPr>
            <p:ph idx="1"/>
          </p:nvPr>
        </p:nvSpPr>
        <p:spPr/>
        <p:txBody>
          <a:bodyPr/>
          <a:lstStyle/>
          <a:p>
            <a:r>
              <a:rPr lang="zh-CN" altLang="en-US" sz="2400" dirty="0"/>
              <a:t>在</a:t>
            </a:r>
            <a:r>
              <a:rPr lang="en-US" altLang="zh-CN" sz="2400" b="1" dirty="0"/>
              <a:t>2004</a:t>
            </a:r>
            <a:r>
              <a:rPr lang="zh-CN" altLang="en-US" sz="2400" dirty="0"/>
              <a:t>年美密会上</a:t>
            </a:r>
            <a:r>
              <a:rPr lang="en-US" altLang="zh-CN" sz="2400" dirty="0"/>
              <a:t>, </a:t>
            </a:r>
            <a:r>
              <a:rPr lang="zh-CN" altLang="en-US" sz="2400" dirty="0"/>
              <a:t>我国</a:t>
            </a:r>
            <a:r>
              <a:rPr lang="zh-CN" altLang="en-US" sz="2400" dirty="0">
                <a:solidFill>
                  <a:srgbClr val="FF0000"/>
                </a:solidFill>
              </a:rPr>
              <a:t>山东大学的王小云</a:t>
            </a:r>
            <a:r>
              <a:rPr lang="zh-CN" altLang="en-US" sz="2400" dirty="0"/>
              <a:t>教授做的破译</a:t>
            </a:r>
            <a:r>
              <a:rPr lang="en-US" altLang="zh-CN" sz="2400" b="1" dirty="0">
                <a:solidFill>
                  <a:srgbClr val="FF0000"/>
                </a:solidFill>
              </a:rPr>
              <a:t>MD5</a:t>
            </a:r>
            <a:r>
              <a:rPr lang="zh-CN" altLang="en-US" sz="2400" dirty="0"/>
              <a:t>、</a:t>
            </a:r>
            <a:r>
              <a:rPr lang="en-US" altLang="zh-CN" sz="2400" b="1" dirty="0"/>
              <a:t>HAVAL-128</a:t>
            </a:r>
            <a:r>
              <a:rPr lang="zh-CN" altLang="en-US" sz="2400" dirty="0"/>
              <a:t>、</a:t>
            </a:r>
            <a:r>
              <a:rPr lang="en-US" altLang="zh-CN" sz="2400" b="1" dirty="0"/>
              <a:t>MD4</a:t>
            </a:r>
            <a:r>
              <a:rPr lang="zh-CN" altLang="en-US" sz="2400" dirty="0"/>
              <a:t>和</a:t>
            </a:r>
            <a:r>
              <a:rPr lang="en-US" altLang="zh-CN" sz="2400" b="1" dirty="0"/>
              <a:t>RIPEMD</a:t>
            </a:r>
            <a:r>
              <a:rPr lang="zh-CN" altLang="en-US" sz="2400" dirty="0"/>
              <a:t>算法的报告震惊了整个密码学界。</a:t>
            </a:r>
            <a:endParaRPr lang="en-US" altLang="zh-CN" sz="2400" dirty="0"/>
          </a:p>
          <a:p>
            <a:r>
              <a:rPr lang="zh-CN" altLang="en-US" sz="2400" dirty="0">
                <a:solidFill>
                  <a:srgbClr val="FF0000"/>
                </a:solidFill>
              </a:rPr>
              <a:t>在当时</a:t>
            </a:r>
            <a:r>
              <a:rPr lang="en-US" altLang="zh-CN" sz="2400" dirty="0">
                <a:solidFill>
                  <a:srgbClr val="FF0000"/>
                </a:solidFill>
              </a:rPr>
              <a:t>, </a:t>
            </a:r>
            <a:r>
              <a:rPr lang="zh-CN" altLang="en-US" sz="2400" dirty="0">
                <a:solidFill>
                  <a:srgbClr val="FF0000"/>
                </a:solidFill>
              </a:rPr>
              <a:t>世界密码学界仍然认为</a:t>
            </a:r>
            <a:r>
              <a:rPr lang="en-US" altLang="zh-CN" sz="2400" dirty="0">
                <a:solidFill>
                  <a:srgbClr val="FF0000"/>
                </a:solidFill>
              </a:rPr>
              <a:t>SHA-1</a:t>
            </a:r>
            <a:r>
              <a:rPr lang="zh-CN" altLang="en-US" sz="2400" dirty="0">
                <a:solidFill>
                  <a:srgbClr val="FF0000"/>
                </a:solidFill>
              </a:rPr>
              <a:t>是安全的</a:t>
            </a:r>
            <a:r>
              <a:rPr lang="zh-CN" altLang="en-US" sz="2400" dirty="0"/>
              <a:t>。</a:t>
            </a:r>
            <a:r>
              <a:rPr lang="en-US" altLang="zh-CN" sz="2400" b="1" dirty="0"/>
              <a:t>2005</a:t>
            </a:r>
            <a:r>
              <a:rPr lang="zh-CN" altLang="en-US" sz="2400" dirty="0"/>
              <a:t>年</a:t>
            </a:r>
            <a:r>
              <a:rPr lang="en-US" altLang="zh-CN" sz="2400" dirty="0"/>
              <a:t>2</a:t>
            </a:r>
            <a:r>
              <a:rPr lang="zh-CN" altLang="en-US" sz="2400" dirty="0"/>
              <a:t>月</a:t>
            </a:r>
            <a:r>
              <a:rPr lang="en-US" altLang="zh-CN" sz="2400" dirty="0"/>
              <a:t>7</a:t>
            </a:r>
            <a:r>
              <a:rPr lang="zh-CN" altLang="en-US" sz="2400" dirty="0"/>
              <a:t>日</a:t>
            </a:r>
            <a:r>
              <a:rPr lang="en-US" altLang="zh-CN" sz="2400" dirty="0"/>
              <a:t>, </a:t>
            </a:r>
            <a:r>
              <a:rPr lang="zh-CN" altLang="en-US" sz="2400" dirty="0"/>
              <a:t>美国</a:t>
            </a:r>
            <a:r>
              <a:rPr lang="en-US" altLang="zh-CN" sz="2400" b="1" dirty="0"/>
              <a:t>NIST</a:t>
            </a:r>
            <a:r>
              <a:rPr lang="zh-CN" altLang="en-US" sz="2400" dirty="0"/>
              <a:t>对外宣称</a:t>
            </a:r>
            <a:r>
              <a:rPr lang="en-US" altLang="zh-CN" sz="2400" b="1" dirty="0"/>
              <a:t>SHA-1</a:t>
            </a:r>
            <a:r>
              <a:rPr lang="zh-CN" altLang="en-US" sz="2400" dirty="0"/>
              <a:t>还没有被攻破</a:t>
            </a:r>
            <a:r>
              <a:rPr lang="en-US" altLang="zh-CN" sz="2400" dirty="0"/>
              <a:t>, </a:t>
            </a:r>
            <a:r>
              <a:rPr lang="zh-CN" altLang="en-US" sz="2400" dirty="0"/>
              <a:t>而且也没有足够的理由怀疑它会很快被破译</a:t>
            </a:r>
            <a:r>
              <a:rPr lang="en-US" altLang="zh-CN" sz="2400" dirty="0"/>
              <a:t>, </a:t>
            </a:r>
            <a:r>
              <a:rPr lang="zh-CN" altLang="en-US" sz="2400" dirty="0"/>
              <a:t>但仅仅几个月之后</a:t>
            </a:r>
            <a:r>
              <a:rPr lang="en-US" altLang="zh-CN" sz="2400" dirty="0"/>
              <a:t>, </a:t>
            </a:r>
            <a:r>
              <a:rPr lang="zh-CN" altLang="en-US" sz="2400" dirty="0">
                <a:solidFill>
                  <a:srgbClr val="FF0000"/>
                </a:solidFill>
              </a:rPr>
              <a:t>王小云就宣布了破译</a:t>
            </a:r>
            <a:r>
              <a:rPr lang="en-US" altLang="zh-CN" sz="2400" dirty="0">
                <a:solidFill>
                  <a:srgbClr val="FF0000"/>
                </a:solidFill>
              </a:rPr>
              <a:t>SHA-1</a:t>
            </a:r>
            <a:r>
              <a:rPr lang="zh-CN" altLang="en-US" sz="2400" dirty="0">
                <a:solidFill>
                  <a:srgbClr val="FF0000"/>
                </a:solidFill>
              </a:rPr>
              <a:t>的消息</a:t>
            </a:r>
            <a:r>
              <a:rPr lang="en-US" altLang="zh-CN" sz="2400" dirty="0"/>
              <a:t>, </a:t>
            </a:r>
            <a:r>
              <a:rPr lang="zh-CN" altLang="en-US" sz="2400" dirty="0"/>
              <a:t>再一次震撼了世界密码学界。</a:t>
            </a:r>
            <a:endParaRPr lang="en-US" altLang="zh-CN" sz="2400" dirty="0"/>
          </a:p>
          <a:p>
            <a:r>
              <a:rPr lang="zh-CN" altLang="en-US" sz="2400" dirty="0">
                <a:solidFill>
                  <a:srgbClr val="FF0000"/>
                </a:solidFill>
              </a:rPr>
              <a:t>王小云</a:t>
            </a:r>
            <a:r>
              <a:rPr lang="zh-CN" altLang="en-US" sz="2400" dirty="0"/>
              <a:t>的攻击方法主要采用</a:t>
            </a:r>
            <a:r>
              <a:rPr lang="zh-CN" altLang="en-US" sz="2400" dirty="0">
                <a:solidFill>
                  <a:srgbClr val="FF0000"/>
                </a:solidFill>
              </a:rPr>
              <a:t>模差分的思想</a:t>
            </a:r>
            <a:r>
              <a:rPr lang="zh-CN" altLang="en-US" sz="2400" dirty="0"/>
              <a:t>。根据每圈中模减差分和异或差分</a:t>
            </a:r>
            <a:r>
              <a:rPr lang="en-US" altLang="zh-CN" sz="2400" dirty="0"/>
              <a:t>, </a:t>
            </a:r>
            <a:r>
              <a:rPr lang="zh-CN" altLang="en-US" sz="2400" dirty="0"/>
              <a:t>得到差分特征。通过两种差分的结合</a:t>
            </a:r>
            <a:r>
              <a:rPr lang="en-US" altLang="zh-CN" sz="2400" dirty="0"/>
              <a:t>, </a:t>
            </a:r>
            <a:r>
              <a:rPr lang="zh-CN" altLang="en-US" sz="2400" dirty="0"/>
              <a:t>提出了新的一系列</a:t>
            </a:r>
            <a:r>
              <a:rPr lang="en-US" altLang="zh-CN" sz="2400" b="1" dirty="0"/>
              <a:t>Hash</a:t>
            </a:r>
            <a:r>
              <a:rPr lang="zh-CN" altLang="en-US" sz="2400" dirty="0"/>
              <a:t>函数攻击的有效方法。</a:t>
            </a:r>
          </a:p>
        </p:txBody>
      </p:sp>
    </p:spTree>
    <p:extLst>
      <p:ext uri="{BB962C8B-B14F-4D97-AF65-F5344CB8AC3E}">
        <p14:creationId xmlns:p14="http://schemas.microsoft.com/office/powerpoint/2010/main" val="1289386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25C09A-FC81-470D-81F3-C530A7983E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347044D7-839F-4448-A842-47007B38AC95}"/>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 xmlns:a16="http://schemas.microsoft.com/office/drawing/2014/main" id="{A715905E-681E-41E1-9F46-E3744B261732}"/>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pic>
        <p:nvPicPr>
          <p:cNvPr id="5" name="Picture 5" descr="hash1">
            <a:extLst>
              <a:ext uri="{FF2B5EF4-FFF2-40B4-BE49-F238E27FC236}">
                <a16:creationId xmlns="" xmlns:a16="http://schemas.microsoft.com/office/drawing/2014/main" id="{9F568D0D-8F9D-497D-819A-100976480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630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159810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1E8CCA-E37B-497D-A22A-374C3052B776}"/>
              </a:ext>
            </a:extLst>
          </p:cNvPr>
          <p:cNvSpPr>
            <a:spLocks noGrp="1"/>
          </p:cNvSpPr>
          <p:nvPr>
            <p:ph type="title"/>
          </p:nvPr>
        </p:nvSpPr>
        <p:spPr/>
        <p:txBody>
          <a:bodyPr/>
          <a:lstStyle/>
          <a:p>
            <a:r>
              <a:rPr lang="en-US" altLang="zh-CN" b="0" dirty="0"/>
              <a:t>6.1 Hash</a:t>
            </a:r>
            <a:r>
              <a:rPr lang="zh-CN" altLang="en-US" b="0" dirty="0"/>
              <a:t>函数的概念</a:t>
            </a:r>
            <a:endParaRPr lang="zh-CN" altLang="en-US" dirty="0"/>
          </a:p>
        </p:txBody>
      </p:sp>
      <p:sp>
        <p:nvSpPr>
          <p:cNvPr id="3" name="内容占位符 2">
            <a:extLst>
              <a:ext uri="{FF2B5EF4-FFF2-40B4-BE49-F238E27FC236}">
                <a16:creationId xmlns="" xmlns:a16="http://schemas.microsoft.com/office/drawing/2014/main" id="{F88991F6-26EC-49CD-9540-818AD785FBEF}"/>
              </a:ext>
            </a:extLst>
          </p:cNvPr>
          <p:cNvSpPr>
            <a:spLocks noGrp="1"/>
          </p:cNvSpPr>
          <p:nvPr>
            <p:ph idx="1"/>
          </p:nvPr>
        </p:nvSpPr>
        <p:spPr/>
        <p:txBody>
          <a:bodyPr/>
          <a:lstStyle/>
          <a:p>
            <a:pPr marL="230400" lvl="1">
              <a:buFont typeface="Wingdings" panose="05000000000000000000" pitchFamily="2" charset="2"/>
              <a:buChar char="Ø"/>
            </a:pPr>
            <a:r>
              <a:rPr lang="en-US" altLang="zh-CN" sz="3200" b="1" dirty="0"/>
              <a:t>Hash</a:t>
            </a:r>
            <a:r>
              <a:rPr lang="zh-CN" altLang="en-US" sz="3200" dirty="0"/>
              <a:t>函数发展历史</a:t>
            </a:r>
            <a:endParaRPr lang="en-US" altLang="zh-CN" sz="3200" dirty="0"/>
          </a:p>
          <a:p>
            <a:pPr lvl="1"/>
            <a:r>
              <a:rPr lang="en-US" altLang="zh-CN" b="1" dirty="0"/>
              <a:t>2011</a:t>
            </a:r>
            <a:r>
              <a:rPr lang="zh-CN" altLang="en-US" dirty="0"/>
              <a:t>年</a:t>
            </a:r>
            <a:r>
              <a:rPr lang="en-US" altLang="zh-CN" dirty="0"/>
              <a:t>, </a:t>
            </a:r>
            <a:r>
              <a:rPr lang="en-US" altLang="zh-CN" b="1" dirty="0"/>
              <a:t>RFC</a:t>
            </a:r>
            <a:r>
              <a:rPr lang="en-US" altLang="zh-CN" dirty="0"/>
              <a:t> </a:t>
            </a:r>
            <a:r>
              <a:rPr lang="en-US" altLang="zh-CN" b="1" dirty="0"/>
              <a:t>6151</a:t>
            </a:r>
            <a:r>
              <a:rPr lang="zh-CN" altLang="en-US" dirty="0"/>
              <a:t> 禁止</a:t>
            </a:r>
            <a:r>
              <a:rPr lang="en-US" altLang="zh-CN" b="1" dirty="0"/>
              <a:t>MD5</a:t>
            </a:r>
            <a:r>
              <a:rPr lang="zh-CN" altLang="en-US" dirty="0"/>
              <a:t>用作密钥散列消息认证码。</a:t>
            </a:r>
          </a:p>
          <a:p>
            <a:pPr lvl="1"/>
            <a:r>
              <a:rPr lang="en-US" altLang="zh-CN" b="1" dirty="0"/>
              <a:t>2012</a:t>
            </a:r>
            <a:r>
              <a:rPr lang="zh-CN" altLang="en-US" dirty="0"/>
              <a:t>年</a:t>
            </a:r>
            <a:r>
              <a:rPr lang="en-US" altLang="zh-CN" b="1" dirty="0"/>
              <a:t>10</a:t>
            </a:r>
            <a:r>
              <a:rPr lang="zh-CN" altLang="en-US" dirty="0"/>
              <a:t>月</a:t>
            </a:r>
            <a:r>
              <a:rPr lang="en-US" altLang="zh-CN" dirty="0"/>
              <a:t>, </a:t>
            </a:r>
            <a:r>
              <a:rPr lang="zh-CN" altLang="en-US" dirty="0"/>
              <a:t>美国</a:t>
            </a:r>
            <a:r>
              <a:rPr lang="en-US" altLang="zh-CN" b="1" dirty="0"/>
              <a:t>NIST</a:t>
            </a:r>
            <a:r>
              <a:rPr lang="zh-CN" altLang="en-US" dirty="0"/>
              <a:t>选择了</a:t>
            </a:r>
            <a:r>
              <a:rPr lang="en-US" altLang="zh-CN" b="1" dirty="0">
                <a:solidFill>
                  <a:srgbClr val="FF0000"/>
                </a:solidFill>
              </a:rPr>
              <a:t>Keccak</a:t>
            </a:r>
            <a:r>
              <a:rPr lang="zh-CN" altLang="en-US" dirty="0">
                <a:solidFill>
                  <a:srgbClr val="FF0000"/>
                </a:solidFill>
              </a:rPr>
              <a:t>算法作为</a:t>
            </a:r>
            <a:r>
              <a:rPr lang="en-US" altLang="zh-CN" b="1" dirty="0">
                <a:solidFill>
                  <a:srgbClr val="FF0000"/>
                </a:solidFill>
              </a:rPr>
              <a:t>SHA-3</a:t>
            </a:r>
            <a:r>
              <a:rPr lang="zh-CN" altLang="en-US" dirty="0"/>
              <a:t>的标准算法</a:t>
            </a:r>
          </a:p>
          <a:p>
            <a:pPr lvl="1"/>
            <a:r>
              <a:rPr lang="en-US" altLang="zh-CN" b="1" dirty="0"/>
              <a:t>2017</a:t>
            </a:r>
            <a:r>
              <a:rPr lang="zh-CN" altLang="en-US" dirty="0"/>
              <a:t>年</a:t>
            </a:r>
            <a:r>
              <a:rPr lang="en-US" altLang="zh-CN" b="1" dirty="0"/>
              <a:t>2</a:t>
            </a:r>
            <a:r>
              <a:rPr lang="zh-CN" altLang="en-US" dirty="0"/>
              <a:t>月</a:t>
            </a:r>
            <a:r>
              <a:rPr lang="en-US" altLang="zh-CN" b="1" dirty="0"/>
              <a:t>23</a:t>
            </a:r>
            <a:r>
              <a:rPr lang="zh-CN" altLang="en-US" dirty="0"/>
              <a:t>日</a:t>
            </a:r>
            <a:r>
              <a:rPr lang="en-US" altLang="zh-CN" dirty="0"/>
              <a:t>, </a:t>
            </a:r>
            <a:r>
              <a:rPr lang="en-US" altLang="zh-CN" b="1" dirty="0"/>
              <a:t>Google</a:t>
            </a:r>
            <a:r>
              <a:rPr lang="zh-CN" altLang="en-US" dirty="0"/>
              <a:t>创建了</a:t>
            </a:r>
            <a:r>
              <a:rPr lang="zh-CN" altLang="en-US" dirty="0">
                <a:solidFill>
                  <a:srgbClr val="FF0000"/>
                </a:solidFill>
              </a:rPr>
              <a:t>两个有着相同的</a:t>
            </a:r>
            <a:r>
              <a:rPr lang="en-US" altLang="zh-CN" b="1" dirty="0">
                <a:solidFill>
                  <a:srgbClr val="FF0000"/>
                </a:solidFill>
              </a:rPr>
              <a:t>SHA-1</a:t>
            </a:r>
            <a:r>
              <a:rPr lang="zh-CN" altLang="en-US" dirty="0">
                <a:solidFill>
                  <a:srgbClr val="FF0000"/>
                </a:solidFill>
              </a:rPr>
              <a:t>值但内容不同的</a:t>
            </a:r>
            <a:r>
              <a:rPr lang="en-US" altLang="zh-CN" b="1" dirty="0">
                <a:solidFill>
                  <a:srgbClr val="FF0000"/>
                </a:solidFill>
              </a:rPr>
              <a:t>PDF</a:t>
            </a:r>
            <a:r>
              <a:rPr lang="zh-CN" altLang="en-US" dirty="0">
                <a:solidFill>
                  <a:srgbClr val="FF0000"/>
                </a:solidFill>
              </a:rPr>
              <a:t>文件</a:t>
            </a:r>
            <a:r>
              <a:rPr lang="en-US" altLang="zh-CN" dirty="0"/>
              <a:t>, </a:t>
            </a:r>
            <a:r>
              <a:rPr lang="en-US" altLang="zh-CN" b="1" dirty="0"/>
              <a:t>SHA-1</a:t>
            </a:r>
            <a:r>
              <a:rPr lang="zh-CN" altLang="en-US" dirty="0"/>
              <a:t>算法正式被攻破。</a:t>
            </a:r>
          </a:p>
          <a:p>
            <a:endParaRPr lang="zh-CN" altLang="en-US" dirty="0"/>
          </a:p>
        </p:txBody>
      </p:sp>
      <p:sp>
        <p:nvSpPr>
          <p:cNvPr id="4" name="日期占位符 3">
            <a:extLst>
              <a:ext uri="{FF2B5EF4-FFF2-40B4-BE49-F238E27FC236}">
                <a16:creationId xmlns="" xmlns:a16="http://schemas.microsoft.com/office/drawing/2014/main" id="{F90D428F-58C8-4A82-BAC8-649D6FE064FE}"/>
              </a:ext>
            </a:extLst>
          </p:cNvPr>
          <p:cNvSpPr>
            <a:spLocks noGrp="1"/>
          </p:cNvSpPr>
          <p:nvPr>
            <p:ph type="dt" sz="half" idx="10"/>
          </p:nvPr>
        </p:nvSpPr>
        <p:spPr/>
        <p:txBody>
          <a:bodyPr/>
          <a:lstStyle/>
          <a:p>
            <a:pPr>
              <a:defRPr/>
            </a:pPr>
            <a:fld id="{6B868B07-6D77-4BC7-8861-D2748C6F717C}" type="datetime1">
              <a:rPr lang="zh-CN" altLang="en-US" smtClean="0"/>
              <a:pPr>
                <a:defRPr/>
              </a:pPr>
              <a:t>2023/4/14</a:t>
            </a:fld>
            <a:endParaRPr lang="en-US" altLang="zh-CN" dirty="0"/>
          </a:p>
        </p:txBody>
      </p:sp>
      <p:pic>
        <p:nvPicPr>
          <p:cNvPr id="5" name="图片 4">
            <a:extLst>
              <a:ext uri="{FF2B5EF4-FFF2-40B4-BE49-F238E27FC236}">
                <a16:creationId xmlns="" xmlns:a16="http://schemas.microsoft.com/office/drawing/2014/main" id="{1A0513B7-6DA6-4775-A7A6-D78C10F22AC6}"/>
              </a:ext>
            </a:extLst>
          </p:cNvPr>
          <p:cNvPicPr>
            <a:picLocks noChangeAspect="1"/>
          </p:cNvPicPr>
          <p:nvPr/>
        </p:nvPicPr>
        <p:blipFill>
          <a:blip r:embed="rId2"/>
          <a:stretch>
            <a:fillRect/>
          </a:stretch>
        </p:blipFill>
        <p:spPr>
          <a:xfrm>
            <a:off x="1403648" y="1805581"/>
            <a:ext cx="6797267" cy="3702445"/>
          </a:xfrm>
          <a:prstGeom prst="rect">
            <a:avLst/>
          </a:prstGeom>
        </p:spPr>
      </p:pic>
    </p:spTree>
    <p:extLst>
      <p:ext uri="{BB962C8B-B14F-4D97-AF65-F5344CB8AC3E}">
        <p14:creationId xmlns:p14="http://schemas.microsoft.com/office/powerpoint/2010/main" val="22223475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1f3aa154-4337-431a-8db7-b2e1944c5b48}"/>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仿宋"/>
        <a:cs typeface=""/>
      </a:majorFont>
      <a:minorFont>
        <a:latin typeface="Times New Roman"/>
        <a:ea typeface="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5875</TotalTime>
  <Words>6039</Words>
  <Application>Microsoft Office PowerPoint</Application>
  <PresentationFormat>全屏显示(4:3)</PresentationFormat>
  <Paragraphs>769</Paragraphs>
  <Slides>81</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1_Office 主题</vt:lpstr>
      <vt:lpstr>Equation.Ribbit</vt:lpstr>
      <vt:lpstr>密码学</vt:lpstr>
      <vt:lpstr>第六章 Hash函数</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6.1 Hash函数的概念</vt:lpstr>
      <vt:lpstr>第六章 Hash函数</vt:lpstr>
      <vt:lpstr>6.2 基于分组密码的Hash函数</vt:lpstr>
      <vt:lpstr>6.2 基于分组密码的Hash函数</vt:lpstr>
      <vt:lpstr>6.2 基于分组密码的Hash函数</vt:lpstr>
      <vt:lpstr>6.2 基于分组密码的Hash函数</vt:lpstr>
      <vt:lpstr>6.2 基于分组密码的Hash函数</vt:lpstr>
      <vt:lpstr>第六章 Hash函数</vt:lpstr>
      <vt:lpstr>6.3 MD5算法</vt:lpstr>
      <vt:lpstr>6.3 MD5算法</vt:lpstr>
      <vt:lpstr>6.3 MD5算法</vt:lpstr>
      <vt:lpstr>6.3 MD5算法</vt:lpstr>
      <vt:lpstr>6.3 MD5算法</vt:lpstr>
      <vt:lpstr>6.3 MD5算法</vt:lpstr>
      <vt:lpstr>6.3 MD5算法</vt:lpstr>
      <vt:lpstr>PowerPoint 演示文稿</vt:lpstr>
      <vt:lpstr>PowerPoint 演示文稿</vt:lpstr>
      <vt:lpstr>6.3 MD5算法</vt:lpstr>
      <vt:lpstr>6.3 MD5算法</vt:lpstr>
      <vt:lpstr>6.3 MD5算法</vt:lpstr>
      <vt:lpstr>6.3 MD5算法</vt:lpstr>
      <vt:lpstr>6.3 MD5算法</vt:lpstr>
      <vt:lpstr>6.3 MD5算法</vt:lpstr>
      <vt:lpstr>6.3 MD5算法</vt:lpstr>
      <vt:lpstr>第六章 Hash函数</vt:lpstr>
      <vt:lpstr>6.4 SHA-1算法</vt:lpstr>
      <vt:lpstr>6.4 SHA-1算法</vt:lpstr>
      <vt:lpstr>PowerPoint 演示文稿</vt:lpstr>
      <vt:lpstr>6.4 SHA-1算法</vt:lpstr>
      <vt:lpstr>6.4 SHA-1算法</vt:lpstr>
      <vt:lpstr>PowerPoint 演示文稿</vt:lpstr>
      <vt:lpstr>6.4 SHA-1算法</vt:lpstr>
      <vt:lpstr>PowerPoint 演示文稿</vt:lpstr>
      <vt:lpstr>6.4 SHA-1算法</vt:lpstr>
      <vt:lpstr>6.4 SHA-1算法</vt:lpstr>
      <vt:lpstr>6.4 SHA-1算法</vt:lpstr>
      <vt:lpstr>6.4 SHA-1算法</vt:lpstr>
      <vt:lpstr>6.4 SHA-1算法</vt:lpstr>
      <vt:lpstr>6.4 SHA-1算法</vt:lpstr>
      <vt:lpstr>第六章 Hash函数</vt:lpstr>
      <vt:lpstr>6.5  SHA-512算法</vt:lpstr>
      <vt:lpstr>PowerPoint 演示文稿</vt:lpstr>
      <vt:lpstr>6.5  SHA-512算法</vt:lpstr>
      <vt:lpstr>6.5  SHA-512算法</vt:lpstr>
      <vt:lpstr>6.5  SHA-512算法</vt:lpstr>
      <vt:lpstr>PowerPoint 演示文稿</vt:lpstr>
      <vt:lpstr>PowerPoint 演示文稿</vt:lpstr>
      <vt:lpstr>6.5  SHA-512算法</vt:lpstr>
      <vt:lpstr>6.5  SHA-512算法</vt:lpstr>
      <vt:lpstr>PowerPoint 演示文稿</vt:lpstr>
      <vt:lpstr>6.5  SHA-512算法</vt:lpstr>
      <vt:lpstr>第六章 Hash函数</vt:lpstr>
      <vt:lpstr>6.6 Hash函数的分析方法</vt:lpstr>
      <vt:lpstr>6.6 Hash函数的分析方法</vt:lpstr>
      <vt:lpstr>6.6 Hash函数的分析方法</vt:lpstr>
      <vt:lpstr>6.6 Hash函数的分析方法</vt:lpstr>
      <vt:lpstr>6.6 Hash函数的分析方法</vt:lpstr>
      <vt:lpstr>6.6 Hash函数的分析方法</vt:lpstr>
      <vt:lpstr>6.6 Hash函数的分析方法</vt:lpstr>
      <vt:lpstr>6.6 Hash函数的分析方法</vt:lpstr>
      <vt:lpstr>6.6 Hash函数的分析方法</vt:lpstr>
      <vt:lpstr>6.6 Hash函数的分析方法</vt:lpstr>
      <vt:lpstr>6.6 Hash函数的分析方法</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dc:title>
  <dc:creator/>
  <cp:lastModifiedBy>xiaofen</cp:lastModifiedBy>
  <cp:revision>212</cp:revision>
  <dcterms:created xsi:type="dcterms:W3CDTF">2018-05-29T06:01:50Z</dcterms:created>
  <dcterms:modified xsi:type="dcterms:W3CDTF">2023-04-14T01:05:28Z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