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7" r:id="rId1"/>
  </p:sldMasterIdLst>
  <p:notesMasterIdLst>
    <p:notesMasterId r:id="rId95"/>
  </p:notesMasterIdLst>
  <p:sldIdLst>
    <p:sldId id="519" r:id="rId2"/>
    <p:sldId id="520" r:id="rId3"/>
    <p:sldId id="521" r:id="rId4"/>
    <p:sldId id="522" r:id="rId5"/>
    <p:sldId id="523" r:id="rId6"/>
    <p:sldId id="607" r:id="rId7"/>
    <p:sldId id="524" r:id="rId8"/>
    <p:sldId id="525" r:id="rId9"/>
    <p:sldId id="527" r:id="rId10"/>
    <p:sldId id="608" r:id="rId11"/>
    <p:sldId id="528" r:id="rId12"/>
    <p:sldId id="529" r:id="rId13"/>
    <p:sldId id="609" r:id="rId14"/>
    <p:sldId id="610" r:id="rId15"/>
    <p:sldId id="611" r:id="rId16"/>
    <p:sldId id="618" r:id="rId17"/>
    <p:sldId id="530" r:id="rId18"/>
    <p:sldId id="526" r:id="rId19"/>
    <p:sldId id="531" r:id="rId20"/>
    <p:sldId id="532" r:id="rId21"/>
    <p:sldId id="533" r:id="rId22"/>
    <p:sldId id="534" r:id="rId23"/>
    <p:sldId id="535" r:id="rId24"/>
    <p:sldId id="537" r:id="rId25"/>
    <p:sldId id="614" r:id="rId26"/>
    <p:sldId id="615" r:id="rId27"/>
    <p:sldId id="616" r:id="rId28"/>
    <p:sldId id="538" r:id="rId29"/>
    <p:sldId id="539" r:id="rId30"/>
    <p:sldId id="540" r:id="rId31"/>
    <p:sldId id="617" r:id="rId32"/>
    <p:sldId id="541" r:id="rId33"/>
    <p:sldId id="542" r:id="rId34"/>
    <p:sldId id="606" r:id="rId35"/>
    <p:sldId id="605" r:id="rId36"/>
    <p:sldId id="544" r:id="rId37"/>
    <p:sldId id="613" r:id="rId38"/>
    <p:sldId id="543" r:id="rId39"/>
    <p:sldId id="545" r:id="rId40"/>
    <p:sldId id="546" r:id="rId41"/>
    <p:sldId id="547" r:id="rId42"/>
    <p:sldId id="548" r:id="rId43"/>
    <p:sldId id="550" r:id="rId44"/>
    <p:sldId id="551" r:id="rId45"/>
    <p:sldId id="552" r:id="rId46"/>
    <p:sldId id="553" r:id="rId47"/>
    <p:sldId id="554" r:id="rId48"/>
    <p:sldId id="595" r:id="rId49"/>
    <p:sldId id="555" r:id="rId50"/>
    <p:sldId id="619" r:id="rId51"/>
    <p:sldId id="556" r:id="rId52"/>
    <p:sldId id="557" r:id="rId53"/>
    <p:sldId id="558" r:id="rId54"/>
    <p:sldId id="560" r:id="rId55"/>
    <p:sldId id="562" r:id="rId56"/>
    <p:sldId id="561" r:id="rId57"/>
    <p:sldId id="563" r:id="rId58"/>
    <p:sldId id="564" r:id="rId59"/>
    <p:sldId id="565" r:id="rId60"/>
    <p:sldId id="566" r:id="rId61"/>
    <p:sldId id="567" r:id="rId62"/>
    <p:sldId id="572" r:id="rId63"/>
    <p:sldId id="569" r:id="rId64"/>
    <p:sldId id="570" r:id="rId65"/>
    <p:sldId id="620" r:id="rId66"/>
    <p:sldId id="571" r:id="rId67"/>
    <p:sldId id="596" r:id="rId68"/>
    <p:sldId id="597" r:id="rId69"/>
    <p:sldId id="598" r:id="rId70"/>
    <p:sldId id="599" r:id="rId71"/>
    <p:sldId id="600" r:id="rId72"/>
    <p:sldId id="568" r:id="rId73"/>
    <p:sldId id="575" r:id="rId74"/>
    <p:sldId id="576" r:id="rId75"/>
    <p:sldId id="577" r:id="rId76"/>
    <p:sldId id="578" r:id="rId77"/>
    <p:sldId id="579" r:id="rId78"/>
    <p:sldId id="580" r:id="rId79"/>
    <p:sldId id="601" r:id="rId80"/>
    <p:sldId id="581" r:id="rId81"/>
    <p:sldId id="582" r:id="rId82"/>
    <p:sldId id="583" r:id="rId83"/>
    <p:sldId id="602" r:id="rId84"/>
    <p:sldId id="603" r:id="rId85"/>
    <p:sldId id="604" r:id="rId86"/>
    <p:sldId id="587" r:id="rId87"/>
    <p:sldId id="588" r:id="rId88"/>
    <p:sldId id="590" r:id="rId89"/>
    <p:sldId id="591" r:id="rId90"/>
    <p:sldId id="589" r:id="rId91"/>
    <p:sldId id="592" r:id="rId92"/>
    <p:sldId id="593" r:id="rId93"/>
    <p:sldId id="594" r:id="rId9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xiongzhq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87359" autoAdjust="0"/>
  </p:normalViewPr>
  <p:slideViewPr>
    <p:cSldViewPr>
      <p:cViewPr varScale="1">
        <p:scale>
          <a:sx n="76" d="100"/>
          <a:sy n="76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xmlns="" id="{4162551E-1DAC-4EF3-9416-15A874BD50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xmlns="" id="{9CAD0013-6654-4805-B8F2-147E655E6A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CCF31528-4195-4C41-99BF-E466B0678A5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xmlns="" id="{F854A4B5-4A6B-4D39-BFD0-F26A9113B5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4150" name="Rectangle 6">
            <a:extLst>
              <a:ext uri="{FF2B5EF4-FFF2-40B4-BE49-F238E27FC236}">
                <a16:creationId xmlns:a16="http://schemas.microsoft.com/office/drawing/2014/main" xmlns="" id="{F45758EF-4176-4001-A9A1-7EB2E74A9E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xmlns="" id="{B4DBDA9C-7B52-4EFE-94DC-224D1097A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02BB4D1-4EEF-4BE9-99E7-FCA09099F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2543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4562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xmlns="" id="{9F18744A-3E77-4A25-9AB8-1BF94DFBA2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xmlns="" id="{2931ED94-556C-41EE-BE70-CEB0F15A0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下一页内容：本原元的例子</a:t>
            </a: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xmlns="" id="{A98A6616-099B-4AF2-B37C-49EDA4FC8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39FD35-90A8-4CAB-BDD1-436E0A0B1F15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xmlns="" id="{F5F0E66A-3CAC-4F46-9FA2-9CA9F45B1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xmlns="" id="{46A474E4-972B-4BF1-AF8B-E84F2DF91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xmlns="" id="{2DC1D374-ED6E-45C0-9A1E-067606F4B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E702FE-A9BD-4C09-905A-02AF736AA3F8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xmlns="" id="{2D68C329-06FE-4B12-8482-A3A8D93CA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xmlns="" id="{B9D23FC7-64DF-45AA-9EEF-D61707FC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xmlns="" id="{71BF27AB-C880-481E-A8DB-01C0F1B61B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04F48F-B051-48C3-8788-D2DA51E94940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xmlns="" id="{C931E471-AA9B-42B3-851A-6D5A30DDC5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xmlns="" id="{D1D52610-0788-4093-9860-F16C29AF7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ElGamal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公钥密码算法是在密码协议中有着重要应用的一类公钥密码算法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它是由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ElGamal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于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1985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提出的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其安全性是基于有限域上离散对数问题的难解性</a:t>
            </a:r>
            <a:r>
              <a:rPr lang="en-US" altLang="zh-CN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它至今仍是一个安全性能良好的公钥密码算法</a:t>
            </a:r>
            <a:r>
              <a:rPr lang="zh-CN" altLang="en-US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xmlns="" id="{42A2F115-9778-44D0-8D49-71BD6123FD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F50438-C797-4281-B0D1-E6A3753B622C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xmlns="" id="{60E5A478-67F7-48C0-AC34-1EF32CC64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xmlns="" id="{046BEED0-14E3-49B3-ACD2-AF8C4B55E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xmlns="" id="{6A179E14-0F67-49C0-B683-10D5116FA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72CCC5-BFE3-4EF4-8135-29DC2ED73F59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xmlns="" id="{501931E8-C712-43F7-9E55-5224B493F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xmlns="" id="{F8657058-0CBF-4AE8-84CB-11CEA94D3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xmlns="" id="{ED59CF3D-71DE-44F5-9BC4-CC14CF8E0E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2D28B3-1224-463D-B3D2-DB4DC21AC5E1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>
            <a:extLst>
              <a:ext uri="{FF2B5EF4-FFF2-40B4-BE49-F238E27FC236}">
                <a16:creationId xmlns:a16="http://schemas.microsoft.com/office/drawing/2014/main" xmlns="" id="{E72436D0-8F9B-4FA0-BC5B-566FF2E71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>
            <a:extLst>
              <a:ext uri="{FF2B5EF4-FFF2-40B4-BE49-F238E27FC236}">
                <a16:creationId xmlns:a16="http://schemas.microsoft.com/office/drawing/2014/main" xmlns="" id="{65C89623-5354-4806-9EE3-F935AD137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xmlns="" id="{15E017CF-C396-4803-8FC6-093601F028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46187F-C89F-4029-8443-597411B888B4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83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59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22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xmlns="" id="{FA09C7EA-58BB-479A-9CF8-B365BEDE89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xmlns="" id="{488AAEBE-9CE1-48AE-B31F-7363E3D70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xmlns="" id="{878E0D5E-4B9E-475F-9F05-E2C2FFB85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DA3E4F-E85A-479A-BF80-A21EE3119AE7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95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8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2128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17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xmlns="" id="{FA79F74E-CD66-4086-9EB7-8F0276FA1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xmlns="" id="{64F6A016-B8E5-46FD-BAC8-688744B3C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Droid Sans Fallback"/>
              </a:rPr>
              <a:t>对称加密算法的优点：算法公开、计算量小、加密速度快、加密效率高。</a:t>
            </a:r>
          </a:p>
          <a:p>
            <a:r>
              <a:rPr lang="zh-CN" altLang="en-US">
                <a:solidFill>
                  <a:srgbClr val="000000"/>
                </a:solidFill>
                <a:latin typeface="Droid Sans Fallback"/>
              </a:rPr>
              <a:t>对称加密算法的缺点：交易双方都使用同样钥匙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安全性得不到保证。此外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每对用户每次使用对称加密算法时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都需要使用其他人不知道的惟一钥匙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这会使得发收信双方所拥有的钥匙数量呈几何级数增长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密钥管理成为用户的负担。对称加密算法在分布式网络系统上使用较为困难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主要是因为密钥管理困难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使用成本较高。而与公开密钥加密算法比起来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对称加密算法能够提供加密和认证却缺乏了签名功能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,  </a:t>
            </a:r>
            <a:r>
              <a:rPr lang="zh-CN" altLang="en-US">
                <a:solidFill>
                  <a:srgbClr val="000000"/>
                </a:solidFill>
                <a:latin typeface="Droid Sans Fallback"/>
              </a:rPr>
              <a:t>使得使用范围有所缩小</a:t>
            </a:r>
            <a:r>
              <a:rPr lang="en-US" altLang="zh-CN">
                <a:solidFill>
                  <a:srgbClr val="000000"/>
                </a:solidFill>
                <a:latin typeface="Droid Sans Fallback"/>
              </a:rPr>
              <a:t>.</a:t>
            </a:r>
            <a:endParaRPr lang="zh-CN" altLang="en-US">
              <a:solidFill>
                <a:srgbClr val="000000"/>
              </a:solidFill>
              <a:latin typeface="Droid Sans Fallback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xmlns="" id="{BBEECE79-230F-472C-B0FA-AD80CE182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4310F6-F766-41BD-87EC-FCFC0AB40A1F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xmlns="" id="{8D84FBFD-AF34-464F-BB3A-FC3AD21810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xmlns="" id="{325A0EBD-A020-47D2-A073-DC0B42927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xmlns="" id="{98B03F20-68A1-425D-A4C9-C0A35190A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CA079F-85D2-435B-9475-A92E5B9CE634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xmlns="" id="{25D305BB-46CB-41C6-B47B-6BECCFF7D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xmlns="" id="{729401A0-A142-4632-90C2-BA8992DF9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从目前的密码分析水平来看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要想实现一个安全的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RSA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公钥密码体制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大合数的规模至少要在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1024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比特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以上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因此是否存在有效的随机产生大素数的算法以及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RSA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在这种规模下的加、脱密运算的速度等问题自然提了出来。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xmlns="" id="{6315B9BA-A67C-4743-BE6C-876BAD6F2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06B8213-565E-4823-BD02-6441EF9DC046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xmlns="" id="{5FFFA22C-34DC-4553-93E6-FFB100450D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xmlns="" id="{45F49580-2740-4AF2-A8B4-7E1815DDD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xmlns="" id="{4570FAD1-9CFE-4BE8-990D-50812AB58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2FE348-ADD0-4A38-9E98-7D0FE301EEBB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302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888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2BB4D1-4EEF-4BE9-99E7-FCA09099F1F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0636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xmlns="" id="{83FC8C09-EDE5-4021-964A-F02835CFE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xmlns="" id="{2F0D2B1D-9F11-497A-836F-94D801351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xmlns="" id="{35D4FCE3-D31C-4EB5-A049-6C2FB2325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C00591-7420-49AB-8F45-E0ED9272F87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xmlns="" id="{60D5CE83-6859-4014-9210-6D8E97F5D030}"/>
              </a:ext>
            </a:extLst>
          </p:cNvPr>
          <p:cNvSpPr/>
          <p:nvPr/>
        </p:nvSpPr>
        <p:spPr>
          <a:xfrm>
            <a:off x="441325" y="407988"/>
            <a:ext cx="7845425" cy="608012"/>
          </a:xfrm>
          <a:prstGeom prst="parallelogram">
            <a:avLst>
              <a:gd name="adj" fmla="val 0"/>
            </a:avLst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0B702AD9-5D87-4100-909B-C92F33761898}"/>
              </a:ext>
            </a:extLst>
          </p:cNvPr>
          <p:cNvSpPr/>
          <p:nvPr/>
        </p:nvSpPr>
        <p:spPr>
          <a:xfrm>
            <a:off x="8086725" y="407988"/>
            <a:ext cx="395288" cy="596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9EA01DD7-B18B-4D23-90C6-3BED6A3836A8}"/>
              </a:ext>
            </a:extLst>
          </p:cNvPr>
          <p:cNvCxnSpPr/>
          <p:nvPr/>
        </p:nvCxnSpPr>
        <p:spPr>
          <a:xfrm>
            <a:off x="441325" y="5988050"/>
            <a:ext cx="7845425" cy="1905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11">
            <a:extLst>
              <a:ext uri="{FF2B5EF4-FFF2-40B4-BE49-F238E27FC236}">
                <a16:creationId xmlns:a16="http://schemas.microsoft.com/office/drawing/2014/main" xmlns="" id="{C23F787A-9C59-41B2-91B2-A0CEFB8D5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37" y="1390651"/>
            <a:ext cx="7772400" cy="1780381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037" y="3190876"/>
            <a:ext cx="7357863" cy="790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A606C5E5-B7CC-4B00-A727-962EC88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1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E175BE1-C5A1-40DF-91A2-6B330C4BBAE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F8AA85C2-50E9-42EA-A5C2-987A2CF66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en-US" altLang="zh-CN"/>
              <a:t>73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A9352936-0E6A-48CD-B398-D5158D8EA8CE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A5B72916-770C-4C91-BEAB-9DA6121B36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2E57935-16D3-4596-8B74-A9ABC48FDCEE}"/>
              </a:ext>
            </a:extLst>
          </p:cNvPr>
          <p:cNvSpPr/>
          <p:nvPr/>
        </p:nvSpPr>
        <p:spPr>
          <a:xfrm>
            <a:off x="617538" y="407988"/>
            <a:ext cx="314325" cy="655637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20B9C9FB-8246-4656-8AA0-EBB48A00B231}"/>
              </a:ext>
            </a:extLst>
          </p:cNvPr>
          <p:cNvCxnSpPr/>
          <p:nvPr/>
        </p:nvCxnSpPr>
        <p:spPr>
          <a:xfrm>
            <a:off x="1098550" y="1033463"/>
            <a:ext cx="677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C65F82AF-D2A8-4D7D-B7A0-24ABF09E400D}"/>
              </a:ext>
            </a:extLst>
          </p:cNvPr>
          <p:cNvCxnSpPr/>
          <p:nvPr/>
        </p:nvCxnSpPr>
        <p:spPr>
          <a:xfrm>
            <a:off x="520700" y="6249988"/>
            <a:ext cx="8083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/>
          </a:bodyPr>
          <a:lstStyle>
            <a:lvl1pPr>
              <a:defRPr sz="3200" b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35" y="1466056"/>
            <a:ext cx="7886700" cy="4579144"/>
          </a:xfrm>
        </p:spPr>
        <p:txBody>
          <a:bodyPr/>
          <a:lstStyle>
            <a:lvl1pPr>
              <a:buSzPct val="100000"/>
              <a:buFont typeface="Wingdings" panose="05000000000000000000" pitchFamily="2" charset="2"/>
              <a:buChar char="Ø"/>
              <a:defRPr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685800" indent="-228600">
              <a:buSzPct val="100000"/>
              <a:buFont typeface="Times New Roman" panose="02020603050405020304" pitchFamily="18" charset="0"/>
              <a:buChar char="‒"/>
              <a:defRPr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D11ADAB-7DB7-4D5E-AD09-7254FC7D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12A6F84-34DD-425D-862E-4C55AA69A60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AEA66510-4C44-47ED-84E3-5A9983D7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B1817EDF-10BD-4928-B24A-9F8FA3F7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en-US" altLang="zh-CN"/>
              <a:t>73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5561A496-E056-412E-819D-1B7E5D86BE42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03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A0D0B9BE-FE8D-4441-A661-3149896C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fld id="{CF9E8D98-86D8-48CD-88F6-010BC90D4A8C}" type="datetime1">
              <a:rPr lang="zh-CN" altLang="en-US" smtClean="0"/>
              <a:t>2023/4/25</a:t>
            </a:fld>
            <a:endParaRPr lang="en-US" altLang="zh-CN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FBB9A3F-B4AA-4535-A44D-CB85892F7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共</a:t>
            </a:r>
            <a:r>
              <a:rPr lang="en-US" altLang="zh-CN"/>
              <a:t>73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E7FA5290-7D91-4446-9DD2-129D391F5D87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3CD973-0E4B-4DD6-AE62-9FDDBA5D9B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98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 b="0"/>
            </a:lvl1pPr>
            <a:lvl2pPr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8714FC8E-B1B2-471D-8723-6C7C1F8A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fld id="{0DF1473F-F9E8-40CD-A3CC-50FB32A28CF4}" type="datetime1">
              <a:rPr lang="zh-CN" altLang="en-US" smtClean="0"/>
              <a:t>2023/4/25</a:t>
            </a:fld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4665E3-25B5-471E-9F43-7428E541FE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ACE8658A-4FF4-4416-AB91-A4E80F3C7780}" type="slidenum">
              <a:rPr lang="en-US" altLang="zh-CN" smtClean="0"/>
              <a:pPr>
                <a:defRPr/>
              </a:pPr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7C238889-0763-4EC3-8A6E-B5A8E7ABA6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70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9883FC74-E1E1-4582-AC8E-3718358A756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D1C37DE2-436E-4B3A-881F-D2652133C9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F54D1D-D408-4A39-BC5B-4B32B31CE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DDEFA5DE-CF30-4CC8-B11C-D8F5E4EF52FA}" type="datetime1">
              <a:rPr lang="zh-CN" altLang="en-US" smtClean="0"/>
              <a:t>2023/4/25</a:t>
            </a:fld>
            <a:endParaRPr lang="en-US" altLang="zh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BD5C8DA-BD6E-49B8-BED6-60907F799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1F32CB18-6A8E-49E5-A89A-381DBADA91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0" name="图片 8">
            <a:extLst>
              <a:ext uri="{FF2B5EF4-FFF2-40B4-BE49-F238E27FC236}">
                <a16:creationId xmlns:a16="http://schemas.microsoft.com/office/drawing/2014/main" xmlns="" id="{907DB041-106C-4CB2-AD00-FC9770FD6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xmlns="" id="{37A6B603-0BD9-4FCC-8E29-283818705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048000" cy="365125"/>
          </a:xfrm>
          <a:prstGeom prst="rect">
            <a:avLst/>
          </a:prstGeom>
        </p:spPr>
        <p:txBody>
          <a:bodyPr/>
          <a:lstStyle>
            <a:lvl1pPr>
              <a:defRPr sz="1200" b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华文中宋" panose="0201060004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3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0.wmf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5">
            <a:extLst>
              <a:ext uri="{FF2B5EF4-FFF2-40B4-BE49-F238E27FC236}">
                <a16:creationId xmlns:a16="http://schemas.microsoft.com/office/drawing/2014/main" xmlns="" id="{2269531C-6860-4CDD-B9C8-A0A1FA567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1295400"/>
            <a:ext cx="7772400" cy="1781175"/>
          </a:xfrm>
        </p:spPr>
        <p:txBody>
          <a:bodyPr/>
          <a:lstStyle/>
          <a:p>
            <a:pPr eaLnBrk="1" hangingPunct="1"/>
            <a:r>
              <a:rPr lang="zh-CN" altLang="en-US" b="0" dirty="0">
                <a:solidFill>
                  <a:srgbClr val="0070C0"/>
                </a:solidFill>
              </a:rPr>
              <a:t>密码学</a:t>
            </a:r>
          </a:p>
        </p:txBody>
      </p:sp>
      <p:sp>
        <p:nvSpPr>
          <p:cNvPr id="7171" name="副标题 6">
            <a:extLst>
              <a:ext uri="{FF2B5EF4-FFF2-40B4-BE49-F238E27FC236}">
                <a16:creationId xmlns:a16="http://schemas.microsoft.com/office/drawing/2014/main" xmlns="" id="{B46C1983-612C-4335-9DAF-2521101C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968" y="3181349"/>
            <a:ext cx="7358063" cy="790575"/>
          </a:xfrm>
        </p:spPr>
        <p:txBody>
          <a:bodyPr/>
          <a:lstStyle/>
          <a:p>
            <a:pPr eaLnBrk="1" hangingPunct="1"/>
            <a:r>
              <a:rPr lang="zh-CN" altLang="en-US" sz="3600" b="0" dirty="0"/>
              <a:t>专题五 公钥密码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660C50A3-D353-4182-AB99-79709343D30D}"/>
              </a:ext>
            </a:extLst>
          </p:cNvPr>
          <p:cNvSpPr/>
          <p:nvPr/>
        </p:nvSpPr>
        <p:spPr>
          <a:xfrm>
            <a:off x="2285999" y="4471987"/>
            <a:ext cx="4572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rPr>
              <a:t>汪小芬</a:t>
            </a:r>
            <a:endParaRPr lang="en-US" altLang="zh-CN" sz="2800" dirty="0">
              <a:solidFill>
                <a:srgbClr val="000000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rPr>
              <a:t>计算机科学与工程学院</a:t>
            </a:r>
            <a:endParaRPr lang="en-US" altLang="zh-CN" sz="2800" dirty="0">
              <a:solidFill>
                <a:srgbClr val="000000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+mn-lt"/>
                <a:ea typeface="华文中宋" panose="02010600040101010101" pitchFamily="2" charset="-122"/>
              </a:rPr>
              <a:t>xfwang@uestc.edu.cn</a:t>
            </a:r>
            <a:endParaRPr kumimoji="1" lang="en-US" altLang="zh-CN" sz="2800" dirty="0">
              <a:latin typeface="+mn-lt"/>
              <a:ea typeface="华文中宋" panose="02010600040101010101" pitchFamily="2" charset="-122"/>
              <a:cs typeface="FangSong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082EE9-A96F-44BD-BAAC-CB27450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公钥密码的</a:t>
            </a:r>
            <a:r>
              <a:rPr lang="zh-CN" altLang="en-US" dirty="0">
                <a:latin typeface="Euclid" panose="02020503060505020303" pitchFamily="18" charset="0"/>
              </a:rPr>
              <a:t>认证</a:t>
            </a:r>
            <a:r>
              <a:rPr lang="zh-CN" altLang="en-US" dirty="0"/>
              <a:t>模型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1546670-79F0-4B63-A0C4-CE6C73FFA3A4}"/>
              </a:ext>
            </a:extLst>
          </p:cNvPr>
          <p:cNvSpPr txBox="1"/>
          <p:nvPr/>
        </p:nvSpPr>
        <p:spPr>
          <a:xfrm>
            <a:off x="444498" y="3637095"/>
            <a:ext cx="8506461" cy="2533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用自己的私钥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SK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对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m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加密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实际上为签名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i="1" dirty="0"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E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SKa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然后发送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给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342900" indent="-342900">
              <a:lnSpc>
                <a:spcPct val="114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收到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后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利用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的公钥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PK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对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解密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实际上为验证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)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 , 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m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D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PKa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342900" indent="-342900">
              <a:lnSpc>
                <a:spcPct val="114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获得了对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消息来源的认证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数据完整性的保护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AA75887-75D9-4F32-BD89-EA8688847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73307"/>
            <a:ext cx="8798559" cy="2431893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4D3271-2C06-4694-90F0-A12DC11D1F9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095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xmlns="" id="{C764C7F3-7A72-4710-BBA2-91044DE4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公钥密码的基本要求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BFE2D3-026F-4D3B-96AB-FB0887CC8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43000"/>
            <a:ext cx="7823200" cy="48006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解密的唯一性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Euclid" panose="02020503060505020303" pitchFamily="18" charset="0"/>
              </a:rPr>
              <a:t>∀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dirty="0" err="1">
                <a:latin typeface="Euclid" panose="02020503060505020303" pitchFamily="18" charset="0"/>
              </a:rPr>
              <a:t>∈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有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SK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PK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)) 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endParaRPr lang="zh-CN" altLang="en-US" b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计算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和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的有效性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+mn-lt"/>
              </a:rPr>
              <a:t> 存在 </a:t>
            </a:r>
            <a:r>
              <a:rPr lang="en-US" altLang="zh-CN" sz="2600" dirty="0">
                <a:latin typeface="+mn-lt"/>
              </a:rPr>
              <a:t>(</a:t>
            </a:r>
            <a:r>
              <a:rPr lang="zh-CN" altLang="en-US" sz="2600" dirty="0">
                <a:latin typeface="+mn-lt"/>
              </a:rPr>
              <a:t>低次</a:t>
            </a:r>
            <a:r>
              <a:rPr lang="en-US" altLang="zh-CN" sz="2600" dirty="0">
                <a:latin typeface="+mn-lt"/>
              </a:rPr>
              <a:t>) 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多项式时间算法实现加、解密</a:t>
            </a:r>
          </a:p>
          <a:p>
            <a:pPr algn="just" eaLnBrk="1" hangingPunct="1">
              <a:lnSpc>
                <a:spcPct val="100000"/>
              </a:lnSpc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安全性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+mn-lt"/>
              </a:rPr>
              <a:t>敌手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由密文 </a:t>
            </a: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和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sz="2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的公钥恢复明文在计算上是不可行的</a:t>
            </a:r>
            <a:endParaRPr lang="en-US" altLang="zh-CN" sz="2600" dirty="0">
              <a:solidFill>
                <a:srgbClr val="FF0000"/>
              </a:solidFill>
              <a:latin typeface="+mn-lt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+mn-lt"/>
              </a:rPr>
              <a:t>敌手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由密文 </a:t>
            </a: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和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sz="2600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+mn-lt"/>
              </a:rPr>
              <a:t>的公钥恢复对应的私钥在计算上是不可行的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1E0C99-6537-43FD-B3EF-9581F981C5B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xmlns="" id="{5D2028A7-7F5C-4D51-98B5-4134B1F8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/>
              <a:t>公钥密码的基本要求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xmlns="" id="{0AE8F519-BD96-4B89-8D45-BC732C34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1"/>
            <a:ext cx="7886700" cy="49022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SzTx/>
            </a:pPr>
            <a:r>
              <a:rPr lang="zh-CN" altLang="en-US" dirty="0">
                <a:latin typeface="Euclid" panose="02020503060505020303" pitchFamily="18" charset="0"/>
              </a:rPr>
              <a:t>可行性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600" dirty="0">
                <a:latin typeface="Times New Roman" panose="02020603050405020304" pitchFamily="18" charset="0"/>
              </a:rPr>
              <a:t>任何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用户要构造一对加、解密密钥是容易的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</a:rPr>
              <a:t>比如说能使用某种概率多项式时间算法来实现</a:t>
            </a:r>
          </a:p>
          <a:p>
            <a:pPr algn="just" eaLnBrk="1" hangingPunct="1">
              <a:lnSpc>
                <a:spcPct val="100000"/>
              </a:lnSpc>
              <a:buSzTx/>
            </a:pPr>
            <a:r>
              <a:rPr lang="zh-CN" altLang="en-US" dirty="0">
                <a:latin typeface="Euclid" panose="02020503060505020303" pitchFamily="18" charset="0"/>
              </a:rPr>
              <a:t>可交换性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 = 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∀ 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∈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   D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SK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PK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)) 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E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PK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SK</a:t>
            </a:r>
            <a:r>
              <a:rPr lang="en-US" altLang="zh-CN" b="1" i="1" baseline="-46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)) 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600" dirty="0">
                <a:latin typeface="Times New Roman" panose="02020603050405020304" pitchFamily="18" charset="0"/>
              </a:rPr>
              <a:t>其中的可交换性并不是每一个公钥体制所必备的。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600" dirty="0">
                <a:latin typeface="Times New Roman" panose="02020603050405020304" pitchFamily="18" charset="0"/>
              </a:rPr>
              <a:t>如果一个公钥密码体质满足这一条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</a:rPr>
              <a:t>那么它就可以用作数字签名。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SzTx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Euclid" panose="02020503060505020303" pitchFamily="18" charset="0"/>
              </a:rPr>
              <a:t>本质上是要找到一个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单向陷门函数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endParaRPr lang="zh-CN" altLang="en-US" sz="26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15F95-CA8C-4B42-A3A3-76EACEB3DFB1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6518DBC-6291-4A9E-9391-D6DFD19EF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AEA303-D8CF-4405-A389-3A5DD9A6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单向陷门函数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单向陷门函数是满足下列条件的可逆函数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k</a:t>
            </a:r>
            <a:r>
              <a:rPr lang="zh-CN" altLang="en-US" sz="2800" dirty="0">
                <a:latin typeface="Euclid" panose="02020503060505020303" pitchFamily="18" charset="0"/>
              </a:rPr>
              <a:t>：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(1)</a:t>
            </a:r>
            <a:r>
              <a:rPr lang="zh-CN" altLang="en-US" sz="2800" dirty="0">
                <a:latin typeface="Euclid" panose="02020503060505020303" pitchFamily="18" charset="0"/>
              </a:rPr>
              <a:t>已知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r>
              <a:rPr lang="en-US" altLang="zh-CN" sz="2800" b="1" i="1" dirty="0">
                <a:latin typeface="Euclid" panose="02020503060505020303" pitchFamily="18" charset="0"/>
              </a:rPr>
              <a:t>y=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是容易的。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(2)</a:t>
            </a:r>
            <a:r>
              <a:rPr lang="zh-CN" altLang="en-US" sz="2800" dirty="0">
                <a:latin typeface="Euclid" panose="02020503060505020303" pitchFamily="18" charset="0"/>
              </a:rPr>
              <a:t>已知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在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zh-CN" altLang="en-US" sz="2800" dirty="0">
                <a:latin typeface="Euclid" panose="02020503060505020303" pitchFamily="18" charset="0"/>
              </a:rPr>
              <a:t>未知时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zh-CN" altLang="en-US" sz="2800" dirty="0">
                <a:latin typeface="Euclid" panose="02020503060505020303" pitchFamily="18" charset="0"/>
              </a:rPr>
              <a:t>使得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是困难的。</a:t>
            </a: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(3)</a:t>
            </a:r>
            <a:r>
              <a:rPr lang="zh-CN" altLang="en-US" sz="2800" dirty="0">
                <a:latin typeface="Euclid" panose="02020503060505020303" pitchFamily="18" charset="0"/>
              </a:rPr>
              <a:t>已知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对于任意的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zh-CN" altLang="en-US" sz="2800" dirty="0">
                <a:latin typeface="Euclid" panose="02020503060505020303" pitchFamily="18" charset="0"/>
              </a:rPr>
              <a:t>使得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是容易的。</a:t>
            </a:r>
          </a:p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寻找合适的单向陷门函数是构造公钥密码算法的关键。</a:t>
            </a:r>
          </a:p>
          <a:p>
            <a:endParaRPr lang="zh-CN" altLang="en-US" dirty="0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xmlns="" id="{3A6DB02A-3BD3-4D1E-AE67-4E7B4BE4054B}"/>
              </a:ext>
            </a:extLst>
          </p:cNvPr>
          <p:cNvSpPr/>
          <p:nvPr/>
        </p:nvSpPr>
        <p:spPr>
          <a:xfrm>
            <a:off x="7010400" y="1466056"/>
            <a:ext cx="1676400" cy="457200"/>
          </a:xfrm>
          <a:prstGeom prst="wedgeRoundRectCallout">
            <a:avLst>
              <a:gd name="adj1" fmla="val -44954"/>
              <a:gd name="adj2" fmla="val 295834"/>
              <a:gd name="adj3" fmla="val 16667"/>
            </a:avLst>
          </a:prstGeom>
          <a:solidFill>
            <a:schemeClr val="bg1">
              <a:alpha val="0"/>
            </a:schemeClr>
          </a:solidFill>
          <a:ln w="15875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单向函数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xmlns="" id="{C384BD1B-3176-4FF9-843A-70AAA7D72D63}"/>
              </a:ext>
            </a:extLst>
          </p:cNvPr>
          <p:cNvSpPr/>
          <p:nvPr/>
        </p:nvSpPr>
        <p:spPr>
          <a:xfrm>
            <a:off x="3505200" y="3449320"/>
            <a:ext cx="1371600" cy="457200"/>
          </a:xfrm>
          <a:prstGeom prst="wedgeRoundRectCallout">
            <a:avLst>
              <a:gd name="adj1" fmla="val -109601"/>
              <a:gd name="adj2" fmla="val 95834"/>
              <a:gd name="adj3" fmla="val 16667"/>
            </a:avLst>
          </a:prstGeom>
          <a:solidFill>
            <a:schemeClr val="bg1">
              <a:alpha val="0"/>
            </a:schemeClr>
          </a:solidFill>
          <a:ln w="15875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陷门性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EFF363-0CAB-49D1-B759-F6EF12946B5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600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EC469C-AF67-4CC5-A1D1-7FC755E7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C1E21E1-1862-4057-9239-4F2FBFA1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常见的单向函数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大整数分解问题 </a:t>
            </a:r>
            <a:r>
              <a:rPr lang="en-US" altLang="zh-CN" sz="2800" b="1" dirty="0">
                <a:latin typeface="Euclid" panose="02020503060505020303" pitchFamily="18" charset="0"/>
              </a:rPr>
              <a:t>(factorization problem)</a:t>
            </a: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若已知两个大素数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求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pq</a:t>
            </a:r>
            <a:r>
              <a:rPr lang="zh-CN" altLang="en-US" sz="2800" dirty="0">
                <a:latin typeface="Euclid" panose="02020503060505020303" pitchFamily="18" charset="0"/>
              </a:rPr>
              <a:t>是容易的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只需一次乘法运算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而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由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求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则是困难的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endParaRPr lang="en-US" altLang="zh-CN" sz="2800" dirty="0"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4C2B4-2A14-4FF1-A243-72CBFC4683A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0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387622-19A4-4685-86E2-70CC45E9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1AB3B64-EF7C-4E9A-B8A1-4B30FE04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常见的单向函数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离散对数问题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(discrete logarithm problem, DLP)</a:t>
            </a: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给定一个大素数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-1</a:t>
            </a:r>
            <a:r>
              <a:rPr lang="zh-CN" altLang="en-US" sz="2800" dirty="0">
                <a:latin typeface="Euclid" panose="02020503060505020303" pitchFamily="18" charset="0"/>
              </a:rPr>
              <a:t>含另一大素数因子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可构造一个乘法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-1</a:t>
            </a:r>
            <a:r>
              <a:rPr lang="zh-CN" altLang="en-US" sz="2800" dirty="0">
                <a:latin typeface="Euclid" panose="02020503060505020303" pitchFamily="18" charset="0"/>
              </a:rPr>
              <a:t>阶循环群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*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设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是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*</a:t>
            </a:r>
            <a:r>
              <a:rPr lang="zh-CN" altLang="en-US" sz="2800" dirty="0">
                <a:latin typeface="Euclid" panose="02020503060505020303" pitchFamily="18" charset="0"/>
              </a:rPr>
              <a:t>的一个生成元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dirty="0">
                <a:latin typeface="Euclid" panose="02020503060505020303" pitchFamily="18" charset="0"/>
              </a:rPr>
              <a:t>1</a:t>
            </a:r>
            <a:r>
              <a:rPr lang="zh-CN" altLang="en-US" sz="2800" b="1" dirty="0">
                <a:latin typeface="Euclid" panose="02020503060505020303" pitchFamily="18" charset="0"/>
              </a:rPr>
              <a:t>＜</a:t>
            </a:r>
            <a:r>
              <a:rPr lang="en-US" altLang="zh-CN" sz="2800" b="1" i="1" dirty="0">
                <a:latin typeface="Euclid" panose="02020503060505020303" pitchFamily="18" charset="0"/>
              </a:rPr>
              <a:t>g</a:t>
            </a:r>
            <a:r>
              <a:rPr lang="zh-CN" altLang="en-US" sz="2800" b="1" dirty="0">
                <a:latin typeface="Euclid" panose="02020503060505020303" pitchFamily="18" charset="0"/>
              </a:rPr>
              <a:t>＜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-1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已知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求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≡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是容易的</a:t>
            </a:r>
            <a:r>
              <a:rPr lang="zh-CN" altLang="en-US" sz="2800" dirty="0">
                <a:latin typeface="Euclid" panose="02020503060505020303" pitchFamily="18" charset="0"/>
              </a:rPr>
              <a:t>；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已知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求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使得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≡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成立则是困难的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8ACEEB-1B00-402F-94D7-C58E7CD53CB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49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BA01B87-23FD-4FB3-B9DB-977586D0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公钥密码的基本要求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A5F5163-AD85-4BDA-95AC-B967706E9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 eaLnBrk="1" hangingPunct="1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常见的单向函数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椭圆曲线离散对数问题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(ECDLP)</a:t>
            </a: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已知有限域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上的椭圆曲线群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)={(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)|</a:t>
            </a:r>
            <a:r>
              <a:rPr lang="zh-CN" altLang="en-US" sz="2800" b="1" dirty="0">
                <a:latin typeface="Euclid" panose="02020503060505020303" pitchFamily="18" charset="0"/>
              </a:rPr>
              <a:t>∈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dirty="0" err="1">
                <a:latin typeface="Euclid" panose="02020503060505020303" pitchFamily="18" charset="0"/>
              </a:rPr>
              <a:t>×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zh-CN" altLang="en-US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</a:rPr>
              <a:t>ax</a:t>
            </a:r>
            <a:r>
              <a:rPr lang="en-US" altLang="zh-CN" sz="2800" b="1" dirty="0"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zh-CN" altLang="en-US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zh-CN" altLang="en-US" sz="2800" b="1" dirty="0">
                <a:latin typeface="Euclid" panose="02020503060505020303" pitchFamily="18" charset="0"/>
              </a:rPr>
              <a:t>∈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F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zh-CN" altLang="en-US" sz="2800" b="1" dirty="0">
                <a:latin typeface="Euclid" panose="02020503060505020303" pitchFamily="18" charset="0"/>
              </a:rPr>
              <a:t>∪</a:t>
            </a:r>
            <a:r>
              <a:rPr lang="en-US" altLang="zh-CN" sz="2800" b="1" dirty="0">
                <a:latin typeface="Euclid" panose="02020503060505020303" pitchFamily="18" charset="0"/>
              </a:rPr>
              <a:t>{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en-US" altLang="zh-CN" sz="2800" b="1" dirty="0">
                <a:latin typeface="Euclid" panose="02020503060505020303" pitchFamily="18" charset="0"/>
              </a:rPr>
              <a:t>}}</a:t>
            </a:r>
            <a:r>
              <a:rPr lang="zh-CN" altLang="en-US" sz="2800" dirty="0">
                <a:latin typeface="Euclid" panose="02020503060505020303" pitchFamily="18" charset="0"/>
              </a:rPr>
              <a:t>及点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的阶为一个大素数。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给定整数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计算点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aP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=(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很容易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;</a:t>
            </a:r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给定点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计算整数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 使得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非常困难。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F8C26D5-84C2-4018-96A2-B23AE4F8AFA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99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xmlns="" id="{478A44D4-4FEB-4C28-9593-C68E65C8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公钥密码的发展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4E0336-9E36-4DD7-A319-C2CFFB73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95400"/>
            <a:ext cx="7886700" cy="47498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1976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Diffie-Hellman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密钥交换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密码学新方向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1977</a:t>
            </a:r>
            <a:r>
              <a:rPr lang="zh-CN" altLang="en-US" dirty="0">
                <a:latin typeface="Euclid" panose="02020503060505020303" pitchFamily="18" charset="0"/>
              </a:rPr>
              <a:t>年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基于背包问题的</a:t>
            </a:r>
            <a:r>
              <a:rPr lang="en-US" altLang="zh-CN" b="1" dirty="0">
                <a:latin typeface="Euclid" panose="02020503060505020303" pitchFamily="18" charset="0"/>
              </a:rPr>
              <a:t>Merkle-Hellman</a:t>
            </a:r>
            <a:r>
              <a:rPr lang="zh-CN" altLang="en-US" dirty="0">
                <a:latin typeface="Euclid" panose="02020503060505020303" pitchFamily="18" charset="0"/>
              </a:rPr>
              <a:t>体制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1978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基于大整数分解问题的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体制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1978</a:t>
            </a:r>
            <a:r>
              <a:rPr lang="zh-CN" altLang="en-US" dirty="0">
                <a:latin typeface="Euclid" panose="02020503060505020303" pitchFamily="18" charset="0"/>
              </a:rPr>
              <a:t>年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基于编码理论的</a:t>
            </a:r>
            <a:r>
              <a:rPr lang="en-US" altLang="zh-CN" b="1" dirty="0" err="1">
                <a:latin typeface="Euclid" panose="02020503060505020303" pitchFamily="18" charset="0"/>
              </a:rPr>
              <a:t>McEliece</a:t>
            </a:r>
            <a:r>
              <a:rPr lang="zh-CN" altLang="en-US" dirty="0">
                <a:latin typeface="Euclid" panose="02020503060505020303" pitchFamily="18" charset="0"/>
              </a:rPr>
              <a:t>体制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1985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基于有限域乘法群上离散对数问题的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ElGamal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体制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1986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今天已广泛应用的基于椭圆曲线加法群上的离散对数问题的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ECC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密码体制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F8631C-772C-4868-93A2-180BE7BF234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5">
            <a:extLst>
              <a:ext uri="{FF2B5EF4-FFF2-40B4-BE49-F238E27FC236}">
                <a16:creationId xmlns:a16="http://schemas.microsoft.com/office/drawing/2014/main" xmlns="" id="{D979E106-F21C-4180-9DD9-FFC69CCD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/>
            <a:r>
              <a:rPr lang="zh-CN" altLang="en-US"/>
              <a:t>专题五 公钥密码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460F2411-CED8-43EB-8DE7-FC87C0CC484D}"/>
              </a:ext>
            </a:extLst>
          </p:cNvPr>
          <p:cNvGraphicFramePr>
            <a:graphicFrameLocks noGrp="1"/>
          </p:cNvGraphicFramePr>
          <p:nvPr/>
        </p:nvGraphicFramePr>
        <p:xfrm>
          <a:off x="1055688" y="1587500"/>
          <a:ext cx="6869112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9468" name="文本框 10">
            <a:extLst>
              <a:ext uri="{FF2B5EF4-FFF2-40B4-BE49-F238E27FC236}">
                <a16:creationId xmlns:a16="http://schemas.microsoft.com/office/drawing/2014/main" xmlns="" id="{EECBD80C-36F3-45D0-AA71-51D1F6F8A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609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5.1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公钥密码概述</a:t>
            </a:r>
            <a:endParaRPr lang="en-US" altLang="zh-CN" b="0">
              <a:latin typeface="Euclid" panose="0202050306050502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7E52956-2626-42C4-BD27-E4EC4DA79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2349500"/>
            <a:ext cx="670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5.2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RSA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19470" name="文本框 14">
            <a:extLst>
              <a:ext uri="{FF2B5EF4-FFF2-40B4-BE49-F238E27FC236}">
                <a16:creationId xmlns:a16="http://schemas.microsoft.com/office/drawing/2014/main" xmlns="" id="{4AC39B12-7A2E-4B99-8177-9913F50FB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121025"/>
            <a:ext cx="681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5.3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Diffie-Hellman</a:t>
            </a:r>
            <a:r>
              <a:rPr lang="zh-CN" altLang="en-US" b="0">
                <a:latin typeface="Euclid" panose="02020503060505020303" pitchFamily="18" charset="0"/>
              </a:rPr>
              <a:t>密钥交换</a:t>
            </a:r>
          </a:p>
        </p:txBody>
      </p:sp>
      <p:sp>
        <p:nvSpPr>
          <p:cNvPr id="19471" name="文本框 15">
            <a:extLst>
              <a:ext uri="{FF2B5EF4-FFF2-40B4-BE49-F238E27FC236}">
                <a16:creationId xmlns:a16="http://schemas.microsoft.com/office/drawing/2014/main" xmlns="" id="{589BB05D-1717-4689-8781-F8BB5632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45815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5.5  </a:t>
            </a:r>
            <a:r>
              <a:rPr lang="zh-CN" altLang="en-US" b="0">
                <a:latin typeface="Euclid" panose="02020503060505020303" pitchFamily="18" charset="0"/>
              </a:rPr>
              <a:t>椭圆曲线公钥密码</a:t>
            </a:r>
          </a:p>
        </p:txBody>
      </p:sp>
      <p:sp>
        <p:nvSpPr>
          <p:cNvPr id="19472" name="文本框 7">
            <a:extLst>
              <a:ext uri="{FF2B5EF4-FFF2-40B4-BE49-F238E27FC236}">
                <a16:creationId xmlns:a16="http://schemas.microsoft.com/office/drawing/2014/main" xmlns="" id="{02CF880D-7B42-4398-8CCE-C82CAA4B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3895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5.4  ElGamal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A6E84-677D-4412-B6B8-5504572F712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D2B69A-DA83-4CDE-9537-6D90B51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5.2 RSA</a:t>
            </a:r>
            <a:r>
              <a:rPr lang="zh-CN" altLang="en-US" dirty="0">
                <a:latin typeface="+mn-lt"/>
              </a:rPr>
              <a:t>公钥密码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A2A56E-68A1-4528-8D1C-0A92EEDD5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38263"/>
            <a:ext cx="7886700" cy="47069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MIT</a:t>
            </a:r>
            <a:r>
              <a:rPr lang="zh-CN" altLang="en-US" dirty="0">
                <a:latin typeface="Euclid" panose="02020503060505020303" pitchFamily="18" charset="0"/>
              </a:rPr>
              <a:t>三位年青学者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Rivest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Shamir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Adleman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在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1978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zh-CN" altLang="en-US" dirty="0">
                <a:latin typeface="Euclid" panose="02020503060505020303" pitchFamily="18" charset="0"/>
              </a:rPr>
              <a:t>发现了一种用数论构造双钥体制的方法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称作</a:t>
            </a:r>
            <a:r>
              <a:rPr lang="en-US" altLang="zh-CN" b="1" dirty="0">
                <a:latin typeface="Euclid" panose="02020503060505020303" pitchFamily="18" charset="0"/>
              </a:rPr>
              <a:t>MIT</a:t>
            </a:r>
            <a:r>
              <a:rPr lang="zh-CN" altLang="en-US" dirty="0">
                <a:latin typeface="Euclid" panose="02020503060505020303" pitchFamily="18" charset="0"/>
              </a:rPr>
              <a:t>体制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后来被广泛称之为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体制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它既可用于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加密</a:t>
            </a:r>
            <a:r>
              <a:rPr lang="zh-CN" altLang="en-US" dirty="0">
                <a:latin typeface="Euclid" panose="02020503060505020303" pitchFamily="18" charset="0"/>
              </a:rPr>
              <a:t>、又可用于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数字签名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安全性基于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大整数分解难题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因发明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获得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2002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年图灵奖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pic>
        <p:nvPicPr>
          <p:cNvPr id="4" name="Picture 2" descr="rsa-photo">
            <a:extLst>
              <a:ext uri="{FF2B5EF4-FFF2-40B4-BE49-F238E27FC236}">
                <a16:creationId xmlns:a16="http://schemas.microsoft.com/office/drawing/2014/main" xmlns="" id="{5A07E746-1B96-4955-8F27-E97E1025E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" y="1177925"/>
            <a:ext cx="729297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nxy7509\appdata\roaming\360se6\USERDA~1\Temp\124385~1.JPG">
            <a:extLst>
              <a:ext uri="{FF2B5EF4-FFF2-40B4-BE49-F238E27FC236}">
                <a16:creationId xmlns:a16="http://schemas.microsoft.com/office/drawing/2014/main" xmlns="" id="{0BE61400-07CB-459E-A9E8-BAAC7071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4" y="1236662"/>
            <a:ext cx="7358063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8FEE5E-1B14-4285-B90D-9D985C9F8D4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5">
            <a:extLst>
              <a:ext uri="{FF2B5EF4-FFF2-40B4-BE49-F238E27FC236}">
                <a16:creationId xmlns:a16="http://schemas.microsoft.com/office/drawing/2014/main" xmlns="" id="{0F193F16-6BFB-4019-ACB1-64618735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/>
            <a:r>
              <a:rPr lang="zh-CN" altLang="en-US"/>
              <a:t>专题五 公钥密码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xmlns="" id="{943CC272-288A-4EBA-B98E-4D6B4DECBA07}"/>
              </a:ext>
            </a:extLst>
          </p:cNvPr>
          <p:cNvGraphicFramePr>
            <a:graphicFrameLocks noGrp="1"/>
          </p:cNvGraphicFramePr>
          <p:nvPr/>
        </p:nvGraphicFramePr>
        <p:xfrm>
          <a:off x="1055688" y="1587500"/>
          <a:ext cx="6869112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747A428-78D8-4CFB-8CCD-2D82C5D7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609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5.1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公钥密码概述</a:t>
            </a:r>
            <a:endParaRPr lang="en-US" altLang="zh-CN" b="0">
              <a:latin typeface="Euclid" panose="02020503060505020303" pitchFamily="18" charset="0"/>
            </a:endParaRPr>
          </a:p>
        </p:txBody>
      </p:sp>
      <p:sp>
        <p:nvSpPr>
          <p:cNvPr id="8205" name="文本框 13">
            <a:extLst>
              <a:ext uri="{FF2B5EF4-FFF2-40B4-BE49-F238E27FC236}">
                <a16:creationId xmlns:a16="http://schemas.microsoft.com/office/drawing/2014/main" xmlns="" id="{1EBE8064-EB7B-424F-9330-0308A155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2349500"/>
            <a:ext cx="670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5.2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RSA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8206" name="文本框 14">
            <a:extLst>
              <a:ext uri="{FF2B5EF4-FFF2-40B4-BE49-F238E27FC236}">
                <a16:creationId xmlns:a16="http://schemas.microsoft.com/office/drawing/2014/main" xmlns="" id="{964F05C9-2A24-484D-B0FF-95CD9B897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886200"/>
            <a:ext cx="681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5.4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ElGamal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8207" name="文本框 15">
            <a:extLst>
              <a:ext uri="{FF2B5EF4-FFF2-40B4-BE49-F238E27FC236}">
                <a16:creationId xmlns:a16="http://schemas.microsoft.com/office/drawing/2014/main" xmlns="" id="{65C873EB-2AA1-4949-B5B8-89FF8DE2F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581525"/>
            <a:ext cx="679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5.5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椭圆曲线公钥密码</a:t>
            </a:r>
          </a:p>
        </p:txBody>
      </p:sp>
      <p:sp>
        <p:nvSpPr>
          <p:cNvPr id="8208" name="文本框 7">
            <a:extLst>
              <a:ext uri="{FF2B5EF4-FFF2-40B4-BE49-F238E27FC236}">
                <a16:creationId xmlns:a16="http://schemas.microsoft.com/office/drawing/2014/main" xmlns="" id="{99D7D95C-D9AD-4263-BC90-C757274EF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33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5.3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Diffie-Hellman</a:t>
            </a:r>
            <a:r>
              <a:rPr lang="zh-CN" altLang="en-US" b="0">
                <a:latin typeface="Euclid" panose="02020503060505020303" pitchFamily="18" charset="0"/>
              </a:rPr>
              <a:t>密钥交换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7F10BD-36AF-4221-A3F1-0A5E3A64D7D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ED3DA0-3531-43D5-93E2-299656D7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算法描述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3FFCF7-75C4-44EC-A19D-BBD57AB2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93800"/>
            <a:ext cx="8221662" cy="48260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SzPct val="100000"/>
              <a:defRPr/>
            </a:pPr>
            <a:r>
              <a:rPr lang="zh-CN" altLang="en-US" dirty="0">
                <a:latin typeface="+mn-lt"/>
              </a:rPr>
              <a:t>密钥生成</a:t>
            </a:r>
            <a:endParaRPr lang="en-US" altLang="zh-CN" dirty="0">
              <a:latin typeface="+mn-lt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+mn-lt"/>
              </a:rPr>
              <a:t>选取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两互异大素数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计算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×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en-US" altLang="zh-CN" sz="2800" i="1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和其欧拉函数值</a:t>
            </a:r>
            <a:r>
              <a:rPr lang="zh-CN" altLang="en-US" sz="2800" b="1" i="1" dirty="0">
                <a:solidFill>
                  <a:srgbClr val="FF0000"/>
                </a:solidFill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)=(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1)(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1)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选一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整数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sz="2800" dirty="0">
                <a:latin typeface="+mn-lt"/>
              </a:rPr>
              <a:t>,</a:t>
            </a:r>
            <a:r>
              <a:rPr lang="zh-CN" altLang="en-US" sz="2800" b="1" i="1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+mn-lt"/>
              </a:rPr>
              <a:t>&lt;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latin typeface="+mn-lt"/>
              </a:rPr>
              <a:t>&lt;</a:t>
            </a:r>
            <a:r>
              <a:rPr lang="en-US" altLang="zh-CN" sz="2800" b="1" i="1" dirty="0"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en-US" altLang="zh-CN" sz="2800" b="1" dirty="0">
                <a:latin typeface="+mn-lt"/>
              </a:rPr>
              <a:t>,</a:t>
            </a:r>
            <a:r>
              <a:rPr lang="en-US" altLang="zh-CN" sz="2800" b="1" i="1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使得 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gcd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 = 1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模</a:t>
            </a:r>
            <a:r>
              <a:rPr lang="zh-CN" altLang="en-US" sz="2800" b="1" i="1" dirty="0">
                <a:solidFill>
                  <a:srgbClr val="FF0000"/>
                </a:solidFill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下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计算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e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的逆元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zh-CN" altLang="en-US" sz="2800" dirty="0">
                <a:latin typeface="Euclid" panose="02020503060505020303" pitchFamily="18" charset="0"/>
              </a:rPr>
              <a:t>。即求</a:t>
            </a:r>
            <a:r>
              <a:rPr lang="en-US" altLang="zh-CN" sz="2800" b="1" i="1" dirty="0">
                <a:latin typeface="Euclid" panose="02020503060505020303" pitchFamily="18" charset="0"/>
              </a:rPr>
              <a:t>d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使得</a:t>
            </a:r>
          </a:p>
          <a:p>
            <a:pPr marL="0" indent="0" algn="ctr" eaLnBrk="1" hangingPunct="1">
              <a:spcBef>
                <a:spcPct val="2000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ed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以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为公钥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为秘密钥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zh-CN" altLang="en-US" sz="2800" dirty="0">
                <a:latin typeface="Euclid" panose="02020503060505020303" pitchFamily="18" charset="0"/>
              </a:rPr>
              <a:t>不再需要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可以销毁。</a:t>
            </a:r>
            <a:r>
              <a:rPr lang="en-US" altLang="zh-CN" sz="2800" dirty="0">
                <a:latin typeface="+mn-lt"/>
              </a:rPr>
              <a:t>)</a:t>
            </a:r>
          </a:p>
          <a:p>
            <a:pPr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xmlns="" id="{BB65C5C4-75FF-4415-AD35-3B5787C93134}"/>
              </a:ext>
            </a:extLst>
          </p:cNvPr>
          <p:cNvSpPr/>
          <p:nvPr/>
        </p:nvSpPr>
        <p:spPr>
          <a:xfrm>
            <a:off x="5257800" y="2837180"/>
            <a:ext cx="2362200" cy="457200"/>
          </a:xfrm>
          <a:prstGeom prst="wedgeRoundRectCallout">
            <a:avLst>
              <a:gd name="adj1" fmla="val -34602"/>
              <a:gd name="adj2" fmla="val 173610"/>
              <a:gd name="adj3" fmla="val 16667"/>
            </a:avLst>
          </a:prstGeom>
          <a:solidFill>
            <a:schemeClr val="bg1">
              <a:alpha val="0"/>
            </a:schemeClr>
          </a:solidFill>
          <a:ln w="15875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欧几里德算法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xmlns="" id="{C77C6056-4986-449B-9EFA-71D9D061CE0C}"/>
              </a:ext>
            </a:extLst>
          </p:cNvPr>
          <p:cNvSpPr/>
          <p:nvPr/>
        </p:nvSpPr>
        <p:spPr>
          <a:xfrm>
            <a:off x="3886200" y="1143000"/>
            <a:ext cx="1676400" cy="457200"/>
          </a:xfrm>
          <a:prstGeom prst="wedgeRoundRectCallout">
            <a:avLst>
              <a:gd name="adj1" fmla="val -30301"/>
              <a:gd name="adj2" fmla="val 113610"/>
              <a:gd name="adj3" fmla="val 16667"/>
            </a:avLst>
          </a:prstGeom>
          <a:solidFill>
            <a:schemeClr val="bg1">
              <a:alpha val="0"/>
            </a:schemeClr>
          </a:solidFill>
          <a:ln w="15875" cap="sq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素性检测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xmlns="" id="{DB40149E-C206-4994-8604-7AC53ADF6FAC}"/>
              </a:ext>
            </a:extLst>
          </p:cNvPr>
          <p:cNvSpPr/>
          <p:nvPr/>
        </p:nvSpPr>
        <p:spPr>
          <a:xfrm>
            <a:off x="4419600" y="5334000"/>
            <a:ext cx="2971800" cy="787400"/>
          </a:xfrm>
          <a:prstGeom prst="borderCallout2">
            <a:avLst>
              <a:gd name="adj1" fmla="val 19933"/>
              <a:gd name="adj2" fmla="val -128"/>
              <a:gd name="adj3" fmla="val 19933"/>
              <a:gd name="adj4" fmla="val -10855"/>
              <a:gd name="adj5" fmla="val -80321"/>
              <a:gd name="adj6" fmla="val -13847"/>
            </a:avLst>
          </a:prstGeom>
          <a:solidFill>
            <a:schemeClr val="bg1">
              <a:alpha val="0"/>
            </a:schemeClr>
          </a:solidFill>
          <a:ln w="15875" cap="rnd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85000"/>
              </a:lnSpc>
              <a:defRPr/>
            </a:pP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ed 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+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k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  <a:sym typeface="Symbol" pitchFamily="18" charset="2"/>
              </a:rPr>
              <a:t>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) = 1</a:t>
            </a:r>
          </a:p>
          <a:p>
            <a:pPr algn="ctr">
              <a:lnSpc>
                <a:spcPct val="85000"/>
              </a:lnSpc>
              <a:defRPr/>
            </a:pP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ed 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= 1 mod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  <a:sym typeface="Symbol" pitchFamily="18" charset="2"/>
              </a:rPr>
              <a:t>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(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新魏" pitchFamily="2" charset="-122"/>
              </a:rPr>
              <a:t>)</a:t>
            </a:r>
            <a:endParaRPr lang="zh-CN" altLang="en-US" sz="2800" dirty="0">
              <a:solidFill>
                <a:srgbClr val="0000FF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C3AF7-AFCA-4DF4-B7F4-473E0D0C1E5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287608-DBCE-4CCB-934D-0E536E50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算法描述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18CC5A0-CE59-478F-9220-7049D8F46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zh-CN" altLang="en-US" dirty="0">
                <a:latin typeface="+mn-lt"/>
              </a:rPr>
              <a:t>加密</a:t>
            </a:r>
          </a:p>
          <a:p>
            <a:pPr marL="687600" algn="just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 将明文分组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各组对应的十进制数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&lt;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计算</a:t>
            </a:r>
          </a:p>
          <a:p>
            <a:pPr marL="0" indent="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E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 ≡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m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mod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n</a:t>
            </a:r>
            <a:endParaRPr lang="en-US" altLang="zh-CN" b="1" dirty="0">
              <a:solidFill>
                <a:srgbClr val="FF0000"/>
              </a:solidFill>
              <a:latin typeface="+mn-lt"/>
            </a:endParaRPr>
          </a:p>
          <a:p>
            <a:pPr algn="just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defRPr/>
            </a:pPr>
            <a:r>
              <a:rPr lang="zh-CN" altLang="en-US" dirty="0">
                <a:latin typeface="+mn-lt"/>
              </a:rPr>
              <a:t>解密</a:t>
            </a:r>
            <a:endParaRPr lang="en-US" altLang="zh-CN" dirty="0">
              <a:latin typeface="+mn-lt"/>
            </a:endParaRPr>
          </a:p>
          <a:p>
            <a:pPr marL="0" indent="0" algn="ctr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)≡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xmlns="" id="{A778D887-3D02-4E45-9877-6F4C2581B2A6}"/>
              </a:ext>
            </a:extLst>
          </p:cNvPr>
          <p:cNvSpPr/>
          <p:nvPr/>
        </p:nvSpPr>
        <p:spPr>
          <a:xfrm>
            <a:off x="7010400" y="1429703"/>
            <a:ext cx="1493838" cy="501650"/>
          </a:xfrm>
          <a:prstGeom prst="wedgeRoundRectCallout">
            <a:avLst>
              <a:gd name="adj1" fmla="val -45639"/>
              <a:gd name="adj2" fmla="val 100981"/>
              <a:gd name="adj3" fmla="val 16667"/>
            </a:avLst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为什么</a:t>
            </a:r>
            <a:r>
              <a:rPr lang="en-US" altLang="zh-CN" sz="28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?</a:t>
            </a:r>
            <a:endParaRPr lang="zh-CN" altLang="en-US" sz="2800" dirty="0">
              <a:solidFill>
                <a:srgbClr val="0000FF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11BAA-55B0-4D63-8CEB-E7A4BF610E34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945D68-81B8-4E52-8320-723904822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算法解密过程的正确性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C25F441-4D07-4447-B580-81D0D62FF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+mn-lt"/>
              </a:rPr>
              <a:t>证明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dirty="0">
                <a:latin typeface="+mn-lt"/>
              </a:rPr>
              <a:t> 由加密过程知 </a:t>
            </a:r>
            <a:r>
              <a:rPr lang="en-US" altLang="zh-CN" b="1" i="1" dirty="0">
                <a:latin typeface="Euclid" panose="02020503060505020303" pitchFamily="18" charset="0"/>
              </a:rPr>
              <a:t>c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所以</a:t>
            </a:r>
          </a:p>
          <a:p>
            <a:pPr indent="-6350" algn="ctr"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ed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)+1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endParaRPr lang="zh-CN" altLang="en-US" b="1" i="1" dirty="0">
              <a:latin typeface="Euclid" panose="02020503060505020303" pitchFamily="18" charset="0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</a:rPr>
              <a:t>分两种情况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:</a:t>
            </a:r>
            <a:endParaRPr lang="zh-CN" altLang="en-US" dirty="0">
              <a:latin typeface="+mn-lt"/>
              <a:ea typeface="宋体" panose="02010600030101010101" pitchFamily="2" charset="-122"/>
            </a:endParaRPr>
          </a:p>
          <a:p>
            <a:pPr marL="0" indent="0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+mn-lt"/>
                <a:ea typeface="宋体" panose="02010600030101010101" pitchFamily="2" charset="-122"/>
              </a:rPr>
              <a:t>①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zh-CN" altLang="en-US" dirty="0"/>
              <a:t>与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zh-CN" altLang="en-US" dirty="0"/>
              <a:t>互素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+mn-lt"/>
                <a:ea typeface="宋体" panose="02010600030101010101" pitchFamily="2" charset="-122"/>
              </a:rPr>
              <a:t> </a:t>
            </a:r>
            <a:r>
              <a:rPr lang="zh-CN" altLang="en-US" dirty="0"/>
              <a:t>则由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Euler</a:t>
            </a:r>
            <a:r>
              <a:rPr lang="zh-CN" altLang="en-US" dirty="0"/>
              <a:t>定理得</a:t>
            </a:r>
            <a:endParaRPr lang="en-US" altLang="zh-CN" dirty="0"/>
          </a:p>
          <a:p>
            <a:pPr marL="0" indent="0" algn="ctr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 err="1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  <a:ea typeface="宋体" panose="02010600030101010101" pitchFamily="2" charset="-122"/>
              </a:rPr>
              <a:t>φ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≡ 1 mod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,</a:t>
            </a:r>
          </a:p>
          <a:p>
            <a:pPr marL="0" indent="0" algn="ctr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 err="1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  <a:ea typeface="宋体" panose="02010600030101010101" pitchFamily="2" charset="-122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) 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≡ 1 mod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,</a:t>
            </a:r>
          </a:p>
          <a:p>
            <a:pPr marL="0" indent="0" algn="ctr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 err="1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  <a:ea typeface="宋体" panose="02010600030101010101" pitchFamily="2" charset="-122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)+1 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</a:p>
          <a:p>
            <a:pPr marL="0" indent="0" algn="ctr" ea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latin typeface="Euclid" panose="02020503060505020303" pitchFamily="18" charset="0"/>
                <a:ea typeface="宋体" panose="02010600030101010101" pitchFamily="2" charset="-122"/>
              </a:rPr>
              <a:t>即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d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 ≡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。</a:t>
            </a:r>
            <a:endParaRPr lang="zh-CN" altLang="en-US" b="1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7D175-5501-4D17-9717-C60B087877D6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4FC2D8-71FE-4F42-BA4F-96B8D385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60463"/>
            <a:ext cx="7886700" cy="50117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② </a:t>
            </a:r>
            <a:r>
              <a:rPr lang="en-US" altLang="zh-CN" b="1" dirty="0" err="1">
                <a:latin typeface="Euclid" panose="02020503060505020303" pitchFamily="18" charset="0"/>
              </a:rPr>
              <a:t>gcd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 ≠ 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不妨设  </a:t>
            </a:r>
            <a:r>
              <a:rPr lang="en-US" altLang="zh-CN" b="1" i="1" dirty="0">
                <a:latin typeface="Euclid" panose="02020503060505020303" pitchFamily="18" charset="0"/>
              </a:rPr>
              <a:t>m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 err="1">
                <a:latin typeface="Euclid" panose="02020503060505020303" pitchFamily="18" charset="0"/>
              </a:rPr>
              <a:t>tp</a:t>
            </a:r>
            <a:r>
              <a:rPr lang="zh-CN" altLang="en-US" b="1" dirty="0">
                <a:latin typeface="Euclid" panose="02020503060505020303" pitchFamily="18" charset="0"/>
              </a:rPr>
              <a:t>。</a:t>
            </a:r>
            <a:endParaRPr lang="en-US" altLang="zh-CN" b="1" dirty="0">
              <a:latin typeface="Euclid" panose="02020503060505020303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b="1" dirty="0" err="1">
                <a:latin typeface="Euclid" panose="02020503060505020303" pitchFamily="18" charset="0"/>
              </a:rPr>
              <a:t>gcd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) = 1</a:t>
            </a:r>
            <a:r>
              <a:rPr lang="zh-CN" altLang="en-US" dirty="0">
                <a:latin typeface="Times New Roman" panose="02020603050405020304" pitchFamily="18" charset="0"/>
              </a:rPr>
              <a:t>及</a:t>
            </a:r>
            <a:r>
              <a:rPr lang="en-US" altLang="zh-CN" b="1" dirty="0">
                <a:latin typeface="Euclid" panose="02020503060505020303" pitchFamily="18" charset="0"/>
              </a:rPr>
              <a:t>Euler</a:t>
            </a:r>
            <a:r>
              <a:rPr lang="zh-CN" altLang="en-US" dirty="0">
                <a:latin typeface="Times New Roman" panose="02020603050405020304" pitchFamily="18" charset="0"/>
              </a:rPr>
              <a:t>定理得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q</a:t>
            </a:r>
            <a:r>
              <a:rPr lang="en-US" altLang="zh-CN" b="1" baseline="30000" dirty="0">
                <a:latin typeface="Euclid" panose="02020503060505020303" pitchFamily="18" charset="0"/>
              </a:rPr>
              <a:t>) </a:t>
            </a:r>
            <a:r>
              <a:rPr lang="en-US" altLang="zh-CN" b="1" dirty="0">
                <a:latin typeface="Euclid" panose="02020503060505020303" pitchFamily="18" charset="0"/>
              </a:rPr>
              <a:t>≡1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q</a:t>
            </a:r>
            <a:r>
              <a:rPr lang="en-US" altLang="zh-CN" b="1" baseline="30000" dirty="0">
                <a:latin typeface="Euclid" panose="02020503060505020303" pitchFamily="18" charset="0"/>
              </a:rPr>
              <a:t>) </a:t>
            </a:r>
            <a:r>
              <a:rPr lang="en-US" altLang="zh-CN" b="1" dirty="0">
                <a:latin typeface="Euclid" panose="02020503060505020303" pitchFamily="18" charset="0"/>
              </a:rPr>
              <a:t>≡ 1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Euclid" panose="02020503060505020303" pitchFamily="18" charset="0"/>
              </a:rPr>
              <a:t>[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q</a:t>
            </a:r>
            <a:r>
              <a:rPr lang="en-US" altLang="zh-CN" b="1" baseline="30000" dirty="0">
                <a:latin typeface="Euclid" panose="02020503060505020303" pitchFamily="18" charset="0"/>
              </a:rPr>
              <a:t>)</a:t>
            </a:r>
            <a:r>
              <a:rPr lang="en-US" altLang="zh-CN" b="1" dirty="0">
                <a:latin typeface="Euclid" panose="02020503060505020303" pitchFamily="18" charset="0"/>
              </a:rPr>
              <a:t>]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p</a:t>
            </a:r>
            <a:r>
              <a:rPr lang="en-US" altLang="zh-CN" b="1" baseline="30000" dirty="0">
                <a:latin typeface="Euclid" panose="02020503060505020303" pitchFamily="18" charset="0"/>
              </a:rPr>
              <a:t>) </a:t>
            </a:r>
            <a:r>
              <a:rPr lang="en-US" altLang="zh-CN" b="1" dirty="0">
                <a:latin typeface="Euclid" panose="02020503060505020303" pitchFamily="18" charset="0"/>
              </a:rPr>
              <a:t>≡ 1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 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1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因此存在一整数 </a:t>
            </a:r>
            <a:r>
              <a:rPr lang="en-US" altLang="zh-CN" b="1" i="1" dirty="0">
                <a:latin typeface="Euclid" panose="02020503060505020303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 </a:t>
            </a:r>
            <a:r>
              <a:rPr lang="en-US" altLang="zh-CN" b="1" dirty="0">
                <a:latin typeface="Euclid" panose="02020503060505020303" pitchFamily="18" charset="0"/>
              </a:rPr>
              <a:t>= 1+</a:t>
            </a:r>
            <a:r>
              <a:rPr lang="en-US" altLang="zh-CN" b="1" i="1" dirty="0">
                <a:latin typeface="Euclid" panose="02020503060505020303" pitchFamily="18" charset="0"/>
              </a:rPr>
              <a:t>rq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两边同乘以</a:t>
            </a:r>
            <a:r>
              <a:rPr lang="en-US" altLang="zh-CN" b="1" i="1" dirty="0">
                <a:latin typeface="Euclid" panose="02020503060505020303" pitchFamily="18" charset="0"/>
              </a:rPr>
              <a:t>m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 err="1">
                <a:latin typeface="Euclid" panose="02020503060505020303" pitchFamily="18" charset="0"/>
              </a:rPr>
              <a:t>tp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)+1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dirty="0" err="1">
                <a:latin typeface="Euclid" panose="02020503060505020303" pitchFamily="18" charset="0"/>
              </a:rPr>
              <a:t>+</a:t>
            </a:r>
            <a:r>
              <a:rPr lang="en-US" altLang="zh-CN" b="1" i="1" dirty="0" err="1">
                <a:latin typeface="Euclid" panose="02020503060505020303" pitchFamily="18" charset="0"/>
              </a:rPr>
              <a:t>rtpq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dirty="0" err="1">
                <a:latin typeface="Euclid" panose="02020503060505020303" pitchFamily="18" charset="0"/>
              </a:rPr>
              <a:t>+</a:t>
            </a:r>
            <a:r>
              <a:rPr lang="en-US" altLang="zh-CN" b="1" i="1" dirty="0" err="1">
                <a:latin typeface="Euclid" panose="02020503060505020303" pitchFamily="18" charset="0"/>
              </a:rPr>
              <a:t>rtn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b="1" i="1" dirty="0" err="1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)+1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zh-CN" altLang="en-US" b="1" dirty="0">
                <a:latin typeface="Euclid" panose="02020503060505020303" pitchFamily="18" charset="0"/>
              </a:rPr>
              <a:t>。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651A2791-9EDC-4253-8B38-B49DEE3D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算法解密过程的正确性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B3EA1D-9B3C-47BB-AC36-3D414CB5C60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0F38CA2-9F04-4A42-8547-674AEADF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加解密实例</a:t>
            </a:r>
            <a:endParaRPr lang="zh-CN" altLang="en-US" dirty="0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xmlns="" id="{AA8572A7-6677-4339-86BA-9F542AC6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1387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100000"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选择素数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7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 = 17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 err="1">
                <a:latin typeface="Euclid" panose="02020503060505020303" pitchFamily="18" charset="0"/>
              </a:rPr>
              <a:t>pq</a:t>
            </a:r>
            <a:r>
              <a:rPr lang="en-US" altLang="zh-CN" b="1" dirty="0">
                <a:latin typeface="Euclid" panose="02020503060505020303" pitchFamily="18" charset="0"/>
              </a:rPr>
              <a:t> = 119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b="1" i="1" dirty="0"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 = (7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1)(17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 = 96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100000"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选择加密指数 </a:t>
            </a:r>
            <a:r>
              <a:rPr lang="en-US" altLang="zh-CN" b="1" i="1" dirty="0">
                <a:latin typeface="Euclid" panose="02020503060505020303" pitchFamily="18" charset="0"/>
              </a:rPr>
              <a:t>e </a:t>
            </a:r>
            <a:r>
              <a:rPr lang="en-US" altLang="zh-CN" b="1" dirty="0">
                <a:latin typeface="Euclid" panose="02020503060505020303" pitchFamily="18" charset="0"/>
              </a:rPr>
              <a:t>= 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这里 </a:t>
            </a:r>
            <a:r>
              <a:rPr lang="en-US" altLang="zh-CN" b="1" dirty="0">
                <a:latin typeface="Euclid" panose="02020503060505020303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b="1" dirty="0">
                <a:latin typeface="Euclid" panose="02020503060505020303" pitchFamily="18" charset="0"/>
              </a:rPr>
              <a:t>96 </a:t>
            </a:r>
            <a:r>
              <a:rPr lang="zh-CN" altLang="en-US" dirty="0">
                <a:latin typeface="Times New Roman" panose="02020603050405020304" pitchFamily="18" charset="0"/>
              </a:rPr>
              <a:t>互素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由欧几里德算法得到</a:t>
            </a:r>
            <a:r>
              <a:rPr lang="zh-CN" altLang="en-US" b="1" i="1" dirty="0"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)=19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Euclid" panose="02020503060505020303" pitchFamily="18" charset="0"/>
              </a:rPr>
              <a:t>1·</a:t>
            </a:r>
            <a:r>
              <a:rPr lang="zh-CN" altLang="en-US" b="1" i="1" dirty="0"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)+(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19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) = 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因此 </a:t>
            </a:r>
            <a:r>
              <a:rPr lang="en-US" altLang="zh-CN" b="1" i="1" dirty="0">
                <a:latin typeface="Euclid" panose="02020503060505020303" pitchFamily="18" charset="0"/>
              </a:rPr>
              <a:t>d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19 = 77 mod </a:t>
            </a:r>
            <a:r>
              <a:rPr lang="zh-CN" altLang="en-US" b="1" i="1" dirty="0">
                <a:latin typeface="Euclid" panose="02020503060505020303" pitchFamily="18" charset="0"/>
                <a:sym typeface="Symbol" panose="05050102010706020507" pitchFamily="18" charset="2"/>
              </a:rPr>
              <a:t>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于是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的公钥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{5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119}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私钥为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{77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现假设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想发送明文 </a:t>
            </a:r>
            <a:r>
              <a:rPr lang="en-US" altLang="zh-CN" b="1" i="1" dirty="0">
                <a:latin typeface="Euclid" panose="02020503060505020303" pitchFamily="18" charset="0"/>
              </a:rPr>
              <a:t>m </a:t>
            </a:r>
            <a:r>
              <a:rPr lang="en-US" altLang="zh-CN" b="1" dirty="0">
                <a:latin typeface="Euclid" panose="02020503060505020303" pitchFamily="18" charset="0"/>
              </a:rPr>
              <a:t>= 19 </a:t>
            </a:r>
            <a:r>
              <a:rPr lang="zh-CN" altLang="en-US" dirty="0">
                <a:latin typeface="Times New Roman" panose="02020603050405020304" pitchFamily="18" charset="0"/>
              </a:rPr>
              <a:t>给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</a:p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c=m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= 19</a:t>
            </a:r>
            <a:r>
              <a:rPr lang="en-US" altLang="zh-CN" b="1" baseline="30000" dirty="0">
                <a:latin typeface="Euclid" panose="02020503060505020303" pitchFamily="18" charset="0"/>
              </a:rPr>
              <a:t>5</a:t>
            </a:r>
            <a:r>
              <a:rPr lang="en-US" altLang="zh-CN" b="1" dirty="0">
                <a:latin typeface="Euclid" panose="02020503060505020303" pitchFamily="18" charset="0"/>
              </a:rPr>
              <a:t> mod 119 = 66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    并将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发送给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100000"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收到后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= 66</a:t>
            </a:r>
            <a:r>
              <a:rPr lang="en-US" altLang="zh-CN" b="1" baseline="30000" dirty="0">
                <a:latin typeface="Euclid" panose="02020503060505020303" pitchFamily="18" charset="0"/>
              </a:rPr>
              <a:t>77</a:t>
            </a:r>
            <a:r>
              <a:rPr lang="en-US" altLang="zh-CN" b="1" dirty="0">
                <a:latin typeface="Euclid" panose="02020503060505020303" pitchFamily="18" charset="0"/>
              </a:rPr>
              <a:t> mod 119 = 19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从而得到明文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48F973-E1F2-440B-B93C-FDCEA62E9FC4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A7A818-83EB-432A-9BAC-A7ABE83D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2C86B6-497E-479B-94FF-C14422F2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49022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Euclid" panose="02020503060505020303" pitchFamily="18" charset="0"/>
              </a:rPr>
              <a:t>1. </a:t>
            </a:r>
            <a:r>
              <a:rPr lang="zh-CN" altLang="en-US" dirty="0">
                <a:latin typeface="Euclid" panose="02020503060505020303" pitchFamily="18" charset="0"/>
              </a:rPr>
              <a:t>大素数的生成</a:t>
            </a:r>
            <a:endParaRPr lang="en-US" altLang="zh-CN" dirty="0"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大素数生成问题可采取首先产生一个很大的随机数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然后再检验该随机数是否为素数。</a:t>
            </a:r>
            <a:endParaRPr lang="en-US" altLang="zh-CN" dirty="0"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如何检验一个随机数是否是素数呢</a:t>
            </a:r>
            <a:r>
              <a:rPr lang="en-US" altLang="zh-CN" dirty="0">
                <a:latin typeface="Euclid" panose="02020503060505020303" pitchFamily="18" charset="0"/>
              </a:rPr>
              <a:t>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可用素数检测算法实现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b="1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10850B-7187-4017-AB69-92EFFC4421EF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8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0184A3-4117-44C1-BC07-7892337F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10E568-FBF8-4C5E-A1DB-C6D510BC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4902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素数检测算法分为两类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一类是确定性算法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  <a:r>
              <a:rPr lang="zh-CN" altLang="en-US" sz="2600" dirty="0">
                <a:latin typeface="Euclid" panose="02020503060505020303" pitchFamily="18" charset="0"/>
              </a:rPr>
              <a:t>如果该算法判定是素数时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就一定是素数。目前有印度数学家</a:t>
            </a:r>
            <a:r>
              <a:rPr lang="en-US" altLang="zh-CN" sz="2600" b="1" dirty="0" err="1">
                <a:latin typeface="Euclid" panose="02020503060505020303" pitchFamily="18" charset="0"/>
              </a:rPr>
              <a:t>Manindra</a:t>
            </a:r>
            <a:r>
              <a:rPr lang="zh-CN" altLang="en-US" sz="2600" dirty="0">
                <a:latin typeface="Euclid" panose="02020503060505020303" pitchFamily="18" charset="0"/>
              </a:rPr>
              <a:t>于</a:t>
            </a:r>
            <a:r>
              <a:rPr lang="en-US" altLang="zh-CN" sz="2600" b="1" dirty="0">
                <a:latin typeface="Euclid" panose="02020503060505020303" pitchFamily="18" charset="0"/>
              </a:rPr>
              <a:t>2000</a:t>
            </a:r>
            <a:r>
              <a:rPr lang="zh-CN" altLang="en-US" sz="2600" dirty="0">
                <a:latin typeface="Euclid" panose="02020503060505020303" pitchFamily="18" charset="0"/>
              </a:rPr>
              <a:t>年提出的一个算法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其计算复杂度为</a:t>
            </a:r>
            <a:r>
              <a:rPr lang="en-US" altLang="zh-CN" sz="2600" b="1" i="1" dirty="0">
                <a:latin typeface="Euclid" panose="02020503060505020303" pitchFamily="18" charset="0"/>
              </a:rPr>
              <a:t>O</a:t>
            </a:r>
            <a:r>
              <a:rPr lang="en-US" altLang="zh-CN" sz="2600" b="1" dirty="0">
                <a:latin typeface="Euclid" panose="02020503060505020303" pitchFamily="18" charset="0"/>
              </a:rPr>
              <a:t>[(log</a:t>
            </a:r>
            <a:r>
              <a:rPr lang="en-US" altLang="zh-CN" sz="26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)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12</a:t>
            </a:r>
            <a:r>
              <a:rPr lang="en-US" altLang="zh-CN" sz="2600" b="1" dirty="0">
                <a:latin typeface="Euclid" panose="02020503060505020303" pitchFamily="18" charset="0"/>
              </a:rPr>
              <a:t>]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Euclid" panose="02020503060505020303" pitchFamily="18" charset="0"/>
              </a:rPr>
              <a:t>由于计算量太大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因而直接使用确定性算法生成素数不太现实</a:t>
            </a:r>
            <a:endParaRPr lang="en-US" altLang="zh-CN" sz="260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概率算法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  <a:r>
              <a:rPr lang="zh-CN" altLang="en-US" sz="2600" dirty="0">
                <a:latin typeface="Euclid" panose="02020503060505020303" pitchFamily="18" charset="0"/>
              </a:rPr>
              <a:t>即不能确保通过算法检测的数一定是素数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但可以很大的概率保证通过该算法的数是素数</a:t>
            </a:r>
            <a:endParaRPr lang="en-US" altLang="zh-CN" sz="260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>
                <a:latin typeface="Euclid" panose="02020503060505020303" pitchFamily="18" charset="0"/>
              </a:rPr>
              <a:t>常用的概率检测算法有</a:t>
            </a:r>
            <a:r>
              <a:rPr lang="en-US" altLang="zh-CN" sz="2600" b="1" dirty="0">
                <a:solidFill>
                  <a:srgbClr val="FF0000"/>
                </a:solidFill>
                <a:latin typeface="Euclid" panose="02020503060505020303" pitchFamily="18" charset="0"/>
              </a:rPr>
              <a:t>Rabin</a:t>
            </a: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算法</a:t>
            </a:r>
            <a:r>
              <a:rPr lang="zh-CN" altLang="en-US" sz="2600" dirty="0">
                <a:latin typeface="Euclid" panose="02020503060505020303" pitchFamily="18" charset="0"/>
              </a:rPr>
              <a:t>和</a:t>
            </a:r>
            <a:r>
              <a:rPr lang="en-US" altLang="zh-CN" sz="2600" b="1" dirty="0">
                <a:latin typeface="Euclid" panose="02020503060505020303" pitchFamily="18" charset="0"/>
              </a:rPr>
              <a:t>Miller</a:t>
            </a:r>
            <a:r>
              <a:rPr lang="zh-CN" altLang="en-US" sz="2600" dirty="0">
                <a:latin typeface="Euclid" panose="02020503060505020303" pitchFamily="18" charset="0"/>
              </a:rPr>
              <a:t>算法</a:t>
            </a:r>
            <a:endParaRPr lang="en-US" altLang="zh-CN" sz="26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b="1" dirty="0"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F1AA6B-E692-4B1D-8A1F-DD1FCDC213AB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84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F3F54EB-992A-4876-BFBA-86137DB8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0E2F57B9-C5E5-4CF9-B712-0E63D1200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935" y="1109663"/>
                <a:ext cx="7886700" cy="5138737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>
                    <a:latin typeface="Euclid" panose="02020503060505020303" pitchFamily="18" charset="0"/>
                  </a:rPr>
                  <a:t>检测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dirty="0">
                    <a:latin typeface="Euclid" panose="02020503060505020303" pitchFamily="18" charset="0"/>
                  </a:rPr>
                  <a:t>是否为素数最笨的方法就是用所有小于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altLang="zh-CN" b="1" i="1" dirty="0">
                            <a:latin typeface="Euclid" panose="02020503060505020303" pitchFamily="18" charset="0"/>
                          </a:rPr>
                          <m:t>n</m:t>
                        </m:r>
                      </m:e>
                    </m:rad>
                  </m:oMath>
                </a14:m>
                <a:r>
                  <a:rPr lang="zh-CN" altLang="en-US" dirty="0">
                    <a:latin typeface="Euclid" panose="02020503060505020303" pitchFamily="18" charset="0"/>
                  </a:rPr>
                  <a:t> 的素数试除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但当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dirty="0">
                    <a:latin typeface="Euclid" panose="02020503060505020303" pitchFamily="18" charset="0"/>
                  </a:rPr>
                  <a:t>很大时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其计算复杂度为指数时间。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Rabin</a:t>
                </a:r>
                <a:r>
                  <a:rPr lang="zh-CN" altLang="en-US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素性检测</a:t>
                </a:r>
                <a:endParaRPr lang="en-US" altLang="zh-CN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latin typeface="Euclid" panose="02020503060505020303" pitchFamily="18" charset="0"/>
                  </a:rPr>
                  <a:t>由欧拉定理知</a:t>
                </a:r>
                <a:r>
                  <a:rPr lang="en-US" altLang="zh-CN" sz="2800" dirty="0">
                    <a:latin typeface="Euclid" panose="02020503060505020303" pitchFamily="18" charset="0"/>
                  </a:rPr>
                  <a:t>, </a:t>
                </a:r>
                <a:r>
                  <a:rPr lang="en-US" altLang="zh-CN" sz="2800" b="1" dirty="0">
                    <a:latin typeface="Euclid" panose="02020503060505020303" pitchFamily="18" charset="0"/>
                  </a:rPr>
                  <a:t>∀</a:t>
                </a:r>
                <a:r>
                  <a:rPr lang="en-US" altLang="zh-CN" sz="2800" b="1" i="1" dirty="0" err="1">
                    <a:latin typeface="Euclid" panose="02020503060505020303" pitchFamily="18" charset="0"/>
                  </a:rPr>
                  <a:t>a</a:t>
                </a:r>
                <a:r>
                  <a:rPr lang="en-US" altLang="zh-CN" sz="2800" b="1" dirty="0" err="1">
                    <a:latin typeface="Euclid" panose="02020503060505020303" pitchFamily="18" charset="0"/>
                  </a:rPr>
                  <a:t>∈</a:t>
                </a:r>
                <a:r>
                  <a:rPr lang="en-US" altLang="zh-CN" sz="2800" b="1" i="1" dirty="0" err="1">
                    <a:latin typeface="Euclid" panose="02020503060505020303" pitchFamily="18" charset="0"/>
                  </a:rPr>
                  <a:t>Z</a:t>
                </a:r>
                <a:r>
                  <a:rPr lang="en-US" altLang="zh-CN" sz="2800" b="1" i="1" baseline="-25000" dirty="0" err="1">
                    <a:latin typeface="Euclid" panose="02020503060505020303" pitchFamily="18" charset="0"/>
                  </a:rPr>
                  <a:t>n</a:t>
                </a:r>
                <a:r>
                  <a:rPr lang="en-US" altLang="zh-CN" sz="2800" b="1" baseline="30000" dirty="0">
                    <a:latin typeface="Euclid" panose="02020503060505020303" pitchFamily="18" charset="0"/>
                  </a:rPr>
                  <a:t>*</a:t>
                </a:r>
                <a:r>
                  <a:rPr lang="en-US" altLang="zh-CN" sz="2800" dirty="0">
                    <a:latin typeface="Euclid" panose="02020503060505020303" pitchFamily="18" charset="0"/>
                  </a:rPr>
                  <a:t>, </a:t>
                </a:r>
                <a:r>
                  <a:rPr lang="zh-CN" altLang="en-US" sz="2800" dirty="0">
                    <a:latin typeface="Euclid" panose="02020503060505020303" pitchFamily="18" charset="0"/>
                  </a:rPr>
                  <a:t>有</a:t>
                </a:r>
                <a:r>
                  <a:rPr lang="en-US" altLang="zh-CN" sz="2800" b="1" i="1" dirty="0" err="1">
                    <a:latin typeface="Euclid" panose="02020503060505020303" pitchFamily="18" charset="0"/>
                  </a:rPr>
                  <a:t>a</a:t>
                </a:r>
                <a:r>
                  <a:rPr lang="en-US" altLang="zh-CN" sz="2800" b="1" i="1" baseline="30000" dirty="0" err="1">
                    <a:latin typeface="Euclid" panose="02020503060505020303" pitchFamily="18" charset="0"/>
                  </a:rPr>
                  <a:t>φ</a:t>
                </a:r>
                <a:r>
                  <a:rPr lang="en-US" altLang="zh-CN" sz="2800" b="1" baseline="30000" dirty="0">
                    <a:latin typeface="Euclid" panose="02020503060505020303" pitchFamily="18" charset="0"/>
                  </a:rPr>
                  <a:t>(</a:t>
                </a:r>
                <a:r>
                  <a:rPr lang="en-US" altLang="zh-CN" sz="2800" b="1" i="1" baseline="30000" dirty="0">
                    <a:latin typeface="Euclid" panose="02020503060505020303" pitchFamily="18" charset="0"/>
                  </a:rPr>
                  <a:t>n</a:t>
                </a:r>
                <a:r>
                  <a:rPr lang="en-US" altLang="zh-CN" sz="2800" b="1" baseline="30000" dirty="0">
                    <a:latin typeface="Euclid" panose="02020503060505020303" pitchFamily="18" charset="0"/>
                  </a:rPr>
                  <a:t>)</a:t>
                </a:r>
                <a:r>
                  <a:rPr lang="en-US" altLang="zh-CN" sz="2800" b="1" dirty="0">
                    <a:latin typeface="Euclid" panose="02020503060505020303" pitchFamily="18" charset="0"/>
                  </a:rPr>
                  <a:t>=1 mod </a:t>
                </a:r>
                <a:r>
                  <a:rPr lang="en-US" altLang="zh-CN" sz="2800" b="1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sz="2800" dirty="0">
                    <a:latin typeface="Euclid" panose="02020503060505020303" pitchFamily="18" charset="0"/>
                  </a:rPr>
                  <a:t>。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而当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是素数时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有</a:t>
                </a:r>
                <a:endParaRPr lang="en-US" altLang="zh-CN" sz="2800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  <a:p>
                <a:pPr marL="0" algn="ctr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accent2"/>
                  </a:buClr>
                  <a:buNone/>
                  <a:defRPr/>
                </a:pP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a</a:t>
                </a:r>
                <a:r>
                  <a:rPr lang="en-US" altLang="zh-CN" b="1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－</a:t>
                </a:r>
                <a:r>
                  <a:rPr lang="en-US" altLang="zh-CN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=1 mod 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反过来若</a:t>
                </a:r>
                <a:r>
                  <a:rPr lang="en-US" altLang="zh-CN" sz="2800" b="1" i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a</a:t>
                </a:r>
                <a:r>
                  <a:rPr lang="en-US" altLang="zh-CN" sz="2800" b="1" i="1" baseline="300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sz="2800" b="1" baseline="300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－</a:t>
                </a:r>
                <a:r>
                  <a:rPr lang="en-US" altLang="zh-CN" sz="2800" b="1" baseline="300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≠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1 mod </a:t>
                </a:r>
                <a:r>
                  <a:rPr lang="en-US" altLang="zh-CN" sz="2800" b="1" i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则</a:t>
                </a:r>
                <a:r>
                  <a:rPr lang="en-US" altLang="zh-CN" sz="2800" b="1" i="1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Euclid" panose="02020503060505020303" pitchFamily="18" charset="0"/>
                  </a:rPr>
                  <a:t>必为合数。</a:t>
                </a:r>
                <a:endParaRPr lang="en-US" altLang="zh-CN" sz="2800" dirty="0">
                  <a:solidFill>
                    <a:srgbClr val="0000FF"/>
                  </a:solidFill>
                  <a:latin typeface="Euclid" panose="02020503060505020303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若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a</a:t>
                </a:r>
                <a:r>
                  <a:rPr lang="en-US" altLang="zh-CN" sz="2800" b="1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sz="2800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－</a:t>
                </a:r>
                <a:r>
                  <a:rPr lang="en-US" altLang="zh-CN" sz="2800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=1 mod 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则</a:t>
                </a:r>
                <a:r>
                  <a:rPr lang="en-US" altLang="zh-CN" sz="2800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可能为素数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也可能为合数。</a:t>
                </a:r>
                <a:endParaRPr lang="en-US" altLang="zh-CN" sz="2800" b="1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en-US" altLang="zh-CN" sz="2800" dirty="0">
                  <a:latin typeface="Euclid" panose="02020503060505020303" pitchFamily="18" charset="0"/>
                </a:endParaRP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endParaRPr lang="zh-CN" altLang="en-US" sz="2800" dirty="0">
                  <a:latin typeface="Euclid" panose="02020503060505020303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endParaRPr lang="zh-CN" altLang="en-US" dirty="0"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2F57B9-C5E5-4CF9-B712-0E63D1200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35" y="1109663"/>
                <a:ext cx="7886700" cy="5138737"/>
              </a:xfrm>
              <a:blipFill>
                <a:blip r:embed="rId2"/>
                <a:stretch>
                  <a:fillRect l="-1314" t="-712" r="-309" b="-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6FE07C-377F-4A76-843D-9845ECFFC55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8AB6F27-93B1-4C62-8BFA-0B528D94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ABD9EF-8C3C-40A3-9864-1854F5354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040"/>
            <a:ext cx="7886700" cy="4953159"/>
          </a:xfrm>
        </p:spPr>
        <p:txBody>
          <a:bodyPr/>
          <a:lstStyle/>
          <a:p>
            <a:pPr marL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Euclid" panose="02020503060505020303" pitchFamily="18" charset="0"/>
              </a:rPr>
              <a:t>∀</a:t>
            </a:r>
            <a:r>
              <a:rPr lang="en-US" altLang="zh-CN" b="1" i="1" dirty="0" err="1">
                <a:latin typeface="Euclid" panose="02020503060505020303" pitchFamily="18" charset="0"/>
              </a:rPr>
              <a:t>a</a:t>
            </a:r>
            <a:r>
              <a:rPr lang="en-US" altLang="zh-CN" b="1" dirty="0" err="1">
                <a:latin typeface="Euclid" panose="02020503060505020303" pitchFamily="18" charset="0"/>
              </a:rPr>
              <a:t>∈</a:t>
            </a:r>
            <a:r>
              <a:rPr lang="en-US" altLang="zh-CN" b="1" i="1" dirty="0" err="1">
                <a:latin typeface="Euclid" panose="02020503060505020303" pitchFamily="18" charset="0"/>
              </a:rPr>
              <a:t>Z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*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有</a:t>
            </a:r>
            <a:r>
              <a:rPr lang="en-US" altLang="zh-CN" b="1" i="1" dirty="0" err="1">
                <a:latin typeface="Euclid" panose="02020503060505020303" pitchFamily="18" charset="0"/>
              </a:rPr>
              <a:t>a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φ</a:t>
            </a:r>
            <a:r>
              <a:rPr lang="en-US" altLang="zh-CN" b="1" baseline="30000" dirty="0">
                <a:latin typeface="Euclid" panose="02020503060505020303" pitchFamily="18" charset="0"/>
              </a:rPr>
              <a:t>(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)</a:t>
            </a:r>
            <a:r>
              <a:rPr lang="en-US" altLang="zh-CN" b="1" dirty="0">
                <a:latin typeface="Euclid" panose="02020503060505020303" pitchFamily="18" charset="0"/>
              </a:rPr>
              <a:t>=1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dirty="0">
                <a:latin typeface="Euclid" panose="02020503060505020303" pitchFamily="18" charset="0"/>
              </a:rPr>
              <a:t>。而当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zh-CN" altLang="en-US" dirty="0">
                <a:latin typeface="Euclid" panose="02020503060505020303" pitchFamily="18" charset="0"/>
              </a:rPr>
              <a:t>是素数时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有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algn="ctr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n</a:t>
            </a:r>
            <a:r>
              <a:rPr lang="zh-CN" altLang="en-US" b="1" baseline="30000" dirty="0">
                <a:latin typeface="Euclid" panose="02020503060505020303" pitchFamily="18" charset="0"/>
              </a:rPr>
              <a:t>－</a:t>
            </a:r>
            <a:r>
              <a:rPr lang="en-US" altLang="zh-CN" b="1" baseline="30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=1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</a:p>
          <a:p>
            <a:pPr marL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令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1=2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i="1" dirty="0">
                <a:latin typeface="Euclid" panose="02020503060505020303" pitchFamily="18" charset="0"/>
              </a:rPr>
              <a:t>u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其中</a:t>
            </a:r>
            <a:r>
              <a:rPr lang="en-US" altLang="zh-CN" b="1" i="1" dirty="0">
                <a:latin typeface="Euclid" panose="02020503060505020303" pitchFamily="18" charset="0"/>
              </a:rPr>
              <a:t>u</a:t>
            </a:r>
            <a:r>
              <a:rPr lang="zh-CN" altLang="en-US" dirty="0">
                <a:latin typeface="Euclid" panose="02020503060505020303" pitchFamily="18" charset="0"/>
              </a:rPr>
              <a:t>不能被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zh-CN" altLang="en-US" dirty="0">
                <a:latin typeface="Euclid" panose="02020503060505020303" pitchFamily="18" charset="0"/>
              </a:rPr>
              <a:t>整除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这样上式变为</a:t>
            </a:r>
            <a:r>
              <a:rPr lang="en-US" altLang="zh-CN" dirty="0">
                <a:latin typeface="Euclid" panose="02020503060505020303" pitchFamily="18" charset="0"/>
              </a:rPr>
              <a:t>:</a:t>
            </a:r>
          </a:p>
          <a:p>
            <a:pPr marL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则下式至少有一个成立</a:t>
            </a:r>
            <a:r>
              <a:rPr lang="en-US" altLang="zh-CN" dirty="0">
                <a:latin typeface="Euclid" panose="02020503060505020303" pitchFamily="18" charset="0"/>
              </a:rPr>
              <a:t>: 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Euclid" panose="02020503060505020303" pitchFamily="18" charset="0"/>
              </a:rPr>
              <a:t>(a)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u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 1 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Euclid" panose="02020503060505020303" pitchFamily="18" charset="0"/>
              </a:rPr>
              <a:t>(b)</a:t>
            </a:r>
            <a:r>
              <a:rPr lang="zh-CN" altLang="en-US" dirty="0">
                <a:latin typeface="Euclid" panose="02020503060505020303" pitchFamily="18" charset="0"/>
              </a:rPr>
              <a:t>存在一个</a:t>
            </a:r>
            <a:r>
              <a:rPr lang="en-US" altLang="zh-CN" b="1" i="1" dirty="0" err="1">
                <a:latin typeface="Euclid" panose="02020503060505020303" pitchFamily="18" charset="0"/>
              </a:rPr>
              <a:t>i</a:t>
            </a:r>
            <a:r>
              <a:rPr lang="en-US" altLang="zh-CN" b="1" dirty="0">
                <a:latin typeface="Euclid" panose="02020503060505020303" pitchFamily="18" charset="0"/>
              </a:rPr>
              <a:t>(0≤</a:t>
            </a:r>
            <a:r>
              <a:rPr lang="en-US" altLang="zh-CN" b="1" i="1" dirty="0">
                <a:latin typeface="Euclid" panose="02020503060505020303" pitchFamily="18" charset="0"/>
              </a:rPr>
              <a:t>i</a:t>
            </a:r>
            <a:r>
              <a:rPr lang="en-US" altLang="zh-CN" b="1" dirty="0">
                <a:latin typeface="Euclid" panose="02020503060505020303" pitchFamily="18" charset="0"/>
              </a:rPr>
              <a:t>≤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1), </a:t>
            </a:r>
            <a:r>
              <a:rPr lang="zh-CN" altLang="en-US" dirty="0">
                <a:latin typeface="Euclid" panose="02020503060505020303" pitchFamily="18" charset="0"/>
              </a:rPr>
              <a:t>使得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endParaRPr lang="zh-CN" altLang="el-GR" dirty="0">
              <a:latin typeface="Euclid" panose="02020503060505020303" pitchFamily="18" charset="0"/>
            </a:endParaRPr>
          </a:p>
          <a:p>
            <a:pPr marL="0" algn="just" eaLnBrk="1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BBB9E87E-99A5-476B-A605-6F4AC492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904580"/>
            <a:ext cx="2819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B120B9D-5972-40FF-AFD7-2BC779857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743200"/>
            <a:ext cx="590232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5AC03-D824-4A1B-9BF6-237BBDBB128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0AAF61-18AF-4C91-9A40-2053A65D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1BAF83-6BDC-440F-961C-A2661ABA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0"/>
            <a:ext cx="7886700" cy="49022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由此</a:t>
            </a:r>
            <a:r>
              <a:rPr lang="en-US" altLang="zh-CN" b="1" dirty="0">
                <a:latin typeface="Euclid" panose="02020503060505020303" pitchFamily="18" charset="0"/>
              </a:rPr>
              <a:t>Rabin</a:t>
            </a:r>
            <a:r>
              <a:rPr lang="zh-CN" altLang="en-US" dirty="0">
                <a:latin typeface="Euclid" panose="02020503060505020303" pitchFamily="18" charset="0"/>
              </a:rPr>
              <a:t>引入了素性集</a:t>
            </a:r>
            <a:r>
              <a:rPr lang="en-US" altLang="zh-CN" dirty="0">
                <a:latin typeface="Euclid" panose="02020503060505020303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判定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是素数的算法如下</a:t>
            </a:r>
            <a:r>
              <a:rPr lang="en-US" altLang="zh-CN" dirty="0">
                <a:latin typeface="Euclid" panose="02020503060505020303" pitchFamily="18" charset="0"/>
              </a:rPr>
              <a:t>:</a:t>
            </a:r>
            <a:endParaRPr lang="zh-CN" altLang="en-US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Step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任取一个大奇数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dirty="0">
                <a:latin typeface="Euclid" panose="02020503060505020303" pitchFamily="18" charset="0"/>
              </a:rPr>
              <a:t>;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Step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取 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∈{2</a:t>
            </a:r>
            <a:r>
              <a:rPr lang="en-US" altLang="zh-CN" sz="2800" dirty="0">
                <a:latin typeface="Euclid" panose="02020503060505020303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3</a:t>
            </a:r>
            <a:r>
              <a:rPr lang="en-US" altLang="zh-CN" sz="2800" dirty="0">
                <a:latin typeface="Euclid" panose="02020503060505020303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∙∙∙ </a:t>
            </a:r>
            <a:r>
              <a:rPr lang="en-US" altLang="zh-CN" sz="2800" dirty="0">
                <a:latin typeface="Euclid" panose="02020503060505020303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zh-CN" altLang="en-US" sz="2800" b="1" dirty="0">
                <a:latin typeface="Euclid" panose="02020503060505020303" pitchFamily="18" charset="0"/>
              </a:rPr>
              <a:t>－</a:t>
            </a:r>
            <a:r>
              <a:rPr lang="en-US" altLang="zh-CN" sz="2800" b="1" dirty="0">
                <a:latin typeface="Euclid" panose="02020503060505020303" pitchFamily="18" charset="0"/>
              </a:rPr>
              <a:t>1}</a:t>
            </a:r>
            <a:r>
              <a:rPr lang="en-US" altLang="zh-CN" sz="2800" dirty="0">
                <a:latin typeface="Euclid" panose="02020503060505020303" pitchFamily="18" charset="0"/>
              </a:rPr>
              <a:t>;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Step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如果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dirty="0">
                <a:latin typeface="Euclid" panose="02020503060505020303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latin typeface="Euclid" panose="02020503060505020303" pitchFamily="18" charset="0"/>
              </a:rPr>
              <a:t>)=1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且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</a:rPr>
              <a:t>不属于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n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则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zh-CN" altLang="en-US" sz="2800" dirty="0">
                <a:latin typeface="Euclid" panose="02020503060505020303" pitchFamily="18" charset="0"/>
              </a:rPr>
              <a:t>通过一次测试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即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zh-CN" altLang="en-US" sz="2800" dirty="0">
                <a:latin typeface="Euclid" panose="02020503060505020303" pitchFamily="18" charset="0"/>
              </a:rPr>
              <a:t>可能是素数</a:t>
            </a:r>
            <a:r>
              <a:rPr lang="en-US" altLang="zh-CN" sz="2800" dirty="0">
                <a:latin typeface="Euclid" panose="02020503060505020303" pitchFamily="18" charset="0"/>
              </a:rPr>
              <a:t>; </a:t>
            </a:r>
            <a:r>
              <a:rPr lang="zh-CN" altLang="en-US" sz="2800" dirty="0">
                <a:latin typeface="Euclid" panose="02020503060505020303" pitchFamily="18" charset="0"/>
              </a:rPr>
              <a:t>否则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zh-CN" altLang="en-US" sz="2800" dirty="0">
                <a:latin typeface="Euclid" panose="02020503060505020303" pitchFamily="18" charset="0"/>
              </a:rPr>
              <a:t>必定是合数。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Step 4</a:t>
            </a:r>
            <a:r>
              <a:rPr lang="en-US" altLang="zh-CN" sz="2800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重复步骤</a:t>
            </a:r>
            <a:r>
              <a:rPr lang="en-US" altLang="zh-CN" sz="2800" b="1" dirty="0">
                <a:latin typeface="Euclid" panose="02020503060505020303" pitchFamily="18" charset="0"/>
              </a:rPr>
              <a:t>2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选择不同的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</a:rPr>
              <a:t>测试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zh-CN" altLang="en-US" sz="2800" dirty="0">
                <a:latin typeface="Euclid" panose="02020503060505020303" pitchFamily="18" charset="0"/>
              </a:rPr>
              <a:t>次。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>
              <a:latin typeface="Euclid" panose="02020503060505020303" pitchFamily="18" charset="0"/>
            </a:endParaRPr>
          </a:p>
          <a:p>
            <a:pPr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AB57FB8-8485-4FDA-98DE-62C018CF6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1754188"/>
            <a:ext cx="82216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CF51A6-CD45-455C-B1B0-728DA804D23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D5432F-E7F1-4AED-BF6F-0C61F9F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</a:rPr>
              <a:t>对称密码体制存在的问题</a:t>
            </a:r>
            <a:endParaRPr lang="en-US" altLang="zh-CN" dirty="0"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21611B8-CC80-49BE-AABA-A1622AB736CB}"/>
              </a:ext>
            </a:extLst>
          </p:cNvPr>
          <p:cNvSpPr txBox="1"/>
          <p:nvPr/>
        </p:nvSpPr>
        <p:spPr>
          <a:xfrm>
            <a:off x="2438400" y="5029200"/>
            <a:ext cx="42481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图 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5.1</a:t>
            </a:r>
            <a:r>
              <a:rPr lang="en-US" altLang="zh-CN" sz="2400" dirty="0"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对称密码保密通信模型</a:t>
            </a:r>
          </a:p>
        </p:txBody>
      </p:sp>
      <p:pic>
        <p:nvPicPr>
          <p:cNvPr id="10247" name="图片 3">
            <a:extLst>
              <a:ext uri="{FF2B5EF4-FFF2-40B4-BE49-F238E27FC236}">
                <a16:creationId xmlns:a16="http://schemas.microsoft.com/office/drawing/2014/main" xmlns="" id="{C1749084-3ACB-4E9D-BE1E-8E69B3835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858678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51D8F8-C9D1-4D9C-AF88-8D7539132C44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88714C-E0BF-4E81-A35F-22326A44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325EAFB-0549-43A1-8479-73FE154F6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Euclid" panose="02020503060505020303" pitchFamily="18" charset="0"/>
              </a:rPr>
              <a:t>Rabin</a:t>
            </a:r>
            <a:r>
              <a:rPr lang="zh-CN" altLang="en-US" dirty="0">
                <a:latin typeface="Euclid" panose="02020503060505020303" pitchFamily="18" charset="0"/>
              </a:rPr>
              <a:t>证明了该算法所产生的素数的误判概率为</a:t>
            </a: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Euclid" panose="02020503060505020303" pitchFamily="18" charset="0"/>
              </a:rPr>
              <a:t>根据这个结论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我们将算法中的第 </a:t>
            </a:r>
            <a:r>
              <a:rPr lang="en-US" altLang="zh-CN" b="1" dirty="0">
                <a:latin typeface="Euclid" panose="02020503060505020303" pitchFamily="18" charset="0"/>
              </a:rPr>
              <a:t>(2) </a:t>
            </a:r>
            <a:r>
              <a:rPr lang="zh-CN" altLang="en-US" dirty="0">
                <a:latin typeface="Euclid" panose="02020503060505020303" pitchFamily="18" charset="0"/>
              </a:rPr>
              <a:t>和 </a:t>
            </a:r>
            <a:r>
              <a:rPr lang="en-US" altLang="zh-CN" b="1" dirty="0">
                <a:latin typeface="Euclid" panose="02020503060505020303" pitchFamily="18" charset="0"/>
              </a:rPr>
              <a:t>(3)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步骤重复 </a:t>
            </a:r>
            <a:r>
              <a:rPr lang="en-US" altLang="zh-CN" b="1" i="1" dirty="0">
                <a:latin typeface="Euclid" panose="02020503060505020303" pitchFamily="18" charset="0"/>
              </a:rPr>
              <a:t>k</a:t>
            </a:r>
            <a:r>
              <a:rPr lang="en-US" altLang="zh-CN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次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这样判定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dirty="0">
                <a:latin typeface="Euclid" panose="02020503060505020303" pitchFamily="18" charset="0"/>
              </a:rPr>
              <a:t>为素数的误判概率小于或等于</a:t>
            </a:r>
            <a:r>
              <a:rPr lang="en-US" altLang="zh-CN" b="1" dirty="0">
                <a:latin typeface="Euclid" panose="02020503060505020303" pitchFamily="18" charset="0"/>
              </a:rPr>
              <a:t>4</a:t>
            </a:r>
            <a:r>
              <a:rPr lang="zh-CN" altLang="en-US" b="1" baseline="30000" dirty="0">
                <a:latin typeface="Euclid" panose="02020503060505020303" pitchFamily="18" charset="0"/>
              </a:rPr>
              <a:t>－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k</a:t>
            </a:r>
            <a:r>
              <a:rPr lang="zh-CN" altLang="en-US" dirty="0">
                <a:latin typeface="Euclid" panose="02020503060505020303" pitchFamily="18" charset="0"/>
              </a:rPr>
              <a:t>。关于这一点的证明请参看相关文献。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86274A0-99C9-4670-A0F6-11E75C831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93950"/>
            <a:ext cx="667543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2A5B4-8D6C-46CB-8FCF-4B94317912A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80FDF7A-C905-4429-BB65-9606D3C5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BC2D64-C276-4E9B-9F08-B5914BAE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502920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在实际使用中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首先通过检验待检测的随机数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是否是小素数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如所有小于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1000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的素数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的倍数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待检测通过后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再执行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Rabin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检测算法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altLang="zh-CN" b="1" dirty="0">
                <a:latin typeface="Euclid" panose="02020503060505020303" pitchFamily="18" charset="0"/>
              </a:rPr>
              <a:t>Rabin</a:t>
            </a:r>
            <a:r>
              <a:rPr lang="zh-CN" altLang="en-US" dirty="0">
                <a:latin typeface="Euclid" panose="02020503060505020303" pitchFamily="18" charset="0"/>
              </a:rPr>
              <a:t>素数检测算法已经作为标准的检测算法列入</a:t>
            </a:r>
            <a:r>
              <a:rPr lang="en-US" altLang="zh-CN" b="1" dirty="0">
                <a:latin typeface="Euclid" panose="02020503060505020303" pitchFamily="18" charset="0"/>
              </a:rPr>
              <a:t>IEEE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P1363</a:t>
            </a:r>
            <a:r>
              <a:rPr lang="zh-CN" altLang="en-US" dirty="0">
                <a:latin typeface="Euclid" panose="02020503060505020303" pitchFamily="18" charset="0"/>
              </a:rPr>
              <a:t>的附录和</a:t>
            </a:r>
            <a:r>
              <a:rPr lang="en-US" altLang="zh-CN" b="1" dirty="0">
                <a:latin typeface="Euclid" panose="02020503060505020303" pitchFamily="18" charset="0"/>
              </a:rPr>
              <a:t>NIST</a:t>
            </a:r>
            <a:r>
              <a:rPr lang="zh-CN" altLang="en-US" dirty="0">
                <a:latin typeface="Euclid" panose="02020503060505020303" pitchFamily="18" charset="0"/>
              </a:rPr>
              <a:t>的数字签名标准的附录作为密码学标准使用。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</a:rPr>
              <a:t>但是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的确存在那样的数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它能通过所有的</a:t>
            </a:r>
            <a:r>
              <a:rPr lang="en-US" altLang="zh-CN" b="1" dirty="0">
                <a:latin typeface="Euclid" panose="02020503060505020303" pitchFamily="18" charset="0"/>
              </a:rPr>
              <a:t>Rabin</a:t>
            </a:r>
            <a:r>
              <a:rPr lang="zh-CN" altLang="en-US" dirty="0">
                <a:latin typeface="Euclid" panose="02020503060505020303" pitchFamily="18" charset="0"/>
              </a:rPr>
              <a:t>检测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但它却不是素数。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概率算法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再对通过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Rabin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检测的数使用确定性检测</a:t>
            </a:r>
            <a:r>
              <a:rPr lang="zh-CN" altLang="en-US" dirty="0">
                <a:latin typeface="Euclid" panose="02020503060505020303" pitchFamily="18" charset="0"/>
              </a:rPr>
              <a:t>方法进行判定。</a:t>
            </a:r>
            <a:endParaRPr lang="en-US" altLang="zh-CN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E4374-8180-4A8F-B99C-F105B836386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33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50816DB-BA74-4B6A-B1CB-A9B22ECC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1EA89C0-014E-4FD8-919D-F6815D6F7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333333"/>
                </a:solidFill>
                <a:latin typeface="Euclid" panose="02020503060505020303" pitchFamily="18" charset="0"/>
              </a:rPr>
              <a:t>2</a:t>
            </a:r>
            <a:r>
              <a:rPr lang="zh-CN" altLang="en-US" b="1" dirty="0">
                <a:solidFill>
                  <a:srgbClr val="333333"/>
                </a:solidFill>
                <a:latin typeface="Euclid" panose="02020503060505020303" pitchFamily="18" charset="0"/>
              </a:rPr>
              <a:t>. </a:t>
            </a:r>
            <a:r>
              <a:rPr lang="en-US" altLang="zh-CN" b="1" dirty="0">
                <a:solidFill>
                  <a:srgbClr val="333333"/>
                </a:solidFill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的加密与解密过程</a:t>
            </a:r>
          </a:p>
          <a:p>
            <a:pPr marL="0" indent="-6350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>
                <a:latin typeface="Euclid" panose="02020503060505020303" pitchFamily="18" charset="0"/>
              </a:rPr>
              <a:t>    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的加密、解密过程都为求一个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整数的整数次幂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再取模</a:t>
            </a:r>
            <a:r>
              <a:rPr lang="zh-CN" altLang="en-US" dirty="0">
                <a:latin typeface="Euclid" panose="02020503060505020303" pitchFamily="18" charset="0"/>
              </a:rPr>
              <a:t>。如果按其含义直接计算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则中间结果非常大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有可能超出计算机所允许的整数取值范围。而用模运算的性质</a:t>
            </a:r>
            <a:r>
              <a:rPr lang="en-US" altLang="zh-CN" dirty="0">
                <a:latin typeface="Euclid" panose="02020503060505020303" pitchFamily="18" charset="0"/>
              </a:rPr>
              <a:t>:</a:t>
            </a:r>
            <a:endParaRPr lang="zh-CN" altLang="en-US" dirty="0">
              <a:latin typeface="Euclid" panose="02020503060505020303" pitchFamily="18" charset="0"/>
            </a:endParaRPr>
          </a:p>
          <a:p>
            <a:pPr marL="0" indent="-6350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×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[(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)×(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)]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</a:p>
          <a:p>
            <a:pPr marL="0" indent="-6350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就可减小中间结果。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E0733-F52B-4A13-8F7C-7AC549618FA8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50463B-AD9D-4FEB-89B1-1E73FBE7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xmlns="" id="{AAE4B2F7-D957-4D44-B89A-A566B734F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0"/>
            <a:ext cx="7886700" cy="4902200"/>
          </a:xfrm>
        </p:spPr>
        <p:txBody>
          <a:bodyPr/>
          <a:lstStyle/>
          <a:p>
            <a:pPr marL="450850" indent="-4572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平方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乘运算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提高加、解密运算中指数运算的有效性。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16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直接计算的话需做</a:t>
            </a:r>
            <a:r>
              <a:rPr lang="zh-CN" altLang="en-US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15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次乘法</a:t>
            </a:r>
            <a:r>
              <a:rPr lang="zh-CN" altLang="en-US" sz="2800" dirty="0">
                <a:latin typeface="Times New Roman" panose="02020603050405020304" pitchFamily="18" charset="0"/>
              </a:rPr>
              <a:t>。然而如果重复对每个部分结果做平方运算即求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4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8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16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则只需</a:t>
            </a:r>
            <a:r>
              <a:rPr lang="zh-CN" altLang="en-US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次乘法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i="1" baseline="30000" dirty="0">
                <a:latin typeface="Euclid" panose="02020503060505020303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</a:rPr>
              <a:t>可如下进行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</a:rPr>
              <a:t>是正整数</a:t>
            </a:r>
            <a:r>
              <a:rPr lang="en-US" altLang="zh-CN" sz="2800" dirty="0">
                <a:latin typeface="Times New Roman" panose="02020603050405020304" pitchFamily="18" charset="0"/>
              </a:rPr>
              <a:t>: 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将 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i="1" dirty="0"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表示为二进制形式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k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k-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∙∙∙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0</a:t>
            </a: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即 </a:t>
            </a:r>
            <a:r>
              <a:rPr lang="en-US" altLang="zh-CN" sz="2800" b="1" i="1" dirty="0">
                <a:latin typeface="Euclid" panose="02020503060505020303" pitchFamily="18" charset="0"/>
                <a:ea typeface="宋体" panose="02010600030101010101" pitchFamily="2" charset="-122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800" b="1" i="1" dirty="0">
                <a:latin typeface="Euclid" panose="02020503060505020303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baseline="-25000" dirty="0">
                <a:latin typeface="Euclid" panose="02020503060505020303" pitchFamily="18" charset="0"/>
              </a:rPr>
              <a:t>－</a:t>
            </a:r>
            <a:r>
              <a:rPr lang="en-US" altLang="zh-CN" sz="2800" b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baseline="30000" dirty="0">
                <a:latin typeface="Euclid" panose="02020503060505020303" pitchFamily="18" charset="0"/>
              </a:rPr>
              <a:t>－</a:t>
            </a:r>
            <a:r>
              <a:rPr lang="en-US" altLang="zh-CN" sz="2800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 ∙∙∙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故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EDC1D33-F4AB-4B58-AE16-D3CF85E18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349875"/>
            <a:ext cx="70866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06BFCE-88F1-4F91-B34B-E9EF9B9EC3B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2146B0-9A34-4276-9C95-F048BFE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227D381-4514-4452-9183-85F065CD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990600"/>
            <a:ext cx="7886700" cy="5214937"/>
          </a:xfrm>
        </p:spPr>
        <p:txBody>
          <a:bodyPr/>
          <a:lstStyle/>
          <a:p>
            <a:pPr marL="450850" indent="-4572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3200" dirty="0">
                <a:solidFill>
                  <a:srgbClr val="FF0000"/>
                </a:solidFill>
                <a:latin typeface="Euclid" panose="02020503060505020303" pitchFamily="18" charset="0"/>
              </a:rPr>
              <a:t>平方</a:t>
            </a:r>
            <a:r>
              <a:rPr lang="en-US" altLang="zh-CN" sz="3200" dirty="0">
                <a:solidFill>
                  <a:srgbClr val="FF0000"/>
                </a:solidFill>
                <a:latin typeface="Euclid" panose="02020503060505020303" pitchFamily="18" charset="0"/>
              </a:rPr>
              <a:t>-</a:t>
            </a:r>
            <a:r>
              <a:rPr lang="zh-CN" altLang="en-US" sz="3200" dirty="0">
                <a:solidFill>
                  <a:srgbClr val="FF0000"/>
                </a:solidFill>
                <a:latin typeface="Euclid" panose="02020503060505020303" pitchFamily="18" charset="0"/>
              </a:rPr>
              <a:t>乘运算</a:t>
            </a:r>
            <a:endParaRPr lang="en-US" altLang="zh-CN" sz="32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latin typeface="Euclid" panose="02020503060505020303" pitchFamily="18" charset="0"/>
              </a:rPr>
              <a:t>如求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13</a:t>
            </a:r>
            <a:endParaRPr lang="en-US" altLang="zh-CN" sz="3200" b="1" baseline="-25000" dirty="0">
              <a:latin typeface="Euclid" panose="02020503060505020303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3200" b="1" dirty="0">
                <a:latin typeface="Euclid" panose="02020503060505020303" pitchFamily="18" charset="0"/>
              </a:rPr>
              <a:t>13=1101</a:t>
            </a:r>
            <a:r>
              <a:rPr lang="en-US" altLang="zh-CN" sz="32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3200" b="1" dirty="0">
                <a:latin typeface="Euclid" panose="02020503060505020303" pitchFamily="18" charset="0"/>
              </a:rPr>
              <a:t>=1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3</a:t>
            </a:r>
            <a:r>
              <a:rPr lang="en-US" altLang="zh-CN" sz="3200" b="1" dirty="0">
                <a:latin typeface="Euclid" panose="02020503060505020303" pitchFamily="18" charset="0"/>
              </a:rPr>
              <a:t>+1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∙2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+0∙2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+1∙2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0</a:t>
            </a:r>
            <a:endParaRPr lang="en-US" altLang="zh-CN" sz="3200" b="1" baseline="30000" dirty="0">
              <a:latin typeface="Euclid" panose="02020503060505020303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3200" dirty="0">
                <a:latin typeface="Euclid" panose="02020503060505020303" pitchFamily="18" charset="0"/>
              </a:rPr>
              <a:t>故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13</a:t>
            </a:r>
            <a:r>
              <a:rPr lang="en-US" altLang="zh-CN" sz="3200" b="1" dirty="0">
                <a:latin typeface="Euclid" panose="02020503060505020303" pitchFamily="18" charset="0"/>
              </a:rPr>
              <a:t>=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54000" dirty="0">
                <a:latin typeface="Euclid" panose="02020503060505020303" pitchFamily="18" charset="0"/>
              </a:rPr>
              <a:t>3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+1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∙2</a:t>
            </a:r>
            <a:r>
              <a:rPr lang="en-US" altLang="zh-CN" sz="3200" b="1" baseline="54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+0∙2</a:t>
            </a:r>
            <a:r>
              <a:rPr lang="en-US" altLang="zh-CN" sz="3200" b="1" baseline="54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i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54000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+1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∙2</a:t>
            </a:r>
            <a:r>
              <a:rPr lang="en-US" altLang="zh-CN" sz="3200" b="1" baseline="54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+0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i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=((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54000" dirty="0">
                <a:latin typeface="Euclid" panose="02020503060505020303" pitchFamily="18" charset="0"/>
              </a:rPr>
              <a:t>2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+1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∙2</a:t>
            </a:r>
            <a:r>
              <a:rPr lang="en-US" altLang="zh-CN" sz="3200" b="1" baseline="54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         =((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2+1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         =((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2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Euclid" panose="02020503060505020303" pitchFamily="18" charset="0"/>
              </a:rPr>
              <a:t>(((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3200" b="1" dirty="0">
                <a:latin typeface="Euclid" panose="02020503060505020303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0</a:t>
            </a:r>
            <a:r>
              <a:rPr lang="en-US" altLang="zh-CN" sz="3200" b="1" dirty="0">
                <a:latin typeface="Euclid" panose="02020503060505020303" pitchFamily="18" charset="0"/>
              </a:rPr>
              <a:t>)</a:t>
            </a:r>
            <a:r>
              <a:rPr lang="en-US" altLang="zh-CN" sz="32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3200" b="1" i="1" dirty="0">
                <a:latin typeface="Euclid" panose="02020503060505020303" pitchFamily="18" charset="0"/>
              </a:rPr>
              <a:t>m</a:t>
            </a:r>
            <a:r>
              <a:rPr lang="en-US" altLang="zh-CN" sz="3200" b="1" baseline="30000" dirty="0">
                <a:latin typeface="Euclid" panose="02020503060505020303" pitchFamily="18" charset="0"/>
                <a:cs typeface="Times New Roman" panose="02020603050405020304" pitchFamily="18" charset="0"/>
              </a:rPr>
              <a:t>1</a:t>
            </a:r>
            <a:endParaRPr lang="en-US" altLang="zh-CN" sz="3200" b="1" i="1" dirty="0">
              <a:latin typeface="Euclid" panose="02020503060505020303" pitchFamily="18" charset="0"/>
            </a:endParaRPr>
          </a:p>
          <a:p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C6A67A-EFC0-407E-BAA5-237239027C9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67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87EB18-A0B9-4EC5-B297-8E003B4D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算法实现中的问题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69FD99-1F16-4A06-B844-1562B91E5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033463"/>
            <a:ext cx="7952185" cy="5138737"/>
          </a:xfrm>
        </p:spPr>
        <p:txBody>
          <a:bodyPr/>
          <a:lstStyle/>
          <a:p>
            <a:pPr marL="2304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平方</a:t>
            </a:r>
            <a:r>
              <a:rPr lang="en-US" altLang="zh-CN" sz="2800" dirty="0">
                <a:latin typeface="Times New Roman" panose="02020603050405020304" pitchFamily="18" charset="0"/>
              </a:rPr>
              <a:t>-</a:t>
            </a:r>
            <a:r>
              <a:rPr lang="zh-CN" altLang="en-US" sz="2800" dirty="0">
                <a:latin typeface="Times New Roman" panose="02020603050405020304" pitchFamily="18" charset="0"/>
              </a:rPr>
              <a:t>乘的伪代码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zh-CN" altLang="en-US" sz="2400" dirty="0">
                <a:latin typeface="Euclid" panose="02020503060505020303" pitchFamily="18" charset="0"/>
              </a:rPr>
              <a:t>输入</a:t>
            </a:r>
            <a:r>
              <a:rPr lang="en-US" altLang="zh-CN" sz="2400" dirty="0">
                <a:latin typeface="Euclid" panose="02020503060505020303" pitchFamily="18" charset="0"/>
              </a:rPr>
              <a:t>: </a:t>
            </a:r>
            <a:r>
              <a:rPr lang="en-US" altLang="zh-CN" sz="2400" b="1" i="1" dirty="0">
                <a:latin typeface="Euclid" panose="02020503060505020303" pitchFamily="18" charset="0"/>
              </a:rPr>
              <a:t>m</a:t>
            </a:r>
            <a:r>
              <a:rPr lang="en-US" altLang="zh-CN" sz="2400" b="1" dirty="0">
                <a:latin typeface="Euclid" panose="02020503060505020303" pitchFamily="18" charset="0"/>
              </a:rPr>
              <a:t>, </a:t>
            </a:r>
            <a:r>
              <a:rPr lang="en-US" altLang="zh-CN" sz="2400" b="1" i="1" dirty="0">
                <a:latin typeface="Euclid" panose="02020503060505020303" pitchFamily="18" charset="0"/>
              </a:rPr>
              <a:t>e</a:t>
            </a:r>
            <a:r>
              <a:rPr lang="en-US" altLang="zh-CN" sz="2400" b="1" dirty="0">
                <a:latin typeface="Euclid" panose="02020503060505020303" pitchFamily="18" charset="0"/>
              </a:rPr>
              <a:t>=</a:t>
            </a:r>
            <a:r>
              <a:rPr lang="en-US" altLang="zh-CN" sz="2400" b="1" i="1" dirty="0">
                <a:latin typeface="Euclid" panose="02020503060505020303" pitchFamily="18" charset="0"/>
              </a:rPr>
              <a:t>e</a:t>
            </a:r>
            <a:r>
              <a:rPr lang="en-US" altLang="zh-CN" sz="2400" b="1" i="1" baseline="-25000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-25000" dirty="0">
                <a:latin typeface="Euclid" panose="02020503060505020303" pitchFamily="18" charset="0"/>
              </a:rPr>
              <a:t>-1</a:t>
            </a:r>
            <a:r>
              <a:rPr lang="en-US" altLang="zh-CN" sz="2400" b="1" dirty="0">
                <a:latin typeface="Euclid" panose="02020503060505020303" pitchFamily="18" charset="0"/>
              </a:rPr>
              <a:t>2</a:t>
            </a:r>
            <a:r>
              <a:rPr lang="en-US" altLang="zh-CN" sz="2400" b="1" i="1" baseline="30000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30000" dirty="0">
                <a:latin typeface="Euclid" panose="02020503060505020303" pitchFamily="18" charset="0"/>
              </a:rPr>
              <a:t>-1</a:t>
            </a:r>
            <a:r>
              <a:rPr lang="en-US" altLang="zh-CN" sz="2400" b="1" dirty="0">
                <a:latin typeface="Euclid" panose="02020503060505020303" pitchFamily="18" charset="0"/>
              </a:rPr>
              <a:t>+</a:t>
            </a:r>
            <a:r>
              <a:rPr lang="en-US" altLang="zh-CN" sz="2400" b="1" i="1" dirty="0">
                <a:latin typeface="Euclid" panose="02020503060505020303" pitchFamily="18" charset="0"/>
              </a:rPr>
              <a:t>e</a:t>
            </a:r>
            <a:r>
              <a:rPr lang="en-US" altLang="zh-CN" sz="2400" b="1" i="1" baseline="-25000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-25000" dirty="0">
                <a:latin typeface="Euclid" panose="02020503060505020303" pitchFamily="18" charset="0"/>
              </a:rPr>
              <a:t>-2</a:t>
            </a:r>
            <a:r>
              <a:rPr lang="en-US" altLang="zh-CN" sz="2400" b="1" dirty="0">
                <a:latin typeface="Euclid" panose="02020503060505020303" pitchFamily="18" charset="0"/>
              </a:rPr>
              <a:t>2</a:t>
            </a:r>
            <a:r>
              <a:rPr lang="en-US" altLang="zh-CN" sz="2400" b="1" i="1" baseline="30000" dirty="0">
                <a:latin typeface="Euclid" panose="02020503060505020303" pitchFamily="18" charset="0"/>
              </a:rPr>
              <a:t>k</a:t>
            </a:r>
            <a:r>
              <a:rPr lang="en-US" altLang="zh-CN" sz="2400" b="1" baseline="30000" dirty="0">
                <a:latin typeface="Euclid" panose="02020503060505020303" pitchFamily="18" charset="0"/>
              </a:rPr>
              <a:t>-2</a:t>
            </a:r>
            <a:r>
              <a:rPr lang="en-US" altLang="zh-CN" sz="2400" b="1" dirty="0">
                <a:latin typeface="Euclid" panose="02020503060505020303" pitchFamily="18" charset="0"/>
              </a:rPr>
              <a:t>+…+</a:t>
            </a:r>
            <a:r>
              <a:rPr lang="en-US" altLang="zh-CN" sz="2400" b="1" i="1" dirty="0">
                <a:latin typeface="Euclid" panose="02020503060505020303" pitchFamily="18" charset="0"/>
              </a:rPr>
              <a:t>e</a:t>
            </a:r>
            <a:r>
              <a:rPr lang="en-US" altLang="zh-CN" sz="24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400" b="1" dirty="0">
                <a:latin typeface="Euclid" panose="02020503060505020303" pitchFamily="18" charset="0"/>
              </a:rPr>
              <a:t>2</a:t>
            </a:r>
            <a:r>
              <a:rPr lang="en-US" altLang="zh-CN" sz="24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2400" b="1" dirty="0">
                <a:latin typeface="Euclid" panose="02020503060505020303" pitchFamily="18" charset="0"/>
              </a:rPr>
              <a:t>+</a:t>
            </a:r>
            <a:r>
              <a:rPr lang="en-US" altLang="zh-CN" sz="2400" b="1" i="1" dirty="0">
                <a:latin typeface="Euclid" panose="02020503060505020303" pitchFamily="18" charset="0"/>
              </a:rPr>
              <a:t>e</a:t>
            </a:r>
            <a:r>
              <a:rPr lang="en-US" altLang="zh-CN" sz="2400" b="1" baseline="-25000" dirty="0">
                <a:latin typeface="Euclid" panose="02020503060505020303" pitchFamily="18" charset="0"/>
              </a:rPr>
              <a:t>0</a:t>
            </a:r>
            <a:r>
              <a:rPr lang="en-US" altLang="zh-CN" sz="2400" b="1" dirty="0">
                <a:latin typeface="Euclid" panose="02020503060505020303" pitchFamily="18" charset="0"/>
              </a:rPr>
              <a:t>, </a:t>
            </a:r>
            <a:r>
              <a:rPr lang="en-US" altLang="zh-CN" sz="2400" b="1" i="1" dirty="0">
                <a:latin typeface="Euclid" panose="02020503060505020303" pitchFamily="18" charset="0"/>
              </a:rPr>
              <a:t>n</a:t>
            </a:r>
            <a:r>
              <a:rPr lang="en-US" altLang="zh-CN" sz="2400" b="1" dirty="0">
                <a:latin typeface="Euclid" panose="02020503060505020303" pitchFamily="18" charset="0"/>
              </a:rPr>
              <a:t> 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zh-CN" altLang="en-US" sz="2400" dirty="0">
                <a:latin typeface="Euclid" panose="02020503060505020303" pitchFamily="18" charset="0"/>
              </a:rPr>
              <a:t>输出</a:t>
            </a:r>
            <a:r>
              <a:rPr lang="en-US" altLang="zh-CN" sz="2400" dirty="0">
                <a:latin typeface="Euclid" panose="02020503060505020303" pitchFamily="18" charset="0"/>
              </a:rPr>
              <a:t>: </a:t>
            </a:r>
            <a:r>
              <a:rPr lang="en-US" altLang="zh-CN" sz="2400" b="1" i="1" dirty="0" err="1">
                <a:latin typeface="Euclid" panose="02020503060505020303" pitchFamily="18" charset="0"/>
              </a:rPr>
              <a:t>c</a:t>
            </a:r>
            <a:r>
              <a:rPr lang="en-US" altLang="zh-CN" sz="2400" b="1" dirty="0" err="1">
                <a:latin typeface="Euclid" panose="02020503060505020303" pitchFamily="18" charset="0"/>
              </a:rPr>
              <a:t>≡</a:t>
            </a:r>
            <a:r>
              <a:rPr lang="en-US" altLang="zh-CN" sz="2400" b="1" i="1" dirty="0" err="1">
                <a:latin typeface="Euclid" panose="02020503060505020303" pitchFamily="18" charset="0"/>
              </a:rPr>
              <a:t>m</a:t>
            </a:r>
            <a:r>
              <a:rPr lang="en-US" altLang="zh-CN" sz="2400" b="1" i="1" baseline="30000" dirty="0" err="1">
                <a:latin typeface="Euclid" panose="02020503060505020303" pitchFamily="18" charset="0"/>
              </a:rPr>
              <a:t>e</a:t>
            </a:r>
            <a:r>
              <a:rPr lang="en-US" altLang="zh-CN" sz="2400" b="1" dirty="0">
                <a:latin typeface="Euclid" panose="02020503060505020303" pitchFamily="18" charset="0"/>
              </a:rPr>
              <a:t> mod </a:t>
            </a:r>
            <a:r>
              <a:rPr lang="en-US" altLang="zh-CN" sz="2400" b="1" i="1" dirty="0">
                <a:latin typeface="Euclid" panose="02020503060505020303" pitchFamily="18" charset="0"/>
              </a:rPr>
              <a:t>n </a:t>
            </a:r>
            <a:endParaRPr lang="en-US" altLang="zh-CN" sz="2400" b="1" dirty="0">
              <a:latin typeface="Euclid" panose="02020503060505020303" pitchFamily="18" charset="0"/>
            </a:endParaRP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i="1" dirty="0">
                <a:latin typeface="Euclid" panose="02020503060505020303" pitchFamily="18" charset="0"/>
              </a:rPr>
              <a:t>c</a:t>
            </a:r>
            <a:r>
              <a:rPr lang="en-US" altLang="zh-CN" sz="2400" b="1" dirty="0">
                <a:latin typeface="Euclid" panose="02020503060505020303" pitchFamily="18" charset="0"/>
              </a:rPr>
              <a:t>=1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dirty="0">
                <a:latin typeface="Euclid" panose="02020503060505020303" pitchFamily="18" charset="0"/>
              </a:rPr>
              <a:t>for </a:t>
            </a:r>
            <a:r>
              <a:rPr lang="en-US" altLang="zh-CN" sz="2400" b="1" i="1" dirty="0" err="1">
                <a:latin typeface="Euclid" panose="02020503060505020303" pitchFamily="18" charset="0"/>
              </a:rPr>
              <a:t>i</a:t>
            </a:r>
            <a:r>
              <a:rPr lang="en-US" altLang="zh-CN" sz="2400" b="1" dirty="0">
                <a:latin typeface="Euclid" panose="02020503060505020303" pitchFamily="18" charset="0"/>
              </a:rPr>
              <a:t>=</a:t>
            </a:r>
            <a:r>
              <a:rPr lang="en-US" altLang="zh-CN" sz="2400" b="1" i="1" dirty="0">
                <a:latin typeface="Euclid" panose="02020503060505020303" pitchFamily="18" charset="0"/>
              </a:rPr>
              <a:t>k</a:t>
            </a:r>
            <a:r>
              <a:rPr lang="en-US" altLang="zh-CN" sz="2400" b="1" dirty="0">
                <a:latin typeface="Euclid" panose="02020503060505020303" pitchFamily="18" charset="0"/>
              </a:rPr>
              <a:t>-1 down to 0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dirty="0">
                <a:latin typeface="Euclid" panose="02020503060505020303" pitchFamily="18" charset="0"/>
              </a:rPr>
              <a:t>{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i="1" dirty="0">
                <a:latin typeface="Euclid" panose="02020503060505020303" pitchFamily="18" charset="0"/>
              </a:rPr>
              <a:t>c</a:t>
            </a:r>
            <a:r>
              <a:rPr lang="en-US" altLang="zh-CN" sz="2400" b="1" dirty="0">
                <a:latin typeface="Euclid" panose="02020503060505020303" pitchFamily="18" charset="0"/>
              </a:rPr>
              <a:t>≡</a:t>
            </a:r>
            <a:r>
              <a:rPr lang="en-US" altLang="zh-CN" sz="2400" b="1" i="1" dirty="0">
                <a:latin typeface="Euclid" panose="02020503060505020303" pitchFamily="18" charset="0"/>
              </a:rPr>
              <a:t>c</a:t>
            </a:r>
            <a:r>
              <a:rPr lang="en-US" altLang="zh-CN" sz="2400" b="1" baseline="30000" dirty="0">
                <a:latin typeface="Euclid" panose="02020503060505020303" pitchFamily="18" charset="0"/>
              </a:rPr>
              <a:t>2 </a:t>
            </a:r>
            <a:r>
              <a:rPr lang="en-US" altLang="zh-CN" sz="2400" b="1" dirty="0">
                <a:latin typeface="Euclid" panose="02020503060505020303" pitchFamily="18" charset="0"/>
              </a:rPr>
              <a:t>mod </a:t>
            </a:r>
            <a:r>
              <a:rPr lang="en-US" altLang="zh-CN" sz="2400" b="1" i="1" dirty="0">
                <a:latin typeface="Euclid" panose="02020503060505020303" pitchFamily="18" charset="0"/>
              </a:rPr>
              <a:t>n</a:t>
            </a:r>
            <a:endParaRPr lang="en-US" altLang="zh-CN" sz="2400" b="1" dirty="0">
              <a:latin typeface="Euclid" panose="02020503060505020303" pitchFamily="18" charset="0"/>
            </a:endParaRP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dirty="0">
                <a:latin typeface="Euclid" panose="02020503060505020303" pitchFamily="18" charset="0"/>
              </a:rPr>
              <a:t>if </a:t>
            </a:r>
            <a:r>
              <a:rPr lang="en-US" altLang="zh-CN" sz="2400" b="1" i="1" dirty="0" err="1">
                <a:latin typeface="Euclid" panose="02020503060505020303" pitchFamily="18" charset="0"/>
              </a:rPr>
              <a:t>e</a:t>
            </a:r>
            <a:r>
              <a:rPr lang="en-US" altLang="zh-CN" sz="2400" b="1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400" b="1" dirty="0">
                <a:latin typeface="Euclid" panose="02020503060505020303" pitchFamily="18" charset="0"/>
              </a:rPr>
              <a:t>=1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i="1" dirty="0" err="1">
                <a:latin typeface="Euclid" panose="02020503060505020303" pitchFamily="18" charset="0"/>
              </a:rPr>
              <a:t>c</a:t>
            </a:r>
            <a:r>
              <a:rPr lang="en-US" altLang="zh-CN" sz="2400" b="1" dirty="0" err="1">
                <a:latin typeface="Euclid" panose="02020503060505020303" pitchFamily="18" charset="0"/>
              </a:rPr>
              <a:t>≡</a:t>
            </a:r>
            <a:r>
              <a:rPr lang="en-US" altLang="zh-CN" sz="2400" b="1" i="1" dirty="0" err="1">
                <a:latin typeface="Euclid" panose="02020503060505020303" pitchFamily="18" charset="0"/>
              </a:rPr>
              <a:t>cm</a:t>
            </a:r>
            <a:r>
              <a:rPr lang="en-US" altLang="zh-CN" sz="2400" b="1" dirty="0">
                <a:latin typeface="Euclid" panose="02020503060505020303" pitchFamily="18" charset="0"/>
              </a:rPr>
              <a:t> mod </a:t>
            </a:r>
            <a:r>
              <a:rPr lang="en-US" altLang="zh-CN" sz="2400" b="1" i="1" dirty="0">
                <a:latin typeface="Euclid" panose="02020503060505020303" pitchFamily="18" charset="0"/>
              </a:rPr>
              <a:t>n</a:t>
            </a:r>
            <a:endParaRPr lang="en-US" altLang="zh-CN" sz="2400" b="1" dirty="0">
              <a:latin typeface="Euclid" panose="02020503060505020303" pitchFamily="18" charset="0"/>
            </a:endParaRP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dirty="0">
                <a:latin typeface="Euclid" panose="02020503060505020303" pitchFamily="18" charset="0"/>
              </a:rPr>
              <a:t>}</a:t>
            </a:r>
          </a:p>
          <a:p>
            <a:pPr marL="230400" indent="0">
              <a:buClr>
                <a:schemeClr val="accent1"/>
              </a:buClr>
              <a:buSzPct val="55000"/>
              <a:buNone/>
            </a:pPr>
            <a:r>
              <a:rPr lang="en-US" altLang="zh-CN" sz="2400" b="1" dirty="0">
                <a:latin typeface="Euclid" panose="02020503060505020303" pitchFamily="18" charset="0"/>
              </a:rPr>
              <a:t>return </a:t>
            </a:r>
            <a:r>
              <a:rPr lang="en-US" altLang="zh-CN" sz="2400" b="1" i="1" dirty="0">
                <a:latin typeface="Euclid" panose="02020503060505020303" pitchFamily="18" charset="0"/>
              </a:rPr>
              <a:t>c</a:t>
            </a:r>
            <a:endParaRPr lang="en-US" altLang="zh-CN" sz="2400" b="1" dirty="0">
              <a:latin typeface="Euclid" panose="02020503060505020303" pitchFamily="18" charset="0"/>
            </a:endParaRPr>
          </a:p>
          <a:p>
            <a:endParaRPr lang="zh-CN" altLang="en-US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6747E449-754D-4A2C-B444-2E1BBC104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98637"/>
              </p:ext>
            </p:extLst>
          </p:nvPr>
        </p:nvGraphicFramePr>
        <p:xfrm>
          <a:off x="2971800" y="4267200"/>
          <a:ext cx="6153150" cy="19050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4018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91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220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 err="1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sz="2400" b="1" i="1" kern="100" baseline="-250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=1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=1</a:t>
                      </a:r>
                      <a:r>
                        <a:rPr lang="en-US" alt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=(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b="1" kern="10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=(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baseline="300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altLang="zh-CN" sz="2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∙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lang="en-US" sz="2400" b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 mod </a:t>
                      </a:r>
                      <a:r>
                        <a:rPr lang="en-US" sz="2400" b="1" i="1" kern="100" dirty="0">
                          <a:effectLst/>
                          <a:latin typeface="Euclid" panose="02020503060505020303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lang="zh-CN" sz="2400" b="1" kern="100" dirty="0">
                        <a:effectLst/>
                        <a:latin typeface="Euclid" panose="02020503060505020303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4551936-4DB8-4BB1-9D26-527D014C4B84}"/>
              </a:ext>
            </a:extLst>
          </p:cNvPr>
          <p:cNvSpPr txBox="1"/>
          <p:nvPr/>
        </p:nvSpPr>
        <p:spPr>
          <a:xfrm>
            <a:off x="4304030" y="3713460"/>
            <a:ext cx="4067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利用平方</a:t>
            </a:r>
            <a:r>
              <a:rPr lang="en-US" altLang="zh-CN" sz="2400" dirty="0">
                <a:latin typeface="Euclid" panose="02020503060505020303" pitchFamily="18" charset="0"/>
                <a:ea typeface="华文中宋" panose="02010600040101010101" pitchFamily="2" charset="-122"/>
              </a:rPr>
              <a:t>-</a:t>
            </a: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乘算法计算</a:t>
            </a:r>
            <a:r>
              <a:rPr lang="en-US" altLang="zh-CN" sz="24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m</a:t>
            </a:r>
            <a:r>
              <a:rPr lang="en-US" altLang="zh-CN" sz="2400" b="1" baseline="30000" dirty="0">
                <a:latin typeface="Euclid" panose="02020503060505020303" pitchFamily="18" charset="0"/>
                <a:ea typeface="华文中宋" panose="02010600040101010101" pitchFamily="2" charset="-122"/>
              </a:rPr>
              <a:t>13</a:t>
            </a:r>
            <a:endParaRPr lang="zh-CN" altLang="en-US" sz="24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E0176-25D3-4E40-8752-844D2195FCE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29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741244-348D-4BBE-A17C-86367FB4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2D23FA66-7577-45FF-A7D5-7C914C346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538" y="1033463"/>
                <a:ext cx="7886700" cy="5214937"/>
              </a:xfrm>
            </p:spPr>
            <p:txBody>
              <a:bodyPr/>
              <a:lstStyle/>
              <a:p>
                <a:pPr marL="230400" lvl="1" indent="-23040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800" dirty="0">
                    <a:latin typeface="Euclid" panose="02020503060505020303" pitchFamily="18" charset="0"/>
                  </a:rPr>
                  <a:t>提高解密运算速度的一种方法</a:t>
                </a:r>
              </a:p>
              <a:p>
                <a:pPr>
                  <a:defRPr/>
                </a:pPr>
                <a:r>
                  <a:rPr lang="zh-CN" altLang="en-US" dirty="0">
                    <a:latin typeface="Euclid" panose="02020503060505020303" pitchFamily="18" charset="0"/>
                  </a:rPr>
                  <a:t>模数如果减少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1</a:t>
                </a:r>
                <a:r>
                  <a:rPr lang="zh-CN" altLang="en-US" dirty="0">
                    <a:latin typeface="Euclid" panose="02020503060505020303" pitchFamily="18" charset="0"/>
                  </a:rPr>
                  <a:t>倍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加解密速度将提高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4</a:t>
                </a:r>
                <a:r>
                  <a:rPr lang="zh-CN" altLang="en-US" dirty="0">
                    <a:latin typeface="Euclid" panose="02020503060505020303" pitchFamily="18" charset="0"/>
                  </a:rPr>
                  <a:t>倍。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>
                  <a:defRPr/>
                </a:pPr>
                <a:r>
                  <a:rPr lang="zh-CN" altLang="en-US" dirty="0">
                    <a:latin typeface="Euclid" panose="02020503060505020303" pitchFamily="18" charset="0"/>
                  </a:rPr>
                  <a:t>快速解密算法的设计依据是孙子定理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>
                  <a:defRPr/>
                </a:pPr>
                <a:r>
                  <a:rPr lang="zh-CN" altLang="en-US" dirty="0">
                    <a:latin typeface="Euclid" panose="02020503060505020303" pitchFamily="18" charset="0"/>
                  </a:rPr>
                  <a:t>孙子定理</a:t>
                </a:r>
                <a:r>
                  <a:rPr lang="en-US" altLang="zh-CN" dirty="0">
                    <a:latin typeface="Euclid" panose="02020503060505020303" pitchFamily="18" charset="0"/>
                  </a:rPr>
                  <a:t>: </a:t>
                </a:r>
                <a:r>
                  <a:rPr lang="zh-CN" altLang="en-US" dirty="0">
                    <a:latin typeface="Euclid" panose="02020503060505020303" pitchFamily="18" charset="0"/>
                  </a:rPr>
                  <a:t>设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, 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zh-CN" altLang="en-US" dirty="0">
                    <a:latin typeface="Euclid" panose="02020503060505020303" pitchFamily="18" charset="0"/>
                  </a:rPr>
                  <a:t>互素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则方程组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 i="1" dirty="0"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dirty="0">
                                    <a:latin typeface="Euclid" panose="02020503060505020303" pitchFamily="18" charset="0"/>
                                  </a:rPr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>
                                    <a:latin typeface="Euclid" panose="02020503060505020303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 smtClean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 smtClean="0"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baseline="-25000" dirty="0">
                                    <a:latin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b="1" i="1" dirty="0"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dirty="0">
                                    <a:latin typeface="Euclid" panose="02020503060505020303" pitchFamily="18" charset="0"/>
                                  </a:rPr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 smtClean="0">
                                    <a:latin typeface="Euclid" panose="02020503060505020303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 smtClean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1" dirty="0"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1" i="0" baseline="-25000" dirty="0" smtClean="0">
                                    <a:latin typeface="Euclid" panose="02020503060505020303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dirty="0"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i="1" dirty="0">
                  <a:latin typeface="Euclid" panose="02020503060505020303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  <a:defRPr/>
                </a:pPr>
                <a:r>
                  <a:rPr lang="en-US" altLang="zh-CN" b="1" dirty="0">
                    <a:latin typeface="Euclid" panose="02020503060505020303" pitchFamily="18" charset="0"/>
                  </a:rPr>
                  <a:t>                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c</a:t>
                </a:r>
                <a:r>
                  <a:rPr lang="en-US" altLang="zh-CN" b="1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d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mod 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=(</a:t>
                </a:r>
                <a:r>
                  <a:rPr lang="en-US" altLang="zh-CN" b="1" i="1" dirty="0" err="1">
                    <a:solidFill>
                      <a:srgbClr val="FF0000"/>
                    </a:solidFill>
                    <a:latin typeface="Euclid" panose="02020503060505020303" pitchFamily="18" charset="0"/>
                  </a:rPr>
                  <a:t>qq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－</a:t>
                </a:r>
                <a:r>
                  <a:rPr lang="en-US" altLang="zh-CN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x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+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pp</a:t>
                </a:r>
                <a:r>
                  <a:rPr lang="zh-CN" altLang="en-US" baseline="30000" dirty="0">
                    <a:solidFill>
                      <a:srgbClr val="FF0000"/>
                    </a:solidFill>
                  </a:rPr>
                  <a:t>－</a:t>
                </a:r>
                <a:r>
                  <a:rPr lang="en-US" altLang="zh-CN" b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x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2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) mod 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</a:p>
              <a:p>
                <a:pPr marL="0" indent="0">
                  <a:buNone/>
                  <a:defRPr/>
                </a:pPr>
                <a:r>
                  <a:rPr lang="zh-CN" altLang="en-US" b="1" dirty="0">
                    <a:latin typeface="Euclid" panose="02020503060505020303" pitchFamily="18" charset="0"/>
                  </a:rPr>
                  <a:t>在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Z</a:t>
                </a:r>
                <a:r>
                  <a:rPr lang="en-US" altLang="zh-CN" b="1" i="1" baseline="-25000" dirty="0">
                    <a:latin typeface="Euclid" panose="02020503060505020303" pitchFamily="18" charset="0"/>
                  </a:rPr>
                  <a:t>n</a:t>
                </a:r>
                <a:r>
                  <a:rPr lang="zh-CN" altLang="en-US" dirty="0">
                    <a:latin typeface="Euclid" panose="02020503060505020303" pitchFamily="18" charset="0"/>
                  </a:rPr>
                  <a:t>中有唯一解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x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=(</a:t>
                </a:r>
                <a:r>
                  <a:rPr lang="en-US" altLang="zh-CN" b="1" i="1" dirty="0" err="1">
                    <a:latin typeface="Euclid" panose="02020503060505020303" pitchFamily="18" charset="0"/>
                  </a:rPr>
                  <a:t>qq</a:t>
                </a:r>
                <a:r>
                  <a:rPr lang="zh-CN" altLang="en-US" baseline="30000" dirty="0"/>
                  <a:t>－</a:t>
                </a:r>
                <a:r>
                  <a:rPr lang="en-US" altLang="zh-CN" b="1" baseline="30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x</a:t>
                </a:r>
                <a:r>
                  <a:rPr lang="en-US" altLang="zh-CN" b="1" baseline="-25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+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pp</a:t>
                </a:r>
                <a:r>
                  <a:rPr lang="zh-CN" altLang="en-US" baseline="30000" dirty="0"/>
                  <a:t>－</a:t>
                </a:r>
                <a:r>
                  <a:rPr lang="en-US" altLang="zh-CN" b="1" baseline="30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x</a:t>
                </a:r>
                <a:r>
                  <a:rPr lang="en-US" altLang="zh-CN" b="1" baseline="-25000" dirty="0">
                    <a:latin typeface="Euclid" panose="02020503060505020303" pitchFamily="18" charset="0"/>
                  </a:rPr>
                  <a:t>2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) mod 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</a:p>
              <a:p>
                <a:pPr marL="0" indent="0">
                  <a:buNone/>
                  <a:defRPr/>
                </a:pPr>
                <a:r>
                  <a:rPr lang="zh-CN" altLang="en-US" dirty="0">
                    <a:latin typeface="Euclid" panose="02020503060505020303" pitchFamily="18" charset="0"/>
                  </a:rPr>
                  <a:t>其中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=</a:t>
                </a:r>
                <a:r>
                  <a:rPr lang="en-US" altLang="zh-CN" b="1" i="1" dirty="0" err="1">
                    <a:latin typeface="Euclid" panose="02020503060505020303" pitchFamily="18" charset="0"/>
                  </a:rPr>
                  <a:t>pq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且</a:t>
                </a:r>
                <a:r>
                  <a:rPr lang="en-US" altLang="zh-CN" b="1" i="1" dirty="0" err="1">
                    <a:latin typeface="Euclid" panose="02020503060505020303" pitchFamily="18" charset="0"/>
                  </a:rPr>
                  <a:t>qq</a:t>
                </a:r>
                <a:r>
                  <a:rPr lang="zh-CN" altLang="en-US" baseline="30000" dirty="0"/>
                  <a:t>－</a:t>
                </a:r>
                <a:r>
                  <a:rPr lang="en-US" altLang="zh-CN" b="1" baseline="30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 mod 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 = 1 </a:t>
                </a:r>
              </a:p>
              <a:p>
                <a:pPr marL="0" indent="0">
                  <a:buNone/>
                  <a:defRPr/>
                </a:pPr>
                <a:r>
                  <a:rPr lang="en-US" altLang="zh-CN" b="1" i="1" dirty="0">
                    <a:latin typeface="Euclid" panose="02020503060505020303" pitchFamily="18" charset="0"/>
                  </a:rPr>
                  <a:t>               pp</a:t>
                </a:r>
                <a:r>
                  <a:rPr lang="zh-CN" altLang="en-US" baseline="30000" dirty="0"/>
                  <a:t>－</a:t>
                </a:r>
                <a:r>
                  <a:rPr lang="en-US" altLang="zh-CN" b="1" baseline="30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 mod 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 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= 1</a:t>
                </a:r>
                <a:endParaRPr lang="en-US" altLang="zh-CN" b="1" dirty="0"/>
              </a:p>
              <a:p>
                <a:pPr marL="0" indent="0">
                  <a:buNone/>
                  <a:defRPr/>
                </a:pPr>
                <a:r>
                  <a:rPr lang="en-US" altLang="zh-CN" dirty="0">
                    <a:latin typeface="Euclid" panose="02020503060505020303" pitchFamily="18" charset="0"/>
                  </a:rPr>
                  <a:t>                  </a:t>
                </a:r>
                <a:endParaRPr lang="en-US" altLang="zh-CN" b="1" dirty="0">
                  <a:latin typeface="Euclid" panose="02020503060505020303" pitchFamily="18" charset="0"/>
                </a:endParaRPr>
              </a:p>
              <a:p>
                <a:pPr marL="0" indent="0">
                  <a:buNone/>
                  <a:defRPr/>
                </a:pPr>
                <a:endParaRPr lang="zh-CN" altLang="en-US" dirty="0"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23FA66-7577-45FF-A7D5-7C914C346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538" y="1033463"/>
                <a:ext cx="7886700" cy="5214937"/>
              </a:xfrm>
              <a:blipFill>
                <a:blip r:embed="rId3"/>
                <a:stretch>
                  <a:fillRect l="-1546" t="-702" r="-464" b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id="{3143BBBD-FB30-4111-8A75-B333C0B74944}"/>
                  </a:ext>
                </a:extLst>
              </p:cNvPr>
              <p:cNvSpPr txBox="1"/>
              <p:nvPr/>
            </p:nvSpPr>
            <p:spPr>
              <a:xfrm>
                <a:off x="4405081" y="3073902"/>
                <a:ext cx="2529119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baseline="300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baseline="-250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baseline="300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mod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q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i="1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b="1" baseline="-250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dirty="0">
                                    <a:solidFill>
                                      <a:srgbClr val="FF0000"/>
                                    </a:solidFill>
                                    <a:latin typeface="Euclid" panose="02020503060505020303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143BBBD-FB30-4111-8A75-B333C0B74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081" y="3073902"/>
                <a:ext cx="2529119" cy="1053494"/>
              </a:xfrm>
              <a:prstGeom prst="rect">
                <a:avLst/>
              </a:prstGeom>
              <a:blipFill>
                <a:blip r:embed="rId4"/>
                <a:stretch>
                  <a:fillRect r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ACC5E7-E4B9-4A71-B16B-B7499A42EF0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741244-348D-4BBE-A17C-86367FB4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算法实现中的问题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D23FA66-7577-45FF-A7D5-7C914C346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71600"/>
            <a:ext cx="7886700" cy="4876800"/>
          </a:xfrm>
        </p:spPr>
        <p:txBody>
          <a:bodyPr/>
          <a:lstStyle/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普通解密运算为 </a:t>
            </a:r>
            <a:r>
              <a:rPr lang="en-US" altLang="zh-CN" b="1" i="1" dirty="0">
                <a:latin typeface="Euclid" panose="02020503060505020303" pitchFamily="18" charset="0"/>
              </a:rPr>
              <a:t>m 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latin typeface="Euclid" panose="02020503060505020303" pitchFamily="18" charset="0"/>
              </a:rPr>
              <a:t> c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b="1" i="1" dirty="0" err="1">
                <a:latin typeface="Euclid" panose="02020503060505020303" pitchFamily="18" charset="0"/>
              </a:rPr>
              <a:t>pq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现在记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</a:p>
          <a:p>
            <a:pPr marL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dirty="0">
                <a:latin typeface="Euclid" panose="02020503060505020303" pitchFamily="18" charset="0"/>
              </a:rPr>
              <a:t> mod 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baseline="-25000" dirty="0">
                <a:latin typeface="Euclid" panose="02020503060505020303" pitchFamily="18" charset="0"/>
              </a:rPr>
              <a:t>2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dirty="0">
                <a:latin typeface="Euclid" panose="02020503060505020303" pitchFamily="18" charset="0"/>
              </a:rPr>
              <a:t> mod (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</a:t>
            </a:r>
          </a:p>
          <a:p>
            <a:pPr marL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则由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求得</a:t>
            </a:r>
          </a:p>
          <a:p>
            <a:pPr marL="0" algn="ctr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baseline="14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d</a:t>
            </a:r>
            <a:r>
              <a:rPr lang="en-US" altLang="zh-CN" b="1" baseline="14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endParaRPr lang="zh-CN" altLang="en-US" b="1" i="1" dirty="0">
              <a:latin typeface="Euclid" panose="02020503060505020303" pitchFamily="18" charset="0"/>
            </a:endParaRP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利用孙子定理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解同余式组</a:t>
            </a: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即可求出明文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E3DDE31-1AD6-4802-A0C0-DB8BF1DB9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29175"/>
            <a:ext cx="2286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00545-655E-4FCE-A293-68C7F234177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48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3A836C-84ED-4C61-928E-28FDC653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的安全性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xmlns="" id="{241A404D-BE45-40F8-A747-4B4FF8B18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RSA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的安全性</a:t>
            </a:r>
            <a:r>
              <a:rPr lang="zh-CN" altLang="en-US" dirty="0">
                <a:latin typeface="Euclid" panose="02020503060505020303" pitchFamily="18" charset="0"/>
              </a:rPr>
              <a:t>是基于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大整数分解问题的困难性假设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如果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的模数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被成功地分解为 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dirty="0" err="1">
                <a:latin typeface="Euclid" panose="02020503060505020303" pitchFamily="18" charset="0"/>
              </a:rPr>
              <a:t>×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则立即获得 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)=(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1)(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从而能够确定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模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Euclid" panose="02020503060505020303" pitchFamily="18" charset="0"/>
              </a:rPr>
              <a:t>的乘法逆元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即 </a:t>
            </a:r>
            <a:r>
              <a:rPr lang="en-US" altLang="zh-CN" b="1" i="1" dirty="0">
                <a:latin typeface="Euclid" panose="02020503060505020303" pitchFamily="18" charset="0"/>
              </a:rPr>
              <a:t>d</a:t>
            </a:r>
            <a:r>
              <a:rPr lang="en-US" altLang="zh-CN" b="1" dirty="0">
                <a:latin typeface="Euclid" panose="02020503060505020303" pitchFamily="18" charset="0"/>
              </a:rPr>
              <a:t> ≡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zh-CN" altLang="en-US" b="1" baseline="30000" dirty="0">
                <a:latin typeface="Euclid" panose="02020503060505020303" pitchFamily="18" charset="0"/>
              </a:rPr>
              <a:t>－</a:t>
            </a:r>
            <a:r>
              <a:rPr lang="en-US" altLang="zh-CN" b="1" baseline="30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因此攻击成功。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A5030B-FE5E-4861-A37D-53FC24686AB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8751F8-37E0-4575-B08F-6B3768F6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的安全性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xmlns="" id="{8EF242E3-5ED4-4651-9740-C8CAE7C6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66800"/>
            <a:ext cx="7886700" cy="5105400"/>
          </a:xfrm>
        </p:spPr>
        <p:txBody>
          <a:bodyPr/>
          <a:lstStyle/>
          <a:p>
            <a:pPr marL="2304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大数的素因子分解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随着人类计算能力的不断提高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原来被认为是不可能分解的大数已被成功分解。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defRPr/>
            </a:pPr>
            <a:endParaRPr lang="zh-CN" altLang="en-US" sz="2800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dirty="0">
              <a:latin typeface="Euclid" panose="02020503060505020303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模数长度应该介于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1024 bit</a:t>
            </a:r>
            <a:r>
              <a:rPr lang="zh-CN" altLang="en-US" sz="2800" dirty="0">
                <a:latin typeface="Euclid" panose="02020503060505020303" pitchFamily="18" charset="0"/>
              </a:rPr>
              <a:t>到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2048 bit</a:t>
            </a:r>
            <a:r>
              <a:rPr lang="zh-CN" altLang="en-US" sz="2800" dirty="0">
                <a:latin typeface="Euclid" panose="02020503060505020303" pitchFamily="18" charset="0"/>
              </a:rPr>
              <a:t>之间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xmlns="" id="{DF689CCF-63F4-48ED-B6AB-F4D95474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667000"/>
            <a:ext cx="6858000" cy="293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85815-411C-4368-9D9A-C8BC26CBDDAF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2AC18F-190E-4928-9E36-F091BBD5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+mn-lt"/>
              </a:rPr>
              <a:t>对称密码体制存在的问题</a:t>
            </a:r>
            <a:endParaRPr lang="en-US" altLang="zh-CN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4D742A5-1A2C-4F61-AD44-CC029834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8145462" cy="4579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SzPct val="100000"/>
              <a:defRPr/>
            </a:pPr>
            <a:r>
              <a:rPr lang="zh-CN" altLang="en-US" dirty="0"/>
              <a:t>对称密码体制存在的问题</a:t>
            </a:r>
            <a:endParaRPr lang="en-US" altLang="zh-CN" dirty="0"/>
          </a:p>
          <a:p>
            <a:pPr marL="687600" indent="-2304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加密能力与解密能力的捆绑</a:t>
            </a:r>
            <a:endParaRPr lang="en-US" altLang="zh-CN" dirty="0">
              <a:solidFill>
                <a:srgbClr val="FF0000"/>
              </a:solidFill>
              <a:latin typeface="+mn-lt"/>
            </a:endParaRPr>
          </a:p>
          <a:p>
            <a:pPr marL="687600" indent="-230400">
              <a:lnSpc>
                <a:spcPct val="120000"/>
              </a:lnSpc>
              <a:spcBef>
                <a:spcPts val="6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+mn-lt"/>
              </a:rPr>
              <a:t>密钥的更换、传递和交换需要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安全信道</a:t>
            </a:r>
            <a:endParaRPr lang="en-US" altLang="zh-CN" dirty="0">
              <a:solidFill>
                <a:srgbClr val="FF0000"/>
              </a:solidFill>
              <a:latin typeface="+mn-lt"/>
            </a:endParaRPr>
          </a:p>
          <a:p>
            <a:pPr marL="687600" indent="-2304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密钥管理困难</a:t>
            </a:r>
            <a:r>
              <a:rPr lang="en-US" altLang="zh-CN" dirty="0">
                <a:latin typeface="+mn-lt"/>
              </a:rPr>
              <a:t>: </a:t>
            </a:r>
            <a:r>
              <a:rPr lang="zh-CN" altLang="en-US" dirty="0">
                <a:latin typeface="+mn-lt"/>
              </a:rPr>
              <a:t>如在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dirty="0">
                <a:latin typeface="+mn-lt"/>
              </a:rPr>
              <a:t>个用户相互通信的系统中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每个用户需要维护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-1</a:t>
            </a:r>
            <a:r>
              <a:rPr lang="zh-CN" altLang="en-US" dirty="0">
                <a:latin typeface="+mn-lt"/>
              </a:rPr>
              <a:t>个密钥。系统总共有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dirty="0"/>
              <a:t>－</a:t>
            </a:r>
            <a:r>
              <a:rPr lang="en-US" altLang="zh-CN" dirty="0">
                <a:latin typeface="+mn-lt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)/2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个密钥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 = 1000</a:t>
            </a:r>
            <a:r>
              <a:rPr lang="zh-CN" altLang="en-US" dirty="0">
                <a:latin typeface="+mn-lt"/>
              </a:rPr>
              <a:t>时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约需</a:t>
            </a:r>
            <a:r>
              <a:rPr lang="en-US" altLang="zh-CN" b="1" dirty="0">
                <a:latin typeface="Euclid" panose="02020503060505020303" pitchFamily="18" charset="0"/>
              </a:rPr>
              <a:t>50</a:t>
            </a:r>
            <a:r>
              <a:rPr lang="zh-CN" altLang="en-US" dirty="0">
                <a:latin typeface="+mn-lt"/>
              </a:rPr>
              <a:t>万个密钥。</a:t>
            </a:r>
            <a:endParaRPr lang="en-US" altLang="zh-CN" dirty="0">
              <a:latin typeface="+mn-lt"/>
            </a:endParaRPr>
          </a:p>
          <a:p>
            <a:pPr marL="687600" indent="-230400">
              <a:lnSpc>
                <a:spcPct val="120000"/>
              </a:lnSpc>
              <a:spcBef>
                <a:spcPts val="60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+mn-lt"/>
              </a:rPr>
              <a:t>无法满足不相识人之间的保密通信。</a:t>
            </a:r>
            <a:endParaRPr lang="en-US" altLang="zh-CN" dirty="0">
              <a:latin typeface="+mn-lt"/>
            </a:endParaRPr>
          </a:p>
          <a:p>
            <a:pPr marL="687600" indent="-2304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不能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实现身份认证和不可否认性。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F2326-A222-4F3F-B058-651827F4CEAF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19400" y="6356350"/>
            <a:ext cx="32766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电子科技大学计算机学院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E666BB-387A-442C-B36C-2C755F3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的安全性</a:t>
            </a:r>
            <a:endParaRPr lang="zh-CN" alt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077C3C-5241-497A-8F58-44DC3508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011737"/>
          </a:xfrm>
        </p:spPr>
        <p:txBody>
          <a:bodyPr/>
          <a:lstStyle/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是否有不通过分解大整数的其他攻击途径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直接确定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等价于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的分解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dirty="0" err="1">
                <a:latin typeface="Euclid" panose="02020503060505020303" pitchFamily="18" charset="0"/>
              </a:rPr>
              <a:t>×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)=(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1)(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则有</a:t>
            </a:r>
          </a:p>
          <a:p>
            <a:pPr marL="0" indent="0"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dirty="0" err="1">
                <a:latin typeface="Euclid" panose="02020503060505020303" pitchFamily="18" charset="0"/>
              </a:rPr>
              <a:t>+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)+1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以及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由此可得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=1/2[(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dirty="0" err="1">
                <a:latin typeface="Euclid" panose="02020503060505020303" pitchFamily="18" charset="0"/>
              </a:rPr>
              <a:t>+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)+(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)]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=1/2[(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dirty="0" err="1">
                <a:latin typeface="Euclid" panose="02020503060505020303" pitchFamily="18" charset="0"/>
              </a:rPr>
              <a:t>+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)]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由此可见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确定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Euclid" panose="02020503060505020303" pitchFamily="18" charset="0"/>
              </a:rPr>
              <a:t>和由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Euclid" panose="02020503060505020303" pitchFamily="18" charset="0"/>
              </a:rPr>
              <a:t>确定</a:t>
            </a:r>
            <a:r>
              <a:rPr lang="en-US" altLang="zh-CN" b="1" i="1" dirty="0">
                <a:latin typeface="Euclid" panose="02020503060505020303" pitchFamily="18" charset="0"/>
              </a:rPr>
              <a:t>p, q</a:t>
            </a:r>
            <a:r>
              <a:rPr lang="zh-CN" altLang="en-US" dirty="0">
                <a:latin typeface="Euclid" panose="02020503060505020303" pitchFamily="18" charset="0"/>
              </a:rPr>
              <a:t>是等价的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7391344-96A6-4436-B4F5-A9FB63B1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0"/>
            <a:ext cx="6934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90AC7A-BB91-4714-BD49-EC7035F23984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39BEC0-F67D-430E-B805-D7B69593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的安全性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026D92-1574-44FB-BAF5-B422BA13E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230400" indent="-230400" eaLnBrk="1" hangingPunct="1">
              <a:lnSpc>
                <a:spcPct val="125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为保证算法的安全性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还对 </a:t>
            </a:r>
            <a:r>
              <a:rPr lang="en-US" altLang="zh-CN" b="1" i="1" dirty="0">
                <a:latin typeface="Euclid" panose="02020503060505020303" pitchFamily="18" charset="0"/>
              </a:rPr>
              <a:t>p </a:t>
            </a:r>
            <a:r>
              <a:rPr lang="zh-CN" altLang="en-US" dirty="0">
                <a:latin typeface="+mn-lt"/>
              </a:rPr>
              <a:t>和 </a:t>
            </a:r>
            <a:r>
              <a:rPr lang="en-US" altLang="zh-CN" b="1" i="1" dirty="0">
                <a:latin typeface="Euclid" panose="02020503060505020303" pitchFamily="18" charset="0"/>
              </a:rPr>
              <a:t>q </a:t>
            </a:r>
            <a:r>
              <a:rPr lang="zh-CN" altLang="en-US" dirty="0">
                <a:latin typeface="+mn-lt"/>
              </a:rPr>
              <a:t>提出以下要求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dirty="0">
                <a:latin typeface="+mn-lt"/>
              </a:rPr>
              <a:t> </a:t>
            </a:r>
          </a:p>
          <a:p>
            <a:pPr marL="687600" indent="-230400" eaLnBrk="1" hangingPunct="1">
              <a:lnSpc>
                <a:spcPct val="125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dirty="0">
                <a:latin typeface="Euclid" panose="02020503060505020303" pitchFamily="18" charset="0"/>
              </a:rPr>
              <a:t>不能太接近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687600" indent="-230400" eaLnBrk="1" hangingPunct="1">
              <a:lnSpc>
                <a:spcPct val="125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dirty="0">
                <a:latin typeface="+mn-lt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zh-CN" altLang="en-US" dirty="0">
                <a:latin typeface="+mn-lt"/>
              </a:rPr>
              <a:t>的长度应仅相差几位。</a:t>
            </a:r>
            <a:endParaRPr lang="en-US" altLang="zh-CN" dirty="0">
              <a:latin typeface="+mn-lt"/>
            </a:endParaRPr>
          </a:p>
          <a:p>
            <a:pPr marL="687600" indent="-230400" eaLnBrk="1" hangingPunct="1">
              <a:lnSpc>
                <a:spcPct val="125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/>
              <a:t>和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q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1</a:t>
            </a:r>
            <a:r>
              <a:rPr lang="zh-CN" altLang="en-US" dirty="0"/>
              <a:t>都应有大素因子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。</a:t>
            </a:r>
            <a:endParaRPr lang="en-US" altLang="zh-CN" dirty="0">
              <a:latin typeface="+mn-lt"/>
              <a:ea typeface="宋体" panose="02010600030101010101" pitchFamily="2" charset="-122"/>
            </a:endParaRPr>
          </a:p>
          <a:p>
            <a:pPr marL="687600" indent="-230400" eaLnBrk="1" hangingPunct="1">
              <a:lnSpc>
                <a:spcPct val="125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1" dirty="0" err="1">
                <a:latin typeface="Euclid" panose="02020503060505020303" pitchFamily="18" charset="0"/>
                <a:ea typeface="宋体" panose="02010600030101010101" pitchFamily="2" charset="-122"/>
              </a:rPr>
              <a:t>gcd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p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  <a:ea typeface="宋体" panose="02010600030101010101" pitchFamily="2" charset="-122"/>
              </a:rPr>
              <a:t>q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  <a:ea typeface="宋体" panose="02010600030101010101" pitchFamily="2" charset="-122"/>
              </a:rPr>
              <a:t>1)</a:t>
            </a:r>
            <a:r>
              <a:rPr lang="zh-CN" altLang="en-US" dirty="0"/>
              <a:t>应该很小</a:t>
            </a:r>
            <a:r>
              <a:rPr lang="zh-CN" altLang="en-US" b="1" dirty="0">
                <a:latin typeface="+mn-lt"/>
                <a:ea typeface="宋体" panose="02010600030101010101" pitchFamily="2" charset="-122"/>
              </a:rPr>
              <a:t>。</a:t>
            </a:r>
          </a:p>
          <a:p>
            <a:pPr indent="-6350" eaLnBrk="1" hangingPunct="1">
              <a:buFontTx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4C6EA4-1E09-4FFE-BE82-D7A068F159C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00A2E2-29A9-4A7E-81EF-60478890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对</a:t>
            </a: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的攻击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14542EE-729D-42C2-8A65-5EEBE68D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214937"/>
          </a:xfrm>
        </p:spPr>
        <p:txBody>
          <a:bodyPr/>
          <a:lstStyle/>
          <a:p>
            <a:pPr marL="230400" indent="-230400" algn="just" eaLnBrk="1" hangingPunct="1"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共模攻击</a:t>
            </a:r>
            <a:endParaRPr lang="en-US" altLang="zh-CN" dirty="0">
              <a:latin typeface="+mn-lt"/>
            </a:endParaRPr>
          </a:p>
          <a:p>
            <a:pPr marL="687600" indent="-230400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在实现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为方便起见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可能给每一用户相同的模数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虽然加解密密钥不同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然而这样做是不行的。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687600" indent="-230400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设两个用户的公钥分别为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且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互素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明文消息是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密文分别是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457200" indent="0" algn="ctr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baseline="14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baseline="14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</a:p>
          <a:p>
            <a:pPr marL="687600" indent="-230400" algn="just" eaLnBrk="1" hangingPunct="1"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敌手截获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zh-CN" altLang="en-US" dirty="0">
                <a:latin typeface="Euclid" panose="02020503060505020303" pitchFamily="18" charset="0"/>
              </a:rPr>
              <a:t>后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可如下恢复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Euclid" panose="02020503060505020303" pitchFamily="18" charset="0"/>
              </a:rPr>
              <a:t>。</a:t>
            </a:r>
            <a:r>
              <a:rPr lang="zh-CN" altLang="en-US" dirty="0">
                <a:latin typeface="Euclid" panose="02020503060505020303" pitchFamily="18" charset="0"/>
              </a:rPr>
              <a:t>用扩展的</a:t>
            </a:r>
            <a:r>
              <a:rPr lang="en-US" altLang="zh-CN" b="1" dirty="0">
                <a:latin typeface="Euclid" panose="02020503060505020303" pitchFamily="18" charset="0"/>
              </a:rPr>
              <a:t>Euclid</a:t>
            </a:r>
            <a:r>
              <a:rPr lang="zh-CN" altLang="en-US" dirty="0">
                <a:latin typeface="Euclid" panose="02020503060505020303" pitchFamily="18" charset="0"/>
              </a:rPr>
              <a:t>算法求出满足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re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se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1</a:t>
            </a:r>
            <a:r>
              <a:rPr lang="zh-CN" altLang="en-US" dirty="0">
                <a:latin typeface="Euclid" panose="02020503060505020303" pitchFamily="18" charset="0"/>
              </a:rPr>
              <a:t>的两个整数</a:t>
            </a:r>
            <a:r>
              <a:rPr lang="en-US" altLang="zh-CN" b="1" i="1" dirty="0">
                <a:latin typeface="Euclid" panose="02020503060505020303" pitchFamily="18" charset="0"/>
              </a:rPr>
              <a:t>r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s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由此得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r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s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re</a:t>
            </a:r>
            <a:r>
              <a:rPr lang="en-US" altLang="zh-CN" b="1" baseline="12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se</a:t>
            </a:r>
            <a:r>
              <a:rPr lang="en-US" altLang="zh-CN" b="1" baseline="12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b="1" dirty="0">
                <a:latin typeface="Euclid" panose="02020503060505020303" pitchFamily="18" charset="0"/>
              </a:rPr>
              <a:t>。</a:t>
            </a: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82A52-416C-4D3C-82B3-0DF093DEA19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7D9AB2-8F2F-4ADA-9B94-DBF53F68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对</a:t>
            </a: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的攻击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7D99C14-7E5E-4372-8C79-38695ADF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138737"/>
          </a:xfrm>
        </p:spPr>
        <p:txBody>
          <a:bodyPr/>
          <a:lstStyle/>
          <a:p>
            <a:pPr marL="230400" indent="-230400" algn="just" eaLnBrk="1" hangingPunct="1">
              <a:lnSpc>
                <a:spcPct val="125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低指数攻击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将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同时用于多个用户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然而每个用户的加密指数都很小。设</a:t>
            </a:r>
            <a:r>
              <a:rPr lang="zh-CN" altLang="en-US" b="1" dirty="0">
                <a:latin typeface="Euclid" panose="02020503060505020303" pitchFamily="18" charset="0"/>
              </a:rPr>
              <a:t>3</a:t>
            </a:r>
            <a:r>
              <a:rPr lang="zh-CN" altLang="en-US" dirty="0">
                <a:latin typeface="Euclid" panose="02020503060505020303" pitchFamily="18" charset="0"/>
              </a:rPr>
              <a:t>个用户的模数分别为 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 err="1">
                <a:latin typeface="Euclid" panose="02020503060505020303" pitchFamily="18" charset="0"/>
              </a:rPr>
              <a:t>i</a:t>
            </a:r>
            <a:r>
              <a:rPr lang="en-US" altLang="zh-CN" b="1" dirty="0">
                <a:latin typeface="Euclid" panose="02020503060505020303" pitchFamily="18" charset="0"/>
              </a:rPr>
              <a:t>=1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2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3)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当 </a:t>
            </a:r>
            <a:r>
              <a:rPr lang="en-US" altLang="zh-CN" b="1" i="1" dirty="0" err="1">
                <a:latin typeface="Euclid" panose="02020503060505020303" pitchFamily="18" charset="0"/>
              </a:rPr>
              <a:t>i</a:t>
            </a:r>
            <a:r>
              <a:rPr lang="en-US" altLang="zh-CN" b="1" dirty="0" err="1">
                <a:latin typeface="Euclid" panose="02020503060505020303" pitchFamily="18" charset="0"/>
              </a:rPr>
              <a:t>≠</a:t>
            </a:r>
            <a:r>
              <a:rPr lang="en-US" altLang="zh-CN" b="1" i="1" dirty="0" err="1">
                <a:latin typeface="Euclid" panose="02020503060505020303" pitchFamily="18" charset="0"/>
              </a:rPr>
              <a:t>j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dirty="0" err="1">
                <a:latin typeface="Euclid" panose="02020503060505020303" pitchFamily="18" charset="0"/>
              </a:rPr>
              <a:t>gcd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b="1" dirty="0">
                <a:latin typeface="Euclid" panose="02020503060505020303" pitchFamily="18" charset="0"/>
              </a:rPr>
              <a:t>)=1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否则通过</a:t>
            </a:r>
            <a:r>
              <a:rPr lang="en-US" altLang="zh-CN" b="1" dirty="0" err="1">
                <a:latin typeface="Euclid" panose="02020503060505020303" pitchFamily="18" charset="0"/>
              </a:rPr>
              <a:t>gcd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Euclid" panose="02020503060505020303" pitchFamily="18" charset="0"/>
              </a:rPr>
              <a:t>有可能得出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dirty="0">
                <a:latin typeface="Euclid" panose="02020503060505020303" pitchFamily="18" charset="0"/>
              </a:rPr>
              <a:t> 和</a:t>
            </a:r>
            <a:r>
              <a:rPr lang="en-US" altLang="zh-CN" b="1" i="1" dirty="0" err="1">
                <a:latin typeface="Euclid" panose="02020503060505020303" pitchFamily="18" charset="0"/>
              </a:rPr>
              <a:t>n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j</a:t>
            </a:r>
            <a:r>
              <a:rPr lang="zh-CN" altLang="en-US" dirty="0">
                <a:latin typeface="Euclid" panose="02020503060505020303" pitchFamily="18" charset="0"/>
              </a:rPr>
              <a:t> 的分解。设明文消息是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密文分别是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由中国剩余定理可求出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zh-CN" altLang="en-US" b="1" baseline="30000" dirty="0">
                <a:latin typeface="Euclid" panose="02020503060505020303" pitchFamily="18" charset="0"/>
              </a:rPr>
              <a:t>3</a:t>
            </a:r>
            <a:r>
              <a:rPr lang="zh-CN" altLang="en-US" b="1" dirty="0">
                <a:latin typeface="Euclid" panose="02020503060505020303" pitchFamily="18" charset="0"/>
              </a:rPr>
              <a:t>(</a:t>
            </a:r>
            <a:r>
              <a:rPr lang="en-US" altLang="zh-CN" b="1" dirty="0">
                <a:latin typeface="Euclid" panose="02020503060505020303" pitchFamily="18" charset="0"/>
              </a:rPr>
              <a:t>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Euclid" panose="02020503060505020303" pitchFamily="18" charset="0"/>
              </a:rPr>
              <a:t>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由于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Euclid" panose="02020503060505020303" pitchFamily="18" charset="0"/>
              </a:rPr>
              <a:t>&lt;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可直接由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zh-CN" altLang="en-US" dirty="0">
                <a:latin typeface="Euclid" panose="02020503060505020303" pitchFamily="18" charset="0"/>
              </a:rPr>
              <a:t>开立方根得到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Euclid" panose="02020503060505020303" pitchFamily="18" charset="0"/>
              </a:rPr>
              <a:t>。</a:t>
            </a:r>
            <a:endParaRPr lang="zh-CN" altLang="en-US" dirty="0">
              <a:latin typeface="Euclid" panose="02020503060505020303" pitchFamily="18" charset="0"/>
            </a:endParaRPr>
          </a:p>
          <a:p>
            <a:pPr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E5C0E7-8C5A-4851-BB25-A27E7B2FF41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1693020-0986-4B78-9F67-07BCABE1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对</a:t>
            </a:r>
            <a:r>
              <a:rPr lang="en-US" altLang="zh-CN" dirty="0">
                <a:latin typeface="+mn-lt"/>
              </a:rPr>
              <a:t>RSA</a:t>
            </a:r>
            <a:r>
              <a:rPr lang="zh-CN" altLang="en-US" dirty="0">
                <a:latin typeface="+mn-lt"/>
              </a:rPr>
              <a:t>的攻击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D3747D-BE90-48EF-B982-E4A82E63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66800"/>
            <a:ext cx="8221662" cy="5105400"/>
          </a:xfrm>
        </p:spPr>
        <p:txBody>
          <a:bodyPr/>
          <a:lstStyle/>
          <a:p>
            <a:pPr marL="230400" indent="-230400" algn="just" eaLnBrk="1" hangingPunct="1">
              <a:lnSpc>
                <a:spcPct val="125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选择密文攻击 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687600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‒"/>
              <a:defRPr/>
            </a:pPr>
            <a:r>
              <a:rPr lang="en-US" altLang="zh-CN" b="1" dirty="0">
                <a:latin typeface="Euclid" panose="02020503060505020303" pitchFamily="18" charset="0"/>
                <a:sym typeface="Symbol" panose="05050102010706020507" pitchFamily="18" charset="2"/>
              </a:rPr>
              <a:t>RSA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具有同态特性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) =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不能抵御选择密文攻击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687600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假设攻击者得到了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Times New Roman" panose="02020603050405020304" pitchFamily="18" charset="0"/>
              </a:rPr>
              <a:t>公钥 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截获到某个密文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假设其明文为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9000" indent="0" algn="ct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</a:p>
          <a:p>
            <a:pPr marL="687600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然后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攻击者选取明文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构造新密文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marL="459000" indent="0" algn="ctr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</a:p>
          <a:p>
            <a:pPr marL="687600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攻击者让解密者对</a:t>
            </a:r>
            <a:r>
              <a:rPr lang="en-US" altLang="zh-CN" b="1" i="1" dirty="0"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解密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获得明文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则计算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/</a:t>
            </a:r>
            <a:r>
              <a:rPr lang="en-US" altLang="zh-CN" b="1" i="1" dirty="0">
                <a:latin typeface="Euclid" panose="02020503060505020303" pitchFamily="18" charset="0"/>
              </a:rPr>
              <a:t>m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endParaRPr lang="zh-CN" altLang="en-US" b="1" i="1" baseline="-25000" dirty="0">
              <a:latin typeface="Euclid" panose="020205030605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F18EF7-5A6F-4257-8D4B-DEEE7A1A6161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5">
            <a:extLst>
              <a:ext uri="{FF2B5EF4-FFF2-40B4-BE49-F238E27FC236}">
                <a16:creationId xmlns:a16="http://schemas.microsoft.com/office/drawing/2014/main" xmlns="" id="{E5BB8D67-2F8B-4A9B-83B8-C002EC36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/>
            <a:r>
              <a:rPr lang="zh-CN" altLang="en-US"/>
              <a:t>专题五 公钥密码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xmlns="" id="{AD31DE21-25B3-44FB-BA28-85712A91AA18}"/>
              </a:ext>
            </a:extLst>
          </p:cNvPr>
          <p:cNvGraphicFramePr>
            <a:graphicFrameLocks noGrp="1"/>
          </p:cNvGraphicFramePr>
          <p:nvPr/>
        </p:nvGraphicFramePr>
        <p:xfrm>
          <a:off x="1055688" y="1587500"/>
          <a:ext cx="6869112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3020" name="文本框 5">
            <a:extLst>
              <a:ext uri="{FF2B5EF4-FFF2-40B4-BE49-F238E27FC236}">
                <a16:creationId xmlns:a16="http://schemas.microsoft.com/office/drawing/2014/main" xmlns="" id="{05A0600C-5E66-47F8-833D-C495E8E64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609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5.1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公钥密码概述</a:t>
            </a:r>
            <a:endParaRPr lang="en-US" altLang="zh-CN" b="0">
              <a:latin typeface="Euclid" panose="02020503060505020303" pitchFamily="18" charset="0"/>
            </a:endParaRPr>
          </a:p>
        </p:txBody>
      </p:sp>
      <p:sp>
        <p:nvSpPr>
          <p:cNvPr id="43021" name="文本框 6">
            <a:extLst>
              <a:ext uri="{FF2B5EF4-FFF2-40B4-BE49-F238E27FC236}">
                <a16:creationId xmlns:a16="http://schemas.microsoft.com/office/drawing/2014/main" xmlns="" id="{25299263-01D5-4768-8688-0A8F3AA6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2349500"/>
            <a:ext cx="6807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5.2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RSA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43022" name="文本框 7">
            <a:extLst>
              <a:ext uri="{FF2B5EF4-FFF2-40B4-BE49-F238E27FC236}">
                <a16:creationId xmlns:a16="http://schemas.microsoft.com/office/drawing/2014/main" xmlns="" id="{118B841D-F2BE-422E-873C-F1935D377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886200"/>
            <a:ext cx="681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5.4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ElGamal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43023" name="文本框 8">
            <a:extLst>
              <a:ext uri="{FF2B5EF4-FFF2-40B4-BE49-F238E27FC236}">
                <a16:creationId xmlns:a16="http://schemas.microsoft.com/office/drawing/2014/main" xmlns="" id="{7147DC7E-BD5E-4A68-AA59-322B66697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581525"/>
            <a:ext cx="679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5.5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椭圆曲线公钥密码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BC65988-C65C-4D40-A219-093DB7B09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33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5.3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Diffie-Hellman</a:t>
            </a:r>
            <a:r>
              <a:rPr lang="zh-CN" altLang="en-US" b="0">
                <a:latin typeface="Euclid" panose="02020503060505020303" pitchFamily="18" charset="0"/>
              </a:rPr>
              <a:t>密钥交换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58D812-4689-4DD9-88CA-CEF24EC91C7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8AC890-F109-4997-A054-283E8992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Diffie-Hellman</a:t>
            </a:r>
            <a:r>
              <a:rPr lang="zh-CN" altLang="en-US" dirty="0">
                <a:latin typeface="+mn-lt"/>
              </a:rPr>
              <a:t>密钥交换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1433C1C-1A2F-4EF8-8C59-6C3711F9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01173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一种在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不安全信道下实现安全密钥交换</a:t>
            </a:r>
            <a:r>
              <a:rPr lang="zh-CN" altLang="en-US" dirty="0">
                <a:latin typeface="Euclid" panose="02020503060505020303" pitchFamily="18" charset="0"/>
              </a:rPr>
              <a:t>的方法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允许两个用户安全地建立秘密信息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用于后续的通讯过程</a:t>
            </a:r>
          </a:p>
          <a:p>
            <a:pPr lvl="1" algn="just" eaLnBrk="1" hangingPunct="1">
              <a:lnSpc>
                <a:spcPct val="125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该秘密信息仅为两个参与者知道</a:t>
            </a: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SzTx/>
            </a:pP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由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W.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Diffie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M.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Hellman</a:t>
            </a:r>
            <a:r>
              <a:rPr lang="zh-CN" altLang="en-US" dirty="0">
                <a:latin typeface="Euclid" panose="02020503060505020303" pitchFamily="18" charset="0"/>
              </a:rPr>
              <a:t>于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1976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zh-CN" altLang="en-US" dirty="0">
                <a:latin typeface="Euclid" panose="02020503060505020303" pitchFamily="18" charset="0"/>
              </a:rPr>
              <a:t>在论文 </a:t>
            </a:r>
            <a:r>
              <a:rPr lang="en-US" altLang="zh-CN" b="1" dirty="0">
                <a:latin typeface="Euclid" panose="02020503060505020303" pitchFamily="18" charset="0"/>
              </a:rPr>
              <a:t>“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New 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Directrions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in Cryptography</a:t>
            </a:r>
            <a:r>
              <a:rPr lang="en-US" altLang="zh-CN" b="1" dirty="0">
                <a:latin typeface="Euclid" panose="02020503060505020303" pitchFamily="18" charset="0"/>
              </a:rPr>
              <a:t>” </a:t>
            </a:r>
            <a:r>
              <a:rPr lang="zh-CN" altLang="en-US" dirty="0">
                <a:latin typeface="Euclid" panose="02020503060505020303" pitchFamily="18" charset="0"/>
              </a:rPr>
              <a:t>提出的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第一个公钥密码算法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因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DH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算法和公钥密码</a:t>
            </a:r>
            <a:r>
              <a:rPr lang="zh-CN" altLang="en-US" dirty="0">
                <a:latin typeface="Euclid" panose="02020503060505020303" pitchFamily="18" charset="0"/>
              </a:rPr>
              <a:t>的贡献获得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2015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年图灵奖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25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数学基础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有限域上离散对数问题</a:t>
            </a:r>
            <a:r>
              <a:rPr lang="zh-CN" altLang="en-US" dirty="0">
                <a:latin typeface="Euclid" panose="02020503060505020303" pitchFamily="18" charset="0"/>
              </a:rPr>
              <a:t>的难解性</a:t>
            </a:r>
            <a:endParaRPr lang="en-US" altLang="zh-CN" dirty="0">
              <a:latin typeface="Euclid" panose="02020503060505020303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D5CBFCD-FC8D-488F-B12F-131F7B60E7E5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143000"/>
            <a:ext cx="7366000" cy="4975225"/>
            <a:chOff x="7360711" y="819552"/>
            <a:chExt cx="7364674" cy="4975775"/>
          </a:xfrm>
        </p:grpSpPr>
        <p:grpSp>
          <p:nvGrpSpPr>
            <p:cNvPr id="45064" name="组合 7">
              <a:extLst>
                <a:ext uri="{FF2B5EF4-FFF2-40B4-BE49-F238E27FC236}">
                  <a16:creationId xmlns:a16="http://schemas.microsoft.com/office/drawing/2014/main" xmlns="" id="{2332887D-7E23-44BE-B095-679B6DDF5A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60711" y="862418"/>
              <a:ext cx="3287502" cy="4910682"/>
              <a:chOff x="1245926" y="1149354"/>
              <a:chExt cx="3287502" cy="4910682"/>
            </a:xfrm>
          </p:grpSpPr>
          <p:pic>
            <p:nvPicPr>
              <p:cNvPr id="45068" name="图片 11">
                <a:extLst>
                  <a:ext uri="{FF2B5EF4-FFF2-40B4-BE49-F238E27FC236}">
                    <a16:creationId xmlns:a16="http://schemas.microsoft.com/office/drawing/2014/main" xmlns="" id="{79735665-994E-4B3A-9394-9DE8C1D80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926" y="1149354"/>
                <a:ext cx="3287502" cy="44386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69" name="矩形 12">
                <a:extLst>
                  <a:ext uri="{FF2B5EF4-FFF2-40B4-BE49-F238E27FC236}">
                    <a16:creationId xmlns:a16="http://schemas.microsoft.com/office/drawing/2014/main" xmlns="" id="{53FA3ABD-A7BA-4A10-BFD1-7FDF6F278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926" y="5598023"/>
                <a:ext cx="3250615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Euclid" panose="02020503060505020303" pitchFamily="18" charset="0"/>
                    <a:ea typeface="宋体" panose="02010600030101010101" pitchFamily="2" charset="-122"/>
                  </a:rPr>
                  <a:t>Whitfield Diffie</a:t>
                </a:r>
                <a:endParaRPr lang="zh-CN" altLang="en-US" sz="2400">
                  <a:latin typeface="Euclid" panose="02020503060505020303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5065" name="组合 8">
              <a:extLst>
                <a:ext uri="{FF2B5EF4-FFF2-40B4-BE49-F238E27FC236}">
                  <a16:creationId xmlns:a16="http://schemas.microsoft.com/office/drawing/2014/main" xmlns="" id="{F69E4A53-FFD6-4867-AE4B-5DA2C7921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19217" y="819552"/>
              <a:ext cx="3706168" cy="4975775"/>
              <a:chOff x="4904432" y="1106488"/>
              <a:chExt cx="3706168" cy="4975775"/>
            </a:xfrm>
          </p:grpSpPr>
          <p:pic>
            <p:nvPicPr>
              <p:cNvPr id="45066" name="图片 13">
                <a:extLst>
                  <a:ext uri="{FF2B5EF4-FFF2-40B4-BE49-F238E27FC236}">
                    <a16:creationId xmlns:a16="http://schemas.microsoft.com/office/drawing/2014/main" xmlns="" id="{54B15D99-2CBE-4ACC-AA8B-EE2D54E7F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4432" y="1106488"/>
                <a:ext cx="3706168" cy="4486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67" name="矩形 14">
                <a:extLst>
                  <a:ext uri="{FF2B5EF4-FFF2-40B4-BE49-F238E27FC236}">
                    <a16:creationId xmlns:a16="http://schemas.microsoft.com/office/drawing/2014/main" xmlns="" id="{9186964D-7A4C-4FD0-BE91-70EB52968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6031" y="5620250"/>
                <a:ext cx="3218871" cy="462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400">
                    <a:latin typeface="Euclid" panose="02020503060505020303" pitchFamily="18" charset="0"/>
                    <a:ea typeface="宋体" panose="02010600030101010101" pitchFamily="2" charset="-122"/>
                  </a:rPr>
                  <a:t>Martin Hellman</a:t>
                </a:r>
                <a:endParaRPr lang="zh-CN" altLang="en-US" sz="2400">
                  <a:latin typeface="Euclid" panose="02020503060505020303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78E964-DF45-401B-8B87-38CAFFDA5C1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6BF11-F585-48A7-86E0-EC4E14FD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离散对数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回顾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B902C9D-21AB-4A68-BB27-147A8DE8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0"/>
            <a:ext cx="7993062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zh-CN" altLang="en-US" dirty="0">
                <a:latin typeface="Euclid" panose="02020503060505020303" pitchFamily="18" charset="0"/>
              </a:rPr>
              <a:t>模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指数运算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Euclid" panose="02020503060505020303" pitchFamily="18" charset="0"/>
              </a:rPr>
              <a:t>给定正整数 </a:t>
            </a:r>
            <a:r>
              <a:rPr lang="en-US" altLang="zh-CN" sz="2600" b="1" i="1" dirty="0">
                <a:latin typeface="Euclid" panose="02020503060505020303" pitchFamily="18" charset="0"/>
              </a:rPr>
              <a:t>m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计算 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i="1" baseline="30000" dirty="0">
                <a:latin typeface="Euclid" panose="02020503060505020303" pitchFamily="18" charset="0"/>
              </a:rPr>
              <a:t>m</a:t>
            </a:r>
            <a:r>
              <a:rPr lang="en-US" altLang="zh-CN" sz="2600" b="1" dirty="0">
                <a:latin typeface="Euclid" panose="02020503060505020303" pitchFamily="18" charset="0"/>
              </a:rPr>
              <a:t> mod 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Euclid" panose="02020503060505020303" pitchFamily="18" charset="0"/>
              </a:rPr>
              <a:t>对任意整数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定义集合</a:t>
            </a:r>
            <a:r>
              <a:rPr lang="en-US" altLang="zh-CN" sz="2600" b="1" i="1" dirty="0">
                <a:latin typeface="Euclid" panose="02020503060505020303" pitchFamily="18" charset="0"/>
              </a:rPr>
              <a:t>Z</a:t>
            </a:r>
            <a:r>
              <a:rPr lang="en-US" altLang="zh-CN" sz="2600" b="1" i="1" baseline="-25000" dirty="0">
                <a:latin typeface="Euclid" panose="02020503060505020303" pitchFamily="18" charset="0"/>
              </a:rPr>
              <a:t>n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*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dirty="0">
                <a:latin typeface="Euclid" panose="02020503060505020303" pitchFamily="18" charset="0"/>
              </a:rPr>
              <a:t>{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dirty="0">
                <a:latin typeface="Euclid" panose="02020503060505020303" pitchFamily="18" charset="0"/>
              </a:rPr>
              <a:t>|1≤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dirty="0">
                <a:latin typeface="Euclid" panose="02020503060505020303" pitchFamily="18" charset="0"/>
              </a:rPr>
              <a:t>≤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zh-CN" altLang="en-US" sz="2600" b="1" dirty="0">
                <a:latin typeface="Euclid" panose="02020503060505020303" pitchFamily="18" charset="0"/>
              </a:rPr>
              <a:t>－</a:t>
            </a:r>
            <a:r>
              <a:rPr lang="en-US" altLang="zh-CN" sz="2600" b="1" dirty="0">
                <a:latin typeface="Euclid" panose="02020503060505020303" pitchFamily="18" charset="0"/>
              </a:rPr>
              <a:t>1</a:t>
            </a:r>
            <a:r>
              <a:rPr lang="en-US" altLang="zh-CN" sz="2600" dirty="0">
                <a:latin typeface="Euclid" panose="02020503060505020303" pitchFamily="18" charset="0"/>
              </a:rPr>
              <a:t>,</a:t>
            </a:r>
            <a:r>
              <a:rPr lang="en-US" altLang="zh-CN" sz="2600" b="1" dirty="0">
                <a:latin typeface="Euclid" panose="02020503060505020303" pitchFamily="18" charset="0"/>
              </a:rPr>
              <a:t> </a:t>
            </a:r>
            <a:r>
              <a:rPr lang="en-US" altLang="zh-CN" sz="2600" b="1" dirty="0" err="1">
                <a:latin typeface="Euclid" panose="02020503060505020303" pitchFamily="18" charset="0"/>
              </a:rPr>
              <a:t>gcd</a:t>
            </a:r>
            <a:r>
              <a:rPr lang="en-US" altLang="zh-CN" sz="2600" b="1" dirty="0">
                <a:latin typeface="Euclid" panose="02020503060505020303" pitchFamily="18" charset="0"/>
              </a:rPr>
              <a:t>(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dirty="0">
                <a:latin typeface="Euclid" panose="02020503060505020303" pitchFamily="18" charset="0"/>
              </a:rPr>
              <a:t>,</a:t>
            </a:r>
            <a:r>
              <a:rPr lang="en-US" altLang="zh-CN" sz="2600" b="1" dirty="0">
                <a:latin typeface="Euclid" panose="02020503060505020303" pitchFamily="18" charset="0"/>
              </a:rPr>
              <a:t> 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) = 1}</a:t>
            </a:r>
            <a:r>
              <a:rPr lang="zh-CN" altLang="en-US" sz="2600" dirty="0">
                <a:latin typeface="Euclid" panose="02020503060505020303" pitchFamily="18" charset="0"/>
              </a:rPr>
              <a:t>。显然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en-US" altLang="zh-CN" sz="2600" b="1" i="1" dirty="0">
                <a:latin typeface="Euclid" panose="02020503060505020303" pitchFamily="18" charset="0"/>
              </a:rPr>
              <a:t>Z</a:t>
            </a:r>
            <a:r>
              <a:rPr lang="en-US" altLang="zh-CN" sz="2600" b="1" i="1" baseline="-25000" dirty="0">
                <a:latin typeface="Euclid" panose="02020503060505020303" pitchFamily="18" charset="0"/>
              </a:rPr>
              <a:t>n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*</a:t>
            </a:r>
            <a:r>
              <a:rPr lang="zh-CN" altLang="en-US" sz="2600" dirty="0">
                <a:latin typeface="Euclid" panose="02020503060505020303" pitchFamily="18" charset="0"/>
              </a:rPr>
              <a:t>中含有</a:t>
            </a:r>
            <a:r>
              <a:rPr lang="en-US" altLang="zh-CN" sz="2600" b="1" i="1" dirty="0">
                <a:latin typeface="Euclid" panose="02020503060505020303" pitchFamily="18" charset="0"/>
              </a:rPr>
              <a:t>φ</a:t>
            </a:r>
            <a:r>
              <a:rPr lang="en-US" altLang="zh-CN" sz="2600" b="1" dirty="0">
                <a:latin typeface="Euclid" panose="02020503060505020303" pitchFamily="18" charset="0"/>
              </a:rPr>
              <a:t>(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)</a:t>
            </a:r>
            <a:r>
              <a:rPr lang="zh-CN" altLang="en-US" sz="2600" dirty="0">
                <a:latin typeface="Euclid" panose="02020503060505020303" pitchFamily="18" charset="0"/>
              </a:rPr>
              <a:t>个元素。由</a:t>
            </a:r>
            <a:r>
              <a:rPr lang="en-US" altLang="zh-CN" sz="2600" b="1" dirty="0">
                <a:latin typeface="Euclid" panose="02020503060505020303" pitchFamily="18" charset="0"/>
              </a:rPr>
              <a:t>Euler</a:t>
            </a:r>
            <a:r>
              <a:rPr lang="zh-CN" altLang="en-US" sz="2600" dirty="0">
                <a:latin typeface="Euclid" panose="02020503060505020303" pitchFamily="18" charset="0"/>
              </a:rPr>
              <a:t>定理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对任意的</a:t>
            </a:r>
            <a:r>
              <a:rPr lang="en-US" altLang="zh-CN" sz="2600" b="1" i="1" dirty="0" err="1">
                <a:latin typeface="Euclid" panose="02020503060505020303" pitchFamily="18" charset="0"/>
              </a:rPr>
              <a:t>g</a:t>
            </a:r>
            <a:r>
              <a:rPr lang="en-US" altLang="zh-CN" sz="2600" b="1" dirty="0" err="1">
                <a:latin typeface="Euclid" panose="02020503060505020303" pitchFamily="18" charset="0"/>
              </a:rPr>
              <a:t>∈</a:t>
            </a:r>
            <a:r>
              <a:rPr lang="en-US" altLang="zh-CN" sz="2600" b="1" i="1" dirty="0" err="1">
                <a:latin typeface="Euclid" panose="02020503060505020303" pitchFamily="18" charset="0"/>
              </a:rPr>
              <a:t>Z</a:t>
            </a:r>
            <a:r>
              <a:rPr lang="en-US" altLang="zh-CN" sz="2600" b="1" i="1" baseline="-25000" dirty="0" err="1">
                <a:latin typeface="Euclid" panose="02020503060505020303" pitchFamily="18" charset="0"/>
              </a:rPr>
              <a:t>n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*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有</a:t>
            </a:r>
            <a:r>
              <a:rPr lang="en-US" altLang="zh-CN" sz="2600" b="1" i="1" dirty="0" err="1">
                <a:latin typeface="Euclid" panose="02020503060505020303" pitchFamily="18" charset="0"/>
              </a:rPr>
              <a:t>g</a:t>
            </a:r>
            <a:r>
              <a:rPr lang="en-US" altLang="zh-CN" sz="2600" b="1" i="1" baseline="30000" dirty="0" err="1">
                <a:latin typeface="Euclid" panose="02020503060505020303" pitchFamily="18" charset="0"/>
              </a:rPr>
              <a:t>φ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(</a:t>
            </a:r>
            <a:r>
              <a:rPr lang="en-US" altLang="zh-CN" sz="2600" b="1" i="1" baseline="30000" dirty="0">
                <a:latin typeface="Euclid" panose="02020503060505020303" pitchFamily="18" charset="0"/>
              </a:rPr>
              <a:t>n</a:t>
            </a:r>
            <a:r>
              <a:rPr lang="en-US" altLang="zh-CN" sz="2600" b="1" baseline="30000" dirty="0">
                <a:latin typeface="Euclid" panose="02020503060505020303" pitchFamily="18" charset="0"/>
              </a:rPr>
              <a:t>)</a:t>
            </a:r>
            <a:r>
              <a:rPr lang="en-US" altLang="zh-CN" sz="2600" b="1" dirty="0">
                <a:latin typeface="Euclid" panose="02020503060505020303" pitchFamily="18" charset="0"/>
              </a:rPr>
              <a:t>≡1 mod 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endParaRPr lang="zh-CN" altLang="en-US" sz="2600" b="1" i="1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600" dirty="0">
                <a:latin typeface="Euclid" panose="02020503060505020303" pitchFamily="18" charset="0"/>
              </a:rPr>
              <a:t>定义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zh-CN" altLang="en-US" sz="2600" dirty="0">
                <a:latin typeface="Euclid" panose="02020503060505020303" pitchFamily="18" charset="0"/>
              </a:rPr>
              <a:t>模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zh-CN" altLang="en-US" sz="2600" dirty="0">
                <a:latin typeface="Euclid" panose="02020503060505020303" pitchFamily="18" charset="0"/>
              </a:rPr>
              <a:t>的阶</a:t>
            </a:r>
            <a:r>
              <a:rPr lang="en-US" altLang="zh-CN" sz="2600" b="1" dirty="0" err="1">
                <a:latin typeface="Euclid" panose="02020503060505020303" pitchFamily="18" charset="0"/>
              </a:rPr>
              <a:t>ord</a:t>
            </a:r>
            <a:r>
              <a:rPr lang="en-US" altLang="zh-CN" sz="2600" b="1" i="1" baseline="-25000" dirty="0" err="1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(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dirty="0">
                <a:latin typeface="Euclid" panose="02020503060505020303" pitchFamily="18" charset="0"/>
              </a:rPr>
              <a:t>)</a:t>
            </a:r>
            <a:r>
              <a:rPr lang="zh-CN" altLang="en-US" sz="2600" dirty="0">
                <a:latin typeface="Euclid" panose="02020503060505020303" pitchFamily="18" charset="0"/>
              </a:rPr>
              <a:t>为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</a:p>
          <a:p>
            <a:pPr marL="457200" lvl="1" indent="0" algn="ctr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2600" b="1" dirty="0" err="1">
                <a:latin typeface="Euclid" panose="02020503060505020303" pitchFamily="18" charset="0"/>
              </a:rPr>
              <a:t>ord</a:t>
            </a:r>
            <a:r>
              <a:rPr lang="en-US" altLang="zh-CN" sz="2600" b="1" i="1" baseline="-25000" dirty="0" err="1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(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dirty="0">
                <a:latin typeface="Euclid" panose="02020503060505020303" pitchFamily="18" charset="0"/>
              </a:rPr>
              <a:t>)</a:t>
            </a:r>
            <a:r>
              <a:rPr lang="en-US" altLang="zh-CN" sz="2600" dirty="0">
                <a:latin typeface="Euclid" panose="02020503060505020303" pitchFamily="18" charset="0"/>
              </a:rPr>
              <a:t> 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dirty="0">
                <a:latin typeface="Euclid" panose="02020503060505020303" pitchFamily="18" charset="0"/>
              </a:rPr>
              <a:t> </a:t>
            </a:r>
            <a:r>
              <a:rPr lang="en-US" altLang="zh-CN" sz="2600" b="1" dirty="0">
                <a:latin typeface="Euclid" panose="02020503060505020303" pitchFamily="18" charset="0"/>
              </a:rPr>
              <a:t>min{</a:t>
            </a:r>
            <a:r>
              <a:rPr lang="en-US" altLang="zh-CN" sz="2600" b="1" i="1" dirty="0">
                <a:latin typeface="Euclid" panose="02020503060505020303" pitchFamily="18" charset="0"/>
              </a:rPr>
              <a:t>m</a:t>
            </a:r>
            <a:r>
              <a:rPr lang="en-US" altLang="zh-CN" sz="2600" b="1" dirty="0">
                <a:latin typeface="Euclid" panose="02020503060505020303" pitchFamily="18" charset="0"/>
              </a:rPr>
              <a:t>|</a:t>
            </a:r>
            <a:r>
              <a:rPr lang="en-US" altLang="zh-CN" sz="2600" b="1" i="1" dirty="0">
                <a:latin typeface="Euclid" panose="02020503060505020303" pitchFamily="18" charset="0"/>
              </a:rPr>
              <a:t>m</a:t>
            </a:r>
            <a:r>
              <a:rPr lang="en-US" altLang="zh-CN" sz="2600" b="1" dirty="0">
                <a:latin typeface="Euclid" panose="02020503060505020303" pitchFamily="18" charset="0"/>
              </a:rPr>
              <a:t>≥1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en-US" altLang="zh-CN" sz="2600" b="1" i="1" dirty="0">
                <a:latin typeface="Euclid" panose="02020503060505020303" pitchFamily="18" charset="0"/>
              </a:rPr>
              <a:t>g</a:t>
            </a:r>
            <a:r>
              <a:rPr lang="en-US" altLang="zh-CN" sz="2600" b="1" i="1" baseline="30000" dirty="0">
                <a:latin typeface="Euclid" panose="02020503060505020303" pitchFamily="18" charset="0"/>
              </a:rPr>
              <a:t>m</a:t>
            </a:r>
            <a:r>
              <a:rPr lang="en-US" altLang="zh-CN" sz="2600" b="1" i="1" baseline="-25000" dirty="0">
                <a:latin typeface="Euclid" panose="02020503060505020303" pitchFamily="18" charset="0"/>
              </a:rPr>
              <a:t> </a:t>
            </a:r>
            <a:r>
              <a:rPr lang="en-US" altLang="zh-CN" sz="2600" b="1" dirty="0">
                <a:latin typeface="Euclid" panose="02020503060505020303" pitchFamily="18" charset="0"/>
              </a:rPr>
              <a:t>≡1 mod </a:t>
            </a:r>
            <a:r>
              <a:rPr lang="en-US" altLang="zh-CN" sz="2600" b="1" i="1" dirty="0">
                <a:latin typeface="Euclid" panose="02020503060505020303" pitchFamily="18" charset="0"/>
              </a:rPr>
              <a:t>n</a:t>
            </a:r>
            <a:r>
              <a:rPr lang="en-US" altLang="zh-CN" sz="2600" b="1" dirty="0">
                <a:latin typeface="Euclid" panose="02020503060505020303" pitchFamily="18" charset="0"/>
              </a:rPr>
              <a:t>}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dirty="0">
                <a:latin typeface="Euclid" panose="02020503060505020303" pitchFamily="18" charset="0"/>
              </a:rPr>
              <a:t>本原元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对某个</a:t>
            </a:r>
            <a:r>
              <a:rPr lang="en-US" altLang="zh-CN" b="1" i="1" dirty="0" err="1">
                <a:latin typeface="Euclid" panose="02020503060505020303" pitchFamily="18" charset="0"/>
              </a:rPr>
              <a:t>g</a:t>
            </a:r>
            <a:r>
              <a:rPr lang="en-US" altLang="zh-CN" b="1" dirty="0" err="1">
                <a:latin typeface="Euclid" panose="02020503060505020303" pitchFamily="18" charset="0"/>
                <a:ea typeface="宋体" panose="02010600030101010101" pitchFamily="2" charset="-122"/>
              </a:rPr>
              <a:t>∈</a:t>
            </a:r>
            <a:r>
              <a:rPr lang="en-US" altLang="zh-CN" b="1" i="1" dirty="0" err="1">
                <a:latin typeface="Euclid" panose="02020503060505020303" pitchFamily="18" charset="0"/>
                <a:ea typeface="宋体" panose="02010600030101010101" pitchFamily="2" charset="-122"/>
              </a:rPr>
              <a:t>Z</a:t>
            </a:r>
            <a:r>
              <a:rPr lang="en-US" altLang="zh-CN" b="1" i="1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zh-CN" altLang="en-US" b="1" baseline="30000" dirty="0">
                <a:latin typeface="Euclid" panose="02020503060505020303" pitchFamily="18" charset="0"/>
              </a:rPr>
              <a:t>*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若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ord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则称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是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的本原元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当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b="1" dirty="0">
                <a:latin typeface="Euclid" panose="02020503060505020303" pitchFamily="18" charset="0"/>
              </a:rPr>
              <a:t> = 2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4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i="1" baseline="30000" dirty="0">
                <a:latin typeface="Euclid" panose="02020503060505020303" pitchFamily="18" charset="0"/>
              </a:rPr>
              <a:t>e</a:t>
            </a:r>
            <a:r>
              <a:rPr lang="zh-CN" altLang="en-US" dirty="0">
                <a:latin typeface="Euclid" panose="02020503060505020303" pitchFamily="18" charset="0"/>
              </a:rPr>
              <a:t>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Z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n</a:t>
            </a:r>
            <a:r>
              <a:rPr lang="en-US" altLang="zh-CN" b="1" baseline="30000" dirty="0">
                <a:latin typeface="Euclid" panose="02020503060505020303" pitchFamily="18" charset="0"/>
              </a:rPr>
              <a:t>*</a:t>
            </a:r>
            <a:r>
              <a:rPr lang="zh-CN" altLang="en-US" b="1" dirty="0">
                <a:latin typeface="Euclid" panose="02020503060505020303" pitchFamily="18" charset="0"/>
              </a:rPr>
              <a:t>中</a:t>
            </a:r>
            <a:r>
              <a:rPr lang="zh-CN" altLang="en-US" dirty="0">
                <a:latin typeface="Euclid" panose="02020503060505020303" pitchFamily="18" charset="0"/>
              </a:rPr>
              <a:t>存在本原元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dirty="0">
                <a:latin typeface="Euclid" panose="02020503060505020303" pitchFamily="18" charset="0"/>
              </a:rPr>
              <a:t>是奇素数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AF9D1-C17F-4CC3-8417-D5DE671CA36B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BDFB79-DC50-44B5-895E-836A71F9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离散对数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回顾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F2C95FF-735C-466C-B13E-1586B655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例 设</a:t>
            </a:r>
            <a:r>
              <a:rPr lang="en-US" altLang="zh-CN" b="1" i="1" dirty="0">
                <a:latin typeface="Euclid" panose="02020503060505020303" pitchFamily="18" charset="0"/>
              </a:rPr>
              <a:t>p </a:t>
            </a:r>
            <a:r>
              <a:rPr lang="en-US" altLang="zh-CN" b="1" dirty="0">
                <a:latin typeface="Euclid" panose="02020503060505020303" pitchFamily="18" charset="0"/>
              </a:rPr>
              <a:t>= 9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则</a:t>
            </a:r>
            <a:r>
              <a:rPr lang="en-US" altLang="zh-CN" b="1" i="1" dirty="0">
                <a:latin typeface="Euclid" panose="02020503060505020303" pitchFamily="18" charset="0"/>
              </a:rPr>
              <a:t>φ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) = 9×(1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1/3) = 6</a:t>
            </a:r>
          </a:p>
          <a:p>
            <a:pPr marL="687600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因 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en-US" altLang="zh-CN" b="1" baseline="30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≡2 mod 9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≡4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mod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9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≡8 mod 9, 2</a:t>
            </a:r>
            <a:r>
              <a:rPr lang="en-US" altLang="zh-CN" b="1" baseline="30000" dirty="0">
                <a:latin typeface="Euclid" panose="02020503060505020303" pitchFamily="18" charset="0"/>
              </a:rPr>
              <a:t>4</a:t>
            </a:r>
            <a:r>
              <a:rPr lang="en-US" altLang="zh-CN" b="1" dirty="0">
                <a:latin typeface="Euclid" panose="02020503060505020303" pitchFamily="18" charset="0"/>
              </a:rPr>
              <a:t>≡7 mod 9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2</a:t>
            </a:r>
            <a:r>
              <a:rPr lang="en-US" altLang="zh-CN" b="1" baseline="30000" dirty="0">
                <a:latin typeface="Euclid" panose="02020503060505020303" pitchFamily="18" charset="0"/>
              </a:rPr>
              <a:t>5</a:t>
            </a:r>
            <a:r>
              <a:rPr lang="en-US" altLang="zh-CN" b="1" dirty="0">
                <a:latin typeface="Euclid" panose="02020503060505020303" pitchFamily="18" charset="0"/>
              </a:rPr>
              <a:t>≡5 mod 9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2</a:t>
            </a:r>
            <a:r>
              <a:rPr lang="en-US" altLang="zh-CN" b="1" baseline="30000" dirty="0">
                <a:latin typeface="Euclid" panose="02020503060505020303" pitchFamily="18" charset="0"/>
              </a:rPr>
              <a:t>6</a:t>
            </a:r>
            <a:r>
              <a:rPr lang="en-US" altLang="zh-CN" b="1" dirty="0">
                <a:latin typeface="Euclid" panose="02020503060505020303" pitchFamily="18" charset="0"/>
              </a:rPr>
              <a:t>≡1 mod 9</a:t>
            </a:r>
          </a:p>
          <a:p>
            <a:pPr marL="687600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所以 </a:t>
            </a:r>
            <a:r>
              <a:rPr lang="en-US" altLang="zh-CN" b="1" dirty="0">
                <a:latin typeface="Euclid" panose="02020503060505020303" pitchFamily="18" charset="0"/>
              </a:rPr>
              <a:t>2 </a:t>
            </a:r>
            <a:r>
              <a:rPr lang="zh-CN" altLang="en-US" dirty="0">
                <a:latin typeface="Euclid" panose="02020503060505020303" pitchFamily="18" charset="0"/>
              </a:rPr>
              <a:t>是 </a:t>
            </a:r>
            <a:r>
              <a:rPr lang="en-US" altLang="zh-CN" b="1" dirty="0">
                <a:latin typeface="Euclid" panose="02020503060505020303" pitchFamily="18" charset="0"/>
              </a:rPr>
              <a:t>9 </a:t>
            </a:r>
            <a:r>
              <a:rPr lang="zh-CN" altLang="en-US" dirty="0">
                <a:latin typeface="Euclid" panose="02020503060505020303" pitchFamily="18" charset="0"/>
              </a:rPr>
              <a:t>的一个本原元。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687600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同样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可知 </a:t>
            </a:r>
            <a:r>
              <a:rPr lang="en-US" altLang="zh-CN" b="1" dirty="0">
                <a:latin typeface="Euclid" panose="02020503060505020303" pitchFamily="18" charset="0"/>
              </a:rPr>
              <a:t>5 </a:t>
            </a:r>
            <a:r>
              <a:rPr lang="zh-CN" altLang="en-US" dirty="0">
                <a:latin typeface="Euclid" panose="02020503060505020303" pitchFamily="18" charset="0"/>
              </a:rPr>
              <a:t>也是 </a:t>
            </a:r>
            <a:r>
              <a:rPr lang="en-US" altLang="zh-CN" b="1" dirty="0">
                <a:latin typeface="Euclid" panose="02020503060505020303" pitchFamily="18" charset="0"/>
              </a:rPr>
              <a:t>9 </a:t>
            </a:r>
            <a:r>
              <a:rPr lang="zh-CN" altLang="en-US" dirty="0">
                <a:latin typeface="Euclid" panose="02020503060505020303" pitchFamily="18" charset="0"/>
              </a:rPr>
              <a:t>的本原元。</a:t>
            </a:r>
            <a:endParaRPr lang="en-US" altLang="zh-CN" dirty="0"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例 可以检验 </a:t>
            </a:r>
            <a:r>
              <a:rPr lang="en-US" altLang="zh-CN" b="1" dirty="0">
                <a:latin typeface="Euclid" panose="02020503060505020303" pitchFamily="18" charset="0"/>
              </a:rPr>
              <a:t>19 </a:t>
            </a:r>
            <a:r>
              <a:rPr lang="zh-CN" altLang="en-US" dirty="0">
                <a:latin typeface="Euclid" panose="02020503060505020303" pitchFamily="18" charset="0"/>
              </a:rPr>
              <a:t>的本原元包括 </a:t>
            </a:r>
            <a:r>
              <a:rPr lang="en-US" altLang="zh-CN" b="1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10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13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14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15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CC4CCD-295B-4830-B045-52407030C8E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FBDD17E-80EE-4715-9DD9-006DE260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离散对数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回顾</a:t>
            </a:r>
            <a:r>
              <a:rPr lang="en-US" altLang="zh-CN" dirty="0">
                <a:latin typeface="+mn-lt"/>
              </a:rPr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3BC3C4-D329-48A8-B078-45AC48C0A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0"/>
            <a:ext cx="7886700" cy="4902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离散对数问题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</a:rPr>
              <a:t>素数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的本原元</a:t>
            </a:r>
            <a:r>
              <a:rPr lang="en-US" altLang="zh-CN" sz="2800" dirty="0">
                <a:latin typeface="Times New Roman" panose="02020603050405020304" pitchFamily="18" charset="0"/>
              </a:rPr>
              <a:t>,  </a:t>
            </a:r>
            <a:r>
              <a:rPr lang="zh-CN" altLang="en-US" sz="2800" dirty="0">
                <a:latin typeface="Times New Roman" panose="02020603050405020304" pitchFamily="18" charset="0"/>
              </a:rPr>
              <a:t>已知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b</a:t>
            </a:r>
            <a:r>
              <a:rPr lang="en-US" altLang="zh-CN" sz="28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∈</a:t>
            </a:r>
            <a:r>
              <a:rPr lang="en-US" altLang="zh-CN" sz="2800" b="1" i="1" dirty="0" err="1">
                <a:latin typeface="Euclid" panose="02020503060505020303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求</a:t>
            </a:r>
            <a:r>
              <a:rPr lang="en-US" altLang="zh-CN" sz="2800" b="1" i="1" dirty="0">
                <a:latin typeface="Euclid" panose="02020503060505020303" pitchFamily="18" charset="0"/>
              </a:rPr>
              <a:t>x </a:t>
            </a:r>
            <a:r>
              <a:rPr lang="zh-CN" altLang="en-US" sz="2800" dirty="0">
                <a:latin typeface="Euclid" panose="02020503060505020303" pitchFamily="18" charset="0"/>
              </a:rPr>
              <a:t>使得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x</a:t>
            </a:r>
            <a:r>
              <a:rPr lang="en-US" altLang="zh-CN" sz="2800" b="1" dirty="0" err="1">
                <a:latin typeface="Euclid" panose="02020503060505020303" pitchFamily="18" charset="0"/>
              </a:rPr>
              <a:t>≡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为模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下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为底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的离散对数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记为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≡log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(mod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很大时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这个问题很难解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即无多项式时间解法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altLang="zh-CN" b="1" i="1" dirty="0">
              <a:latin typeface="Euclid" panose="02020503060505020303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  <a:defRPr/>
            </a:pPr>
            <a:endParaRPr lang="en-US" altLang="zh-CN" b="1" i="1" dirty="0">
              <a:latin typeface="Euclid" panose="020205030605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xmlns="" id="{D4054E1B-18BC-46AF-9919-90A5C01A1E01}"/>
              </a:ext>
            </a:extLst>
          </p:cNvPr>
          <p:cNvCxnSpPr/>
          <p:nvPr/>
        </p:nvCxnSpPr>
        <p:spPr>
          <a:xfrm>
            <a:off x="3810000" y="5113338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xmlns="" id="{A43F70BD-31D1-46B4-96E7-843403C4859A}"/>
              </a:ext>
            </a:extLst>
          </p:cNvPr>
          <p:cNvCxnSpPr/>
          <p:nvPr/>
        </p:nvCxnSpPr>
        <p:spPr>
          <a:xfrm>
            <a:off x="3810000" y="5341938"/>
            <a:ext cx="16764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6CB7080-566C-44C2-B9B3-9CB067E10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52913"/>
            <a:ext cx="1516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华文中宋" panose="02010600040101010101" pitchFamily="2" charset="-122"/>
              </a:rPr>
              <a:t>模幂运算</a:t>
            </a:r>
            <a:endParaRPr lang="en-US" altLang="zh-CN" sz="2400" b="0">
              <a:solidFill>
                <a:srgbClr val="FF0000"/>
              </a:solidFill>
              <a:latin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FF0000"/>
                </a:solidFill>
                <a:latin typeface="华文中宋" panose="02010600040101010101" pitchFamily="2" charset="-122"/>
              </a:rPr>
              <a:t>计算容易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43F3840-BA10-4BFB-B3F8-B2304DC39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41938"/>
            <a:ext cx="14557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00FF"/>
                </a:solidFill>
                <a:latin typeface="华文中宋" panose="02010600040101010101" pitchFamily="2" charset="-122"/>
              </a:rPr>
              <a:t>离散对数计算困难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681B861F-11F5-4DC7-8A00-F9F929CA248D}"/>
              </a:ext>
            </a:extLst>
          </p:cNvPr>
          <p:cNvSpPr txBox="1"/>
          <p:nvPr/>
        </p:nvSpPr>
        <p:spPr>
          <a:xfrm>
            <a:off x="5562600" y="4938713"/>
            <a:ext cx="16764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dirty="0">
                <a:solidFill>
                  <a:srgbClr val="0000FF"/>
                </a:solidFill>
                <a:latin typeface="Euclid" panose="02020503060505020303" pitchFamily="18" charset="0"/>
              </a:rPr>
              <a:t>b </a:t>
            </a:r>
            <a:r>
              <a:rPr lang="en-US" altLang="zh-CN" sz="2800" b="1" kern="100" dirty="0">
                <a:solidFill>
                  <a:srgbClr val="0000FF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</a:rPr>
              <a:t>≡ </a:t>
            </a:r>
            <a:r>
              <a:rPr lang="en-US" altLang="zh-CN" sz="2800" b="1" i="1" dirty="0" err="1">
                <a:solidFill>
                  <a:srgbClr val="0000FF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solidFill>
                  <a:srgbClr val="0000FF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kern="100" dirty="0">
                <a:solidFill>
                  <a:srgbClr val="0000FF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AAA399A9-948D-4E4C-8D1C-43BD45647E28}"/>
              </a:ext>
            </a:extLst>
          </p:cNvPr>
          <p:cNvSpPr txBox="1"/>
          <p:nvPr/>
        </p:nvSpPr>
        <p:spPr>
          <a:xfrm>
            <a:off x="1760538" y="4938713"/>
            <a:ext cx="19732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i="1" kern="100" dirty="0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kern="100" dirty="0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(= </a:t>
            </a:r>
            <a:r>
              <a:rPr lang="en-US" altLang="zh-CN" sz="2800" b="1" kern="100" dirty="0" err="1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b="1" i="1" kern="100" baseline="-25000" dirty="0" err="1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i="1" kern="100" dirty="0" err="1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kern="100" dirty="0">
                <a:solidFill>
                  <a:srgbClr val="FF0000"/>
                </a:solidFill>
                <a:latin typeface="Euclid" panose="02020503060505020303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F7BBB8-008B-43A7-B962-D68D017997B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9" grpId="1"/>
      <p:bldP spid="9" grpId="2"/>
      <p:bldP spid="10" grpId="0"/>
      <p:bldP spid="10" grpId="1"/>
      <p:bldP spid="1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xmlns="" id="{3401691C-35B2-4D6B-BAE4-EC36ACA3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公钥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非对称</a:t>
            </a:r>
            <a:r>
              <a:rPr lang="en-US" altLang="zh-CN" dirty="0">
                <a:latin typeface="+mn-lt"/>
              </a:rPr>
              <a:t>) </a:t>
            </a:r>
            <a:r>
              <a:rPr lang="zh-CN" altLang="en-US" dirty="0">
                <a:latin typeface="+mn-lt"/>
              </a:rPr>
              <a:t>密码体制的提出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BB491F-ECE9-4E8A-BFE1-D2451BC2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0"/>
            <a:ext cx="8069262" cy="4826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Pct val="100000"/>
              <a:defRPr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1976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W. Diffie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M. E. Hellman </a:t>
            </a:r>
            <a:r>
              <a:rPr lang="zh-CN" altLang="en-US" dirty="0">
                <a:latin typeface="Euclid" panose="02020503060505020303" pitchFamily="18" charset="0"/>
              </a:rPr>
              <a:t>发表了杰出的论文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“</a:t>
            </a:r>
            <a:r>
              <a:rPr kumimoji="1"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New Directions in Cryptography</a:t>
            </a:r>
            <a:r>
              <a:rPr kumimoji="1" lang="en-US" altLang="zh-CN" b="1" dirty="0">
                <a:latin typeface="Euclid" panose="02020503060505020303" pitchFamily="18" charset="0"/>
              </a:rPr>
              <a:t>”, </a:t>
            </a:r>
            <a:r>
              <a:rPr lang="zh-CN" altLang="en-US" dirty="0">
                <a:latin typeface="Euclid" panose="02020503060505020303" pitchFamily="18" charset="0"/>
              </a:rPr>
              <a:t>奠定了公开密钥密码体制的基础。</a:t>
            </a:r>
            <a:endParaRPr lang="en-US" altLang="zh-CN" dirty="0">
              <a:latin typeface="Euclid" panose="02020503060505020303" pitchFamily="18" charset="0"/>
            </a:endParaRPr>
          </a:p>
        </p:txBody>
      </p:sp>
      <p:pic>
        <p:nvPicPr>
          <p:cNvPr id="7" name="Content Placeholder 12" descr="Screen Clipping">
            <a:extLst>
              <a:ext uri="{FF2B5EF4-FFF2-40B4-BE49-F238E27FC236}">
                <a16:creationId xmlns:a16="http://schemas.microsoft.com/office/drawing/2014/main" xmlns="" id="{FFB66BDA-BECA-4584-AD82-13D1EA90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2668407"/>
            <a:ext cx="6096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35271D-223C-4FAA-AD83-821289E3530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A0F870-EE2B-4793-8DF7-134B8533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离散对数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D8504E80-308F-49C4-8D4D-E9EE472D4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Euclid" panose="02020503060505020303" pitchFamily="18" charset="0"/>
                  </a:rPr>
                  <a:t>设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&gt;1</a:t>
                </a:r>
                <a:r>
                  <a:rPr lang="zh-CN" altLang="en-US" dirty="0">
                    <a:latin typeface="Euclid" panose="02020503060505020303" pitchFamily="18" charset="0"/>
                  </a:rPr>
                  <a:t>是一个整数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如果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dirty="0">
                    <a:latin typeface="Euclid" panose="02020503060505020303" pitchFamily="18" charset="0"/>
                  </a:rPr>
                  <a:t>存在本原根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g</a:t>
                </a:r>
                <a:r>
                  <a:rPr lang="en-US" altLang="zh-CN" dirty="0">
                    <a:latin typeface="Euclid" panose="02020503060505020303" pitchFamily="18" charset="0"/>
                  </a:rPr>
                  <a:t>,</a:t>
                </a:r>
                <a:r>
                  <a:rPr lang="zh-CN" altLang="en-US" dirty="0">
                    <a:latin typeface="Euclid" panose="02020503060505020303" pitchFamily="18" charset="0"/>
                  </a:rPr>
                  <a:t> 则模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dirty="0">
                    <a:latin typeface="Euclid" panose="02020503060505020303" pitchFamily="18" charset="0"/>
                  </a:rPr>
                  <a:t>有</a:t>
                </a:r>
                <a:r>
                  <a:rPr lang="el-GR" altLang="zh-CN" b="1" i="1" dirty="0">
                    <a:solidFill>
                      <a:srgbClr val="FF0000"/>
                    </a:solidFill>
                  </a:rPr>
                  <a:t>φ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(</a:t>
                </a:r>
                <a:r>
                  <a:rPr lang="el-GR" altLang="zh-CN" b="1" i="1" dirty="0">
                    <a:solidFill>
                      <a:srgbClr val="FF0000"/>
                    </a:solidFill>
                  </a:rPr>
                  <a:t>φ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b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))</a:t>
                </a:r>
                <a:r>
                  <a:rPr lang="zh-CN" altLang="en-US" dirty="0">
                    <a:latin typeface="Euclid" panose="02020503060505020303" pitchFamily="18" charset="0"/>
                  </a:rPr>
                  <a:t>个不同的原根。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CN" altLang="en-US" dirty="0">
                    <a:latin typeface="Euclid" panose="02020503060505020303" pitchFamily="18" charset="0"/>
                  </a:rPr>
                  <a:t>若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=2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+1</a:t>
                </a:r>
                <a:r>
                  <a:rPr lang="zh-CN" altLang="en-US" dirty="0">
                    <a:latin typeface="Euclid" panose="02020503060505020303" pitchFamily="18" charset="0"/>
                  </a:rPr>
                  <a:t>是一个安全素数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即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zh-CN" altLang="en-US" dirty="0">
                    <a:latin typeface="Euclid" panose="02020503060505020303" pitchFamily="18" charset="0"/>
                  </a:rPr>
                  <a:t>也是个大素数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zh-CN" altLang="en-US" dirty="0">
                    <a:latin typeface="Euclid" panose="02020503060505020303" pitchFamily="18" charset="0"/>
                  </a:rPr>
                  <a:t>则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zh-CN" altLang="en-US" dirty="0">
                    <a:latin typeface="Euclid" panose="02020503060505020303" pitchFamily="18" charset="0"/>
                  </a:rPr>
                  <a:t>有</a:t>
                </a:r>
                <a:r>
                  <a:rPr lang="el-GR" altLang="zh-CN" b="1" i="1" dirty="0"/>
                  <a:t>φ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(</a:t>
                </a:r>
                <a:r>
                  <a:rPr lang="el-GR" altLang="zh-CN" b="1" i="1" dirty="0"/>
                  <a:t>φ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(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))=</a:t>
                </a:r>
                <a:r>
                  <a:rPr lang="el-GR" altLang="zh-CN" b="1" i="1" dirty="0"/>
                  <a:t>φ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(2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)=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-1</a:t>
                </a:r>
                <a:r>
                  <a:rPr lang="zh-CN" altLang="en-US" dirty="0">
                    <a:latin typeface="Euclid" panose="02020503060505020303" pitchFamily="18" charset="0"/>
                  </a:rPr>
                  <a:t>个原根。</a:t>
                </a:r>
                <a:endParaRPr lang="en-US" altLang="zh-CN" dirty="0">
                  <a:latin typeface="Euclid" panose="02020503060505020303" pitchFamily="18" charset="0"/>
                </a:endParaRPr>
              </a:p>
              <a:p>
                <a:pPr>
                  <a:lnSpc>
                    <a:spcPct val="125000"/>
                  </a:lnSpc>
                  <a:spcAft>
                    <a:spcPts val="1200"/>
                  </a:spcAft>
                </a:pPr>
                <a:r>
                  <a:rPr lang="zh-CN" altLang="en-US" dirty="0">
                    <a:latin typeface="Euclid" panose="02020503060505020303" pitchFamily="18" charset="0"/>
                  </a:rPr>
                  <a:t>设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zh-CN" altLang="en-US" dirty="0">
                    <a:latin typeface="Euclid" panose="02020503060505020303" pitchFamily="18" charset="0"/>
                  </a:rPr>
                  <a:t>是素数</a:t>
                </a:r>
                <a:r>
                  <a:rPr lang="en-US" altLang="zh-CN" dirty="0">
                    <a:latin typeface="Euclid" panose="02020503060505020303" pitchFamily="18" charset="0"/>
                  </a:rPr>
                  <a:t>, 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p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-1</a:t>
                </a:r>
                <a:r>
                  <a:rPr lang="zh-CN" altLang="en-US" dirty="0">
                    <a:latin typeface="Euclid" panose="02020503060505020303" pitchFamily="18" charset="0"/>
                  </a:rPr>
                  <a:t>的所有不同素因数是</a:t>
                </a:r>
                <a:r>
                  <a:rPr lang="en-US" altLang="zh-CN" b="1" i="1" dirty="0">
                    <a:latin typeface="Euclid" panose="02020503060505020303" pitchFamily="18" charset="0"/>
                  </a:rPr>
                  <a:t>q</a:t>
                </a:r>
                <a:r>
                  <a:rPr lang="en-US" altLang="zh-CN" b="1" baseline="-25000" dirty="0">
                    <a:latin typeface="Euclid" panose="02020503060505020303" pitchFamily="18" charset="0"/>
                  </a:rPr>
                  <a:t>1</a:t>
                </a:r>
                <a:r>
                  <a:rPr lang="en-US" altLang="zh-CN" b="1" dirty="0">
                    <a:latin typeface="Euclid" panose="02020503060505020303" pitchFamily="18" charset="0"/>
                  </a:rPr>
                  <a:t>,</a:t>
                </a:r>
                <a:r>
                  <a:rPr lang="en-US" altLang="zh-CN" b="1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∙∙∙, </a:t>
                </a:r>
                <a:r>
                  <a:rPr lang="en-US" altLang="zh-CN" b="1" i="1" dirty="0" err="1">
                    <a:latin typeface="Euclid" panose="02020503060505020303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b="1" i="1" baseline="-25000" dirty="0" err="1">
                    <a:latin typeface="Euclid" panose="02020503060505020303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="1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 则</a:t>
                </a:r>
                <a:r>
                  <a:rPr lang="en-US" altLang="zh-CN" b="1" i="1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是模</a:t>
                </a:r>
                <a:r>
                  <a:rPr lang="en-US" altLang="zh-CN" b="1" i="1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Euclid" panose="02020503060505020303" pitchFamily="18" charset="0"/>
                    <a:cs typeface="Times New Roman" panose="02020603050405020304" pitchFamily="18" charset="0"/>
                  </a:rPr>
                  <a:t>原根的</a:t>
                </a:r>
                <a:r>
                  <a:rPr lang="zh-CN" altLang="en-US" dirty="0">
                    <a:solidFill>
                      <a:srgbClr val="FF0000"/>
                    </a:solidFill>
                    <a:latin typeface="Euclid" panose="02020503060505020303" pitchFamily="18" charset="0"/>
                    <a:cs typeface="Times New Roman" panose="02020603050405020304" pitchFamily="18" charset="0"/>
                  </a:rPr>
                  <a:t>充要条件是</a:t>
                </a:r>
                <a:endParaRPr lang="en-US" altLang="zh-CN" b="1" i="1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Euclid" panose="02020503060505020303" pitchFamily="18" charset="0"/>
                            </a:rPr>
                            <m:t>g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Euclid" panose="02020503060505020303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smtClean="0">
                                  <a:solidFill>
                                    <a:srgbClr val="FF0000"/>
                                  </a:solidFill>
                                  <a:latin typeface="Euclid" panose="02020503060505020303" pitchFamily="18" charset="0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Euclid" panose="02020503060505020303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US" altLang="zh-CN" b="1" i="1" smtClean="0">
                                      <a:solidFill>
                                        <a:srgbClr val="FF0000"/>
                                      </a:solidFill>
                                      <a:latin typeface="Euclid" panose="02020503060505020303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m:rPr>
                          <m:nor/>
                        </m:rPr>
                        <a:rPr lang="en-US" altLang="zh-CN" b="1" i="0" smtClean="0">
                          <a:solidFill>
                            <a:srgbClr val="FF0000"/>
                          </a:solidFill>
                          <a:latin typeface="Euclid" panose="02020503060505020303" pitchFamily="18" charset="0"/>
                          <a:ea typeface="Cambria Math" panose="02040503050406030204" pitchFamily="18" charset="0"/>
                        </a:rPr>
                        <m:t>≠1 (</m:t>
                      </m:r>
                      <m:r>
                        <m:rPr>
                          <m:nor/>
                        </m:rPr>
                        <a:rPr lang="en-US" altLang="zh-CN" b="1" i="0" smtClean="0">
                          <a:solidFill>
                            <a:srgbClr val="FF0000"/>
                          </a:solidFill>
                          <a:latin typeface="Euclid" panose="02020503060505020303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zh-CN" b="1" i="0" smtClean="0">
                          <a:solidFill>
                            <a:srgbClr val="FF0000"/>
                          </a:solidFill>
                          <a:latin typeface="Euclid" panose="02020503060505020303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1" i="1" smtClean="0">
                          <a:solidFill>
                            <a:srgbClr val="FF0000"/>
                          </a:solidFill>
                          <a:latin typeface="Euclid" panose="02020503060505020303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b="1" i="0" smtClean="0">
                          <a:solidFill>
                            <a:srgbClr val="FF0000"/>
                          </a:solidFill>
                          <a:latin typeface="Euclid" panose="02020503060505020303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>
                  <a:solidFill>
                    <a:srgbClr val="FF0000"/>
                  </a:solidFill>
                  <a:latin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504E80-308F-49C4-8D4D-E9EE472D4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399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7F24C3-63E8-4D39-B84A-5EC672A024B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365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E470E4-7C29-47C3-B021-FD4EB07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D-H</a:t>
            </a:r>
            <a:r>
              <a:rPr lang="zh-CN" altLang="en-US" dirty="0">
                <a:latin typeface="+mn-lt"/>
              </a:rPr>
              <a:t>密钥交换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7D629494-E161-40C0-A8DB-109291FB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2854325" cy="36226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zh-CN" altLang="en-US" sz="2800" b="1" dirty="0">
                <a:latin typeface="+mn-lt"/>
                <a:ea typeface="华文中宋" panose="02010600040101010101" pitchFamily="2" charset="-122"/>
              </a:rPr>
              <a:t>户</a:t>
            </a:r>
            <a:r>
              <a:rPr lang="en-US" altLang="zh-CN" sz="2800" b="1" dirty="0">
                <a:latin typeface="+mn-lt"/>
                <a:ea typeface="华文中宋" panose="0201060004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137CA5C8-6FCE-41B5-A005-98CC3AED2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2209800"/>
            <a:ext cx="2854325" cy="36226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>
                <a:latin typeface="+mn-lt"/>
                <a:ea typeface="华文中宋" panose="02010600040101010101" pitchFamily="2" charset="-122"/>
              </a:rPr>
              <a:t>用户</a:t>
            </a:r>
            <a:r>
              <a:rPr lang="en-US" altLang="zh-CN" sz="2800" b="1" dirty="0">
                <a:latin typeface="+mn-lt"/>
                <a:ea typeface="华文中宋" panose="0201060004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xmlns="" id="{1973ABE4-17C5-414A-9436-77FD524DF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1825" y="3505200"/>
            <a:ext cx="2965450" cy="181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xmlns="" id="{E2D4EDBA-A366-45CB-B25A-01E0DB2CC5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9125" y="3505200"/>
            <a:ext cx="2965450" cy="181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07" name="组合 31">
            <a:extLst>
              <a:ext uri="{FF2B5EF4-FFF2-40B4-BE49-F238E27FC236}">
                <a16:creationId xmlns:a16="http://schemas.microsoft.com/office/drawing/2014/main" xmlns="" id="{37F71585-67EB-49D0-B7E2-101C870CF0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68638"/>
            <a:ext cx="7794625" cy="1084262"/>
            <a:chOff x="2286000" y="3145550"/>
            <a:chExt cx="7794811" cy="1083843"/>
          </a:xfrm>
        </p:grpSpPr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xmlns="" id="{C98CB964-CAF8-4D63-8C71-C528722D46E8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286000" y="3145550"/>
              <a:ext cx="2275649" cy="10241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 dirty="0">
                  <a:noFill/>
                </a:rPr>
                <a:t> </a:t>
              </a:r>
            </a:p>
          </p:txBody>
        </p:sp>
        <p:sp>
          <p:nvSpPr>
            <p:cNvPr id="34" name="Rectangle 7">
              <a:extLst>
                <a:ext uri="{FF2B5EF4-FFF2-40B4-BE49-F238E27FC236}">
                  <a16:creationId xmlns:a16="http://schemas.microsoft.com/office/drawing/2014/main" xmlns="" id="{656E955C-AD7F-41E0-931F-F3795F7D1129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771001" y="3238207"/>
              <a:ext cx="2309810" cy="99118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grpSp>
        <p:nvGrpSpPr>
          <p:cNvPr id="51208" name="组合 34">
            <a:extLst>
              <a:ext uri="{FF2B5EF4-FFF2-40B4-BE49-F238E27FC236}">
                <a16:creationId xmlns:a16="http://schemas.microsoft.com/office/drawing/2014/main" xmlns="" id="{3B7F57DC-488A-41DC-9EFB-AFB260E9069C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648200"/>
            <a:ext cx="7824788" cy="1119188"/>
            <a:chOff x="2286000" y="4724400"/>
            <a:chExt cx="7825268" cy="1119701"/>
          </a:xfrm>
        </p:grpSpPr>
        <p:sp>
          <p:nvSpPr>
            <p:cNvPr id="36" name="Rectangle 15">
              <a:extLst>
                <a:ext uri="{FF2B5EF4-FFF2-40B4-BE49-F238E27FC236}">
                  <a16:creationId xmlns:a16="http://schemas.microsoft.com/office/drawing/2014/main" xmlns="" id="{4258630F-D565-4682-AE54-46052C1DF4BA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286000" y="4724400"/>
              <a:ext cx="2309813" cy="1066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xmlns="" id="{097048FD-6E27-41C7-8843-5D53C98F9090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09395" y="4853501"/>
              <a:ext cx="2301873" cy="99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5D8FAF31-7640-44BC-9C84-B7BFE92D887A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60717" y="1524000"/>
            <a:ext cx="2553054" cy="6462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4431E046-F28A-4DC0-BD84-5A9E560FFD5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143490"/>
            <a:ext cx="3581400" cy="1329835"/>
            <a:chOff x="3124200" y="1295400"/>
            <a:chExt cx="3581400" cy="1470190"/>
          </a:xfrm>
        </p:grpSpPr>
        <p:sp>
          <p:nvSpPr>
            <p:cNvPr id="40" name="Line 22">
              <a:extLst>
                <a:ext uri="{FF2B5EF4-FFF2-40B4-BE49-F238E27FC236}">
                  <a16:creationId xmlns:a16="http://schemas.microsoft.com/office/drawing/2014/main" xmlns="" id="{F71C303A-7849-4153-AB39-F446B9ADF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800" y="2125756"/>
              <a:ext cx="1316038" cy="6398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41" name="Line 22">
              <a:extLst>
                <a:ext uri="{FF2B5EF4-FFF2-40B4-BE49-F238E27FC236}">
                  <a16:creationId xmlns:a16="http://schemas.microsoft.com/office/drawing/2014/main" xmlns="" id="{91C3B6D4-B4D8-46E1-B3F5-6696B01B98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48025" y="2125756"/>
              <a:ext cx="1317625" cy="6398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39DC3E8A-B4EE-4C7B-A639-B0157950401B}"/>
                </a:ext>
              </a:extLst>
            </p:cNvPr>
            <p:cNvSpPr txBox="1"/>
            <p:nvPr/>
          </p:nvSpPr>
          <p:spPr>
            <a:xfrm>
              <a:off x="3124200" y="1295400"/>
              <a:ext cx="3581400" cy="95421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latin typeface="+mn-lt"/>
                  <a:ea typeface="华文中宋" panose="02010600040101010101" pitchFamily="2" charset="-122"/>
                </a:rPr>
                <a:t>协商一个</a:t>
              </a:r>
              <a:r>
                <a:rPr lang="zh-CN" altLang="en-US" sz="2800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素数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Euclid" panose="02020503060505020303" pitchFamily="18" charset="0"/>
                  <a:ea typeface="华文中宋" panose="02010600040101010101" pitchFamily="2" charset="-122"/>
                </a:rPr>
                <a:t>p</a:t>
              </a:r>
              <a:r>
                <a:rPr lang="zh-CN" altLang="en-US" sz="2800" dirty="0">
                  <a:latin typeface="+mn-lt"/>
                  <a:ea typeface="华文中宋" panose="02010600040101010101" pitchFamily="2" charset="-122"/>
                </a:rPr>
                <a:t>以及该素数的一个</a:t>
              </a:r>
              <a:r>
                <a:rPr lang="zh-CN" altLang="en-US" sz="2800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本原元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Euclid" panose="02020503060505020303" pitchFamily="18" charset="0"/>
                  <a:ea typeface="华文中宋" panose="02010600040101010101" pitchFamily="2" charset="-122"/>
                </a:rPr>
                <a:t>g</a:t>
              </a:r>
              <a:endParaRPr lang="zh-CN" altLang="en-US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4DB75AEB-9792-4636-A4D7-8B0142B9A1E2}"/>
              </a:ext>
            </a:extLst>
          </p:cNvPr>
          <p:cNvSpPr txBox="1"/>
          <p:nvPr/>
        </p:nvSpPr>
        <p:spPr>
          <a:xfrm>
            <a:off x="3608388" y="3783013"/>
            <a:ext cx="6858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>
            <a:defPPr>
              <a:defRPr lang="zh-CN"/>
            </a:defPPr>
            <a:lvl1pPr>
              <a:defRPr sz="2400" b="1" i="1">
                <a:solidFill>
                  <a:srgbClr val="FF0000"/>
                </a:solidFill>
                <a:latin typeface="Euclid" panose="02020503060505020303" pitchFamily="18" charset="0"/>
              </a:defRPr>
            </a:lvl1pPr>
          </a:lstStyle>
          <a:p>
            <a:pPr>
              <a:defRPr/>
            </a:pPr>
            <a:r>
              <a:rPr lang="en-US" altLang="zh-CN" dirty="0"/>
              <a:t>Y</a:t>
            </a:r>
            <a:r>
              <a:rPr lang="en-US" altLang="zh-CN" baseline="-25000" dirty="0"/>
              <a:t>A</a:t>
            </a:r>
            <a:endParaRPr lang="zh-CN" altLang="en-US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xmlns="" id="{B49A873C-A4E1-4157-BE39-6BEEDF31D37B}"/>
              </a:ext>
            </a:extLst>
          </p:cNvPr>
          <p:cNvSpPr txBox="1"/>
          <p:nvPr/>
        </p:nvSpPr>
        <p:spPr>
          <a:xfrm>
            <a:off x="4887913" y="3789363"/>
            <a:ext cx="685800" cy="4619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FF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Euclid" panose="02020503060505020303" pitchFamily="18" charset="0"/>
              </a:rPr>
              <a:t>B</a:t>
            </a:r>
            <a:endParaRPr lang="zh-CN" altLang="en-US" sz="2400" b="1" i="1" baseline="-25000" dirty="0">
              <a:solidFill>
                <a:srgbClr val="0000FF"/>
              </a:solidFill>
              <a:latin typeface="Euclid" panose="02020503060505020303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0EC520B1-4294-4218-A6FB-660E4FD73BE7}"/>
              </a:ext>
            </a:extLst>
          </p:cNvPr>
          <p:cNvSpPr txBox="1"/>
          <p:nvPr/>
        </p:nvSpPr>
        <p:spPr>
          <a:xfrm>
            <a:off x="381000" y="3068638"/>
            <a:ext cx="2724150" cy="8302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随机选择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4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4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p-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中宋" panose="02010600040101010101" pitchFamily="2" charset="-122"/>
              </a:rPr>
              <a:t>,</a:t>
            </a:r>
          </a:p>
          <a:p>
            <a:pPr algn="ctr"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400" b="1" i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xmlns="" id="{9C4ADD33-00E3-41C0-A56B-2A9AE7A834BF}"/>
              </a:ext>
            </a:extLst>
          </p:cNvPr>
          <p:cNvSpPr txBox="1"/>
          <p:nvPr/>
        </p:nvSpPr>
        <p:spPr>
          <a:xfrm>
            <a:off x="6202363" y="3068638"/>
            <a:ext cx="2713037" cy="8302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随机选择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4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zh-CN" altLang="en-US" sz="24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4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p-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中宋" panose="02010600040101010101" pitchFamily="2" charset="-122"/>
              </a:rPr>
              <a:t>,</a:t>
            </a:r>
          </a:p>
          <a:p>
            <a:pPr algn="ctr"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4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4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="1" i="1" baseline="30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4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4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400" b="1" i="1" dirty="0">
              <a:solidFill>
                <a:srgbClr val="0000FF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xmlns="" id="{1FA7F9A4-CE20-4953-AADD-ED76B01D6E1F}"/>
              </a:ext>
            </a:extLst>
          </p:cNvPr>
          <p:cNvSpPr txBox="1"/>
          <p:nvPr/>
        </p:nvSpPr>
        <p:spPr>
          <a:xfrm>
            <a:off x="381000" y="4945063"/>
            <a:ext cx="2690813" cy="8302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endParaRPr lang="en-US" altLang="zh-CN" sz="2400" b="1" i="1" baseline="30000" dirty="0">
              <a:solidFill>
                <a:srgbClr val="FF0000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400" b="1" i="1" baseline="30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xy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400" b="1" i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456879BA-8C6E-4DF7-B271-997C9996AD2B}"/>
              </a:ext>
            </a:extLst>
          </p:cNvPr>
          <p:cNvSpPr txBox="1"/>
          <p:nvPr/>
        </p:nvSpPr>
        <p:spPr>
          <a:xfrm>
            <a:off x="6202363" y="4953000"/>
            <a:ext cx="2713037" cy="7699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2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2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2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2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200" b="1" i="1" baseline="-25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200" b="1" i="1" baseline="30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endParaRPr lang="en-US" altLang="zh-CN" sz="2200" b="1" i="1" baseline="30000" dirty="0">
              <a:solidFill>
                <a:srgbClr val="0000FF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2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2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200" b="1" i="1" baseline="30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xy</a:t>
            </a:r>
            <a:r>
              <a:rPr lang="en-US" altLang="zh-CN" sz="22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2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200" b="1" i="1" dirty="0">
              <a:solidFill>
                <a:srgbClr val="0000FF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7C51-D6E9-4BD8-BAD2-1F45D4924C9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AE9F42-0423-4E32-B1F5-63EE6D64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D-H</a:t>
            </a:r>
            <a:r>
              <a:rPr lang="zh-CN" altLang="en-US" dirty="0">
                <a:latin typeface="+mn-lt"/>
              </a:rPr>
              <a:t>密钥交换协议的例子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FCF5A8-2F77-4188-8350-A27D927C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63663"/>
            <a:ext cx="7886700" cy="47323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用户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选择素数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=97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选择其本原元 </a:t>
            </a:r>
            <a:r>
              <a:rPr lang="en-US" altLang="zh-CN" b="1" i="1" dirty="0">
                <a:latin typeface="Euclid" panose="02020503060505020303" pitchFamily="18" charset="0"/>
              </a:rPr>
              <a:t>g</a:t>
            </a:r>
            <a:r>
              <a:rPr lang="en-US" altLang="zh-CN" b="1" dirty="0">
                <a:latin typeface="Euclid" panose="02020503060505020303" pitchFamily="18" charset="0"/>
              </a:rPr>
              <a:t> = 5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用户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选择随机数 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dirty="0">
                <a:latin typeface="Euclid" panose="02020503060505020303" pitchFamily="18" charset="0"/>
              </a:rPr>
              <a:t>=36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计算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A</a:t>
            </a:r>
            <a:r>
              <a:rPr lang="en-US" altLang="zh-CN" b="1" dirty="0">
                <a:latin typeface="Euclid" panose="02020503060505020303" pitchFamily="18" charset="0"/>
              </a:rPr>
              <a:t>=5</a:t>
            </a:r>
            <a:r>
              <a:rPr lang="en-US" altLang="zh-CN" b="1" baseline="30000" dirty="0">
                <a:latin typeface="Euclid" panose="02020503060505020303" pitchFamily="18" charset="0"/>
              </a:rPr>
              <a:t>36</a:t>
            </a:r>
            <a:r>
              <a:rPr lang="en-US" altLang="zh-CN" b="1" dirty="0">
                <a:latin typeface="Euclid" panose="02020503060505020303" pitchFamily="18" charset="0"/>
              </a:rPr>
              <a:t> mod 97 = 50 mod 97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将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发送给</a:t>
            </a:r>
            <a:r>
              <a:rPr lang="en-US" altLang="zh-CN" dirty="0">
                <a:latin typeface="Euclid" panose="02020503060505020303" pitchFamily="18" charset="0"/>
              </a:rPr>
              <a:t>B;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用户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选择随机数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dirty="0">
                <a:latin typeface="Euclid" panose="02020503060505020303" pitchFamily="18" charset="0"/>
              </a:rPr>
              <a:t>=58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计算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=5</a:t>
            </a:r>
            <a:r>
              <a:rPr lang="en-US" altLang="zh-CN" b="1" baseline="30000" dirty="0">
                <a:latin typeface="Euclid" panose="02020503060505020303" pitchFamily="18" charset="0"/>
              </a:rPr>
              <a:t>58</a:t>
            </a:r>
            <a:r>
              <a:rPr lang="en-US" altLang="zh-CN" b="1" dirty="0">
                <a:latin typeface="Euclid" panose="02020503060505020303" pitchFamily="18" charset="0"/>
              </a:rPr>
              <a:t> mod 97 = 44 mod 97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将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发送给</a:t>
            </a:r>
            <a:r>
              <a:rPr lang="en-US" altLang="zh-CN" dirty="0">
                <a:latin typeface="Euclid" panose="02020503060505020303" pitchFamily="18" charset="0"/>
              </a:rPr>
              <a:t>A;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用户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计算密钥 </a:t>
            </a:r>
            <a:r>
              <a:rPr lang="en-US" altLang="zh-CN" b="1" i="1" dirty="0">
                <a:latin typeface="Euclid" panose="02020503060505020303" pitchFamily="18" charset="0"/>
              </a:rPr>
              <a:t>K</a:t>
            </a:r>
            <a:r>
              <a:rPr lang="en-US" altLang="zh-CN" b="1" dirty="0">
                <a:latin typeface="Euclid" panose="02020503060505020303" pitchFamily="18" charset="0"/>
              </a:rPr>
              <a:t>=44</a:t>
            </a:r>
            <a:r>
              <a:rPr lang="en-US" altLang="zh-CN" b="1" baseline="30000" dirty="0">
                <a:latin typeface="Euclid" panose="02020503060505020303" pitchFamily="18" charset="0"/>
              </a:rPr>
              <a:t>36</a:t>
            </a:r>
            <a:r>
              <a:rPr lang="en-US" altLang="zh-CN" b="1" dirty="0">
                <a:latin typeface="Euclid" panose="02020503060505020303" pitchFamily="18" charset="0"/>
              </a:rPr>
              <a:t> mod 97=75 mod 97 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  (=5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58∙36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mod 97)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用户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计算密钥 </a:t>
            </a:r>
            <a:r>
              <a:rPr lang="en-US" altLang="zh-CN" b="1" i="1" dirty="0">
                <a:latin typeface="Euclid" panose="02020503060505020303" pitchFamily="18" charset="0"/>
              </a:rPr>
              <a:t>K</a:t>
            </a:r>
            <a:r>
              <a:rPr lang="en-US" altLang="zh-CN" b="1" dirty="0">
                <a:latin typeface="Euclid" panose="02020503060505020303" pitchFamily="18" charset="0"/>
              </a:rPr>
              <a:t>=50</a:t>
            </a:r>
            <a:r>
              <a:rPr lang="en-US" altLang="zh-CN" b="1" baseline="30000" dirty="0">
                <a:latin typeface="Euclid" panose="02020503060505020303" pitchFamily="18" charset="0"/>
              </a:rPr>
              <a:t>58</a:t>
            </a:r>
            <a:r>
              <a:rPr lang="en-US" altLang="zh-CN" b="1" dirty="0">
                <a:latin typeface="Euclid" panose="02020503060505020303" pitchFamily="18" charset="0"/>
              </a:rPr>
              <a:t> mod 97=75 mod 97</a:t>
            </a:r>
          </a:p>
          <a:p>
            <a:pPr marL="0" indent="0" algn="just" eaLnBrk="1" hangingPunct="1">
              <a:lnSpc>
                <a:spcPct val="12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  (=5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36∙58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mod 97)</a:t>
            </a:r>
            <a:r>
              <a:rPr lang="zh-CN" altLang="en-US" b="1" dirty="0">
                <a:latin typeface="Euclid" panose="02020503060505020303" pitchFamily="18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260F10-BFDF-467F-BC65-2D41A64A279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B3C135-2D22-42A4-ADAC-0080941B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D-H</a:t>
            </a:r>
            <a:r>
              <a:rPr lang="zh-CN" altLang="en-US" dirty="0">
                <a:latin typeface="+mn-lt"/>
              </a:rPr>
              <a:t>密钥交换协议的安全问题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AE0A58-C652-4D40-9992-619EDAE06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1387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安全性分析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攻击者可利用信息包括素数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本原元</a:t>
            </a:r>
            <a:r>
              <a:rPr lang="en-US" altLang="zh-CN" b="1" i="1" dirty="0">
                <a:latin typeface="Euclid" panose="02020503060505020303" pitchFamily="18" charset="0"/>
              </a:rPr>
              <a:t>g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以及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B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攻击者若想获得密钥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zh-CN" altLang="en-US" dirty="0">
                <a:latin typeface="Euclid" panose="02020503060505020303" pitchFamily="18" charset="0"/>
              </a:rPr>
              <a:t>必须通过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dirty="0">
                <a:latin typeface="Euclid" panose="02020503060505020303" pitchFamily="18" charset="0"/>
              </a:rPr>
              <a:t>计算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zh-CN" altLang="en-US" dirty="0">
                <a:latin typeface="Euclid" panose="02020503060505020303" pitchFamily="18" charset="0"/>
              </a:rPr>
              <a:t> 这是离散对数问题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228600"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D-H</a:t>
            </a:r>
            <a:r>
              <a:rPr lang="zh-CN" altLang="en-US" sz="2800" dirty="0">
                <a:latin typeface="Euclid" panose="02020503060505020303" pitchFamily="18" charset="0"/>
              </a:rPr>
              <a:t>算法存在的安全问题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阻塞攻击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幂运算是计算密集性的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当敌手发起大量的密钥请求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受攻击者将花费较大计算资源来做幂运算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中间人攻击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敌手可分别冒充用户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中的一方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与另一方交换密钥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zh-CN" altLang="en-US" dirty="0">
                <a:latin typeface="Euclid" panose="02020503060505020303" pitchFamily="18" charset="0"/>
              </a:rPr>
              <a:t>敌手就可以监听和传递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Euclid" panose="02020503060505020303" pitchFamily="18" charset="0"/>
              </a:rPr>
              <a:t>的秘密信息而不被发现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C45AB-4CF9-49A1-8075-C54BCE2F869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>
            <a:extLst>
              <a:ext uri="{FF2B5EF4-FFF2-40B4-BE49-F238E27FC236}">
                <a16:creationId xmlns:a16="http://schemas.microsoft.com/office/drawing/2014/main" xmlns="" id="{80574F94-4D36-4175-92AF-D94547B60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363" y="2387600"/>
            <a:ext cx="2382837" cy="34194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+mn-lt"/>
                <a:ea typeface="华文中宋" panose="02010600040101010101" pitchFamily="2" charset="-122"/>
              </a:rPr>
              <a:t>敌手</a:t>
            </a:r>
            <a:r>
              <a:rPr lang="en-US" altLang="zh-CN" sz="2400" b="1" dirty="0">
                <a:latin typeface="+mn-lt"/>
                <a:ea typeface="华文中宋" panose="02010600040101010101" pitchFamily="2" charset="-122"/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9E327E-BD47-4FEE-B32D-E27A1A5D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D-H</a:t>
            </a:r>
            <a:r>
              <a:rPr lang="zh-CN" altLang="en-US" dirty="0">
                <a:latin typeface="+mn-lt"/>
              </a:rPr>
              <a:t>协议的中间人攻击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D9916C-C7C4-40BA-8568-9F22296B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3" y="3429000"/>
            <a:ext cx="2271712" cy="240347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zh-CN" altLang="en-US" sz="2400" b="1" dirty="0">
                <a:latin typeface="+mn-lt"/>
                <a:ea typeface="华文中宋" panose="02010600040101010101" pitchFamily="2" charset="-122"/>
              </a:rPr>
              <a:t>户</a:t>
            </a:r>
            <a:r>
              <a:rPr lang="en-US" altLang="zh-CN" sz="2400" b="1" dirty="0">
                <a:latin typeface="+mn-lt"/>
                <a:ea typeface="华文中宋" panose="02010600040101010101" pitchFamily="2" charset="-122"/>
              </a:rPr>
              <a:t>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B939AC5-3FD5-41FB-8D00-07A24319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3850" y="3429000"/>
            <a:ext cx="2357438" cy="2362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800" b="1" dirty="0">
              <a:latin typeface="+mn-lt"/>
              <a:ea typeface="华文中宋" panose="02010600040101010101" pitchFamily="2" charset="-122"/>
            </a:endParaRPr>
          </a:p>
          <a:p>
            <a:pPr algn="ctr" eaLnBrk="1" hangingPunct="1">
              <a:spcBef>
                <a:spcPts val="1200"/>
              </a:spcBef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+mn-lt"/>
                <a:ea typeface="华文中宋" panose="02010600040101010101" pitchFamily="2" charset="-122"/>
              </a:rPr>
              <a:t>用户</a:t>
            </a:r>
            <a:r>
              <a:rPr lang="en-US" altLang="zh-CN" sz="2400" b="1" dirty="0">
                <a:latin typeface="+mn-lt"/>
                <a:ea typeface="华文中宋" panose="02010600040101010101" pitchFamily="2" charset="-122"/>
              </a:rPr>
              <a:t>B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b="1" dirty="0">
              <a:latin typeface="+mn-ea"/>
              <a:ea typeface="+mn-ea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2000" dirty="0"/>
          </a:p>
        </p:txBody>
      </p:sp>
      <p:grpSp>
        <p:nvGrpSpPr>
          <p:cNvPr id="54278" name="组合 10">
            <a:extLst>
              <a:ext uri="{FF2B5EF4-FFF2-40B4-BE49-F238E27FC236}">
                <a16:creationId xmlns:a16="http://schemas.microsoft.com/office/drawing/2014/main" xmlns="" id="{0D056E8B-9D27-4B70-96C3-ECCBFDED7280}"/>
              </a:ext>
            </a:extLst>
          </p:cNvPr>
          <p:cNvGrpSpPr>
            <a:grpSpLocks/>
          </p:cNvGrpSpPr>
          <p:nvPr/>
        </p:nvGrpSpPr>
        <p:grpSpPr bwMode="auto">
          <a:xfrm>
            <a:off x="958850" y="4648200"/>
            <a:ext cx="7824788" cy="1119188"/>
            <a:chOff x="2286000" y="4724400"/>
            <a:chExt cx="7825268" cy="1119701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xmlns="" id="{5EBFDE88-645A-4879-AA9E-E6ED35125AB0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2286000" y="4724400"/>
              <a:ext cx="2309813" cy="10668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xmlns="" id="{172C1AE1-7083-4D39-8086-BFF34EF03B47}"/>
                </a:ext>
              </a:extLst>
            </p:cNvPr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7809395" y="4853501"/>
              <a:ext cx="2301873" cy="9906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8D209140-7C3F-4802-931A-DC857BCAD082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460717" y="1524000"/>
            <a:ext cx="2553054" cy="6462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4E1A380-D64D-48E6-87DC-21450C07CE42}"/>
              </a:ext>
            </a:extLst>
          </p:cNvPr>
          <p:cNvSpPr txBox="1"/>
          <p:nvPr/>
        </p:nvSpPr>
        <p:spPr>
          <a:xfrm>
            <a:off x="209550" y="3556000"/>
            <a:ext cx="223202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随机选择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dirty="0">
                <a:latin typeface="Euclid" panose="02020503060505020303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中宋" panose="02010600040101010101" pitchFamily="2" charset="-122"/>
              </a:rPr>
              <a:t>,</a:t>
            </a: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000" b="1" dirty="0">
                <a:latin typeface="+mn-lt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CDE830D4-4B14-4D4F-9175-BBEFCA4FDFD0}"/>
              </a:ext>
            </a:extLst>
          </p:cNvPr>
          <p:cNvSpPr txBox="1"/>
          <p:nvPr/>
        </p:nvSpPr>
        <p:spPr>
          <a:xfrm>
            <a:off x="6702425" y="3556000"/>
            <a:ext cx="230187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随机选择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dirty="0">
                <a:latin typeface="Euclid" panose="02020503060505020303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AD8A36E-CC32-4C44-A51E-85EC844B903A}"/>
              </a:ext>
            </a:extLst>
          </p:cNvPr>
          <p:cNvSpPr txBox="1"/>
          <p:nvPr/>
        </p:nvSpPr>
        <p:spPr>
          <a:xfrm>
            <a:off x="215900" y="4572000"/>
            <a:ext cx="2222500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AC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x</a:t>
            </a:r>
            <a:endParaRPr lang="en-US" altLang="zh-CN" sz="2000" b="1" i="1" baseline="30000" dirty="0"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xz</a:t>
            </a:r>
            <a:r>
              <a:rPr lang="en-US" altLang="zh-CN" sz="20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48610F5-5C44-4BD2-AE8E-B50594EFA945}"/>
              </a:ext>
            </a:extLst>
          </p:cNvPr>
          <p:cNvSpPr txBox="1"/>
          <p:nvPr/>
        </p:nvSpPr>
        <p:spPr>
          <a:xfrm>
            <a:off x="6705600" y="4572000"/>
            <a:ext cx="2297113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BC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endParaRPr lang="en-US" altLang="zh-CN" sz="2000" b="1" i="1" baseline="30000" dirty="0"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yz</a:t>
            </a:r>
            <a:r>
              <a:rPr lang="en-US" altLang="zh-CN" sz="20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A8D58F5-DD9F-4C9F-AAF8-8C1FFD7C18D3}"/>
              </a:ext>
            </a:extLst>
          </p:cNvPr>
          <p:cNvSpPr txBox="1"/>
          <p:nvPr/>
        </p:nvSpPr>
        <p:spPr>
          <a:xfrm>
            <a:off x="3432175" y="2557463"/>
            <a:ext cx="2330450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随机选择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z</a:t>
            </a:r>
            <a:r>
              <a:rPr lang="zh-CN" altLang="en-US" sz="2000" dirty="0">
                <a:latin typeface="+mn-lt"/>
                <a:ea typeface="华文中宋" panose="02010600040101010101" pitchFamily="2" charset="-122"/>
              </a:rPr>
              <a:t>≤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r>
              <a:rPr lang="en-US" altLang="zh-CN" sz="2000" dirty="0">
                <a:latin typeface="Euclid" panose="02020503060505020303" pitchFamily="18" charset="0"/>
                <a:ea typeface="华文中宋" panose="02010600040101010101" pitchFamily="2" charset="-122"/>
              </a:rPr>
              <a:t>-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en-US" altLang="zh-CN" sz="2000" dirty="0"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z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A60F2317-57E2-4EA3-B8C9-624CD052ACAA}"/>
              </a:ext>
            </a:extLst>
          </p:cNvPr>
          <p:cNvSpPr txBox="1"/>
          <p:nvPr/>
        </p:nvSpPr>
        <p:spPr>
          <a:xfrm>
            <a:off x="3432175" y="4556125"/>
            <a:ext cx="232727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BC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z</a:t>
            </a:r>
            <a:endParaRPr lang="en-US" altLang="zh-CN" sz="2000" b="1" i="1" baseline="30000" dirty="0"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yz</a:t>
            </a:r>
            <a:r>
              <a:rPr lang="en-US" altLang="zh-CN" sz="20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95569AE5-96FB-4339-898E-AAD38721B54A}"/>
              </a:ext>
            </a:extLst>
          </p:cNvPr>
          <p:cNvCxnSpPr>
            <a:cxnSpLocks/>
          </p:cNvCxnSpPr>
          <p:nvPr/>
        </p:nvCxnSpPr>
        <p:spPr>
          <a:xfrm>
            <a:off x="2460625" y="3910013"/>
            <a:ext cx="94773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31C10FA0-B75F-4CD0-BDDA-436A5FF5F550}"/>
              </a:ext>
            </a:extLst>
          </p:cNvPr>
          <p:cNvGrpSpPr>
            <a:grpSpLocks/>
          </p:cNvGrpSpPr>
          <p:nvPr/>
        </p:nvGrpSpPr>
        <p:grpSpPr bwMode="auto">
          <a:xfrm>
            <a:off x="2460625" y="1295400"/>
            <a:ext cx="4213225" cy="2146300"/>
            <a:chOff x="2460773" y="1295400"/>
            <a:chExt cx="4213832" cy="2145947"/>
          </a:xfrm>
        </p:grpSpPr>
        <p:sp>
          <p:nvSpPr>
            <p:cNvPr id="16" name="Line 22">
              <a:extLst>
                <a:ext uri="{FF2B5EF4-FFF2-40B4-BE49-F238E27FC236}">
                  <a16:creationId xmlns:a16="http://schemas.microsoft.com/office/drawing/2014/main" xmlns="" id="{C47C3D09-D741-4FC9-9AAF-557260BE6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331" y="2127113"/>
              <a:ext cx="1905274" cy="1314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xmlns="" id="{A46921AC-02F3-434F-A144-61D3C96CD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0773" y="2127113"/>
              <a:ext cx="1997363" cy="13142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dirty="0">
                <a:latin typeface="+mn-ea"/>
                <a:ea typeface="+mn-ea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5B6B5EC5-3A34-4222-91E4-3D457277DB1E}"/>
                </a:ext>
              </a:extLst>
            </p:cNvPr>
            <p:cNvSpPr txBox="1"/>
            <p:nvPr/>
          </p:nvSpPr>
          <p:spPr>
            <a:xfrm>
              <a:off x="3016478" y="1295400"/>
              <a:ext cx="3200861" cy="8317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400" dirty="0">
                  <a:latin typeface="+mn-lt"/>
                  <a:ea typeface="华文中宋" panose="02010600040101010101" pitchFamily="2" charset="-122"/>
                </a:rPr>
                <a:t>协商一个</a:t>
              </a:r>
              <a:r>
                <a:rPr lang="zh-CN" altLang="en-US" sz="2400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素数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Euclid" panose="02020503060505020303" pitchFamily="18" charset="0"/>
                  <a:ea typeface="华文中宋" panose="02010600040101010101" pitchFamily="2" charset="-122"/>
                </a:rPr>
                <a:t>p</a:t>
              </a:r>
              <a:r>
                <a:rPr lang="zh-CN" altLang="en-US" sz="2400" dirty="0">
                  <a:latin typeface="+mn-lt"/>
                  <a:ea typeface="华文中宋" panose="02010600040101010101" pitchFamily="2" charset="-122"/>
                </a:rPr>
                <a:t>以及该素数的一个</a:t>
              </a:r>
              <a:r>
                <a:rPr lang="zh-CN" altLang="en-US" sz="2400" dirty="0">
                  <a:solidFill>
                    <a:srgbClr val="FF0000"/>
                  </a:solidFill>
                  <a:latin typeface="+mn-lt"/>
                  <a:ea typeface="华文中宋" panose="02010600040101010101" pitchFamily="2" charset="-122"/>
                </a:rPr>
                <a:t>本原元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Euclid" panose="02020503060505020303" pitchFamily="18" charset="0"/>
                  <a:ea typeface="华文中宋" panose="02010600040101010101" pitchFamily="2" charset="-122"/>
                </a:rPr>
                <a:t>g</a:t>
              </a:r>
              <a:endParaRPr lang="zh-CN" altLang="en-US" sz="24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endParaRP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xmlns="" id="{0B09394E-B15C-4C61-90CD-EA8EBE310D80}"/>
              </a:ext>
            </a:extLst>
          </p:cNvPr>
          <p:cNvCxnSpPr>
            <a:cxnSpLocks/>
          </p:cNvCxnSpPr>
          <p:nvPr/>
        </p:nvCxnSpPr>
        <p:spPr>
          <a:xfrm>
            <a:off x="5791200" y="3919538"/>
            <a:ext cx="884238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xmlns="" id="{DE594D4E-C4DB-4C67-9F24-5D8DC45C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3556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1800" i="1" baseline="-2500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xmlns="" id="{1171AF67-B54C-4382-8946-FCD4705B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41713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1800" i="1" baseline="-2500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xmlns="" id="{C7B1A9A1-C1FB-4676-91F8-6C922CCD47A0}"/>
              </a:ext>
            </a:extLst>
          </p:cNvPr>
          <p:cNvCxnSpPr>
            <a:cxnSpLocks/>
          </p:cNvCxnSpPr>
          <p:nvPr/>
        </p:nvCxnSpPr>
        <p:spPr>
          <a:xfrm>
            <a:off x="5791200" y="4953000"/>
            <a:ext cx="88423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1E08A51A-9D61-42F3-ABAE-7673010F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575175"/>
            <a:ext cx="53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0000FF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1800" i="1" baseline="-25000">
                <a:solidFill>
                  <a:srgbClr val="0000FF"/>
                </a:solidFill>
                <a:latin typeface="Euclid" panose="02020503060505020303" pitchFamily="18" charset="0"/>
              </a:rPr>
              <a:t>B</a:t>
            </a:r>
            <a:endParaRPr lang="zh-CN" altLang="en-US" sz="1800" b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xmlns="" id="{427FFF65-A706-42E7-8371-9C83FBCC6DAA}"/>
              </a:ext>
            </a:extLst>
          </p:cNvPr>
          <p:cNvCxnSpPr>
            <a:cxnSpLocks/>
          </p:cNvCxnSpPr>
          <p:nvPr/>
        </p:nvCxnSpPr>
        <p:spPr>
          <a:xfrm>
            <a:off x="2460625" y="4949825"/>
            <a:ext cx="94773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xmlns="" id="{9EAFA019-29A0-492A-8114-38DBFF57D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5704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1800" i="1" baseline="-2500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C200A30-B834-43F8-A28A-B33A47529AE8}"/>
              </a:ext>
            </a:extLst>
          </p:cNvPr>
          <p:cNvSpPr txBox="1"/>
          <p:nvPr/>
        </p:nvSpPr>
        <p:spPr>
          <a:xfrm>
            <a:off x="3432175" y="3559175"/>
            <a:ext cx="2327275" cy="7080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000" dirty="0">
                <a:latin typeface="Euclid" panose="02020503060505020303" pitchFamily="18" charset="0"/>
                <a:ea typeface="华文中宋" panose="02010600040101010101" pitchFamily="2" charset="-122"/>
              </a:rPr>
              <a:t>计算</a:t>
            </a:r>
            <a:r>
              <a:rPr lang="en-US" altLang="zh-CN" sz="20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K</a:t>
            </a:r>
            <a:r>
              <a:rPr lang="en-US" altLang="zh-CN" sz="20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AC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en-US" altLang="zh-CN" sz="20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000" b="1" i="1" baseline="30000" dirty="0" err="1">
                <a:latin typeface="Euclid" panose="02020503060505020303" pitchFamily="18" charset="0"/>
                <a:ea typeface="华文中宋" panose="02010600040101010101" pitchFamily="2" charset="-122"/>
              </a:rPr>
              <a:t>z</a:t>
            </a:r>
            <a:endParaRPr lang="en-US" altLang="zh-CN" sz="2000" b="1" i="1" baseline="30000" dirty="0">
              <a:latin typeface="+mn-lt"/>
              <a:ea typeface="华文中宋" panose="02010600040101010101" pitchFamily="2" charset="-122"/>
            </a:endParaRPr>
          </a:p>
          <a:p>
            <a:pPr algn="ctr">
              <a:defRPr/>
            </a:pP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000" b="1" i="1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g</a:t>
            </a:r>
            <a:r>
              <a:rPr lang="en-US" altLang="zh-CN" sz="2000" b="1" i="1" baseline="30000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xz</a:t>
            </a:r>
            <a:r>
              <a:rPr lang="en-US" altLang="zh-CN" sz="2000" b="1" dirty="0">
                <a:latin typeface="Euclid" panose="02020503060505020303" pitchFamily="18" charset="0"/>
                <a:ea typeface="华文中宋" panose="02010600040101010101" pitchFamily="2" charset="-122"/>
              </a:rPr>
              <a:t> mod </a:t>
            </a:r>
            <a:r>
              <a:rPr lang="en-US" altLang="zh-CN" sz="20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p</a:t>
            </a:r>
            <a:endParaRPr lang="zh-CN" altLang="en-US" sz="2000" b="1" i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55CFA-0D7C-417A-B200-DFF2EC241C3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 animBg="1"/>
      <p:bldP spid="5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2" grpId="0"/>
      <p:bldP spid="33" grpId="0"/>
      <p:bldP spid="35" grpId="0"/>
      <p:bldP spid="37" grpId="0"/>
      <p:bldP spid="2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5">
            <a:extLst>
              <a:ext uri="{FF2B5EF4-FFF2-40B4-BE49-F238E27FC236}">
                <a16:creationId xmlns:a16="http://schemas.microsoft.com/office/drawing/2014/main" xmlns="" id="{B98BB437-D9D1-4C28-BCCB-FED93036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/>
            <a:r>
              <a:rPr lang="zh-CN" altLang="en-US"/>
              <a:t>第五专题 公钥密码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xmlns="" id="{AA8F62A7-FC4B-465A-8752-65B3454EA0C9}"/>
              </a:ext>
            </a:extLst>
          </p:cNvPr>
          <p:cNvGraphicFramePr>
            <a:graphicFrameLocks noGrp="1"/>
          </p:cNvGraphicFramePr>
          <p:nvPr/>
        </p:nvGraphicFramePr>
        <p:xfrm>
          <a:off x="1055688" y="1587500"/>
          <a:ext cx="6869112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6332" name="文本框 5">
            <a:extLst>
              <a:ext uri="{FF2B5EF4-FFF2-40B4-BE49-F238E27FC236}">
                <a16:creationId xmlns:a16="http://schemas.microsoft.com/office/drawing/2014/main" xmlns="" id="{85B44118-250E-4287-8B44-1436FF246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609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5.1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公钥密码概述</a:t>
            </a:r>
            <a:endParaRPr lang="en-US" altLang="zh-CN" b="0">
              <a:latin typeface="Euclid" panose="02020503060505020303" pitchFamily="18" charset="0"/>
            </a:endParaRPr>
          </a:p>
        </p:txBody>
      </p:sp>
      <p:sp>
        <p:nvSpPr>
          <p:cNvPr id="56333" name="文本框 6">
            <a:extLst>
              <a:ext uri="{FF2B5EF4-FFF2-40B4-BE49-F238E27FC236}">
                <a16:creationId xmlns:a16="http://schemas.microsoft.com/office/drawing/2014/main" xmlns="" id="{8637F834-13A7-46C4-A255-47694D211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2349500"/>
            <a:ext cx="670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5.2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RSA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634AFFB8-263D-4B66-A820-BC5960D2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886200"/>
            <a:ext cx="681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5.4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ElGamal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56335" name="文本框 8">
            <a:extLst>
              <a:ext uri="{FF2B5EF4-FFF2-40B4-BE49-F238E27FC236}">
                <a16:creationId xmlns:a16="http://schemas.microsoft.com/office/drawing/2014/main" xmlns="" id="{1727EC09-DB4B-424D-9C31-7475E7D88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581525"/>
            <a:ext cx="679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5.5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椭圆曲线公钥密码</a:t>
            </a:r>
          </a:p>
        </p:txBody>
      </p:sp>
      <p:sp>
        <p:nvSpPr>
          <p:cNvPr id="56336" name="文本框 9">
            <a:extLst>
              <a:ext uri="{FF2B5EF4-FFF2-40B4-BE49-F238E27FC236}">
                <a16:creationId xmlns:a16="http://schemas.microsoft.com/office/drawing/2014/main" xmlns="" id="{34F87F75-68E8-4B67-A044-F8124F65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33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5.3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Diffie-Hellman</a:t>
            </a:r>
            <a:r>
              <a:rPr lang="zh-CN" altLang="en-US" b="0">
                <a:latin typeface="Euclid" panose="02020503060505020303" pitchFamily="18" charset="0"/>
              </a:rPr>
              <a:t>密钥交换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98489C-3329-4BA6-A21E-ECF21510D47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E01C03-BD17-43B2-8564-6FB3E96EB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ElGamal</a:t>
            </a:r>
            <a:r>
              <a:rPr lang="zh-CN" altLang="en-US" dirty="0">
                <a:latin typeface="+mn-lt"/>
              </a:rPr>
              <a:t>算法描述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xmlns="" id="{30280C0C-C0D9-4E83-8C18-7F0C8FD2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参数选取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选取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大素数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使</a:t>
            </a:r>
            <a:r>
              <a:rPr lang="en-US" altLang="zh-CN" sz="2800" b="1" i="1" dirty="0">
                <a:latin typeface="Euclid" panose="02020503060505020303" pitchFamily="18" charset="0"/>
              </a:rPr>
              <a:t>GF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上的离散对数问题是难解的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选取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一个本原元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Z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30000" dirty="0">
                <a:latin typeface="Euclid" panose="02020503060505020303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随机选取整数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≤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≤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3200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计算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y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mod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y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</a:rPr>
              <a:t>用户公开的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加密密钥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</a:rPr>
              <a:t>用户保密的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解密密钥</a:t>
            </a:r>
            <a:r>
              <a:rPr lang="zh-CN" altLang="en-US" sz="32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明文空间为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密文空间为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×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</a:rPr>
              <a:t>。 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BE5DED-76A4-4387-8BFE-6E283DCE04F8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6C0041F-3E3B-43AA-8C39-F861EAE0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ElGamal</a:t>
            </a:r>
            <a:r>
              <a:rPr lang="zh-CN" altLang="en-US" dirty="0">
                <a:latin typeface="+mn-lt"/>
              </a:rPr>
              <a:t>算法描述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548166-205A-407C-93E2-4D43095BC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1387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加密变换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对任意明文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m</a:t>
            </a:r>
            <a:r>
              <a:rPr lang="en-US" altLang="zh-CN" sz="2800" b="1" dirty="0" err="1">
                <a:latin typeface="Euclid" panose="02020503060505020303" pitchFamily="18" charset="0"/>
              </a:rPr>
              <a:t>∈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秘密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随机选取一个整数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≤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≤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计算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 </a:t>
            </a:r>
            <a:r>
              <a:rPr lang="en-US" altLang="zh-CN" sz="2800" b="1" dirty="0">
                <a:latin typeface="Euclid" panose="02020503060505020303" pitchFamily="18" charset="0"/>
              </a:rPr>
              <a:t>= 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 = 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my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 密文为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800" b="1" dirty="0">
                <a:latin typeface="Euclid" panose="02020503060505020303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Euclid" panose="02020503060505020303" pitchFamily="18" charset="0"/>
              </a:rPr>
              <a:t>解密变换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对密文 </a:t>
            </a:r>
            <a:r>
              <a:rPr lang="en-US" altLang="zh-CN" sz="2800" b="1" i="1" dirty="0">
                <a:latin typeface="Euclid" panose="02020503060505020303" pitchFamily="18" charset="0"/>
              </a:rPr>
              <a:t>c </a:t>
            </a:r>
            <a:r>
              <a:rPr lang="en-US" altLang="zh-CN" sz="2800" b="1" dirty="0">
                <a:latin typeface="Euclid" panose="02020503060505020303" pitchFamily="18" charset="0"/>
              </a:rPr>
              <a:t>= (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)∈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*</a:t>
            </a:r>
            <a:r>
              <a:rPr lang="en-US" altLang="zh-CN" sz="2800" dirty="0">
                <a:latin typeface="Euclid" panose="02020503060505020303" pitchFamily="18" charset="0"/>
              </a:rPr>
              <a:t>×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Z</a:t>
            </a:r>
            <a:r>
              <a:rPr lang="en-US" altLang="zh-CN" sz="2800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相应的明文为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=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spcBef>
                <a:spcPts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i="1" baseline="30000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b="1" baseline="30000" dirty="0">
                <a:latin typeface="Euclid" panose="02020503060505020303" pitchFamily="18" charset="0"/>
              </a:rPr>
              <a:t>－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 </a:t>
            </a:r>
          </a:p>
          <a:p>
            <a:pPr marL="457200" lvl="1" indent="0" algn="just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  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my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</a:t>
            </a:r>
            <a:r>
              <a:rPr lang="en-US" altLang="zh-CN" sz="2800" dirty="0">
                <a:latin typeface="Euclid" panose="02020503060505020303" pitchFamily="18" charset="0"/>
              </a:rPr>
              <a:t>×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g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kx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b="1" baseline="30000" dirty="0">
                <a:latin typeface="Euclid" panose="02020503060505020303" pitchFamily="18" charset="0"/>
              </a:rPr>
              <a:t>－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</a:p>
          <a:p>
            <a:pPr marL="457200" lvl="1" indent="0" algn="just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  = 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mg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kx</a:t>
            </a:r>
            <a:r>
              <a:rPr lang="en-US" altLang="zh-CN" sz="2800" dirty="0" err="1">
                <a:latin typeface="Euclid" panose="02020503060505020303" pitchFamily="18" charset="0"/>
              </a:rPr>
              <a:t>×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g</a:t>
            </a:r>
            <a:r>
              <a:rPr lang="zh-CN" altLang="en-US" sz="2800" b="1" baseline="30000" dirty="0">
                <a:latin typeface="Euclid" panose="02020503060505020303" pitchFamily="18" charset="0"/>
              </a:rPr>
              <a:t>－</a:t>
            </a:r>
            <a:r>
              <a:rPr lang="en-US" altLang="zh-CN" sz="2800" b="1" i="1" baseline="30000" dirty="0" err="1">
                <a:latin typeface="Euclid" panose="02020503060505020303" pitchFamily="18" charset="0"/>
              </a:rPr>
              <a:t>kx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</a:p>
          <a:p>
            <a:pPr marL="457200" lvl="1" indent="0" algn="just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b="1" dirty="0">
                <a:latin typeface="Euclid" panose="02020503060505020303" pitchFamily="18" charset="0"/>
              </a:rPr>
              <a:t>  = 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dirty="0">
                <a:latin typeface="Euclid" panose="02020503060505020303" pitchFamily="18" charset="0"/>
              </a:rPr>
              <a:t> mod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endParaRPr lang="zh-CN" altLang="en-US" sz="2800" i="1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824940-A71B-4D05-AC54-BBE7F6E7870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638F85-5C4B-4E3D-B551-072D97BC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ElGamal</a:t>
            </a:r>
            <a:r>
              <a:rPr lang="zh-CN" altLang="en-US" dirty="0">
                <a:latin typeface="+mn-lt"/>
              </a:rPr>
              <a:t>算法的例子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3674157-215D-44F7-9AE2-61188313A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66800"/>
            <a:ext cx="7886700" cy="5181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参数选取</a:t>
            </a:r>
            <a:r>
              <a:rPr lang="en-US" altLang="zh-CN" dirty="0">
                <a:latin typeface="+mn-lt"/>
              </a:rPr>
              <a:t>: </a:t>
            </a:r>
            <a:r>
              <a:rPr lang="zh-CN" altLang="en-US" dirty="0">
                <a:latin typeface="+mn-lt"/>
              </a:rPr>
              <a:t>选择并发布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97 </a:t>
            </a:r>
            <a:r>
              <a:rPr lang="zh-CN" altLang="en-US" dirty="0">
                <a:latin typeface="+mn-lt"/>
              </a:rPr>
              <a:t>和本原元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5</a:t>
            </a:r>
            <a:r>
              <a:rPr lang="zh-CN" altLang="en-US" dirty="0">
                <a:latin typeface="+mn-lt"/>
              </a:rPr>
              <a:t>。接收方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+mn-lt"/>
              </a:rPr>
              <a:t>选择秘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密钥 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58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计算并发布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公钥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5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58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44 (mod 97)</a:t>
            </a: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加密</a:t>
            </a:r>
            <a:r>
              <a:rPr lang="en-US" altLang="zh-CN" dirty="0">
                <a:latin typeface="+mn-lt"/>
              </a:rPr>
              <a:t>: </a:t>
            </a:r>
            <a:r>
              <a:rPr lang="zh-CN" altLang="en-US" dirty="0">
                <a:latin typeface="+mn-lt"/>
              </a:rPr>
              <a:t>若发送方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+mn-lt"/>
              </a:rPr>
              <a:t>要加密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3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给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+mn-lt"/>
              </a:rPr>
              <a:t>选择随机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36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利用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+mn-lt"/>
              </a:rPr>
              <a:t>的公钥计算</a:t>
            </a:r>
            <a:r>
              <a:rPr lang="en-US" altLang="zh-CN" dirty="0">
                <a:latin typeface="+mn-lt"/>
              </a:rPr>
              <a:t>: 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baseline="-25000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 </a:t>
            </a:r>
            <a:r>
              <a:rPr lang="en-US" altLang="zh-CN" b="1" i="1" dirty="0" err="1">
                <a:latin typeface="Euclid" panose="02020503060505020303" pitchFamily="18" charset="0"/>
              </a:rPr>
              <a:t>g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p </a:t>
            </a:r>
            <a:r>
              <a:rPr lang="en-US" altLang="zh-CN" b="1" dirty="0">
                <a:latin typeface="Euclid" panose="02020503060505020303" pitchFamily="18" charset="0"/>
              </a:rPr>
              <a:t>= 5</a:t>
            </a:r>
            <a:r>
              <a:rPr lang="en-US" altLang="zh-CN" b="1" baseline="30000" dirty="0">
                <a:latin typeface="Euclid" panose="02020503060505020303" pitchFamily="18" charset="0"/>
              </a:rPr>
              <a:t>36 </a:t>
            </a:r>
            <a:r>
              <a:rPr lang="en-US" altLang="zh-CN" b="1" dirty="0">
                <a:latin typeface="Euclid" panose="02020503060505020303" pitchFamily="18" charset="0"/>
              </a:rPr>
              <a:t>mod 97</a:t>
            </a:r>
            <a:r>
              <a:rPr lang="en-US" altLang="zh-CN" b="1" i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 50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b="1" dirty="0">
                <a:latin typeface="Euclid" panose="02020503060505020303" pitchFamily="18" charset="0"/>
              </a:rPr>
              <a:t> </a:t>
            </a:r>
            <a:endParaRPr lang="en-US" altLang="zh-CN" b="1" dirty="0">
              <a:latin typeface="Euclid" panose="02020503060505020303" pitchFamily="18" charset="0"/>
            </a:endParaRP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 err="1">
                <a:latin typeface="Euclid" panose="02020503060505020303" pitchFamily="18" charset="0"/>
              </a:rPr>
              <a:t>my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B</a:t>
            </a:r>
            <a:r>
              <a:rPr lang="en-US" altLang="zh-CN" b="1" i="1" baseline="30000" dirty="0" err="1">
                <a:latin typeface="Euclid" panose="02020503060505020303" pitchFamily="18" charset="0"/>
              </a:rPr>
              <a:t>k</a:t>
            </a:r>
            <a:r>
              <a:rPr lang="en-US" altLang="zh-CN" b="1" dirty="0"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latin typeface="Euclid" panose="02020503060505020303" pitchFamily="18" charset="0"/>
              </a:rPr>
              <a:t>p </a:t>
            </a:r>
            <a:r>
              <a:rPr lang="en-US" altLang="zh-CN" b="1" dirty="0">
                <a:latin typeface="Euclid" panose="02020503060505020303" pitchFamily="18" charset="0"/>
              </a:rPr>
              <a:t>= 3∙44</a:t>
            </a:r>
            <a:r>
              <a:rPr lang="en-US" altLang="zh-CN" b="1" baseline="30000" dirty="0">
                <a:latin typeface="Euclid" panose="02020503060505020303" pitchFamily="18" charset="0"/>
              </a:rPr>
              <a:t>36</a:t>
            </a:r>
            <a:r>
              <a:rPr lang="en-US" altLang="zh-CN" b="1" dirty="0">
                <a:latin typeface="Euclid" panose="02020503060505020303" pitchFamily="18" charset="0"/>
              </a:rPr>
              <a:t> mod 97 =31</a:t>
            </a:r>
            <a:endParaRPr lang="en-US" altLang="zh-CN" dirty="0">
              <a:latin typeface="+mn-lt"/>
            </a:endParaRPr>
          </a:p>
          <a:p>
            <a:pPr marL="0" indent="0" algn="just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+mn-lt"/>
              </a:rPr>
              <a:t>  将密文对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 = (50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31)</a:t>
            </a:r>
            <a:r>
              <a:rPr lang="zh-CN" altLang="en-US" dirty="0">
                <a:latin typeface="+mn-lt"/>
              </a:rPr>
              <a:t>发送给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algn="just" eaLnBrk="1" hangingPunct="1">
              <a:lnSpc>
                <a:spcPct val="110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解密</a:t>
            </a:r>
            <a:r>
              <a:rPr lang="en-US" altLang="zh-CN" dirty="0">
                <a:latin typeface="+mn-lt"/>
              </a:rPr>
              <a:t>: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收到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(50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31)</a:t>
            </a:r>
            <a:r>
              <a:rPr lang="zh-CN" altLang="en-US" dirty="0">
                <a:latin typeface="+mn-lt"/>
              </a:rPr>
              <a:t>后计算</a:t>
            </a:r>
            <a:endParaRPr lang="en-US" altLang="zh-CN" dirty="0">
              <a:latin typeface="+mn-lt"/>
            </a:endParaRP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i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31∙(50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58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97  </a:t>
            </a:r>
          </a:p>
          <a:p>
            <a:pPr marL="0" indent="0" algn="ctr" eaLnBrk="1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31∙22 mod 97 = 3</a:t>
            </a:r>
            <a:r>
              <a:rPr lang="zh-CN" altLang="en-US" b="1" dirty="0">
                <a:latin typeface="Euclid" panose="02020503060505020303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8EC7F2-D085-48D0-B823-8F1EA3C38086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B5906A-5139-4AED-B367-07B17787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ElGamal</a:t>
            </a:r>
            <a:r>
              <a:rPr lang="zh-CN" altLang="en-US" dirty="0">
                <a:latin typeface="+mn-lt"/>
              </a:rPr>
              <a:t>算法的特点</a:t>
            </a:r>
            <a:endParaRPr lang="zh-CN" altLang="en-US" dirty="0"/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xmlns="" id="{2A9F7F8B-FBDD-4A7D-A0AD-98CF82539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在</a:t>
            </a:r>
            <a:r>
              <a:rPr lang="en-US" altLang="zh-CN" b="1" dirty="0" err="1">
                <a:latin typeface="Euclid" panose="02020503060505020303" pitchFamily="18" charset="0"/>
              </a:rPr>
              <a:t>ElGamal</a:t>
            </a:r>
            <a:r>
              <a:rPr lang="zh-CN" altLang="en-US" dirty="0">
                <a:latin typeface="Euclid" panose="02020503060505020303" pitchFamily="18" charset="0"/>
              </a:rPr>
              <a:t>公钥密码体制中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密文不仅依赖明文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还依赖秘密选取的随机数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因此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明文空间中的一个明文可对应于密文空间中的多个不同的密文。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密文</a:t>
            </a:r>
            <a:r>
              <a:rPr lang="zh-CN" altLang="en-US" dirty="0">
                <a:latin typeface="Euclid" panose="02020503060505020303" pitchFamily="18" charset="0"/>
              </a:rPr>
              <a:t>与明文相比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长度扩展了一倍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只利用了有限域的乘法群的性质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即只使用了乘法运算和求乘法逆的运算。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参数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和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可以全网公用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  <a:p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D6763A-8A5E-402A-A90C-4D5DE75F46F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BBAA84-4A32-4FD2-9AF9-7D1AF6A8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公钥 </a:t>
            </a:r>
            <a:r>
              <a:rPr lang="en-US" altLang="zh-CN" dirty="0">
                <a:latin typeface="+mn-lt"/>
              </a:rPr>
              <a:t>(</a:t>
            </a:r>
            <a:r>
              <a:rPr lang="zh-CN" altLang="en-US" dirty="0">
                <a:latin typeface="+mn-lt"/>
              </a:rPr>
              <a:t>非对称</a:t>
            </a:r>
            <a:r>
              <a:rPr lang="en-US" altLang="zh-CN" dirty="0">
                <a:latin typeface="+mn-lt"/>
              </a:rPr>
              <a:t>) </a:t>
            </a:r>
            <a:r>
              <a:rPr lang="zh-CN" altLang="en-US" dirty="0">
                <a:latin typeface="+mn-lt"/>
              </a:rPr>
              <a:t>密码体制的提出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A7E154-D807-4DE2-94FB-D5DCEFA67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4902200"/>
          </a:xfrm>
        </p:spPr>
        <p:txBody>
          <a:bodyPr/>
          <a:lstStyle/>
          <a:p>
            <a:pPr marL="228600" lvl="1" algn="just" eaLnBrk="1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公钥密码体制与对称密码体制完全不同。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228600" lvl="1" algn="just" eaLnBrk="1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公钥密码算法的基本工具不再是替换和置换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而是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数学函数</a:t>
            </a:r>
            <a:r>
              <a:rPr lang="en-US" altLang="zh-CN" sz="2800" dirty="0">
                <a:latin typeface="Euclid" panose="02020503060505020303" pitchFamily="18" charset="0"/>
              </a:rPr>
              <a:t>;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Euclid" panose="02020503060505020303" pitchFamily="18" charset="0"/>
              </a:rPr>
              <a:t>区别于传统的单密钥密码体制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zh-CN" altLang="en-US" dirty="0">
                <a:latin typeface="Euclid" panose="02020503060505020303" pitchFamily="18" charset="0"/>
              </a:rPr>
              <a:t>或称对称密钥密码体制</a:t>
            </a:r>
            <a:r>
              <a:rPr lang="en-US" altLang="zh-CN" dirty="0">
                <a:latin typeface="Euclid" panose="02020503060505020303" pitchFamily="18" charset="0"/>
              </a:rPr>
              <a:t>),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公钥密码体制</a:t>
            </a:r>
            <a:r>
              <a:rPr lang="zh-CN" altLang="en-US" dirty="0">
                <a:latin typeface="Euclid" panose="02020503060505020303" pitchFamily="18" charset="0"/>
              </a:rPr>
              <a:t>是所谓的双密钥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zh-CN" altLang="en-US" dirty="0">
                <a:latin typeface="Euclid" panose="02020503060505020303" pitchFamily="18" charset="0"/>
              </a:rPr>
              <a:t>非对称</a:t>
            </a:r>
            <a:r>
              <a:rPr lang="en-US" altLang="zh-CN" dirty="0">
                <a:latin typeface="Euclid" panose="02020503060505020303" pitchFamily="18" charset="0"/>
              </a:rPr>
              <a:t>) </a:t>
            </a:r>
            <a:r>
              <a:rPr lang="zh-CN" altLang="en-US" dirty="0">
                <a:latin typeface="Euclid" panose="02020503060505020303" pitchFamily="18" charset="0"/>
              </a:rPr>
              <a:t>密码体制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加密密钥可以公开</a:t>
            </a:r>
            <a:r>
              <a:rPr lang="zh-CN" altLang="en-US" dirty="0">
                <a:latin typeface="Euclid" panose="02020503060505020303" pitchFamily="18" charset="0"/>
              </a:rPr>
              <a:t>。即任何人都可以用这个公开的密钥进行加密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而相应的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解密密钥是保密的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Euclid" panose="02020503060505020303" pitchFamily="18" charset="0"/>
              </a:rPr>
              <a:t>从公开密钥推出解密密钥是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计算上困难的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  <a:endParaRPr lang="en-US" altLang="zh-CN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Euclid" panose="02020503060505020303" pitchFamily="18" charset="0"/>
              </a:rPr>
              <a:t>只有掌握相应的秘密的解密密钥的人才可以解密。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5D793E-7152-42CF-BB30-B87A70ECF4E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9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620BED-49ED-4CDB-96E5-7C0B58FD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+mn-lt"/>
              </a:rPr>
              <a:t>ElGamal</a:t>
            </a:r>
            <a:r>
              <a:rPr lang="zh-CN" altLang="en-US" dirty="0">
                <a:latin typeface="+mn-lt"/>
              </a:rPr>
              <a:t>算法的安全性分析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0F374A-AED2-4992-A0BC-3F4F91A1A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71600"/>
            <a:ext cx="7886700" cy="4800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因为该算法是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基于离散对数问题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的选取必须足够的大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应在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1024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比特</a:t>
            </a:r>
            <a:r>
              <a:rPr lang="zh-CN" altLang="en-US" dirty="0">
                <a:latin typeface="Times New Roman" panose="02020603050405020304" pitchFamily="18" charset="0"/>
              </a:rPr>
              <a:t>以上。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必须有大素因子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通常将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大素数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选为安全素数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2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 + 1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为素数。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加密不同的明文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必须选取不同的随机数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假设用同一个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zh-CN" altLang="en-US" sz="2800" dirty="0">
                <a:latin typeface="Euclid" panose="02020503060505020303" pitchFamily="18" charset="0"/>
              </a:rPr>
              <a:t>来加密两个消息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zh-CN" altLang="en-US" sz="2800" b="1" baseline="-250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所得到的密文分别为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则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/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/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故若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</a:rPr>
              <a:t>已知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zh-CN" altLang="en-US" sz="2800" dirty="0">
                <a:latin typeface="Euclid" panose="02020503060505020303" pitchFamily="18" charset="0"/>
              </a:rPr>
              <a:t>可以很容易地计算出来。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772D39-B203-473E-9F54-EF8BF2C5E3A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5">
            <a:extLst>
              <a:ext uri="{FF2B5EF4-FFF2-40B4-BE49-F238E27FC236}">
                <a16:creationId xmlns:a16="http://schemas.microsoft.com/office/drawing/2014/main" xmlns="" id="{89A32B2F-325B-4C92-8DC9-20D80510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/>
            <a:r>
              <a:rPr lang="zh-CN" altLang="en-US"/>
              <a:t>专题五 公钥密码</a:t>
            </a:r>
          </a:p>
        </p:txBody>
      </p:sp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xmlns="" id="{DE439AAD-09A3-41D1-A738-8E8969D75BC6}"/>
              </a:ext>
            </a:extLst>
          </p:cNvPr>
          <p:cNvGraphicFramePr>
            <a:graphicFrameLocks noGrp="1"/>
          </p:cNvGraphicFramePr>
          <p:nvPr/>
        </p:nvGraphicFramePr>
        <p:xfrm>
          <a:off x="1055688" y="1587500"/>
          <a:ext cx="6869112" cy="3635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691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4" marR="9144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4524" name="文本框 5">
            <a:extLst>
              <a:ext uri="{FF2B5EF4-FFF2-40B4-BE49-F238E27FC236}">
                <a16:creationId xmlns:a16="http://schemas.microsoft.com/office/drawing/2014/main" xmlns="" id="{B4498912-7D64-46B6-8A1C-8AAE7913B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738" y="1609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5.1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公钥密码概述</a:t>
            </a:r>
            <a:endParaRPr lang="en-US" altLang="zh-CN" b="0">
              <a:latin typeface="Euclid" panose="02020503060505020303" pitchFamily="18" charset="0"/>
            </a:endParaRPr>
          </a:p>
        </p:txBody>
      </p:sp>
      <p:sp>
        <p:nvSpPr>
          <p:cNvPr id="64525" name="文本框 6">
            <a:extLst>
              <a:ext uri="{FF2B5EF4-FFF2-40B4-BE49-F238E27FC236}">
                <a16:creationId xmlns:a16="http://schemas.microsoft.com/office/drawing/2014/main" xmlns="" id="{D743B788-02E3-43AB-96FB-79F7F4FB7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2349500"/>
            <a:ext cx="67024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5.2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RSA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64526" name="文本框 7">
            <a:extLst>
              <a:ext uri="{FF2B5EF4-FFF2-40B4-BE49-F238E27FC236}">
                <a16:creationId xmlns:a16="http://schemas.microsoft.com/office/drawing/2014/main" xmlns="" id="{BBA26F44-DCA6-4D5D-9529-A368C0DD4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3886200"/>
            <a:ext cx="681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5.4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ElGamal</a:t>
            </a:r>
            <a:r>
              <a:rPr lang="zh-CN" altLang="en-US" b="0">
                <a:latin typeface="Euclid" panose="02020503060505020303" pitchFamily="18" charset="0"/>
              </a:rPr>
              <a:t>公钥密码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3D8B340F-B037-475F-9F33-DC4E01A4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581525"/>
            <a:ext cx="6799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5.5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zh-CN" altLang="en-US" b="0">
                <a:latin typeface="Euclid" panose="02020503060505020303" pitchFamily="18" charset="0"/>
              </a:rPr>
              <a:t>椭圆曲线公钥密码</a:t>
            </a:r>
          </a:p>
        </p:txBody>
      </p:sp>
      <p:sp>
        <p:nvSpPr>
          <p:cNvPr id="64528" name="文本框 9">
            <a:extLst>
              <a:ext uri="{FF2B5EF4-FFF2-40B4-BE49-F238E27FC236}">
                <a16:creationId xmlns:a16="http://schemas.microsoft.com/office/drawing/2014/main" xmlns="" id="{EC165E04-D110-4C86-8244-4D46ACCD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33725"/>
            <a:ext cx="6799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latin typeface="Euclid" panose="02020503060505020303" pitchFamily="18" charset="0"/>
              </a:rPr>
              <a:t>5.3</a:t>
            </a:r>
            <a:r>
              <a:rPr lang="en-US" altLang="zh-CN" b="0">
                <a:latin typeface="Euclid" panose="02020503060505020303" pitchFamily="18" charset="0"/>
              </a:rPr>
              <a:t>  </a:t>
            </a:r>
            <a:r>
              <a:rPr lang="en-US" altLang="zh-CN">
                <a:latin typeface="Euclid" panose="02020503060505020303" pitchFamily="18" charset="0"/>
              </a:rPr>
              <a:t>Diffie-Hellman</a:t>
            </a:r>
            <a:r>
              <a:rPr lang="zh-CN" altLang="en-US" b="0">
                <a:latin typeface="Euclid" panose="02020503060505020303" pitchFamily="18" charset="0"/>
              </a:rPr>
              <a:t>密钥交换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0A162B-1EF4-4417-9099-CE981126B53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11A07FF-6AE7-4838-A59B-0043547E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椭圆曲线公钥密码 </a:t>
            </a:r>
            <a:r>
              <a:rPr lang="en-US" altLang="zh-CN" dirty="0">
                <a:latin typeface="+mn-lt"/>
              </a:rPr>
              <a:t>(ECC) </a:t>
            </a:r>
            <a:r>
              <a:rPr lang="zh-CN" altLang="en-US" dirty="0">
                <a:latin typeface="+mn-lt"/>
              </a:rPr>
              <a:t>背景</a:t>
            </a:r>
            <a:endParaRPr lang="zh-CN" altLang="en-US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xmlns="" id="{BABB84B7-A838-417B-B86A-B490E3DF7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295400"/>
            <a:ext cx="8251825" cy="4800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dirty="0" err="1">
                <a:latin typeface="Euclid" panose="02020503060505020303" pitchFamily="18" charset="0"/>
              </a:rPr>
              <a:t>ElGamal</a:t>
            </a:r>
            <a:r>
              <a:rPr lang="zh-CN" altLang="en-US" dirty="0">
                <a:latin typeface="Euclid" panose="02020503060505020303" pitchFamily="18" charset="0"/>
              </a:rPr>
              <a:t>密码系统最为人诟病的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就是在加解密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或是认证时候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庞大的运算量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  <a:endParaRPr lang="zh-CN" altLang="en-US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而计算能力的提高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又迫使密钥长度不断增加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  <a:endParaRPr lang="zh-CN" altLang="en-US" dirty="0"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椭圆曲线密码系统 </a:t>
            </a:r>
            <a:r>
              <a:rPr lang="en-US" altLang="zh-CN" b="1" dirty="0">
                <a:latin typeface="Euclid" panose="02020503060505020303" pitchFamily="18" charset="0"/>
              </a:rPr>
              <a:t>(Elliptic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Curve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Cryptosystem,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ECC)</a:t>
            </a:r>
            <a:r>
              <a:rPr lang="zh-CN" altLang="en-US" dirty="0">
                <a:latin typeface="Euclid" panose="02020503060505020303" pitchFamily="18" charset="0"/>
              </a:rPr>
              <a:t>是</a:t>
            </a:r>
            <a:r>
              <a:rPr lang="en-US" altLang="zh-CN" b="1" dirty="0">
                <a:latin typeface="Euclid" panose="02020503060505020303" pitchFamily="18" charset="0"/>
              </a:rPr>
              <a:t>Neal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 err="1">
                <a:latin typeface="Euclid" panose="02020503060505020303" pitchFamily="18" charset="0"/>
              </a:rPr>
              <a:t>Koblitz</a:t>
            </a:r>
            <a:r>
              <a:rPr lang="zh-CN" altLang="en-US" dirty="0">
                <a:latin typeface="Euclid" panose="02020503060505020303" pitchFamily="18" charset="0"/>
              </a:rPr>
              <a:t>和</a:t>
            </a:r>
            <a:r>
              <a:rPr lang="en-US" altLang="zh-CN" b="1" dirty="0">
                <a:latin typeface="Euclid" panose="02020503060505020303" pitchFamily="18" charset="0"/>
              </a:rPr>
              <a:t>Victor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Miller</a:t>
            </a:r>
            <a:r>
              <a:rPr lang="zh-CN" altLang="en-US" dirty="0">
                <a:latin typeface="Euclid" panose="02020503060505020303" pitchFamily="18" charset="0"/>
              </a:rPr>
              <a:t>在</a:t>
            </a:r>
            <a:r>
              <a:rPr lang="en-US" altLang="zh-CN" b="1" dirty="0">
                <a:latin typeface="Euclid" panose="02020503060505020303" pitchFamily="18" charset="0"/>
              </a:rPr>
              <a:t>1985</a:t>
            </a:r>
            <a:r>
              <a:rPr lang="zh-CN" altLang="en-US" dirty="0">
                <a:latin typeface="Euclid" panose="02020503060505020303" pitchFamily="18" charset="0"/>
              </a:rPr>
              <a:t>年分别独立提出的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可以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达到同样安全程度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但密钥位数要少得多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  <a:endParaRPr lang="zh-CN" altLang="en-US" sz="1800" dirty="0">
              <a:latin typeface="Euclid" panose="02020503060505020303" pitchFamily="18" charset="0"/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大整数分解和有限域上的离散对数问题的最好破解法是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亚指数时间</a:t>
            </a:r>
            <a:r>
              <a:rPr lang="zh-CN" altLang="en-US" dirty="0">
                <a:latin typeface="Euclid" panose="02020503060505020303" pitchFamily="18" charset="0"/>
              </a:rPr>
              <a:t>的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ECC</a:t>
            </a:r>
            <a:r>
              <a:rPr lang="zh-CN" altLang="en-US" dirty="0">
                <a:latin typeface="Euclid" panose="02020503060505020303" pitchFamily="18" charset="0"/>
              </a:rPr>
              <a:t>建立在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椭圆曲线离散对数问题</a:t>
            </a:r>
            <a:r>
              <a:rPr lang="zh-CN" altLang="en-US" dirty="0">
                <a:latin typeface="Euclid" panose="02020503060505020303" pitchFamily="18" charset="0"/>
              </a:rPr>
              <a:t>之上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一般情况下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只有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指数时间解法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43117B-3669-4732-BD29-3B93086FDEA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1B50C2-F909-4203-8492-641F2DB4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椭圆曲线公钥密码 </a:t>
            </a:r>
            <a:r>
              <a:rPr lang="en-US" altLang="zh-CN" dirty="0">
                <a:latin typeface="+mn-lt"/>
              </a:rPr>
              <a:t>(ECC) </a:t>
            </a:r>
            <a:r>
              <a:rPr lang="zh-CN" altLang="en-US" dirty="0">
                <a:latin typeface="+mn-lt"/>
              </a:rPr>
              <a:t>背景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0E0D8E-1BAD-4CB3-A38E-CE237FD97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95400"/>
            <a:ext cx="7886700" cy="4800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目前已有多个国际标准采用了椭圆曲线公钥密码。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如果用</a:t>
            </a:r>
            <a:r>
              <a:rPr lang="en-US" altLang="zh-CN" b="1" dirty="0">
                <a:latin typeface="Euclid" panose="02020503060505020303" pitchFamily="18" charset="0"/>
              </a:rPr>
              <a:t>MIPS</a:t>
            </a:r>
            <a:r>
              <a:rPr lang="zh-CN" altLang="en-US" dirty="0">
                <a:latin typeface="Euclid" panose="02020503060505020303" pitchFamily="18" charset="0"/>
              </a:rPr>
              <a:t>年表示每秒钟执行一百万条指令的计算机计算一年的时间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目前一般认为需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10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12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MIPS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zh-CN" altLang="en-US" dirty="0">
                <a:latin typeface="Euclid" panose="02020503060505020303" pitchFamily="18" charset="0"/>
              </a:rPr>
              <a:t>才能破解的系统是比较安全的。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为了达到这个安全级别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需用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1024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比特</a:t>
            </a:r>
            <a:r>
              <a:rPr lang="zh-CN" altLang="en-US" dirty="0">
                <a:latin typeface="Euclid" panose="02020503060505020303" pitchFamily="18" charset="0"/>
              </a:rPr>
              <a:t>的模数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ECC</a:t>
            </a:r>
            <a:r>
              <a:rPr lang="zh-CN" altLang="en-US" dirty="0">
                <a:latin typeface="Euclid" panose="02020503060505020303" pitchFamily="18" charset="0"/>
              </a:rPr>
              <a:t>需用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160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比特</a:t>
            </a:r>
            <a:r>
              <a:rPr lang="zh-CN" altLang="en-US" dirty="0">
                <a:latin typeface="Euclid" panose="02020503060505020303" pitchFamily="18" charset="0"/>
              </a:rPr>
              <a:t>的模数。因此</a:t>
            </a:r>
            <a:r>
              <a:rPr lang="en-US" altLang="zh-CN" b="1" dirty="0">
                <a:latin typeface="Euclid" panose="02020503060505020303" pitchFamily="18" charset="0"/>
              </a:rPr>
              <a:t>ECC</a:t>
            </a:r>
            <a:r>
              <a:rPr lang="zh-CN" altLang="en-US" dirty="0">
                <a:latin typeface="Euclid" panose="02020503060505020303" pitchFamily="18" charset="0"/>
              </a:rPr>
              <a:t>每比特的强度远高于</a:t>
            </a:r>
            <a:r>
              <a:rPr lang="en-US" altLang="zh-CN" b="1" dirty="0">
                <a:latin typeface="Euclid" panose="02020503060505020303" pitchFamily="18" charset="0"/>
              </a:rPr>
              <a:t>RSA</a:t>
            </a:r>
            <a:r>
              <a:rPr lang="zh-CN" altLang="en-US" dirty="0">
                <a:latin typeface="Euclid" panose="02020503060505020303" pitchFamily="18" charset="0"/>
              </a:rPr>
              <a:t>。</a:t>
            </a:r>
          </a:p>
          <a:p>
            <a:pPr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ECC</a:t>
            </a:r>
            <a:r>
              <a:rPr lang="zh-CN" altLang="en-US" dirty="0">
                <a:latin typeface="Euclid" panose="02020503060505020303" pitchFamily="18" charset="0"/>
              </a:rPr>
              <a:t>可以实现加密、数字签名和密钥协商三大功能。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latin typeface="Euclid" panose="02020503060505020303" pitchFamily="18" charset="0"/>
            </a:endParaRPr>
          </a:p>
          <a:p>
            <a:pPr>
              <a:spcBef>
                <a:spcPct val="0"/>
              </a:spcBef>
            </a:pP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C247-ACC0-4D03-956C-74347C48851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xmlns="" id="{356CB617-151F-41E7-8966-A9885F6E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/>
              <a:t>相关密码算法的比较</a:t>
            </a:r>
          </a:p>
        </p:txBody>
      </p:sp>
      <p:graphicFrame>
        <p:nvGraphicFramePr>
          <p:cNvPr id="8" name="Group 88">
            <a:extLst>
              <a:ext uri="{FF2B5EF4-FFF2-40B4-BE49-F238E27FC236}">
                <a16:creationId xmlns:a16="http://schemas.microsoft.com/office/drawing/2014/main" xmlns="" id="{D1B04E0C-C33D-4B20-8B03-2030310C3DE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2255842"/>
              </p:ext>
            </p:extLst>
          </p:nvPr>
        </p:nvGraphicFramePr>
        <p:xfrm>
          <a:off x="1098550" y="2971800"/>
          <a:ext cx="7537450" cy="2247900"/>
        </p:xfrm>
        <a:graphic>
          <a:graphicData uri="http://schemas.openxmlformats.org/drawingml/2006/table">
            <a:tbl>
              <a:tblPr/>
              <a:tblGrid>
                <a:gridCol w="21878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956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384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8232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破解所需时间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MIPS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RSA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密钥大小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ECC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密钥大小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RSA/ECC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密钥大小之比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24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4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4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4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kumimoji="0" lang="en-US" altLang="zh-CN" sz="2400" b="1" i="0" u="none" strike="noStrike" kern="1200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512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768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1024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2048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132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163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华文中宋" panose="02010600040101010101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224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华文中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5:</a:t>
                      </a: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6: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7: 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10: 1</a:t>
                      </a:r>
                    </a:p>
                  </a:txBody>
                  <a:tcPr marL="91438" marR="91438" marT="45744" marB="457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0" name="Text Box 89">
            <a:extLst>
              <a:ext uri="{FF2B5EF4-FFF2-40B4-BE49-F238E27FC236}">
                <a16:creationId xmlns:a16="http://schemas.microsoft.com/office/drawing/2014/main" xmlns="" id="{10FF83E2-246B-49C1-8838-1D1F43D52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41538"/>
            <a:ext cx="2843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Euclid" panose="02020503060505020303" pitchFamily="18" charset="0"/>
              </a:rPr>
              <a:t>RSA</a:t>
            </a:r>
            <a:r>
              <a:rPr lang="zh-CN" altLang="en-US" b="0" dirty="0">
                <a:latin typeface="Euclid" panose="02020503060505020303" pitchFamily="18" charset="0"/>
              </a:rPr>
              <a:t>与</a:t>
            </a:r>
            <a:r>
              <a:rPr lang="en-US" altLang="zh-CN" dirty="0">
                <a:latin typeface="Euclid" panose="02020503060505020303" pitchFamily="18" charset="0"/>
              </a:rPr>
              <a:t>ECC</a:t>
            </a:r>
            <a:r>
              <a:rPr lang="zh-CN" altLang="en-US" b="0" dirty="0">
                <a:latin typeface="Euclid" panose="02020503060505020303" pitchFamily="18" charset="0"/>
              </a:rPr>
              <a:t>比较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209B31-B90D-4493-8C72-F9A5AED392C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AC1EFE-43D7-4653-803F-425954B8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相关密码算法的比较</a:t>
            </a:r>
          </a:p>
        </p:txBody>
      </p:sp>
      <p:sp>
        <p:nvSpPr>
          <p:cNvPr id="8" name="Text Box 90">
            <a:extLst>
              <a:ext uri="{FF2B5EF4-FFF2-40B4-BE49-F238E27FC236}">
                <a16:creationId xmlns:a16="http://schemas.microsoft.com/office/drawing/2014/main" xmlns="" id="{B0BCC45F-C6DE-4E85-B8C7-9AA91FBCB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50737"/>
            <a:ext cx="2971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marL="457200" indent="-457200" algn="ctr"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0" dirty="0">
                <a:latin typeface="Euclid" panose="02020503060505020303" pitchFamily="18" charset="0"/>
              </a:rPr>
              <a:t>密码强度比较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xmlns="" id="{5F286C42-5611-48C1-A020-8C72749D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16758"/>
              </p:ext>
            </p:extLst>
          </p:nvPr>
        </p:nvGraphicFramePr>
        <p:xfrm>
          <a:off x="1219200" y="2391887"/>
          <a:ext cx="6096000" cy="271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251322329"/>
                    </a:ext>
                  </a:extLst>
                </a:gridCol>
                <a:gridCol w="2126852">
                  <a:extLst>
                    <a:ext uri="{9D8B030D-6E8A-4147-A177-3AD203B41FA5}">
                      <a16:colId xmlns:a16="http://schemas.microsoft.com/office/drawing/2014/main" xmlns="" val="1894046466"/>
                    </a:ext>
                  </a:extLst>
                </a:gridCol>
                <a:gridCol w="1937148">
                  <a:extLst>
                    <a:ext uri="{9D8B030D-6E8A-4147-A177-3AD203B41FA5}">
                      <a16:colId xmlns:a16="http://schemas.microsoft.com/office/drawing/2014/main" xmlns="" val="3379851818"/>
                    </a:ext>
                  </a:extLst>
                </a:gridCol>
              </a:tblGrid>
              <a:tr h="4926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对称算法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ECC</a:t>
                      </a:r>
                      <a:endParaRPr kumimoji="0" lang="zh-CN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华文中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RSA</a:t>
                      </a:r>
                      <a:endParaRPr kumimoji="0" lang="zh-CN" alt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华文中宋" panose="02010600040101010101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4965115"/>
                  </a:ext>
                </a:extLst>
              </a:tr>
              <a:tr h="437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80-bit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163-bit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1024-bit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2338914108"/>
                  </a:ext>
                </a:extLst>
              </a:tr>
              <a:tr h="437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112-bit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224-bit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2048-bit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4103614138"/>
                  </a:ext>
                </a:extLst>
              </a:tr>
              <a:tr h="437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128-bit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256-bit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3072-bit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452130557"/>
                  </a:ext>
                </a:extLst>
              </a:tr>
              <a:tr h="437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192-bit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384-bit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华文中宋" panose="02010600040101010101" charset="-122"/>
                          <a:cs typeface="Times New Roman" panose="02020603050405020304" pitchFamily="18" charset="0"/>
                        </a:rPr>
                        <a:t>7680-bit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xmlns="" val="3017604334"/>
                  </a:ext>
                </a:extLst>
              </a:tr>
            </a:tbl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1E5628-F314-4A9A-B8A6-9939B63C02C9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3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xmlns="" id="{FB1C83D6-CEAC-4371-845D-96B39730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AF0683-C297-43F8-862C-4CCD5641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95400"/>
            <a:ext cx="7886700" cy="4749800"/>
          </a:xfrm>
        </p:spPr>
        <p:txBody>
          <a:bodyPr/>
          <a:lstStyle/>
          <a:p>
            <a:pPr>
              <a:buSzPct val="100000"/>
              <a:defRPr/>
            </a:pPr>
            <a:r>
              <a:rPr lang="zh-CN" altLang="en-US" dirty="0">
                <a:latin typeface="+mn-lt"/>
              </a:rPr>
              <a:t>实数域上的椭圆曲线方程是以下形式的三次方程</a:t>
            </a:r>
            <a:r>
              <a:rPr lang="en-US" altLang="zh-CN" dirty="0">
                <a:latin typeface="+mn-lt"/>
              </a:rPr>
              <a:t>:  </a:t>
            </a:r>
            <a:endParaRPr lang="zh-CN" altLang="en-US" dirty="0">
              <a:latin typeface="+mn-lt"/>
            </a:endParaRPr>
          </a:p>
          <a:p>
            <a:pPr indent="-6350" algn="ctr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axy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by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cx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dx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lt"/>
              </a:rPr>
              <a:t>    其中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zh-CN" altLang="en-US" dirty="0">
                <a:latin typeface="+mn-lt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满足某些简单条件的实数</a:t>
            </a:r>
            <a:r>
              <a:rPr lang="zh-CN" altLang="en-US" dirty="0">
                <a:latin typeface="+mn-lt"/>
              </a:rPr>
              <a:t>。</a:t>
            </a:r>
            <a:endParaRPr lang="en-US" altLang="zh-CN" dirty="0">
              <a:latin typeface="+mn-lt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+mn-lt"/>
              </a:rPr>
              <a:t>    </a:t>
            </a:r>
            <a:r>
              <a:rPr lang="zh-CN" altLang="en-US" dirty="0">
                <a:latin typeface="+mn-lt"/>
              </a:rPr>
              <a:t>定义中包括一个称为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无穷远点的元素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记为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O</a:t>
            </a:r>
            <a:r>
              <a:rPr lang="en-US" altLang="zh-CN" dirty="0">
                <a:latin typeface="+mn-lt"/>
              </a:rPr>
              <a:t>。</a:t>
            </a:r>
            <a:endParaRPr lang="zh-CN" altLang="en-US" dirty="0">
              <a:latin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E488DF-87D4-4A1F-95A4-2F6BD02D6594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99F44B-B7C2-48FB-AFB1-74CA140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E9442D09-BFC4-4419-B5ED-A6778C847833}"/>
              </a:ext>
            </a:extLst>
          </p:cNvPr>
          <p:cNvGrpSpPr>
            <a:grpSpLocks/>
          </p:cNvGrpSpPr>
          <p:nvPr/>
        </p:nvGrpSpPr>
        <p:grpSpPr bwMode="auto">
          <a:xfrm>
            <a:off x="617538" y="1868488"/>
            <a:ext cx="7664450" cy="4379912"/>
            <a:chOff x="1005513" y="3624580"/>
            <a:chExt cx="7664255" cy="4379575"/>
          </a:xfrm>
        </p:grpSpPr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xmlns="" id="{1A16841E-4F3E-429C-A50F-E1A630FA4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5513" y="3624580"/>
            <a:ext cx="7664255" cy="4379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40" r:id="rId4" imgW="3671316" imgH="1860804" progId="Visio.Drawing.5">
                    <p:embed/>
                  </p:oleObj>
                </mc:Choice>
                <mc:Fallback>
                  <p:oleObj r:id="rId4" imgW="3671316" imgH="1860804" progId="Visio.Drawing.5">
                    <p:embed/>
                    <p:pic>
                      <p:nvPicPr>
                        <p:cNvPr id="69640" name="Object 4">
                          <a:extLst>
                            <a:ext uri="{FF2B5EF4-FFF2-40B4-BE49-F238E27FC236}">
                              <a16:creationId xmlns:a16="http://schemas.microsoft.com/office/drawing/2014/main" xmlns="" id="{7217AA24-A4D2-41E0-871D-C2E4A0F64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513" y="3624580"/>
                          <a:ext cx="7664255" cy="4379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xmlns="" id="{009D5CBF-BA02-4197-8D59-3063F5B1C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606" y="7528176"/>
              <a:ext cx="23621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0">
                  <a:latin typeface="华文中宋" panose="02010600040101010101" pitchFamily="2" charset="-122"/>
                </a:rPr>
                <a:t>椭圆曲线的例子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FFAA0409-1D1B-4C76-B361-CD50C8E556F5}"/>
              </a:ext>
            </a:extLst>
          </p:cNvPr>
          <p:cNvSpPr txBox="1"/>
          <p:nvPr/>
        </p:nvSpPr>
        <p:spPr>
          <a:xfrm>
            <a:off x="914400" y="1143000"/>
            <a:ext cx="59436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lt"/>
                <a:ea typeface="华文中宋" panose="02010600040101010101" pitchFamily="2" charset="-122"/>
              </a:rPr>
              <a:t>实数域上的椭圆曲线图像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E3440F-8919-4432-AB6A-CB007A50D3F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16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D5534A-64FB-4C80-801F-9E6081A7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E7654D7-F1E7-4788-88F9-6415D44C6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466056"/>
            <a:ext cx="8221265" cy="4579144"/>
          </a:xfrm>
        </p:spPr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</a:t>
            </a:r>
            <a:r>
              <a:rPr lang="zh-CN" altLang="en-US" sz="2800" dirty="0">
                <a:latin typeface="Euclid" panose="02020503060505020303" pitchFamily="18" charset="0"/>
              </a:rPr>
              <a:t>域上的椭圆曲线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latin typeface="Euclid" panose="02020503060505020303" pitchFamily="18" charset="0"/>
              </a:rPr>
              <a:t>通过坐标变换转化为简单形式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lvl="1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ax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latin typeface="Euclid" panose="02020503060505020303" pitchFamily="18" charset="0"/>
              </a:rPr>
              <a:t>由它确定的椭圆曲线常记为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简记为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latin typeface="Euclid" panose="02020503060505020303" pitchFamily="18" charset="0"/>
              </a:rPr>
              <a:t>当</a:t>
            </a:r>
            <a:r>
              <a:rPr lang="en-US" altLang="zh-CN" sz="2800" b="1" dirty="0">
                <a:latin typeface="Euclid" panose="02020503060505020303" pitchFamily="18" charset="0"/>
              </a:rPr>
              <a:t>4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latin typeface="Euclid" panose="02020503060505020303" pitchFamily="18" charset="0"/>
              </a:rPr>
              <a:t>+27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2</a:t>
            </a:r>
            <a:r>
              <a:rPr lang="zh-CN" altLang="en-US" sz="2800" b="1" dirty="0">
                <a:latin typeface="Euclid" panose="02020503060505020303" pitchFamily="18" charset="0"/>
              </a:rPr>
              <a:t>≠</a:t>
            </a:r>
            <a:r>
              <a:rPr lang="en-US" altLang="zh-CN" sz="2800" b="1" dirty="0">
                <a:latin typeface="Euclid" panose="02020503060505020303" pitchFamily="18" charset="0"/>
              </a:rPr>
              <a:t>0</a:t>
            </a:r>
            <a:r>
              <a:rPr lang="zh-CN" altLang="en-US" sz="2800" dirty="0">
                <a:latin typeface="Euclid" panose="02020503060505020303" pitchFamily="18" charset="0"/>
              </a:rPr>
              <a:t>时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称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是一条非奇异椭圆曲线。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latin typeface="Euclid" panose="02020503060505020303" pitchFamily="18" charset="0"/>
              </a:rPr>
              <a:t>对于非奇异椭圆曲线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我们可以基于集合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定义一个群。这是一个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阿贝尔群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具有重要的 </a:t>
            </a:r>
            <a:r>
              <a:rPr lang="en-US" altLang="zh-CN" sz="2800" b="1" dirty="0">
                <a:latin typeface="Euclid" panose="02020503060505020303" pitchFamily="18" charset="0"/>
              </a:rPr>
              <a:t>“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加法规则</a:t>
            </a:r>
            <a:r>
              <a:rPr lang="en-US" altLang="zh-CN" sz="2800" b="1" dirty="0">
                <a:latin typeface="Euclid" panose="02020503060505020303" pitchFamily="18" charset="0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属性。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1080000" lvl="1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BC264C-5A61-41D7-B0E5-0F5A140BEC2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6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90A838-6088-4B8D-B12F-56CA49FC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3F691F7-C384-4BF5-993F-96C256736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4902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>
                <a:latin typeface="Euclid" panose="02020503060505020303" pitchFamily="18" charset="0"/>
                <a:cs typeface="Times New Roman" panose="02020603050405020304" pitchFamily="18" charset="0"/>
              </a:rPr>
              <a:t>加法的几何描述</a:t>
            </a:r>
            <a:endParaRPr lang="en-US" altLang="zh-CN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dirty="0">
                <a:latin typeface="Euclid" panose="02020503060505020303" pitchFamily="18" charset="0"/>
              </a:rPr>
              <a:t>椭圆曲线上的加法运算定义如下：如果椭圆曲线上的</a:t>
            </a:r>
            <a:r>
              <a:rPr lang="en-US" altLang="zh-CN" sz="2800" b="1" dirty="0">
                <a:latin typeface="Euclid" panose="02020503060505020303" pitchFamily="18" charset="0"/>
              </a:rPr>
              <a:t>3</a:t>
            </a:r>
            <a:r>
              <a:rPr lang="zh-CN" altLang="en-US" sz="2800" dirty="0">
                <a:latin typeface="Euclid" panose="02020503060505020303" pitchFamily="18" charset="0"/>
              </a:rPr>
              <a:t>个点位于同一直线上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那么它们的和为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05338735-BEA7-4903-8E2F-9B5847248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2569096"/>
            <a:ext cx="4953000" cy="389329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F70D6-9169-4D65-A3E4-0B220316A7C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2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xmlns="" id="{3895E96B-FA8D-48EB-8182-80709C30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公钥密码体制的特点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xmlns="" id="{E42D1912-57B2-4989-9732-6A097954F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0"/>
            <a:ext cx="7886700" cy="4826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加密与解密的分开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dirty="0">
                <a:latin typeface="Times New Roman" panose="02020603050405020304" pitchFamily="18" charset="0"/>
              </a:rPr>
              <a:t>通过密码算法和加密密钥来确定解密密钥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在计算上是不可行的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dirty="0">
                <a:latin typeface="Times New Roman" panose="02020603050405020304" pitchFamily="18" charset="0"/>
              </a:rPr>
              <a:t>两个密钥的任何一个都可用来加密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另一个用来解密。如何使用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取决于需求</a:t>
            </a: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密钥分发简单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公钥可以通过公开信道传输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密钥管理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需要保存的密钥量大大减少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个用户的系统只需要维护</a:t>
            </a:r>
            <a:r>
              <a:rPr lang="en-US" altLang="zh-CN" b="1" i="1" dirty="0">
                <a:latin typeface="Euclid" panose="02020503060505020303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个公钥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可满足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不相识的人之间保密、认证需求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可以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实现数字签名</a:t>
            </a:r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F421FC-15C5-4D83-B586-10FCE2E1F5D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49A065C-C36F-4E46-AD24-BE86CDB0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F7D88D3-6809-44E4-8374-594C5D6D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43000"/>
            <a:ext cx="7886700" cy="5105400"/>
          </a:xfrm>
        </p:spPr>
        <p:txBody>
          <a:bodyPr/>
          <a:lstStyle/>
          <a:p>
            <a:pPr marL="228600"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  <a:cs typeface="Times New Roman" panose="02020603050405020304" pitchFamily="18" charset="0"/>
              </a:rPr>
              <a:t>加法的规则</a:t>
            </a:r>
            <a:endParaRPr lang="en-US" altLang="zh-CN" sz="28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O</a:t>
            </a: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为加法单位元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即对椭圆曲线上任一点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有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latin typeface="Euclid" panose="02020503060505020303" pitchFamily="18" charset="0"/>
              </a:rPr>
              <a:t>O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dirty="0">
                <a:latin typeface="Euclid" panose="02020503060505020303" pitchFamily="18" charset="0"/>
              </a:rPr>
              <a:t>。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加法逆元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  <a:r>
              <a:rPr lang="zh-CN" altLang="en-US" sz="2600" dirty="0">
                <a:latin typeface="Euclid" panose="02020503060505020303" pitchFamily="18" charset="0"/>
              </a:rPr>
              <a:t>设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600" b="1" dirty="0">
                <a:latin typeface="Euclid" panose="02020503060505020303" pitchFamily="18" charset="0"/>
              </a:rPr>
              <a:t>=(</a:t>
            </a:r>
            <a:r>
              <a:rPr lang="en-US" altLang="zh-CN" sz="2600" b="1" i="1" dirty="0">
                <a:latin typeface="Euclid" panose="02020503060505020303" pitchFamily="18" charset="0"/>
              </a:rPr>
              <a:t>x</a:t>
            </a:r>
            <a:r>
              <a:rPr lang="en-US" altLang="zh-CN" sz="2600" b="1" dirty="0">
                <a:latin typeface="Euclid" panose="02020503060505020303" pitchFamily="18" charset="0"/>
              </a:rPr>
              <a:t>, </a:t>
            </a:r>
            <a:r>
              <a:rPr lang="en-US" altLang="zh-CN" sz="2600" b="1" i="1" dirty="0">
                <a:latin typeface="Euclid" panose="02020503060505020303" pitchFamily="18" charset="0"/>
              </a:rPr>
              <a:t>y</a:t>
            </a:r>
            <a:r>
              <a:rPr lang="en-US" altLang="zh-CN" sz="2600" b="1" dirty="0">
                <a:latin typeface="Euclid" panose="02020503060505020303" pitchFamily="18" charset="0"/>
              </a:rPr>
              <a:t>)</a:t>
            </a:r>
            <a:r>
              <a:rPr lang="zh-CN" altLang="en-US" sz="2600" dirty="0">
                <a:latin typeface="Euclid" panose="02020503060505020303" pitchFamily="18" charset="0"/>
              </a:rPr>
              <a:t>是椭圆曲线上一点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其逆元</a:t>
            </a:r>
            <a:r>
              <a:rPr lang="en-US" altLang="zh-CN" sz="2600" dirty="0">
                <a:latin typeface="Euclid" panose="02020503060505020303" pitchFamily="18" charset="0"/>
              </a:rPr>
              <a:t> 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600" b="1" dirty="0">
                <a:latin typeface="Euclid" panose="02020503060505020303" pitchFamily="18" charset="0"/>
              </a:rPr>
              <a:t>=(</a:t>
            </a:r>
            <a:r>
              <a:rPr lang="en-US" altLang="zh-CN" sz="2600" b="1" i="1" dirty="0">
                <a:latin typeface="Euclid" panose="02020503060505020303" pitchFamily="18" charset="0"/>
              </a:rPr>
              <a:t>x</a:t>
            </a:r>
            <a:r>
              <a:rPr lang="en-US" altLang="zh-CN" sz="2600" b="1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Euclid" panose="02020503060505020303" pitchFamily="18" charset="0"/>
              </a:rPr>
              <a:t>y</a:t>
            </a:r>
            <a:r>
              <a:rPr lang="en-US" altLang="zh-CN" sz="2600" b="1" dirty="0">
                <a:latin typeface="Euclid" panose="02020503060505020303" pitchFamily="18" charset="0"/>
              </a:rPr>
              <a:t>)。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的定义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  <a:r>
              <a:rPr lang="zh-CN" altLang="en-US" sz="2600" dirty="0">
                <a:latin typeface="Euclid" panose="02020503060505020303" pitchFamily="18" charset="0"/>
              </a:rPr>
              <a:t>设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zh-CN" altLang="en-US" sz="2600" dirty="0">
                <a:latin typeface="Euclid" panose="02020503060505020303" pitchFamily="18" charset="0"/>
              </a:rPr>
              <a:t>和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zh-CN" altLang="en-US" sz="2600" dirty="0">
                <a:latin typeface="Euclid" panose="02020503060505020303" pitchFamily="18" charset="0"/>
              </a:rPr>
              <a:t>是</a:t>
            </a:r>
            <a:r>
              <a:rPr lang="en-US" altLang="zh-CN" sz="2600" b="1" i="1" dirty="0">
                <a:latin typeface="Euclid" panose="02020503060505020303" pitchFamily="18" charset="0"/>
              </a:rPr>
              <a:t>x</a:t>
            </a:r>
            <a:r>
              <a:rPr lang="zh-CN" altLang="en-US" sz="2600" dirty="0">
                <a:latin typeface="Euclid" panose="02020503060505020303" pitchFamily="18" charset="0"/>
              </a:rPr>
              <a:t>坐标不同的两点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画一条通过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dirty="0">
                <a:latin typeface="Euclid" panose="02020503060505020303" pitchFamily="18" charset="0"/>
              </a:rPr>
              <a:t>、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zh-CN" altLang="en-US" sz="2600" dirty="0">
                <a:latin typeface="Euclid" panose="02020503060505020303" pitchFamily="18" charset="0"/>
              </a:rPr>
              <a:t>的直线与椭圆曲线交于</a:t>
            </a:r>
            <a:r>
              <a:rPr lang="en-US" altLang="zh-CN" sz="2600" b="1" i="1" dirty="0">
                <a:latin typeface="Euclid" panose="02020503060505020303" pitchFamily="18" charset="0"/>
              </a:rPr>
              <a:t>R</a:t>
            </a:r>
            <a:r>
              <a:rPr lang="en-US" altLang="zh-CN" sz="2600" dirty="0">
                <a:latin typeface="Euclid" panose="02020503060505020303" pitchFamily="18" charset="0"/>
              </a:rPr>
              <a:t>。</a:t>
            </a:r>
            <a:r>
              <a:rPr lang="zh-CN" altLang="en-US" sz="2600" dirty="0">
                <a:latin typeface="Euclid" panose="02020503060505020303" pitchFamily="18" charset="0"/>
              </a:rPr>
              <a:t>由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latin typeface="Euclid" panose="02020503060505020303" pitchFamily="18" charset="0"/>
              </a:rPr>
              <a:t>Q </a:t>
            </a:r>
            <a:r>
              <a:rPr lang="en-US" altLang="zh-CN" sz="2600" b="1" dirty="0"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latin typeface="Euclid" panose="02020503060505020303" pitchFamily="18" charset="0"/>
              </a:rPr>
              <a:t>R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b="1" i="1" dirty="0">
                <a:latin typeface="Euclid" panose="02020503060505020303" pitchFamily="18" charset="0"/>
              </a:rPr>
              <a:t>O</a:t>
            </a:r>
            <a:r>
              <a:rPr lang="zh-CN" altLang="en-US" sz="2600" dirty="0">
                <a:latin typeface="Euclid" panose="02020503060505020303" pitchFamily="18" charset="0"/>
              </a:rPr>
              <a:t>得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zh-CN" altLang="en-US" sz="2600" dirty="0">
                <a:latin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Euclid" panose="02020503060505020303" pitchFamily="18" charset="0"/>
              </a:rPr>
              <a:t>R</a:t>
            </a:r>
            <a:r>
              <a:rPr lang="en-US" altLang="zh-CN" sz="2600" dirty="0">
                <a:latin typeface="Euclid" panose="02020503060505020303" pitchFamily="18" charset="0"/>
              </a:rPr>
              <a:t>。</a:t>
            </a:r>
          </a:p>
          <a:p>
            <a:pPr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点</a:t>
            </a:r>
            <a:r>
              <a:rPr lang="en-US" altLang="zh-CN" sz="26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zh-CN" altLang="en-US" sz="2600" dirty="0">
                <a:solidFill>
                  <a:srgbClr val="FF0000"/>
                </a:solidFill>
                <a:latin typeface="Euclid" panose="02020503060505020303" pitchFamily="18" charset="0"/>
              </a:rPr>
              <a:t>的倍数</a:t>
            </a:r>
            <a:r>
              <a:rPr lang="en-US" altLang="zh-CN" sz="2600" dirty="0">
                <a:latin typeface="Euclid" panose="02020503060505020303" pitchFamily="18" charset="0"/>
              </a:rPr>
              <a:t>: </a:t>
            </a:r>
            <a:r>
              <a:rPr lang="zh-CN" altLang="en-US" sz="2600" dirty="0">
                <a:latin typeface="Euclid" panose="02020503060505020303" pitchFamily="18" charset="0"/>
              </a:rPr>
              <a:t>在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zh-CN" altLang="en-US" sz="2600" dirty="0">
                <a:latin typeface="Euclid" panose="02020503060505020303" pitchFamily="18" charset="0"/>
              </a:rPr>
              <a:t>点做椭圆曲线的一条切线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设切线与椭圆曲线交于点</a:t>
            </a:r>
            <a:r>
              <a:rPr lang="en-US" altLang="zh-CN" sz="2600" b="1" i="1" dirty="0">
                <a:latin typeface="Euclid" panose="02020503060505020303" pitchFamily="18" charset="0"/>
              </a:rPr>
              <a:t>T</a:t>
            </a:r>
            <a:r>
              <a:rPr lang="en-US" altLang="zh-CN" sz="2600" dirty="0">
                <a:latin typeface="Euclid" panose="02020503060505020303" pitchFamily="18" charset="0"/>
              </a:rPr>
              <a:t>, </a:t>
            </a:r>
            <a:r>
              <a:rPr lang="zh-CN" altLang="en-US" sz="2600" dirty="0">
                <a:latin typeface="Euclid" panose="02020503060505020303" pitchFamily="18" charset="0"/>
              </a:rPr>
              <a:t>定义</a:t>
            </a:r>
            <a:r>
              <a:rPr lang="zh-CN" altLang="en-US" sz="2600" b="1" dirty="0">
                <a:latin typeface="Euclid" panose="02020503060505020303" pitchFamily="18" charset="0"/>
              </a:rPr>
              <a:t>2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en-US" altLang="zh-CN" sz="2600" b="1" dirty="0">
                <a:latin typeface="Euclid" panose="02020503060505020303" pitchFamily="18" charset="0"/>
              </a:rPr>
              <a:t>+</a:t>
            </a:r>
            <a:r>
              <a:rPr lang="en-US" altLang="zh-CN" sz="2600" b="1" i="1" dirty="0">
                <a:latin typeface="Euclid" panose="02020503060505020303" pitchFamily="18" charset="0"/>
              </a:rPr>
              <a:t>Q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zh-CN" altLang="en-US" sz="2600" dirty="0">
                <a:latin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Euclid" panose="02020503060505020303" pitchFamily="18" charset="0"/>
              </a:rPr>
              <a:t>T</a:t>
            </a:r>
            <a:r>
              <a:rPr lang="en-US" altLang="zh-CN" sz="2600" dirty="0">
                <a:latin typeface="Euclid" panose="02020503060505020303" pitchFamily="18" charset="0"/>
              </a:rPr>
              <a:t>。</a:t>
            </a:r>
          </a:p>
          <a:p>
            <a:pPr marL="228600"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  <a:cs typeface="Times New Roman" panose="02020603050405020304" pitchFamily="18" charset="0"/>
              </a:rPr>
              <a:t>以上定义的加法具有加法运算的一般性质</a:t>
            </a:r>
            <a:r>
              <a:rPr lang="en-US" altLang="zh-CN" sz="2800" dirty="0"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  <a:cs typeface="Times New Roman" panose="02020603050405020304" pitchFamily="18" charset="0"/>
              </a:rPr>
              <a:t>如交换律、结合律等。</a:t>
            </a: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CE8D28-515E-4089-961C-F785BA0E2958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FCBD1E6-EA33-4C6F-97AC-712940414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Euclid" panose="02020503060505020303" pitchFamily="18" charset="0"/>
              </a:rPr>
              <a:t>实数域上的</a:t>
            </a:r>
            <a:r>
              <a:rPr lang="zh-CN" altLang="en-US" dirty="0"/>
              <a:t>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7792A2-BCFC-435C-94BE-4308DC46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219200"/>
            <a:ext cx="7886700" cy="4826000"/>
          </a:xfrm>
        </p:spPr>
        <p:txBody>
          <a:bodyPr/>
          <a:lstStyle/>
          <a:p>
            <a:pPr marL="228600" lvl="1">
              <a:lnSpc>
                <a:spcPct val="10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  <a:cs typeface="Times New Roman" panose="02020603050405020304" pitchFamily="18" charset="0"/>
              </a:rPr>
              <a:t>加法的代数描述</a:t>
            </a:r>
            <a:endParaRPr lang="en-US" altLang="zh-CN" sz="28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对于椭圆曲线上不互为逆元的两点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en-US" altLang="zh-CN" sz="2800" b="1" dirty="0"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), </a:t>
            </a:r>
            <a:r>
              <a:rPr lang="en-US" altLang="zh-CN" sz="2800" b="1" i="1" dirty="0">
                <a:latin typeface="Euclid" panose="02020503060505020303" pitchFamily="18" charset="0"/>
              </a:rPr>
              <a:t>S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en-US" altLang="zh-CN" sz="2800" b="1" dirty="0"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由以下规则确定：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None/>
              <a:defRPr/>
            </a:pP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defRPr/>
            </a:pP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其中</a:t>
            </a:r>
          </a:p>
          <a:p>
            <a:pPr marL="1080000" lvl="1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D0F034C9-6518-418F-B11B-6FAC21A44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454129"/>
              </p:ext>
            </p:extLst>
          </p:nvPr>
        </p:nvGraphicFramePr>
        <p:xfrm>
          <a:off x="2609850" y="2958717"/>
          <a:ext cx="3048000" cy="1238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2" name="Equation" r:id="rId3" imgW="901309" imgH="368140" progId="Equation.DSMT4">
                  <p:embed/>
                </p:oleObj>
              </mc:Choice>
              <mc:Fallback>
                <p:oleObj name="Equation" r:id="rId3" imgW="901309" imgH="3681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958717"/>
                        <a:ext cx="3048000" cy="12385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xmlns="" id="{42AA2325-F5ED-4C65-ABE8-4137E1643A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085374"/>
              </p:ext>
            </p:extLst>
          </p:nvPr>
        </p:nvGraphicFramePr>
        <p:xfrm>
          <a:off x="2438400" y="4260009"/>
          <a:ext cx="2819400" cy="197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3" name="Equation" r:id="rId5" imgW="1015559" imgH="710891" progId="Equation.DSMT4">
                  <p:embed/>
                </p:oleObj>
              </mc:Choice>
              <mc:Fallback>
                <p:oleObj name="Equation" r:id="rId5" imgW="1015559" imgH="710891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260009"/>
                        <a:ext cx="2819400" cy="19709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94EBAA-CD8C-47D9-AB22-86299806416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>
            <a:extLst>
              <a:ext uri="{FF2B5EF4-FFF2-40B4-BE49-F238E27FC236}">
                <a16:creationId xmlns:a16="http://schemas.microsoft.com/office/drawing/2014/main" xmlns="" id="{624AD66E-56FB-416F-B78C-98CD8E82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69979-6D1E-479E-BA89-3B803A33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143000"/>
            <a:ext cx="7886700" cy="5029199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SzPct val="100000"/>
              <a:defRPr/>
            </a:pPr>
            <a:r>
              <a:rPr lang="zh-CN" altLang="en-US" dirty="0">
                <a:latin typeface="+mn-lt"/>
              </a:rPr>
              <a:t>密码中普遍采用的是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有限域上</a:t>
            </a:r>
            <a:r>
              <a:rPr lang="zh-CN" altLang="en-US" dirty="0">
                <a:latin typeface="+mn-lt"/>
              </a:rPr>
              <a:t>的椭圆曲线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是指曲线方程定义式中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所有系数都是某一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有限域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GF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 </a:t>
            </a:r>
            <a:r>
              <a:rPr lang="zh-CN" altLang="en-US" dirty="0">
                <a:latin typeface="+mn-lt"/>
              </a:rPr>
              <a:t>中的元素 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p </a:t>
            </a:r>
            <a:r>
              <a:rPr lang="zh-CN" altLang="en-US" dirty="0">
                <a:latin typeface="+mn-lt"/>
              </a:rPr>
              <a:t>为一大素数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。其中</a:t>
            </a:r>
            <a:endParaRPr lang="en-US" altLang="zh-CN" dirty="0">
              <a:latin typeface="+mn-lt"/>
            </a:endParaRPr>
          </a:p>
          <a:p>
            <a:pPr marL="228600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最为常用的是由方程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indent="-6350" algn="ctr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≡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ax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</a:p>
          <a:p>
            <a:pPr indent="-6350" algn="ctr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dirty="0" err="1">
                <a:solidFill>
                  <a:srgbClr val="FF0000"/>
                </a:solidFill>
                <a:latin typeface="Euclid" panose="02020503060505020303" pitchFamily="18" charset="0"/>
              </a:rPr>
              <a:t>∈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GF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4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+27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≠ 0 (mod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))</a:t>
            </a:r>
          </a:p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的所有点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再加上一个无穷远点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zh-CN" altLang="en-US" sz="2800" dirty="0">
                <a:latin typeface="Euclid" panose="02020503060505020303" pitchFamily="18" charset="0"/>
              </a:rPr>
              <a:t>构成的集合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其中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en-US" altLang="zh-CN" sz="2800" b="1" i="1" dirty="0">
                <a:latin typeface="Euclid" panose="02020503060505020303" pitchFamily="18" charset="0"/>
              </a:rPr>
              <a:t> b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en-US" altLang="zh-CN" sz="2800" b="1" i="1" dirty="0">
                <a:latin typeface="Euclid" panose="02020503060505020303" pitchFamily="18" charset="0"/>
              </a:rPr>
              <a:t> x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zh-CN" altLang="en-US" sz="2800" dirty="0">
                <a:latin typeface="Euclid" panose="02020503060505020303" pitchFamily="18" charset="0"/>
              </a:rPr>
              <a:t>均在有限域</a:t>
            </a:r>
            <a:r>
              <a:rPr lang="en-US" altLang="zh-CN" sz="2800" b="1" i="1" dirty="0">
                <a:latin typeface="Euclid" panose="02020503060505020303" pitchFamily="18" charset="0"/>
              </a:rPr>
              <a:t>GF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上取值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是素数。</a:t>
            </a:r>
            <a:endParaRPr lang="en-US" altLang="zh-CN" sz="2800" dirty="0">
              <a:latin typeface="Euclid" panose="020205030605050203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452257-D5B9-4826-B723-DDD5DE1FA9B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xmlns="" id="{2B7AC686-FF32-4382-B9F6-5478BC36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107" name="Rectangle 2">
            <a:extLst>
              <a:ext uri="{FF2B5EF4-FFF2-40B4-BE49-F238E27FC236}">
                <a16:creationId xmlns:a16="http://schemas.microsoft.com/office/drawing/2014/main" xmlns="" id="{C759CBAE-706C-4316-B419-92F1566C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117600"/>
            <a:ext cx="7737475" cy="1793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Ø"/>
              <a:defRPr sz="2800" b="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70000"/>
              <a:buFont typeface="Times New Roman" panose="02020603050405020304" pitchFamily="18" charset="0"/>
              <a:buChar char="─"/>
              <a:defRPr sz="2400" b="0" kern="12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例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23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b="1" dirty="0">
                <a:latin typeface="Euclid" panose="02020503060505020303" pitchFamily="18" charset="0"/>
              </a:rPr>
              <a:t> =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= 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4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+27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baseline="30000" dirty="0">
                <a:latin typeface="Euclid" panose="02020503060505020303" pitchFamily="18" charset="0"/>
              </a:rPr>
              <a:t>2 </a:t>
            </a:r>
            <a:r>
              <a:rPr lang="en-US" altLang="zh-CN" b="1" dirty="0">
                <a:latin typeface="Euclid" panose="02020503060505020303" pitchFamily="18" charset="0"/>
              </a:rPr>
              <a:t>(mod 23) ≡ 8 ≠ 0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方程为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dirty="0">
                <a:latin typeface="Euclid" panose="02020503060505020303" pitchFamily="18" charset="0"/>
              </a:rPr>
              <a:t>+1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其图形是连续曲线。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)={(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b="1" dirty="0">
                <a:solidFill>
                  <a:srgbClr val="333333"/>
                </a:solidFill>
                <a:latin typeface="Droid Sans Fallback"/>
              </a:rPr>
              <a:t>∪</a:t>
            </a:r>
            <a:r>
              <a:rPr lang="en-US" altLang="zh-CN" b="1" dirty="0">
                <a:latin typeface="Euclid" panose="02020503060505020303" pitchFamily="18" charset="0"/>
              </a:rPr>
              <a:t>{</a:t>
            </a:r>
            <a:r>
              <a:rPr lang="en-US" altLang="zh-CN" b="1" i="1" dirty="0">
                <a:latin typeface="Euclid" panose="02020503060505020303" pitchFamily="18" charset="0"/>
              </a:rPr>
              <a:t>O</a:t>
            </a:r>
            <a:r>
              <a:rPr lang="en-US" altLang="zh-CN" b="1" dirty="0">
                <a:latin typeface="Euclid" panose="02020503060505020303" pitchFamily="18" charset="0"/>
              </a:rPr>
              <a:t>}|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≡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dirty="0">
                <a:latin typeface="Euclid" panose="02020503060505020303" pitchFamily="18" charset="0"/>
              </a:rPr>
              <a:t>+1 (mod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0 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≤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为整数</a:t>
            </a:r>
            <a:r>
              <a:rPr lang="en-US" altLang="zh-CN" dirty="0">
                <a:latin typeface="Euclid" panose="02020503060505020303" pitchFamily="18" charset="0"/>
              </a:rPr>
              <a:t>}</a:t>
            </a:r>
          </a:p>
          <a:p>
            <a:pPr indent="-6350" eaLnBrk="1" hangingPunct="1">
              <a:buFontTx/>
              <a:buNone/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graphicFrame>
        <p:nvGraphicFramePr>
          <p:cNvPr id="208" name="Group 910">
            <a:extLst>
              <a:ext uri="{FF2B5EF4-FFF2-40B4-BE49-F238E27FC236}">
                <a16:creationId xmlns:a16="http://schemas.microsoft.com/office/drawing/2014/main" xmlns="" id="{7DFDE93A-1A92-4914-BBCF-AB664A0D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11823"/>
              </p:ext>
            </p:extLst>
          </p:nvPr>
        </p:nvGraphicFramePr>
        <p:xfrm>
          <a:off x="3736975" y="3387725"/>
          <a:ext cx="5257800" cy="2773362"/>
        </p:xfrm>
        <a:graphic>
          <a:graphicData uri="http://schemas.openxmlformats.org/drawingml/2006/table">
            <a:tbl>
              <a:tblPr/>
              <a:tblGrid>
                <a:gridCol w="1035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83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7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(0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(0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22)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7)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16)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(3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(3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13)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(4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(5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4)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(5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19)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(6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4)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4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(6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19)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(7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11)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(7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2)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(9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7)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(9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16)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(11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3)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(11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(12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4)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(12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19)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(13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7)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1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(13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16)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(17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3)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(17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(18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3)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(18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20)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642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(19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5)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(19</a:t>
                      </a:r>
                      <a:r>
                        <a:rPr kumimoji="0" lang="zh-CN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18)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Euclid" panose="02020503060505020303" pitchFamily="18" charset="0"/>
                          <a:ea typeface="宋体" pitchFamily="2" charset="-122"/>
                        </a:rPr>
                        <a:t>O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Euclid" panose="02020503060505020303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0704" name="Text Box 577">
            <a:extLst>
              <a:ext uri="{FF2B5EF4-FFF2-40B4-BE49-F238E27FC236}">
                <a16:creationId xmlns:a16="http://schemas.microsoft.com/office/drawing/2014/main" xmlns="" id="{7F275C66-7392-443C-AB6E-E03FEBA4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67013"/>
            <a:ext cx="21605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>
                <a:latin typeface="Euclid" panose="02020503060505020303" pitchFamily="18" charset="0"/>
                <a:ea typeface="宋体" panose="02010600030101010101" pitchFamily="2" charset="-122"/>
              </a:rPr>
              <a:t>点集</a:t>
            </a:r>
            <a:r>
              <a:rPr lang="en-US" altLang="zh-CN" i="1">
                <a:latin typeface="Euclid" panose="02020503060505020303" pitchFamily="18" charset="0"/>
                <a:ea typeface="宋体" panose="02010600030101010101" pitchFamily="2" charset="-122"/>
              </a:rPr>
              <a:t>E</a:t>
            </a:r>
            <a:r>
              <a:rPr lang="en-US" altLang="zh-CN" baseline="-25000">
                <a:latin typeface="Euclid" panose="02020503060505020303" pitchFamily="18" charset="0"/>
                <a:ea typeface="宋体" panose="02010600030101010101" pitchFamily="2" charset="-122"/>
              </a:rPr>
              <a:t>23</a:t>
            </a:r>
            <a:r>
              <a:rPr lang="en-US" altLang="zh-CN">
                <a:latin typeface="Euclid" panose="02020503060505020303" pitchFamily="18" charset="0"/>
                <a:ea typeface="宋体" panose="02010600030101010101" pitchFamily="2" charset="-122"/>
              </a:rPr>
              <a:t>(1, 1)</a:t>
            </a:r>
          </a:p>
        </p:txBody>
      </p:sp>
      <p:grpSp>
        <p:nvGrpSpPr>
          <p:cNvPr id="70705" name="组合 211">
            <a:extLst>
              <a:ext uri="{FF2B5EF4-FFF2-40B4-BE49-F238E27FC236}">
                <a16:creationId xmlns:a16="http://schemas.microsoft.com/office/drawing/2014/main" xmlns="" id="{BE6A9B24-B88B-48A8-BE2C-68AACE5051B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001963"/>
            <a:ext cx="2559050" cy="3289300"/>
            <a:chOff x="838200" y="3002702"/>
            <a:chExt cx="2558652" cy="3287989"/>
          </a:xfrm>
        </p:grpSpPr>
        <p:grpSp>
          <p:nvGrpSpPr>
            <p:cNvPr id="74805" name="组合 210">
              <a:extLst>
                <a:ext uri="{FF2B5EF4-FFF2-40B4-BE49-F238E27FC236}">
                  <a16:creationId xmlns:a16="http://schemas.microsoft.com/office/drawing/2014/main" xmlns="" id="{4D0EF8C0-75C6-4DB1-AAC5-0BA44A567F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200" y="3002702"/>
              <a:ext cx="2558652" cy="2808287"/>
              <a:chOff x="838200" y="3002702"/>
              <a:chExt cx="2558652" cy="2808287"/>
            </a:xfrm>
          </p:grpSpPr>
          <p:sp>
            <p:nvSpPr>
              <p:cNvPr id="74807" name="Freeform 215">
                <a:extLst>
                  <a:ext uri="{FF2B5EF4-FFF2-40B4-BE49-F238E27FC236}">
                    <a16:creationId xmlns:a16="http://schemas.microsoft.com/office/drawing/2014/main" xmlns="" id="{E98BF7A8-1EC4-4595-982B-C3AC9248B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203" y="4551727"/>
                <a:ext cx="1345498" cy="1227871"/>
              </a:xfrm>
              <a:custGeom>
                <a:avLst/>
                <a:gdLst>
                  <a:gd name="T0" fmla="*/ 2147483646 w 1098"/>
                  <a:gd name="T1" fmla="*/ 2147483646 h 1017"/>
                  <a:gd name="T2" fmla="*/ 2147483646 w 1098"/>
                  <a:gd name="T3" fmla="*/ 2147483646 h 1017"/>
                  <a:gd name="T4" fmla="*/ 2147483646 w 1098"/>
                  <a:gd name="T5" fmla="*/ 2147483646 h 1017"/>
                  <a:gd name="T6" fmla="*/ 2147483646 w 1098"/>
                  <a:gd name="T7" fmla="*/ 2147483646 h 1017"/>
                  <a:gd name="T8" fmla="*/ 2147483646 w 1098"/>
                  <a:gd name="T9" fmla="*/ 2147483646 h 1017"/>
                  <a:gd name="T10" fmla="*/ 2147483646 w 1098"/>
                  <a:gd name="T11" fmla="*/ 2147483646 h 1017"/>
                  <a:gd name="T12" fmla="*/ 2147483646 w 1098"/>
                  <a:gd name="T13" fmla="*/ 2147483646 h 1017"/>
                  <a:gd name="T14" fmla="*/ 2147483646 w 1098"/>
                  <a:gd name="T15" fmla="*/ 2147483646 h 1017"/>
                  <a:gd name="T16" fmla="*/ 2147483646 w 1098"/>
                  <a:gd name="T17" fmla="*/ 2147483646 h 1017"/>
                  <a:gd name="T18" fmla="*/ 2147483646 w 1098"/>
                  <a:gd name="T19" fmla="*/ 2147483646 h 1017"/>
                  <a:gd name="T20" fmla="*/ 2147483646 w 1098"/>
                  <a:gd name="T21" fmla="*/ 2147483646 h 1017"/>
                  <a:gd name="T22" fmla="*/ 2147483646 w 1098"/>
                  <a:gd name="T23" fmla="*/ 2147483646 h 1017"/>
                  <a:gd name="T24" fmla="*/ 2147483646 w 1098"/>
                  <a:gd name="T25" fmla="*/ 2147483646 h 1017"/>
                  <a:gd name="T26" fmla="*/ 2147483646 w 1098"/>
                  <a:gd name="T27" fmla="*/ 2147483646 h 1017"/>
                  <a:gd name="T28" fmla="*/ 2147483646 w 1098"/>
                  <a:gd name="T29" fmla="*/ 2147483646 h 1017"/>
                  <a:gd name="T30" fmla="*/ 2147483646 w 1098"/>
                  <a:gd name="T31" fmla="*/ 2147483646 h 1017"/>
                  <a:gd name="T32" fmla="*/ 2147483646 w 1098"/>
                  <a:gd name="T33" fmla="*/ 2147483646 h 1017"/>
                  <a:gd name="T34" fmla="*/ 2147483646 w 1098"/>
                  <a:gd name="T35" fmla="*/ 2147483646 h 1017"/>
                  <a:gd name="T36" fmla="*/ 0 w 1098"/>
                  <a:gd name="T37" fmla="*/ 0 h 10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98" h="1017">
                    <a:moveTo>
                      <a:pt x="1098" y="1017"/>
                    </a:moveTo>
                    <a:lnTo>
                      <a:pt x="1090" y="949"/>
                    </a:lnTo>
                    <a:lnTo>
                      <a:pt x="1075" y="875"/>
                    </a:lnTo>
                    <a:lnTo>
                      <a:pt x="1050" y="805"/>
                    </a:lnTo>
                    <a:lnTo>
                      <a:pt x="1018" y="732"/>
                    </a:lnTo>
                    <a:lnTo>
                      <a:pt x="981" y="661"/>
                    </a:lnTo>
                    <a:lnTo>
                      <a:pt x="935" y="590"/>
                    </a:lnTo>
                    <a:lnTo>
                      <a:pt x="882" y="519"/>
                    </a:lnTo>
                    <a:lnTo>
                      <a:pt x="822" y="453"/>
                    </a:lnTo>
                    <a:lnTo>
                      <a:pt x="757" y="390"/>
                    </a:lnTo>
                    <a:lnTo>
                      <a:pt x="688" y="328"/>
                    </a:lnTo>
                    <a:lnTo>
                      <a:pt x="613" y="272"/>
                    </a:lnTo>
                    <a:lnTo>
                      <a:pt x="533" y="217"/>
                    </a:lnTo>
                    <a:lnTo>
                      <a:pt x="449" y="168"/>
                    </a:lnTo>
                    <a:lnTo>
                      <a:pt x="364" y="123"/>
                    </a:lnTo>
                    <a:lnTo>
                      <a:pt x="274" y="85"/>
                    </a:lnTo>
                    <a:lnTo>
                      <a:pt x="184" y="50"/>
                    </a:lnTo>
                    <a:lnTo>
                      <a:pt x="92" y="24"/>
                    </a:lnTo>
                    <a:lnTo>
                      <a:pt x="0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8" name="Freeform 216">
                <a:extLst>
                  <a:ext uri="{FF2B5EF4-FFF2-40B4-BE49-F238E27FC236}">
                    <a16:creationId xmlns:a16="http://schemas.microsoft.com/office/drawing/2014/main" xmlns="" id="{32888265-9E33-44A2-BB44-749BE1DE1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3203" y="3002702"/>
                <a:ext cx="1345498" cy="1255640"/>
              </a:xfrm>
              <a:custGeom>
                <a:avLst/>
                <a:gdLst>
                  <a:gd name="T0" fmla="*/ 0 w 1098"/>
                  <a:gd name="T1" fmla="*/ 2147483646 h 1040"/>
                  <a:gd name="T2" fmla="*/ 2147483646 w 1098"/>
                  <a:gd name="T3" fmla="*/ 2147483646 h 1040"/>
                  <a:gd name="T4" fmla="*/ 2147483646 w 1098"/>
                  <a:gd name="T5" fmla="*/ 2147483646 h 1040"/>
                  <a:gd name="T6" fmla="*/ 2147483646 w 1098"/>
                  <a:gd name="T7" fmla="*/ 2147483646 h 1040"/>
                  <a:gd name="T8" fmla="*/ 2147483646 w 1098"/>
                  <a:gd name="T9" fmla="*/ 2147483646 h 1040"/>
                  <a:gd name="T10" fmla="*/ 2147483646 w 1098"/>
                  <a:gd name="T11" fmla="*/ 2147483646 h 1040"/>
                  <a:gd name="T12" fmla="*/ 2147483646 w 1098"/>
                  <a:gd name="T13" fmla="*/ 2147483646 h 1040"/>
                  <a:gd name="T14" fmla="*/ 2147483646 w 1098"/>
                  <a:gd name="T15" fmla="*/ 2147483646 h 1040"/>
                  <a:gd name="T16" fmla="*/ 2147483646 w 1098"/>
                  <a:gd name="T17" fmla="*/ 2147483646 h 1040"/>
                  <a:gd name="T18" fmla="*/ 2147483646 w 1098"/>
                  <a:gd name="T19" fmla="*/ 2147483646 h 1040"/>
                  <a:gd name="T20" fmla="*/ 2147483646 w 1098"/>
                  <a:gd name="T21" fmla="*/ 2147483646 h 1040"/>
                  <a:gd name="T22" fmla="*/ 2147483646 w 1098"/>
                  <a:gd name="T23" fmla="*/ 2147483646 h 1040"/>
                  <a:gd name="T24" fmla="*/ 2147483646 w 1098"/>
                  <a:gd name="T25" fmla="*/ 2147483646 h 1040"/>
                  <a:gd name="T26" fmla="*/ 2147483646 w 1098"/>
                  <a:gd name="T27" fmla="*/ 2147483646 h 1040"/>
                  <a:gd name="T28" fmla="*/ 2147483646 w 1098"/>
                  <a:gd name="T29" fmla="*/ 2147483646 h 1040"/>
                  <a:gd name="T30" fmla="*/ 2147483646 w 1098"/>
                  <a:gd name="T31" fmla="*/ 2147483646 h 1040"/>
                  <a:gd name="T32" fmla="*/ 2147483646 w 1098"/>
                  <a:gd name="T33" fmla="*/ 2147483646 h 1040"/>
                  <a:gd name="T34" fmla="*/ 2147483646 w 1098"/>
                  <a:gd name="T35" fmla="*/ 2147483646 h 1040"/>
                  <a:gd name="T36" fmla="*/ 2147483646 w 1098"/>
                  <a:gd name="T37" fmla="*/ 2147483646 h 1040"/>
                  <a:gd name="T38" fmla="*/ 2147483646 w 1098"/>
                  <a:gd name="T39" fmla="*/ 0 h 104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098" h="1040">
                    <a:moveTo>
                      <a:pt x="0" y="1040"/>
                    </a:moveTo>
                    <a:lnTo>
                      <a:pt x="85" y="1012"/>
                    </a:lnTo>
                    <a:lnTo>
                      <a:pt x="171" y="979"/>
                    </a:lnTo>
                    <a:lnTo>
                      <a:pt x="255" y="941"/>
                    </a:lnTo>
                    <a:lnTo>
                      <a:pt x="338" y="901"/>
                    </a:lnTo>
                    <a:lnTo>
                      <a:pt x="420" y="854"/>
                    </a:lnTo>
                    <a:lnTo>
                      <a:pt x="500" y="804"/>
                    </a:lnTo>
                    <a:lnTo>
                      <a:pt x="575" y="753"/>
                    </a:lnTo>
                    <a:lnTo>
                      <a:pt x="648" y="696"/>
                    </a:lnTo>
                    <a:lnTo>
                      <a:pt x="717" y="639"/>
                    </a:lnTo>
                    <a:lnTo>
                      <a:pt x="780" y="578"/>
                    </a:lnTo>
                    <a:lnTo>
                      <a:pt x="841" y="514"/>
                    </a:lnTo>
                    <a:lnTo>
                      <a:pt x="893" y="451"/>
                    </a:lnTo>
                    <a:lnTo>
                      <a:pt x="943" y="387"/>
                    </a:lnTo>
                    <a:lnTo>
                      <a:pt x="985" y="321"/>
                    </a:lnTo>
                    <a:lnTo>
                      <a:pt x="1021" y="255"/>
                    </a:lnTo>
                    <a:lnTo>
                      <a:pt x="1050" y="189"/>
                    </a:lnTo>
                    <a:lnTo>
                      <a:pt x="1073" y="125"/>
                    </a:lnTo>
                    <a:lnTo>
                      <a:pt x="1090" y="62"/>
                    </a:lnTo>
                    <a:lnTo>
                      <a:pt x="1098" y="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09" name="Freeform 217">
                <a:extLst>
                  <a:ext uri="{FF2B5EF4-FFF2-40B4-BE49-F238E27FC236}">
                    <a16:creationId xmlns:a16="http://schemas.microsoft.com/office/drawing/2014/main" xmlns="" id="{3673BF60-5D6D-4BE0-AE10-3BBDB7447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3552" y="4258342"/>
                <a:ext cx="87004" cy="288556"/>
              </a:xfrm>
              <a:custGeom>
                <a:avLst/>
                <a:gdLst>
                  <a:gd name="T0" fmla="*/ 2147483646 w 71"/>
                  <a:gd name="T1" fmla="*/ 0 h 239"/>
                  <a:gd name="T2" fmla="*/ 2147483646 w 71"/>
                  <a:gd name="T3" fmla="*/ 2147483646 h 239"/>
                  <a:gd name="T4" fmla="*/ 2147483646 w 71"/>
                  <a:gd name="T5" fmla="*/ 2147483646 h 239"/>
                  <a:gd name="T6" fmla="*/ 2147483646 w 71"/>
                  <a:gd name="T7" fmla="*/ 2147483646 h 239"/>
                  <a:gd name="T8" fmla="*/ 2147483646 w 71"/>
                  <a:gd name="T9" fmla="*/ 2147483646 h 239"/>
                  <a:gd name="T10" fmla="*/ 2147483646 w 71"/>
                  <a:gd name="T11" fmla="*/ 2147483646 h 239"/>
                  <a:gd name="T12" fmla="*/ 0 w 71"/>
                  <a:gd name="T13" fmla="*/ 2147483646 h 239"/>
                  <a:gd name="T14" fmla="*/ 2147483646 w 71"/>
                  <a:gd name="T15" fmla="*/ 2147483646 h 239"/>
                  <a:gd name="T16" fmla="*/ 2147483646 w 71"/>
                  <a:gd name="T17" fmla="*/ 2147483646 h 239"/>
                  <a:gd name="T18" fmla="*/ 2147483646 w 71"/>
                  <a:gd name="T19" fmla="*/ 2147483646 h 239"/>
                  <a:gd name="T20" fmla="*/ 2147483646 w 71"/>
                  <a:gd name="T21" fmla="*/ 2147483646 h 239"/>
                  <a:gd name="T22" fmla="*/ 2147483646 w 71"/>
                  <a:gd name="T23" fmla="*/ 2147483646 h 239"/>
                  <a:gd name="T24" fmla="*/ 2147483646 w 71"/>
                  <a:gd name="T25" fmla="*/ 2147483646 h 23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" h="239">
                    <a:moveTo>
                      <a:pt x="71" y="0"/>
                    </a:moveTo>
                    <a:lnTo>
                      <a:pt x="54" y="5"/>
                    </a:lnTo>
                    <a:lnTo>
                      <a:pt x="35" y="17"/>
                    </a:lnTo>
                    <a:lnTo>
                      <a:pt x="21" y="36"/>
                    </a:lnTo>
                    <a:lnTo>
                      <a:pt x="10" y="59"/>
                    </a:lnTo>
                    <a:lnTo>
                      <a:pt x="2" y="90"/>
                    </a:lnTo>
                    <a:lnTo>
                      <a:pt x="0" y="121"/>
                    </a:lnTo>
                    <a:lnTo>
                      <a:pt x="2" y="151"/>
                    </a:lnTo>
                    <a:lnTo>
                      <a:pt x="10" y="180"/>
                    </a:lnTo>
                    <a:lnTo>
                      <a:pt x="21" y="203"/>
                    </a:lnTo>
                    <a:lnTo>
                      <a:pt x="35" y="222"/>
                    </a:lnTo>
                    <a:lnTo>
                      <a:pt x="54" y="236"/>
                    </a:lnTo>
                    <a:lnTo>
                      <a:pt x="71" y="239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0" name="Line 218">
                <a:extLst>
                  <a:ext uri="{FF2B5EF4-FFF2-40B4-BE49-F238E27FC236}">
                    <a16:creationId xmlns:a16="http://schemas.microsoft.com/office/drawing/2014/main" xmlns="" id="{D47CEF7D-52AA-4A05-BBB7-1EA07AFFD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372722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1" name="Line 219">
                <a:extLst>
                  <a:ext uri="{FF2B5EF4-FFF2-40B4-BE49-F238E27FC236}">
                    <a16:creationId xmlns:a16="http://schemas.microsoft.com/office/drawing/2014/main" xmlns="" id="{2632105D-FB35-4F2F-9560-6B36191A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303904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2" name="Line 220">
                <a:extLst>
                  <a:ext uri="{FF2B5EF4-FFF2-40B4-BE49-F238E27FC236}">
                    <a16:creationId xmlns:a16="http://schemas.microsoft.com/office/drawing/2014/main" xmlns="" id="{EF27E980-F840-404F-86DE-407AC79BF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235085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3" name="Line 221">
                <a:extLst>
                  <a:ext uri="{FF2B5EF4-FFF2-40B4-BE49-F238E27FC236}">
                    <a16:creationId xmlns:a16="http://schemas.microsoft.com/office/drawing/2014/main" xmlns="" id="{194F7963-EDB0-4F89-ACB8-CB64DE5F8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167473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4" name="Line 222">
                <a:extLst>
                  <a:ext uri="{FF2B5EF4-FFF2-40B4-BE49-F238E27FC236}">
                    <a16:creationId xmlns:a16="http://schemas.microsoft.com/office/drawing/2014/main" xmlns="" id="{67D242E7-0915-46D3-99FA-2249717B8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098655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5" name="Line 223">
                <a:extLst>
                  <a:ext uri="{FF2B5EF4-FFF2-40B4-BE49-F238E27FC236}">
                    <a16:creationId xmlns:a16="http://schemas.microsoft.com/office/drawing/2014/main" xmlns="" id="{30B3483C-1997-4A41-B5DB-54B58217C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5031043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6" name="Line 224">
                <a:extLst>
                  <a:ext uri="{FF2B5EF4-FFF2-40B4-BE49-F238E27FC236}">
                    <a16:creationId xmlns:a16="http://schemas.microsoft.com/office/drawing/2014/main" xmlns="" id="{8C62FF00-49E8-49C1-A68C-71E74FF3C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962225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7" name="Line 225">
                <a:extLst>
                  <a:ext uri="{FF2B5EF4-FFF2-40B4-BE49-F238E27FC236}">
                    <a16:creationId xmlns:a16="http://schemas.microsoft.com/office/drawing/2014/main" xmlns="" id="{1B778668-F80D-4915-8ADF-0DBF8526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893406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8" name="Line 226">
                <a:extLst>
                  <a:ext uri="{FF2B5EF4-FFF2-40B4-BE49-F238E27FC236}">
                    <a16:creationId xmlns:a16="http://schemas.microsoft.com/office/drawing/2014/main" xmlns="" id="{C17D9B23-D4AC-4136-91B8-E4463F001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825795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9" name="Line 227">
                <a:extLst>
                  <a:ext uri="{FF2B5EF4-FFF2-40B4-BE49-F238E27FC236}">
                    <a16:creationId xmlns:a16="http://schemas.microsoft.com/office/drawing/2014/main" xmlns="" id="{543AC34E-27A7-4606-977D-2B0CDF0ED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756976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0" name="Line 228">
                <a:extLst>
                  <a:ext uri="{FF2B5EF4-FFF2-40B4-BE49-F238E27FC236}">
                    <a16:creationId xmlns:a16="http://schemas.microsoft.com/office/drawing/2014/main" xmlns="" id="{14EEBA64-724D-4328-A294-B349A6DE3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689364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1" name="Line 229">
                <a:extLst>
                  <a:ext uri="{FF2B5EF4-FFF2-40B4-BE49-F238E27FC236}">
                    <a16:creationId xmlns:a16="http://schemas.microsoft.com/office/drawing/2014/main" xmlns="" id="{2834EE08-254C-4E74-B605-E46BB647C3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620546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2" name="Line 230">
                <a:extLst>
                  <a:ext uri="{FF2B5EF4-FFF2-40B4-BE49-F238E27FC236}">
                    <a16:creationId xmlns:a16="http://schemas.microsoft.com/office/drawing/2014/main" xmlns="" id="{A739A4FA-92EB-46EA-B4E4-ABA1F035C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551727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3" name="Line 231">
                <a:extLst>
                  <a:ext uri="{FF2B5EF4-FFF2-40B4-BE49-F238E27FC236}">
                    <a16:creationId xmlns:a16="http://schemas.microsoft.com/office/drawing/2014/main" xmlns="" id="{12A948E1-DDA9-427F-9A52-6F54E908C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484116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4" name="Line 232">
                <a:extLst>
                  <a:ext uri="{FF2B5EF4-FFF2-40B4-BE49-F238E27FC236}">
                    <a16:creationId xmlns:a16="http://schemas.microsoft.com/office/drawing/2014/main" xmlns="" id="{F7518BC9-2369-4ED8-8B71-4BCEF243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415297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5" name="Line 233">
                <a:extLst>
                  <a:ext uri="{FF2B5EF4-FFF2-40B4-BE49-F238E27FC236}">
                    <a16:creationId xmlns:a16="http://schemas.microsoft.com/office/drawing/2014/main" xmlns="" id="{361B6A4F-7D4B-4B23-AF55-B323B3E19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346478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6" name="Line 234">
                <a:extLst>
                  <a:ext uri="{FF2B5EF4-FFF2-40B4-BE49-F238E27FC236}">
                    <a16:creationId xmlns:a16="http://schemas.microsoft.com/office/drawing/2014/main" xmlns="" id="{A865827B-134F-41CB-B5D3-5D1732D91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278867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7" name="Line 235">
                <a:extLst>
                  <a:ext uri="{FF2B5EF4-FFF2-40B4-BE49-F238E27FC236}">
                    <a16:creationId xmlns:a16="http://schemas.microsoft.com/office/drawing/2014/main" xmlns="" id="{B76B04AD-1C8B-45B3-BAC9-A776DF25D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210048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8" name="Line 236">
                <a:extLst>
                  <a:ext uri="{FF2B5EF4-FFF2-40B4-BE49-F238E27FC236}">
                    <a16:creationId xmlns:a16="http://schemas.microsoft.com/office/drawing/2014/main" xmlns="" id="{328E0F18-5316-4D32-B567-96EADFBD8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142437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29" name="Line 237">
                <a:extLst>
                  <a:ext uri="{FF2B5EF4-FFF2-40B4-BE49-F238E27FC236}">
                    <a16:creationId xmlns:a16="http://schemas.microsoft.com/office/drawing/2014/main" xmlns="" id="{D6EE726C-1718-4366-9BFD-B58CC3556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073618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0" name="Line 238">
                <a:extLst>
                  <a:ext uri="{FF2B5EF4-FFF2-40B4-BE49-F238E27FC236}">
                    <a16:creationId xmlns:a16="http://schemas.microsoft.com/office/drawing/2014/main" xmlns="" id="{81DFF696-A144-4FD1-BD9E-61A8917BE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4004799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1" name="Line 239">
                <a:extLst>
                  <a:ext uri="{FF2B5EF4-FFF2-40B4-BE49-F238E27FC236}">
                    <a16:creationId xmlns:a16="http://schemas.microsoft.com/office/drawing/2014/main" xmlns="" id="{AD9B6E17-8AAA-446E-98DE-23BA43547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937188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2" name="Line 240">
                <a:extLst>
                  <a:ext uri="{FF2B5EF4-FFF2-40B4-BE49-F238E27FC236}">
                    <a16:creationId xmlns:a16="http://schemas.microsoft.com/office/drawing/2014/main" xmlns="" id="{54830C3D-8831-4338-89D5-9F600BB2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868369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3" name="Line 241">
                <a:extLst>
                  <a:ext uri="{FF2B5EF4-FFF2-40B4-BE49-F238E27FC236}">
                    <a16:creationId xmlns:a16="http://schemas.microsoft.com/office/drawing/2014/main" xmlns="" id="{15DE35F3-7903-429A-87A2-D4F0BE9BC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800758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4" name="Line 242">
                <a:extLst>
                  <a:ext uri="{FF2B5EF4-FFF2-40B4-BE49-F238E27FC236}">
                    <a16:creationId xmlns:a16="http://schemas.microsoft.com/office/drawing/2014/main" xmlns="" id="{A4AE989F-C1EB-4FC7-B009-859E6F70F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731939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5" name="Line 243">
                <a:extLst>
                  <a:ext uri="{FF2B5EF4-FFF2-40B4-BE49-F238E27FC236}">
                    <a16:creationId xmlns:a16="http://schemas.microsoft.com/office/drawing/2014/main" xmlns="" id="{418C26FB-3924-4E67-8B95-B4F2324C2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663120"/>
                <a:ext cx="1225" cy="35013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6" name="Line 244">
                <a:extLst>
                  <a:ext uri="{FF2B5EF4-FFF2-40B4-BE49-F238E27FC236}">
                    <a16:creationId xmlns:a16="http://schemas.microsoft.com/office/drawing/2014/main" xmlns="" id="{37FB7C77-D64C-4BC3-8E2E-3C116207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595509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7" name="Line 245">
                <a:extLst>
                  <a:ext uri="{FF2B5EF4-FFF2-40B4-BE49-F238E27FC236}">
                    <a16:creationId xmlns:a16="http://schemas.microsoft.com/office/drawing/2014/main" xmlns="" id="{8223D18E-4B4D-441E-AEDB-57E44F637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526690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8" name="Line 246">
                <a:extLst>
                  <a:ext uri="{FF2B5EF4-FFF2-40B4-BE49-F238E27FC236}">
                    <a16:creationId xmlns:a16="http://schemas.microsoft.com/office/drawing/2014/main" xmlns="" id="{67170021-4D1F-4A2F-922E-222382F41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459079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39" name="Line 247">
                <a:extLst>
                  <a:ext uri="{FF2B5EF4-FFF2-40B4-BE49-F238E27FC236}">
                    <a16:creationId xmlns:a16="http://schemas.microsoft.com/office/drawing/2014/main" xmlns="" id="{97920DD4-73D3-4FAC-B847-6168D39E9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74345" y="3390260"/>
                <a:ext cx="1225" cy="338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0" name="Freeform 248">
                <a:extLst>
                  <a:ext uri="{FF2B5EF4-FFF2-40B4-BE49-F238E27FC236}">
                    <a16:creationId xmlns:a16="http://schemas.microsoft.com/office/drawing/2014/main" xmlns="" id="{3290F2D2-1F96-4CA2-8604-34476362E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8611" y="3325063"/>
                <a:ext cx="25734" cy="31391"/>
              </a:xfrm>
              <a:custGeom>
                <a:avLst/>
                <a:gdLst>
                  <a:gd name="T0" fmla="*/ 2147483646 w 10"/>
                  <a:gd name="T1" fmla="*/ 2147483646 h 11"/>
                  <a:gd name="T2" fmla="*/ 2147483646 w 10"/>
                  <a:gd name="T3" fmla="*/ 0 h 11"/>
                  <a:gd name="T4" fmla="*/ 0 w 10"/>
                  <a:gd name="T5" fmla="*/ 2147483646 h 1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" h="11">
                    <a:moveTo>
                      <a:pt x="10" y="11"/>
                    </a:moveTo>
                    <a:lnTo>
                      <a:pt x="10" y="0"/>
                    </a:lnTo>
                    <a:lnTo>
                      <a:pt x="0" y="7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1" name="Line 249">
                <a:extLst>
                  <a:ext uri="{FF2B5EF4-FFF2-40B4-BE49-F238E27FC236}">
                    <a16:creationId xmlns:a16="http://schemas.microsoft.com/office/drawing/2014/main" xmlns="" id="{F0660C50-D563-4C5D-A35A-80B6601BF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97144" y="3364906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2" name="Line 250">
                <a:extLst>
                  <a:ext uri="{FF2B5EF4-FFF2-40B4-BE49-F238E27FC236}">
                    <a16:creationId xmlns:a16="http://schemas.microsoft.com/office/drawing/2014/main" xmlns="" id="{68027249-5406-49E4-9561-B4D657DC2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45677" y="3404748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3" name="Line 251">
                <a:extLst>
                  <a:ext uri="{FF2B5EF4-FFF2-40B4-BE49-F238E27FC236}">
                    <a16:creationId xmlns:a16="http://schemas.microsoft.com/office/drawing/2014/main" xmlns="" id="{0BA6F259-EF77-4C1E-B7E8-451D215BAC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4210" y="3440969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4" name="Line 252">
                <a:extLst>
                  <a:ext uri="{FF2B5EF4-FFF2-40B4-BE49-F238E27FC236}">
                    <a16:creationId xmlns:a16="http://schemas.microsoft.com/office/drawing/2014/main" xmlns="" id="{F2967BE8-0A9C-41D5-A6D1-757B34623B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2743" y="3480811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5" name="Line 253">
                <a:extLst>
                  <a:ext uri="{FF2B5EF4-FFF2-40B4-BE49-F238E27FC236}">
                    <a16:creationId xmlns:a16="http://schemas.microsoft.com/office/drawing/2014/main" xmlns="" id="{D89B291B-4577-49F4-A508-C26E12201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1275" y="3520653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6" name="Line 254">
                <a:extLst>
                  <a:ext uri="{FF2B5EF4-FFF2-40B4-BE49-F238E27FC236}">
                    <a16:creationId xmlns:a16="http://schemas.microsoft.com/office/drawing/2014/main" xmlns="" id="{6F0A4993-94C5-477C-8484-4F4771012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1034" y="3560496"/>
                <a:ext cx="24508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7" name="Line 255">
                <a:extLst>
                  <a:ext uri="{FF2B5EF4-FFF2-40B4-BE49-F238E27FC236}">
                    <a16:creationId xmlns:a16="http://schemas.microsoft.com/office/drawing/2014/main" xmlns="" id="{9E4DC1EE-D162-46D7-87AE-49B2DC601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9567" y="3601546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8" name="Line 256">
                <a:extLst>
                  <a:ext uri="{FF2B5EF4-FFF2-40B4-BE49-F238E27FC236}">
                    <a16:creationId xmlns:a16="http://schemas.microsoft.com/office/drawing/2014/main" xmlns="" id="{10195DA5-D1DE-4DD6-A19D-2B2E3D346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8099" y="3637766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49" name="Line 257">
                <a:extLst>
                  <a:ext uri="{FF2B5EF4-FFF2-40B4-BE49-F238E27FC236}">
                    <a16:creationId xmlns:a16="http://schemas.microsoft.com/office/drawing/2014/main" xmlns="" id="{BC7E6821-F683-40D1-B0D3-FD38A6C76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86632" y="3677608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0" name="Line 258">
                <a:extLst>
                  <a:ext uri="{FF2B5EF4-FFF2-40B4-BE49-F238E27FC236}">
                    <a16:creationId xmlns:a16="http://schemas.microsoft.com/office/drawing/2014/main" xmlns="" id="{A0EFB185-4C6A-4DC4-91AA-11496D298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35165" y="3717451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1" name="Line 259">
                <a:extLst>
                  <a:ext uri="{FF2B5EF4-FFF2-40B4-BE49-F238E27FC236}">
                    <a16:creationId xmlns:a16="http://schemas.microsoft.com/office/drawing/2014/main" xmlns="" id="{39A3051A-B5E4-4E64-8931-74C25FC273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698" y="3757293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2" name="Line 260">
                <a:extLst>
                  <a:ext uri="{FF2B5EF4-FFF2-40B4-BE49-F238E27FC236}">
                    <a16:creationId xmlns:a16="http://schemas.microsoft.com/office/drawing/2014/main" xmlns="" id="{A2649AC6-13AD-4DBA-8AF2-DB6AC8DB8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2231" y="3797136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3" name="Line 261">
                <a:extLst>
                  <a:ext uri="{FF2B5EF4-FFF2-40B4-BE49-F238E27FC236}">
                    <a16:creationId xmlns:a16="http://schemas.microsoft.com/office/drawing/2014/main" xmlns="" id="{C5104471-4B7F-47B5-948B-AC8B7F686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1989" y="3834563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4" name="Line 262">
                <a:extLst>
                  <a:ext uri="{FF2B5EF4-FFF2-40B4-BE49-F238E27FC236}">
                    <a16:creationId xmlns:a16="http://schemas.microsoft.com/office/drawing/2014/main" xmlns="" id="{DFFFEB8B-2C63-4C26-8EC4-10C5CF27D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30522" y="3874406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5" name="Line 263">
                <a:extLst>
                  <a:ext uri="{FF2B5EF4-FFF2-40B4-BE49-F238E27FC236}">
                    <a16:creationId xmlns:a16="http://schemas.microsoft.com/office/drawing/2014/main" xmlns="" id="{C7D15A70-208A-4114-974C-5B2CC3A90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9055" y="3914248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6" name="Line 264">
                <a:extLst>
                  <a:ext uri="{FF2B5EF4-FFF2-40B4-BE49-F238E27FC236}">
                    <a16:creationId xmlns:a16="http://schemas.microsoft.com/office/drawing/2014/main" xmlns="" id="{9806FF17-DC8F-47FC-92B0-6AD730D8B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7588" y="3954091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7" name="Line 265">
                <a:extLst>
                  <a:ext uri="{FF2B5EF4-FFF2-40B4-BE49-F238E27FC236}">
                    <a16:creationId xmlns:a16="http://schemas.microsoft.com/office/drawing/2014/main" xmlns="" id="{5DDFBBFA-2F0C-4B2C-806D-0A59F9675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6121" y="3993933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8" name="Line 266">
                <a:extLst>
                  <a:ext uri="{FF2B5EF4-FFF2-40B4-BE49-F238E27FC236}">
                    <a16:creationId xmlns:a16="http://schemas.microsoft.com/office/drawing/2014/main" xmlns="" id="{F1E42288-A0AA-4900-A7C8-59C177660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4653" y="4031361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59" name="Line 267">
                <a:extLst>
                  <a:ext uri="{FF2B5EF4-FFF2-40B4-BE49-F238E27FC236}">
                    <a16:creationId xmlns:a16="http://schemas.microsoft.com/office/drawing/2014/main" xmlns="" id="{D7E0E6B6-617D-4488-B77A-CADE1CF12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4412" y="4071203"/>
                <a:ext cx="24508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0" name="Line 268">
                <a:extLst>
                  <a:ext uri="{FF2B5EF4-FFF2-40B4-BE49-F238E27FC236}">
                    <a16:creationId xmlns:a16="http://schemas.microsoft.com/office/drawing/2014/main" xmlns="" id="{73041ADC-3CD0-4AB0-A563-F12FEA0D7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2945" y="4111046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1" name="Line 269">
                <a:extLst>
                  <a:ext uri="{FF2B5EF4-FFF2-40B4-BE49-F238E27FC236}">
                    <a16:creationId xmlns:a16="http://schemas.microsoft.com/office/drawing/2014/main" xmlns="" id="{4E5FE7D4-5CE5-412B-B340-23C3AE855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71477" y="4150888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2" name="Line 270">
                <a:extLst>
                  <a:ext uri="{FF2B5EF4-FFF2-40B4-BE49-F238E27FC236}">
                    <a16:creationId xmlns:a16="http://schemas.microsoft.com/office/drawing/2014/main" xmlns="" id="{7B039978-4DF8-4DA8-8F0D-B15D6910A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20010" y="4190731"/>
                <a:ext cx="25734" cy="1931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3" name="Line 271">
                <a:extLst>
                  <a:ext uri="{FF2B5EF4-FFF2-40B4-BE49-F238E27FC236}">
                    <a16:creationId xmlns:a16="http://schemas.microsoft.com/office/drawing/2014/main" xmlns="" id="{AB3D0346-142D-4395-BEDF-AA046B04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543" y="4226951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4" name="Line 272">
                <a:extLst>
                  <a:ext uri="{FF2B5EF4-FFF2-40B4-BE49-F238E27FC236}">
                    <a16:creationId xmlns:a16="http://schemas.microsoft.com/office/drawing/2014/main" xmlns="" id="{6B6621F1-929C-49F7-ABE4-35011D2DE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7076" y="4266793"/>
                <a:ext cx="25734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5" name="Line 273">
                <a:extLst>
                  <a:ext uri="{FF2B5EF4-FFF2-40B4-BE49-F238E27FC236}">
                    <a16:creationId xmlns:a16="http://schemas.microsoft.com/office/drawing/2014/main" xmlns="" id="{E1214AB5-5F46-4BB9-8C09-8FB09E510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6834" y="4306636"/>
                <a:ext cx="24508" cy="2052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66" name="Rectangle 274">
                <a:extLst>
                  <a:ext uri="{FF2B5EF4-FFF2-40B4-BE49-F238E27FC236}">
                    <a16:creationId xmlns:a16="http://schemas.microsoft.com/office/drawing/2014/main" xmlns="" id="{D4BC297C-E0BD-49B5-B90F-ECD77E55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896" y="4033776"/>
                <a:ext cx="414188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</a:t>
                </a:r>
                <a:r>
                  <a:rPr lang="en-US" altLang="zh-CN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R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67" name="Rectangle 275">
                <a:extLst>
                  <a:ext uri="{FF2B5EF4-FFF2-40B4-BE49-F238E27FC236}">
                    <a16:creationId xmlns:a16="http://schemas.microsoft.com/office/drawing/2014/main" xmlns="" id="{6477E1AF-4D6D-4A02-9FFE-A33672EED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5716" y="4164169"/>
                <a:ext cx="142147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68" name="Rectangle 276">
                <a:extLst>
                  <a:ext uri="{FF2B5EF4-FFF2-40B4-BE49-F238E27FC236}">
                    <a16:creationId xmlns:a16="http://schemas.microsoft.com/office/drawing/2014/main" xmlns="" id="{04FEE165-9809-4A93-8C85-8E7666D75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134" y="3170523"/>
                <a:ext cx="539180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          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69" name="Rectangle 277">
                <a:extLst>
                  <a:ext uri="{FF2B5EF4-FFF2-40B4-BE49-F238E27FC236}">
                    <a16:creationId xmlns:a16="http://schemas.microsoft.com/office/drawing/2014/main" xmlns="" id="{E71BA36F-E122-466D-BFD7-ACBE546DD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0269" y="3170523"/>
                <a:ext cx="49016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0" name="Rectangle 278">
                <a:extLst>
                  <a:ext uri="{FF2B5EF4-FFF2-40B4-BE49-F238E27FC236}">
                    <a16:creationId xmlns:a16="http://schemas.microsoft.com/office/drawing/2014/main" xmlns="" id="{DDAF1A22-EC09-4E1A-B54A-F691516C9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907" y="3118607"/>
                <a:ext cx="49016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1" name="Rectangle 279">
                <a:extLst>
                  <a:ext uri="{FF2B5EF4-FFF2-40B4-BE49-F238E27FC236}">
                    <a16:creationId xmlns:a16="http://schemas.microsoft.com/office/drawing/2014/main" xmlns="" id="{5FC787E2-7523-400B-861F-651215FE7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9021" y="3118607"/>
                <a:ext cx="21812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  </a:t>
                </a:r>
                <a:r>
                  <a:rPr lang="en-US" altLang="zh-CN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2" name="Rectangle 280">
                <a:extLst>
                  <a:ext uri="{FF2B5EF4-FFF2-40B4-BE49-F238E27FC236}">
                    <a16:creationId xmlns:a16="http://schemas.microsoft.com/office/drawing/2014/main" xmlns="" id="{71FDD8AF-9FD2-4C69-9144-6479D2017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410" y="3239342"/>
                <a:ext cx="63721" cy="150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3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3" name="Rectangle 281">
                <a:extLst>
                  <a:ext uri="{FF2B5EF4-FFF2-40B4-BE49-F238E27FC236}">
                    <a16:creationId xmlns:a16="http://schemas.microsoft.com/office/drawing/2014/main" xmlns="" id="{6773A8D8-0B3D-46FB-823F-0F28D3E49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9460" y="5306318"/>
                <a:ext cx="185037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-</a:t>
                </a:r>
                <a:r>
                  <a:rPr lang="en-US" altLang="zh-CN" sz="2000" b="0" i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P</a:t>
                </a:r>
                <a:endParaRPr lang="en-US" altLang="zh-CN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4" name="Rectangle 282">
                <a:extLst>
                  <a:ext uri="{FF2B5EF4-FFF2-40B4-BE49-F238E27FC236}">
                    <a16:creationId xmlns:a16="http://schemas.microsoft.com/office/drawing/2014/main" xmlns="" id="{FC606DCA-9814-48FF-B066-D0FDBB220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214" y="5429468"/>
                <a:ext cx="63721" cy="1509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3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5" name="Line 283">
                <a:extLst>
                  <a:ext uri="{FF2B5EF4-FFF2-40B4-BE49-F238E27FC236}">
                    <a16:creationId xmlns:a16="http://schemas.microsoft.com/office/drawing/2014/main" xmlns="" id="{C81E7094-785D-4F32-B161-488095054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7020" y="4389943"/>
                <a:ext cx="2499832" cy="120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76" name="Rectangle 284">
                <a:extLst>
                  <a:ext uri="{FF2B5EF4-FFF2-40B4-BE49-F238E27FC236}">
                    <a16:creationId xmlns:a16="http://schemas.microsoft.com/office/drawing/2014/main" xmlns="" id="{D23081EF-F7F9-405E-BDB9-02896087C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300" y="4449103"/>
                <a:ext cx="9803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7" name="Rectangle 285">
                <a:extLst>
                  <a:ext uri="{FF2B5EF4-FFF2-40B4-BE49-F238E27FC236}">
                    <a16:creationId xmlns:a16="http://schemas.microsoft.com/office/drawing/2014/main" xmlns="" id="{F9EF2001-8932-47FE-9B99-822F02463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377" y="4449103"/>
                <a:ext cx="9803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3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8" name="Rectangle 286">
                <a:extLst>
                  <a:ext uri="{FF2B5EF4-FFF2-40B4-BE49-F238E27FC236}">
                    <a16:creationId xmlns:a16="http://schemas.microsoft.com/office/drawing/2014/main" xmlns="" id="{9792DDE9-937B-4A52-8CB1-735CCE05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4434614"/>
                <a:ext cx="162979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-2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79" name="Rectangle 287">
                <a:extLst>
                  <a:ext uri="{FF2B5EF4-FFF2-40B4-BE49-F238E27FC236}">
                    <a16:creationId xmlns:a16="http://schemas.microsoft.com/office/drawing/2014/main" xmlns="" id="{C089925C-3C92-436D-9235-B905C1372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714" y="4434614"/>
                <a:ext cx="45340" cy="3078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1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80" name="Line 288">
                <a:extLst>
                  <a:ext uri="{FF2B5EF4-FFF2-40B4-BE49-F238E27FC236}">
                    <a16:creationId xmlns:a16="http://schemas.microsoft.com/office/drawing/2014/main" xmlns="" id="{140879AC-3AC5-4057-9227-63271A6ACE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3265" y="4395979"/>
                <a:ext cx="1225" cy="6519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1" name="Line 289">
                <a:extLst>
                  <a:ext uri="{FF2B5EF4-FFF2-40B4-BE49-F238E27FC236}">
                    <a16:creationId xmlns:a16="http://schemas.microsoft.com/office/drawing/2014/main" xmlns="" id="{CBBAF570-1746-4BAB-A0AE-20FE46355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4378" y="4395979"/>
                <a:ext cx="1225" cy="6519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2" name="Line 290">
                <a:extLst>
                  <a:ext uri="{FF2B5EF4-FFF2-40B4-BE49-F238E27FC236}">
                    <a16:creationId xmlns:a16="http://schemas.microsoft.com/office/drawing/2014/main" xmlns="" id="{E72B9FC5-2214-4D4B-B067-37B12444E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935" y="4395979"/>
                <a:ext cx="1225" cy="6519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3" name="Line 291">
                <a:extLst>
                  <a:ext uri="{FF2B5EF4-FFF2-40B4-BE49-F238E27FC236}">
                    <a16:creationId xmlns:a16="http://schemas.microsoft.com/office/drawing/2014/main" xmlns="" id="{8C800FE1-3945-45E6-B798-40CFDAE0A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4266" y="4395979"/>
                <a:ext cx="1225" cy="6519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4" name="Rectangle 292">
                <a:extLst>
                  <a:ext uri="{FF2B5EF4-FFF2-40B4-BE49-F238E27FC236}">
                    <a16:creationId xmlns:a16="http://schemas.microsoft.com/office/drawing/2014/main" xmlns="" id="{5D6C9662-9EAB-48BE-9A9B-8F3F81A37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6896" y="4449103"/>
                <a:ext cx="162979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-1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85" name="Line 293">
                <a:extLst>
                  <a:ext uri="{FF2B5EF4-FFF2-40B4-BE49-F238E27FC236}">
                    <a16:creationId xmlns:a16="http://schemas.microsoft.com/office/drawing/2014/main" xmlns="" id="{C67FF598-A133-4900-B208-7EA004861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399" y="4389943"/>
                <a:ext cx="1225" cy="6519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6" name="Rectangle 294">
                <a:extLst>
                  <a:ext uri="{FF2B5EF4-FFF2-40B4-BE49-F238E27FC236}">
                    <a16:creationId xmlns:a16="http://schemas.microsoft.com/office/drawing/2014/main" xmlns="" id="{7FEA9119-0FB0-4849-8904-CB5D43ABC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936" y="4420126"/>
                <a:ext cx="9803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0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87" name="Line 295">
                <a:extLst>
                  <a:ext uri="{FF2B5EF4-FFF2-40B4-BE49-F238E27FC236}">
                    <a16:creationId xmlns:a16="http://schemas.microsoft.com/office/drawing/2014/main" xmlns="" id="{2A60C2AF-56C8-4496-B263-2DC06C5CB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7104" y="3302124"/>
                <a:ext cx="1225" cy="250886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8" name="Line 296">
                <a:extLst>
                  <a:ext uri="{FF2B5EF4-FFF2-40B4-BE49-F238E27FC236}">
                    <a16:creationId xmlns:a16="http://schemas.microsoft.com/office/drawing/2014/main" xmlns="" id="{9DC14B71-F915-4F0E-91A7-A4F82904F5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863" y="5437919"/>
                <a:ext cx="58820" cy="120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89" name="Line 297">
                <a:extLst>
                  <a:ext uri="{FF2B5EF4-FFF2-40B4-BE49-F238E27FC236}">
                    <a16:creationId xmlns:a16="http://schemas.microsoft.com/office/drawing/2014/main" xmlns="" id="{09FD67B7-6DC9-40E1-B573-2BBFF4CBD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863" y="4916346"/>
                <a:ext cx="58820" cy="120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90" name="Line 298">
                <a:extLst>
                  <a:ext uri="{FF2B5EF4-FFF2-40B4-BE49-F238E27FC236}">
                    <a16:creationId xmlns:a16="http://schemas.microsoft.com/office/drawing/2014/main" xmlns="" id="{E0269002-B88C-4C1E-AA01-ED1E4DDBF7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863" y="3871991"/>
                <a:ext cx="58820" cy="120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91" name="Line 299">
                <a:extLst>
                  <a:ext uri="{FF2B5EF4-FFF2-40B4-BE49-F238E27FC236}">
                    <a16:creationId xmlns:a16="http://schemas.microsoft.com/office/drawing/2014/main" xmlns="" id="{EA9F4A09-EBAE-4086-AF95-95EC0389F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76863" y="3348003"/>
                <a:ext cx="58820" cy="120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92" name="Rectangle 300">
                <a:extLst>
                  <a:ext uri="{FF2B5EF4-FFF2-40B4-BE49-F238E27FC236}">
                    <a16:creationId xmlns:a16="http://schemas.microsoft.com/office/drawing/2014/main" xmlns="" id="{B41A57C8-F99D-4A23-B5B5-BA3A72411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363" y="5337709"/>
                <a:ext cx="162979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-4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93" name="Rectangle 301">
                <a:extLst>
                  <a:ext uri="{FF2B5EF4-FFF2-40B4-BE49-F238E27FC236}">
                    <a16:creationId xmlns:a16="http://schemas.microsoft.com/office/drawing/2014/main" xmlns="" id="{54A8C96A-8689-4363-8556-9A61A080D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363" y="4816136"/>
                <a:ext cx="162979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-2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94" name="Rectangle 302">
                <a:extLst>
                  <a:ext uri="{FF2B5EF4-FFF2-40B4-BE49-F238E27FC236}">
                    <a16:creationId xmlns:a16="http://schemas.microsoft.com/office/drawing/2014/main" xmlns="" id="{0481C9C3-C58B-4B21-81E6-E11AF9CE8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547" y="3757293"/>
                <a:ext cx="9803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2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74895" name="Rectangle 303">
                <a:extLst>
                  <a:ext uri="{FF2B5EF4-FFF2-40B4-BE49-F238E27FC236}">
                    <a16:creationId xmlns:a16="http://schemas.microsoft.com/office/drawing/2014/main" xmlns="" id="{7DA2DBC4-CD61-4BAB-8ECC-FDCB6BE14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547" y="3247793"/>
                <a:ext cx="98033" cy="231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4</a:t>
                </a: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4806" name="文本框 209">
              <a:extLst>
                <a:ext uri="{FF2B5EF4-FFF2-40B4-BE49-F238E27FC236}">
                  <a16:creationId xmlns:a16="http://schemas.microsoft.com/office/drawing/2014/main" xmlns="" id="{E6DDE3AC-8C58-4E33-9395-59136EE51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613" y="5921359"/>
              <a:ext cx="1532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latin typeface="Euclid" panose="02020503060505020303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1800" baseline="30000">
                  <a:latin typeface="Euclid" panose="02020503060505020303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1800">
                  <a:latin typeface="Euclid" panose="02020503060505020303" pitchFamily="18" charset="0"/>
                  <a:ea typeface="宋体" panose="02010600030101010101" pitchFamily="2" charset="-122"/>
                </a:rPr>
                <a:t>≡</a:t>
              </a:r>
              <a:r>
                <a:rPr lang="en-US" altLang="zh-CN" sz="1800" i="1">
                  <a:latin typeface="Euclid" panose="02020503060505020303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 baseline="30000">
                  <a:latin typeface="Euclid" panose="02020503060505020303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1800">
                  <a:latin typeface="Euclid" panose="02020503060505020303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1800" i="1">
                  <a:latin typeface="Euclid" panose="02020503060505020303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1800">
                  <a:latin typeface="Euclid" panose="02020503060505020303" pitchFamily="18" charset="0"/>
                  <a:ea typeface="宋体" panose="02010600030101010101" pitchFamily="2" charset="-122"/>
                </a:rPr>
                <a:t>+1</a:t>
              </a:r>
              <a:endParaRPr lang="zh-CN" altLang="en-US" sz="1800" b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40DDD3-FBA5-40EE-967B-FCCC44651AE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xmlns="" id="{7D9463E0-0DBA-4CD2-B0FC-45F458B7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D59FC3C-0F6E-4834-8E7D-173B0D75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>
              <a:buSzPct val="100000"/>
              <a:defRPr/>
            </a:pPr>
            <a:r>
              <a:rPr lang="zh-CN" altLang="en-US" dirty="0">
                <a:latin typeface="+mn-lt"/>
              </a:rPr>
              <a:t>一般来说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b="1" dirty="0">
                <a:latin typeface="Euclid" panose="02020503060505020303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+mn-lt"/>
              </a:rPr>
              <a:t>由以下方式产生</a:t>
            </a:r>
            <a:r>
              <a:rPr lang="en-US" altLang="zh-CN" dirty="0">
                <a:latin typeface="+mn-lt"/>
              </a:rPr>
              <a:t>:  </a:t>
            </a:r>
            <a:r>
              <a:rPr lang="zh-CN" altLang="en-US" dirty="0">
                <a:latin typeface="+mn-lt"/>
              </a:rPr>
              <a:t> </a:t>
            </a:r>
          </a:p>
          <a:p>
            <a:pPr marL="687600" indent="-230400" algn="just" eaLnBrk="1" hangingPunct="1">
              <a:lnSpc>
                <a:spcPct val="120000"/>
              </a:lnSpc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+mn-lt"/>
              </a:rPr>
              <a:t>对每一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≤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&lt;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且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为整数</a:t>
            </a:r>
            <a:r>
              <a:rPr lang="en-US" altLang="zh-CN" dirty="0">
                <a:latin typeface="+mn-lt"/>
              </a:rPr>
              <a:t>), </a:t>
            </a:r>
            <a:r>
              <a:rPr lang="zh-CN" altLang="en-US" dirty="0">
                <a:latin typeface="+mn-lt"/>
              </a:rPr>
              <a:t>计算 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30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ax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+mn-lt"/>
              </a:rPr>
              <a:t>。 </a:t>
            </a:r>
          </a:p>
          <a:p>
            <a:pPr marL="687600" indent="-230400" algn="just" eaLnBrk="1" hangingPunct="1">
              <a:lnSpc>
                <a:spcPct val="120000"/>
              </a:lnSpc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+mn-lt"/>
              </a:rPr>
              <a:t>决定上式中求得的值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在模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下是否有平方根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如果没有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则曲线上没有与这一 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i="1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相对应的点</a:t>
            </a:r>
            <a:r>
              <a:rPr lang="en-US" altLang="zh-CN" dirty="0">
                <a:latin typeface="+mn-lt"/>
              </a:rPr>
              <a:t>; </a:t>
            </a:r>
            <a:r>
              <a:rPr lang="zh-CN" altLang="en-US" dirty="0">
                <a:latin typeface="+mn-lt"/>
              </a:rPr>
              <a:t>如果有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则求出两个平方根 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dirty="0">
                <a:latin typeface="Euclid" panose="02020503060505020303" pitchFamily="18" charset="0"/>
              </a:rPr>
              <a:t> = 0 </a:t>
            </a:r>
            <a:r>
              <a:rPr lang="zh-CN" altLang="en-US" dirty="0">
                <a:latin typeface="+mn-lt"/>
              </a:rPr>
              <a:t>时只有一个平方根</a:t>
            </a:r>
            <a:r>
              <a:rPr lang="en-US" altLang="zh-CN" dirty="0">
                <a:latin typeface="+mn-lt"/>
              </a:rPr>
              <a:t>)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CB3FF7-4C7E-493A-AA28-B9A82CABEF5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xmlns="" id="{7B288A63-FF89-401F-AB4F-66360B1B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1D1F1C0-BD32-476B-9FC6-B5EDD6EE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230400" indent="-23040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latin typeface="+mn-lt"/>
              </a:rPr>
              <a:t>上的加法定义如下</a:t>
            </a:r>
            <a:r>
              <a:rPr lang="en-US" altLang="zh-CN" dirty="0">
                <a:latin typeface="+mn-lt"/>
              </a:rPr>
              <a:t>: </a:t>
            </a:r>
            <a:r>
              <a:rPr lang="zh-CN" altLang="en-US" dirty="0">
                <a:latin typeface="+mn-lt"/>
              </a:rPr>
              <a:t>设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 err="1">
                <a:latin typeface="Euclid" panose="02020503060505020303" pitchFamily="18" charset="0"/>
              </a:rPr>
              <a:t>Q</a:t>
            </a:r>
            <a:r>
              <a:rPr lang="en-US" altLang="zh-CN" b="1" dirty="0" err="1">
                <a:latin typeface="Euclid" panose="02020503060505020303" pitchFamily="18" charset="0"/>
              </a:rPr>
              <a:t>∈</a:t>
            </a:r>
            <a:r>
              <a:rPr lang="en-US" altLang="zh-CN" b="1" i="1" dirty="0" err="1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则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 + 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en-US" altLang="zh-CN" sz="2800" b="1" dirty="0">
                <a:latin typeface="Euclid" panose="02020503060505020303" pitchFamily="18" charset="0"/>
              </a:rPr>
              <a:t> =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+mn-lt"/>
              </a:rPr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dirty="0">
                <a:latin typeface="+mn-lt"/>
              </a:rPr>
              <a:t>如果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 = 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en-US" altLang="zh-CN" sz="2800" dirty="0">
                <a:latin typeface="+mn-lt"/>
              </a:rPr>
              <a:t>, </a:t>
            </a:r>
            <a:r>
              <a:rPr lang="zh-CN" altLang="en-US" sz="2800" dirty="0">
                <a:latin typeface="+mn-lt"/>
              </a:rPr>
              <a:t>那么 </a:t>
            </a:r>
            <a:r>
              <a:rPr lang="zh-CN" altLang="en-US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 + 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zh-CN" altLang="en-US" sz="2800" b="1" dirty="0">
                <a:latin typeface="Euclid" panose="02020503060505020303" pitchFamily="18" charset="0"/>
              </a:rPr>
              <a:t>－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 = 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en-US" altLang="zh-CN" sz="2800" dirty="0">
                <a:latin typeface="+mn-lt"/>
              </a:rPr>
              <a:t>, </a:t>
            </a:r>
            <a:r>
              <a:rPr lang="zh-CN" altLang="en-US" sz="2800" dirty="0">
                <a:latin typeface="+mn-lt"/>
              </a:rPr>
              <a:t>即 </a:t>
            </a:r>
            <a:r>
              <a:rPr lang="zh-CN" altLang="en-US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dirty="0">
                <a:latin typeface="+mn-lt"/>
              </a:rPr>
              <a:t>,</a:t>
            </a:r>
            <a:r>
              <a:rPr lang="en-US" altLang="zh-CN" sz="2800" b="1" dirty="0">
                <a:latin typeface="Euclid" panose="02020503060505020303" pitchFamily="18" charset="0"/>
              </a:rPr>
              <a:t> </a:t>
            </a:r>
            <a:r>
              <a:rPr lang="zh-CN" altLang="en-US" sz="2800" b="1" dirty="0">
                <a:latin typeface="Euclid" panose="02020503060505020303" pitchFamily="18" charset="0"/>
              </a:rPr>
              <a:t>－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dirty="0">
                <a:latin typeface="Euclid" panose="02020503060505020303" pitchFamily="18" charset="0"/>
              </a:rPr>
              <a:t>) </a:t>
            </a:r>
            <a:r>
              <a:rPr lang="zh-CN" altLang="en-US" sz="2800" dirty="0">
                <a:latin typeface="+mn-lt"/>
              </a:rPr>
              <a:t>是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+mn-lt"/>
              </a:rPr>
              <a:t> </a:t>
            </a:r>
            <a:r>
              <a:rPr lang="zh-CN" altLang="en-US" sz="2800" dirty="0">
                <a:latin typeface="+mn-lt"/>
              </a:rPr>
              <a:t>的加法逆元</a:t>
            </a:r>
            <a:r>
              <a:rPr lang="en-US" altLang="zh-CN" sz="2800" dirty="0">
                <a:latin typeface="+mn-lt"/>
              </a:rPr>
              <a:t>, </a:t>
            </a:r>
            <a:r>
              <a:rPr lang="zh-CN" altLang="en-US" sz="2800" dirty="0">
                <a:latin typeface="+mn-lt"/>
              </a:rPr>
              <a:t>表示为</a:t>
            </a:r>
            <a:r>
              <a:rPr lang="zh-CN" altLang="en-US" sz="2800" b="1" dirty="0">
                <a:latin typeface="Euclid" panose="02020503060505020303" pitchFamily="18" charset="0"/>
              </a:rPr>
              <a:t>－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dirty="0">
                <a:latin typeface="+mn-lt"/>
              </a:rPr>
              <a:t>。</a:t>
            </a:r>
          </a:p>
          <a:p>
            <a:pPr indent="-6350"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dirty="0">
                <a:latin typeface="+mn-lt"/>
              </a:rPr>
              <a:t>由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的产生方式知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+mn-lt"/>
              </a:rPr>
              <a:t>也是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 </a:t>
            </a:r>
            <a:r>
              <a:rPr lang="zh-CN" altLang="en-US" dirty="0">
                <a:latin typeface="+mn-lt"/>
              </a:rPr>
              <a:t>中的点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如上例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(13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7)∈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(13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7)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+mn-lt"/>
              </a:rPr>
              <a:t>而 </a:t>
            </a:r>
            <a:r>
              <a:rPr lang="zh-CN" altLang="en-US" b="1" dirty="0">
                <a:latin typeface="Euclid" panose="02020503060505020303" pitchFamily="18" charset="0"/>
              </a:rPr>
              <a:t>－7 </a:t>
            </a:r>
            <a:r>
              <a:rPr lang="en-US" altLang="zh-CN" b="1" dirty="0">
                <a:latin typeface="Euclid" panose="02020503060505020303" pitchFamily="18" charset="0"/>
              </a:rPr>
              <a:t>mod 23 ≡ 16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所以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(13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16)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也在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1)</a:t>
            </a:r>
            <a:r>
              <a:rPr lang="zh-CN" altLang="en-US" dirty="0">
                <a:latin typeface="+mn-lt"/>
              </a:rPr>
              <a:t>中。</a:t>
            </a:r>
          </a:p>
          <a:p>
            <a:pPr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9284A-41E9-41F9-BF93-524A03B4E59A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xmlns="" id="{4CDE74A0-D19F-4D3A-BCAE-F7FF64D3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AA6032B-8B0B-4171-A26F-61ACC883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684000" indent="-230400" eaLnBrk="1" hangingPunct="1">
              <a:lnSpc>
                <a:spcPct val="115000"/>
              </a:lnSpc>
              <a:buFont typeface="Times New Roman" panose="02020603050405020304" pitchFamily="18" charset="0"/>
              <a:buChar char="‒"/>
              <a:defRPr/>
            </a:pPr>
            <a:r>
              <a:rPr lang="zh-CN" altLang="en-US" dirty="0">
                <a:latin typeface="Euclid" panose="02020503060505020303" pitchFamily="18" charset="0"/>
              </a:rPr>
              <a:t>设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(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),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 = (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≠ 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则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+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b="1" dirty="0">
                <a:latin typeface="Euclid" panose="02020503060505020303" pitchFamily="18" charset="0"/>
              </a:rPr>
              <a:t> = (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Euclid" panose="02020503060505020303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) </a:t>
            </a:r>
            <a:r>
              <a:rPr lang="zh-CN" altLang="en-US" dirty="0">
                <a:latin typeface="Euclid" panose="02020503060505020303" pitchFamily="18" charset="0"/>
              </a:rPr>
              <a:t>由以下规则确定</a:t>
            </a:r>
            <a:r>
              <a:rPr lang="en-US" altLang="zh-CN" dirty="0">
                <a:latin typeface="Euclid" panose="02020503060505020303" pitchFamily="18" charset="0"/>
              </a:rPr>
              <a:t>:  </a:t>
            </a:r>
            <a:endParaRPr lang="zh-CN" altLang="en-US" dirty="0">
              <a:latin typeface="Euclid" panose="02020503060505020303" pitchFamily="18" charset="0"/>
            </a:endParaRPr>
          </a:p>
          <a:p>
            <a:pPr indent="-6350" eaLnBrk="1" hangingPunct="1">
              <a:buFontTx/>
              <a:buNone/>
              <a:defRPr/>
            </a:pPr>
            <a:r>
              <a:rPr lang="en-US" altLang="zh-CN" dirty="0">
                <a:latin typeface="Euclid" panose="02020503060505020303" pitchFamily="18" charset="0"/>
              </a:rPr>
              <a:t>			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 ≡ </a:t>
            </a:r>
            <a:r>
              <a:rPr lang="en-US" altLang="zh-CN" b="1" i="1" dirty="0">
                <a:latin typeface="Euclid" panose="02020503060505020303" pitchFamily="18" charset="0"/>
              </a:rPr>
              <a:t>λ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indent="-6350" algn="ctr" eaLnBrk="1" hangingPunct="1">
              <a:buFontTx/>
              <a:buNone/>
              <a:defRPr/>
            </a:pP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 ≡ </a:t>
            </a:r>
            <a:r>
              <a:rPr lang="en-US" altLang="zh-CN" b="1" i="1" dirty="0">
                <a:latin typeface="Euclid" panose="02020503060505020303" pitchFamily="18" charset="0"/>
              </a:rPr>
              <a:t>λ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latin typeface="Euclid" panose="02020503060505020303" pitchFamily="18" charset="0"/>
              </a:rPr>
              <a:t>3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 (mod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</a:p>
          <a:p>
            <a:pPr indent="-6350" eaLnBrk="1" hangingPunct="1"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    其中</a:t>
            </a:r>
          </a:p>
          <a:p>
            <a:pPr>
              <a:defRPr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73732" name="图片 3">
            <a:extLst>
              <a:ext uri="{FF2B5EF4-FFF2-40B4-BE49-F238E27FC236}">
                <a16:creationId xmlns:a16="http://schemas.microsoft.com/office/drawing/2014/main" xmlns="" id="{13A62BD6-4C56-4A2D-9146-5C59EFAC3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36036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A675E4-5B20-47E4-9C55-D68E2757E996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xmlns="" id="{D31894B7-2BB0-41AC-AE68-D51A1E3F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4B35ED-EEC9-42C9-8D82-3D2270C0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/>
              <a:t>例  </a:t>
            </a:r>
            <a:r>
              <a:rPr lang="zh-CN" altLang="en-US" dirty="0">
                <a:latin typeface="Euclid" panose="02020503060505020303" pitchFamily="18" charset="0"/>
              </a:rPr>
              <a:t>以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1)</a:t>
            </a:r>
            <a:r>
              <a:rPr lang="zh-CN" altLang="en-US" dirty="0">
                <a:latin typeface="Euclid" panose="02020503060505020303" pitchFamily="18" charset="0"/>
              </a:rPr>
              <a:t>为例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设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(3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10)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Q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 (9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7)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则</a:t>
            </a:r>
            <a:endParaRPr lang="en-US" altLang="zh-CN" dirty="0">
              <a:latin typeface="Euclid" panose="02020503060505020303" pitchFamily="18" charset="0"/>
            </a:endParaRPr>
          </a:p>
          <a:p>
            <a:pPr indent="-6350" eaLnBrk="1" hangingPunct="1">
              <a:lnSpc>
                <a:spcPct val="120000"/>
              </a:lnSpc>
              <a:buFontTx/>
              <a:buNone/>
              <a:defRPr/>
            </a:pPr>
            <a:endParaRPr lang="en-US" altLang="zh-CN" dirty="0">
              <a:latin typeface="Euclid" panose="02020503060505020303" pitchFamily="18" charset="0"/>
            </a:endParaRPr>
          </a:p>
          <a:p>
            <a:pPr indent="-6350" algn="ctr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λ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=11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3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9 = 109 ≡ 17 mod 23</a:t>
            </a:r>
          </a:p>
          <a:p>
            <a:pPr indent="-6350" algn="ctr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λ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=11(3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17)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10 </a:t>
            </a:r>
          </a:p>
          <a:p>
            <a:pPr indent="-6350" algn="ctr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164 ≡ 20 mod 23</a:t>
            </a:r>
            <a:endParaRPr lang="en-US" altLang="zh-CN" dirty="0">
              <a:latin typeface="Euclid" panose="02020503060505020303" pitchFamily="18" charset="0"/>
            </a:endParaRPr>
          </a:p>
          <a:p>
            <a:pPr indent="-635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latin typeface="Euclid" panose="02020503060505020303" pitchFamily="18" charset="0"/>
              </a:rPr>
              <a:t>所以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Q </a:t>
            </a:r>
            <a:r>
              <a:rPr lang="en-US" altLang="zh-CN" b="1" dirty="0">
                <a:latin typeface="Euclid" panose="02020503060505020303" pitchFamily="18" charset="0"/>
              </a:rPr>
              <a:t>= (17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20)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仍为 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1)</a:t>
            </a:r>
            <a:r>
              <a:rPr lang="zh-CN" altLang="en-US" dirty="0">
                <a:latin typeface="Euclid" panose="02020503060505020303" pitchFamily="18" charset="0"/>
              </a:rPr>
              <a:t>中的点。</a:t>
            </a:r>
          </a:p>
          <a:p>
            <a:pPr>
              <a:defRPr/>
            </a:pPr>
            <a:endParaRPr lang="zh-CN" altLang="en-US" dirty="0"/>
          </a:p>
        </p:txBody>
      </p:sp>
      <p:pic>
        <p:nvPicPr>
          <p:cNvPr id="74756" name="图片 5">
            <a:extLst>
              <a:ext uri="{FF2B5EF4-FFF2-40B4-BE49-F238E27FC236}">
                <a16:creationId xmlns:a16="http://schemas.microsoft.com/office/drawing/2014/main" xmlns="" id="{35371400-A163-45FE-B630-9FEA4702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97138"/>
            <a:ext cx="56388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DF23D7-FDE6-446F-AFE3-0FD40761907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xmlns="" id="{DBBB24DF-9BBD-4B71-BAC2-EC69436B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/>
              <a:t>有限域上的椭圆曲线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xmlns="" id="{A1FD81DD-49CC-42D9-8346-97BE2CA9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1"/>
            <a:ext cx="7886700" cy="4826000"/>
          </a:xfrm>
        </p:spPr>
        <p:txBody>
          <a:bodyPr/>
          <a:lstStyle/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=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1" dirty="0">
                <a:latin typeface="Euclid" panose="02020503060505020303" pitchFamily="18" charset="0"/>
              </a:rPr>
              <a:t>(3</a:t>
            </a:r>
            <a:r>
              <a:rPr lang="en-US" altLang="zh-CN" dirty="0"/>
              <a:t>, </a:t>
            </a:r>
            <a:r>
              <a:rPr lang="en-US" altLang="zh-CN" b="1" dirty="0">
                <a:latin typeface="Euclid" panose="02020503060505020303" pitchFamily="18" charset="0"/>
              </a:rPr>
              <a:t>10)</a:t>
            </a:r>
            <a:r>
              <a:rPr lang="en-US" altLang="zh-CN" dirty="0"/>
              <a:t>, </a:t>
            </a:r>
            <a:r>
              <a:rPr lang="zh-CN" altLang="en-US" dirty="0">
                <a:latin typeface="Euclid" panose="02020503060505020303" pitchFamily="18" charset="0"/>
              </a:rPr>
              <a:t>若求 </a:t>
            </a:r>
            <a:r>
              <a:rPr lang="zh-CN" altLang="en-US" b="1" dirty="0">
                <a:latin typeface="Euclid" panose="02020503060505020303" pitchFamily="18" charset="0"/>
              </a:rPr>
              <a:t>2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zh-CN" altLang="en-US" dirty="0">
                <a:latin typeface="Euclid" panose="02020503060505020303" pitchFamily="18" charset="0"/>
              </a:rPr>
              <a:t>则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zh-CN" dirty="0">
              <a:latin typeface="Euclid" panose="02020503060505020303" pitchFamily="18" charset="0"/>
            </a:endParaRPr>
          </a:p>
          <a:p>
            <a:pPr marL="0" indent="-6350"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λ</a:t>
            </a:r>
            <a:r>
              <a:rPr lang="en-US" altLang="zh-CN" b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latin typeface="Euclid" panose="02020503060505020303" pitchFamily="18" charset="0"/>
              </a:rPr>
              <a:t>= 6</a:t>
            </a:r>
            <a:r>
              <a:rPr lang="en-US" altLang="zh-CN" b="1" baseline="30000" dirty="0">
                <a:latin typeface="Euclid" panose="02020503060505020303" pitchFamily="18" charset="0"/>
              </a:rPr>
              <a:t>2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3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3 = 30 ≡ 7 mod 23</a:t>
            </a:r>
          </a:p>
          <a:p>
            <a:pPr marL="0" indent="-6350"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λ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y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latin typeface="Euclid" panose="02020503060505020303" pitchFamily="18" charset="0"/>
              </a:rPr>
              <a:t>= 6(3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7)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10 =</a:t>
            </a:r>
            <a:r>
              <a:rPr lang="zh-CN" altLang="en-US" b="1" dirty="0">
                <a:latin typeface="Euclid" panose="02020503060505020303" pitchFamily="18" charset="0"/>
              </a:rPr>
              <a:t>－</a:t>
            </a:r>
            <a:r>
              <a:rPr lang="en-US" altLang="zh-CN" b="1" dirty="0">
                <a:latin typeface="Euclid" panose="02020503060505020303" pitchFamily="18" charset="0"/>
              </a:rPr>
              <a:t>34 ≡</a:t>
            </a:r>
          </a:p>
          <a:p>
            <a:pPr marL="0" indent="-6350"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Euclid" panose="02020503060505020303" pitchFamily="18" charset="0"/>
              </a:rPr>
              <a:t> 12 mod 23</a:t>
            </a:r>
            <a:endParaRPr lang="zh-CN" altLang="en-US" dirty="0">
              <a:latin typeface="Euclid" panose="02020503060505020303" pitchFamily="18" charset="0"/>
            </a:endParaRP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latin typeface="Euclid" panose="02020503060505020303" pitchFamily="18" charset="0"/>
              </a:rPr>
              <a:t>所以 </a:t>
            </a:r>
            <a:r>
              <a:rPr lang="zh-CN" altLang="en-US" b="1" dirty="0">
                <a:latin typeface="Euclid" panose="02020503060505020303" pitchFamily="18" charset="0"/>
              </a:rPr>
              <a:t>2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(7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12)</a:t>
            </a:r>
            <a:r>
              <a:rPr lang="en-US" altLang="zh-CN" dirty="0">
                <a:latin typeface="Euclid" panose="02020503060505020303" pitchFamily="18" charset="0"/>
              </a:rPr>
              <a:t>。</a:t>
            </a:r>
          </a:p>
          <a:p>
            <a:pPr marL="0" indent="-6350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dirty="0">
              <a:latin typeface="Euclid" panose="02020503060505020303" pitchFamily="18" charset="0"/>
            </a:endParaRPr>
          </a:p>
        </p:txBody>
      </p:sp>
      <p:pic>
        <p:nvPicPr>
          <p:cNvPr id="75780" name="图片 2">
            <a:extLst>
              <a:ext uri="{FF2B5EF4-FFF2-40B4-BE49-F238E27FC236}">
                <a16:creationId xmlns:a16="http://schemas.microsoft.com/office/drawing/2014/main" xmlns="" id="{94BD21DD-1D7A-4D9E-B931-F05EB3E1A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867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548046-533D-4578-907B-2DA261AAAEFB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F76D69-1AAD-4C13-A149-BF7AD872A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00CDE7D-E142-4E01-8BD1-F45F10D4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295400"/>
            <a:ext cx="7886700" cy="4749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可以验证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600" b="1" dirty="0">
                <a:latin typeface="Euclid" panose="02020503060505020303" pitchFamily="18" charset="0"/>
              </a:rPr>
              <a:t>3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=(19, 5), 4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=(17, 3), 5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=(9, 16), 6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=(12, 4), 7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=(11, 3), 8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=(13, 16), 9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=(0, 1), 10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=(6, 4), 11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=(18, 20), 12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=(5, 4), 13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=(1, 7), 14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=(4, 0), 15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=(1, 16), 16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=(5, 19), 17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=(18, 3), 18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=(6, 19), 19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=(0, 22), 20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=(13, 7), 21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=(11, 20), 22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=(12, 19), 23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=(9, 7), 24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=(17, 20), 25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=(19, 18), 26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=(7, 11), 27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=(3, 13), 28</a:t>
            </a:r>
            <a:r>
              <a:rPr lang="en-US" altLang="zh-CN" sz="2600" b="1" i="1" dirty="0">
                <a:latin typeface="Euclid" panose="02020503060505020303" pitchFamily="18" charset="0"/>
              </a:rPr>
              <a:t>P</a:t>
            </a:r>
            <a:r>
              <a:rPr lang="en-US" altLang="zh-CN" sz="2600" b="1" dirty="0">
                <a:latin typeface="Euclid" panose="02020503060505020303" pitchFamily="18" charset="0"/>
              </a:rPr>
              <a:t>=</a:t>
            </a:r>
            <a:r>
              <a:rPr lang="en-US" altLang="zh-CN" sz="2600" b="1" i="1" dirty="0">
                <a:latin typeface="Euclid" panose="02020503060505020303" pitchFamily="18" charset="0"/>
              </a:rPr>
              <a:t>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sz="2400" dirty="0"/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1)</a:t>
            </a:r>
            <a:r>
              <a:rPr lang="zh-CN" altLang="en-US" dirty="0">
                <a:latin typeface="Euclid" panose="02020503060505020303" pitchFamily="18" charset="0"/>
              </a:rPr>
              <a:t>是一个以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(3, 10)</a:t>
            </a:r>
            <a:r>
              <a:rPr lang="zh-CN" altLang="en-US" dirty="0">
                <a:latin typeface="Euclid" panose="02020503060505020303" pitchFamily="18" charset="0"/>
              </a:rPr>
              <a:t>为生成元的循环群</a:t>
            </a:r>
            <a:endParaRPr lang="zh-CN" altLang="en-US" i="1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E5EAF-EDE5-4C78-AE19-1A791C20736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5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xmlns="" id="{127EAAF1-176A-44CA-94F2-765261DD5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公钥密码的组成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xmlns="" id="{D8976D65-D0E9-4670-8D88-88DB7D31D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0"/>
            <a:ext cx="7886700" cy="4953000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明文空间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加密算法的输入或解密算法的输出</a:t>
            </a: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公钥和私钥对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分别用于加密和解密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600" dirty="0">
                <a:latin typeface="Times New Roman" panose="02020603050405020304" pitchFamily="18" charset="0"/>
              </a:rPr>
              <a:t>每一用户拥有一对密钥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zh-CN" altLang="en-US" sz="2600" dirty="0">
                <a:latin typeface="Times New Roman" panose="02020603050405020304" pitchFamily="18" charset="0"/>
              </a:rPr>
              <a:t>分别用来加密和解密消息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600" dirty="0">
                <a:latin typeface="Times New Roman" panose="02020603050405020304" pitchFamily="18" charset="0"/>
              </a:rPr>
              <a:t>其中一个密钥 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公钥</a:t>
            </a:r>
            <a:r>
              <a:rPr lang="en-US" altLang="zh-CN" sz="2600" dirty="0">
                <a:latin typeface="Times New Roman" panose="02020603050405020304" pitchFamily="18" charset="0"/>
              </a:rPr>
              <a:t>) </a:t>
            </a:r>
            <a:r>
              <a:rPr lang="zh-CN" altLang="en-US" sz="2600" dirty="0">
                <a:latin typeface="Times New Roman" panose="02020603050405020304" pitchFamily="18" charset="0"/>
              </a:rPr>
              <a:t>存于公开的寄存器或其他可访问的文件中</a:t>
            </a:r>
            <a:r>
              <a:rPr lang="en-US" altLang="zh-CN" sz="2600" dirty="0">
                <a:latin typeface="Times New Roman" panose="02020603050405020304" pitchFamily="18" charset="0"/>
              </a:rPr>
              <a:t>; </a:t>
            </a:r>
            <a:r>
              <a:rPr lang="zh-CN" altLang="en-US" sz="2600" dirty="0">
                <a:latin typeface="Times New Roman" panose="02020603050405020304" pitchFamily="18" charset="0"/>
              </a:rPr>
              <a:t>另一个密钥 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私钥</a:t>
            </a:r>
            <a:r>
              <a:rPr lang="en-US" altLang="zh-CN" sz="2600" dirty="0">
                <a:latin typeface="Times New Roman" panose="02020603050405020304" pitchFamily="18" charset="0"/>
              </a:rPr>
              <a:t>) </a:t>
            </a:r>
            <a:r>
              <a:rPr lang="zh-CN" altLang="en-US" sz="2600" dirty="0">
                <a:latin typeface="Times New Roman" panose="02020603050405020304" pitchFamily="18" charset="0"/>
              </a:rPr>
              <a:t>秘密保存</a:t>
            </a: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加密算法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E</a:t>
            </a:r>
            <a:r>
              <a:rPr lang="en-US" altLang="zh-CN" dirty="0">
                <a:latin typeface="Euclid" panose="02020503060505020303" pitchFamily="18" charset="0"/>
              </a:rPr>
              <a:t>:</a:t>
            </a:r>
            <a:r>
              <a:rPr lang="zh-CN" altLang="en-US" dirty="0">
                <a:latin typeface="Euclid" panose="02020503060505020303" pitchFamily="18" charset="0"/>
              </a:rPr>
              <a:t> 使用密钥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对明文加密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输出密文</a:t>
            </a: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解密算法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使用密钥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对密文解密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还原明文</a:t>
            </a:r>
          </a:p>
          <a:p>
            <a:pPr algn="just" eaLnBrk="1" hangingPunct="1">
              <a:lnSpc>
                <a:spcPct val="100000"/>
              </a:lnSpc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密文空间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dirty="0">
                <a:latin typeface="Euclid" panose="02020503060505020303" pitchFamily="18" charset="0"/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解密算法的输出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依赖于解密算法和密钥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0A23C9-361C-457F-987D-593A95C7FAA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xmlns="" id="{50DA2CDF-5793-42F9-99BE-63B0A46D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有限域上的椭圆曲线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C033191-BBAF-4544-A0E1-29DE3185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450850" indent="-457200" eaLnBrk="1" hangingPunct="1">
              <a:lnSpc>
                <a:spcPct val="120000"/>
              </a:lnSpc>
              <a:defRPr/>
            </a:pPr>
            <a:r>
              <a:rPr lang="zh-CN" altLang="en-US" dirty="0">
                <a:latin typeface="+mn-lt"/>
              </a:rPr>
              <a:t>倍点运算仍定义为重复加法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如 </a:t>
            </a:r>
            <a:r>
              <a:rPr lang="zh-CN" altLang="en-US" b="1" dirty="0">
                <a:latin typeface="Euclid" panose="02020503060505020303" pitchFamily="18" charset="0"/>
              </a:rPr>
              <a:t>4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 =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+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+mn-lt"/>
              </a:rPr>
              <a:t>。</a:t>
            </a:r>
          </a:p>
          <a:p>
            <a:pPr marL="0" indent="-6350" algn="just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dirty="0">
                <a:latin typeface="+mn-lt"/>
              </a:rPr>
              <a:t>     可以看出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加法在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baseline="-25000" dirty="0">
                <a:latin typeface="Euclid" panose="02020503060505020303" pitchFamily="18" charset="0"/>
              </a:rPr>
              <a:t>23</a:t>
            </a:r>
            <a:r>
              <a:rPr lang="en-US" altLang="zh-CN" b="1" dirty="0">
                <a:latin typeface="Euclid" panose="02020503060505020303" pitchFamily="18" charset="0"/>
              </a:rPr>
              <a:t>(1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1)</a:t>
            </a:r>
            <a:r>
              <a:rPr lang="zh-CN" altLang="en-US" dirty="0">
                <a:latin typeface="+mn-lt"/>
              </a:rPr>
              <a:t>中是封闭的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且能验证还满足交换律。对一般的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可证其上的加法运算是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封闭</a:t>
            </a:r>
            <a:r>
              <a:rPr lang="zh-CN" altLang="en-US" dirty="0">
                <a:latin typeface="+mn-lt"/>
              </a:rPr>
              <a:t>的、满足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交换律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同样还能证明其上的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加法逆元</a:t>
            </a:r>
            <a:r>
              <a:rPr lang="zh-CN" altLang="en-US" dirty="0">
                <a:latin typeface="+mn-lt"/>
              </a:rPr>
              <a:t>运算也是封闭的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dirty="0">
                <a:latin typeface="+mn-lt"/>
              </a:rPr>
              <a:t>所以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+mn-lt"/>
              </a:rPr>
              <a:t>,</a:t>
            </a:r>
            <a:r>
              <a:rPr lang="en-US" altLang="zh-CN" b="1" dirty="0">
                <a:latin typeface="Euclid" panose="02020503060505020303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是一个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Abel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群</a:t>
            </a:r>
            <a:r>
              <a:rPr lang="zh-CN" altLang="en-US" dirty="0">
                <a:latin typeface="+mn-lt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68705-947E-42F7-B069-C9674A74E880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图片 10">
            <a:extLst>
              <a:ext uri="{FF2B5EF4-FFF2-40B4-BE49-F238E27FC236}">
                <a16:creationId xmlns:a16="http://schemas.microsoft.com/office/drawing/2014/main" xmlns="" id="{E8C790F5-000D-44D4-94D1-D09A8B961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5410200"/>
            <a:ext cx="152717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2" name="标题 1">
            <a:extLst>
              <a:ext uri="{FF2B5EF4-FFF2-40B4-BE49-F238E27FC236}">
                <a16:creationId xmlns:a16="http://schemas.microsoft.com/office/drawing/2014/main" xmlns="" id="{652592B5-BC80-4B86-AAA6-42C902D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明文消息嵌入到椭圆曲线上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E5FEBC5-3319-4102-8E09-E9BF17B9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84276"/>
            <a:ext cx="8280400" cy="485581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+mn-lt"/>
              </a:rPr>
              <a:t>设明文消息为</a:t>
            </a:r>
            <a:r>
              <a:rPr lang="en-US" altLang="zh-CN" i="1" dirty="0">
                <a:latin typeface="Euclid" panose="02020503060505020303" pitchFamily="18" charset="0"/>
              </a:rPr>
              <a:t>m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zh-CN" altLang="en-US" b="0" dirty="0">
                <a:latin typeface="+mn-lt"/>
              </a:rPr>
              <a:t>是一个足够大的整数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+mn-lt"/>
              </a:rPr>
              <a:t>使得将明文消息镶嵌到椭圆曲线上时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+mn-lt"/>
              </a:rPr>
              <a:t>错误概率是</a:t>
            </a:r>
            <a:r>
              <a:rPr lang="en-US" altLang="zh-CN" dirty="0">
                <a:latin typeface="Euclid" panose="02020503060505020303" pitchFamily="18" charset="0"/>
              </a:rPr>
              <a:t>2</a:t>
            </a:r>
            <a:r>
              <a:rPr lang="zh-CN" altLang="en-US" baseline="30000" dirty="0">
                <a:latin typeface="Euclid" panose="02020503060505020303" pitchFamily="18" charset="0"/>
              </a:rPr>
              <a:t>－</a:t>
            </a:r>
            <a:r>
              <a:rPr lang="en-US" altLang="zh-CN" i="1" baseline="30000" dirty="0">
                <a:latin typeface="Euclid" panose="02020503060505020303" pitchFamily="18" charset="0"/>
              </a:rPr>
              <a:t>k</a:t>
            </a:r>
            <a:r>
              <a:rPr lang="zh-CN" altLang="en-US" b="0" dirty="0">
                <a:latin typeface="+mn-lt"/>
              </a:rPr>
              <a:t>。如取 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0" dirty="0">
                <a:latin typeface="+mn-lt"/>
              </a:rPr>
              <a:t>= </a:t>
            </a:r>
            <a:r>
              <a:rPr lang="en-US" altLang="zh-CN" dirty="0">
                <a:latin typeface="Euclid" panose="02020503060505020303" pitchFamily="18" charset="0"/>
              </a:rPr>
              <a:t>30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+mn-lt"/>
              </a:rPr>
              <a:t>对明文</a:t>
            </a:r>
            <a:r>
              <a:rPr lang="en-US" altLang="zh-CN" i="1" dirty="0">
                <a:latin typeface="Euclid" panose="02020503060505020303" pitchFamily="18" charset="0"/>
              </a:rPr>
              <a:t>m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+mn-lt"/>
              </a:rPr>
              <a:t>如下计算一系列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="0" dirty="0">
                <a:latin typeface="+mn-lt"/>
              </a:rPr>
              <a:t>: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={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mk</a:t>
            </a:r>
            <a:r>
              <a:rPr lang="en-US" altLang="zh-CN" dirty="0" err="1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= 0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∙∙∙}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        = {30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30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30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∙∙∙}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    直到 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baseline="30000" dirty="0">
                <a:latin typeface="Euclid" panose="02020503060505020303" pitchFamily="18" charset="0"/>
              </a:rPr>
              <a:t>3 </a:t>
            </a:r>
            <a:r>
              <a:rPr lang="en-US" altLang="zh-CN" dirty="0">
                <a:latin typeface="Euclid" panose="02020503060505020303" pitchFamily="18" charset="0"/>
              </a:rPr>
              <a:t>+ </a:t>
            </a:r>
            <a:r>
              <a:rPr lang="en-US" altLang="zh-CN" i="1" dirty="0">
                <a:latin typeface="Euclid" panose="02020503060505020303" pitchFamily="18" charset="0"/>
              </a:rPr>
              <a:t>ax </a:t>
            </a:r>
            <a:r>
              <a:rPr lang="en-US" altLang="zh-CN" dirty="0">
                <a:latin typeface="Euclid" panose="02020503060505020303" pitchFamily="18" charset="0"/>
              </a:rPr>
              <a:t>+ </a:t>
            </a:r>
            <a:r>
              <a:rPr lang="en-US" altLang="zh-CN" i="1" dirty="0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Euclid" panose="02020503060505020303" pitchFamily="18" charset="0"/>
              </a:rPr>
              <a:t> (mod </a:t>
            </a:r>
            <a:r>
              <a:rPr lang="en-US" altLang="zh-CN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zh-CN" altLang="en-US" b="0" dirty="0">
                <a:latin typeface="Euclid" panose="02020503060505020303" pitchFamily="18" charset="0"/>
              </a:rPr>
              <a:t>有平方根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Euclid" panose="02020503060505020303" pitchFamily="18" charset="0"/>
              </a:rPr>
              <a:t>则可将</a:t>
            </a:r>
            <a:r>
              <a:rPr lang="en-US" altLang="zh-CN" i="1" dirty="0">
                <a:latin typeface="Euclid" panose="02020503060505020303" pitchFamily="18" charset="0"/>
              </a:rPr>
              <a:t>m</a:t>
            </a:r>
            <a:r>
              <a:rPr lang="zh-CN" altLang="en-US" b="0" dirty="0">
                <a:latin typeface="Euclid" panose="02020503060505020303" pitchFamily="18" charset="0"/>
              </a:rPr>
              <a:t>编码到点</a:t>
            </a:r>
            <a:endParaRPr lang="en-US" altLang="zh-CN" b="0" dirty="0">
              <a:latin typeface="Euclid" panose="02020503060505020303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反过来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b="0" dirty="0">
                <a:latin typeface="Euclid" panose="02020503060505020303" pitchFamily="18" charset="0"/>
              </a:rPr>
              <a:t> </a:t>
            </a:r>
            <a:r>
              <a:rPr lang="zh-CN" altLang="en-US" b="0" dirty="0">
                <a:latin typeface="Euclid" panose="02020503060505020303" pitchFamily="18" charset="0"/>
              </a:rPr>
              <a:t>从椭圆曲线点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i="1" dirty="0">
                <a:latin typeface="Euclid" panose="02020503060505020303" pitchFamily="18" charset="0"/>
              </a:rPr>
              <a:t>y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en-US" altLang="zh-CN" b="0" dirty="0">
                <a:latin typeface="Euclid" panose="02020503060505020303" pitchFamily="18" charset="0"/>
              </a:rPr>
              <a:t> </a:t>
            </a:r>
            <a:r>
              <a:rPr lang="zh-CN" altLang="en-US" b="0" dirty="0">
                <a:latin typeface="Euclid" panose="02020503060505020303" pitchFamily="18" charset="0"/>
              </a:rPr>
              <a:t>得到明文消息</a:t>
            </a:r>
            <a:r>
              <a:rPr lang="en-US" altLang="zh-CN" i="1" dirty="0">
                <a:latin typeface="Euclid" panose="02020503060505020303" pitchFamily="18" charset="0"/>
              </a:rPr>
              <a:t>m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b="0" dirty="0">
                <a:latin typeface="Euclid" panose="02020503060505020303" pitchFamily="18" charset="0"/>
              </a:rPr>
              <a:t> </a:t>
            </a:r>
            <a:r>
              <a:rPr lang="zh-CN" altLang="en-US" b="0" dirty="0">
                <a:latin typeface="Euclid" panose="02020503060505020303" pitchFamily="18" charset="0"/>
              </a:rPr>
              <a:t>只需求出</a:t>
            </a:r>
            <a:endParaRPr lang="zh-CN" altLang="en-US" b="0" baseline="300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77828" name="图片 2">
            <a:extLst>
              <a:ext uri="{FF2B5EF4-FFF2-40B4-BE49-F238E27FC236}">
                <a16:creationId xmlns:a16="http://schemas.microsoft.com/office/drawing/2014/main" xmlns="" id="{A44B5F00-EE1F-45E1-B7D3-20D915603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42" y="4191000"/>
            <a:ext cx="28575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AB0A31-8B03-4C49-B3EE-BF12C85E53D1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xmlns="" id="{ABEE0E1B-D297-405B-8C34-CF41F17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椭圆曲线密码体制</a:t>
            </a:r>
            <a:endParaRPr lang="zh-CN" altLang="en-US" dirty="0"/>
          </a:p>
        </p:txBody>
      </p:sp>
      <p:sp>
        <p:nvSpPr>
          <p:cNvPr id="78851" name="内容占位符 2">
            <a:extLst>
              <a:ext uri="{FF2B5EF4-FFF2-40B4-BE49-F238E27FC236}">
                <a16:creationId xmlns:a16="http://schemas.microsoft.com/office/drawing/2014/main" xmlns="" id="{6985CE78-A7DD-414D-9BAD-BBD585B1F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011737"/>
          </a:xfrm>
        </p:spPr>
        <p:txBody>
          <a:bodyPr/>
          <a:lstStyle/>
          <a:p>
            <a:pPr marL="450850" lvl="1" indent="-457200" ea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lt"/>
              </a:rPr>
              <a:t>椭圆曲线密码体制</a:t>
            </a:r>
            <a:endParaRPr lang="en-US" altLang="zh-CN" sz="2800" dirty="0">
              <a:latin typeface="+mn-lt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为了使用椭圆曲线来构造密码体制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需要找到类似大整数因子分解或离散对数这样的困难问题。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椭圆曲线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上点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的阶是指满足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8514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None/>
              <a:defRPr/>
            </a:pPr>
            <a:endParaRPr lang="en-US" altLang="zh-CN" sz="2800" b="1" dirty="0"/>
          </a:p>
          <a:p>
            <a:pPr marL="1080000" lvl="1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altLang="zh-CN" sz="2800" b="1" dirty="0"/>
          </a:p>
          <a:p>
            <a:pPr marL="687600" lvl="1" indent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的最小正整数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记为</a:t>
            </a:r>
            <a:r>
              <a:rPr lang="en-US" altLang="zh-CN" sz="2800" b="1" dirty="0" err="1">
                <a:latin typeface="Euclid" panose="02020503060505020303" pitchFamily="18" charset="0"/>
              </a:rPr>
              <a:t>ord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), </a:t>
            </a:r>
            <a:r>
              <a:rPr lang="zh-CN" altLang="en-US" sz="2800" dirty="0">
                <a:latin typeface="Euclid" panose="02020503060505020303" pitchFamily="18" charset="0"/>
              </a:rPr>
              <a:t>其中</a:t>
            </a:r>
            <a:r>
              <a:rPr lang="en-US" altLang="zh-CN" sz="2800" b="1" i="1" dirty="0">
                <a:latin typeface="Euclid" panose="02020503060505020303" pitchFamily="18" charset="0"/>
              </a:rPr>
              <a:t>O</a:t>
            </a:r>
            <a:r>
              <a:rPr lang="zh-CN" altLang="en-US" sz="2800" dirty="0">
                <a:latin typeface="Euclid" panose="02020503060505020303" pitchFamily="18" charset="0"/>
              </a:rPr>
              <a:t>是无穷远点。</a:t>
            </a:r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24CCC0DD-2FC6-4F9A-9CB2-CA8AA554E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2852"/>
              </p:ext>
            </p:extLst>
          </p:nvPr>
        </p:nvGraphicFramePr>
        <p:xfrm>
          <a:off x="2819400" y="3733800"/>
          <a:ext cx="4038600" cy="93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7" name="Equation" r:id="rId3" imgW="1143000" imgH="266400" progId="Equation.DSMT4">
                  <p:embed/>
                </p:oleObj>
              </mc:Choice>
              <mc:Fallback>
                <p:oleObj name="Equation" r:id="rId3" imgW="1143000" imgH="2664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33800"/>
                        <a:ext cx="4038600" cy="9398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FFB463-5B32-4DBD-91F7-358EEC9F4E52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BCDEC2-BFE4-41DA-9586-A1BBDA90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椭圆曲线密码体制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B84273E-58FB-4204-8547-4AD03962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1" indent="-457200" eaLnBrk="1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lt"/>
              </a:rPr>
              <a:t>椭圆曲线密码体制</a:t>
            </a:r>
            <a:endParaRPr lang="en-US" altLang="zh-CN" sz="2800" dirty="0">
              <a:latin typeface="+mn-lt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: </a:t>
            </a:r>
            <a:r>
              <a:rPr lang="zh-CN" altLang="en-US" sz="2800" dirty="0">
                <a:latin typeface="Euclid" panose="02020503060505020303" pitchFamily="18" charset="0"/>
              </a:rPr>
              <a:t>设</a:t>
            </a:r>
            <a:r>
              <a:rPr lang="en-US" altLang="zh-CN" sz="2800" b="1" i="1" dirty="0"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latin typeface="Euclid" panose="02020503060505020303" pitchFamily="18" charset="0"/>
              </a:rPr>
              <a:t>是椭圆曲线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上的一个循环子群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是</a:t>
            </a:r>
            <a:r>
              <a:rPr lang="en-US" altLang="zh-CN" sz="2800" b="1" i="1" dirty="0"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latin typeface="Euclid" panose="02020503060505020303" pitchFamily="18" charset="0"/>
              </a:rPr>
              <a:t>的一个生成元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zh-CN" altLang="en-US" sz="2800" b="1" dirty="0">
                <a:latin typeface="Euclid" panose="02020503060505020303" pitchFamily="18" charset="0"/>
              </a:rPr>
              <a:t>∈</a:t>
            </a:r>
            <a:r>
              <a:rPr lang="en-US" altLang="zh-CN" sz="2800" b="1" i="1" dirty="0">
                <a:latin typeface="Euclid" panose="02020503060505020303" pitchFamily="18" charset="0"/>
              </a:rPr>
              <a:t>G</a:t>
            </a:r>
            <a:r>
              <a:rPr lang="zh-CN" altLang="en-US" sz="2800" dirty="0">
                <a:latin typeface="Euclid" panose="02020503060505020303" pitchFamily="18" charset="0"/>
              </a:rPr>
              <a:t>。已知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和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求满足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457200" lvl="1" indent="0" algn="ctr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mP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</a:p>
          <a:p>
            <a:pPr marL="687600" lvl="1" indent="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的整数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sz="2800" b="1" dirty="0">
                <a:latin typeface="Euclid" panose="02020503060505020303" pitchFamily="18" charset="0"/>
              </a:rPr>
              <a:t>, 0≤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dirty="0">
                <a:latin typeface="Euclid" panose="02020503060505020303" pitchFamily="18" charset="0"/>
              </a:rPr>
              <a:t>≤ord(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)-1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称为椭圆曲线上的离散对数问题</a:t>
            </a:r>
            <a:r>
              <a:rPr lang="en-US" altLang="zh-CN" sz="2800" b="1" dirty="0">
                <a:latin typeface="Euclid" panose="02020503060505020303" pitchFamily="18" charset="0"/>
              </a:rPr>
              <a:t>(elliptic curve discrete logarithm problem, ECDLP)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F18CEA-7C03-4528-B21E-F887770FC4D8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773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AF94112-CFB1-4517-A4C3-6BFEE67B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椭圆曲线密码体制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B88281-A94A-4EA9-BAEB-310C6E18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992666" cy="5138737"/>
          </a:xfrm>
        </p:spPr>
        <p:txBody>
          <a:bodyPr/>
          <a:lstStyle/>
          <a:p>
            <a:pPr marL="4508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密钥生成</a:t>
            </a:r>
            <a:endParaRPr lang="en-US" altLang="zh-CN" sz="2800" dirty="0">
              <a:solidFill>
                <a:srgbClr val="FF0000"/>
              </a:solidFill>
              <a:latin typeface="+mn-lt"/>
            </a:endParaRPr>
          </a:p>
          <a:p>
            <a:pPr marL="687600" lvl="1" indent="-2304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在椭圆曲线</a:t>
            </a:r>
            <a:r>
              <a:rPr lang="en-US" altLang="zh-CN" sz="2800" b="1" i="1" dirty="0">
                <a:latin typeface="Euclid" panose="02020503060505020303" pitchFamily="18" charset="0"/>
              </a:rPr>
              <a:t>E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上选取一个阶为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zh-CN" altLang="en-US" sz="2800" dirty="0">
                <a:latin typeface="Euclid" panose="02020503060505020303" pitchFamily="18" charset="0"/>
              </a:rPr>
              <a:t>为一个大素数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dirty="0">
                <a:latin typeface="Euclid" panose="02020503060505020303" pitchFamily="18" charset="0"/>
              </a:rPr>
              <a:t>的生成元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zh-CN" altLang="en-US" sz="2800" dirty="0">
                <a:latin typeface="Euclid" panose="02020503060505020303" pitchFamily="18" charset="0"/>
              </a:rPr>
              <a:t>。随机选取整数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, 1≤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zh-CN" altLang="en-US" sz="2800" b="1" dirty="0">
                <a:latin typeface="Euclid" panose="02020503060505020303" pitchFamily="18" charset="0"/>
              </a:rPr>
              <a:t>≤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latin typeface="Euclid" panose="02020503060505020303" pitchFamily="18" charset="0"/>
              </a:rPr>
              <a:t>-1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r>
              <a:rPr lang="en-US" altLang="zh-CN" sz="2800" b="1" i="1" dirty="0">
                <a:latin typeface="Euclid" panose="02020503060505020303" pitchFamily="18" charset="0"/>
              </a:rPr>
              <a:t>Q </a:t>
            </a:r>
            <a:r>
              <a:rPr lang="en-US" altLang="zh-CN" sz="2800" b="1" dirty="0"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latin typeface="Euclid" panose="02020503060505020303" pitchFamily="18" charset="0"/>
              </a:rPr>
              <a:t>xP</a:t>
            </a:r>
            <a:r>
              <a:rPr lang="zh-CN" altLang="en-US" sz="2800" dirty="0">
                <a:latin typeface="Euclid" panose="02020503060505020303" pitchFamily="18" charset="0"/>
              </a:rPr>
              <a:t>。公钥为</a:t>
            </a:r>
            <a:r>
              <a:rPr lang="en-US" altLang="zh-CN" sz="2800" b="1" i="1" dirty="0">
                <a:latin typeface="Euclid" panose="02020503060505020303" pitchFamily="18" charset="0"/>
              </a:rPr>
              <a:t>Q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私钥为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</a:p>
          <a:p>
            <a:pPr marL="4508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加密</a:t>
            </a:r>
            <a:endParaRPr lang="en-US" altLang="zh-CN" sz="2800" dirty="0">
              <a:solidFill>
                <a:srgbClr val="FF0000"/>
              </a:solidFill>
              <a:latin typeface="+mn-lt"/>
            </a:endParaRPr>
          </a:p>
          <a:p>
            <a:pPr marL="687600" lvl="1" indent="-2304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为了加密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>
                <a:latin typeface="Euclid" panose="02020503060505020303" pitchFamily="18" charset="0"/>
              </a:rPr>
              <a:t>m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随机选取一个整数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latin typeface="Euclid" panose="02020503060505020303" pitchFamily="18" charset="0"/>
              </a:rPr>
              <a:t>, 1≤</a:t>
            </a:r>
            <a:r>
              <a:rPr lang="en-US" altLang="zh-CN" sz="2800" b="1" i="1" dirty="0">
                <a:latin typeface="Euclid" panose="02020503060505020303" pitchFamily="18" charset="0"/>
              </a:rPr>
              <a:t>k</a:t>
            </a:r>
            <a:r>
              <a:rPr lang="zh-CN" altLang="en-US" sz="2800" b="1" dirty="0">
                <a:latin typeface="Euclid" panose="02020503060505020303" pitchFamily="18" charset="0"/>
              </a:rPr>
              <a:t>≤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b="1" dirty="0">
                <a:latin typeface="Euclid" panose="02020503060505020303" pitchFamily="18" charset="0"/>
              </a:rPr>
              <a:t>-1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lvl="1" indent="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    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kP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kQ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密文为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</a:p>
          <a:p>
            <a:pPr marL="4508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+mn-lt"/>
              </a:rPr>
              <a:t>解密</a:t>
            </a:r>
            <a:endParaRPr lang="en-US" altLang="zh-CN" sz="2800" dirty="0">
              <a:solidFill>
                <a:srgbClr val="FF0000"/>
              </a:solidFill>
              <a:latin typeface="+mn-lt"/>
            </a:endParaRPr>
          </a:p>
          <a:p>
            <a:pPr marL="687600" lvl="1" indent="-230400" algn="just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为了解密密文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dirty="0"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,</a:t>
            </a:r>
            <a:r>
              <a:rPr lang="zh-CN" altLang="en-US" sz="2800" b="1" dirty="0">
                <a:latin typeface="Euclid" panose="02020503060505020303" pitchFamily="18" charset="0"/>
              </a:rPr>
              <a:t>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),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457200" lvl="1" indent="0" algn="ctr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-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kQ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-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xkP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kxP</a:t>
            </a:r>
            <a:r>
              <a:rPr lang="en-US" altLang="zh-CN" sz="2800" b="1" dirty="0" err="1">
                <a:solidFill>
                  <a:srgbClr val="FF0000"/>
                </a:solidFill>
                <a:latin typeface="Euclid" panose="02020503060505020303" pitchFamily="18" charset="0"/>
              </a:rPr>
              <a:t>-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xkP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85DED5-BF6A-4FFA-BEF2-1F7E07534BBC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8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9355ED-FB8C-4905-817F-B39AA2F3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椭圆曲线密码体制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7A1BF7A-1138-47DA-962F-95F92A7F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66800"/>
            <a:ext cx="8297466" cy="5181600"/>
          </a:xfrm>
        </p:spPr>
        <p:txBody>
          <a:bodyPr/>
          <a:lstStyle/>
          <a:p>
            <a:pPr marL="450850" lvl="1" indent="-4572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+mn-lt"/>
              </a:rPr>
              <a:t>例子</a:t>
            </a:r>
            <a:endParaRPr lang="en-US" altLang="zh-CN" sz="2800" dirty="0">
              <a:latin typeface="+mn-lt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latin typeface="Euclid" panose="02020503060505020303" pitchFamily="18" charset="0"/>
              </a:rPr>
              <a:t>设采用</a:t>
            </a:r>
            <a:r>
              <a:rPr lang="en-US" altLang="zh-CN" sz="2800" b="1" i="1" dirty="0">
                <a:latin typeface="Euclid" panose="02020503060505020303" pitchFamily="18" charset="0"/>
              </a:rPr>
              <a:t>y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≡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baseline="30000" dirty="0">
                <a:latin typeface="Euclid" panose="02020503060505020303" pitchFamily="18" charset="0"/>
              </a:rPr>
              <a:t>3</a:t>
            </a:r>
            <a:r>
              <a:rPr lang="en-US" altLang="zh-CN" sz="2800" b="1" dirty="0">
                <a:latin typeface="Euclid" panose="02020503060505020303" pitchFamily="18" charset="0"/>
              </a:rPr>
              <a:t>+</a:t>
            </a:r>
            <a:r>
              <a:rPr lang="en-US" altLang="zh-CN" sz="2800" b="1" i="1" dirty="0"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latin typeface="Euclid" panose="02020503060505020303" pitchFamily="18" charset="0"/>
              </a:rPr>
              <a:t>+1 mod 23</a:t>
            </a:r>
            <a:r>
              <a:rPr lang="zh-CN" altLang="en-US" sz="2800" dirty="0">
                <a:latin typeface="Euclid" panose="02020503060505020303" pitchFamily="18" charset="0"/>
              </a:rPr>
              <a:t>椭圆曲线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生成元是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=(3, 10)</a:t>
            </a:r>
            <a:r>
              <a:rPr lang="zh-CN" altLang="en-US" sz="2800" dirty="0">
                <a:latin typeface="Euclid" panose="02020503060505020303" pitchFamily="18" charset="0"/>
              </a:rPr>
              <a:t>。接收者的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私钥为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=7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公钥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Q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 7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=(11, 3</a:t>
            </a:r>
            <a:r>
              <a:rPr lang="en-US" altLang="zh-CN" sz="2800" b="1" dirty="0">
                <a:latin typeface="Euclid" panose="02020503060505020303" pitchFamily="18" charset="0"/>
              </a:rPr>
              <a:t>)</a:t>
            </a:r>
            <a:r>
              <a:rPr lang="zh-CN" altLang="en-US" sz="2800" b="1" dirty="0">
                <a:latin typeface="Euclid" panose="02020503060505020303" pitchFamily="18" charset="0"/>
              </a:rPr>
              <a:t>。</a:t>
            </a:r>
            <a:endParaRPr lang="en-US" altLang="zh-CN" sz="2800" b="1" dirty="0">
              <a:latin typeface="Euclid" panose="02020503060505020303" pitchFamily="18" charset="0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加密</a:t>
            </a:r>
            <a:r>
              <a:rPr lang="en-US" altLang="zh-CN" sz="2800" dirty="0">
                <a:latin typeface="Euclid" panose="02020503060505020303" pitchFamily="18" charset="0"/>
              </a:rPr>
              <a:t>:</a:t>
            </a:r>
            <a:r>
              <a:rPr lang="zh-CN" altLang="en-US" sz="2800" dirty="0">
                <a:latin typeface="Euclid" panose="02020503060505020303" pitchFamily="18" charset="0"/>
              </a:rPr>
              <a:t> 若明文</a:t>
            </a:r>
            <a:r>
              <a:rPr lang="en-US" altLang="zh-CN" sz="2800" b="1" i="1" dirty="0">
                <a:latin typeface="Euclid" panose="02020503060505020303" pitchFamily="18" charset="0"/>
              </a:rPr>
              <a:t>m</a:t>
            </a:r>
            <a:r>
              <a:rPr lang="en-US" altLang="zh-CN" sz="2800" b="1" dirty="0">
                <a:latin typeface="Euclid" panose="02020503060505020303" pitchFamily="18" charset="0"/>
              </a:rPr>
              <a:t>=9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=(0, 1)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随机选取整数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=3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</a:rPr>
              <a:t>计算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=3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=(19, 5), </a:t>
            </a: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=9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+3×7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=30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 2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 =(7, 12)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2800" dirty="0">
                <a:latin typeface="Euclid" panose="02020503060505020303" pitchFamily="18" charset="0"/>
              </a:rPr>
              <a:t>  </a:t>
            </a:r>
            <a:r>
              <a:rPr lang="zh-CN" altLang="en-US" sz="2800" dirty="0">
                <a:latin typeface="Euclid" panose="02020503060505020303" pitchFamily="18" charset="0"/>
              </a:rPr>
              <a:t>密文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=(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</a:rPr>
              <a:t>)=((19, 5), (7, 12))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marL="687600" lvl="1" indent="-230400" algn="just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解密：</a:t>
            </a:r>
          </a:p>
          <a:p>
            <a:pPr marL="457200" lvl="1" indent="0" algn="ctr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2800" b="1" i="1" dirty="0">
                <a:latin typeface="Euclid" panose="02020503060505020303" pitchFamily="18" charset="0"/>
              </a:rPr>
              <a:t>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b="1" dirty="0">
                <a:latin typeface="Euclid" panose="02020503060505020303" pitchFamily="18" charset="0"/>
              </a:rPr>
              <a:t>-</a:t>
            </a:r>
            <a:r>
              <a:rPr lang="en-US" altLang="zh-CN" sz="2800" b="1" i="1" dirty="0">
                <a:latin typeface="Euclid" panose="02020503060505020303" pitchFamily="18" charset="0"/>
              </a:rPr>
              <a:t>xC</a:t>
            </a:r>
            <a:r>
              <a:rPr lang="en-US" altLang="zh-CN" sz="2800" b="1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</a:rPr>
              <a:t>=2P-7×3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=-19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=9</a:t>
            </a:r>
            <a:r>
              <a:rPr lang="en-US" altLang="zh-CN" sz="2800" b="1" i="1" dirty="0">
                <a:latin typeface="Euclid" panose="02020503060505020303" pitchFamily="18" charset="0"/>
              </a:rPr>
              <a:t>P</a:t>
            </a:r>
            <a:r>
              <a:rPr lang="en-US" altLang="zh-CN" sz="2800" b="1" dirty="0">
                <a:latin typeface="Euclid" panose="02020503060505020303" pitchFamily="18" charset="0"/>
              </a:rPr>
              <a:t>=(0, 1)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D3FD62-0DC7-4BAF-A083-0C86A882FD6E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xmlns="" id="{770706B8-169B-44E4-8DC8-2FF4C385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椭圆曲线上公钥密码的特点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xmlns="" id="{0D7778CE-917A-43AA-AB4E-A52C11FA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95400"/>
            <a:ext cx="7886700" cy="45799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优点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同样安全强度下密钥短</a:t>
            </a:r>
            <a:r>
              <a:rPr lang="en-US" altLang="zh-CN" sz="2800" dirty="0">
                <a:solidFill>
                  <a:srgbClr val="000000"/>
                </a:solidFill>
                <a:latin typeface="Euclid" panose="02020503060505020303" pitchFamily="18" charset="0"/>
              </a:rPr>
              <a:t>; 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处理速度快。</a:t>
            </a:r>
            <a:endParaRPr lang="en-US" altLang="zh-CN" sz="2800" dirty="0">
              <a:solidFill>
                <a:srgbClr val="00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可以应用于计算和存储能力小的智能卡等场合。</a:t>
            </a: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Tx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不足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相对</a:t>
            </a:r>
            <a:r>
              <a:rPr lang="en-US" altLang="zh-CN" sz="2800" b="1" dirty="0">
                <a:solidFill>
                  <a:srgbClr val="000000"/>
                </a:solidFill>
                <a:latin typeface="Euclid" panose="02020503060505020303" pitchFamily="18" charset="0"/>
              </a:rPr>
              <a:t>DES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等单钥密码体制</a:t>
            </a:r>
            <a:r>
              <a:rPr lang="en-US" altLang="zh-CN" sz="2800" dirty="0">
                <a:solidFill>
                  <a:srgbClr val="00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加解密速度还是太慢</a:t>
            </a:r>
            <a:r>
              <a:rPr lang="en-US" altLang="zh-CN" sz="2800" dirty="0">
                <a:solidFill>
                  <a:srgbClr val="00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实际应用时</a:t>
            </a:r>
            <a:r>
              <a:rPr lang="en-US" altLang="zh-CN" sz="2800" dirty="0">
                <a:solidFill>
                  <a:srgbClr val="00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一般只应用于密钥的加密和解密。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设计困难</a:t>
            </a:r>
            <a:r>
              <a:rPr lang="en-US" altLang="zh-CN" sz="2800" dirty="0">
                <a:solidFill>
                  <a:srgbClr val="00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Euclid" panose="02020503060505020303" pitchFamily="18" charset="0"/>
              </a:rPr>
              <a:t>实现复杂。</a:t>
            </a:r>
            <a:endParaRPr lang="zh-CN" altLang="en-US" sz="4000" dirty="0">
              <a:latin typeface="Euclid" panose="020205030605050203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3D857D-8499-4E40-9984-B71348B7DD9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xmlns="" id="{90EDDA3C-044A-47D8-8B22-1BF37576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椭圆曲线密钥交换协议 </a:t>
            </a:r>
            <a:r>
              <a:rPr lang="en-US" altLang="zh-CN" dirty="0">
                <a:latin typeface="+mn-lt"/>
              </a:rPr>
              <a:t>(ECDH)</a:t>
            </a:r>
            <a:endParaRPr lang="zh-CN" altLang="en-US" dirty="0">
              <a:latin typeface="+mn-lt"/>
            </a:endParaRP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xmlns="" id="{D79EC78A-A83C-41A1-9C52-25B14492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0"/>
            <a:ext cx="7886700" cy="4826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系统选择素数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确定椭圆曲线</a:t>
            </a:r>
            <a:r>
              <a:rPr lang="en-US" altLang="zh-CN" b="1" i="1" dirty="0">
                <a:latin typeface="Euclid" panose="02020503060505020303" pitchFamily="18" charset="0"/>
              </a:rPr>
              <a:t>E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P</a:t>
            </a:r>
            <a:r>
              <a:rPr lang="en-US" altLang="zh-CN" b="1" dirty="0">
                <a:latin typeface="Euclid" panose="02020503060505020303" pitchFamily="18" charset="0"/>
              </a:rPr>
              <a:t>(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en-US" altLang="zh-CN" b="1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并在曲线上选择一个阶为素数 </a:t>
            </a:r>
            <a:r>
              <a:rPr lang="en-US" altLang="zh-CN" b="1" i="1" dirty="0">
                <a:latin typeface="Euclid" panose="02020503060505020303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足够大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的基点</a:t>
            </a:r>
            <a:r>
              <a:rPr lang="en-US" altLang="zh-CN" b="1" i="1" dirty="0">
                <a:latin typeface="Euclid" panose="02020503060505020303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。密钥交换过程如下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选择一个 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作为私钥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得到相应的公钥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2)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选择一个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作为私钥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得到相应的公钥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3) 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公开。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于是</a:t>
            </a:r>
            <a:r>
              <a:rPr lang="en-US" altLang="zh-CN" b="1" i="1" dirty="0">
                <a:latin typeface="Euclid" panose="02020503060505020303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b="1" i="1" dirty="0" err="1"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A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Euclid" panose="02020503060505020303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计算</a:t>
            </a:r>
            <a:r>
              <a:rPr lang="en-US" altLang="zh-CN" b="1" i="1" dirty="0" err="1"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B</a:t>
            </a:r>
            <a:r>
              <a:rPr lang="en-US" altLang="zh-CN" b="1" i="1" dirty="0" err="1">
                <a:latin typeface="Euclid" panose="02020503060505020303" pitchFamily="18" charset="0"/>
              </a:rPr>
              <a:t>P</a:t>
            </a:r>
            <a:r>
              <a:rPr lang="en-US" altLang="zh-CN" b="1" i="1" baseline="-25000" dirty="0" err="1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从而得到相同的秘密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en-US" altLang="zh-CN" b="1" i="1" dirty="0" err="1">
                <a:solidFill>
                  <a:srgbClr val="FF0000"/>
                </a:solidFill>
                <a:latin typeface="Euclid" panose="02020503060505020303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EB3D13-3155-468B-BC47-14B2807F56E7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4C06FDA-43C7-47E4-9E7A-390C2E55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公钥密码 </a:t>
            </a:r>
            <a:r>
              <a:rPr lang="en-US" altLang="zh-CN" dirty="0">
                <a:latin typeface="+mn-lt"/>
              </a:rPr>
              <a:t>vs </a:t>
            </a:r>
            <a:r>
              <a:rPr lang="zh-CN" altLang="en-US" dirty="0">
                <a:latin typeface="+mn-lt"/>
              </a:rPr>
              <a:t>对称密码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9C361F1-5011-48CE-BB4F-60FEF84FB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219200"/>
            <a:ext cx="7886700" cy="48260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公钥密码更安全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任何算法的安全性都依赖于密钥长度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公钥密码算法的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密钥长度随着保密要求提高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增加很快</a:t>
            </a:r>
          </a:p>
          <a:p>
            <a:pPr lvl="1"/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9DFFC71B-49E2-4AC6-B927-D0D02804786F}"/>
              </a:ext>
            </a:extLst>
          </p:cNvPr>
          <p:cNvGraphicFramePr>
            <a:graphicFrameLocks noGrp="1"/>
          </p:cNvGraphicFramePr>
          <p:nvPr/>
        </p:nvGraphicFramePr>
        <p:xfrm>
          <a:off x="715963" y="3368675"/>
          <a:ext cx="7666038" cy="283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5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38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25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239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41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227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保密级别</a:t>
                      </a: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对称密钥长度 </a:t>
                      </a: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(bit)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RSA</a:t>
                      </a:r>
                      <a:r>
                        <a:rPr lang="en-US" altLang="zh-CN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lang="zh-CN" altLang="en-US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密钥长度 </a:t>
                      </a: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(bit)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ECC</a:t>
                      </a:r>
                      <a:r>
                        <a:rPr lang="zh-CN" altLang="en-US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密钥长度 </a:t>
                      </a: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(bit)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保密年限</a:t>
                      </a: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80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80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1024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160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2010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112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112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2048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224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2030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128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128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3072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256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2040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192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192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7680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384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2080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218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256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256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15360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512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2400" b="1" dirty="0">
                          <a:latin typeface="Euclid" panose="02020503060505020303" pitchFamily="18" charset="0"/>
                          <a:ea typeface="华文中宋" panose="02010600040101010101" pitchFamily="2" charset="-122"/>
                        </a:rPr>
                        <a:t>2120</a:t>
                      </a:r>
                      <a:endParaRPr lang="zh-CN" altLang="en-US" sz="2400" b="1" dirty="0">
                        <a:latin typeface="Euclid" panose="02020503060505020303" pitchFamily="18" charset="0"/>
                        <a:ea typeface="华文中宋" panose="02010600040101010101" pitchFamily="2" charset="-122"/>
                      </a:endParaRPr>
                    </a:p>
                  </a:txBody>
                  <a:tcPr marL="91435" marR="91435" marT="45660" marB="4566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7590E-D4D8-4E02-B111-4E8EA58962BB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BEDD7D-E816-4B1C-8FD6-D54D1B8B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公钥密码 </a:t>
            </a:r>
            <a:r>
              <a:rPr lang="en-US" altLang="zh-CN" dirty="0">
                <a:latin typeface="+mn-lt"/>
              </a:rPr>
              <a:t>vs </a:t>
            </a:r>
            <a:r>
              <a:rPr lang="zh-CN" altLang="en-US" dirty="0">
                <a:latin typeface="+mn-lt"/>
              </a:rPr>
              <a:t>对称密码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7675C5-7331-471A-B552-43B6AAEF5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71600"/>
            <a:ext cx="7886700" cy="4673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公钥密码密钥分配更简单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不简单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也不高效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Times New Roman" panose="02020603050405020304" pitchFamily="18" charset="0"/>
              </a:rPr>
              <a:t>对称密码过时了吗</a:t>
            </a:r>
            <a:r>
              <a:rPr lang="en-US" altLang="zh-CN" dirty="0">
                <a:latin typeface="Times New Roman" panose="02020603050405020304" pitchFamily="18" charset="0"/>
              </a:rPr>
              <a:t>?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Times New Roman" panose="02020603050405020304" pitchFamily="18" charset="0"/>
              </a:rPr>
              <a:t>相对对称密码来说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公钥密码计算很慢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适用于签名、密钥分配等应用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不适合大规模的数据加密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对称密码将长期存在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51F2C-A6E4-4EF8-A018-0A2FABCB306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xmlns="" id="{48A43542-F213-4D1C-8849-1DA11AD0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 dirty="0"/>
              <a:t>公钥密码的加密通信模型</a:t>
            </a:r>
          </a:p>
        </p:txBody>
      </p:sp>
      <p:pic>
        <p:nvPicPr>
          <p:cNvPr id="15367" name="图片 2">
            <a:extLst>
              <a:ext uri="{FF2B5EF4-FFF2-40B4-BE49-F238E27FC236}">
                <a16:creationId xmlns:a16="http://schemas.microsoft.com/office/drawing/2014/main" xmlns="" id="{29DB0C45-FEDA-4FFD-B73C-206BF9D1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1295400"/>
            <a:ext cx="87757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E07B9278-DBF5-4D24-8531-2DCCBAA72049}"/>
              </a:ext>
            </a:extLst>
          </p:cNvPr>
          <p:cNvSpPr txBox="1"/>
          <p:nvPr/>
        </p:nvSpPr>
        <p:spPr>
          <a:xfrm>
            <a:off x="444500" y="3990791"/>
            <a:ext cx="82550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接收者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产生一对密钥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PK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SK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), 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其中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PK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是公钥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 err="1">
                <a:latin typeface="Euclid" panose="02020503060505020303" pitchFamily="18" charset="0"/>
                <a:ea typeface="华文中宋" panose="02010600040101010101" pitchFamily="2" charset="-122"/>
              </a:rPr>
              <a:t>SK</a:t>
            </a:r>
            <a:r>
              <a:rPr lang="en-US" altLang="zh-CN" sz="2800" b="1" i="1" baseline="-25000" dirty="0" err="1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是私钥。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342900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发送者用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PK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加密要发送的消息得到密文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</a:p>
          <a:p>
            <a:pPr marL="342900" indent="-342900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接收者用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SK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解密收到的加密消息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得到明文</a:t>
            </a:r>
            <a:r>
              <a:rPr lang="en-US" altLang="zh-CN" sz="2800" b="1" i="1" dirty="0">
                <a:latin typeface="Euclid" panose="02020503060505020303" pitchFamily="18" charset="0"/>
                <a:ea typeface="华文中宋" panose="02010600040101010101" pitchFamily="2" charset="-122"/>
              </a:rPr>
              <a:t>m</a:t>
            </a:r>
            <a:endParaRPr lang="en-US" altLang="zh-CN" sz="2800" b="1" i="1" baseline="-25000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AE3379-84D5-4231-A5D0-BD4A0A97842D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CCA997-E981-49DE-95DE-3F56352B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对称密码 </a:t>
            </a:r>
            <a:r>
              <a:rPr lang="en-US" altLang="zh-CN" dirty="0">
                <a:latin typeface="+mn-lt"/>
              </a:rPr>
              <a:t>vs </a:t>
            </a:r>
            <a:r>
              <a:rPr lang="zh-CN" altLang="en-US" dirty="0">
                <a:latin typeface="+mn-lt"/>
              </a:rPr>
              <a:t>非对称密码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23E7A5F-7DAE-4D79-909E-457A8E64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993062" cy="51387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Pct val="100000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对称密码优点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算法公开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计算量小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加密速度快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加密效率高。</a:t>
            </a:r>
          </a:p>
          <a:p>
            <a:pPr marL="228600" lvl="1" algn="just" eaLnBrk="1" hangingPunct="1">
              <a:lnSpc>
                <a:spcPct val="110000"/>
              </a:lnSpc>
              <a:spcBef>
                <a:spcPct val="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对称密码缺点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交易双方都使用同样钥匙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加解密能力绑定</a:t>
            </a:r>
            <a:r>
              <a:rPr lang="en-US" altLang="zh-CN" sz="2800" dirty="0"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密钥管理困难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密钥的更换、传递和交换需要安全信道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无法满足不相识人之间的保密通信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不能实现数字签名</a:t>
            </a:r>
          </a:p>
          <a:p>
            <a:pPr>
              <a:defRPr/>
            </a:pPr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F9BBA9-F7BC-4935-9698-7DE979FCB313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98B340-8A9D-4495-9738-D279938C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对称密码 </a:t>
            </a:r>
            <a:r>
              <a:rPr lang="en-US" altLang="zh-CN" dirty="0">
                <a:latin typeface="+mn-lt"/>
              </a:rPr>
              <a:t>vs </a:t>
            </a:r>
            <a:r>
              <a:rPr lang="zh-CN" altLang="en-US" dirty="0">
                <a:latin typeface="+mn-lt"/>
              </a:rPr>
              <a:t>非对称密码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8944E7F-EB01-42C3-928D-629E3A694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1387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非对称密码优点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加密与解密分开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密钥分发简单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需要保存的密钥量大大减少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个用户只需要 </a:t>
            </a:r>
            <a:r>
              <a:rPr lang="en-US" altLang="zh-CN" sz="2800" b="1" i="1" dirty="0">
                <a:latin typeface="Euclid" panose="02020503060505020303" pitchFamily="18" charset="0"/>
              </a:rPr>
              <a:t>n</a:t>
            </a:r>
            <a:r>
              <a:rPr lang="en-US" altLang="zh-CN" sz="2800" dirty="0">
                <a:latin typeface="Euclid" panose="02020503060505020303" pitchFamily="18" charset="0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</a:rPr>
              <a:t>个密钥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可满足不相识的人之间保密、认证需求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可以实现数字签名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zh-CN" altLang="en-US" dirty="0">
                <a:latin typeface="Euclid" panose="02020503060505020303" pitchFamily="18" charset="0"/>
              </a:rPr>
              <a:t>非对称密码缺点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密钥长度长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buSzTx/>
              <a:buFont typeface="Times New Roman" panose="02020603050405020304" pitchFamily="18" charset="0"/>
              <a:buChar char="‒"/>
            </a:pPr>
            <a:r>
              <a:rPr lang="zh-CN" altLang="en-US" sz="2800" dirty="0">
                <a:latin typeface="Euclid" panose="02020503060505020303" pitchFamily="18" charset="0"/>
              </a:rPr>
              <a:t>加密和解密速度慢、效率不高</a:t>
            </a: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0065CE-1E48-4583-9509-201F07B8F478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ADCD05-B96F-4AB4-AAC9-B2179F92E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371600"/>
            <a:ext cx="7886700" cy="467360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Step1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zh-CN" dirty="0">
                <a:latin typeface="Euclid" panose="02020503060505020303" pitchFamily="18" charset="0"/>
              </a:rPr>
              <a:t>发送方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zh-CN" dirty="0">
                <a:latin typeface="Euclid" panose="02020503060505020303" pitchFamily="18" charset="0"/>
              </a:rPr>
              <a:t>预先获取接收方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zh-CN" dirty="0">
                <a:latin typeface="Euclid" panose="02020503060505020303" pitchFamily="18" charset="0"/>
              </a:rPr>
              <a:t>的公钥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zh-CN" dirty="0">
                <a:latin typeface="Euclid" panose="02020503060505020303" pitchFamily="18" charset="0"/>
              </a:rPr>
              <a:t>然后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随机产生对称密钥</a:t>
            </a:r>
            <a:r>
              <a:rPr lang="en-US" altLang="zh-CN" dirty="0">
                <a:latin typeface="Euclid" panose="02020503060505020303" pitchFamily="18" charset="0"/>
              </a:rPr>
              <a:t>,  </a:t>
            </a:r>
            <a:r>
              <a:rPr lang="zh-CN" altLang="zh-CN" dirty="0">
                <a:latin typeface="Euclid" panose="02020503060505020303" pitchFamily="18" charset="0"/>
              </a:rPr>
              <a:t>并使用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该密钥加密数据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Step2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zh-CN" dirty="0">
                <a:latin typeface="Euclid" panose="02020503060505020303" pitchFamily="18" charset="0"/>
              </a:rPr>
              <a:t>发送方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的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公钥加密对称密钥</a:t>
            </a:r>
            <a:r>
              <a:rPr lang="en-US" altLang="zh-CN" dirty="0">
                <a:latin typeface="Euclid" panose="02020503060505020303" pitchFamily="18" charset="0"/>
              </a:rPr>
              <a:t>;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Step3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zh-CN" dirty="0">
                <a:latin typeface="Euclid" panose="02020503060505020303" pitchFamily="18" charset="0"/>
              </a:rPr>
              <a:t>发送方</a:t>
            </a:r>
            <a:r>
              <a:rPr lang="en-US" altLang="zh-CN" b="1" dirty="0">
                <a:latin typeface="Euclid" panose="02020503060505020303" pitchFamily="18" charset="0"/>
              </a:rPr>
              <a:t>A</a:t>
            </a:r>
            <a:r>
              <a:rPr lang="zh-CN" altLang="zh-CN" dirty="0">
                <a:latin typeface="Euclid" panose="02020503060505020303" pitchFamily="18" charset="0"/>
              </a:rPr>
              <a:t>把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数据密文和对称密钥密文</a:t>
            </a:r>
            <a:r>
              <a:rPr lang="zh-CN" altLang="zh-CN" dirty="0">
                <a:latin typeface="Euclid" panose="02020503060505020303" pitchFamily="18" charset="0"/>
              </a:rPr>
              <a:t>一起传送给接收方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en-US" altLang="zh-CN" dirty="0">
                <a:latin typeface="Euclid" panose="02020503060505020303" pitchFamily="18" charset="0"/>
              </a:rPr>
              <a:t>;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Step4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zh-CN" dirty="0">
                <a:latin typeface="Euclid" panose="02020503060505020303" pitchFamily="18" charset="0"/>
              </a:rPr>
              <a:t>接收方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使用自己的私钥对密钥密文解密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 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获取对称密钥</a:t>
            </a:r>
            <a:r>
              <a:rPr lang="en-US" altLang="zh-CN" dirty="0">
                <a:latin typeface="Euclid" panose="02020503060505020303" pitchFamily="18" charset="0"/>
              </a:rPr>
              <a:t>; 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</a:pPr>
            <a:r>
              <a:rPr lang="en-US" altLang="zh-CN" b="1" dirty="0">
                <a:latin typeface="Euclid" panose="02020503060505020303" pitchFamily="18" charset="0"/>
              </a:rPr>
              <a:t>Step5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zh-CN" altLang="zh-CN" dirty="0">
                <a:latin typeface="Euclid" panose="02020503060505020303" pitchFamily="18" charset="0"/>
              </a:rPr>
              <a:t>接收方</a:t>
            </a:r>
            <a:r>
              <a:rPr lang="en-US" altLang="zh-CN" b="1" dirty="0">
                <a:latin typeface="Euclid" panose="02020503060505020303" pitchFamily="18" charset="0"/>
              </a:rPr>
              <a:t>B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使用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对称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密钥对数据密文进行解密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 </a:t>
            </a:r>
            <a:r>
              <a:rPr lang="zh-CN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获取明文数据</a:t>
            </a:r>
            <a:r>
              <a:rPr lang="zh-CN" altLang="zh-CN" dirty="0">
                <a:latin typeface="Euclid" panose="02020503060505020303" pitchFamily="18" charset="0"/>
              </a:rPr>
              <a:t>。</a:t>
            </a:r>
            <a:r>
              <a:rPr lang="en-US" altLang="zh-CN" dirty="0">
                <a:latin typeface="Euclid" panose="02020503060505020303" pitchFamily="18" charset="0"/>
              </a:rPr>
              <a:t> </a:t>
            </a:r>
            <a:endParaRPr lang="zh-CN" altLang="en-US" dirty="0">
              <a:latin typeface="Euclid" panose="02020503060505020303" pitchFamily="18" charset="0"/>
            </a:endParaRPr>
          </a:p>
        </p:txBody>
      </p:sp>
      <p:sp>
        <p:nvSpPr>
          <p:cNvPr id="94211" name="标题 1">
            <a:extLst>
              <a:ext uri="{FF2B5EF4-FFF2-40B4-BE49-F238E27FC236}">
                <a16:creationId xmlns:a16="http://schemas.microsoft.com/office/drawing/2014/main" xmlns="" id="{DC23BECE-A721-43B8-9172-028AE209D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数字信封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2B1D57-0BA2-446C-9B53-B5603EE3AF6F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xmlns="" id="{FBD8C9F7-93F4-4F6B-93AE-A5C08D11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zh-CN" altLang="en-US"/>
              <a:t>数字信封</a:t>
            </a:r>
          </a:p>
        </p:txBody>
      </p:sp>
      <p:sp>
        <p:nvSpPr>
          <p:cNvPr id="95235" name="文本框 5">
            <a:extLst>
              <a:ext uri="{FF2B5EF4-FFF2-40B4-BE49-F238E27FC236}">
                <a16:creationId xmlns:a16="http://schemas.microsoft.com/office/drawing/2014/main" xmlns="" id="{7558AA0E-56E8-4370-A93E-DBFAA608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486400"/>
            <a:ext cx="3124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>
                <a:latin typeface="华文中宋" panose="02010600040101010101" pitchFamily="2" charset="-122"/>
              </a:rPr>
              <a:t>数字信封工作示意图</a:t>
            </a:r>
          </a:p>
        </p:txBody>
      </p:sp>
      <p:pic>
        <p:nvPicPr>
          <p:cNvPr id="95239" name="图片 5">
            <a:extLst>
              <a:ext uri="{FF2B5EF4-FFF2-40B4-BE49-F238E27FC236}">
                <a16:creationId xmlns:a16="http://schemas.microsoft.com/office/drawing/2014/main" xmlns="" id="{7A9641B0-78B3-4323-AF3A-A59212989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558925"/>
            <a:ext cx="90868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092C21-00A5-4915-8DCD-A04E605EE9A5}" type="datetime1">
              <a:rPr lang="zh-CN" altLang="en-US" smtClean="0"/>
              <a:t>2023/4/25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课件母版</Template>
  <TotalTime>12049</TotalTime>
  <Words>9070</Words>
  <Application>Microsoft Office PowerPoint</Application>
  <PresentationFormat>全屏显示(4:3)</PresentationFormat>
  <Paragraphs>1058</Paragraphs>
  <Slides>93</Slides>
  <Notes>24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93</vt:i4>
      </vt:variant>
    </vt:vector>
  </HeadingPairs>
  <TitlesOfParts>
    <vt:vector size="96" baseType="lpstr">
      <vt:lpstr>1_Office 主题</vt:lpstr>
      <vt:lpstr>VISIO 5 Drawing</vt:lpstr>
      <vt:lpstr>Equation</vt:lpstr>
      <vt:lpstr>密码学</vt:lpstr>
      <vt:lpstr>专题五 公钥密码</vt:lpstr>
      <vt:lpstr>对称密码体制存在的问题</vt:lpstr>
      <vt:lpstr>对称密码体制存在的问题</vt:lpstr>
      <vt:lpstr>公钥 (非对称) 密码体制的提出</vt:lpstr>
      <vt:lpstr>公钥 (非对称) 密码体制的提出</vt:lpstr>
      <vt:lpstr>公钥密码体制的特点</vt:lpstr>
      <vt:lpstr>公钥密码的组成</vt:lpstr>
      <vt:lpstr>公钥密码的加密通信模型</vt:lpstr>
      <vt:lpstr>公钥密码的认证模型</vt:lpstr>
      <vt:lpstr>公钥密码的基本要求</vt:lpstr>
      <vt:lpstr>公钥密码的基本要求</vt:lpstr>
      <vt:lpstr>公钥密码的基本要求</vt:lpstr>
      <vt:lpstr>公钥密码的基本要求</vt:lpstr>
      <vt:lpstr>公钥密码的基本要求</vt:lpstr>
      <vt:lpstr>公钥密码的基本要求</vt:lpstr>
      <vt:lpstr>公钥密码的发展</vt:lpstr>
      <vt:lpstr>专题五 公钥密码</vt:lpstr>
      <vt:lpstr>5.2 RSA公钥密码</vt:lpstr>
      <vt:lpstr>RSA算法描述</vt:lpstr>
      <vt:lpstr>RSA算法描述</vt:lpstr>
      <vt:lpstr>RSA算法解密过程的正确性</vt:lpstr>
      <vt:lpstr>RSA算法解密过程的正确性</vt:lpstr>
      <vt:lpstr>RSA加解密实例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RSA算法实现中的问题</vt:lpstr>
      <vt:lpstr>RSA的安全性</vt:lpstr>
      <vt:lpstr>RSA的安全性</vt:lpstr>
      <vt:lpstr>RSA的安全性</vt:lpstr>
      <vt:lpstr>RSA的安全性</vt:lpstr>
      <vt:lpstr>对RSA的攻击</vt:lpstr>
      <vt:lpstr>对RSA的攻击</vt:lpstr>
      <vt:lpstr>对RSA的攻击</vt:lpstr>
      <vt:lpstr>专题五 公钥密码</vt:lpstr>
      <vt:lpstr>Diffie-Hellman密钥交换</vt:lpstr>
      <vt:lpstr>离散对数 (回顾)</vt:lpstr>
      <vt:lpstr>离散对数 (回顾)</vt:lpstr>
      <vt:lpstr>离散对数 (回顾)</vt:lpstr>
      <vt:lpstr>离散对数 (回顾)</vt:lpstr>
      <vt:lpstr>D-H密钥交换</vt:lpstr>
      <vt:lpstr>D-H密钥交换协议的例子</vt:lpstr>
      <vt:lpstr>D-H密钥交换协议的安全问题</vt:lpstr>
      <vt:lpstr>D-H协议的中间人攻击</vt:lpstr>
      <vt:lpstr>第五专题 公钥密码</vt:lpstr>
      <vt:lpstr>ElGamal算法描述</vt:lpstr>
      <vt:lpstr>ElGamal算法描述</vt:lpstr>
      <vt:lpstr>ElGamal算法的例子</vt:lpstr>
      <vt:lpstr>ElGamal算法的特点</vt:lpstr>
      <vt:lpstr>ElGamal算法的安全性分析</vt:lpstr>
      <vt:lpstr>专题五 公钥密码</vt:lpstr>
      <vt:lpstr>椭圆曲线公钥密码 (ECC) 背景</vt:lpstr>
      <vt:lpstr>椭圆曲线公钥密码 (ECC) 背景</vt:lpstr>
      <vt:lpstr>相关密码算法的比较</vt:lpstr>
      <vt:lpstr>相关密码算法的比较</vt:lpstr>
      <vt:lpstr>实数域上的椭圆曲线</vt:lpstr>
      <vt:lpstr>实数域上的椭圆曲线</vt:lpstr>
      <vt:lpstr>实数域上的椭圆曲线</vt:lpstr>
      <vt:lpstr>实数域上的椭圆曲线</vt:lpstr>
      <vt:lpstr>实数域上的椭圆曲线</vt:lpstr>
      <vt:lpstr>实数域上的椭圆曲线</vt:lpstr>
      <vt:lpstr>有限域上的椭圆曲线</vt:lpstr>
      <vt:lpstr>有限域上的椭圆曲线</vt:lpstr>
      <vt:lpstr>有限域上的椭圆曲线</vt:lpstr>
      <vt:lpstr>有限域上的椭圆曲线</vt:lpstr>
      <vt:lpstr>有限域上的椭圆曲线</vt:lpstr>
      <vt:lpstr>有限域上的椭圆曲线</vt:lpstr>
      <vt:lpstr>有限域上的椭圆曲线</vt:lpstr>
      <vt:lpstr>有限域上的椭圆曲线</vt:lpstr>
      <vt:lpstr>有限域上的椭圆曲线</vt:lpstr>
      <vt:lpstr>明文消息嵌入到椭圆曲线上</vt:lpstr>
      <vt:lpstr>椭圆曲线密码体制</vt:lpstr>
      <vt:lpstr>椭圆曲线密码体制</vt:lpstr>
      <vt:lpstr>椭圆曲线密码体制</vt:lpstr>
      <vt:lpstr>椭圆曲线密码体制</vt:lpstr>
      <vt:lpstr>椭圆曲线上公钥密码的特点</vt:lpstr>
      <vt:lpstr>椭圆曲线密钥交换协议 (ECDH)</vt:lpstr>
      <vt:lpstr>公钥密码 vs 对称密码</vt:lpstr>
      <vt:lpstr>公钥密码 vs 对称密码</vt:lpstr>
      <vt:lpstr>对称密码 vs 非对称密码</vt:lpstr>
      <vt:lpstr>对称密码 vs 非对称密码</vt:lpstr>
      <vt:lpstr>数字信封</vt:lpstr>
      <vt:lpstr>数字信封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Rosalina</dc:creator>
  <cp:lastModifiedBy>xiaofen</cp:lastModifiedBy>
  <cp:revision>516</cp:revision>
  <cp:lastPrinted>1601-01-01T00:00:00Z</cp:lastPrinted>
  <dcterms:created xsi:type="dcterms:W3CDTF">1601-01-01T00:00:00Z</dcterms:created>
  <dcterms:modified xsi:type="dcterms:W3CDTF">2023-04-25T01:29:50Z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