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76" r:id="rId1"/>
  </p:sldMasterIdLst>
  <p:notesMasterIdLst>
    <p:notesMasterId r:id="rId79"/>
  </p:notesMasterIdLst>
  <p:sldIdLst>
    <p:sldId id="458" r:id="rId2"/>
    <p:sldId id="485" r:id="rId3"/>
    <p:sldId id="486" r:id="rId4"/>
    <p:sldId id="724" r:id="rId5"/>
    <p:sldId id="725" r:id="rId6"/>
    <p:sldId id="726" r:id="rId7"/>
    <p:sldId id="727" r:id="rId8"/>
    <p:sldId id="728" r:id="rId9"/>
    <p:sldId id="729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39" r:id="rId19"/>
    <p:sldId id="738" r:id="rId20"/>
    <p:sldId id="740" r:id="rId21"/>
    <p:sldId id="741" r:id="rId22"/>
    <p:sldId id="742" r:id="rId23"/>
    <p:sldId id="744" r:id="rId24"/>
    <p:sldId id="746" r:id="rId25"/>
    <p:sldId id="747" r:id="rId26"/>
    <p:sldId id="748" r:id="rId27"/>
    <p:sldId id="749" r:id="rId28"/>
    <p:sldId id="750" r:id="rId29"/>
    <p:sldId id="751" r:id="rId30"/>
    <p:sldId id="752" r:id="rId31"/>
    <p:sldId id="753" r:id="rId32"/>
    <p:sldId id="754" r:id="rId33"/>
    <p:sldId id="755" r:id="rId34"/>
    <p:sldId id="745" r:id="rId35"/>
    <p:sldId id="756" r:id="rId36"/>
    <p:sldId id="757" r:id="rId37"/>
    <p:sldId id="759" r:id="rId38"/>
    <p:sldId id="760" r:id="rId39"/>
    <p:sldId id="761" r:id="rId40"/>
    <p:sldId id="762" r:id="rId41"/>
    <p:sldId id="763" r:id="rId42"/>
    <p:sldId id="764" r:id="rId43"/>
    <p:sldId id="798" r:id="rId44"/>
    <p:sldId id="765" r:id="rId45"/>
    <p:sldId id="766" r:id="rId46"/>
    <p:sldId id="799" r:id="rId47"/>
    <p:sldId id="767" r:id="rId48"/>
    <p:sldId id="768" r:id="rId49"/>
    <p:sldId id="769" r:id="rId50"/>
    <p:sldId id="771" r:id="rId51"/>
    <p:sldId id="770" r:id="rId52"/>
    <p:sldId id="772" r:id="rId53"/>
    <p:sldId id="773" r:id="rId54"/>
    <p:sldId id="775" r:id="rId55"/>
    <p:sldId id="776" r:id="rId56"/>
    <p:sldId id="774" r:id="rId57"/>
    <p:sldId id="777" r:id="rId58"/>
    <p:sldId id="778" r:id="rId59"/>
    <p:sldId id="779" r:id="rId60"/>
    <p:sldId id="780" r:id="rId61"/>
    <p:sldId id="781" r:id="rId62"/>
    <p:sldId id="783" r:id="rId63"/>
    <p:sldId id="784" r:id="rId64"/>
    <p:sldId id="785" r:id="rId65"/>
    <p:sldId id="786" r:id="rId66"/>
    <p:sldId id="787" r:id="rId67"/>
    <p:sldId id="788" r:id="rId68"/>
    <p:sldId id="789" r:id="rId69"/>
    <p:sldId id="790" r:id="rId70"/>
    <p:sldId id="800" r:id="rId71"/>
    <p:sldId id="791" r:id="rId72"/>
    <p:sldId id="792" r:id="rId73"/>
    <p:sldId id="793" r:id="rId74"/>
    <p:sldId id="794" r:id="rId75"/>
    <p:sldId id="795" r:id="rId76"/>
    <p:sldId id="796" r:id="rId77"/>
    <p:sldId id="797" r:id="rId78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9B9B9"/>
    <a:srgbClr val="000000"/>
    <a:srgbClr val="FF7C80"/>
    <a:srgbClr val="0000CC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009" autoAdjust="0"/>
  </p:normalViewPr>
  <p:slideViewPr>
    <p:cSldViewPr>
      <p:cViewPr varScale="1">
        <p:scale>
          <a:sx n="81" d="100"/>
          <a:sy n="81" d="100"/>
        </p:scale>
        <p:origin x="-1498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D029D2-C07F-48EB-B25B-A2A8E9E9722B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029B7A1-ACC4-407F-9229-08F41294F46B}">
      <dgm:prSet phldrT="[文本]" custT="1"/>
      <dgm:spPr/>
      <dgm:t>
        <a:bodyPr/>
        <a:lstStyle/>
        <a:p>
          <a:r>
            <a:rPr lang="zh-CN" altLang="en-US" sz="4400" dirty="0">
              <a:latin typeface="华文中宋" panose="02010600040101010101" pitchFamily="2" charset="-122"/>
              <a:ea typeface="华文中宋" panose="02010600040101010101" pitchFamily="2" charset="-122"/>
            </a:rPr>
            <a:t>密钥管理</a:t>
          </a:r>
        </a:p>
      </dgm:t>
    </dgm:pt>
    <dgm:pt modelId="{C972FC09-B73B-4605-809D-68F510DBF761}" type="parTrans" cxnId="{5ADEFA54-6E74-46BF-87A4-E07C7E8CEADB}">
      <dgm:prSet/>
      <dgm:spPr/>
      <dgm:t>
        <a:bodyPr/>
        <a:lstStyle/>
        <a:p>
          <a:endParaRPr lang="zh-CN" altLang="en-US"/>
        </a:p>
      </dgm:t>
    </dgm:pt>
    <dgm:pt modelId="{3E9FB8AC-D4C0-4414-8697-F92410A6C987}" type="sibTrans" cxnId="{5ADEFA54-6E74-46BF-87A4-E07C7E8CEADB}">
      <dgm:prSet/>
      <dgm:spPr/>
      <dgm:t>
        <a:bodyPr/>
        <a:lstStyle/>
        <a:p>
          <a:endParaRPr lang="zh-CN" altLang="en-US"/>
        </a:p>
      </dgm:t>
    </dgm:pt>
    <dgm:pt modelId="{D3732E95-932D-4820-B22B-4AD8DF4BCF6B}">
      <dgm:prSet phldrT="[文本]" custT="1"/>
      <dgm:spPr/>
      <dgm:t>
        <a:bodyPr/>
        <a:lstStyle/>
        <a:p>
          <a:r>
            <a:rPr lang="zh-CN" altLang="en-US" sz="4400" dirty="0">
              <a:latin typeface="华文中宋" panose="02010600040101010101" pitchFamily="2" charset="-122"/>
              <a:ea typeface="华文中宋" panose="02010600040101010101" pitchFamily="2" charset="-122"/>
            </a:rPr>
            <a:t>密码协议</a:t>
          </a:r>
        </a:p>
      </dgm:t>
    </dgm:pt>
    <dgm:pt modelId="{30F4CF34-624D-43B7-92D4-234E7A8522BE}" type="parTrans" cxnId="{1691CDB0-88E6-43D5-8FE0-6F842AB8C022}">
      <dgm:prSet/>
      <dgm:spPr/>
      <dgm:t>
        <a:bodyPr/>
        <a:lstStyle/>
        <a:p>
          <a:endParaRPr lang="zh-CN" altLang="en-US"/>
        </a:p>
      </dgm:t>
    </dgm:pt>
    <dgm:pt modelId="{259D4BC7-D48B-4056-B10E-EEF3132417A2}" type="sibTrans" cxnId="{1691CDB0-88E6-43D5-8FE0-6F842AB8C022}">
      <dgm:prSet/>
      <dgm:spPr/>
      <dgm:t>
        <a:bodyPr/>
        <a:lstStyle/>
        <a:p>
          <a:endParaRPr lang="zh-CN" altLang="en-US"/>
        </a:p>
      </dgm:t>
    </dgm:pt>
    <dgm:pt modelId="{61EE33BA-682C-4A91-9263-4CC18A890EB0}" type="pres">
      <dgm:prSet presAssocID="{25D029D2-C07F-48EB-B25B-A2A8E9E9722B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AFF4F8C2-1143-4DCA-A035-A78B9D5EB4E0}" type="pres">
      <dgm:prSet presAssocID="{25D029D2-C07F-48EB-B25B-A2A8E9E9722B}" presName="Name1" presStyleCnt="0"/>
      <dgm:spPr/>
    </dgm:pt>
    <dgm:pt modelId="{ADB18746-1DD0-4B6F-B63B-262A2C0DCE74}" type="pres">
      <dgm:prSet presAssocID="{25D029D2-C07F-48EB-B25B-A2A8E9E9722B}" presName="cycle" presStyleCnt="0"/>
      <dgm:spPr/>
    </dgm:pt>
    <dgm:pt modelId="{A1B83EB1-C195-40D1-AFB2-28F9D7079035}" type="pres">
      <dgm:prSet presAssocID="{25D029D2-C07F-48EB-B25B-A2A8E9E9722B}" presName="srcNode" presStyleLbl="node1" presStyleIdx="0" presStyleCnt="2"/>
      <dgm:spPr/>
    </dgm:pt>
    <dgm:pt modelId="{50F10DE9-DF5D-4D85-B568-B02BB66E6596}" type="pres">
      <dgm:prSet presAssocID="{25D029D2-C07F-48EB-B25B-A2A8E9E9722B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D7CAAE8A-BFC5-407D-9923-4526650FC1AF}" type="pres">
      <dgm:prSet presAssocID="{25D029D2-C07F-48EB-B25B-A2A8E9E9722B}" presName="extraNode" presStyleLbl="node1" presStyleIdx="0" presStyleCnt="2"/>
      <dgm:spPr/>
    </dgm:pt>
    <dgm:pt modelId="{38CCEFF1-7F10-4A5B-B032-1AB096CCB55A}" type="pres">
      <dgm:prSet presAssocID="{25D029D2-C07F-48EB-B25B-A2A8E9E9722B}" presName="dstNode" presStyleLbl="node1" presStyleIdx="0" presStyleCnt="2"/>
      <dgm:spPr/>
    </dgm:pt>
    <dgm:pt modelId="{4A3C06D6-6EE1-4444-B6F5-B3226E9C2382}" type="pres">
      <dgm:prSet presAssocID="{D029B7A1-ACC4-407F-9229-08F41294F46B}" presName="text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7F9192-5AD9-4F68-8260-FE158838ACD9}" type="pres">
      <dgm:prSet presAssocID="{D029B7A1-ACC4-407F-9229-08F41294F46B}" presName="accent_1" presStyleCnt="0"/>
      <dgm:spPr/>
    </dgm:pt>
    <dgm:pt modelId="{BC3327C5-2234-4715-B4A4-D60A18108E8B}" type="pres">
      <dgm:prSet presAssocID="{D029B7A1-ACC4-407F-9229-08F41294F46B}" presName="accentRepeatNode" presStyleLbl="solidFgAcc1" presStyleIdx="0" presStyleCnt="2"/>
      <dgm:spPr/>
    </dgm:pt>
    <dgm:pt modelId="{5CD95C9E-5D31-4077-84CC-F80F4512AA6E}" type="pres">
      <dgm:prSet presAssocID="{D3732E95-932D-4820-B22B-4AD8DF4BCF6B}" presName="text_2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30A8B45-4946-42FC-9E5C-B9955350BDE3}" type="pres">
      <dgm:prSet presAssocID="{D3732E95-932D-4820-B22B-4AD8DF4BCF6B}" presName="accent_2" presStyleCnt="0"/>
      <dgm:spPr/>
    </dgm:pt>
    <dgm:pt modelId="{01E79D20-6A71-4883-9979-7F5731B4C1D1}" type="pres">
      <dgm:prSet presAssocID="{D3732E95-932D-4820-B22B-4AD8DF4BCF6B}" presName="accentRepeatNode" presStyleLbl="solidFgAcc1" presStyleIdx="1" presStyleCnt="2"/>
      <dgm:spPr/>
    </dgm:pt>
  </dgm:ptLst>
  <dgm:cxnLst>
    <dgm:cxn modelId="{048C0EEB-87D0-4719-9E49-6F885AA5D54D}" type="presOf" srcId="{3E9FB8AC-D4C0-4414-8697-F92410A6C987}" destId="{50F10DE9-DF5D-4D85-B568-B02BB66E6596}" srcOrd="0" destOrd="0" presId="urn:microsoft.com/office/officeart/2008/layout/VerticalCurvedList"/>
    <dgm:cxn modelId="{5ADEFA54-6E74-46BF-87A4-E07C7E8CEADB}" srcId="{25D029D2-C07F-48EB-B25B-A2A8E9E9722B}" destId="{D029B7A1-ACC4-407F-9229-08F41294F46B}" srcOrd="0" destOrd="0" parTransId="{C972FC09-B73B-4605-809D-68F510DBF761}" sibTransId="{3E9FB8AC-D4C0-4414-8697-F92410A6C987}"/>
    <dgm:cxn modelId="{300C1DFC-8D73-4265-9DBB-DD1F6A87128A}" type="presOf" srcId="{D029B7A1-ACC4-407F-9229-08F41294F46B}" destId="{4A3C06D6-6EE1-4444-B6F5-B3226E9C2382}" srcOrd="0" destOrd="0" presId="urn:microsoft.com/office/officeart/2008/layout/VerticalCurvedList"/>
    <dgm:cxn modelId="{8F3D5B52-33EB-47E7-AC67-E4444C7346CE}" type="presOf" srcId="{25D029D2-C07F-48EB-B25B-A2A8E9E9722B}" destId="{61EE33BA-682C-4A91-9263-4CC18A890EB0}" srcOrd="0" destOrd="0" presId="urn:microsoft.com/office/officeart/2008/layout/VerticalCurvedList"/>
    <dgm:cxn modelId="{C2BF0439-F1EF-438F-B187-3A8CBC24EF81}" type="presOf" srcId="{D3732E95-932D-4820-B22B-4AD8DF4BCF6B}" destId="{5CD95C9E-5D31-4077-84CC-F80F4512AA6E}" srcOrd="0" destOrd="0" presId="urn:microsoft.com/office/officeart/2008/layout/VerticalCurvedList"/>
    <dgm:cxn modelId="{1691CDB0-88E6-43D5-8FE0-6F842AB8C022}" srcId="{25D029D2-C07F-48EB-B25B-A2A8E9E9722B}" destId="{D3732E95-932D-4820-B22B-4AD8DF4BCF6B}" srcOrd="1" destOrd="0" parTransId="{30F4CF34-624D-43B7-92D4-234E7A8522BE}" sibTransId="{259D4BC7-D48B-4056-B10E-EEF3132417A2}"/>
    <dgm:cxn modelId="{8CE230CB-689E-4A7D-A54E-A02DBED61BB9}" type="presParOf" srcId="{61EE33BA-682C-4A91-9263-4CC18A890EB0}" destId="{AFF4F8C2-1143-4DCA-A035-A78B9D5EB4E0}" srcOrd="0" destOrd="0" presId="urn:microsoft.com/office/officeart/2008/layout/VerticalCurvedList"/>
    <dgm:cxn modelId="{FC65BCC9-671B-428D-BFC4-14BB531E798C}" type="presParOf" srcId="{AFF4F8C2-1143-4DCA-A035-A78B9D5EB4E0}" destId="{ADB18746-1DD0-4B6F-B63B-262A2C0DCE74}" srcOrd="0" destOrd="0" presId="urn:microsoft.com/office/officeart/2008/layout/VerticalCurvedList"/>
    <dgm:cxn modelId="{F7E8141B-95DE-4B93-B99C-D88F37FA6E71}" type="presParOf" srcId="{ADB18746-1DD0-4B6F-B63B-262A2C0DCE74}" destId="{A1B83EB1-C195-40D1-AFB2-28F9D7079035}" srcOrd="0" destOrd="0" presId="urn:microsoft.com/office/officeart/2008/layout/VerticalCurvedList"/>
    <dgm:cxn modelId="{E343E2BE-CBE1-48CE-8A13-8A8B4D496E45}" type="presParOf" srcId="{ADB18746-1DD0-4B6F-B63B-262A2C0DCE74}" destId="{50F10DE9-DF5D-4D85-B568-B02BB66E6596}" srcOrd="1" destOrd="0" presId="urn:microsoft.com/office/officeart/2008/layout/VerticalCurvedList"/>
    <dgm:cxn modelId="{18422731-23A7-48FE-9843-AA6F7CEB5D16}" type="presParOf" srcId="{ADB18746-1DD0-4B6F-B63B-262A2C0DCE74}" destId="{D7CAAE8A-BFC5-407D-9923-4526650FC1AF}" srcOrd="2" destOrd="0" presId="urn:microsoft.com/office/officeart/2008/layout/VerticalCurvedList"/>
    <dgm:cxn modelId="{EEBC7CFF-12D5-49D3-B584-076283579610}" type="presParOf" srcId="{ADB18746-1DD0-4B6F-B63B-262A2C0DCE74}" destId="{38CCEFF1-7F10-4A5B-B032-1AB096CCB55A}" srcOrd="3" destOrd="0" presId="urn:microsoft.com/office/officeart/2008/layout/VerticalCurvedList"/>
    <dgm:cxn modelId="{805DF911-DD68-4EEC-840F-756360FBD381}" type="presParOf" srcId="{AFF4F8C2-1143-4DCA-A035-A78B9D5EB4E0}" destId="{4A3C06D6-6EE1-4444-B6F5-B3226E9C2382}" srcOrd="1" destOrd="0" presId="urn:microsoft.com/office/officeart/2008/layout/VerticalCurvedList"/>
    <dgm:cxn modelId="{C15A6C1D-E523-4E51-87D7-FCA7B0BE6E9A}" type="presParOf" srcId="{AFF4F8C2-1143-4DCA-A035-A78B9D5EB4E0}" destId="{CF7F9192-5AD9-4F68-8260-FE158838ACD9}" srcOrd="2" destOrd="0" presId="urn:microsoft.com/office/officeart/2008/layout/VerticalCurvedList"/>
    <dgm:cxn modelId="{70DB351C-F093-49BA-A65D-9C187B4FB9C4}" type="presParOf" srcId="{CF7F9192-5AD9-4F68-8260-FE158838ACD9}" destId="{BC3327C5-2234-4715-B4A4-D60A18108E8B}" srcOrd="0" destOrd="0" presId="urn:microsoft.com/office/officeart/2008/layout/VerticalCurvedList"/>
    <dgm:cxn modelId="{14878348-F4FB-491D-ADC9-DB46318F7040}" type="presParOf" srcId="{AFF4F8C2-1143-4DCA-A035-A78B9D5EB4E0}" destId="{5CD95C9E-5D31-4077-84CC-F80F4512AA6E}" srcOrd="3" destOrd="0" presId="urn:microsoft.com/office/officeart/2008/layout/VerticalCurvedList"/>
    <dgm:cxn modelId="{8B5B9CBF-D411-4D59-8BF3-1A5C73E05125}" type="presParOf" srcId="{AFF4F8C2-1143-4DCA-A035-A78B9D5EB4E0}" destId="{930A8B45-4946-42FC-9E5C-B9955350BDE3}" srcOrd="4" destOrd="0" presId="urn:microsoft.com/office/officeart/2008/layout/VerticalCurvedList"/>
    <dgm:cxn modelId="{D6C141A1-82CA-458C-9C24-F0A41E9FAFEC}" type="presParOf" srcId="{930A8B45-4946-42FC-9E5C-B9955350BDE3}" destId="{01E79D20-6A71-4883-9979-7F5731B4C1D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F10DE9-DF5D-4D85-B568-B02BB66E6596}">
      <dsp:nvSpPr>
        <dsp:cNvPr id="0" name=""/>
        <dsp:cNvSpPr/>
      </dsp:nvSpPr>
      <dsp:spPr>
        <a:xfrm>
          <a:off x="-4560586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C06D6-6EE1-4444-B6F5-B3226E9C2382}">
      <dsp:nvSpPr>
        <dsp:cNvPr id="0" name=""/>
        <dsp:cNvSpPr/>
      </dsp:nvSpPr>
      <dsp:spPr>
        <a:xfrm>
          <a:off x="747064" y="58058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密钥管理</a:t>
          </a:r>
        </a:p>
      </dsp:txBody>
      <dsp:txXfrm>
        <a:off x="747064" y="580583"/>
        <a:ext cx="5327497" cy="1161003"/>
      </dsp:txXfrm>
    </dsp:sp>
    <dsp:sp modelId="{BC3327C5-2234-4715-B4A4-D60A18108E8B}">
      <dsp:nvSpPr>
        <dsp:cNvPr id="0" name=""/>
        <dsp:cNvSpPr/>
      </dsp:nvSpPr>
      <dsp:spPr>
        <a:xfrm>
          <a:off x="21437" y="435457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95C9E-5D31-4077-84CC-F80F4512AA6E}">
      <dsp:nvSpPr>
        <dsp:cNvPr id="0" name=""/>
        <dsp:cNvSpPr/>
      </dsp:nvSpPr>
      <dsp:spPr>
        <a:xfrm>
          <a:off x="747064" y="2322413"/>
          <a:ext cx="5327497" cy="11610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1547" tIns="111760" rIns="111760" bIns="111760" numCol="1" spcCol="1270" anchor="ctr" anchorCtr="0">
          <a:noAutofit/>
        </a:bodyPr>
        <a:lstStyle/>
        <a:p>
          <a:pPr lvl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>
              <a:latin typeface="华文中宋" panose="02010600040101010101" pitchFamily="2" charset="-122"/>
              <a:ea typeface="华文中宋" panose="02010600040101010101" pitchFamily="2" charset="-122"/>
            </a:rPr>
            <a:t>密码协议</a:t>
          </a:r>
        </a:p>
      </dsp:txBody>
      <dsp:txXfrm>
        <a:off x="747064" y="2322413"/>
        <a:ext cx="5327497" cy="1161003"/>
      </dsp:txXfrm>
    </dsp:sp>
    <dsp:sp modelId="{01E79D20-6A71-4883-9979-7F5731B4C1D1}">
      <dsp:nvSpPr>
        <dsp:cNvPr id="0" name=""/>
        <dsp:cNvSpPr/>
      </dsp:nvSpPr>
      <dsp:spPr>
        <a:xfrm>
          <a:off x="21437" y="2177288"/>
          <a:ext cx="1451254" cy="145125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xmlns="" id="{886E8560-30F6-45E2-A6CC-50BAB04AC1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1F00FB16-1FAC-4755-88AF-87B86935A12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xmlns="" id="{EDDE9BD4-654D-414B-A6B7-ED932A7EE38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xmlns="" id="{033E34C2-28A9-4912-9339-7D9A6C2C844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xmlns="" id="{BF6BE96A-30C1-4EBD-9966-9A91E7B4456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xmlns="" id="{EDCFAB2A-C735-4F63-83BF-D123985618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0F4D31-5C70-4598-B970-3FC33E28BA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7615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xmlns="" id="{2CEE85C3-76D5-4AC1-A49B-1F21157A2A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xmlns="" id="{1C1E8875-A1D1-4CBE-A246-AA0C3DFD5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xmlns="" id="{47C7D64F-8AB9-401D-B54E-50169807A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85573D-CC13-45C0-B773-6A84E9930155}" type="slidenum">
              <a:rPr lang="en-US" altLang="zh-CN" smtClean="0">
                <a:latin typeface="Arial" panose="020B0604020202020204" pitchFamily="34" charset="0"/>
              </a:rPr>
              <a:pPr/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0F4D31-5C70-4598-B970-3FC33E28BA69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178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0F4D31-5C70-4598-B970-3FC33E28BA69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262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xmlns="" id="{3BB3A671-3A0A-4BA2-BDAC-C6AAA6CAAD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xmlns="" id="{5C82F917-F090-49D9-A70A-4024B6BFF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xmlns="" id="{83043EA4-A9A7-49BD-820B-78F7068C84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853AC47-E164-496F-B582-CCFE434A3A2A}" type="slidenum">
              <a:rPr lang="en-US" altLang="zh-CN" smtClean="0">
                <a:latin typeface="Arial" panose="020B0604020202020204" pitchFamily="34" charset="0"/>
              </a:rPr>
              <a:pPr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0F4D31-5C70-4598-B970-3FC33E28BA6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29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0F4D31-5C70-4598-B970-3FC33E28BA6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230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0F4D31-5C70-4598-B970-3FC33E28BA6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049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0F4D31-5C70-4598-B970-3FC33E28BA6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052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0F4D31-5C70-4598-B970-3FC33E28BA69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416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0F4D31-5C70-4598-B970-3FC33E28BA69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8352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0F4D31-5C70-4598-B970-3FC33E28BA6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03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>
            <a:extLst>
              <a:ext uri="{FF2B5EF4-FFF2-40B4-BE49-F238E27FC236}">
                <a16:creationId xmlns:a16="http://schemas.microsoft.com/office/drawing/2014/main" xmlns="" id="{50E06F44-F0FA-4C3D-9FD0-C399A3656AE8}"/>
              </a:ext>
            </a:extLst>
          </p:cNvPr>
          <p:cNvSpPr/>
          <p:nvPr userDrawn="1"/>
        </p:nvSpPr>
        <p:spPr>
          <a:xfrm>
            <a:off x="441325" y="407988"/>
            <a:ext cx="7845425" cy="608012"/>
          </a:xfrm>
          <a:prstGeom prst="parallelogram">
            <a:avLst>
              <a:gd name="adj" fmla="val 0"/>
            </a:avLst>
          </a:prstGeom>
          <a:pattFill prst="dkHorz">
            <a:fgClr>
              <a:schemeClr val="accent1">
                <a:lumMod val="60000"/>
                <a:lumOff val="4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华文中宋" panose="0201060004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xmlns="" id="{F6539E96-732B-44DE-B94E-A6CC152EA057}"/>
              </a:ext>
            </a:extLst>
          </p:cNvPr>
          <p:cNvSpPr/>
          <p:nvPr userDrawn="1"/>
        </p:nvSpPr>
        <p:spPr>
          <a:xfrm>
            <a:off x="8086725" y="407988"/>
            <a:ext cx="395288" cy="5969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华文中宋" panose="02010600040101010101" pitchFamily="2" charset="-122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243EE145-5BF6-4B82-A1F4-A41B3B9F0261}"/>
              </a:ext>
            </a:extLst>
          </p:cNvPr>
          <p:cNvCxnSpPr/>
          <p:nvPr userDrawn="1"/>
        </p:nvCxnSpPr>
        <p:spPr>
          <a:xfrm>
            <a:off x="441325" y="5988050"/>
            <a:ext cx="7845425" cy="1905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7" name="图片 11">
            <a:extLst>
              <a:ext uri="{FF2B5EF4-FFF2-40B4-BE49-F238E27FC236}">
                <a16:creationId xmlns:a16="http://schemas.microsoft.com/office/drawing/2014/main" xmlns="" id="{DC9E0339-D53A-4308-BDC0-1D000C4E42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87350"/>
            <a:ext cx="6127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8037" y="1390651"/>
            <a:ext cx="7772400" cy="1780381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8037" y="3190876"/>
            <a:ext cx="7357863" cy="79057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xmlns="" id="{7834D97D-7276-40FE-B19F-8F8FF059F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24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3C2341AA-9B03-4BC9-93DD-33744480F949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xmlns="" id="{B32882D4-0309-45B8-95EB-75175169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6688" y="6356350"/>
            <a:ext cx="3541712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xmlns="" id="{FE2F9BA7-1F14-43ED-84F7-BF83885F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817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A9EDD723-E758-426E-85A7-2FB9B78A1FC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共 </a:t>
            </a:r>
            <a:fld id="{AE12213C-05E8-49BB-B340-D166C99B82A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414291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F1C8F5B7-2DAD-488C-A1F4-90257A5AFF6B}"/>
              </a:ext>
            </a:extLst>
          </p:cNvPr>
          <p:cNvSpPr/>
          <p:nvPr userDrawn="1"/>
        </p:nvSpPr>
        <p:spPr>
          <a:xfrm>
            <a:off x="617538" y="407988"/>
            <a:ext cx="314325" cy="655637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华文中宋" panose="0201060004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21358D41-8404-416D-912B-6AF81C7E4C42}"/>
              </a:ext>
            </a:extLst>
          </p:cNvPr>
          <p:cNvCxnSpPr/>
          <p:nvPr userDrawn="1"/>
        </p:nvCxnSpPr>
        <p:spPr>
          <a:xfrm>
            <a:off x="1098550" y="1033463"/>
            <a:ext cx="67786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xmlns="" id="{6B552529-9A63-4354-A4FE-6697D8576CB6}"/>
              </a:ext>
            </a:extLst>
          </p:cNvPr>
          <p:cNvCxnSpPr/>
          <p:nvPr userDrawn="1"/>
        </p:nvCxnSpPr>
        <p:spPr>
          <a:xfrm>
            <a:off x="520700" y="6249988"/>
            <a:ext cx="808355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11">
            <a:extLst>
              <a:ext uri="{FF2B5EF4-FFF2-40B4-BE49-F238E27FC236}">
                <a16:creationId xmlns:a16="http://schemas.microsoft.com/office/drawing/2014/main" xmlns="" id="{B4EE6EBA-2D80-4F71-928F-EA63B23852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87350"/>
            <a:ext cx="6127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098948" y="365126"/>
            <a:ext cx="6778228" cy="668337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17935" y="1139824"/>
            <a:ext cx="7886700" cy="4905376"/>
          </a:xfrm>
        </p:spPr>
        <p:txBody>
          <a:bodyPr/>
          <a:lstStyle>
            <a:lvl1pPr marL="228600" indent="-2286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3200" baseline="0">
                <a:solidFill>
                  <a:schemeClr val="tx1"/>
                </a:solidFill>
                <a:latin typeface="Euclid" panose="02020503060505020303" pitchFamily="18" charset="0"/>
                <a:ea typeface="华文中宋" panose="02010600040101010101" pitchFamily="2" charset="-122"/>
              </a:defRPr>
            </a:lvl1pPr>
            <a:lvl2pPr marL="685800" indent="-228600">
              <a:lnSpc>
                <a:spcPct val="125000"/>
              </a:lnSpc>
              <a:spcBef>
                <a:spcPts val="0"/>
              </a:spcBef>
              <a:buFont typeface="Times New Roman" panose="02020603050405020304" pitchFamily="18" charset="0"/>
              <a:buChar char="‒"/>
              <a:defRPr sz="2800">
                <a:solidFill>
                  <a:schemeClr val="tx1"/>
                </a:solidFill>
                <a:latin typeface="Euclid" panose="02020503060505020303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ü"/>
              <a:defRPr sz="2800" b="0">
                <a:solidFill>
                  <a:schemeClr val="tx1"/>
                </a:solidFill>
                <a:latin typeface="Euclid" panose="02020503060505020303" pitchFamily="18" charset="0"/>
              </a:defRPr>
            </a:lvl3pPr>
            <a:lvl4pPr>
              <a:lnSpc>
                <a:spcPct val="125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4pPr>
            <a:lvl5pPr>
              <a:lnSpc>
                <a:spcPct val="125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xmlns="" id="{3D56B790-C05F-4460-A9E7-33443D53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24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DE9C891-34C2-4F90-93A8-34CA3DF27CFF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xmlns="" id="{77278A6F-9F7C-497F-B68F-63226B15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6688" y="6356350"/>
            <a:ext cx="3541712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1FB5D547-6CC8-4F25-93CF-996D4BF3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817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A9EDD723-E758-426E-85A7-2FB9B78A1FC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共 </a:t>
            </a:r>
            <a:r>
              <a:rPr lang="en-US" altLang="zh-CN" dirty="0"/>
              <a:t>77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89537752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81D1EFFB-93F9-421E-8D7E-37ADE6C81E7A}"/>
              </a:ext>
            </a:extLst>
          </p:cNvPr>
          <p:cNvSpPr/>
          <p:nvPr userDrawn="1"/>
        </p:nvSpPr>
        <p:spPr>
          <a:xfrm>
            <a:off x="617538" y="407988"/>
            <a:ext cx="314325" cy="655637"/>
          </a:xfrm>
          <a:prstGeom prst="rect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solidFill>
                <a:prstClr val="white"/>
              </a:solidFill>
              <a:ea typeface="华文中宋" panose="0201060004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xmlns="" id="{AF1813EA-2F79-41D1-85CC-231B3CB15837}"/>
              </a:ext>
            </a:extLst>
          </p:cNvPr>
          <p:cNvCxnSpPr/>
          <p:nvPr userDrawn="1"/>
        </p:nvCxnSpPr>
        <p:spPr>
          <a:xfrm>
            <a:off x="1098550" y="1033463"/>
            <a:ext cx="677862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948" y="365126"/>
            <a:ext cx="6778228" cy="668337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>
                    <a:lumMod val="5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935" y="1466056"/>
            <a:ext cx="7886700" cy="4579144"/>
          </a:xfrm>
        </p:spPr>
        <p:txBody>
          <a:bodyPr/>
          <a:lstStyle>
            <a:lvl1pPr>
              <a:defRPr sz="28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defRPr sz="1800" b="1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C344FC8B-DCC2-4386-98FA-ECCCD61F63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24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5A7CB8B0-F612-4BE0-9939-72E8D6FF39F3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4AD2756-9870-4496-B98F-3F859731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6688" y="6356350"/>
            <a:ext cx="3541712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9A7E897C-7F78-4406-BC61-0BE930E8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817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A9EDD723-E758-426E-85A7-2FB9B78A1FC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共 </a:t>
            </a:r>
            <a:fld id="{AE12213C-05E8-49BB-B340-D166C99B82A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25484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6E5069B-B171-4CA0-9330-FAB497A2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24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EA2BD4C-503C-4347-8CD1-B377B93659A6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6E6F4ACA-346E-433C-87F7-94CE8CEB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06688" y="6356350"/>
            <a:ext cx="3541712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A7D2ABB-E8D7-4D46-AC88-3DD1C0FA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381750" y="6356350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 dirty="0"/>
              <a:t>第</a:t>
            </a:r>
            <a:fld id="{A9EDD723-E758-426E-85A7-2FB9B78A1FCD}" type="slidenum">
              <a:rPr lang="zh-CN" altLang="en-US" smtClean="0"/>
              <a:pPr>
                <a:defRPr/>
              </a:pPr>
              <a:t>‹#›</a:t>
            </a:fld>
            <a:r>
              <a:rPr lang="zh-CN" altLang="en-US" dirty="0"/>
              <a:t>页</a:t>
            </a:r>
            <a:r>
              <a:rPr lang="en-US" altLang="zh-CN" dirty="0"/>
              <a:t>/</a:t>
            </a:r>
            <a:r>
              <a:rPr lang="zh-CN" altLang="en-US" dirty="0"/>
              <a:t>共 </a:t>
            </a:r>
            <a:fld id="{AE12213C-05E8-49BB-B340-D166C99B82AB}" type="slidenum">
              <a:rPr lang="zh-CN" altLang="en-US" smtClean="0"/>
              <a:pPr>
                <a:defRPr/>
              </a:pPr>
              <a:t>‹#›</a:t>
            </a:fld>
            <a:r>
              <a:rPr lang="en-US" altLang="zh-CN" dirty="0"/>
              <a:t> </a:t>
            </a:r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88253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3D6E23A2-AD8C-4E0B-81C4-94F35F7AA57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0739C116-E5B3-40C5-A741-995457071E0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64ECB5-D210-47E3-BD11-C5337D98D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fld id="{8D7D16AB-C161-4AB9-92B6-AAF8F0022F15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988BE0B-4B49-4BA9-A2A5-FF4B520C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19400" y="6356350"/>
            <a:ext cx="335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prstClr val="black">
                    <a:tint val="75000"/>
                  </a:prstClr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488694-ADED-47E7-8211-F41C3C77E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共 </a:t>
            </a:r>
            <a:r>
              <a:rPr lang="en-US" altLang="zh-CN"/>
              <a:t>25 </a:t>
            </a:r>
            <a:r>
              <a:rPr lang="zh-CN" altLang="en-US"/>
              <a:t>页</a:t>
            </a:r>
            <a:r>
              <a:rPr lang="en-US" altLang="zh-CN"/>
              <a:t>/</a:t>
            </a:r>
            <a:r>
              <a:rPr lang="zh-CN" altLang="en-US"/>
              <a:t>第</a:t>
            </a:r>
            <a:fld id="{48BE5F4F-8CB6-4B71-AF1C-BC5F2AFDF27F}" type="slidenum">
              <a:rPr lang="zh-CN" altLang="en-US" smtClean="0"/>
              <a:pPr>
                <a:defRPr/>
              </a:pPr>
              <a:t>‹#›</a:t>
            </a:fld>
            <a:r>
              <a:rPr lang="zh-CN" altLang="en-US"/>
              <a:t>页</a:t>
            </a:r>
          </a:p>
        </p:txBody>
      </p:sp>
      <p:pic>
        <p:nvPicPr>
          <p:cNvPr id="1031" name="图片 8">
            <a:extLst>
              <a:ext uri="{FF2B5EF4-FFF2-40B4-BE49-F238E27FC236}">
                <a16:creationId xmlns:a16="http://schemas.microsoft.com/office/drawing/2014/main" xmlns="" id="{9C8A6273-3BC0-4B34-A0EA-2ECEA8FFCD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925" y="387350"/>
            <a:ext cx="612775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</p:sldLayoutIdLst>
  <p:hf sldNum="0"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华文中宋" panose="02010600040101010101" pitchFamily="2" charset="-122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华文中宋" panose="0201060004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5.w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6.wmf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979BCB1-D00B-471C-88C4-5763D07FF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650" y="1524000"/>
            <a:ext cx="7772400" cy="1781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5300" dirty="0"/>
              <a:t>密码学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sz="4000" dirty="0">
                <a:solidFill>
                  <a:srgbClr val="000000"/>
                </a:solidFill>
                <a:cs typeface="+mn-cs"/>
              </a:rPr>
              <a:t>第八章密钥管理与密码协议</a:t>
            </a:r>
            <a:endParaRPr lang="zh-CN" altLang="en-US" sz="28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171" name="副标题 2">
            <a:extLst>
              <a:ext uri="{FF2B5EF4-FFF2-40B4-BE49-F238E27FC236}">
                <a16:creationId xmlns:a16="http://schemas.microsoft.com/office/drawing/2014/main" xmlns="" id="{536917DA-B995-40C9-98C6-456CFBBBF1A8}"/>
              </a:ext>
            </a:extLst>
          </p:cNvPr>
          <p:cNvSpPr txBox="1">
            <a:spLocks/>
          </p:cNvSpPr>
          <p:nvPr/>
        </p:nvSpPr>
        <p:spPr bwMode="auto">
          <a:xfrm>
            <a:off x="755650" y="3657600"/>
            <a:ext cx="7772400" cy="198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rgbClr val="000000"/>
                </a:solidFill>
                <a:latin typeface="华文中宋" panose="02010600040101010101" pitchFamily="2" charset="-122"/>
              </a:rPr>
              <a:t>汪小芬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计算机科学与工程学院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</a:endParaRPr>
          </a:p>
          <a:p>
            <a:pPr algn="ctr">
              <a:buFont typeface="Arial" panose="020B0604020202020204" pitchFamily="34" charset="0"/>
              <a:buNone/>
            </a:pPr>
            <a:r>
              <a:rPr lang="en-US" altLang="zh-CN" dirty="0" smtClean="0">
                <a:ea typeface="楷体" panose="02010609060101010101" pitchFamily="49" charset="-122"/>
              </a:rPr>
              <a:t>xfwang@uestc.edu.cn</a:t>
            </a:r>
            <a:endParaRPr lang="zh-CN" altLang="en-US" dirty="0">
              <a:solidFill>
                <a:srgbClr val="000000"/>
              </a:solidFill>
              <a:latin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内容占位符 15">
            <a:extLst>
              <a:ext uri="{FF2B5EF4-FFF2-40B4-BE49-F238E27FC236}">
                <a16:creationId xmlns:a16="http://schemas.microsoft.com/office/drawing/2014/main" xmlns="" id="{3F387DE5-4A8E-4A1B-85ED-EC3DBF3B1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45" y="1066800"/>
            <a:ext cx="8621110" cy="489337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E1AFF09-ACB6-496B-9418-EE0CD2BC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DE880D5-33DC-4261-A8F6-077E6A26E4F6}"/>
              </a:ext>
            </a:extLst>
          </p:cNvPr>
          <p:cNvSpPr txBox="1"/>
          <p:nvPr/>
        </p:nvSpPr>
        <p:spPr>
          <a:xfrm>
            <a:off x="3505200" y="5698988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密钥分发方案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9A5DF5D-BA42-481E-9C7F-133692F31158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826986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F6FAEE-52DF-4AE3-836F-E9A24E2A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8836C0-D34F-43A4-B67C-3F5F11BB4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4" y="1466056"/>
            <a:ext cx="8068865" cy="4579144"/>
          </a:xfrm>
        </p:spPr>
        <p:txBody>
          <a:bodyPr/>
          <a:lstStyle/>
          <a:p>
            <a:r>
              <a:rPr lang="zh-CN" altLang="en-US" dirty="0"/>
              <a:t>密钥分发步骤</a:t>
            </a:r>
            <a:endParaRPr lang="en-US" altLang="zh-CN" dirty="0"/>
          </a:p>
          <a:p>
            <a:pPr lvl="1"/>
            <a:r>
              <a:rPr lang="en-US" altLang="zh-CN" b="1" dirty="0"/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→KDC: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ID</a:t>
            </a:r>
            <a:r>
              <a:rPr lang="en-US" altLang="zh-CN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||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ID</a:t>
            </a:r>
            <a:r>
              <a:rPr lang="en-US" altLang="zh-CN" b="1" i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||</a:t>
            </a:r>
            <a:r>
              <a:rPr lang="en-US" altLang="zh-CN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US" altLang="zh-CN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cs typeface="Times New Roman" panose="02020603050405020304" pitchFamily="18" charset="0"/>
              </a:rPr>
              <a:t>ID</a:t>
            </a:r>
            <a:r>
              <a:rPr lang="en-US" altLang="zh-CN" b="1" i="1" baseline="-25000" dirty="0"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||</a:t>
            </a:r>
            <a:r>
              <a:rPr lang="en-US" altLang="zh-CN" b="1" i="1" dirty="0">
                <a:cs typeface="Times New Roman" panose="02020603050405020304" pitchFamily="18" charset="0"/>
              </a:rPr>
              <a:t>ID</a:t>
            </a:r>
            <a:r>
              <a:rPr lang="en-US" altLang="zh-CN" b="1" i="1" baseline="-25000" dirty="0"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cs typeface="Times New Roman" panose="02020603050405020304" pitchFamily="18" charset="0"/>
              </a:rPr>
              <a:t>=request)</a:t>
            </a:r>
          </a:p>
          <a:p>
            <a:pPr lvl="1"/>
            <a:r>
              <a:rPr lang="en-US" altLang="zh-CN" b="1" dirty="0">
                <a:cs typeface="Times New Roman" panose="02020603050405020304" pitchFamily="18" charset="0"/>
              </a:rPr>
              <a:t>KDC→</a:t>
            </a:r>
            <a:r>
              <a:rPr lang="en-US" altLang="zh-CN" b="1" dirty="0"/>
              <a:t>A:</a:t>
            </a:r>
            <a:r>
              <a:rPr lang="en-US" altLang="zh-CN" b="1" dirty="0">
                <a:cs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, [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b="1" i="1" dirty="0">
                <a:solidFill>
                  <a:srgbClr val="FF0000"/>
                </a:solidFill>
              </a:rPr>
              <a:t>ID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b="1" i="1" dirty="0">
                <a:solidFill>
                  <a:srgbClr val="FF0000"/>
                </a:solidFill>
              </a:rPr>
              <a:t>ID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B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])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, [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s</a:t>
            </a:r>
            <a:r>
              <a:rPr lang="en-US" altLang="zh-CN" dirty="0">
                <a:solidFill>
                  <a:srgbClr val="FF0000"/>
                </a:solidFill>
              </a:rPr>
              <a:t>||</a:t>
            </a:r>
            <a:r>
              <a:rPr lang="en-US" altLang="zh-CN" b="1" i="1" dirty="0">
                <a:solidFill>
                  <a:srgbClr val="FF0000"/>
                </a:solidFill>
              </a:rPr>
              <a:t>ID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])</a:t>
            </a:r>
          </a:p>
          <a:p>
            <a:pPr lvl="1"/>
            <a:r>
              <a:rPr lang="pt-BR" altLang="zh-CN" b="1" dirty="0"/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→B: </a:t>
            </a:r>
            <a:r>
              <a:rPr lang="pt-BR" altLang="zh-CN" b="1" i="1" dirty="0">
                <a:solidFill>
                  <a:srgbClr val="FF0000"/>
                </a:solidFill>
              </a:rPr>
              <a:t>E</a:t>
            </a:r>
            <a:r>
              <a:rPr lang="pt-BR" altLang="zh-CN" b="1" dirty="0">
                <a:solidFill>
                  <a:srgbClr val="FF0000"/>
                </a:solidFill>
              </a:rPr>
              <a:t>(</a:t>
            </a:r>
            <a:r>
              <a:rPr lang="pt-BR" altLang="zh-CN" b="1" i="1" dirty="0">
                <a:solidFill>
                  <a:srgbClr val="FF0000"/>
                </a:solidFill>
              </a:rPr>
              <a:t>K</a:t>
            </a:r>
            <a:r>
              <a:rPr lang="pt-BR" altLang="zh-CN" b="1" i="1" baseline="-25000" dirty="0">
                <a:solidFill>
                  <a:srgbClr val="FF0000"/>
                </a:solidFill>
              </a:rPr>
              <a:t>b</a:t>
            </a:r>
            <a:r>
              <a:rPr lang="pt-BR" altLang="zh-CN" b="1" dirty="0">
                <a:solidFill>
                  <a:srgbClr val="FF0000"/>
                </a:solidFill>
              </a:rPr>
              <a:t>, [</a:t>
            </a:r>
            <a:r>
              <a:rPr lang="pt-BR" altLang="zh-CN" b="1" i="1" dirty="0">
                <a:solidFill>
                  <a:srgbClr val="FF0000"/>
                </a:solidFill>
              </a:rPr>
              <a:t>K</a:t>
            </a:r>
            <a:r>
              <a:rPr lang="pt-BR" altLang="zh-CN" b="1" i="1" baseline="-25000" dirty="0">
                <a:solidFill>
                  <a:srgbClr val="FF0000"/>
                </a:solidFill>
              </a:rPr>
              <a:t>s</a:t>
            </a:r>
            <a:r>
              <a:rPr lang="pt-BR" altLang="zh-CN" b="1" dirty="0">
                <a:solidFill>
                  <a:srgbClr val="FF0000"/>
                </a:solidFill>
              </a:rPr>
              <a:t>||</a:t>
            </a:r>
            <a:r>
              <a:rPr lang="pt-BR" altLang="zh-CN" b="1" i="1" dirty="0">
                <a:solidFill>
                  <a:srgbClr val="FF0000"/>
                </a:solidFill>
              </a:rPr>
              <a:t>ID</a:t>
            </a:r>
            <a:r>
              <a:rPr lang="pt-BR" altLang="zh-CN" b="1" i="1" baseline="-25000" dirty="0">
                <a:solidFill>
                  <a:srgbClr val="FF0000"/>
                </a:solidFill>
              </a:rPr>
              <a:t>A</a:t>
            </a:r>
            <a:r>
              <a:rPr lang="pt-BR" altLang="zh-CN" b="1" dirty="0">
                <a:solidFill>
                  <a:srgbClr val="FF0000"/>
                </a:solidFill>
              </a:rPr>
              <a:t>])</a:t>
            </a:r>
          </a:p>
          <a:p>
            <a:pPr lvl="1"/>
            <a:r>
              <a:rPr lang="pt-BR" altLang="zh-CN" b="1" dirty="0"/>
              <a:t>B</a:t>
            </a:r>
            <a:r>
              <a:rPr lang="en-US" altLang="zh-CN" b="1" dirty="0">
                <a:cs typeface="Times New Roman" panose="02020603050405020304" pitchFamily="18" charset="0"/>
              </a:rPr>
              <a:t>→A: </a:t>
            </a:r>
            <a:r>
              <a:rPr lang="pt-BR" altLang="zh-CN" b="1" i="1" dirty="0">
                <a:solidFill>
                  <a:srgbClr val="FF0000"/>
                </a:solidFill>
              </a:rPr>
              <a:t>E</a:t>
            </a:r>
            <a:r>
              <a:rPr lang="pt-BR" altLang="zh-CN" b="1" dirty="0">
                <a:solidFill>
                  <a:srgbClr val="FF0000"/>
                </a:solidFill>
              </a:rPr>
              <a:t>(</a:t>
            </a:r>
            <a:r>
              <a:rPr lang="pt-BR" altLang="zh-CN" b="1" i="1" dirty="0">
                <a:solidFill>
                  <a:srgbClr val="FF0000"/>
                </a:solidFill>
              </a:rPr>
              <a:t>K</a:t>
            </a:r>
            <a:r>
              <a:rPr lang="pt-BR" altLang="zh-CN" b="1" i="1" baseline="-25000" dirty="0">
                <a:solidFill>
                  <a:srgbClr val="FF0000"/>
                </a:solidFill>
              </a:rPr>
              <a:t>s</a:t>
            </a:r>
            <a:r>
              <a:rPr lang="pt-BR" altLang="zh-CN" b="1" dirty="0">
                <a:solidFill>
                  <a:srgbClr val="FF0000"/>
                </a:solidFill>
              </a:rPr>
              <a:t>, </a:t>
            </a:r>
            <a:r>
              <a:rPr lang="pt-BR" altLang="zh-CN" b="1" i="1" dirty="0">
                <a:solidFill>
                  <a:srgbClr val="FF0000"/>
                </a:solidFill>
              </a:rPr>
              <a:t>N</a:t>
            </a:r>
            <a:r>
              <a:rPr lang="pt-BR" altLang="zh-CN" b="1" baseline="-25000" dirty="0">
                <a:solidFill>
                  <a:srgbClr val="FF0000"/>
                </a:solidFill>
              </a:rPr>
              <a:t>2</a:t>
            </a:r>
            <a:r>
              <a:rPr lang="pt-BR" altLang="zh-CN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pt-BR" altLang="zh-CN" b="1" dirty="0"/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→B: </a:t>
            </a:r>
            <a:r>
              <a:rPr lang="pt-BR" altLang="zh-CN" b="1" i="1" dirty="0">
                <a:solidFill>
                  <a:srgbClr val="FF0000"/>
                </a:solidFill>
              </a:rPr>
              <a:t>E</a:t>
            </a:r>
            <a:r>
              <a:rPr lang="pt-BR" altLang="zh-CN" b="1" dirty="0">
                <a:solidFill>
                  <a:srgbClr val="FF0000"/>
                </a:solidFill>
              </a:rPr>
              <a:t>(</a:t>
            </a:r>
            <a:r>
              <a:rPr lang="pt-BR" altLang="zh-CN" b="1" i="1" dirty="0">
                <a:solidFill>
                  <a:srgbClr val="FF0000"/>
                </a:solidFill>
              </a:rPr>
              <a:t>K</a:t>
            </a:r>
            <a:r>
              <a:rPr lang="pt-BR" altLang="zh-CN" b="1" i="1" baseline="-25000" dirty="0">
                <a:solidFill>
                  <a:srgbClr val="FF0000"/>
                </a:solidFill>
              </a:rPr>
              <a:t>s</a:t>
            </a:r>
            <a:r>
              <a:rPr lang="pt-BR" altLang="zh-CN" b="1" dirty="0">
                <a:solidFill>
                  <a:srgbClr val="FF0000"/>
                </a:solidFill>
              </a:rPr>
              <a:t>, </a:t>
            </a:r>
            <a:r>
              <a:rPr lang="pt-BR" altLang="zh-CN" b="1" i="1" dirty="0">
                <a:solidFill>
                  <a:srgbClr val="FF0000"/>
                </a:solidFill>
              </a:rPr>
              <a:t>f</a:t>
            </a:r>
            <a:r>
              <a:rPr lang="pt-BR" altLang="zh-CN" b="1" dirty="0">
                <a:solidFill>
                  <a:srgbClr val="FF0000"/>
                </a:solidFill>
              </a:rPr>
              <a:t>(</a:t>
            </a:r>
            <a:r>
              <a:rPr lang="pt-BR" altLang="zh-CN" b="1" i="1" dirty="0">
                <a:solidFill>
                  <a:srgbClr val="FF0000"/>
                </a:solidFill>
              </a:rPr>
              <a:t>N</a:t>
            </a:r>
            <a:r>
              <a:rPr lang="pt-BR" altLang="zh-CN" b="1" baseline="-25000" dirty="0">
                <a:solidFill>
                  <a:srgbClr val="FF0000"/>
                </a:solidFill>
              </a:rPr>
              <a:t>2</a:t>
            </a:r>
            <a:r>
              <a:rPr lang="pt-BR" altLang="zh-CN" b="1" dirty="0">
                <a:solidFill>
                  <a:srgbClr val="FF0000"/>
                </a:solidFill>
              </a:rPr>
              <a:t>))</a:t>
            </a:r>
          </a:p>
          <a:p>
            <a:pPr lvl="1"/>
            <a:endParaRPr lang="en-US" altLang="zh-CN" b="1" dirty="0"/>
          </a:p>
          <a:p>
            <a:pPr lvl="1"/>
            <a:endParaRPr lang="zh-CN" alt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CFBCEC5-6E8E-409C-9C01-598591BAEFF4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06981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BD2B06-3406-4B4A-8889-259BA7EF9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7F4AF6E-B39D-413E-B6FB-C5C4F83DB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AU" dirty="0"/>
              <a:t>层次式密钥控制</a:t>
            </a:r>
            <a:endParaRPr lang="en-US" altLang="zh-CN" dirty="0"/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单个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KDC</a:t>
            </a:r>
            <a:r>
              <a:rPr lang="zh-CN" altLang="en-US" dirty="0">
                <a:cs typeface="Times New Roman" panose="02020603050405020304" pitchFamily="18" charset="0"/>
              </a:rPr>
              <a:t>在网络规模很大时不实际</a:t>
            </a:r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层次式可提高效率并降低风险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buClr>
                <a:schemeClr val="tx1"/>
              </a:buClr>
            </a:pPr>
            <a:r>
              <a:rPr lang="zh-CN" altLang="en-US" dirty="0">
                <a:cs typeface="Times New Roman" panose="02020603050405020304" pitchFamily="18" charset="0"/>
              </a:rPr>
              <a:t>处于不同域的两个实体要共享一个密钥</a:t>
            </a:r>
            <a:r>
              <a:rPr lang="en-US" altLang="zh-CN" b="1" dirty="0">
                <a:cs typeface="Times New Roman" panose="02020603050405020304" pitchFamily="18" charset="0"/>
              </a:rPr>
              <a:t>,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两个本地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KDC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可以通过全局</a:t>
            </a:r>
            <a:r>
              <a:rPr lang="en-US" altLang="zh-CN" b="1" dirty="0">
                <a:solidFill>
                  <a:srgbClr val="FF0000"/>
                </a:solidFill>
                <a:cs typeface="Times New Roman" panose="02020603050405020304" pitchFamily="18" charset="0"/>
              </a:rPr>
              <a:t>KDC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协商产生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228600" lvl="1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会话密钥的生命周期</a:t>
            </a:r>
            <a:endParaRPr lang="en-US" altLang="zh-CN" sz="3200" dirty="0"/>
          </a:p>
          <a:p>
            <a:pPr lvl="1">
              <a:lnSpc>
                <a:spcPct val="125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在安全性与通信时间之间折衷考虑</a:t>
            </a:r>
          </a:p>
          <a:p>
            <a:pPr lvl="1">
              <a:lnSpc>
                <a:spcPct val="125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对面向连接的协议</a:t>
            </a:r>
            <a:r>
              <a:rPr lang="en-US" altLang="zh-CN" b="1" dirty="0">
                <a:cs typeface="Times New Roman" panose="02020603050405020304" pitchFamily="18" charset="0"/>
              </a:rPr>
              <a:t>,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改变连接时</a:t>
            </a:r>
            <a:r>
              <a:rPr lang="en-US" altLang="zh-CN" b="1" dirty="0">
                <a:cs typeface="Times New Roman" panose="02020603050405020304" pitchFamily="18" charset="0"/>
              </a:rPr>
              <a:t>,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改用新的</a:t>
            </a:r>
            <a:r>
              <a:rPr lang="en-US" altLang="zh-CN" b="1" i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k</a:t>
            </a:r>
            <a:r>
              <a:rPr lang="en-US" altLang="zh-CN" b="1" i="1" baseline="-25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s</a:t>
            </a:r>
            <a:endParaRPr lang="zh-CN" altLang="en-US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>
                <a:cs typeface="Times New Roman" panose="02020603050405020304" pitchFamily="18" charset="0"/>
              </a:rPr>
              <a:t>对非面向连接的协议</a:t>
            </a:r>
            <a:r>
              <a:rPr lang="en-US" altLang="zh-CN" b="1" dirty="0">
                <a:cs typeface="Times New Roman" panose="02020603050405020304" pitchFamily="18" charset="0"/>
              </a:rPr>
              <a:t>,</a:t>
            </a:r>
            <a:r>
              <a:rPr lang="en-US" altLang="zh-CN" dirty="0">
                <a:cs typeface="Times New Roman" panose="02020603050405020304" pitchFamily="18" charset="0"/>
              </a:rPr>
              <a:t> </a:t>
            </a:r>
            <a:r>
              <a:rPr lang="zh-CN" altLang="en-US" dirty="0">
                <a:cs typeface="Times New Roman" panose="02020603050405020304" pitchFamily="18" charset="0"/>
              </a:rPr>
              <a:t>定期更改。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F097FA-25D4-47E8-8B2F-123A9048AE85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186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0648FE3-F82E-4D26-A73A-629EC649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1556311-94D6-4E6A-A72C-C000D3351E51}"/>
              </a:ext>
            </a:extLst>
          </p:cNvPr>
          <p:cNvSpPr txBox="1"/>
          <p:nvPr/>
        </p:nvSpPr>
        <p:spPr>
          <a:xfrm>
            <a:off x="2345056" y="5718968"/>
            <a:ext cx="481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面向连接协议的自动密钥分发</a:t>
            </a: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xmlns="" id="{CD8DEEF9-35C4-4931-BE6A-5746F959D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6481" y="1086247"/>
            <a:ext cx="4465319" cy="4751558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C3EABD-6FC4-4210-8CC2-18384A739487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3529423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F08F345-8C86-49BF-BF54-2BCD8F94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63BC908-8D98-4CDC-988C-026C97D7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33463"/>
            <a:ext cx="7886700" cy="5011737"/>
          </a:xfrm>
        </p:spPr>
        <p:txBody>
          <a:bodyPr/>
          <a:lstStyle/>
          <a:p>
            <a:r>
              <a:rPr lang="zh-CN" altLang="en-US" dirty="0"/>
              <a:t>分布式密钥控制</a:t>
            </a:r>
            <a:endParaRPr lang="en-US" altLang="zh-CN" dirty="0"/>
          </a:p>
          <a:p>
            <a:pPr lvl="1"/>
            <a:r>
              <a:rPr lang="en-US" altLang="zh-CN" b="1" i="1" dirty="0"/>
              <a:t>n</a:t>
            </a:r>
            <a:r>
              <a:rPr lang="zh-CN" altLang="en-US" dirty="0"/>
              <a:t>个终端需要</a:t>
            </a:r>
            <a:r>
              <a:rPr lang="en-US" altLang="zh-CN" b="1" dirty="0"/>
              <a:t>[</a:t>
            </a:r>
            <a:r>
              <a:rPr lang="en-US" altLang="zh-CN" b="1" i="1" dirty="0"/>
              <a:t>n</a:t>
            </a:r>
            <a:r>
              <a:rPr lang="en-US" altLang="zh-CN" b="1" dirty="0"/>
              <a:t>(</a:t>
            </a:r>
            <a:r>
              <a:rPr lang="en-US" altLang="zh-CN" b="1" i="1" dirty="0"/>
              <a:t>n</a:t>
            </a:r>
            <a:r>
              <a:rPr lang="en-US" altLang="zh-CN" b="1" dirty="0"/>
              <a:t>-1)/2]</a:t>
            </a:r>
            <a:r>
              <a:rPr lang="zh-CN" altLang="en-US" dirty="0"/>
              <a:t>个主密钥</a:t>
            </a:r>
            <a:endParaRPr lang="en-US" altLang="zh-CN" dirty="0"/>
          </a:p>
          <a:p>
            <a:r>
              <a:rPr lang="zh-CN" altLang="en-US" dirty="0"/>
              <a:t>分布式密钥分发步骤</a:t>
            </a:r>
            <a:endParaRPr lang="en-US" altLang="zh-CN" dirty="0"/>
          </a:p>
          <a:p>
            <a:pPr lvl="1"/>
            <a:r>
              <a:rPr lang="pt-BR" altLang="zh-CN" b="1" i="1" dirty="0"/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→</a:t>
            </a:r>
            <a:r>
              <a:rPr lang="en-US" altLang="zh-CN" b="1" i="1" dirty="0"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cs typeface="Times New Roman" panose="02020603050405020304" pitchFamily="18" charset="0"/>
              </a:rPr>
              <a:t>: </a:t>
            </a:r>
            <a:r>
              <a:rPr lang="pt-BR" altLang="zh-CN" b="1" i="1" dirty="0">
                <a:solidFill>
                  <a:srgbClr val="FF0000"/>
                </a:solidFill>
              </a:rPr>
              <a:t>ID</a:t>
            </a:r>
            <a:r>
              <a:rPr lang="pt-BR" altLang="zh-CN" b="1" i="1" baseline="-25000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||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endParaRPr lang="pt-BR" altLang="zh-CN" b="1" baseline="-25000" dirty="0">
              <a:solidFill>
                <a:srgbClr val="FF0000"/>
              </a:solidFill>
            </a:endParaRPr>
          </a:p>
          <a:p>
            <a:pPr lvl="1"/>
            <a:r>
              <a:rPr lang="pt-BR" altLang="zh-CN" b="1" i="1" dirty="0"/>
              <a:t>B</a:t>
            </a:r>
            <a:r>
              <a:rPr lang="en-US" altLang="zh-CN" b="1" dirty="0">
                <a:cs typeface="Times New Roman" panose="02020603050405020304" pitchFamily="18" charset="0"/>
              </a:rPr>
              <a:t>→</a:t>
            </a:r>
            <a:r>
              <a:rPr lang="en-US" altLang="zh-CN" b="1" i="1" dirty="0"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: </a:t>
            </a:r>
            <a:r>
              <a:rPr lang="pt-BR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m</a:t>
            </a:r>
            <a:r>
              <a:rPr lang="en-US" altLang="zh-CN" b="1" dirty="0">
                <a:solidFill>
                  <a:srgbClr val="FF0000"/>
                </a:solidFill>
              </a:rPr>
              <a:t>, [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FF0000"/>
                </a:solidFill>
              </a:rPr>
              <a:t>||</a:t>
            </a:r>
            <a:r>
              <a:rPr lang="en-US" altLang="zh-CN" b="1" i="1" dirty="0">
                <a:solidFill>
                  <a:srgbClr val="FF0000"/>
                </a:solidFill>
              </a:rPr>
              <a:t>ID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||</a:t>
            </a:r>
            <a:r>
              <a:rPr lang="en-US" altLang="zh-CN" b="1" i="1" dirty="0">
                <a:solidFill>
                  <a:srgbClr val="FF0000"/>
                </a:solidFill>
              </a:rPr>
              <a:t>ID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||</a:t>
            </a:r>
            <a:r>
              <a:rPr lang="en-US" altLang="zh-CN" b="1" i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)||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])</a:t>
            </a:r>
            <a:endParaRPr lang="pt-BR" altLang="zh-CN" b="1" dirty="0">
              <a:solidFill>
                <a:srgbClr val="FF0000"/>
              </a:solidFill>
            </a:endParaRPr>
          </a:p>
          <a:p>
            <a:pPr lvl="1"/>
            <a:r>
              <a:rPr lang="pt-BR" altLang="zh-CN" b="1" i="1" dirty="0"/>
              <a:t>A</a:t>
            </a:r>
            <a:r>
              <a:rPr lang="en-US" altLang="zh-CN" b="1" dirty="0">
                <a:cs typeface="Times New Roman" panose="02020603050405020304" pitchFamily="18" charset="0"/>
              </a:rPr>
              <a:t>→</a:t>
            </a:r>
            <a:r>
              <a:rPr lang="en-US" altLang="zh-CN" b="1" i="1" dirty="0"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cs typeface="Times New Roman" panose="02020603050405020304" pitchFamily="18" charset="0"/>
              </a:rPr>
              <a:t>: </a:t>
            </a:r>
            <a:r>
              <a:rPr lang="pt-BR" altLang="zh-CN" b="1" i="1" dirty="0">
                <a:solidFill>
                  <a:srgbClr val="FF0000"/>
                </a:solidFill>
              </a:rPr>
              <a:t>E</a:t>
            </a:r>
            <a:r>
              <a:rPr lang="pt-BR" altLang="zh-CN" b="1" dirty="0">
                <a:solidFill>
                  <a:srgbClr val="FF0000"/>
                </a:solidFill>
              </a:rPr>
              <a:t>(</a:t>
            </a:r>
            <a:r>
              <a:rPr lang="pt-BR" altLang="zh-CN" b="1" i="1" dirty="0">
                <a:solidFill>
                  <a:srgbClr val="FF0000"/>
                </a:solidFill>
              </a:rPr>
              <a:t>K</a:t>
            </a:r>
            <a:r>
              <a:rPr lang="pt-BR" altLang="zh-CN" b="1" i="1" baseline="-25000" dirty="0">
                <a:solidFill>
                  <a:srgbClr val="FF0000"/>
                </a:solidFill>
              </a:rPr>
              <a:t>s</a:t>
            </a:r>
            <a:r>
              <a:rPr lang="pt-BR" altLang="zh-CN" b="1" dirty="0">
                <a:solidFill>
                  <a:srgbClr val="FF0000"/>
                </a:solidFill>
              </a:rPr>
              <a:t>, </a:t>
            </a:r>
            <a:r>
              <a:rPr lang="pt-BR" altLang="zh-CN" b="1" i="1" dirty="0">
                <a:solidFill>
                  <a:srgbClr val="FF0000"/>
                </a:solidFill>
              </a:rPr>
              <a:t>f</a:t>
            </a:r>
            <a:r>
              <a:rPr lang="pt-BR" altLang="zh-CN" b="1" dirty="0">
                <a:solidFill>
                  <a:srgbClr val="FF0000"/>
                </a:solidFill>
              </a:rPr>
              <a:t>(</a:t>
            </a:r>
            <a:r>
              <a:rPr lang="pt-BR" altLang="zh-CN" b="1" i="1" dirty="0">
                <a:solidFill>
                  <a:srgbClr val="FF0000"/>
                </a:solidFill>
              </a:rPr>
              <a:t>N</a:t>
            </a:r>
            <a:r>
              <a:rPr lang="pt-BR" altLang="zh-CN" b="1" baseline="-25000" dirty="0">
                <a:solidFill>
                  <a:srgbClr val="FF0000"/>
                </a:solidFill>
              </a:rPr>
              <a:t>2</a:t>
            </a:r>
            <a:r>
              <a:rPr lang="pt-BR" altLang="zh-CN" b="1" dirty="0">
                <a:solidFill>
                  <a:srgbClr val="FF0000"/>
                </a:solidFill>
              </a:rPr>
              <a:t>))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DC3F4092-1F65-480A-A9E6-A97ECDE1F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372100"/>
            <a:ext cx="7211259" cy="198425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C27E8D-8A56-44FA-A75F-77CA97748AD3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5502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4A7552-CF3C-4378-AC48-41E123656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A5780C5-FD54-48AC-840E-4B5E5BBED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AU" dirty="0"/>
              <a:t>密钥的使用方法</a:t>
            </a:r>
            <a:endParaRPr lang="en-US" altLang="zh-CN" dirty="0"/>
          </a:p>
          <a:p>
            <a:pPr lvl="1">
              <a:lnSpc>
                <a:spcPct val="125000"/>
              </a:lnSpc>
            </a:pPr>
            <a:r>
              <a:rPr lang="zh-CN" altLang="en-US" dirty="0"/>
              <a:t>会话密钥的类型</a:t>
            </a:r>
          </a:p>
          <a:p>
            <a:pPr lvl="2">
              <a:lnSpc>
                <a:spcPct val="125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数据加密密钥</a:t>
            </a:r>
            <a:r>
              <a:rPr lang="en-US" altLang="zh-CN" dirty="0"/>
              <a:t>, </a:t>
            </a:r>
            <a:r>
              <a:rPr lang="zh-CN" altLang="en-US" dirty="0"/>
              <a:t>用于网络中的通用通信</a:t>
            </a:r>
          </a:p>
          <a:p>
            <a:pPr lvl="2">
              <a:lnSpc>
                <a:spcPct val="125000"/>
              </a:lnSpc>
              <a:buClr>
                <a:schemeClr val="tx1"/>
              </a:buClr>
            </a:pPr>
            <a:r>
              <a:rPr lang="en-US" altLang="zh-CN" b="1" dirty="0">
                <a:solidFill>
                  <a:srgbClr val="FF0000"/>
                </a:solidFill>
              </a:rPr>
              <a:t>PIN</a:t>
            </a:r>
            <a:r>
              <a:rPr lang="zh-CN" altLang="en-US" dirty="0">
                <a:solidFill>
                  <a:srgbClr val="FF0000"/>
                </a:solidFill>
              </a:rPr>
              <a:t>加密密钥</a:t>
            </a:r>
            <a:r>
              <a:rPr lang="en-US" altLang="zh-CN" dirty="0"/>
              <a:t>, </a:t>
            </a:r>
            <a:r>
              <a:rPr lang="zh-CN" altLang="en-US" dirty="0"/>
              <a:t>用于电子资金转账和销售点应用的个人识别码</a:t>
            </a:r>
            <a:r>
              <a:rPr lang="en-US" altLang="zh-CN" b="1" dirty="0"/>
              <a:t>(PIN)</a:t>
            </a:r>
            <a:endParaRPr lang="zh-CN" altLang="en-US" dirty="0"/>
          </a:p>
          <a:p>
            <a:pPr lvl="2">
              <a:lnSpc>
                <a:spcPct val="125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文件加密密钥</a:t>
            </a:r>
            <a:r>
              <a:rPr lang="en-US" altLang="zh-CN" dirty="0"/>
              <a:t>, </a:t>
            </a:r>
            <a:r>
              <a:rPr lang="zh-CN" altLang="en-US" dirty="0"/>
              <a:t>用于可公开访问的加密文件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B78671-1391-49E6-B4D5-0A3EF548F3DB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817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BFF85FA-F654-437C-BB7F-528A925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94065BF-C6A6-465A-A5FD-C239F60E9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33463"/>
            <a:ext cx="7886700" cy="521493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限制密钥使用方式的控制方法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密钥标签 </a:t>
            </a:r>
            <a:r>
              <a:rPr lang="en-US" altLang="zh-CN" b="1" dirty="0"/>
              <a:t>(</a:t>
            </a:r>
            <a:r>
              <a:rPr lang="zh-CN" altLang="en-US" dirty="0"/>
              <a:t>以</a:t>
            </a:r>
            <a:r>
              <a:rPr lang="en-US" altLang="zh-CN" b="1" dirty="0"/>
              <a:t>DES</a:t>
            </a:r>
            <a:r>
              <a:rPr lang="zh-CN" altLang="en-US" dirty="0"/>
              <a:t>为例</a:t>
            </a:r>
            <a:r>
              <a:rPr lang="en-US" altLang="zh-CN" b="1" dirty="0"/>
              <a:t>)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一位表示</a:t>
            </a:r>
            <a:r>
              <a:rPr lang="zh-CN" altLang="en-US" dirty="0">
                <a:solidFill>
                  <a:srgbClr val="FF0000"/>
                </a:solidFill>
              </a:rPr>
              <a:t>主密钥或会话密钥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一位表示密钥</a:t>
            </a:r>
            <a:r>
              <a:rPr lang="zh-CN" altLang="en-US" dirty="0">
                <a:solidFill>
                  <a:srgbClr val="FF0000"/>
                </a:solidFill>
              </a:rPr>
              <a:t>可否用于加密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一位表示密钥</a:t>
            </a:r>
            <a:r>
              <a:rPr lang="zh-CN" altLang="en-US" dirty="0">
                <a:solidFill>
                  <a:srgbClr val="FF0000"/>
                </a:solidFill>
              </a:rPr>
              <a:t>可否用于解密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其余位未用</a:t>
            </a:r>
          </a:p>
          <a:p>
            <a:pPr lvl="1">
              <a:lnSpc>
                <a:spcPct val="100000"/>
              </a:lnSpc>
            </a:pPr>
            <a:r>
              <a:rPr lang="zh-CN" altLang="en-US" sz="3200" dirty="0"/>
              <a:t>特点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标签含在密钥中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密钥分配时就被加密</a:t>
            </a:r>
          </a:p>
          <a:p>
            <a:pPr lvl="1">
              <a:lnSpc>
                <a:spcPct val="100000"/>
              </a:lnSpc>
            </a:pPr>
            <a:r>
              <a:rPr lang="zh-CN" altLang="en-US" dirty="0"/>
              <a:t>缺点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endParaRPr lang="zh-CN" altLang="en-US" dirty="0"/>
          </a:p>
          <a:p>
            <a:pPr lvl="2"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位数少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限制了其灵活性和功能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标签</a:t>
            </a:r>
            <a:r>
              <a:rPr lang="zh-CN" altLang="en-US" dirty="0">
                <a:solidFill>
                  <a:srgbClr val="FF0000"/>
                </a:solidFill>
              </a:rPr>
              <a:t>不能以明文传输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解密后才能使用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限制了对密钥的管理</a:t>
            </a:r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5DD6DE-86B6-491B-90B5-986CFDA4FD1A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86219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17B40B3-1A89-497B-997E-76BEC1147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C37995-AF1F-416C-8799-5B80D72A5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33463"/>
            <a:ext cx="7886700" cy="52149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控制向量方法 </a:t>
            </a:r>
            <a:r>
              <a:rPr lang="en-US" altLang="zh-CN" sz="2800" b="1" dirty="0"/>
              <a:t>(</a:t>
            </a:r>
            <a:r>
              <a:rPr lang="zh-CN" altLang="en-US" sz="2800" dirty="0"/>
              <a:t>说明了会话密钥的用法和限制</a:t>
            </a:r>
            <a:r>
              <a:rPr lang="en-US" altLang="zh-CN" sz="2800" b="1" dirty="0"/>
              <a:t>)</a:t>
            </a:r>
            <a:endParaRPr lang="zh-CN" altLang="en-US" sz="2800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思路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zh-CN" altLang="en-US" dirty="0"/>
              <a:t>首先由一杂凑函数</a:t>
            </a:r>
            <a:r>
              <a:rPr lang="zh-CN" altLang="en-US" dirty="0">
                <a:solidFill>
                  <a:srgbClr val="FF0000"/>
                </a:solidFill>
              </a:rPr>
              <a:t>将控制向量压缩到与加密密钥等长</a:t>
            </a:r>
            <a:r>
              <a:rPr lang="en-US" altLang="zh-CN" b="1" dirty="0"/>
              <a:t>, </a:t>
            </a:r>
            <a:r>
              <a:rPr lang="zh-CN" altLang="en-US" dirty="0"/>
              <a:t>然后与主密钥异或后作为加密会话密钥的密钥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即</a:t>
            </a:r>
          </a:p>
          <a:p>
            <a:pPr lvl="2">
              <a:lnSpc>
                <a:spcPct val="120000"/>
              </a:lnSpc>
              <a:buClr>
                <a:schemeClr val="tx1"/>
              </a:buClr>
            </a:pPr>
            <a:r>
              <a:rPr lang="en-US" altLang="zh-CN" b="1" i="1" dirty="0">
                <a:solidFill>
                  <a:srgbClr val="FF0000"/>
                </a:solidFill>
              </a:rPr>
              <a:t>H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</a:rPr>
              <a:t>h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CV</a:t>
            </a:r>
            <a:r>
              <a:rPr lang="en-US" altLang="zh-CN" b="1" dirty="0">
                <a:solidFill>
                  <a:srgbClr val="FF0000"/>
                </a:solidFill>
              </a:rPr>
              <a:t>); 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in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i="1" dirty="0" err="1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m</a:t>
            </a:r>
            <a:r>
              <a:rPr lang="en-US" altLang="zh-CN" b="1" dirty="0" err="1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 i="1" dirty="0" err="1">
                <a:solidFill>
                  <a:srgbClr val="FF0000"/>
                </a:solidFill>
              </a:rPr>
              <a:t>H</a:t>
            </a:r>
            <a:r>
              <a:rPr lang="en-US" altLang="zh-CN" b="1" dirty="0">
                <a:solidFill>
                  <a:srgbClr val="FF0000"/>
                </a:solidFill>
              </a:rPr>
              <a:t>; </a:t>
            </a:r>
            <a:r>
              <a:rPr lang="en-US" altLang="zh-CN" b="1" i="1" dirty="0" err="1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out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i="1" dirty="0" err="1">
                <a:solidFill>
                  <a:srgbClr val="FF0000"/>
                </a:solidFill>
              </a:rPr>
              <a:t>E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Km</a:t>
            </a:r>
            <a:r>
              <a:rPr lang="en-US" altLang="zh-CN" b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H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</a:p>
          <a:p>
            <a:pPr lvl="2">
              <a:lnSpc>
                <a:spcPct val="12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其中</a:t>
            </a:r>
            <a:r>
              <a:rPr lang="en-US" altLang="zh-CN" b="1" i="1" dirty="0">
                <a:solidFill>
                  <a:srgbClr val="FF0000"/>
                </a:solidFill>
              </a:rPr>
              <a:t>CV</a:t>
            </a:r>
            <a:r>
              <a:rPr lang="zh-CN" altLang="en-US" dirty="0">
                <a:solidFill>
                  <a:srgbClr val="FF0000"/>
                </a:solidFill>
              </a:rPr>
              <a:t>是控制矢量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h</a:t>
            </a:r>
            <a:r>
              <a:rPr lang="zh-CN" altLang="en-US" dirty="0">
                <a:solidFill>
                  <a:srgbClr val="FF0000"/>
                </a:solidFill>
              </a:rPr>
              <a:t>是杂凑函数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m</a:t>
            </a:r>
            <a:r>
              <a:rPr lang="zh-CN" altLang="en-US" dirty="0">
                <a:solidFill>
                  <a:srgbClr val="FF0000"/>
                </a:solidFill>
              </a:rPr>
              <a:t>是主密钥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是会话密钥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会话密钥的恢复过程表示为</a:t>
            </a:r>
            <a:r>
              <a:rPr lang="en-US" altLang="zh-CN" b="1" dirty="0"/>
              <a:t>:</a:t>
            </a:r>
          </a:p>
          <a:p>
            <a:pPr lvl="2">
              <a:lnSpc>
                <a:spcPct val="120000"/>
              </a:lnSpc>
            </a:pP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i="1" dirty="0" err="1">
                <a:solidFill>
                  <a:srgbClr val="FF0000"/>
                </a:solidFill>
              </a:rPr>
              <a:t>D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Km</a:t>
            </a:r>
            <a:r>
              <a:rPr lang="en-US" altLang="zh-CN" b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H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en-US" altLang="zh-CN" b="1" i="1" dirty="0" err="1">
                <a:solidFill>
                  <a:srgbClr val="FF0000"/>
                </a:solidFill>
              </a:rPr>
              <a:t>E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Km</a:t>
            </a:r>
            <a:r>
              <a:rPr lang="en-US" altLang="zh-CN" b="1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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H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FF0000"/>
                </a:solidFill>
              </a:rPr>
              <a:t>]]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F5A5C2B-D73E-4669-853F-6670C7E99DCA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1644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609DA4A-800D-4E2F-9B83-DC8A1C73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CE74383-725A-4017-A3BC-45E604ED1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33463"/>
            <a:ext cx="7886700" cy="5011737"/>
          </a:xfrm>
        </p:spPr>
        <p:txBody>
          <a:bodyPr/>
          <a:lstStyle/>
          <a:p>
            <a:r>
              <a:rPr lang="en-US" altLang="zh-CN" sz="2800" b="1" dirty="0"/>
              <a:t>KDC</a:t>
            </a:r>
            <a:r>
              <a:rPr lang="zh-CN" altLang="en-US" sz="2800" dirty="0"/>
              <a:t>在向用户发送会话密钥时</a:t>
            </a:r>
            <a:r>
              <a:rPr lang="en-US" altLang="zh-CN" sz="2800" dirty="0"/>
              <a:t>, </a:t>
            </a:r>
            <a:r>
              <a:rPr lang="zh-CN" altLang="en-US" sz="2800" dirty="0"/>
              <a:t>同时以明文形式发送控制矢量</a:t>
            </a:r>
          </a:p>
          <a:p>
            <a:pPr lvl="1"/>
            <a:r>
              <a:rPr lang="zh-CN" altLang="en-US" sz="2400" dirty="0"/>
              <a:t>用户只有使用与</a:t>
            </a:r>
            <a:r>
              <a:rPr lang="en-US" altLang="zh-CN" sz="2400" b="1" dirty="0"/>
              <a:t>KDC</a:t>
            </a:r>
            <a:r>
              <a:rPr lang="zh-CN" altLang="en-US" sz="2400" dirty="0"/>
              <a:t>共享的主密钥以及</a:t>
            </a:r>
            <a:r>
              <a:rPr lang="en-US" altLang="zh-CN" sz="2400" b="1" dirty="0"/>
              <a:t>KDC</a:t>
            </a:r>
            <a:r>
              <a:rPr lang="zh-CN" altLang="en-US" sz="2400" dirty="0"/>
              <a:t>发送来的控制矢量才能恢复会话密钥</a:t>
            </a:r>
            <a:r>
              <a:rPr lang="en-US" altLang="zh-CN" sz="2400" b="1" dirty="0"/>
              <a:t>,</a:t>
            </a:r>
            <a:r>
              <a:rPr lang="en-US" altLang="zh-CN" sz="2400" dirty="0"/>
              <a:t> </a:t>
            </a:r>
            <a:r>
              <a:rPr lang="zh-CN" altLang="en-US" sz="2400" dirty="0"/>
              <a:t>因此</a:t>
            </a:r>
            <a:r>
              <a:rPr lang="zh-CN" altLang="en-US" sz="2400" dirty="0">
                <a:solidFill>
                  <a:srgbClr val="FF0000"/>
                </a:solidFill>
              </a:rPr>
              <a:t>必须保留会话密钥和它的控制向量之间的对应关系</a:t>
            </a:r>
          </a:p>
          <a:p>
            <a:r>
              <a:rPr lang="zh-CN" altLang="en-US" sz="2800" dirty="0"/>
              <a:t>与使用</a:t>
            </a:r>
            <a:r>
              <a:rPr lang="en-US" altLang="zh-CN" sz="2800" b="1" dirty="0"/>
              <a:t>8</a:t>
            </a:r>
            <a:r>
              <a:rPr lang="zh-CN" altLang="en-US" sz="2800" dirty="0"/>
              <a:t>比特的密钥标签相比</a:t>
            </a:r>
            <a:r>
              <a:rPr lang="en-US" altLang="zh-CN" sz="2800" b="1" dirty="0"/>
              <a:t>,</a:t>
            </a:r>
            <a:r>
              <a:rPr lang="en-US" altLang="zh-CN" sz="2800" dirty="0"/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控制向量有两个优点</a:t>
            </a:r>
            <a:r>
              <a:rPr lang="en-US" altLang="zh-CN" sz="2800" b="1" dirty="0">
                <a:solidFill>
                  <a:srgbClr val="FF0000"/>
                </a:solidFill>
              </a:rPr>
              <a:t>: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</a:p>
          <a:p>
            <a:pPr lvl="1"/>
            <a:r>
              <a:rPr lang="zh-CN" altLang="en-US" sz="2400" dirty="0"/>
              <a:t>长度无限制</a:t>
            </a:r>
            <a:r>
              <a:rPr lang="en-US" altLang="zh-CN" sz="2400" b="1" dirty="0"/>
              <a:t>,</a:t>
            </a:r>
            <a:r>
              <a:rPr lang="en-US" altLang="zh-CN" sz="2400" dirty="0"/>
              <a:t> </a:t>
            </a:r>
            <a:r>
              <a:rPr lang="zh-CN" altLang="en-US" sz="2400" dirty="0"/>
              <a:t>可对密钥的使用施加任意复杂的控制</a:t>
            </a:r>
          </a:p>
          <a:p>
            <a:pPr lvl="1"/>
            <a:r>
              <a:rPr lang="zh-CN" altLang="en-US" sz="2400" dirty="0"/>
              <a:t>控制向量始终以明文形式存在</a:t>
            </a:r>
            <a:r>
              <a:rPr lang="en-US" altLang="zh-CN" sz="2400" b="1" dirty="0"/>
              <a:t>, </a:t>
            </a:r>
            <a:r>
              <a:rPr lang="zh-CN" altLang="en-US" sz="2400" dirty="0"/>
              <a:t>可在任一阶段对密钥的使用施加控制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E52DA77-2AA5-4C8E-BC04-7BCA87E6443A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6354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83CC2665-B8BB-4942-871C-2D3A937C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28575"/>
            <a:ext cx="7765529" cy="47388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3EDA791-859A-4BFE-8251-534BA1D70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48" y="365126"/>
            <a:ext cx="6778228" cy="668337"/>
          </a:xfrm>
        </p:spPr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4A6A9C0-0C06-407A-9B1C-88BA572E2B7A}"/>
              </a:ext>
            </a:extLst>
          </p:cNvPr>
          <p:cNvSpPr txBox="1"/>
          <p:nvPr/>
        </p:nvSpPr>
        <p:spPr>
          <a:xfrm>
            <a:off x="2775098" y="5718968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带控制向量的加密及解密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3ACDB9-67F8-4AAB-8E6C-5D44E9A11DAC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850141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xmlns="" id="{86942979-4D28-400C-9ED7-BBD4D9FF4AB4}"/>
              </a:ext>
            </a:extLst>
          </p:cNvPr>
          <p:cNvGraphicFramePr/>
          <p:nvPr/>
        </p:nvGraphicFramePr>
        <p:xfrm>
          <a:off x="1524000" y="1524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标题 4">
            <a:extLst>
              <a:ext uri="{FF2B5EF4-FFF2-40B4-BE49-F238E27FC236}">
                <a16:creationId xmlns:a16="http://schemas.microsoft.com/office/drawing/2014/main" xmlns="" id="{77D67EB9-A2EB-42DB-8870-E9FE5EBF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第</a:t>
            </a:r>
            <a:r>
              <a:rPr lang="en-US" altLang="zh-CN" dirty="0">
                <a:solidFill>
                  <a:srgbClr val="0070C0"/>
                </a:solidFill>
              </a:rPr>
              <a:t>8</a:t>
            </a:r>
            <a:r>
              <a:rPr lang="zh-CN" altLang="en-US" dirty="0">
                <a:solidFill>
                  <a:srgbClr val="0070C0"/>
                </a:solidFill>
              </a:rPr>
              <a:t>章 密钥管理与密码协议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5FB124-701D-404A-93C8-6DC422C2FBFA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CE793ED-DBDF-42FB-A55B-31E3E2E8D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8.1.2 </a:t>
            </a:r>
            <a:r>
              <a:rPr lang="zh-CN" altLang="en-US" dirty="0"/>
              <a:t>基于非对称加密的对称密钥分发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90B5B35-987A-44E9-957C-7A1548553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  <a:buSzPct val="80000"/>
            </a:pPr>
            <a:r>
              <a:rPr lang="zh-CN" altLang="en-US" dirty="0"/>
              <a:t>公钥密码用于传统密码体制的密钥分配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SzPct val="80000"/>
            </a:pPr>
            <a:r>
              <a:rPr lang="zh-CN" altLang="en-US" dirty="0"/>
              <a:t>公钥密码系统效率非常低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SzPct val="80000"/>
            </a:pPr>
            <a:r>
              <a:rPr lang="zh-CN" altLang="en-US" dirty="0"/>
              <a:t>用于小块数据加密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几乎不用于大数据块加密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SzPct val="80000"/>
            </a:pPr>
            <a:r>
              <a:rPr lang="zh-CN" altLang="en-US" dirty="0"/>
              <a:t>可以提供保密和认证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SzPct val="80000"/>
            </a:pPr>
            <a:r>
              <a:rPr lang="zh-CN" altLang="en-US" dirty="0"/>
              <a:t>用私钥加密可以保护信息内容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  <a:buSzPct val="80000"/>
            </a:pPr>
            <a:r>
              <a:rPr lang="zh-CN" altLang="en-US" dirty="0"/>
              <a:t>公钥加密的重要应用之一是用于密钥的加密分发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24D9FB-2434-4D6D-B958-E494438B392E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34432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C709C56-FF30-4019-BD47-67EC4A6B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8.1.2 </a:t>
            </a:r>
            <a:r>
              <a:rPr lang="zh-CN" altLang="en-US" dirty="0"/>
              <a:t>基于非对称加密的对称密钥分发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2688E31-CC0B-4951-BA9C-99FFBE5D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简单密钥分发方案</a:t>
            </a:r>
            <a:r>
              <a:rPr lang="en-US" altLang="zh-CN" b="1" dirty="0"/>
              <a:t>(1979</a:t>
            </a:r>
            <a:r>
              <a:rPr lang="zh-CN" altLang="en-US" dirty="0"/>
              <a:t>由</a:t>
            </a:r>
            <a:r>
              <a:rPr lang="en-US" altLang="zh-CN" b="1" dirty="0"/>
              <a:t>Merkle</a:t>
            </a:r>
            <a:r>
              <a:rPr lang="zh-CN" altLang="en-US" dirty="0"/>
              <a:t>提出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lvl="1"/>
            <a:r>
              <a:rPr lang="zh-CN" altLang="en-US" dirty="0"/>
              <a:t> </a:t>
            </a:r>
            <a:r>
              <a:rPr lang="en-US" altLang="zh-CN" b="1" dirty="0"/>
              <a:t>A</a:t>
            </a:r>
            <a:r>
              <a:rPr lang="zh-CN" altLang="en-US" dirty="0"/>
              <a:t>产生一个</a:t>
            </a:r>
            <a:r>
              <a:rPr lang="zh-CN" altLang="en-US" dirty="0">
                <a:solidFill>
                  <a:srgbClr val="FF0000"/>
                </a:solidFill>
              </a:rPr>
              <a:t>公私钥对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b="1" i="1" dirty="0" err="1">
                <a:solidFill>
                  <a:srgbClr val="FF0000"/>
                </a:solidFill>
              </a:rPr>
              <a:t>PU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 err="1">
                <a:solidFill>
                  <a:srgbClr val="FF0000"/>
                </a:solidFill>
              </a:rPr>
              <a:t>PR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 </a:t>
            </a:r>
            <a:r>
              <a:rPr lang="en-US" altLang="zh-CN" b="1" dirty="0"/>
              <a:t>A</a:t>
            </a:r>
            <a:r>
              <a:rPr lang="zh-CN" altLang="en-US" dirty="0"/>
              <a:t>发送自己的</a:t>
            </a:r>
            <a:r>
              <a:rPr lang="zh-CN" altLang="en-US" dirty="0">
                <a:solidFill>
                  <a:srgbClr val="FF0000"/>
                </a:solidFill>
              </a:rPr>
              <a:t>标识</a:t>
            </a:r>
            <a:r>
              <a:rPr lang="en-US" altLang="zh-CN" b="1" i="1" dirty="0" err="1">
                <a:solidFill>
                  <a:srgbClr val="FF0000"/>
                </a:solidFill>
              </a:rPr>
              <a:t>ID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和公钥</a:t>
            </a:r>
            <a:r>
              <a:rPr lang="en-US" altLang="zh-CN" b="1" i="1" dirty="0" err="1">
                <a:solidFill>
                  <a:srgbClr val="FF0000"/>
                </a:solidFill>
              </a:rPr>
              <a:t>PU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zh-CN" altLang="en-US" dirty="0"/>
              <a:t>给</a:t>
            </a:r>
            <a:r>
              <a:rPr lang="en-US" altLang="zh-CN" b="1" dirty="0"/>
              <a:t>B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b="1" dirty="0"/>
              <a:t>B</a:t>
            </a:r>
            <a:r>
              <a:rPr lang="zh-CN" altLang="en-US" dirty="0"/>
              <a:t>产生一个</a:t>
            </a:r>
            <a:r>
              <a:rPr lang="zh-CN" altLang="en-US" dirty="0">
                <a:solidFill>
                  <a:srgbClr val="FF0000"/>
                </a:solidFill>
              </a:rPr>
              <a:t>会话密钥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s</a:t>
            </a:r>
            <a:r>
              <a:rPr lang="en-US" altLang="zh-CN" b="1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并用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的公钥加密后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PU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FF0000"/>
                </a:solidFill>
              </a:rPr>
              <a:t>))</a:t>
            </a:r>
            <a:r>
              <a:rPr lang="zh-CN" altLang="en-US" dirty="0"/>
              <a:t>发送给 </a:t>
            </a:r>
            <a:r>
              <a:rPr lang="en-US" altLang="zh-CN" b="1" dirty="0"/>
              <a:t>A</a:t>
            </a:r>
          </a:p>
          <a:p>
            <a:pPr lvl="1"/>
            <a:r>
              <a:rPr lang="en-US" altLang="zh-CN" b="1" dirty="0"/>
              <a:t> A</a:t>
            </a:r>
            <a:r>
              <a:rPr lang="zh-CN" altLang="en-US" dirty="0"/>
              <a:t>计算</a:t>
            </a:r>
            <a:r>
              <a:rPr lang="en-US" altLang="zh-CN" b="1" i="1" dirty="0">
                <a:solidFill>
                  <a:srgbClr val="FF0000"/>
                </a:solidFill>
              </a:rPr>
              <a:t>D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PR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PU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FF0000"/>
                </a:solidFill>
              </a:rPr>
              <a:t>))</a:t>
            </a:r>
            <a:r>
              <a:rPr lang="zh-CN" altLang="en-US" dirty="0">
                <a:solidFill>
                  <a:srgbClr val="FF0000"/>
                </a:solidFill>
              </a:rPr>
              <a:t>解密会话密钥</a:t>
            </a:r>
          </a:p>
          <a:p>
            <a:r>
              <a:rPr lang="zh-CN" altLang="en-US" dirty="0"/>
              <a:t>问题是容易受到主动攻击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而通信双方却毫无察觉。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2BE864-85A1-4B0D-A465-258F907547E8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77211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768767-F21A-4D61-852B-3A49B72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8.1.2 </a:t>
            </a:r>
            <a:r>
              <a:rPr lang="zh-CN" altLang="en-US" dirty="0"/>
              <a:t>基于非对称加密的对称密钥分发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17EE4B3B-2781-4709-BD13-4E3C13954F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050" y="1373805"/>
            <a:ext cx="7886700" cy="1567721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xmlns="" id="{F60C72C4-25F4-4006-9A46-1CD6557B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243" y="3281868"/>
            <a:ext cx="451277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利用公钥加密建立会话密钥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BFE6A2-CDDF-4421-9EA9-7EDDE60873A4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330715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75BC90E-B0D0-4A82-9CAD-6E82B8AD79E5}"/>
              </a:ext>
            </a:extLst>
          </p:cNvPr>
          <p:cNvSpPr txBox="1"/>
          <p:nvPr/>
        </p:nvSpPr>
        <p:spPr>
          <a:xfrm>
            <a:off x="6477000" y="3505200"/>
            <a:ext cx="21253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中间人攻击</a:t>
            </a:r>
          </a:p>
        </p:txBody>
      </p:sp>
      <p:pic>
        <p:nvPicPr>
          <p:cNvPr id="6" name="内容占位符 6">
            <a:extLst>
              <a:ext uri="{FF2B5EF4-FFF2-40B4-BE49-F238E27FC236}">
                <a16:creationId xmlns:a16="http://schemas.microsoft.com/office/drawing/2014/main" xmlns="" id="{A1E4B922-88FD-4DFE-9C49-DF660354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509" y="0"/>
            <a:ext cx="4988618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5F8075-785F-4986-9FA2-A3A08EFA3A93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2725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868DDB2-5DD2-48C5-B40B-0BA426D8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48" y="365126"/>
            <a:ext cx="6778228" cy="6683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8.1.2 </a:t>
            </a:r>
            <a:r>
              <a:rPr lang="zh-CN" altLang="en-US" dirty="0"/>
              <a:t>基于非对称加密的对称密钥分发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E953CCC-D8E8-41F4-8E0A-214259347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371600"/>
            <a:ext cx="7886700" cy="4673600"/>
          </a:xfrm>
        </p:spPr>
        <p:txBody>
          <a:bodyPr/>
          <a:lstStyle/>
          <a:p>
            <a:r>
              <a:rPr lang="zh-CN" altLang="en-US" dirty="0"/>
              <a:t>确保保密性和身份验证的密钥分发方案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237D134C-840F-4C78-A4A0-F4ECED6DA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362200"/>
            <a:ext cx="8926617" cy="317744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D20114C7-67B5-426A-94B4-48FCD53C657F}"/>
              </a:ext>
            </a:extLst>
          </p:cNvPr>
          <p:cNvSpPr txBox="1"/>
          <p:nvPr/>
        </p:nvSpPr>
        <p:spPr>
          <a:xfrm>
            <a:off x="3048000" y="5642061"/>
            <a:ext cx="304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利用公钥分发密钥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4F532-CA8A-4D01-9BB6-798F34EDADD1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2380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E51E9FE-E519-4099-95F7-DE224D41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8.1.2 </a:t>
            </a:r>
            <a:r>
              <a:rPr lang="zh-CN" altLang="en-US" dirty="0"/>
              <a:t>基于非对称加密的对称密钥分发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7BF4B3-DC55-461F-9A3D-B4AC62037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33463"/>
            <a:ext cx="8373665" cy="521493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混合方式的密钥分配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保留私钥配发中心 </a:t>
            </a:r>
            <a:r>
              <a:rPr lang="en-US" altLang="zh-CN" b="1" dirty="0"/>
              <a:t>(KDC)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每个用户与</a:t>
            </a:r>
            <a:r>
              <a:rPr lang="en-US" altLang="zh-CN" b="1" dirty="0"/>
              <a:t>KDC</a:t>
            </a:r>
            <a:r>
              <a:rPr lang="zh-CN" altLang="en-US" dirty="0"/>
              <a:t>共享一个主密钥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主密钥分配会话密钥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公钥用于分配主密钥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在大范围分散用户的情况下尤其有用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三层结构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基本依据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性能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zh-CN" altLang="en-US" dirty="0"/>
              <a:t>相对于公钥加密会话密钥降低计算开销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向后兼容性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1F8972-F76D-45BE-8203-DFF3DDA2AB44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2474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1B10CFB-9F6C-44C5-A85B-C0B7709B4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公钥分发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E880DE-88C0-4585-83B8-C963E753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SzPct val="80000"/>
            </a:pPr>
            <a:r>
              <a:rPr lang="zh-CN" altLang="en-US" dirty="0"/>
              <a:t>公钥分配方法</a:t>
            </a:r>
            <a:endParaRPr lang="en-US" altLang="zh-CN" dirty="0"/>
          </a:p>
          <a:p>
            <a:pPr lvl="1" eaLnBrk="1" hangingPunct="1">
              <a:buSzPct val="80000"/>
            </a:pPr>
            <a:r>
              <a:rPr lang="zh-CN" altLang="en-AU" dirty="0"/>
              <a:t>公开发布</a:t>
            </a:r>
            <a:endParaRPr lang="en-AU" altLang="zh-CN" dirty="0"/>
          </a:p>
          <a:p>
            <a:pPr lvl="1" eaLnBrk="1" hangingPunct="1">
              <a:buSzPct val="80000"/>
            </a:pPr>
            <a:r>
              <a:rPr lang="zh-CN" altLang="en-AU" dirty="0"/>
              <a:t>公开可访问目录</a:t>
            </a:r>
            <a:endParaRPr lang="en-AU" altLang="zh-CN" dirty="0"/>
          </a:p>
          <a:p>
            <a:pPr lvl="1" eaLnBrk="1" hangingPunct="1">
              <a:buSzPct val="80000"/>
            </a:pPr>
            <a:r>
              <a:rPr lang="zh-CN" altLang="en-AU" dirty="0"/>
              <a:t>公钥授权</a:t>
            </a:r>
            <a:endParaRPr lang="en-AU" altLang="zh-CN" dirty="0"/>
          </a:p>
          <a:p>
            <a:pPr lvl="1" eaLnBrk="1" hangingPunct="1">
              <a:buSzPct val="80000"/>
            </a:pPr>
            <a:r>
              <a:rPr lang="zh-CN" altLang="en-AU" dirty="0"/>
              <a:t>公钥证书</a:t>
            </a:r>
            <a:endParaRPr lang="en-AU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DB182C-FEB3-418D-B923-99530A6E1720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41805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B0DBDA7-D8B7-4D99-9931-47754FDF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公钥分发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C4D5EBC-8DD3-4343-A512-5FF81E9DD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5000"/>
              </a:lnSpc>
            </a:pPr>
            <a:r>
              <a:rPr lang="zh-CN" altLang="en-AU" dirty="0"/>
              <a:t>公钥的公开发布</a:t>
            </a:r>
            <a:endParaRPr lang="en-US" altLang="zh-CN" dirty="0"/>
          </a:p>
          <a:p>
            <a:pPr lvl="1">
              <a:lnSpc>
                <a:spcPct val="125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分发自己的公钥给接收者或广播给通信各方</a:t>
            </a:r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zh-CN" altLang="en-US" dirty="0"/>
              <a:t>例如</a:t>
            </a:r>
            <a:r>
              <a:rPr lang="en-US" altLang="zh-CN" b="1" dirty="0"/>
              <a:t>: </a:t>
            </a:r>
            <a:r>
              <a:rPr lang="zh-CN" altLang="en-US" dirty="0"/>
              <a:t>把</a:t>
            </a:r>
            <a:r>
              <a:rPr lang="en-US" altLang="zh-CN" b="1" dirty="0"/>
              <a:t>PGP</a:t>
            </a:r>
            <a:r>
              <a:rPr lang="zh-CN" altLang="en-US" dirty="0"/>
              <a:t>的公钥放到消息的最后</a:t>
            </a:r>
            <a:r>
              <a:rPr lang="en-US" altLang="zh-CN" b="1" dirty="0"/>
              <a:t>, </a:t>
            </a:r>
            <a:r>
              <a:rPr lang="zh-CN" altLang="en-US" dirty="0"/>
              <a:t>发布到新闻组或邮件列表中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缺点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zh-CN" altLang="en-US" dirty="0"/>
              <a:t>伪造</a:t>
            </a:r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zh-CN" altLang="en-US" dirty="0"/>
              <a:t>任何人都可以产生一个冒充真实发信者的公钥来进行欺骗</a:t>
            </a:r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zh-CN" altLang="en-US" dirty="0"/>
              <a:t>直到伪造被发现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欺骗已经形成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FA32AB-AE4C-4221-8690-8D8D9DC6BC11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78290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38F895-7774-4F83-AD37-9B35E212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公钥分发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9D0E99A3-CFC7-4448-8E51-97A2A55DD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19200"/>
            <a:ext cx="7886700" cy="383081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AB9C22B-6C88-4D0C-9B11-FFE50F1E5141}"/>
              </a:ext>
            </a:extLst>
          </p:cNvPr>
          <p:cNvSpPr txBox="1"/>
          <p:nvPr/>
        </p:nvSpPr>
        <p:spPr>
          <a:xfrm>
            <a:off x="2609850" y="5410796"/>
            <a:ext cx="3981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无控制的公钥发布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F47D4D-905F-418D-9519-57B45FDA231C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8341040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CA46CE6-7BE7-4B6B-AEEB-521F0E437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公钥分发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66416B7-9A78-47E8-A5F6-419EB8429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33463"/>
            <a:ext cx="7886700" cy="52149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AU" dirty="0"/>
              <a:t>公开可访问的目录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用户通过使用一个</a:t>
            </a:r>
            <a:r>
              <a:rPr lang="zh-CN" altLang="en-US" dirty="0">
                <a:solidFill>
                  <a:srgbClr val="FF0000"/>
                </a:solidFill>
              </a:rPr>
              <a:t>公共的公钥目录</a:t>
            </a:r>
            <a:r>
              <a:rPr lang="zh-CN" altLang="en-US" dirty="0"/>
              <a:t>可以获得更大程度的安全性</a:t>
            </a:r>
            <a:r>
              <a:rPr lang="en-US" altLang="zh-CN" b="1" dirty="0"/>
              <a:t>, </a:t>
            </a:r>
            <a:r>
              <a:rPr lang="zh-CN" altLang="en-US" dirty="0"/>
              <a:t>由可信实体维护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目录应该</a:t>
            </a:r>
            <a:r>
              <a:rPr lang="zh-CN" altLang="en-US" dirty="0">
                <a:solidFill>
                  <a:srgbClr val="FF0000"/>
                </a:solidFill>
              </a:rPr>
              <a:t>是可信的</a:t>
            </a:r>
            <a:r>
              <a:rPr lang="en-US" altLang="zh-CN" b="1" dirty="0"/>
              <a:t>, </a:t>
            </a:r>
            <a:r>
              <a:rPr lang="zh-CN" altLang="en-US" dirty="0"/>
              <a:t>特点如下</a:t>
            </a:r>
            <a:r>
              <a:rPr lang="en-US" altLang="zh-CN" b="1" dirty="0"/>
              <a:t>: </a:t>
            </a:r>
            <a:r>
              <a:rPr lang="en-US" altLang="zh-CN" dirty="0"/>
              <a:t> </a:t>
            </a:r>
            <a:endParaRPr lang="zh-CN" altLang="en-US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 包含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zh-CN" altLang="en-US" dirty="0">
                <a:solidFill>
                  <a:srgbClr val="FF0000"/>
                </a:solidFill>
              </a:rPr>
              <a:t>姓名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公钥</a:t>
            </a:r>
            <a:r>
              <a:rPr lang="en-US" altLang="zh-CN" dirty="0">
                <a:solidFill>
                  <a:srgbClr val="FF0000"/>
                </a:solidFill>
              </a:rPr>
              <a:t>} </a:t>
            </a:r>
            <a:r>
              <a:rPr lang="zh-CN" altLang="en-US" dirty="0">
                <a:solidFill>
                  <a:srgbClr val="FF0000"/>
                </a:solidFill>
              </a:rPr>
              <a:t>目录项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 通信方</a:t>
            </a:r>
            <a:r>
              <a:rPr lang="zh-CN" altLang="en-US" dirty="0">
                <a:solidFill>
                  <a:srgbClr val="FF0000"/>
                </a:solidFill>
              </a:rPr>
              <a:t>只能安全的注册到目录中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 通信方</a:t>
            </a:r>
            <a:r>
              <a:rPr lang="zh-CN" altLang="en-US" dirty="0">
                <a:solidFill>
                  <a:srgbClr val="FF0000"/>
                </a:solidFill>
              </a:rPr>
              <a:t>可在任何时刻进行密钥更替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 目录</a:t>
            </a:r>
            <a:r>
              <a:rPr lang="zh-CN" altLang="en-US" dirty="0">
                <a:solidFill>
                  <a:srgbClr val="FF0000"/>
                </a:solidFill>
              </a:rPr>
              <a:t>定期发布或更新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 目录可被电子化地访问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缺点</a:t>
            </a:r>
            <a:r>
              <a:rPr lang="en-US" altLang="zh-CN" b="1" dirty="0"/>
              <a:t>: </a:t>
            </a:r>
            <a:r>
              <a:rPr lang="en-US" altLang="zh-CN" dirty="0"/>
              <a:t> </a:t>
            </a:r>
            <a:r>
              <a:rPr lang="zh-CN" altLang="en-US" dirty="0"/>
              <a:t>仍存在被篡改伪造的风险</a:t>
            </a:r>
            <a:r>
              <a:rPr lang="en-US" altLang="zh-CN" dirty="0"/>
              <a:t>(</a:t>
            </a:r>
            <a:r>
              <a:rPr lang="zh-CN" altLang="en-US" dirty="0"/>
              <a:t>计算出管理员密钥或篡改管理员的记录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79958C-271D-41FA-8E16-479FE95CF43D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85200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05EE965-72CF-4DCD-B3A4-B503EDAF9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365125"/>
            <a:ext cx="6778625" cy="668338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</a:rPr>
              <a:t>8.1 </a:t>
            </a:r>
            <a:r>
              <a:rPr lang="zh-CN" altLang="en-US" dirty="0">
                <a:solidFill>
                  <a:srgbClr val="0070C0"/>
                </a:solidFill>
              </a:rPr>
              <a:t>密钥管理</a:t>
            </a:r>
            <a:endParaRPr lang="zh-CN" altLang="en-US" dirty="0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xmlns="" id="{A726E7F8-5AF0-4B68-B9B6-72AB2D730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538" y="1465263"/>
            <a:ext cx="7886700" cy="457993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Euclid" panose="02020503060505020303" pitchFamily="18" charset="0"/>
                <a:cs typeface="Times New Roman" panose="02020603050405020304" pitchFamily="18" charset="0"/>
              </a:rPr>
              <a:t> 基于</a:t>
            </a:r>
            <a:r>
              <a:rPr lang="zh-CN" altLang="en-US" sz="32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对称加密</a:t>
            </a:r>
            <a:r>
              <a:rPr lang="zh-CN" altLang="en-US" sz="3200" dirty="0">
                <a:latin typeface="Euclid" panose="02020503060505020303" pitchFamily="18" charset="0"/>
                <a:cs typeface="Times New Roman" panose="02020603050405020304" pitchFamily="18" charset="0"/>
              </a:rPr>
              <a:t>的对称密钥分发</a:t>
            </a:r>
            <a:endParaRPr lang="en-US" altLang="zh-CN" sz="3200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Euclid" panose="02020503060505020303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Euclid" panose="02020503060505020303" pitchFamily="18" charset="0"/>
                <a:cs typeface="Times New Roman" panose="02020603050405020304" pitchFamily="18" charset="0"/>
              </a:rPr>
              <a:t>基于</a:t>
            </a:r>
            <a:r>
              <a:rPr lang="zh-CN" altLang="en-US" sz="32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非对称加密</a:t>
            </a:r>
            <a:r>
              <a:rPr lang="zh-CN" altLang="en-US" sz="3200" dirty="0">
                <a:latin typeface="Euclid" panose="02020503060505020303" pitchFamily="18" charset="0"/>
                <a:cs typeface="Times New Roman" panose="02020603050405020304" pitchFamily="18" charset="0"/>
              </a:rPr>
              <a:t>的对称密钥分发</a:t>
            </a:r>
            <a:endParaRPr lang="en-US" altLang="zh-CN" sz="3200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Euclid" panose="02020503060505020303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Euclid" panose="02020503060505020303" pitchFamily="18" charset="0"/>
                <a:cs typeface="Times New Roman" panose="02020603050405020304" pitchFamily="18" charset="0"/>
              </a:rPr>
              <a:t>公钥分发</a:t>
            </a:r>
            <a:endParaRPr lang="en-US" altLang="zh-CN" sz="3200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Euclid" panose="020205030605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Euclid" panose="02020503060505020303" pitchFamily="18" charset="0"/>
                <a:cs typeface="Times New Roman" panose="02020603050405020304" pitchFamily="18" charset="0"/>
              </a:rPr>
              <a:t>X.509</a:t>
            </a:r>
            <a:r>
              <a:rPr lang="zh-CN" altLang="en-US" sz="3200" dirty="0">
                <a:latin typeface="Euclid" panose="02020503060505020303" pitchFamily="18" charset="0"/>
                <a:cs typeface="Times New Roman" panose="02020603050405020304" pitchFamily="18" charset="0"/>
              </a:rPr>
              <a:t>认证服务</a:t>
            </a:r>
            <a:endParaRPr lang="en-US" altLang="zh-CN" sz="3200" dirty="0"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buSzPct val="100000"/>
              <a:buFont typeface="Wingdings" panose="05000000000000000000" pitchFamily="2" charset="2"/>
              <a:buChar char="Ø"/>
            </a:pPr>
            <a:r>
              <a:rPr lang="en-US" altLang="zh-CN" sz="3200" dirty="0">
                <a:latin typeface="Euclid" panose="02020503060505020303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dirty="0">
                <a:latin typeface="Euclid" panose="02020503060505020303" pitchFamily="18" charset="0"/>
                <a:cs typeface="Times New Roman" panose="02020603050405020304" pitchFamily="18" charset="0"/>
              </a:rPr>
              <a:t>公钥基础设施</a:t>
            </a:r>
            <a:endParaRPr lang="zh-CN" altLang="en-AU" sz="3200" dirty="0">
              <a:latin typeface="Euclid" panose="0202050306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80C257-F23B-4C33-B277-72389B633A40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614F5A4-5EA7-4335-B814-87C934D0C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公钥分发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974BDF07-B88E-4AA9-B35C-8B1A54EE5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295400"/>
            <a:ext cx="7886700" cy="376895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7509BD09-417F-49FA-A8E7-1095F30C45BB}"/>
              </a:ext>
            </a:extLst>
          </p:cNvPr>
          <p:cNvSpPr txBox="1"/>
          <p:nvPr/>
        </p:nvSpPr>
        <p:spPr>
          <a:xfrm>
            <a:off x="2580113" y="5326288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基于公钥目录的公钥发布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91D5F1-FB43-4F0B-AFEB-B3551430FDAB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751208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4FC149-0C71-40F2-9EE9-A6ED140F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公钥分发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0CE8E72-C412-441A-8D92-F408DA5DD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219200"/>
            <a:ext cx="8078390" cy="4826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AU" dirty="0">
                <a:latin typeface="Times New Roman" panose="02020603050405020304" pitchFamily="18" charset="0"/>
              </a:rPr>
              <a:t>公钥授权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</a:pPr>
            <a:r>
              <a:rPr lang="zh-CN" altLang="en-US" dirty="0"/>
              <a:t>通过更加严格地控制目录中的公钥分配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使公钥分配更加安全。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具有目录特性</a:t>
            </a:r>
            <a:r>
              <a:rPr lang="en-US" altLang="zh-CN" b="1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由中心管理员维护目录</a:t>
            </a:r>
          </a:p>
          <a:p>
            <a:pPr lvl="1"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每一通信方必须知道目录管理员的公钥</a:t>
            </a:r>
          </a:p>
          <a:p>
            <a:pPr lvl="1">
              <a:lnSpc>
                <a:spcPct val="125000"/>
              </a:lnSpc>
            </a:pPr>
            <a:r>
              <a:rPr lang="zh-CN" altLang="en-US" dirty="0"/>
              <a:t>用户和目录管理员进行交互以安全地获得所希望的公钥</a:t>
            </a:r>
          </a:p>
          <a:p>
            <a:pPr lvl="2">
              <a:lnSpc>
                <a:spcPct val="125000"/>
              </a:lnSpc>
              <a:spcBef>
                <a:spcPts val="0"/>
              </a:spcBef>
            </a:pPr>
            <a:r>
              <a:rPr lang="zh-CN" altLang="en-US" dirty="0"/>
              <a:t>要与其他用户通信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必须向目录管理员申请对方公钥。公钥管理员成为系统的瓶颈。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22C85C-DC38-4EFD-AFAB-D03E8911DE52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014353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9D5D4E5-2FEB-4814-BB42-7F170062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公钥分发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85D76C9F-55F2-404C-89EC-79C0F38B6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66800"/>
            <a:ext cx="7886700" cy="45736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99500E97-304D-4558-B7C8-5943326A8394}"/>
              </a:ext>
            </a:extLst>
          </p:cNvPr>
          <p:cNvSpPr txBox="1"/>
          <p:nvPr/>
        </p:nvSpPr>
        <p:spPr>
          <a:xfrm>
            <a:off x="2286000" y="5723405"/>
            <a:ext cx="4838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基于公钥授权的公钥分发方案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97101E-C35F-4281-90F5-1DB8749DFF36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938392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6B7632-6302-4BAD-AB52-D8923A7D6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8.1.3 </a:t>
            </a:r>
            <a:r>
              <a:rPr lang="zh-CN" altLang="en-US" dirty="0"/>
              <a:t>公钥分发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BF1E3E2-8B00-4470-9039-24B3B455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AU" dirty="0"/>
              <a:t>公钥证书</a:t>
            </a:r>
            <a:endParaRPr lang="en-US" altLang="zh-CN" dirty="0"/>
          </a:p>
          <a:p>
            <a:pPr lvl="1"/>
            <a:r>
              <a:rPr lang="zh-CN" altLang="en-US" dirty="0"/>
              <a:t>用证书进行密钥交换</a:t>
            </a:r>
            <a:r>
              <a:rPr lang="en-US" altLang="zh-CN" b="1" dirty="0"/>
              <a:t>, </a:t>
            </a:r>
            <a:r>
              <a:rPr lang="zh-CN" altLang="en-US" dirty="0"/>
              <a:t>可以避免对公钥目录的实时授权访问</a:t>
            </a:r>
          </a:p>
          <a:p>
            <a:pPr lvl="1"/>
            <a:r>
              <a:rPr lang="zh-CN" altLang="en-US" dirty="0"/>
              <a:t>证书包含</a:t>
            </a:r>
            <a:r>
              <a:rPr lang="zh-CN" altLang="en-US" dirty="0">
                <a:solidFill>
                  <a:srgbClr val="FF0000"/>
                </a:solidFill>
              </a:rPr>
              <a:t>标识和公钥</a:t>
            </a:r>
            <a:r>
              <a:rPr lang="zh-CN" altLang="en-US" dirty="0"/>
              <a:t>等信息 </a:t>
            </a:r>
          </a:p>
          <a:p>
            <a:pPr lvl="2"/>
            <a:r>
              <a:rPr lang="zh-CN" altLang="en-US" dirty="0"/>
              <a:t>通常还包含</a:t>
            </a:r>
            <a:r>
              <a:rPr lang="zh-CN" altLang="en-US" dirty="0">
                <a:solidFill>
                  <a:srgbClr val="FF0000"/>
                </a:solidFill>
              </a:rPr>
              <a:t>有效期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使用权限</a:t>
            </a:r>
            <a:r>
              <a:rPr lang="zh-CN" altLang="en-US" dirty="0"/>
              <a:t>等其它信息</a:t>
            </a:r>
          </a:p>
          <a:p>
            <a:pPr lvl="1"/>
            <a:r>
              <a:rPr lang="zh-CN" altLang="en-US" dirty="0"/>
              <a:t>含有</a:t>
            </a:r>
            <a:r>
              <a:rPr lang="zh-CN" altLang="en-US" dirty="0">
                <a:solidFill>
                  <a:srgbClr val="FF0000"/>
                </a:solidFill>
              </a:rPr>
              <a:t>可信公钥或证书授权方</a:t>
            </a:r>
            <a:r>
              <a:rPr lang="en-US" altLang="zh-CN" b="1" dirty="0">
                <a:solidFill>
                  <a:srgbClr val="FF0000"/>
                </a:solidFill>
              </a:rPr>
              <a:t>(CA)</a:t>
            </a:r>
            <a:r>
              <a:rPr lang="zh-CN" altLang="en-US" dirty="0">
                <a:solidFill>
                  <a:srgbClr val="FF0000"/>
                </a:solidFill>
              </a:rPr>
              <a:t>的签名</a:t>
            </a:r>
          </a:p>
          <a:p>
            <a:pPr lvl="1"/>
            <a:r>
              <a:rPr lang="zh-CN" altLang="en-US" dirty="0"/>
              <a:t>知道</a:t>
            </a:r>
            <a:r>
              <a:rPr lang="zh-CN" altLang="en-US" dirty="0">
                <a:solidFill>
                  <a:srgbClr val="FF0000"/>
                </a:solidFill>
              </a:rPr>
              <a:t>证书授权方的公钥的所有人员</a:t>
            </a:r>
            <a:r>
              <a:rPr lang="zh-CN" altLang="en-US" dirty="0"/>
              <a:t>都可以进行验证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en-US" altLang="zh-CN" b="1" dirty="0"/>
              <a:t>X.509</a:t>
            </a:r>
            <a:r>
              <a:rPr lang="zh-CN" altLang="en-US" dirty="0"/>
              <a:t>标准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EDE9B2-AFEA-4B7F-AD08-E6BB12401BC4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812649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6">
            <a:extLst>
              <a:ext uri="{FF2B5EF4-FFF2-40B4-BE49-F238E27FC236}">
                <a16:creationId xmlns:a16="http://schemas.microsoft.com/office/drawing/2014/main" xmlns="" id="{40971F56-8827-46A1-9967-542A7011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75" y="97673"/>
            <a:ext cx="7582699" cy="34832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91A33ED4-AD80-4E3C-957D-E52A17D78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75" y="4454819"/>
            <a:ext cx="7848600" cy="14356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8EB38206-C61F-492C-9AE1-E5CBF3B0DC81}"/>
              </a:ext>
            </a:extLst>
          </p:cNvPr>
          <p:cNvSpPr txBox="1"/>
          <p:nvPr/>
        </p:nvSpPr>
        <p:spPr>
          <a:xfrm>
            <a:off x="2973572" y="3745500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公钥证书的获得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2B8E022B-7D34-4704-8438-4EFA3605927C}"/>
              </a:ext>
            </a:extLst>
          </p:cNvPr>
          <p:cNvSpPr txBox="1"/>
          <p:nvPr/>
        </p:nvSpPr>
        <p:spPr>
          <a:xfrm>
            <a:off x="3200400" y="6076523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公钥证书的交换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F615CF-F241-4D5D-A59E-DEDC31E18E4B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7659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D584C4-5B71-4547-96E8-ABBD7DF5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8.1.4 X.509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F98655A-6B25-404E-A1CA-0E5F24114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b="1" dirty="0"/>
              <a:t>ITU-T X.500 </a:t>
            </a:r>
            <a:r>
              <a:rPr lang="zh-CN" altLang="en-US" dirty="0"/>
              <a:t>目录服务的一部分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维护用户信息数据库的分布式服务器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定义了认证服务的框架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目录</a:t>
            </a:r>
            <a:r>
              <a:rPr lang="zh-CN" altLang="en-US" dirty="0">
                <a:solidFill>
                  <a:srgbClr val="FF0000"/>
                </a:solidFill>
              </a:rPr>
              <a:t>可存储公钥证书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由</a:t>
            </a:r>
            <a:r>
              <a:rPr lang="zh-CN" altLang="en-US" dirty="0">
                <a:solidFill>
                  <a:srgbClr val="FF0000"/>
                </a:solidFill>
              </a:rPr>
              <a:t>认证中心签名的用户的公钥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定义了</a:t>
            </a:r>
            <a:r>
              <a:rPr lang="zh-CN" altLang="en-US" dirty="0">
                <a:solidFill>
                  <a:srgbClr val="FF0000"/>
                </a:solidFill>
              </a:rPr>
              <a:t>认证协议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使用了公钥密码和数字签名技术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未作算法规定</a:t>
            </a:r>
            <a:r>
              <a:rPr lang="en-US" altLang="zh-CN" b="1" dirty="0"/>
              <a:t>, </a:t>
            </a:r>
            <a:r>
              <a:rPr lang="zh-CN" altLang="en-US" dirty="0"/>
              <a:t>但推荐使用</a:t>
            </a:r>
            <a:r>
              <a:rPr lang="en-US" altLang="zh-CN" b="1" dirty="0"/>
              <a:t>RSA</a:t>
            </a:r>
          </a:p>
          <a:p>
            <a:pPr>
              <a:lnSpc>
                <a:spcPct val="120000"/>
              </a:lnSpc>
            </a:pPr>
            <a:r>
              <a:rPr lang="en-US" altLang="zh-CN" b="1" dirty="0"/>
              <a:t>X.509 </a:t>
            </a:r>
            <a:r>
              <a:rPr lang="zh-CN" altLang="en-US" dirty="0"/>
              <a:t>证书已得到了广泛地使用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757DD-3F08-45F4-AB90-0318A277BC8E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43651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D266856-AE27-4827-A060-E93E7175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8.1.4 X.509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2AA93ED-C728-4E5A-A490-5C6014D07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139824"/>
            <a:ext cx="7886700" cy="5032376"/>
          </a:xfrm>
        </p:spPr>
        <p:txBody>
          <a:bodyPr/>
          <a:lstStyle/>
          <a:p>
            <a:pPr algn="just">
              <a:lnSpc>
                <a:spcPct val="120000"/>
              </a:lnSpc>
              <a:buSzPct val="80000"/>
            </a:pPr>
            <a:r>
              <a:rPr lang="en-US" altLang="zh-CN" sz="2800" b="1" dirty="0"/>
              <a:t>X.509</a:t>
            </a:r>
            <a:r>
              <a:rPr lang="zh-CN" altLang="en-US" sz="2800" dirty="0"/>
              <a:t>建议</a:t>
            </a:r>
            <a:r>
              <a:rPr lang="zh-CN" altLang="en-US" sz="2800" dirty="0">
                <a:solidFill>
                  <a:srgbClr val="FF0000"/>
                </a:solidFill>
              </a:rPr>
              <a:t>最早在</a:t>
            </a:r>
            <a:r>
              <a:rPr lang="en-US" altLang="zh-CN" sz="2800" b="1" dirty="0">
                <a:solidFill>
                  <a:srgbClr val="FF0000"/>
                </a:solidFill>
              </a:rPr>
              <a:t>1988</a:t>
            </a:r>
            <a:r>
              <a:rPr lang="zh-CN" altLang="en-US" sz="2800" dirty="0">
                <a:solidFill>
                  <a:srgbClr val="FF0000"/>
                </a:solidFill>
              </a:rPr>
              <a:t>年发布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  <a:buSzPct val="80000"/>
            </a:pPr>
            <a:r>
              <a:rPr lang="en-US" altLang="zh-CN" sz="2800" b="1" dirty="0">
                <a:solidFill>
                  <a:srgbClr val="FF0000"/>
                </a:solidFill>
              </a:rPr>
              <a:t>1993</a:t>
            </a:r>
            <a:r>
              <a:rPr lang="zh-CN" altLang="en-US" sz="2800" dirty="0">
                <a:solidFill>
                  <a:srgbClr val="FF0000"/>
                </a:solidFill>
              </a:rPr>
              <a:t>年和</a:t>
            </a:r>
            <a:r>
              <a:rPr lang="en-US" altLang="zh-CN" sz="2800" b="1" dirty="0">
                <a:solidFill>
                  <a:srgbClr val="FF0000"/>
                </a:solidFill>
              </a:rPr>
              <a:t>1995</a:t>
            </a:r>
            <a:r>
              <a:rPr lang="zh-CN" altLang="en-US" sz="2800" dirty="0">
                <a:solidFill>
                  <a:srgbClr val="FF0000"/>
                </a:solidFill>
              </a:rPr>
              <a:t>年分别发布第二和第三个修订版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  <a:buSzPct val="80000"/>
            </a:pPr>
            <a:r>
              <a:rPr lang="zh-CN" altLang="en-US" sz="2800" dirty="0">
                <a:solidFill>
                  <a:srgbClr val="000000"/>
                </a:solidFill>
              </a:rPr>
              <a:t>当前版本为</a:t>
            </a:r>
            <a:r>
              <a:rPr lang="zh-CN" altLang="en-US" sz="2800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7</a:t>
            </a:r>
            <a:r>
              <a:rPr lang="zh-CN" altLang="en-US" sz="2800" dirty="0">
                <a:solidFill>
                  <a:srgbClr val="FF0000"/>
                </a:solidFill>
              </a:rPr>
              <a:t>版</a:t>
            </a:r>
            <a:r>
              <a:rPr lang="en-US" altLang="zh-CN" sz="2800" b="1" dirty="0">
                <a:solidFill>
                  <a:srgbClr val="FF0000"/>
                </a:solidFill>
              </a:rPr>
              <a:t>,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2012</a:t>
            </a:r>
            <a:r>
              <a:rPr lang="zh-CN" altLang="en-US" sz="2800" dirty="0">
                <a:solidFill>
                  <a:srgbClr val="FF0000"/>
                </a:solidFill>
              </a:rPr>
              <a:t>年发布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algn="just">
              <a:lnSpc>
                <a:spcPct val="120000"/>
              </a:lnSpc>
              <a:buSzPct val="80000"/>
            </a:pPr>
            <a:r>
              <a:rPr lang="en-US" altLang="zh-CN" sz="2800" b="1" dirty="0"/>
              <a:t>X.509</a:t>
            </a:r>
            <a:r>
              <a:rPr lang="zh-CN" altLang="en-US" sz="2800" dirty="0"/>
              <a:t>定义的认证证书结构和认证协议已经被广泛应用于诸多应用过程</a:t>
            </a:r>
            <a:endParaRPr lang="en-US" altLang="zh-CN" sz="2800" dirty="0"/>
          </a:p>
          <a:p>
            <a:pPr lvl="1" algn="just"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IPSec</a:t>
            </a:r>
            <a:r>
              <a:rPr lang="en-US" altLang="zh-CN" dirty="0"/>
              <a:t> </a:t>
            </a:r>
            <a:r>
              <a:rPr lang="en-US" altLang="zh-CN" b="1" dirty="0"/>
              <a:t>(</a:t>
            </a:r>
            <a:r>
              <a:rPr lang="zh-CN" altLang="en-US" dirty="0"/>
              <a:t>提供了一种网络层的安全性</a:t>
            </a:r>
            <a:r>
              <a:rPr lang="en-US" altLang="zh-CN" b="1" dirty="0"/>
              <a:t>)</a:t>
            </a:r>
          </a:p>
          <a:p>
            <a:pPr lvl="1" algn="just"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SSL/TLS </a:t>
            </a:r>
            <a:r>
              <a:rPr lang="en-US" altLang="zh-CN" b="1" dirty="0"/>
              <a:t>(</a:t>
            </a:r>
            <a:r>
              <a:rPr lang="zh-CN" altLang="en-US" dirty="0"/>
              <a:t>解决传输层的安全性问题</a:t>
            </a:r>
            <a:r>
              <a:rPr lang="en-US" altLang="zh-CN" b="1" dirty="0"/>
              <a:t>)</a:t>
            </a:r>
          </a:p>
          <a:p>
            <a:pPr lvl="1" algn="just"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SET</a:t>
            </a:r>
            <a:r>
              <a:rPr lang="en-US" altLang="zh-CN" b="1" dirty="0"/>
              <a:t> (</a:t>
            </a:r>
            <a:r>
              <a:rPr lang="zh-CN" altLang="en-US" dirty="0"/>
              <a:t>用于保护</a:t>
            </a:r>
            <a:r>
              <a:rPr lang="en-US" altLang="zh-CN" b="1" dirty="0"/>
              <a:t>Internet</a:t>
            </a:r>
            <a:r>
              <a:rPr lang="zh-CN" altLang="en-US" dirty="0"/>
              <a:t>上的信用卡交易</a:t>
            </a:r>
            <a:r>
              <a:rPr lang="en-US" altLang="zh-CN" b="1" dirty="0"/>
              <a:t>)</a:t>
            </a:r>
          </a:p>
          <a:p>
            <a:pPr lvl="1" algn="just">
              <a:lnSpc>
                <a:spcPct val="120000"/>
              </a:lnSpc>
              <a:buClr>
                <a:schemeClr val="tx1"/>
              </a:buClr>
              <a:buSzPct val="100000"/>
            </a:pPr>
            <a:r>
              <a:rPr lang="en-US" altLang="zh-CN" b="1" dirty="0">
                <a:solidFill>
                  <a:srgbClr val="FF0000"/>
                </a:solidFill>
              </a:rPr>
              <a:t>S/MIME </a:t>
            </a:r>
            <a:r>
              <a:rPr lang="en-US" altLang="zh-CN" b="1" dirty="0"/>
              <a:t>(</a:t>
            </a:r>
            <a:r>
              <a:rPr lang="zh-CN" altLang="en-US" dirty="0"/>
              <a:t>保证电子邮件安全</a:t>
            </a:r>
            <a:r>
              <a:rPr lang="en-US" altLang="zh-CN" dirty="0"/>
              <a:t>, </a:t>
            </a:r>
            <a:r>
              <a:rPr lang="zh-CN" altLang="en-US" dirty="0"/>
              <a:t>侧重于商业和团体使用的标准</a:t>
            </a:r>
            <a:r>
              <a:rPr lang="en-US" altLang="zh-CN" b="1" dirty="0"/>
              <a:t>)</a:t>
            </a:r>
            <a:endParaRPr lang="zh-CN" altLang="en-US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EAD4D3-6E70-4D66-93DD-9B1B8CFAB14B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07867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8C859D43-D600-4E39-8715-9BB6B5F1B72D}"/>
              </a:ext>
            </a:extLst>
          </p:cNvPr>
          <p:cNvSpPr txBox="1"/>
          <p:nvPr/>
        </p:nvSpPr>
        <p:spPr>
          <a:xfrm>
            <a:off x="2734783" y="5799460"/>
            <a:ext cx="373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X.509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公钥证书的应用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894C0FCF-5A7D-4968-8CE5-7347E60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5030801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FD8E3A-C26C-4B8F-80D1-5BD75B229C1C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46076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0E585BB-55B8-430E-A5DB-B95BA3AA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8.1.4 X.509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8F67FD1-EF45-4776-BE19-19B78C120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SzPct val="80000"/>
            </a:pPr>
            <a:r>
              <a:rPr lang="en-US" altLang="zh-CN" sz="2800" b="1" dirty="0"/>
              <a:t>X.509</a:t>
            </a:r>
            <a:r>
              <a:rPr lang="zh-CN" altLang="en-US" sz="2800" dirty="0"/>
              <a:t>证书</a:t>
            </a:r>
            <a:r>
              <a:rPr lang="zh-CN" altLang="en-AU" sz="2800" dirty="0"/>
              <a:t>由认证中心发放</a:t>
            </a:r>
            <a:r>
              <a:rPr lang="en-AU" altLang="zh-CN" sz="2800" b="1" dirty="0"/>
              <a:t>(CA), </a:t>
            </a:r>
            <a:r>
              <a:rPr lang="zh-CN" altLang="en-AU" sz="2800" dirty="0"/>
              <a:t>包括</a:t>
            </a:r>
            <a:r>
              <a:rPr lang="en-AU" altLang="zh-CN" sz="2800" b="1" dirty="0"/>
              <a:t>: 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zh-CN" altLang="en-US" sz="2400" dirty="0"/>
              <a:t>版本号</a:t>
            </a:r>
            <a:r>
              <a:rPr lang="en-AU" altLang="zh-CN" sz="2400" b="1" dirty="0">
                <a:solidFill>
                  <a:srgbClr val="FF0000"/>
                </a:solidFill>
              </a:rPr>
              <a:t>Version (1, 2, or 3) 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zh-CN" altLang="en-US" sz="2400" dirty="0"/>
              <a:t>序列号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AU" altLang="zh-CN" sz="2400" b="1" dirty="0">
                <a:solidFill>
                  <a:srgbClr val="FF0000"/>
                </a:solidFill>
              </a:rPr>
              <a:t>Serial number)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zh-CN" altLang="en-US" sz="2400" dirty="0"/>
              <a:t>签名算法</a:t>
            </a:r>
            <a:r>
              <a:rPr lang="zh-CN" altLang="en-US" sz="2400" dirty="0">
                <a:solidFill>
                  <a:srgbClr val="FF0000"/>
                </a:solidFill>
              </a:rPr>
              <a:t>标识 </a:t>
            </a:r>
            <a:r>
              <a:rPr lang="en-US" altLang="zh-CN" sz="2400" b="1" dirty="0">
                <a:solidFill>
                  <a:srgbClr val="FF0000"/>
                </a:solidFill>
              </a:rPr>
              <a:t>(S</a:t>
            </a:r>
            <a:r>
              <a:rPr lang="en-AU" altLang="zh-CN" sz="2400" b="1" dirty="0" err="1">
                <a:solidFill>
                  <a:srgbClr val="FF0000"/>
                </a:solidFill>
              </a:rPr>
              <a:t>ignature</a:t>
            </a:r>
            <a:r>
              <a:rPr lang="en-AU" altLang="zh-CN" sz="2400" b="1" dirty="0">
                <a:solidFill>
                  <a:srgbClr val="FF0000"/>
                </a:solidFill>
              </a:rPr>
              <a:t> algorithm identifier) 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zh-CN" altLang="en-US" sz="2400" dirty="0"/>
              <a:t>发行商名称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AU" altLang="zh-CN" sz="2400" b="1" dirty="0">
                <a:solidFill>
                  <a:srgbClr val="FF0000"/>
                </a:solidFill>
              </a:rPr>
              <a:t>Issuer name (CA)) 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zh-CN" altLang="en-US" sz="2400" dirty="0"/>
              <a:t>有效期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AU" altLang="zh-CN" sz="2400" b="1" dirty="0">
                <a:solidFill>
                  <a:srgbClr val="FF0000"/>
                </a:solidFill>
              </a:rPr>
              <a:t>Period of validity (from - to dates)) 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zh-CN" altLang="en-US" sz="2400" dirty="0"/>
              <a:t>证书主体名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AU" altLang="zh-CN" sz="2400" b="1" dirty="0">
                <a:solidFill>
                  <a:srgbClr val="FF0000"/>
                </a:solidFill>
              </a:rPr>
              <a:t>Subject name (name of owner)) 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zh-CN" altLang="en-US" sz="2400" dirty="0"/>
              <a:t>发行商唯一标识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AU" altLang="zh-CN" sz="2400" b="1" dirty="0">
                <a:solidFill>
                  <a:srgbClr val="FF0000"/>
                </a:solidFill>
              </a:rPr>
              <a:t>Issuer unique identifier (v2+)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en-AU" altLang="zh-CN" sz="2400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  <a:buSzPct val="80000"/>
            </a:pPr>
            <a:r>
              <a:rPr lang="zh-CN" altLang="en-US" sz="2400" dirty="0"/>
              <a:t>证书主体唯一标识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AU" altLang="zh-CN" sz="2400" b="1" dirty="0">
                <a:solidFill>
                  <a:srgbClr val="FF0000"/>
                </a:solidFill>
              </a:rPr>
              <a:t>subject unique identifier (v2+)) 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zh-CN" altLang="en-US" sz="2400" dirty="0"/>
              <a:t>扩展 </a:t>
            </a:r>
            <a:r>
              <a:rPr lang="en-US" altLang="zh-CN" sz="2400" b="1" dirty="0">
                <a:solidFill>
                  <a:srgbClr val="FF0000"/>
                </a:solidFill>
              </a:rPr>
              <a:t>(E</a:t>
            </a:r>
            <a:r>
              <a:rPr lang="en-AU" altLang="zh-CN" sz="2400" b="1" dirty="0" err="1">
                <a:solidFill>
                  <a:srgbClr val="FF0000"/>
                </a:solidFill>
              </a:rPr>
              <a:t>xtension</a:t>
            </a:r>
            <a:r>
              <a:rPr lang="en-AU" altLang="zh-CN" sz="2400" b="1" dirty="0">
                <a:solidFill>
                  <a:srgbClr val="FF0000"/>
                </a:solidFill>
              </a:rPr>
              <a:t> fields (v3)) 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zh-CN" altLang="en-US" sz="2400" dirty="0"/>
              <a:t>签名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AU" altLang="zh-CN" sz="2400" b="1" dirty="0">
                <a:solidFill>
                  <a:srgbClr val="FF0000"/>
                </a:solidFill>
              </a:rPr>
              <a:t>Signature (of hash of all fields in certificate))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08096E-FE5F-4111-859C-55441F44806B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37731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D2DDEF5F-E02C-4127-A9B3-72BC7EB277C4}"/>
              </a:ext>
            </a:extLst>
          </p:cNvPr>
          <p:cNvSpPr txBox="1"/>
          <p:nvPr/>
        </p:nvSpPr>
        <p:spPr>
          <a:xfrm>
            <a:off x="5791200" y="29718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Euclid" panose="02020503060505020303" pitchFamily="18" charset="0"/>
                <a:ea typeface="华文中宋" panose="02010600040101010101" pitchFamily="2" charset="-122"/>
              </a:rPr>
              <a:t>X.509</a:t>
            </a:r>
            <a:r>
              <a:rPr lang="zh-CN" altLang="en-US" sz="3200" b="1" dirty="0">
                <a:latin typeface="Euclid" panose="02020503060505020303" pitchFamily="18" charset="0"/>
                <a:ea typeface="华文中宋" panose="02010600040101010101" pitchFamily="2" charset="-122"/>
              </a:rPr>
              <a:t>证书</a:t>
            </a:r>
            <a:r>
              <a:rPr lang="zh-CN" altLang="en-US" sz="3200" dirty="0">
                <a:latin typeface="Euclid" panose="02020503060505020303" pitchFamily="18" charset="0"/>
                <a:ea typeface="华文中宋" panose="02010600040101010101" pitchFamily="2" charset="-122"/>
              </a:rPr>
              <a:t>格式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xmlns="" id="{61B25F6C-261F-478C-A727-303EC7B32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66" y="0"/>
            <a:ext cx="4787534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3954D6-367B-4ECE-96D5-6BA1B1A18FA4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65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0FCE4688-E43C-4C8B-8410-C9F39B91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0C4E35B-BC94-446D-A0B3-A6DF9DE83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任何密码系统的强度都与密钥分配方法有关。</a:t>
            </a:r>
          </a:p>
          <a:p>
            <a:r>
              <a:rPr lang="zh-CN" altLang="en-US" sz="3200" dirty="0"/>
              <a:t>密钥分配方法</a:t>
            </a:r>
            <a:endParaRPr lang="en-US" altLang="zh-CN" sz="3200" dirty="0"/>
          </a:p>
          <a:p>
            <a:pPr lvl="1"/>
            <a:r>
              <a:rPr lang="zh-CN" altLang="en-US" sz="3200" dirty="0"/>
              <a:t>指将密钥发放给希望交换数据的双方而不让别人知道的方法。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60CB44-CBC7-4E04-86D1-A8A5D8B23564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59801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6FB712A-F8D7-4819-8F81-79C9DF38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8.1.4 X.509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4C00644-0265-445F-9D5E-6D96D336E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4" y="1139824"/>
            <a:ext cx="7916465" cy="5032376"/>
          </a:xfrm>
        </p:spPr>
        <p:txBody>
          <a:bodyPr/>
          <a:lstStyle/>
          <a:p>
            <a:r>
              <a:rPr lang="zh-CN" altLang="en-US" dirty="0"/>
              <a:t>在</a:t>
            </a:r>
            <a:r>
              <a:rPr lang="en-US" altLang="zh-CN" b="1" dirty="0"/>
              <a:t>X.509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证书机构</a:t>
            </a:r>
            <a:r>
              <a:rPr lang="en-US" altLang="zh-CN" b="1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颁发给用户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zh-CN" altLang="en-US" dirty="0"/>
              <a:t>的证书表示为</a:t>
            </a:r>
            <a:r>
              <a:rPr lang="en-US" altLang="zh-CN" b="1" dirty="0"/>
              <a:t>: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Y&lt;&lt;X&gt;&gt;;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对信息</a:t>
            </a:r>
            <a:r>
              <a:rPr lang="en-US" altLang="zh-CN" b="1" dirty="0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进行的签名表示为</a:t>
            </a:r>
            <a:r>
              <a:rPr lang="en-US" altLang="zh-CN" b="1" dirty="0">
                <a:solidFill>
                  <a:srgbClr val="FF0000"/>
                </a:solidFill>
              </a:rPr>
              <a:t>Y{I}</a:t>
            </a:r>
            <a:r>
              <a:rPr lang="zh-CN" altLang="en-US" dirty="0"/>
              <a:t>。</a:t>
            </a:r>
          </a:p>
          <a:p>
            <a:r>
              <a:rPr lang="zh-CN" altLang="en-US" sz="2800" dirty="0"/>
              <a:t>这样</a:t>
            </a:r>
            <a:r>
              <a:rPr lang="en-US" altLang="zh-CN" sz="2800" b="1" dirty="0">
                <a:solidFill>
                  <a:srgbClr val="FF0000"/>
                </a:solidFill>
              </a:rPr>
              <a:t>CA</a:t>
            </a:r>
            <a:r>
              <a:rPr lang="zh-CN" altLang="en-US" sz="2800" dirty="0">
                <a:solidFill>
                  <a:srgbClr val="FF0000"/>
                </a:solidFill>
              </a:rPr>
              <a:t>颁发给用户</a:t>
            </a:r>
            <a:r>
              <a:rPr lang="en-US" altLang="zh-CN" sz="2800" b="1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的</a:t>
            </a:r>
            <a:r>
              <a:rPr lang="en-US" altLang="zh-CN" sz="2800" b="1" dirty="0">
                <a:solidFill>
                  <a:srgbClr val="FF0000"/>
                </a:solidFill>
              </a:rPr>
              <a:t>X.509</a:t>
            </a:r>
            <a:r>
              <a:rPr lang="zh-CN" altLang="en-US" sz="2800" dirty="0">
                <a:solidFill>
                  <a:srgbClr val="FF0000"/>
                </a:solidFill>
              </a:rPr>
              <a:t>证书</a:t>
            </a:r>
            <a:r>
              <a:rPr lang="zh-CN" altLang="en-US" sz="2800" dirty="0"/>
              <a:t>可以表示为</a:t>
            </a:r>
            <a:r>
              <a:rPr lang="en-US" altLang="zh-CN" sz="2800" dirty="0"/>
              <a:t>:  </a:t>
            </a:r>
            <a:endParaRPr lang="zh-CN" altLang="en-US" sz="2800" dirty="0"/>
          </a:p>
          <a:p>
            <a:pPr marL="0" indent="0" algn="ctr"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CA&lt;&lt;A&gt;&gt; = CA{V, SN, AI, CA, UCA, A, UA, Ap, T</a:t>
            </a:r>
            <a:r>
              <a:rPr lang="en-US" altLang="zh-CN" sz="2800" b="1" baseline="30000" dirty="0">
                <a:solidFill>
                  <a:srgbClr val="FF0000"/>
                </a:solidFill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</a:rPr>
              <a:t>}</a:t>
            </a:r>
          </a:p>
          <a:p>
            <a:pPr marL="230400" indent="0">
              <a:buNone/>
            </a:pPr>
            <a:r>
              <a:rPr lang="en-US" altLang="zh-CN" sz="2800" b="1" dirty="0"/>
              <a:t>V: </a:t>
            </a:r>
            <a:r>
              <a:rPr lang="zh-CN" altLang="en-US" sz="2800" dirty="0"/>
              <a:t>版本号</a:t>
            </a:r>
            <a:r>
              <a:rPr lang="en-US" altLang="zh-CN" sz="2800" b="1" dirty="0"/>
              <a:t>,</a:t>
            </a:r>
            <a:r>
              <a:rPr lang="en-US" altLang="zh-CN" sz="2800" dirty="0"/>
              <a:t> </a:t>
            </a:r>
            <a:r>
              <a:rPr lang="en-US" altLang="zh-CN" sz="2800" b="1" dirty="0"/>
              <a:t>SN:</a:t>
            </a:r>
            <a:r>
              <a:rPr lang="en-US" altLang="zh-CN" sz="2800" dirty="0"/>
              <a:t> </a:t>
            </a:r>
            <a:r>
              <a:rPr lang="zh-CN" altLang="en-US" sz="2800" dirty="0"/>
              <a:t>序列号</a:t>
            </a:r>
            <a:r>
              <a:rPr lang="en-US" altLang="zh-CN" sz="2800" b="1" dirty="0"/>
              <a:t>, AI: </a:t>
            </a:r>
            <a:r>
              <a:rPr lang="zh-CN" altLang="en-US" sz="2800" dirty="0"/>
              <a:t>算法标识</a:t>
            </a:r>
            <a:r>
              <a:rPr lang="en-US" altLang="zh-CN" sz="2800" b="1" dirty="0"/>
              <a:t>,</a:t>
            </a:r>
            <a:r>
              <a:rPr lang="en-US" altLang="zh-CN" sz="2800" dirty="0"/>
              <a:t> </a:t>
            </a:r>
            <a:r>
              <a:rPr lang="en-US" altLang="zh-CN" sz="2800" b="1" dirty="0"/>
              <a:t>CA:</a:t>
            </a:r>
            <a:r>
              <a:rPr lang="en-US" altLang="zh-CN" sz="2800" dirty="0"/>
              <a:t> </a:t>
            </a:r>
            <a:r>
              <a:rPr lang="zh-CN" altLang="en-US" sz="2800" dirty="0"/>
              <a:t>证书机构名称</a:t>
            </a:r>
            <a:r>
              <a:rPr lang="en-US" altLang="zh-CN" sz="2800" b="1" dirty="0"/>
              <a:t>,</a:t>
            </a:r>
            <a:r>
              <a:rPr lang="en-US" altLang="zh-CN" sz="2800" dirty="0"/>
              <a:t> </a:t>
            </a:r>
            <a:r>
              <a:rPr lang="en-US" altLang="zh-CN" sz="2800" b="1" dirty="0"/>
              <a:t>UCA: CA</a:t>
            </a:r>
            <a:r>
              <a:rPr lang="zh-CN" altLang="en-US" sz="2800" dirty="0"/>
              <a:t>的唯一标识</a:t>
            </a:r>
            <a:r>
              <a:rPr lang="en-US" altLang="zh-CN" sz="2800" b="1" dirty="0"/>
              <a:t>, A: </a:t>
            </a:r>
            <a:r>
              <a:rPr lang="zh-CN" altLang="en-US" sz="2800" dirty="0"/>
              <a:t>用户的名称</a:t>
            </a:r>
            <a:r>
              <a:rPr lang="en-US" altLang="zh-CN" sz="2800" b="1" dirty="0"/>
              <a:t>,</a:t>
            </a:r>
            <a:r>
              <a:rPr lang="en-US" altLang="zh-CN" sz="2800" dirty="0"/>
              <a:t> </a:t>
            </a:r>
            <a:r>
              <a:rPr lang="en-US" altLang="zh-CN" sz="2800" b="1" dirty="0"/>
              <a:t>UA: A</a:t>
            </a:r>
            <a:r>
              <a:rPr lang="zh-CN" altLang="en-US" sz="2800" dirty="0"/>
              <a:t>的唯一标识</a:t>
            </a:r>
            <a:r>
              <a:rPr lang="en-US" altLang="zh-CN" sz="2800" b="1" dirty="0"/>
              <a:t>, Ap: A</a:t>
            </a:r>
            <a:r>
              <a:rPr lang="zh-CN" altLang="en-US" sz="2800" dirty="0"/>
              <a:t>的公钥</a:t>
            </a:r>
            <a:r>
              <a:rPr lang="en-US" altLang="zh-CN" sz="2800" b="1" dirty="0"/>
              <a:t>,</a:t>
            </a:r>
            <a:r>
              <a:rPr lang="zh-CN" altLang="en-US" sz="2800" dirty="0"/>
              <a:t> </a:t>
            </a:r>
            <a:r>
              <a:rPr lang="en-US" altLang="zh-CN" sz="2800" b="1" dirty="0"/>
              <a:t>T</a:t>
            </a:r>
            <a:r>
              <a:rPr lang="en-US" altLang="zh-CN" sz="2800" b="1" baseline="30000" dirty="0"/>
              <a:t>A</a:t>
            </a:r>
            <a:r>
              <a:rPr lang="en-US" altLang="zh-CN" sz="2800" b="1" dirty="0"/>
              <a:t>: </a:t>
            </a:r>
            <a:r>
              <a:rPr lang="zh-CN" altLang="en-US" sz="2800" dirty="0"/>
              <a:t>有效期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0457B5-ADAB-4AAA-972D-ABE4AF6069C1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348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19BE6A9-3BB6-4DC1-894A-1E1069552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8.1.4 X.509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035C713-912D-4EB6-A3ED-0E1CC58F3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获得一个用户证书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dirty="0"/>
              <a:t>任何可以访问</a:t>
            </a:r>
            <a:r>
              <a:rPr lang="en-US" altLang="zh-CN" b="1" dirty="0"/>
              <a:t>CA</a:t>
            </a:r>
            <a:r>
              <a:rPr lang="zh-CN" altLang="en-US" dirty="0"/>
              <a:t>的用户都可以得到一个证书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只有</a:t>
            </a:r>
            <a:r>
              <a:rPr lang="en-US" altLang="zh-CN" b="1" dirty="0">
                <a:solidFill>
                  <a:srgbClr val="FF0000"/>
                </a:solidFill>
              </a:rPr>
              <a:t>CA</a:t>
            </a:r>
            <a:r>
              <a:rPr lang="zh-CN" altLang="en-US" dirty="0">
                <a:solidFill>
                  <a:srgbClr val="FF0000"/>
                </a:solidFill>
              </a:rPr>
              <a:t>可以修改证书</a:t>
            </a:r>
          </a:p>
          <a:p>
            <a:pPr lvl="1"/>
            <a:r>
              <a:rPr lang="zh-CN" altLang="en-US" dirty="0"/>
              <a:t>由于证书不能伪造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所以</a:t>
            </a:r>
            <a:r>
              <a:rPr lang="zh-CN" altLang="en-US" dirty="0">
                <a:solidFill>
                  <a:srgbClr val="FF0000"/>
                </a:solidFill>
              </a:rPr>
              <a:t>证书可以放到一个公共目录中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3A0F49-9636-402D-B2F8-B6717491F009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3275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396AC10-BA9E-4C5A-A77A-29E136DD4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8.1.4 X.509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66E2B8D-7D3A-49B8-98D6-2B4D4F23F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AU" altLang="zh-CN" b="1" dirty="0"/>
              <a:t>CA </a:t>
            </a:r>
            <a:r>
              <a:rPr lang="zh-CN" altLang="en-AU" dirty="0">
                <a:latin typeface="Times New Roman" panose="02020603050405020304" pitchFamily="18" charset="0"/>
              </a:rPr>
              <a:t>层次</a:t>
            </a:r>
            <a:endParaRPr lang="en-AU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en-US" dirty="0"/>
              <a:t>如果</a:t>
            </a:r>
            <a:r>
              <a:rPr lang="zh-CN" altLang="en-US" dirty="0">
                <a:solidFill>
                  <a:srgbClr val="FF0000"/>
                </a:solidFill>
              </a:rPr>
              <a:t>两个用户共享同一个</a:t>
            </a:r>
            <a:r>
              <a:rPr lang="en-US" altLang="zh-CN" b="1" dirty="0">
                <a:solidFill>
                  <a:srgbClr val="FF0000"/>
                </a:solidFill>
              </a:rPr>
              <a:t>CA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则两者知道彼此的公钥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否则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</a:t>
            </a:r>
            <a:r>
              <a:rPr lang="zh-CN" altLang="en-US" dirty="0">
                <a:solidFill>
                  <a:srgbClr val="FF0000"/>
                </a:solidFill>
              </a:rPr>
              <a:t>就要形成层次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用证书将层次中的各</a:t>
            </a:r>
            <a:r>
              <a:rPr lang="en-US" altLang="zh-CN" b="1" dirty="0"/>
              <a:t>CA</a:t>
            </a:r>
            <a:r>
              <a:rPr lang="zh-CN" altLang="en-US" dirty="0"/>
              <a:t>链接</a:t>
            </a:r>
          </a:p>
          <a:p>
            <a:pPr lvl="2">
              <a:lnSpc>
                <a:spcPct val="114000"/>
              </a:lnSpc>
            </a:pPr>
            <a:r>
              <a:rPr lang="zh-CN" altLang="en-US" dirty="0"/>
              <a:t>每个</a:t>
            </a:r>
            <a:r>
              <a:rPr lang="en-US" altLang="zh-CN" b="1" dirty="0"/>
              <a:t>CA</a:t>
            </a:r>
            <a:r>
              <a:rPr lang="zh-CN" altLang="en-US" dirty="0"/>
              <a:t>有对客户的证书</a:t>
            </a:r>
            <a:r>
              <a:rPr lang="en-US" altLang="zh-CN" b="1" dirty="0"/>
              <a:t>(</a:t>
            </a:r>
            <a:r>
              <a:rPr lang="zh-CN" altLang="en-US" dirty="0"/>
              <a:t>前向</a:t>
            </a:r>
            <a:r>
              <a:rPr lang="en-US" altLang="zh-CN" b="1" dirty="0"/>
              <a:t>)</a:t>
            </a:r>
            <a:r>
              <a:rPr lang="zh-CN" altLang="en-US" dirty="0"/>
              <a:t>和对父</a:t>
            </a:r>
            <a:r>
              <a:rPr lang="en-US" altLang="zh-CN" b="1" dirty="0"/>
              <a:t>CA</a:t>
            </a:r>
            <a:r>
              <a:rPr lang="zh-CN" altLang="en-US" dirty="0"/>
              <a:t>的证书 </a:t>
            </a:r>
            <a:r>
              <a:rPr lang="en-US" altLang="zh-CN" b="1" dirty="0"/>
              <a:t>(</a:t>
            </a:r>
            <a:r>
              <a:rPr lang="zh-CN" altLang="en-US" dirty="0"/>
              <a:t>后向</a:t>
            </a:r>
            <a:r>
              <a:rPr lang="en-US" altLang="zh-CN" b="1" dirty="0"/>
              <a:t>)</a:t>
            </a:r>
            <a:r>
              <a:rPr lang="en-US" altLang="zh-CN" dirty="0"/>
              <a:t> 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每一个客户信任所有父证书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层次中的所有其它</a:t>
            </a:r>
            <a:r>
              <a:rPr lang="en-US" altLang="zh-CN" b="1" dirty="0"/>
              <a:t>CA</a:t>
            </a:r>
            <a:r>
              <a:rPr lang="zh-CN" altLang="en-US" dirty="0"/>
              <a:t>的用户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可以验证从一个</a:t>
            </a:r>
            <a:r>
              <a:rPr lang="en-US" altLang="zh-CN" b="1" dirty="0"/>
              <a:t>CA</a:t>
            </a:r>
            <a:r>
              <a:rPr lang="zh-CN" altLang="en-US" dirty="0"/>
              <a:t>获得的任何证书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129B5A-82B5-46F4-B35C-BEED869C6D24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5322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D2AC34-9138-4E40-9371-7508779A6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8.1.4 X.509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F31DD6B-3F3D-49C8-9D09-32B42160B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4" y="1033463"/>
            <a:ext cx="8221266" cy="51387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例子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en-US" altLang="zh-CN" b="1" dirty="0"/>
              <a:t>A</a:t>
            </a:r>
            <a:r>
              <a:rPr lang="zh-CN" altLang="en-US" dirty="0"/>
              <a:t>获得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1</a:t>
            </a:r>
            <a:r>
              <a:rPr lang="zh-CN" altLang="en-US" dirty="0"/>
              <a:t>的证书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/>
              <a:t>B</a:t>
            </a:r>
            <a:r>
              <a:rPr lang="zh-CN" altLang="en-US" dirty="0"/>
              <a:t>获得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2</a:t>
            </a:r>
            <a:r>
              <a:rPr lang="zh-CN" altLang="en-US" dirty="0"/>
              <a:t>的证书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若</a:t>
            </a:r>
            <a:r>
              <a:rPr lang="en-US" altLang="zh-CN" b="1" dirty="0"/>
              <a:t>A</a:t>
            </a:r>
            <a:r>
              <a:rPr lang="zh-CN" altLang="en-US" dirty="0"/>
              <a:t>不能获得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2</a:t>
            </a:r>
            <a:r>
              <a:rPr lang="zh-CN" altLang="en-US" dirty="0"/>
              <a:t>的公钥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则</a:t>
            </a:r>
            <a:r>
              <a:rPr lang="zh-CN" altLang="en-US" dirty="0">
                <a:solidFill>
                  <a:srgbClr val="FF0000"/>
                </a:solidFill>
              </a:rPr>
              <a:t>只能读取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的公钥</a:t>
            </a:r>
            <a:r>
              <a:rPr lang="en-US" altLang="zh-CN" b="1" dirty="0"/>
              <a:t>, </a:t>
            </a:r>
            <a:r>
              <a:rPr lang="zh-CN" altLang="en-US" dirty="0"/>
              <a:t>无法验证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若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相互颁发证书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安全地交换公钥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A</a:t>
            </a:r>
            <a:r>
              <a:rPr lang="zh-CN" altLang="en-US" dirty="0"/>
              <a:t>从目录</a:t>
            </a:r>
            <a:r>
              <a:rPr lang="zh-CN" altLang="en-US" dirty="0">
                <a:solidFill>
                  <a:srgbClr val="FF0000"/>
                </a:solidFill>
              </a:rPr>
              <a:t>获得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签名的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的公钥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知道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1</a:t>
            </a:r>
            <a:r>
              <a:rPr lang="zh-CN" altLang="en-US" dirty="0"/>
              <a:t>的公钥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可以得到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的公钥并验证证书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A</a:t>
            </a:r>
            <a:r>
              <a:rPr lang="zh-CN" altLang="en-US" dirty="0"/>
              <a:t>再从目录中</a:t>
            </a:r>
            <a:r>
              <a:rPr lang="zh-CN" altLang="en-US" dirty="0">
                <a:solidFill>
                  <a:srgbClr val="FF0000"/>
                </a:solidFill>
              </a:rPr>
              <a:t>获得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颁发的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的证书</a:t>
            </a:r>
            <a:r>
              <a:rPr lang="en-US" altLang="zh-CN" b="1" dirty="0"/>
              <a:t>, A</a:t>
            </a:r>
            <a:r>
              <a:rPr lang="zh-CN" altLang="en-US" dirty="0"/>
              <a:t>已经得到</a:t>
            </a:r>
            <a:r>
              <a:rPr lang="en-US" altLang="zh-CN" b="1" dirty="0"/>
              <a:t>X</a:t>
            </a:r>
            <a:r>
              <a:rPr lang="en-US" altLang="zh-CN" b="1" baseline="-25000" dirty="0"/>
              <a:t>2</a:t>
            </a:r>
            <a:r>
              <a:rPr lang="zh-CN" altLang="en-US" dirty="0"/>
              <a:t>的公钥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故可以验证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公钥的有效性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A</a:t>
            </a:r>
            <a:r>
              <a:rPr lang="zh-CN" altLang="en-US" dirty="0"/>
              <a:t>到</a:t>
            </a:r>
            <a:r>
              <a:rPr lang="en-US" altLang="zh-CN" b="1" dirty="0"/>
              <a:t>B</a:t>
            </a:r>
            <a:r>
              <a:rPr lang="zh-CN" altLang="en-US" dirty="0"/>
              <a:t>的证书链</a:t>
            </a:r>
            <a:r>
              <a:rPr lang="en-US" altLang="zh-CN" b="1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B</a:t>
            </a:r>
            <a:r>
              <a:rPr lang="zh-CN" altLang="en-US" dirty="0"/>
              <a:t>到</a:t>
            </a:r>
            <a:r>
              <a:rPr lang="en-US" altLang="zh-CN" b="1" dirty="0"/>
              <a:t>A</a:t>
            </a:r>
            <a:r>
              <a:rPr lang="zh-CN" altLang="en-US" dirty="0"/>
              <a:t>的证书链</a:t>
            </a:r>
            <a:r>
              <a:rPr lang="en-US" altLang="zh-CN" b="1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b="1" dirty="0"/>
              <a:t>N</a:t>
            </a:r>
            <a:r>
              <a:rPr lang="zh-CN" altLang="en-US" b="1" dirty="0"/>
              <a:t>长的</a:t>
            </a:r>
            <a:r>
              <a:rPr lang="zh-CN" altLang="en-US" dirty="0"/>
              <a:t>证书链</a:t>
            </a:r>
            <a:r>
              <a:rPr lang="en-US" altLang="zh-CN" b="1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&gt;&gt;…</a:t>
            </a:r>
            <a:r>
              <a:rPr lang="en-US" altLang="zh-CN" b="1" dirty="0">
                <a:solidFill>
                  <a:srgbClr val="FF0000"/>
                </a:solidFill>
              </a:rPr>
              <a:t>X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88EB99-94DF-4847-9D76-786198437DA2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44970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B40405A-EE98-412A-B13D-B1FBED338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36878"/>
            <a:ext cx="5334000" cy="61877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7B16D9E5-1A5E-4837-9FFF-65139F61177D}"/>
              </a:ext>
            </a:extLst>
          </p:cNvPr>
          <p:cNvSpPr txBox="1"/>
          <p:nvPr/>
        </p:nvSpPr>
        <p:spPr>
          <a:xfrm>
            <a:off x="1905000" y="6313515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X.509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的层次结构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:</a:t>
            </a:r>
            <a:r>
              <a:rPr lang="en-US" altLang="zh-CN" sz="2800" dirty="0">
                <a:latin typeface="Euclid" panose="02020503060505020303" pitchFamily="18" charset="0"/>
                <a:ea typeface="华文中宋" panose="02010600040101010101" pitchFamily="2" charset="-122"/>
              </a:rPr>
              <a:t> 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一个假设示例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86B97C09-7A0F-4164-B2BC-546780B96CCA}"/>
              </a:ext>
            </a:extLst>
          </p:cNvPr>
          <p:cNvSpPr txBox="1"/>
          <p:nvPr/>
        </p:nvSpPr>
        <p:spPr>
          <a:xfrm>
            <a:off x="4991100" y="106680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A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到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B: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&gt;&gt;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42230086-CB5B-4E68-A5B4-AD77697E01E3}"/>
              </a:ext>
            </a:extLst>
          </p:cNvPr>
          <p:cNvSpPr txBox="1"/>
          <p:nvPr/>
        </p:nvSpPr>
        <p:spPr>
          <a:xfrm>
            <a:off x="4724401" y="4183759"/>
            <a:ext cx="4343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B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到</a:t>
            </a:r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A:</a:t>
            </a:r>
          </a:p>
          <a:p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W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&lt;&lt;</a:t>
            </a:r>
            <a:r>
              <a:rPr lang="en-US" altLang="zh-CN" sz="2800" b="1" dirty="0">
                <a:solidFill>
                  <a:srgbClr val="0000FF"/>
                </a:solidFill>
                <a:latin typeface="Euclid" panose="02020503060505020303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&gt;&gt;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6274E0-6C51-428E-A238-834A26AC1606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79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67F5FC4-3694-4580-B5CF-257F6DB9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8.1.4 X.509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C90CA12-6906-4397-B2DB-1F2E00909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4" y="1139824"/>
            <a:ext cx="8221266" cy="4905376"/>
          </a:xfrm>
        </p:spPr>
        <p:txBody>
          <a:bodyPr/>
          <a:lstStyle/>
          <a:p>
            <a:pPr>
              <a:lnSpc>
                <a:spcPct val="114000"/>
              </a:lnSpc>
            </a:pPr>
            <a:r>
              <a:rPr lang="zh-CN" altLang="en-AU" dirty="0"/>
              <a:t>证书的撤销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lang="zh-CN" altLang="en-US" dirty="0"/>
              <a:t>证书有一个有效期</a:t>
            </a:r>
            <a:r>
              <a:rPr lang="en-US" altLang="zh-CN" b="1" dirty="0"/>
              <a:t>,</a:t>
            </a:r>
            <a:r>
              <a:rPr lang="zh-CN" altLang="en-US" dirty="0"/>
              <a:t> 新证书在旧证书失效前发放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过期前撤销</a:t>
            </a:r>
            <a:r>
              <a:rPr lang="en-US" altLang="zh-CN" b="1" dirty="0"/>
              <a:t>, </a:t>
            </a:r>
            <a:r>
              <a:rPr lang="zh-CN" altLang="en-US" dirty="0"/>
              <a:t>例如</a:t>
            </a:r>
            <a:r>
              <a:rPr lang="en-US" altLang="zh-CN" b="1" dirty="0"/>
              <a:t>:</a:t>
            </a:r>
          </a:p>
          <a:p>
            <a:pPr lvl="2">
              <a:lnSpc>
                <a:spcPct val="114000"/>
              </a:lnSpc>
            </a:pPr>
            <a:r>
              <a:rPr lang="zh-CN" altLang="en-US" dirty="0"/>
              <a:t>用户的</a:t>
            </a:r>
            <a:r>
              <a:rPr lang="zh-CN" altLang="en-US" dirty="0">
                <a:solidFill>
                  <a:srgbClr val="FF0000"/>
                </a:solidFill>
              </a:rPr>
              <a:t>密钥被认为不安全了</a:t>
            </a:r>
          </a:p>
          <a:p>
            <a:pPr lvl="2">
              <a:lnSpc>
                <a:spcPct val="114000"/>
              </a:lnSpc>
            </a:pPr>
            <a:r>
              <a:rPr lang="zh-CN" altLang="en-US" dirty="0"/>
              <a:t>用户</a:t>
            </a:r>
            <a:r>
              <a:rPr lang="zh-CN" altLang="en-US" dirty="0">
                <a:solidFill>
                  <a:srgbClr val="FF0000"/>
                </a:solidFill>
              </a:rPr>
              <a:t>不再信任该</a:t>
            </a:r>
            <a:r>
              <a:rPr lang="en-US" altLang="zh-CN" b="1" dirty="0">
                <a:solidFill>
                  <a:srgbClr val="FF0000"/>
                </a:solidFill>
              </a:rPr>
              <a:t>CA</a:t>
            </a:r>
          </a:p>
          <a:p>
            <a:pPr lvl="2">
              <a:lnSpc>
                <a:spcPct val="114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CA</a:t>
            </a:r>
            <a:r>
              <a:rPr lang="zh-CN" altLang="en-US" dirty="0">
                <a:solidFill>
                  <a:srgbClr val="FF0000"/>
                </a:solidFill>
              </a:rPr>
              <a:t>证书被认为不安全了</a:t>
            </a:r>
          </a:p>
          <a:p>
            <a:pPr lvl="1">
              <a:lnSpc>
                <a:spcPct val="114000"/>
              </a:lnSpc>
            </a:pPr>
            <a:r>
              <a:rPr lang="en-US" altLang="zh-CN" b="1" dirty="0"/>
              <a:t>CA</a:t>
            </a:r>
            <a:r>
              <a:rPr lang="zh-CN" altLang="en-US" dirty="0"/>
              <a:t>维护一个证书撤销列表</a:t>
            </a:r>
          </a:p>
          <a:p>
            <a:pPr lvl="2">
              <a:lnSpc>
                <a:spcPct val="114000"/>
              </a:lnSpc>
            </a:pPr>
            <a:r>
              <a:rPr lang="zh-CN" altLang="en-US" dirty="0"/>
              <a:t>证书撤销列表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Certificate Revocation List (CRL)</a:t>
            </a:r>
          </a:p>
          <a:p>
            <a:pPr lvl="1">
              <a:lnSpc>
                <a:spcPct val="114000"/>
              </a:lnSpc>
            </a:pPr>
            <a:r>
              <a:rPr lang="zh-CN" altLang="en-US" dirty="0"/>
              <a:t>用户应该检查</a:t>
            </a:r>
            <a:r>
              <a:rPr lang="en-US" altLang="zh-CN" b="1" dirty="0"/>
              <a:t>CA</a:t>
            </a:r>
            <a:r>
              <a:rPr lang="zh-CN" altLang="en-US" dirty="0"/>
              <a:t>的</a:t>
            </a:r>
            <a:r>
              <a:rPr lang="en-US" altLang="zh-CN" b="1" dirty="0"/>
              <a:t>CRL</a:t>
            </a:r>
          </a:p>
          <a:p>
            <a:pPr>
              <a:lnSpc>
                <a:spcPct val="114000"/>
              </a:lnSpc>
            </a:pP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E4C13E-57C7-4698-8516-BBC80751FFEF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49181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90442F11-60D2-404D-930F-2219B513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86" y="0"/>
            <a:ext cx="4140314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8B3220-3BDB-4205-8D49-4C5E14F51AB1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449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A3F35B3-B730-4748-8B85-D14C755B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8.1.4 X.509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1C842F3-FF23-4597-8C90-9E1073375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38224"/>
            <a:ext cx="7886700" cy="53181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b="1" dirty="0"/>
              <a:t>X.509 </a:t>
            </a:r>
            <a:r>
              <a:rPr lang="zh-CN" altLang="en-US" dirty="0"/>
              <a:t>版本</a:t>
            </a:r>
            <a:r>
              <a:rPr lang="en-US" altLang="zh-CN" b="1" dirty="0"/>
              <a:t>3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已经</a:t>
            </a:r>
            <a:r>
              <a:rPr lang="zh-CN" altLang="en-US" dirty="0">
                <a:solidFill>
                  <a:srgbClr val="FF0000"/>
                </a:solidFill>
              </a:rPr>
              <a:t>认识到证书中附加信息的重要性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支持一些应用</a:t>
            </a:r>
            <a:r>
              <a:rPr lang="en-US" altLang="zh-CN" b="1" dirty="0"/>
              <a:t>, email</a:t>
            </a:r>
            <a:r>
              <a:rPr lang="en-US" altLang="zh-CN" dirty="0"/>
              <a:t>/</a:t>
            </a:r>
            <a:r>
              <a:rPr lang="en-US" altLang="zh-CN" b="1" dirty="0"/>
              <a:t>URL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标明安全策略细节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对证书的适用范围进行限制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不同时刻使用不同的密钥 </a:t>
            </a:r>
            <a:r>
              <a:rPr lang="en-US" altLang="zh-CN" b="1" dirty="0"/>
              <a:t>(</a:t>
            </a:r>
            <a:r>
              <a:rPr lang="zh-CN" altLang="en-US" dirty="0"/>
              <a:t>生命期管理</a:t>
            </a:r>
            <a:r>
              <a:rPr lang="en-US" altLang="zh-CN" b="1" dirty="0"/>
              <a:t>)</a:t>
            </a:r>
            <a:endParaRPr lang="zh-CN" altLang="en-US" b="1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增加了一些可选的扩展项</a:t>
            </a:r>
          </a:p>
          <a:p>
            <a:pPr lvl="1">
              <a:lnSpc>
                <a:spcPct val="110000"/>
              </a:lnSpc>
            </a:pPr>
            <a:r>
              <a:rPr lang="zh-CN" altLang="en-US" dirty="0"/>
              <a:t>证书每一个扩展项都包括</a:t>
            </a:r>
            <a:r>
              <a:rPr lang="en-US" altLang="zh-CN" dirty="0"/>
              <a:t>: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扩展标识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危险指示 </a:t>
            </a:r>
            <a:r>
              <a:rPr lang="en-US" altLang="zh-CN" b="1" dirty="0"/>
              <a:t>(T/F)</a:t>
            </a:r>
            <a:endParaRPr lang="zh-CN" altLang="en-US" b="1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扩展值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64AB03-F2E7-4C38-BE3F-D4EE91B7FD40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2116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A5385F-7899-46BD-8052-ED31CB89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8.1.4 X.509</a:t>
            </a:r>
            <a:r>
              <a:rPr lang="zh-CN" altLang="en-US" dirty="0"/>
              <a:t>证书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F891B274-845D-4426-AA11-7F59D197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4" y="1139824"/>
            <a:ext cx="8373666" cy="4905376"/>
          </a:xfrm>
        </p:spPr>
        <p:txBody>
          <a:bodyPr/>
          <a:lstStyle/>
          <a:p>
            <a:r>
              <a:rPr lang="zh-CN" altLang="en-AU" dirty="0"/>
              <a:t>证书扩展项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密钥和策略信息</a:t>
            </a:r>
          </a:p>
          <a:p>
            <a:pPr lvl="2"/>
            <a:r>
              <a:rPr lang="zh-CN" altLang="en-US" dirty="0"/>
              <a:t>传达证书主体和发行商密钥相关的附加信息</a:t>
            </a:r>
            <a:r>
              <a:rPr lang="en-US" altLang="zh-CN" dirty="0"/>
              <a:t>, </a:t>
            </a:r>
            <a:r>
              <a:rPr lang="zh-CN" altLang="en-US" dirty="0"/>
              <a:t>以及证书策略的指示信息</a:t>
            </a:r>
            <a:r>
              <a:rPr lang="en-US" altLang="zh-CN" b="1" dirty="0"/>
              <a:t>, </a:t>
            </a:r>
            <a:r>
              <a:rPr lang="zh-CN" altLang="en-US" dirty="0"/>
              <a:t>如密钥用途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证书主体和发行商属性</a:t>
            </a:r>
          </a:p>
          <a:p>
            <a:pPr lvl="2"/>
            <a:r>
              <a:rPr lang="zh-CN" altLang="en-US" dirty="0"/>
              <a:t>支持可变的名字</a:t>
            </a:r>
            <a:r>
              <a:rPr lang="en-US" altLang="zh-CN" b="1" dirty="0"/>
              <a:t>, </a:t>
            </a:r>
            <a:r>
              <a:rPr lang="zh-CN" altLang="en-US" dirty="0"/>
              <a:t>以可变的形式表示证书主体或发行商的某些属性</a:t>
            </a:r>
            <a:r>
              <a:rPr lang="en-US" altLang="zh-CN" b="1" dirty="0"/>
              <a:t>, </a:t>
            </a:r>
            <a:r>
              <a:rPr lang="zh-CN" altLang="en-US" dirty="0"/>
              <a:t>如公司位置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图片等。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证书路径约束</a:t>
            </a:r>
          </a:p>
          <a:p>
            <a:pPr lvl="2"/>
            <a:r>
              <a:rPr lang="zh-CN" altLang="en-US" dirty="0"/>
              <a:t>限制主体</a:t>
            </a:r>
            <a:r>
              <a:rPr lang="en-US" altLang="zh-CN" b="1" dirty="0"/>
              <a:t>CA</a:t>
            </a:r>
            <a:r>
              <a:rPr lang="zh-CN" altLang="en-US" dirty="0"/>
              <a:t>所发行的证书种类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FDFEB1-9CA8-4785-A8C6-C1E971E68AE2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0486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04A412F-F31C-4109-B71B-0FC995831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8.1.5</a:t>
            </a:r>
            <a:r>
              <a:rPr lang="zh-CN" altLang="en-US" dirty="0"/>
              <a:t>公钥基础设施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CBBF31C-C01B-4949-A888-5C4EE177A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/>
              <a:t>PKI (Public Key Infrastructure)</a:t>
            </a:r>
            <a:r>
              <a:rPr lang="zh-CN" altLang="en-US" dirty="0"/>
              <a:t>系统是由</a:t>
            </a:r>
            <a:r>
              <a:rPr lang="zh-CN" altLang="en-US" dirty="0">
                <a:solidFill>
                  <a:srgbClr val="FF0000"/>
                </a:solidFill>
              </a:rPr>
              <a:t>硬件、软件、人、策略和程序构成的一整套体系 </a:t>
            </a:r>
            <a:r>
              <a:rPr lang="en-US" altLang="zh-CN" b="1" dirty="0"/>
              <a:t>(RFC 4949)</a:t>
            </a:r>
            <a:r>
              <a:rPr lang="zh-CN" altLang="en-US" b="1" dirty="0"/>
              <a:t> </a:t>
            </a:r>
          </a:p>
          <a:p>
            <a:pPr algn="just"/>
            <a:r>
              <a:rPr lang="en-US" altLang="zh-CN" b="1" dirty="0"/>
              <a:t>IETF</a:t>
            </a:r>
            <a:r>
              <a:rPr lang="zh-CN" altLang="en-US" dirty="0"/>
              <a:t>的</a:t>
            </a:r>
            <a:r>
              <a:rPr lang="en-US" altLang="zh-CN" b="1" dirty="0"/>
              <a:t>PKIX</a:t>
            </a:r>
            <a:r>
              <a:rPr lang="zh-CN" altLang="en-US" dirty="0"/>
              <a:t>工作组在</a:t>
            </a:r>
            <a:r>
              <a:rPr lang="en-US" altLang="zh-CN" b="1" dirty="0"/>
              <a:t>X.509</a:t>
            </a:r>
            <a:r>
              <a:rPr lang="zh-CN" altLang="en-US" dirty="0"/>
              <a:t>的基础上</a:t>
            </a:r>
            <a:r>
              <a:rPr lang="en-US" altLang="zh-CN" dirty="0"/>
              <a:t>, </a:t>
            </a:r>
            <a:r>
              <a:rPr lang="zh-CN" altLang="en-US" dirty="0"/>
              <a:t>建立一个可以构建网络认证的基本模型。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E4EBF9-BFF4-4018-9DAE-1268848F2ADB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64303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B5FDAF-93AB-4734-8D1A-C54708F7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F70CC1E-6683-40D4-A628-957BF4BB2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dirty="0"/>
              <a:t>分配方法</a:t>
            </a:r>
            <a:r>
              <a:rPr lang="en-US" altLang="zh-CN" sz="3200" b="1" dirty="0"/>
              <a:t>:</a:t>
            </a:r>
            <a:r>
              <a:rPr lang="en-US" altLang="zh-CN" dirty="0"/>
              <a:t> </a:t>
            </a:r>
            <a:r>
              <a:rPr lang="en-US" altLang="zh-CN" sz="3200" b="1" i="1" dirty="0"/>
              <a:t>A</a:t>
            </a:r>
            <a:r>
              <a:rPr lang="zh-CN" altLang="en-US" sz="3200" dirty="0"/>
              <a:t>、</a:t>
            </a:r>
            <a:r>
              <a:rPr lang="en-US" altLang="zh-CN" sz="3200" b="1" i="1" dirty="0"/>
              <a:t>B</a:t>
            </a:r>
            <a:r>
              <a:rPr lang="zh-CN" altLang="en-US" sz="3200" dirty="0"/>
              <a:t>双方通信</a:t>
            </a:r>
          </a:p>
          <a:p>
            <a:pPr lvl="1"/>
            <a:r>
              <a:rPr lang="zh-CN" altLang="en-US" sz="3200" dirty="0"/>
              <a:t>密钥由</a:t>
            </a:r>
            <a:r>
              <a:rPr lang="en-US" altLang="zh-CN" sz="3200" b="1" i="1" dirty="0"/>
              <a:t>A</a:t>
            </a:r>
            <a:r>
              <a:rPr lang="zh-CN" altLang="en-US" sz="3200" dirty="0"/>
              <a:t>选择</a:t>
            </a:r>
            <a:r>
              <a:rPr lang="en-US" altLang="zh-CN" sz="3200" b="1" dirty="0"/>
              <a:t>,</a:t>
            </a:r>
            <a:r>
              <a:rPr lang="en-US" altLang="zh-CN" sz="3200" dirty="0"/>
              <a:t> </a:t>
            </a:r>
            <a:r>
              <a:rPr lang="zh-CN" altLang="en-US" sz="3200" dirty="0"/>
              <a:t>亲自交与</a:t>
            </a:r>
            <a:r>
              <a:rPr lang="en-US" altLang="zh-CN" sz="3200" b="1" i="1" dirty="0"/>
              <a:t>B</a:t>
            </a:r>
            <a:r>
              <a:rPr lang="en-US" altLang="zh-CN" sz="3200" b="1" dirty="0"/>
              <a:t>;</a:t>
            </a:r>
            <a:r>
              <a:rPr lang="en-US" altLang="zh-CN" sz="3200" dirty="0"/>
              <a:t> </a:t>
            </a:r>
          </a:p>
          <a:p>
            <a:pPr lvl="1"/>
            <a:r>
              <a:rPr lang="zh-CN" altLang="en-US" sz="3200" dirty="0"/>
              <a:t>第三方选择密钥后亲自交与</a:t>
            </a:r>
            <a:r>
              <a:rPr lang="en-US" altLang="zh-CN" sz="3200" b="1" i="1" dirty="0"/>
              <a:t>A</a:t>
            </a:r>
            <a:r>
              <a:rPr lang="zh-CN" altLang="en-US" sz="3200" dirty="0"/>
              <a:t>和</a:t>
            </a:r>
            <a:r>
              <a:rPr lang="en-US" altLang="zh-CN" sz="3200" b="1" i="1" dirty="0"/>
              <a:t>B</a:t>
            </a:r>
            <a:r>
              <a:rPr lang="en-US" altLang="zh-CN" sz="3200" b="1" dirty="0"/>
              <a:t>; </a:t>
            </a:r>
          </a:p>
          <a:p>
            <a:pPr lvl="1"/>
            <a:r>
              <a:rPr lang="zh-CN" altLang="en-US" sz="3200" dirty="0"/>
              <a:t>一方用双方</a:t>
            </a:r>
            <a:r>
              <a:rPr lang="zh-CN" altLang="en-US" sz="3200" dirty="0">
                <a:solidFill>
                  <a:srgbClr val="FF0000"/>
                </a:solidFill>
              </a:rPr>
              <a:t>已有的密钥加密一个新密钥</a:t>
            </a:r>
            <a:r>
              <a:rPr lang="zh-CN" altLang="en-US" sz="3200" dirty="0"/>
              <a:t>后发给另一方</a:t>
            </a:r>
            <a:r>
              <a:rPr lang="en-US" altLang="zh-CN" sz="3200" b="1" dirty="0"/>
              <a:t>;</a:t>
            </a:r>
            <a:r>
              <a:rPr lang="en-US" altLang="zh-CN" sz="3200" dirty="0"/>
              <a:t> </a:t>
            </a:r>
          </a:p>
          <a:p>
            <a:pPr lvl="1"/>
            <a:r>
              <a:rPr lang="en-US" altLang="zh-CN" sz="3200" b="1" i="1" dirty="0"/>
              <a:t>A</a:t>
            </a:r>
            <a:r>
              <a:rPr lang="zh-CN" altLang="en-US" sz="3200" dirty="0"/>
              <a:t>和</a:t>
            </a:r>
            <a:r>
              <a:rPr lang="en-US" altLang="zh-CN" sz="3200" b="1" i="1" dirty="0"/>
              <a:t>B</a:t>
            </a:r>
            <a:r>
              <a:rPr lang="zh-CN" altLang="en-US" sz="3200" dirty="0">
                <a:solidFill>
                  <a:srgbClr val="FF0000"/>
                </a:solidFill>
              </a:rPr>
              <a:t>与第三方</a:t>
            </a:r>
            <a:r>
              <a:rPr lang="en-US" altLang="zh-CN" sz="3200" b="1" i="1" dirty="0">
                <a:solidFill>
                  <a:srgbClr val="FF0000"/>
                </a:solidFill>
              </a:rPr>
              <a:t>C</a:t>
            </a:r>
            <a:r>
              <a:rPr lang="zh-CN" altLang="en-US" sz="3200" dirty="0">
                <a:solidFill>
                  <a:srgbClr val="FF0000"/>
                </a:solidFill>
              </a:rPr>
              <a:t>均有秘密通道</a:t>
            </a:r>
            <a:r>
              <a:rPr lang="en-US" altLang="zh-CN" sz="3200" b="1" dirty="0"/>
              <a:t>, </a:t>
            </a:r>
            <a:r>
              <a:rPr lang="zh-CN" altLang="en-US" sz="3200" dirty="0"/>
              <a:t>则</a:t>
            </a:r>
            <a:r>
              <a:rPr lang="en-US" altLang="zh-CN" sz="3200" b="1" i="1" dirty="0"/>
              <a:t>C</a:t>
            </a:r>
            <a:r>
              <a:rPr lang="zh-CN" altLang="en-US" sz="3200" dirty="0"/>
              <a:t>可以将密钥分别发送给</a:t>
            </a:r>
            <a:r>
              <a:rPr lang="en-US" altLang="zh-CN" sz="3200" b="1" i="1" dirty="0"/>
              <a:t>A</a:t>
            </a:r>
            <a:r>
              <a:rPr lang="zh-CN" altLang="en-US" sz="3200" dirty="0"/>
              <a:t>和</a:t>
            </a:r>
            <a:r>
              <a:rPr lang="en-US" altLang="zh-CN" sz="3200" b="1" i="1" dirty="0"/>
              <a:t>B</a:t>
            </a:r>
            <a:r>
              <a:rPr lang="zh-CN" altLang="en-US" sz="3200" dirty="0"/>
              <a:t>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96DD2A-1276-4CB4-8894-53F506D67BB4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89897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5092152-7F20-46EA-BF70-4A8CBEA7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8.1.5</a:t>
            </a:r>
            <a:r>
              <a:rPr lang="zh-CN" altLang="en-US" dirty="0"/>
              <a:t>公钥基础设施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88FF78-E199-4DEA-8E76-CCD3B3D9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公钥基础设施 </a:t>
            </a:r>
            <a:r>
              <a:rPr lang="en-US" altLang="zh-CN" b="1" dirty="0"/>
              <a:t>(PKI)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端实体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签证机构</a:t>
            </a:r>
            <a:r>
              <a:rPr lang="en-US" altLang="zh-CN" b="1" dirty="0">
                <a:solidFill>
                  <a:srgbClr val="FF0000"/>
                </a:solidFill>
              </a:rPr>
              <a:t>CA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注册机构</a:t>
            </a:r>
            <a:r>
              <a:rPr lang="en-US" altLang="zh-CN" b="1" dirty="0">
                <a:solidFill>
                  <a:srgbClr val="FF0000"/>
                </a:solidFill>
              </a:rPr>
              <a:t>RA (</a:t>
            </a:r>
            <a:r>
              <a:rPr lang="zh-CN" altLang="en-US" dirty="0">
                <a:solidFill>
                  <a:srgbClr val="FF0000"/>
                </a:solidFill>
              </a:rPr>
              <a:t>可选</a:t>
            </a:r>
            <a:r>
              <a:rPr lang="en-US" altLang="zh-CN" b="1" dirty="0">
                <a:solidFill>
                  <a:srgbClr val="FF0000"/>
                </a:solidFill>
              </a:rPr>
              <a:t>),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承担部分管理任务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证书撤销列表发布</a:t>
            </a:r>
            <a:r>
              <a:rPr lang="en-US" altLang="zh-CN" b="1" dirty="0">
                <a:solidFill>
                  <a:srgbClr val="FF0000"/>
                </a:solidFill>
              </a:rPr>
              <a:t>CRL (</a:t>
            </a:r>
            <a:r>
              <a:rPr lang="zh-CN" altLang="en-US" dirty="0">
                <a:solidFill>
                  <a:srgbClr val="FF0000"/>
                </a:solidFill>
              </a:rPr>
              <a:t>可选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证书存储库 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E0CF0D-7794-4825-9A66-5D51A855F96B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01837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C2456B13-1094-4F08-9A75-35C9EC4CF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6995341" cy="64141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xmlns="" id="{98C0BA84-0F58-4742-BC8F-ED3ECAB0D18B}"/>
              </a:ext>
            </a:extLst>
          </p:cNvPr>
          <p:cNvSpPr txBox="1"/>
          <p:nvPr/>
        </p:nvSpPr>
        <p:spPr>
          <a:xfrm>
            <a:off x="3200400" y="623318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Euclid" panose="02020503060505020303" pitchFamily="18" charset="0"/>
                <a:ea typeface="华文中宋" panose="02010600040101010101" pitchFamily="2" charset="-122"/>
              </a:rPr>
              <a:t>PKIX</a:t>
            </a:r>
            <a:r>
              <a:rPr lang="zh-CN" altLang="en-US" sz="2800" dirty="0">
                <a:latin typeface="Euclid" panose="02020503060505020303" pitchFamily="18" charset="0"/>
                <a:ea typeface="华文中宋" panose="02010600040101010101" pitchFamily="2" charset="-122"/>
              </a:rPr>
              <a:t>结构模型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66F9F4-7303-4EE7-BC0C-695F5B8C7FB1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1360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F96AACD8-1EE3-433F-8C3B-2F9E7EE1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8.1.5</a:t>
            </a:r>
            <a:r>
              <a:rPr lang="zh-CN" altLang="en-US" dirty="0"/>
              <a:t>公钥基础设施</a:t>
            </a:r>
            <a:r>
              <a:rPr lang="en-US" altLang="zh-CN" dirty="0"/>
              <a:t>PKI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1710444-9FF1-4DD4-A2A0-350309BE8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zh-CN" b="1" dirty="0"/>
              <a:t>PKI</a:t>
            </a:r>
            <a:r>
              <a:rPr lang="en-US" altLang="zh-CN" b="1" dirty="0"/>
              <a:t>X</a:t>
            </a:r>
            <a:r>
              <a:rPr lang="zh-CN" altLang="en-US" dirty="0"/>
              <a:t>管理任务</a:t>
            </a:r>
            <a:endParaRPr lang="en-US" altLang="zh-CN" dirty="0"/>
          </a:p>
          <a:p>
            <a:pPr lvl="1"/>
            <a:r>
              <a:rPr lang="zh-CN" altLang="en-US" dirty="0"/>
              <a:t>用户注册</a:t>
            </a:r>
          </a:p>
          <a:p>
            <a:pPr lvl="1"/>
            <a:r>
              <a:rPr lang="zh-CN" altLang="en-US" dirty="0"/>
              <a:t>初始化</a:t>
            </a:r>
          </a:p>
          <a:p>
            <a:pPr lvl="1"/>
            <a:r>
              <a:rPr lang="zh-CN" altLang="en-US" dirty="0"/>
              <a:t>认证</a:t>
            </a:r>
          </a:p>
          <a:p>
            <a:pPr lvl="1"/>
            <a:r>
              <a:rPr lang="zh-CN" altLang="en-US" dirty="0"/>
              <a:t>密钥对的恢复</a:t>
            </a:r>
          </a:p>
          <a:p>
            <a:pPr lvl="1"/>
            <a:r>
              <a:rPr lang="zh-CN" altLang="en-US" dirty="0"/>
              <a:t>密钥对更新</a:t>
            </a:r>
          </a:p>
          <a:p>
            <a:pPr lvl="1"/>
            <a:r>
              <a:rPr lang="zh-CN" altLang="en-US" dirty="0"/>
              <a:t>证书撤销请求</a:t>
            </a:r>
          </a:p>
          <a:p>
            <a:pPr lvl="1"/>
            <a:r>
              <a:rPr lang="zh-CN" altLang="en-US" dirty="0"/>
              <a:t>交叉认证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EAAA5D-76CF-469F-9DB0-32369A64366C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2357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757CA40-B315-4F77-B449-E81303A0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 </a:t>
            </a:r>
            <a:r>
              <a:rPr lang="zh-CN" altLang="en-US" dirty="0"/>
              <a:t>密码协议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1BDCE113-EE3D-45D2-9518-AD2DE47CE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Needham-Schroeder</a:t>
            </a:r>
            <a:r>
              <a:rPr lang="zh-CN" altLang="zh-CN" dirty="0"/>
              <a:t>协议</a:t>
            </a:r>
            <a:endParaRPr lang="en-US" altLang="zh-CN" dirty="0"/>
          </a:p>
          <a:p>
            <a:r>
              <a:rPr lang="en-US" altLang="zh-CN" b="1" dirty="0"/>
              <a:t>Kerberos</a:t>
            </a:r>
            <a:r>
              <a:rPr lang="zh-CN" altLang="zh-CN" dirty="0"/>
              <a:t>认证协议</a:t>
            </a:r>
            <a:endParaRPr lang="en-US" altLang="zh-CN" dirty="0"/>
          </a:p>
          <a:p>
            <a:r>
              <a:rPr lang="zh-CN" altLang="en-US" dirty="0"/>
              <a:t>改进的</a:t>
            </a:r>
            <a:r>
              <a:rPr lang="en-US" altLang="zh-CN" b="1" dirty="0"/>
              <a:t>Diffie-Hellman</a:t>
            </a:r>
            <a:r>
              <a:rPr lang="zh-CN" altLang="zh-CN" dirty="0"/>
              <a:t>密钥交换协议</a:t>
            </a:r>
            <a:endParaRPr lang="en-US" altLang="zh-CN" dirty="0"/>
          </a:p>
          <a:p>
            <a:r>
              <a:rPr lang="zh-CN" altLang="en-US" dirty="0"/>
              <a:t>身份识别方案</a:t>
            </a:r>
            <a:endParaRPr lang="en-US" altLang="zh-CN" dirty="0"/>
          </a:p>
          <a:p>
            <a:r>
              <a:rPr lang="zh-CN" altLang="en-US" dirty="0"/>
              <a:t>密码共享协议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B12D04-EC1C-4BBF-A63F-D4DC758C7D20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8698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xmlns="" id="{61F90B31-D1BF-4715-BC72-15AAD736B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1" y="3159762"/>
            <a:ext cx="5257800" cy="30508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9DF4E4-5791-4538-AE38-58CBD8BE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8.2.1 Needham-Schroeder</a:t>
            </a:r>
            <a:r>
              <a:rPr lang="zh-CN" altLang="zh-CN" dirty="0"/>
              <a:t>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8DE1EA9-0605-40E2-94C0-A08F381C5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33463"/>
            <a:ext cx="7886700" cy="5011737"/>
          </a:xfrm>
        </p:spPr>
        <p:txBody>
          <a:bodyPr/>
          <a:lstStyle/>
          <a:p>
            <a:r>
              <a:rPr lang="en-US" altLang="zh-CN" sz="2800" b="1" dirty="0"/>
              <a:t>Needham-Schroeder</a:t>
            </a:r>
            <a:r>
              <a:rPr lang="zh-CN" altLang="en-US" sz="2800" dirty="0"/>
              <a:t>协议</a:t>
            </a:r>
            <a:endParaRPr lang="en-US" altLang="zh-CN" sz="2800" dirty="0"/>
          </a:p>
          <a:p>
            <a:pPr lvl="1">
              <a:buClr>
                <a:schemeClr val="tx1"/>
              </a:buClr>
            </a:pPr>
            <a:r>
              <a:rPr lang="en-US" altLang="zh-CN" b="1" dirty="0">
                <a:solidFill>
                  <a:srgbClr val="FF0000"/>
                </a:solidFill>
              </a:rPr>
              <a:t>1978</a:t>
            </a:r>
            <a:r>
              <a:rPr lang="zh-CN" altLang="en-US" dirty="0">
                <a:solidFill>
                  <a:srgbClr val="FF0000"/>
                </a:solidFill>
              </a:rPr>
              <a:t>年提出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非安全网络环境下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借助可信第三方利用对称密码技术分配会话密钥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假设</a:t>
            </a:r>
            <a:r>
              <a:rPr lang="en-US" altLang="zh-CN" b="1" i="1" dirty="0"/>
              <a:t>A</a:t>
            </a:r>
            <a:r>
              <a:rPr lang="zh-CN" altLang="en-US" dirty="0"/>
              <a:t>和</a:t>
            </a:r>
            <a:r>
              <a:rPr lang="en-US" altLang="zh-CN" b="1" i="1" dirty="0"/>
              <a:t>B</a:t>
            </a:r>
            <a:r>
              <a:rPr lang="zh-CN" altLang="en-US" dirty="0"/>
              <a:t>分别与信任权威</a:t>
            </a:r>
            <a:r>
              <a:rPr lang="en-US" altLang="zh-CN" b="1" i="1" dirty="0"/>
              <a:t>T</a:t>
            </a:r>
            <a:r>
              <a:rPr lang="zh-CN" altLang="en-US" dirty="0"/>
              <a:t>建立了一个共享的静态密钥</a:t>
            </a:r>
            <a:r>
              <a:rPr lang="en-US" altLang="zh-CN" b="1" i="1" dirty="0"/>
              <a:t>K</a:t>
            </a:r>
            <a:r>
              <a:rPr lang="en-US" altLang="zh-CN" b="1" i="1" baseline="-25000" dirty="0"/>
              <a:t>at</a:t>
            </a:r>
            <a:r>
              <a:rPr lang="zh-CN" altLang="en-US" dirty="0"/>
              <a:t>和</a:t>
            </a:r>
            <a:r>
              <a:rPr lang="en-US" altLang="zh-CN" b="1" i="1" dirty="0" err="1"/>
              <a:t>K</a:t>
            </a:r>
            <a:r>
              <a:rPr lang="en-US" altLang="zh-CN" b="1" i="1" baseline="-25000" dirty="0" err="1"/>
              <a:t>bt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2D28BC0E-002F-40BC-B2E2-DE7865BB665B}"/>
              </a:ext>
            </a:extLst>
          </p:cNvPr>
          <p:cNvSpPr txBox="1"/>
          <p:nvPr/>
        </p:nvSpPr>
        <p:spPr>
          <a:xfrm>
            <a:off x="152400" y="3693026"/>
            <a:ext cx="5486400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i="1" dirty="0">
                <a:latin typeface="Euclid" panose="02020503060505020303" pitchFamily="18" charset="0"/>
              </a:rPr>
              <a:t>A</a:t>
            </a:r>
            <a:r>
              <a:rPr lang="en-US" altLang="zh-CN" sz="2400" b="1" dirty="0">
                <a:latin typeface="Euclid" panose="02020503060505020303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Euclid" panose="02020503060505020303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lnSpc>
                <a:spcPct val="125000"/>
              </a:lnSpc>
            </a:pPr>
            <a:r>
              <a:rPr lang="en-US" altLang="zh-CN" sz="24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Euclid" panose="02020503060505020303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Euclid" panose="02020503060505020303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{</a:t>
            </a:r>
            <a:r>
              <a:rPr lang="en-US" altLang="zh-CN" sz="2400" b="1" i="1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44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44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at</a:t>
            </a:r>
          </a:p>
          <a:p>
            <a:pPr>
              <a:lnSpc>
                <a:spcPct val="125000"/>
              </a:lnSpc>
            </a:pPr>
            <a:r>
              <a:rPr lang="en-US" altLang="zh-CN" sz="24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Euclid" panose="02020503060505020303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Euclid" panose="02020503060505020303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44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bt</a:t>
            </a:r>
            <a:endParaRPr lang="en-US" altLang="zh-CN" sz="2400" b="1" i="1" baseline="-44000" dirty="0">
              <a:solidFill>
                <a:srgbClr val="FF0000"/>
              </a:solidFill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Euclid" panose="02020503060505020303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Euclid" panose="02020503060505020303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44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ab</a:t>
            </a:r>
            <a:endParaRPr lang="en-US" altLang="zh-CN" sz="2400" b="1" i="1" baseline="-44000" dirty="0">
              <a:solidFill>
                <a:srgbClr val="FF0000"/>
              </a:solidFill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Euclid" panose="02020503060505020303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4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Euclid" panose="02020503060505020303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Euclid" panose="02020503060505020303" pitchFamily="18" charset="0"/>
              </a:rPr>
              <a:t>－</a:t>
            </a:r>
            <a:r>
              <a:rPr lang="en-US" altLang="zh-CN" sz="24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1}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baseline="-44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ab</a:t>
            </a:r>
            <a:endParaRPr lang="en-US" altLang="zh-CN" sz="2400" b="1" i="1" baseline="-44000" dirty="0">
              <a:solidFill>
                <a:srgbClr val="FF0000"/>
              </a:solidFill>
              <a:latin typeface="Euclid" panose="0202050306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964E32-CF7C-4498-A8B2-621A7D696B0E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95606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555A761-E19E-43E1-A3E9-ADB752F1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8.2.1 Needham-Schroeder</a:t>
            </a:r>
            <a:r>
              <a:rPr lang="zh-CN" altLang="zh-CN" dirty="0"/>
              <a:t>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A7B4B7D-C408-4875-A570-2FE92DE6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4" y="1139824"/>
            <a:ext cx="8068865" cy="4905376"/>
          </a:xfrm>
        </p:spPr>
        <p:txBody>
          <a:bodyPr/>
          <a:lstStyle/>
          <a:p>
            <a:r>
              <a:rPr lang="en-US" altLang="zh-CN" b="1" dirty="0"/>
              <a:t>Needham-Schroeder</a:t>
            </a:r>
            <a:r>
              <a:rPr lang="zh-CN" altLang="en-US" dirty="0"/>
              <a:t>协议说明</a:t>
            </a:r>
          </a:p>
          <a:p>
            <a:pPr lvl="1"/>
            <a:r>
              <a:rPr lang="zh-CN" altLang="en-US" dirty="0"/>
              <a:t>第①步中使用</a:t>
            </a:r>
            <a:r>
              <a:rPr lang="zh-CN" altLang="en-US" dirty="0">
                <a:solidFill>
                  <a:srgbClr val="FF0000"/>
                </a:solidFill>
              </a:rPr>
              <a:t>随机数的目的是为了防止假冒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第④中</a:t>
            </a:r>
            <a:r>
              <a:rPr lang="en-US" altLang="zh-CN" b="1" dirty="0"/>
              <a:t>B</a:t>
            </a:r>
            <a:r>
              <a:rPr lang="zh-CN" altLang="en-US" dirty="0"/>
              <a:t>用会话密钥加密</a:t>
            </a:r>
            <a:r>
              <a:rPr lang="zh-CN" altLang="en-US" dirty="0">
                <a:solidFill>
                  <a:srgbClr val="FF0000"/>
                </a:solidFill>
              </a:rPr>
              <a:t>另一个随机数</a:t>
            </a:r>
            <a:r>
              <a:rPr lang="en-US" altLang="zh-CN" b="1" i="1" dirty="0" err="1">
                <a:solidFill>
                  <a:srgbClr val="FF0000"/>
                </a:solidFill>
              </a:rPr>
              <a:t>N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并将加密结果发送给</a:t>
            </a:r>
            <a:r>
              <a:rPr lang="en-US" altLang="zh-CN" b="1" dirty="0"/>
              <a:t>A</a:t>
            </a:r>
            <a:r>
              <a:rPr lang="zh-CN" altLang="en-US" dirty="0"/>
              <a:t>。这样做的</a:t>
            </a:r>
            <a:r>
              <a:rPr lang="zh-CN" altLang="en-US" dirty="0">
                <a:solidFill>
                  <a:srgbClr val="FF0000"/>
                </a:solidFill>
              </a:rPr>
              <a:t>目的是使</a:t>
            </a:r>
            <a:r>
              <a:rPr lang="en-US" altLang="zh-CN" b="1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相信第③步收到的消息不是一个重放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实际上</a:t>
            </a:r>
            <a:r>
              <a:rPr lang="zh-CN" altLang="en-US" dirty="0">
                <a:solidFill>
                  <a:srgbClr val="FF0000"/>
                </a:solidFill>
              </a:rPr>
              <a:t>第③步就完成了密钥分配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第④步和第⑤步执行的是认证功能</a:t>
            </a:r>
            <a:r>
              <a:rPr lang="zh-CN" altLang="en-US" dirty="0"/>
              <a:t>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E0049FD-F97F-41E7-8582-10E1BB97D593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2442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2559CEC-64CD-40BF-A026-40880ECA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8.2.2 Kerberos</a:t>
            </a:r>
            <a:r>
              <a:rPr lang="zh-CN" altLang="zh-CN" dirty="0"/>
              <a:t>认证协议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6420D6C-CE7F-4BC1-B483-C5B2CACA7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66800"/>
            <a:ext cx="7886700" cy="5181600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altLang="zh-CN" sz="2800" b="1" dirty="0"/>
              <a:t>Kerberos</a:t>
            </a:r>
            <a:r>
              <a:rPr lang="zh-CN" altLang="en-US" sz="2800" dirty="0"/>
              <a:t>协议</a:t>
            </a:r>
            <a:r>
              <a:rPr lang="en-US" altLang="zh-CN" sz="2800" dirty="0"/>
              <a:t>—</a:t>
            </a:r>
            <a:r>
              <a:rPr lang="zh-CN" altLang="en-US" sz="2800" dirty="0">
                <a:solidFill>
                  <a:srgbClr val="FF0000"/>
                </a:solidFill>
              </a:rPr>
              <a:t>利用对称密码分配会话密钥</a:t>
            </a:r>
          </a:p>
          <a:p>
            <a:pPr lvl="1" algn="just">
              <a:lnSpc>
                <a:spcPct val="120000"/>
              </a:lnSpc>
            </a:pPr>
            <a:r>
              <a:rPr lang="zh-CN" altLang="en-US" dirty="0"/>
              <a:t>由</a:t>
            </a:r>
            <a:r>
              <a:rPr lang="en-US" altLang="zh-CN" b="1" dirty="0"/>
              <a:t>MIT</a:t>
            </a:r>
            <a:r>
              <a:rPr lang="zh-CN" altLang="en-US" dirty="0"/>
              <a:t>提出的一种</a:t>
            </a:r>
            <a:r>
              <a:rPr lang="zh-CN" altLang="en-US" dirty="0">
                <a:solidFill>
                  <a:srgbClr val="FF0000"/>
                </a:solidFill>
              </a:rPr>
              <a:t>网络身份验证协议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dirty="0"/>
              <a:t>使用加密技术为</a:t>
            </a:r>
            <a:r>
              <a:rPr lang="en-US" altLang="zh-CN" b="1" dirty="0"/>
              <a:t>C/S</a:t>
            </a:r>
            <a:r>
              <a:rPr lang="zh-CN" altLang="en-US" dirty="0"/>
              <a:t>应用提供强身份验证。</a:t>
            </a:r>
            <a:endParaRPr lang="en-US" altLang="zh-CN" dirty="0"/>
          </a:p>
          <a:p>
            <a:pPr lvl="1" algn="just">
              <a:lnSpc>
                <a:spcPct val="120000"/>
              </a:lnSpc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基本思想来源于</a:t>
            </a:r>
            <a:r>
              <a:rPr lang="en-US" altLang="zh-CN" b="1" dirty="0">
                <a:solidFill>
                  <a:srgbClr val="FF0000"/>
                </a:solidFill>
              </a:rPr>
              <a:t>Needham-Schroeder</a:t>
            </a:r>
            <a:r>
              <a:rPr lang="zh-CN" altLang="en-US" dirty="0">
                <a:solidFill>
                  <a:srgbClr val="FF0000"/>
                </a:solidFill>
              </a:rPr>
              <a:t>协议。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altLang="zh-CN" b="1" dirty="0"/>
              <a:t>Kerberos</a:t>
            </a:r>
            <a:r>
              <a:rPr lang="zh-CN" altLang="en-US" dirty="0"/>
              <a:t>维护了一个</a:t>
            </a:r>
            <a:r>
              <a:rPr lang="zh-CN" altLang="en-US" dirty="0">
                <a:solidFill>
                  <a:srgbClr val="FF0000"/>
                </a:solidFill>
              </a:rPr>
              <a:t>中心数据库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该库保存了每个用户的口令。</a:t>
            </a:r>
          </a:p>
          <a:p>
            <a:pPr lvl="1" algn="just">
              <a:lnSpc>
                <a:spcPct val="120000"/>
              </a:lnSpc>
            </a:pPr>
            <a:r>
              <a:rPr lang="en-US" altLang="zh-CN" b="1" dirty="0"/>
              <a:t>Kerberos</a:t>
            </a:r>
            <a:r>
              <a:rPr lang="zh-CN" altLang="en-US" dirty="0"/>
              <a:t>拥有一个</a:t>
            </a:r>
            <a:r>
              <a:rPr lang="zh-CN" altLang="en-US" dirty="0">
                <a:solidFill>
                  <a:srgbClr val="FF0000"/>
                </a:solidFill>
              </a:rPr>
              <a:t>认证服务器 </a:t>
            </a:r>
            <a:r>
              <a:rPr lang="en-US" altLang="zh-CN" b="1" dirty="0"/>
              <a:t>(AS), </a:t>
            </a:r>
            <a:r>
              <a:rPr lang="zh-CN" altLang="en-US" dirty="0"/>
              <a:t>用于对用户的认证。</a:t>
            </a:r>
          </a:p>
          <a:p>
            <a:pPr lvl="1" algn="just">
              <a:lnSpc>
                <a:spcPct val="120000"/>
              </a:lnSpc>
            </a:pPr>
            <a:r>
              <a:rPr lang="en-US" altLang="zh-CN" b="1" dirty="0"/>
              <a:t>Kerberos</a:t>
            </a:r>
            <a:r>
              <a:rPr lang="zh-CN" altLang="en-US" dirty="0"/>
              <a:t>还引入了一个</a:t>
            </a:r>
            <a:r>
              <a:rPr lang="zh-CN" altLang="en-US" dirty="0">
                <a:solidFill>
                  <a:srgbClr val="FF0000"/>
                </a:solidFill>
              </a:rPr>
              <a:t>票据许可服务器 </a:t>
            </a:r>
            <a:r>
              <a:rPr lang="en-US" altLang="zh-CN" b="1" dirty="0"/>
              <a:t>(TGS), </a:t>
            </a:r>
            <a:r>
              <a:rPr lang="zh-CN" altLang="en-US" dirty="0"/>
              <a:t>用于对服务和资源的访问控制。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118787-210B-4C29-8061-8AA1EAC211BE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93481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82ADB1E-57C0-4B5B-A962-48F546F4F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Kerberos</a:t>
            </a:r>
            <a:r>
              <a:rPr lang="zh-CN" altLang="zh-CN" dirty="0"/>
              <a:t>认证协议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EF9F7FC-8668-4B30-A510-BDFCCF4A8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38224"/>
            <a:ext cx="7886700" cy="5210176"/>
          </a:xfrm>
        </p:spPr>
        <p:txBody>
          <a:bodyPr/>
          <a:lstStyle/>
          <a:p>
            <a:r>
              <a:rPr lang="en-US" altLang="zh-CN" b="1" dirty="0"/>
              <a:t>Kerberos</a:t>
            </a:r>
            <a:r>
              <a:rPr lang="zh-CN" altLang="en-US" dirty="0"/>
              <a:t>协议</a:t>
            </a:r>
          </a:p>
          <a:p>
            <a:pPr lvl="1" algn="just"/>
            <a:r>
              <a:rPr lang="zh-CN" altLang="en-US" dirty="0"/>
              <a:t>假设</a:t>
            </a:r>
            <a:r>
              <a:rPr lang="en-US" altLang="zh-CN" b="1" dirty="0"/>
              <a:t>A</a:t>
            </a:r>
            <a:r>
              <a:rPr lang="zh-CN" altLang="en-US" dirty="0"/>
              <a:t>希望访问资源</a:t>
            </a:r>
            <a:r>
              <a:rPr lang="en-US" altLang="zh-CN" b="1" dirty="0"/>
              <a:t>B</a:t>
            </a:r>
            <a:r>
              <a:rPr lang="zh-CN" altLang="en-US" dirty="0"/>
              <a:t>。</a:t>
            </a:r>
          </a:p>
          <a:p>
            <a:pPr lvl="1" algn="just"/>
            <a:r>
              <a:rPr lang="en-US" altLang="zh-CN" b="1" dirty="0"/>
              <a:t>A</a:t>
            </a:r>
            <a:r>
              <a:rPr lang="zh-CN" altLang="en-US" dirty="0"/>
              <a:t>首先使用口令登陆到认证服务器 </a:t>
            </a:r>
            <a:r>
              <a:rPr lang="en-US" altLang="zh-CN" b="1" dirty="0"/>
              <a:t>(AS), AS</a:t>
            </a:r>
            <a:r>
              <a:rPr lang="zh-CN" altLang="en-US" dirty="0"/>
              <a:t>用口令</a:t>
            </a:r>
            <a:r>
              <a:rPr lang="zh-CN" altLang="en-US" dirty="0">
                <a:solidFill>
                  <a:srgbClr val="FF0000"/>
                </a:solidFill>
              </a:rPr>
              <a:t>加密一个票据许可票据</a:t>
            </a:r>
            <a:r>
              <a:rPr lang="en-US" altLang="zh-CN" b="1" dirty="0">
                <a:solidFill>
                  <a:srgbClr val="FF0000"/>
                </a:solidFill>
              </a:rPr>
              <a:t>(TGT)</a:t>
            </a:r>
            <a:r>
              <a:rPr lang="zh-CN" altLang="en-US" dirty="0"/>
              <a:t>并发送给</a:t>
            </a:r>
            <a:r>
              <a:rPr lang="en-US" altLang="zh-CN" b="1" dirty="0"/>
              <a:t>A,</a:t>
            </a:r>
            <a:r>
              <a:rPr lang="en-US" altLang="zh-CN" dirty="0"/>
              <a:t> </a:t>
            </a:r>
            <a:r>
              <a:rPr lang="zh-CN" altLang="en-US" dirty="0"/>
              <a:t>这个票据包括了一个</a:t>
            </a:r>
            <a:r>
              <a:rPr lang="zh-CN" altLang="en-US" dirty="0">
                <a:solidFill>
                  <a:srgbClr val="FF0000"/>
                </a:solidFill>
              </a:rPr>
              <a:t>密钥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at</a:t>
            </a:r>
            <a:r>
              <a:rPr lang="zh-CN" altLang="en-US" dirty="0"/>
              <a:t>。</a:t>
            </a:r>
          </a:p>
          <a:p>
            <a:pPr lvl="1" algn="just"/>
            <a:r>
              <a:rPr lang="zh-CN" altLang="en-US" dirty="0"/>
              <a:t>然后</a:t>
            </a:r>
            <a:r>
              <a:rPr lang="en-US" altLang="zh-CN" b="1" dirty="0"/>
              <a:t>A</a:t>
            </a:r>
            <a:r>
              <a:rPr lang="zh-CN" altLang="en-US" dirty="0"/>
              <a:t>利用</a:t>
            </a:r>
            <a:r>
              <a:rPr lang="en-US" altLang="zh-CN" b="1" i="1" dirty="0"/>
              <a:t>K</a:t>
            </a:r>
            <a:r>
              <a:rPr lang="en-US" altLang="zh-CN" b="1" i="1" baseline="-25000" dirty="0"/>
              <a:t>at</a:t>
            </a:r>
            <a:r>
              <a:rPr lang="zh-CN" altLang="en-US" dirty="0"/>
              <a:t>从</a:t>
            </a:r>
            <a:r>
              <a:rPr lang="en-US" altLang="zh-CN" b="1" dirty="0"/>
              <a:t>TGS</a:t>
            </a:r>
            <a:r>
              <a:rPr lang="zh-CN" altLang="en-US" dirty="0"/>
              <a:t>获得另一个访问资源</a:t>
            </a:r>
            <a:r>
              <a:rPr lang="en-US" altLang="zh-CN" b="1" dirty="0"/>
              <a:t>B</a:t>
            </a:r>
            <a:r>
              <a:rPr lang="zh-CN" altLang="en-US" dirty="0"/>
              <a:t>的票据。这个票据包括了</a:t>
            </a:r>
            <a:r>
              <a:rPr lang="zh-CN" altLang="en-US" dirty="0">
                <a:solidFill>
                  <a:srgbClr val="FF0000"/>
                </a:solidFill>
              </a:rPr>
              <a:t>会话密钥</a:t>
            </a:r>
            <a:r>
              <a:rPr lang="en-US" altLang="zh-CN" b="1" i="1" dirty="0" err="1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ab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时戳</a:t>
            </a:r>
            <a:r>
              <a:rPr lang="en-US" altLang="zh-CN" b="1" i="1" dirty="0">
                <a:solidFill>
                  <a:srgbClr val="FF0000"/>
                </a:solidFill>
              </a:rPr>
              <a:t>T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t</a:t>
            </a:r>
            <a:r>
              <a:rPr lang="zh-CN" altLang="en-US" dirty="0">
                <a:solidFill>
                  <a:srgbClr val="FF0000"/>
                </a:solidFill>
              </a:rPr>
              <a:t>和有效期</a:t>
            </a:r>
            <a:r>
              <a:rPr lang="en-US" altLang="zh-CN" b="1" dirty="0">
                <a:solidFill>
                  <a:srgbClr val="FF0000"/>
                </a:solidFill>
              </a:rPr>
              <a:t>L</a:t>
            </a:r>
            <a:r>
              <a:rPr lang="zh-CN" altLang="en-US" dirty="0"/>
              <a:t>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2B4BC4-111F-4237-AF55-2423DBC5E468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69192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EC72F57-7A62-44DC-9693-5FC911FC7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3238028"/>
            <a:ext cx="5143500" cy="298785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8D2F810-C253-454F-B850-EFBEE151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8.2.2 Kerberos</a:t>
            </a:r>
            <a:r>
              <a:rPr lang="zh-CN" altLang="zh-CN" dirty="0"/>
              <a:t>认证协议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2E2050F5-9C2D-4B5A-8233-9EFDA88CF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33463"/>
            <a:ext cx="7886700" cy="5011737"/>
          </a:xfrm>
        </p:spPr>
        <p:txBody>
          <a:bodyPr/>
          <a:lstStyle/>
          <a:p>
            <a:r>
              <a:rPr lang="en-US" altLang="zh-CN" b="1" dirty="0"/>
              <a:t>Kerberos</a:t>
            </a:r>
            <a:r>
              <a:rPr lang="zh-CN" altLang="en-US" dirty="0"/>
              <a:t>协议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0000"/>
                </a:solidFill>
              </a:rPr>
              <a:t>具体过程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2123F8EE-E5DF-494B-933E-A4FA2AF2DA11}"/>
              </a:ext>
            </a:extLst>
          </p:cNvPr>
          <p:cNvSpPr txBox="1"/>
          <p:nvPr/>
        </p:nvSpPr>
        <p:spPr>
          <a:xfrm>
            <a:off x="760809" y="1590162"/>
            <a:ext cx="7724776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i="1" dirty="0">
                <a:latin typeface="Euclid" panose="02020503060505020303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Euclid" panose="02020503060505020303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B</a:t>
            </a:r>
            <a:endParaRPr lang="en-US" altLang="zh-CN" sz="2800" b="1" i="1" baseline="-25000" dirty="0">
              <a:solidFill>
                <a:srgbClr val="FF0000"/>
              </a:solidFill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Euclid" panose="02020503060505020303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{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44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44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at</a:t>
            </a:r>
          </a:p>
          <a:p>
            <a:pPr>
              <a:lnSpc>
                <a:spcPct val="120000"/>
              </a:lnSpc>
            </a:pPr>
            <a:r>
              <a:rPr lang="en-US" altLang="zh-CN" sz="28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44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bt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{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800" b="1" i="1" baseline="-25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44000" dirty="0" err="1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ab</a:t>
            </a:r>
            <a:endParaRPr lang="en-US" altLang="zh-CN" sz="2800" b="1" i="1" baseline="-25000" dirty="0">
              <a:solidFill>
                <a:srgbClr val="FF0000"/>
              </a:solidFill>
              <a:latin typeface="Euclid" panose="02020503060505020303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Euclid" panose="02020503060505020303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800" b="1" i="1" dirty="0"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Euclid" panose="02020503060505020303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800" b="1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i="1" baseline="-25000" dirty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 smtClean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+1}</a:t>
            </a:r>
            <a:r>
              <a:rPr lang="en-US" altLang="zh-CN" sz="2800" b="1" i="1" baseline="-25000" dirty="0" err="1" smtClean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i="1" baseline="-44000" dirty="0" err="1" smtClean="0">
                <a:solidFill>
                  <a:srgbClr val="FF0000"/>
                </a:solidFill>
                <a:latin typeface="Euclid" panose="02020503060505020303" pitchFamily="18" charset="0"/>
                <a:cs typeface="Times New Roman" panose="02020603050405020304" pitchFamily="18" charset="0"/>
              </a:rPr>
              <a:t>ab</a:t>
            </a:r>
            <a:endParaRPr lang="en-US" altLang="zh-CN" sz="2800" b="1" i="1" baseline="-44000" dirty="0">
              <a:solidFill>
                <a:srgbClr val="FF0000"/>
              </a:solidFill>
              <a:latin typeface="Euclid" panose="020205030605050203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B3A277-DB15-42FD-937C-1FC8BC65D842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081316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1ECF947-DCFD-4FA4-AC5D-491AE33C3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8.2.3 </a:t>
            </a:r>
            <a:r>
              <a:rPr lang="zh-CN" altLang="en-US" dirty="0"/>
              <a:t>改进的</a:t>
            </a:r>
            <a:r>
              <a:rPr lang="en-US" altLang="zh-CN" dirty="0"/>
              <a:t>Diffie-Hellman</a:t>
            </a:r>
            <a:r>
              <a:rPr lang="zh-CN" altLang="zh-CN" dirty="0"/>
              <a:t>密钥交换协议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4A0625D-0FB7-4285-9D4C-8B069F13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端到端协议</a:t>
            </a:r>
          </a:p>
          <a:p>
            <a:pPr lvl="1"/>
            <a:r>
              <a:rPr lang="en-US" altLang="zh-CN" b="1" dirty="0"/>
              <a:t>1992</a:t>
            </a:r>
            <a:r>
              <a:rPr lang="zh-CN" altLang="en-US" dirty="0"/>
              <a:t>年</a:t>
            </a:r>
            <a:r>
              <a:rPr lang="en-US" altLang="zh-CN" b="1" dirty="0"/>
              <a:t>, Diffie, </a:t>
            </a:r>
            <a:r>
              <a:rPr lang="en-US" altLang="zh-CN" b="1" dirty="0" err="1"/>
              <a:t>Oorschot</a:t>
            </a:r>
            <a:r>
              <a:rPr lang="zh-CN" altLang="en-US" dirty="0"/>
              <a:t>和</a:t>
            </a:r>
            <a:r>
              <a:rPr lang="en-US" altLang="zh-CN" b="1" dirty="0"/>
              <a:t>Wiener</a:t>
            </a:r>
            <a:r>
              <a:rPr lang="zh-CN" altLang="en-US" dirty="0"/>
              <a:t>提出了一个端到端协议</a:t>
            </a:r>
            <a:r>
              <a:rPr lang="en-US" altLang="zh-CN" b="1" dirty="0"/>
              <a:t>(station-to-station protocol),</a:t>
            </a:r>
            <a:r>
              <a:rPr lang="en-US" altLang="zh-CN" dirty="0"/>
              <a:t> </a:t>
            </a:r>
            <a:r>
              <a:rPr lang="zh-CN" altLang="en-US" dirty="0"/>
              <a:t>该协议是</a:t>
            </a:r>
            <a:r>
              <a:rPr lang="en-US" altLang="zh-CN" b="1" dirty="0"/>
              <a:t>Diffie-Hellman</a:t>
            </a:r>
            <a:r>
              <a:rPr lang="zh-CN" altLang="en-US" dirty="0"/>
              <a:t>密钥交换协议的一个改进</a:t>
            </a:r>
            <a:r>
              <a:rPr lang="en-US" altLang="zh-CN" b="1" dirty="0"/>
              <a:t>, </a:t>
            </a:r>
            <a:r>
              <a:rPr lang="zh-CN" altLang="en-US" dirty="0">
                <a:solidFill>
                  <a:srgbClr val="FF0000"/>
                </a:solidFill>
              </a:rPr>
              <a:t>增加了实体间的相互认证和密钥的相互确认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它可以抵抗中间人攻击。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31D567-6D78-4CE3-8C9D-72209BDB0F87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5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E646D76-80C7-4ED4-8DF2-0B07E688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14C0BAB-A1AE-4867-9A93-2B7D57A77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对分配方法的分析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需要人工传送密钥</a:t>
            </a:r>
            <a:r>
              <a:rPr lang="en-US" altLang="zh-CN" b="1" dirty="0"/>
              <a:t>, </a:t>
            </a:r>
            <a:r>
              <a:rPr lang="zh-CN" altLang="en-US" dirty="0"/>
              <a:t>对链路加密要求不过分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对端到端加密则有些笨拙。</a:t>
            </a:r>
          </a:p>
          <a:p>
            <a:pPr lvl="1">
              <a:buClr>
                <a:schemeClr val="tx1"/>
              </a:buClr>
            </a:pPr>
            <a:r>
              <a:rPr lang="en-US" altLang="zh-CN" b="1" i="1" dirty="0"/>
              <a:t>N</a:t>
            </a:r>
            <a:r>
              <a:rPr lang="zh-CN" altLang="en-US" dirty="0"/>
              <a:t>台主机端到端加密需要密钥数</a:t>
            </a:r>
            <a:r>
              <a:rPr lang="en-US" altLang="zh-CN" b="1" dirty="0"/>
              <a:t>: 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-1)]/2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可用于链路加密和端到端加密</a:t>
            </a:r>
            <a:r>
              <a:rPr lang="zh-CN" altLang="en-US" dirty="0"/>
              <a:t>。问题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endParaRPr lang="zh-CN" altLang="en-US" dirty="0"/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Times New Roman" panose="02020603050405020304" pitchFamily="18" charset="0"/>
              <a:buChar char="‒"/>
            </a:pPr>
            <a:r>
              <a:rPr lang="zh-CN" altLang="en-US" sz="2800" b="0" dirty="0"/>
              <a:t>①攻击者若已成功获取一个密钥</a:t>
            </a:r>
            <a:r>
              <a:rPr lang="en-US" altLang="zh-CN" sz="2800" b="1" dirty="0"/>
              <a:t>; </a:t>
            </a:r>
            <a:endParaRPr lang="zh-CN" altLang="en-US" sz="2800" b="1" dirty="0"/>
          </a:p>
          <a:p>
            <a:pPr lvl="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Font typeface="Times New Roman" panose="02020603050405020304" pitchFamily="18" charset="0"/>
              <a:buChar char="‒"/>
            </a:pPr>
            <a:r>
              <a:rPr lang="zh-CN" altLang="en-US" sz="2800" b="0" dirty="0"/>
              <a:t>②初始密钥的分配。</a:t>
            </a:r>
          </a:p>
          <a:p>
            <a:pPr lvl="1">
              <a:buClr>
                <a:schemeClr val="tx1"/>
              </a:buClr>
            </a:pPr>
            <a:r>
              <a:rPr lang="zh-CN" altLang="en-US" dirty="0"/>
              <a:t>对于</a:t>
            </a:r>
            <a:r>
              <a:rPr lang="zh-CN" altLang="en-US" dirty="0">
                <a:solidFill>
                  <a:srgbClr val="FF0000"/>
                </a:solidFill>
              </a:rPr>
              <a:t>端到端加密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稍做变动即可应用</a:t>
            </a:r>
            <a:r>
              <a:rPr lang="zh-CN" altLang="en-US" dirty="0"/>
              <a:t>。需要一个</a:t>
            </a:r>
            <a:r>
              <a:rPr lang="zh-CN" altLang="en-US" dirty="0">
                <a:solidFill>
                  <a:srgbClr val="FF0000"/>
                </a:solidFill>
              </a:rPr>
              <a:t>密钥分配中心</a:t>
            </a:r>
            <a:r>
              <a:rPr lang="en-US" altLang="zh-CN" b="1" dirty="0"/>
              <a:t>(KDC)</a:t>
            </a:r>
            <a:r>
              <a:rPr lang="zh-CN" altLang="en-US" dirty="0"/>
              <a:t>参与分配。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36016C-AE14-44B7-9B1A-BFC8F5B00D64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90747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9F4BFE9-D622-47AF-98B9-760FFCE5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8.2.3 </a:t>
            </a:r>
            <a:r>
              <a:rPr lang="zh-CN" altLang="en-US" dirty="0"/>
              <a:t>改进的</a:t>
            </a:r>
            <a:r>
              <a:rPr lang="en-US" altLang="zh-CN" dirty="0"/>
              <a:t>Diffie-Hellman</a:t>
            </a:r>
            <a:r>
              <a:rPr lang="zh-CN" altLang="zh-CN" dirty="0"/>
              <a:t>密钥交换协议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632DAE8-891A-4A94-B608-CA0D87DC2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14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公开参数</a:t>
            </a:r>
            <a:endParaRPr lang="en-US" altLang="zh-CN" sz="3200" dirty="0"/>
          </a:p>
          <a:p>
            <a:pPr marL="687600" lvl="1" indent="-230400" eaLnBrk="1" hangingPunct="1">
              <a:lnSpc>
                <a:spcPct val="114000"/>
              </a:lnSpc>
              <a:buClr>
                <a:schemeClr val="tx1"/>
              </a:buClr>
              <a:buSzPct val="100000"/>
              <a:defRPr/>
            </a:pPr>
            <a:r>
              <a:rPr lang="zh-CN" altLang="en-US" dirty="0"/>
              <a:t>设</a:t>
            </a:r>
            <a:r>
              <a:rPr lang="en-US" altLang="zh-CN" b="1" i="1" dirty="0"/>
              <a:t>p</a:t>
            </a:r>
            <a:r>
              <a:rPr lang="zh-CN" altLang="en-US" dirty="0"/>
              <a:t>是一个大素数</a:t>
            </a:r>
            <a:r>
              <a:rPr lang="en-US" altLang="zh-CN" dirty="0"/>
              <a:t>, </a:t>
            </a:r>
            <a:r>
              <a:rPr lang="en-US" altLang="zh-CN" b="1" i="1" dirty="0"/>
              <a:t>g</a:t>
            </a:r>
            <a:r>
              <a:rPr lang="zh-CN" altLang="en-US" b="1" dirty="0"/>
              <a:t>∈</a:t>
            </a:r>
            <a:r>
              <a:rPr lang="en-US" altLang="zh-CN" b="1" i="1" dirty="0" err="1"/>
              <a:t>Z</a:t>
            </a:r>
            <a:r>
              <a:rPr lang="en-US" altLang="zh-CN" b="1" i="1" baseline="-25000" dirty="0" err="1"/>
              <a:t>p</a:t>
            </a:r>
            <a:r>
              <a:rPr lang="zh-CN" altLang="en-US" dirty="0"/>
              <a:t>是一个本原元。</a:t>
            </a:r>
            <a:endParaRPr lang="en-US" altLang="zh-CN" dirty="0"/>
          </a:p>
          <a:p>
            <a:pPr marL="687600" lvl="1" indent="-230400" eaLnBrk="1" hangingPunct="1">
              <a:lnSpc>
                <a:spcPct val="114000"/>
              </a:lnSpc>
              <a:buClr>
                <a:schemeClr val="tx1"/>
              </a:buClr>
              <a:buSzPct val="100000"/>
              <a:defRPr/>
            </a:pPr>
            <a:r>
              <a:rPr lang="zh-CN" altLang="en-US" dirty="0"/>
              <a:t>每个用户</a:t>
            </a:r>
            <a:r>
              <a:rPr lang="en-US" altLang="zh-CN" b="1" i="1" dirty="0"/>
              <a:t>U</a:t>
            </a:r>
            <a:r>
              <a:rPr lang="zh-CN" altLang="en-US" dirty="0"/>
              <a:t>都有一个签名方案</a:t>
            </a:r>
            <a:r>
              <a:rPr lang="en-US" altLang="zh-CN" b="1" dirty="0"/>
              <a:t>, </a:t>
            </a:r>
            <a:r>
              <a:rPr lang="zh-CN" altLang="en-US" dirty="0"/>
              <a:t>签名算法</a:t>
            </a:r>
            <a:r>
              <a:rPr lang="en-US" altLang="zh-CN" b="1" dirty="0" err="1"/>
              <a:t>Sig</a:t>
            </a:r>
            <a:r>
              <a:rPr lang="en-US" altLang="zh-CN" b="1" i="1" baseline="-25000" dirty="0" err="1"/>
              <a:t>U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验证算法</a:t>
            </a:r>
            <a:r>
              <a:rPr lang="en-US" altLang="zh-CN" b="1" dirty="0" err="1"/>
              <a:t>Ver</a:t>
            </a:r>
            <a:r>
              <a:rPr lang="en-US" altLang="zh-CN" b="1" i="1" baseline="-25000" dirty="0" err="1"/>
              <a:t>U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14000"/>
              </a:lnSpc>
              <a:buClr>
                <a:schemeClr val="tx1"/>
              </a:buClr>
              <a:buSzPct val="100000"/>
              <a:defRPr/>
            </a:pPr>
            <a:r>
              <a:rPr lang="zh-CN" altLang="en-US" dirty="0"/>
              <a:t>可信中心</a:t>
            </a:r>
            <a:r>
              <a:rPr lang="en-US" altLang="zh-CN" b="1" i="1" dirty="0"/>
              <a:t>TA</a:t>
            </a:r>
            <a:r>
              <a:rPr lang="zh-CN" altLang="en-US" dirty="0"/>
              <a:t>也有一个签名方案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签名算法</a:t>
            </a:r>
            <a:r>
              <a:rPr lang="en-US" altLang="zh-CN" b="1" dirty="0" err="1"/>
              <a:t>Sig</a:t>
            </a:r>
            <a:r>
              <a:rPr lang="en-US" altLang="zh-CN" b="1" i="1" baseline="-25000" dirty="0" err="1"/>
              <a:t>TA</a:t>
            </a:r>
            <a:r>
              <a:rPr lang="en-US" altLang="zh-CN" b="1" dirty="0"/>
              <a:t>, </a:t>
            </a:r>
            <a:r>
              <a:rPr lang="zh-CN" altLang="en-US" dirty="0"/>
              <a:t>验证算法为</a:t>
            </a:r>
            <a:r>
              <a:rPr lang="en-US" altLang="zh-CN" b="1" dirty="0" err="1"/>
              <a:t>Ver</a:t>
            </a:r>
            <a:r>
              <a:rPr lang="en-US" altLang="zh-CN" b="1" i="1" baseline="-25000" dirty="0" err="1"/>
              <a:t>TA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14000"/>
              </a:lnSpc>
              <a:buClr>
                <a:schemeClr val="tx1"/>
              </a:buClr>
              <a:buSzPct val="100000"/>
              <a:defRPr/>
            </a:pPr>
            <a:r>
              <a:rPr lang="zh-CN" altLang="en-US" dirty="0"/>
              <a:t>每个用户</a:t>
            </a:r>
            <a:r>
              <a:rPr lang="en-US" altLang="zh-CN" b="1" i="1" dirty="0"/>
              <a:t>U</a:t>
            </a:r>
            <a:r>
              <a:rPr lang="zh-CN" altLang="en-US" dirty="0"/>
              <a:t>拥有一个证书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</a:p>
          <a:p>
            <a:pPr marL="851400" lvl="1" indent="0" algn="ctr" eaLnBrk="1" hangingPunct="1">
              <a:lnSpc>
                <a:spcPct val="114000"/>
              </a:lnSpc>
              <a:buClr>
                <a:schemeClr val="accent1"/>
              </a:buClr>
              <a:buSzPct val="55000"/>
              <a:buNone/>
              <a:defRPr/>
            </a:pPr>
            <a:r>
              <a:rPr lang="pl-PL" altLang="zh-CN" b="1" i="1" dirty="0">
                <a:solidFill>
                  <a:srgbClr val="FF0000"/>
                </a:solidFill>
              </a:rPr>
              <a:t>C</a:t>
            </a:r>
            <a:r>
              <a:rPr lang="pl-PL" altLang="zh-CN" b="1" dirty="0">
                <a:solidFill>
                  <a:srgbClr val="FF0000"/>
                </a:solidFill>
              </a:rPr>
              <a:t>(</a:t>
            </a:r>
            <a:r>
              <a:rPr lang="pl-PL" altLang="zh-CN" b="1" i="1" dirty="0">
                <a:solidFill>
                  <a:srgbClr val="FF0000"/>
                </a:solidFill>
              </a:rPr>
              <a:t>U</a:t>
            </a:r>
            <a:r>
              <a:rPr lang="pl-PL" altLang="zh-CN" b="1" dirty="0">
                <a:solidFill>
                  <a:srgbClr val="FF0000"/>
                </a:solidFill>
              </a:rPr>
              <a:t>)=(</a:t>
            </a:r>
            <a:r>
              <a:rPr lang="pl-PL" altLang="zh-CN" b="1" i="1" dirty="0">
                <a:solidFill>
                  <a:srgbClr val="FF0000"/>
                </a:solidFill>
              </a:rPr>
              <a:t>ID</a:t>
            </a:r>
            <a:r>
              <a:rPr lang="pl-PL" altLang="zh-CN" b="1" i="1" baseline="-25000" dirty="0">
                <a:solidFill>
                  <a:srgbClr val="FF0000"/>
                </a:solidFill>
              </a:rPr>
              <a:t>U</a:t>
            </a:r>
            <a:r>
              <a:rPr lang="pl-PL" altLang="zh-CN" b="1" dirty="0">
                <a:solidFill>
                  <a:srgbClr val="FF0000"/>
                </a:solidFill>
              </a:rPr>
              <a:t>, </a:t>
            </a:r>
            <a:r>
              <a:rPr lang="pl-PL" altLang="zh-CN" b="1" i="1" dirty="0">
                <a:solidFill>
                  <a:srgbClr val="FF0000"/>
                </a:solidFill>
              </a:rPr>
              <a:t>pk</a:t>
            </a:r>
            <a:r>
              <a:rPr lang="pl-PL" altLang="zh-CN" b="1" i="1" baseline="-25000" dirty="0">
                <a:solidFill>
                  <a:srgbClr val="FF0000"/>
                </a:solidFill>
              </a:rPr>
              <a:t>U</a:t>
            </a:r>
            <a:r>
              <a:rPr lang="pl-PL" altLang="zh-CN" b="1" dirty="0">
                <a:solidFill>
                  <a:srgbClr val="FF0000"/>
                </a:solidFill>
              </a:rPr>
              <a:t>, Sig</a:t>
            </a:r>
            <a:r>
              <a:rPr lang="pl-PL" altLang="zh-CN" b="1" i="1" baseline="-25000" dirty="0">
                <a:solidFill>
                  <a:srgbClr val="FF0000"/>
                </a:solidFill>
              </a:rPr>
              <a:t>TA</a:t>
            </a:r>
            <a:r>
              <a:rPr lang="pl-PL" altLang="zh-CN" b="1" dirty="0">
                <a:solidFill>
                  <a:srgbClr val="FF0000"/>
                </a:solidFill>
              </a:rPr>
              <a:t>(</a:t>
            </a:r>
            <a:r>
              <a:rPr lang="pl-PL" altLang="zh-CN" b="1" i="1" dirty="0">
                <a:solidFill>
                  <a:srgbClr val="FF0000"/>
                </a:solidFill>
              </a:rPr>
              <a:t>ID</a:t>
            </a:r>
            <a:r>
              <a:rPr lang="pl-PL" altLang="zh-CN" b="1" i="1" baseline="-25000" dirty="0">
                <a:solidFill>
                  <a:srgbClr val="FF0000"/>
                </a:solidFill>
              </a:rPr>
              <a:t>U</a:t>
            </a:r>
            <a:r>
              <a:rPr lang="pl-PL" altLang="zh-CN" b="1" dirty="0">
                <a:solidFill>
                  <a:srgbClr val="FF0000"/>
                </a:solidFill>
              </a:rPr>
              <a:t>,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pl-PL" altLang="zh-CN" b="1" i="1" dirty="0">
                <a:solidFill>
                  <a:srgbClr val="FF0000"/>
                </a:solidFill>
              </a:rPr>
              <a:t>pk</a:t>
            </a:r>
            <a:r>
              <a:rPr lang="pl-PL" altLang="zh-CN" b="1" i="1" baseline="-25000" dirty="0">
                <a:solidFill>
                  <a:srgbClr val="FF0000"/>
                </a:solidFill>
              </a:rPr>
              <a:t>U</a:t>
            </a:r>
            <a:r>
              <a:rPr lang="pl-PL" altLang="zh-CN" b="1" dirty="0">
                <a:solidFill>
                  <a:srgbClr val="FF0000"/>
                </a:solidFill>
              </a:rPr>
              <a:t>))</a:t>
            </a:r>
            <a:endParaRPr lang="en-US" altLang="zh-CN" b="1" dirty="0">
              <a:solidFill>
                <a:srgbClr val="FF0000"/>
              </a:solidFill>
            </a:endParaRPr>
          </a:p>
          <a:p>
            <a:pPr marL="687600" lvl="1" indent="-230400" eaLnBrk="1" hangingPunct="1">
              <a:lnSpc>
                <a:spcPct val="114000"/>
              </a:lnSpc>
              <a:buClr>
                <a:schemeClr val="tx1"/>
              </a:buClr>
              <a:buSzPct val="100000"/>
              <a:defRPr/>
            </a:pPr>
            <a:r>
              <a:rPr lang="zh-CN" altLang="en-US" dirty="0"/>
              <a:t>其中</a:t>
            </a:r>
            <a:r>
              <a:rPr lang="en-US" altLang="zh-CN" b="1" i="1" dirty="0"/>
              <a:t>ID</a:t>
            </a:r>
            <a:r>
              <a:rPr lang="en-US" altLang="zh-CN" b="1" i="1" baseline="-25000" dirty="0"/>
              <a:t>U</a:t>
            </a:r>
            <a:r>
              <a:rPr lang="zh-CN" altLang="en-US" dirty="0"/>
              <a:t>为用户的身份信息</a:t>
            </a:r>
            <a:r>
              <a:rPr lang="en-US" altLang="zh-CN" b="1" dirty="0"/>
              <a:t>, </a:t>
            </a:r>
            <a:r>
              <a:rPr lang="en-US" altLang="zh-CN" b="1" i="1" dirty="0" err="1"/>
              <a:t>pk</a:t>
            </a:r>
            <a:r>
              <a:rPr lang="en-US" altLang="zh-CN" b="1" i="1" baseline="-25000" dirty="0" err="1"/>
              <a:t>U</a:t>
            </a:r>
            <a:r>
              <a:rPr lang="zh-CN" altLang="en-US" dirty="0"/>
              <a:t>为用户的公钥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证书</a:t>
            </a:r>
            <a:r>
              <a:rPr lang="en-US" altLang="zh-CN" b="1" i="1" dirty="0"/>
              <a:t>C</a:t>
            </a:r>
            <a:r>
              <a:rPr lang="en-US" altLang="zh-CN" b="1" dirty="0"/>
              <a:t>(</a:t>
            </a:r>
            <a:r>
              <a:rPr lang="en-US" altLang="zh-CN" b="1" i="1" dirty="0"/>
              <a:t>U</a:t>
            </a:r>
            <a:r>
              <a:rPr lang="en-US" altLang="zh-CN" b="1" dirty="0"/>
              <a:t>)</a:t>
            </a:r>
            <a:r>
              <a:rPr lang="zh-CN" altLang="en-US" dirty="0"/>
              <a:t>由</a:t>
            </a:r>
            <a:r>
              <a:rPr lang="en-US" altLang="zh-CN" b="1" i="1" dirty="0"/>
              <a:t>TA</a:t>
            </a:r>
            <a:r>
              <a:rPr lang="zh-CN" altLang="en-US" dirty="0"/>
              <a:t>事先签发。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D5EFD6-52E2-4DB9-A6C7-022E0DECB2A6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3707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22CFB23-E009-44B0-95FC-B413234E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8.2.3 </a:t>
            </a:r>
            <a:r>
              <a:rPr lang="zh-CN" altLang="en-US" dirty="0"/>
              <a:t>改进的</a:t>
            </a:r>
            <a:r>
              <a:rPr lang="en-US" altLang="zh-CN" dirty="0"/>
              <a:t>Diffie-Hellman</a:t>
            </a:r>
            <a:r>
              <a:rPr lang="zh-CN" altLang="zh-CN" dirty="0"/>
              <a:t>密钥交换协议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52E545E2-635B-4781-8989-736E5F18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14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协议过程</a:t>
            </a:r>
            <a:endParaRPr lang="en-US" altLang="zh-CN" sz="3200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A</a:t>
            </a:r>
            <a:r>
              <a:rPr lang="zh-CN" altLang="en-US" dirty="0"/>
              <a:t>随机选取</a:t>
            </a:r>
            <a:r>
              <a:rPr lang="en-US" altLang="zh-CN" b="1" i="1" dirty="0"/>
              <a:t>a</a:t>
            </a:r>
            <a:r>
              <a:rPr lang="en-US" altLang="zh-CN" b="1" dirty="0"/>
              <a:t>(2≤</a:t>
            </a:r>
            <a:r>
              <a:rPr lang="en-US" altLang="zh-CN" b="1" i="1" dirty="0"/>
              <a:t>a</a:t>
            </a:r>
            <a:r>
              <a:rPr lang="en-US" altLang="zh-CN" b="1" dirty="0"/>
              <a:t>≤</a:t>
            </a:r>
            <a:r>
              <a:rPr lang="en-US" altLang="zh-CN" b="1" i="1" dirty="0"/>
              <a:t>p</a:t>
            </a:r>
            <a:r>
              <a:rPr lang="en-US" altLang="zh-CN" b="1" dirty="0"/>
              <a:t>-2), </a:t>
            </a:r>
            <a:r>
              <a:rPr lang="zh-CN" altLang="en-US" dirty="0"/>
              <a:t>计算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 err="1">
                <a:solidFill>
                  <a:srgbClr val="FF0000"/>
                </a:solidFill>
              </a:rPr>
              <a:t>≡</a:t>
            </a:r>
            <a:r>
              <a:rPr lang="en-US" altLang="zh-CN" b="1" i="1" dirty="0" err="1">
                <a:solidFill>
                  <a:srgbClr val="FF0000"/>
                </a:solidFill>
              </a:rPr>
              <a:t>g</a:t>
            </a:r>
            <a:r>
              <a:rPr lang="en-US" altLang="zh-CN" b="1" i="1" baseline="30000" dirty="0" err="1">
                <a:solidFill>
                  <a:srgbClr val="FF0000"/>
                </a:solidFill>
              </a:rPr>
              <a:t>a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 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/>
              <a:t>, </a:t>
            </a:r>
            <a:r>
              <a:rPr lang="zh-CN" altLang="en-US" dirty="0"/>
              <a:t>并将</a:t>
            </a:r>
            <a:r>
              <a:rPr lang="en-US" altLang="zh-CN" b="1" i="1" dirty="0" err="1"/>
              <a:t>y</a:t>
            </a:r>
            <a:r>
              <a:rPr lang="en-US" altLang="zh-CN" b="1" i="1" baseline="-25000" dirty="0" err="1"/>
              <a:t>A</a:t>
            </a:r>
            <a:r>
              <a:rPr lang="zh-CN" altLang="en-US" dirty="0"/>
              <a:t>发送给</a:t>
            </a:r>
            <a:r>
              <a:rPr lang="en-US" altLang="zh-CN" b="1" i="1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B</a:t>
            </a:r>
            <a:r>
              <a:rPr lang="zh-CN" altLang="en-US" dirty="0"/>
              <a:t>随机选取</a:t>
            </a:r>
            <a:r>
              <a:rPr lang="en-US" altLang="zh-CN" b="1" i="1" dirty="0"/>
              <a:t>b</a:t>
            </a:r>
            <a:r>
              <a:rPr lang="en-US" altLang="zh-CN" b="1" dirty="0"/>
              <a:t>(2≤</a:t>
            </a:r>
            <a:r>
              <a:rPr lang="en-US" altLang="zh-CN" b="1" i="1" dirty="0"/>
              <a:t>b</a:t>
            </a:r>
            <a:r>
              <a:rPr lang="en-US" altLang="zh-CN" b="1" dirty="0"/>
              <a:t>≤</a:t>
            </a:r>
            <a:r>
              <a:rPr lang="en-US" altLang="zh-CN" b="1" i="1" dirty="0"/>
              <a:t>p</a:t>
            </a:r>
            <a:r>
              <a:rPr lang="en-US" altLang="zh-CN" b="1" dirty="0"/>
              <a:t>-2), </a:t>
            </a:r>
            <a:r>
              <a:rPr lang="zh-CN" altLang="en-US" dirty="0"/>
              <a:t>计算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="1" dirty="0" err="1">
                <a:solidFill>
                  <a:srgbClr val="FF0000"/>
                </a:solidFill>
              </a:rPr>
              <a:t>≡</a:t>
            </a:r>
            <a:r>
              <a:rPr lang="en-US" altLang="zh-CN" b="1" i="1" dirty="0" err="1">
                <a:solidFill>
                  <a:srgbClr val="FF0000"/>
                </a:solidFill>
              </a:rPr>
              <a:t>g</a:t>
            </a:r>
            <a:r>
              <a:rPr lang="en-US" altLang="zh-CN" b="1" i="1" baseline="30000" dirty="0" err="1">
                <a:solidFill>
                  <a:srgbClr val="FF0000"/>
                </a:solidFill>
              </a:rPr>
              <a:t>b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 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/>
              <a:t>, </a:t>
            </a:r>
            <a:r>
              <a:rPr lang="en-US" altLang="zh-CN" b="1" i="1" dirty="0" err="1">
                <a:solidFill>
                  <a:srgbClr val="FF0000"/>
                </a:solidFill>
              </a:rPr>
              <a:t>k</a:t>
            </a:r>
            <a:r>
              <a:rPr lang="en-US" altLang="zh-CN" b="1" dirty="0" err="1">
                <a:solidFill>
                  <a:srgbClr val="FF0000"/>
                </a:solidFill>
              </a:rPr>
              <a:t>≡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i="1" baseline="30000" dirty="0" err="1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 mod 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zh-CN" altLang="en-US" dirty="0"/>
              <a:t>和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i="1" dirty="0" err="1">
                <a:solidFill>
                  <a:srgbClr val="FF0000"/>
                </a:solidFill>
              </a:rPr>
              <a:t>E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Sig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B</a:t>
            </a:r>
            <a:r>
              <a:rPr lang="zh-CN" altLang="en-US" dirty="0"/>
              <a:t>将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),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</a:rPr>
              <a:t> E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发送给</a:t>
            </a:r>
            <a:r>
              <a:rPr lang="en-US" altLang="zh-CN" b="1" i="1" dirty="0"/>
              <a:t>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A</a:t>
            </a:r>
            <a:r>
              <a:rPr lang="zh-CN" altLang="en-US" dirty="0"/>
              <a:t>首先</a:t>
            </a:r>
            <a:r>
              <a:rPr lang="zh-CN" altLang="en-US" dirty="0">
                <a:solidFill>
                  <a:srgbClr val="FF0000"/>
                </a:solidFill>
              </a:rPr>
              <a:t>验证</a:t>
            </a:r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的有效性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计算</a:t>
            </a:r>
            <a:r>
              <a:rPr lang="en-US" altLang="zh-CN" b="1" i="1" dirty="0" err="1">
                <a:solidFill>
                  <a:srgbClr val="FF0000"/>
                </a:solidFill>
              </a:rPr>
              <a:t>k</a:t>
            </a:r>
            <a:r>
              <a:rPr lang="en-US" altLang="zh-CN" b="1" dirty="0" err="1">
                <a:solidFill>
                  <a:srgbClr val="FF0000"/>
                </a:solidFill>
              </a:rPr>
              <a:t>≡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="1" i="1" baseline="30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 mod 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/>
              <a:t>, </a:t>
            </a:r>
            <a:r>
              <a:rPr lang="zh-CN" altLang="en-US" dirty="0"/>
              <a:t>然后</a:t>
            </a:r>
            <a:r>
              <a:rPr lang="zh-CN" altLang="en-US" dirty="0">
                <a:solidFill>
                  <a:srgbClr val="FF0000"/>
                </a:solidFill>
              </a:rPr>
              <a:t>用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解密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得到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的签名</a:t>
            </a:r>
            <a:r>
              <a:rPr lang="en-US" altLang="zh-CN" b="1" dirty="0" err="1">
                <a:solidFill>
                  <a:srgbClr val="FF0000"/>
                </a:solidFill>
              </a:rPr>
              <a:t>Sig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, </a:t>
            </a:r>
            <a:r>
              <a:rPr lang="zh-CN" altLang="en-US" dirty="0"/>
              <a:t>最后</a:t>
            </a:r>
            <a:r>
              <a:rPr lang="zh-CN" altLang="en-US" dirty="0">
                <a:solidFill>
                  <a:srgbClr val="FF0000"/>
                </a:solidFill>
              </a:rPr>
              <a:t>验证</a:t>
            </a:r>
            <a:r>
              <a:rPr lang="en-US" altLang="zh-CN" b="1" i="1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的签名的有效性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85BAB6-3A63-4E49-A393-E1D6DC9AD078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96359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xmlns="" id="{60926E61-544B-4A90-BE1D-4EE31813F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65" y="4114800"/>
            <a:ext cx="6990835" cy="208597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xmlns="" id="{235D1C7F-E0D9-40B4-815A-C50841FD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8.2.3 </a:t>
            </a:r>
            <a:r>
              <a:rPr lang="zh-CN" altLang="en-US" dirty="0"/>
              <a:t>改进的</a:t>
            </a:r>
            <a:r>
              <a:rPr lang="en-US" altLang="zh-CN" dirty="0"/>
              <a:t>Diffie-Hellman</a:t>
            </a:r>
            <a:r>
              <a:rPr lang="zh-CN" altLang="zh-CN" dirty="0"/>
              <a:t>密钥交换协议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E322904-329B-43C5-ADF9-6735B65C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114000"/>
              </a:lnSpc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协议过程</a:t>
            </a:r>
            <a:endParaRPr lang="en-US" altLang="zh-CN" sz="3200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A</a:t>
            </a:r>
            <a:r>
              <a:rPr lang="zh-CN" altLang="en-US" dirty="0"/>
              <a:t>计算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i="1" dirty="0" err="1">
                <a:solidFill>
                  <a:srgbClr val="FF0000"/>
                </a:solidFill>
              </a:rPr>
              <a:t>E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</a:rPr>
              <a:t>Sig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))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A</a:t>
            </a:r>
            <a:r>
              <a:rPr lang="zh-CN" altLang="en-US" dirty="0"/>
              <a:t>将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),</a:t>
            </a:r>
            <a:r>
              <a:rPr lang="en-US" altLang="zh-CN" b="1" i="1" dirty="0">
                <a:solidFill>
                  <a:srgbClr val="FF0000"/>
                </a:solidFill>
              </a:rPr>
              <a:t> E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发送给</a:t>
            </a:r>
            <a:r>
              <a:rPr lang="en-US" altLang="zh-CN" b="1" i="1" dirty="0"/>
              <a:t>B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B</a:t>
            </a:r>
            <a:r>
              <a:rPr lang="zh-CN" altLang="en-US" dirty="0"/>
              <a:t>首先</a:t>
            </a:r>
            <a:r>
              <a:rPr lang="zh-CN" altLang="en-US" dirty="0">
                <a:solidFill>
                  <a:srgbClr val="FF0000"/>
                </a:solidFill>
              </a:rPr>
              <a:t>验证</a:t>
            </a:r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的有效性</a:t>
            </a:r>
            <a:r>
              <a:rPr lang="en-US" altLang="zh-CN" b="1" dirty="0"/>
              <a:t>, </a:t>
            </a:r>
            <a:r>
              <a:rPr lang="zh-CN" altLang="en-US" dirty="0"/>
              <a:t>然后用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解密</a:t>
            </a:r>
            <a:r>
              <a:rPr lang="en-US" altLang="zh-CN" b="1" i="1" dirty="0">
                <a:solidFill>
                  <a:srgbClr val="FF0000"/>
                </a:solidFill>
              </a:rPr>
              <a:t>E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得到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的签名</a:t>
            </a:r>
            <a:r>
              <a:rPr lang="en-US" altLang="zh-CN" b="1" dirty="0" err="1">
                <a:solidFill>
                  <a:srgbClr val="FF0000"/>
                </a:solidFill>
              </a:rPr>
              <a:t>Sig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A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B</a:t>
            </a:r>
            <a:r>
              <a:rPr lang="en-US" altLang="zh-CN" b="1" dirty="0">
                <a:solidFill>
                  <a:srgbClr val="FF0000"/>
                </a:solidFill>
              </a:rPr>
              <a:t>), </a:t>
            </a:r>
            <a:r>
              <a:rPr lang="zh-CN" altLang="en-US" dirty="0">
                <a:solidFill>
                  <a:srgbClr val="FF0000"/>
                </a:solidFill>
              </a:rPr>
              <a:t>最后验证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的签名的有效性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5560A6-540F-49A0-8B06-50108B868168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9909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FE416AF-3DD7-429F-9A78-EB28E6BD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8.2.4</a:t>
            </a:r>
            <a:r>
              <a:rPr lang="zh-CN" altLang="en-US" dirty="0"/>
              <a:t>身份识别协议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1E8D84F-6368-4BE1-B653-22B1826A8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身份识别的概念</a:t>
            </a:r>
          </a:p>
          <a:p>
            <a:pPr lvl="1"/>
            <a:r>
              <a:rPr lang="zh-CN" altLang="en-US" dirty="0"/>
              <a:t>身份识别</a:t>
            </a:r>
            <a:r>
              <a:rPr lang="en-US" altLang="zh-CN" b="1" dirty="0"/>
              <a:t>(identification)</a:t>
            </a:r>
            <a:r>
              <a:rPr lang="zh-CN" altLang="en-US" dirty="0"/>
              <a:t>就是让验证者相信正在与之通信的另一方就是所声称的那个实体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其目的是防止假冒。</a:t>
            </a:r>
            <a:endParaRPr lang="en-US" altLang="zh-CN" dirty="0"/>
          </a:p>
          <a:p>
            <a:pPr lvl="1"/>
            <a:r>
              <a:rPr lang="zh-CN" altLang="en-US" dirty="0"/>
              <a:t>身份识别协议涉包含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r>
              <a:rPr lang="zh-CN" altLang="en-US" dirty="0"/>
              <a:t>一个</a:t>
            </a:r>
            <a:r>
              <a:rPr lang="zh-CN" altLang="en-US" dirty="0">
                <a:solidFill>
                  <a:srgbClr val="FF0000"/>
                </a:solidFill>
              </a:rPr>
              <a:t>证明者</a:t>
            </a:r>
            <a:r>
              <a:rPr lang="en-US" altLang="zh-CN" b="1" i="1" dirty="0"/>
              <a:t>P</a:t>
            </a:r>
            <a:r>
              <a:rPr lang="en-US" altLang="zh-CN" b="1" dirty="0"/>
              <a:t>(prover)</a:t>
            </a:r>
            <a:r>
              <a:rPr lang="zh-CN" altLang="en-US" dirty="0"/>
              <a:t>和一个验证者</a:t>
            </a:r>
            <a:r>
              <a:rPr lang="en-US" altLang="zh-CN" b="1" i="1" dirty="0"/>
              <a:t>V</a:t>
            </a:r>
            <a:r>
              <a:rPr lang="en-US" altLang="zh-CN" b="1" dirty="0"/>
              <a:t>(verifier)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299FB3-0A62-414E-BA19-E41E363AF0F4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4506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BC33111-6956-4A1B-9FAD-BB0CEBC2A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</a:t>
            </a:r>
            <a:r>
              <a:rPr lang="zh-CN" altLang="en-US" dirty="0"/>
              <a:t>身份识别协议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49C325A8-2476-470B-930A-A480BA963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4" y="1066800"/>
            <a:ext cx="7916466" cy="4905376"/>
          </a:xfrm>
        </p:spPr>
        <p:txBody>
          <a:bodyPr/>
          <a:lstStyle/>
          <a:p>
            <a:pPr marL="228600" lvl="1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身份识别协议满足的条件</a:t>
            </a:r>
            <a:endParaRPr lang="en-US" altLang="zh-CN" dirty="0"/>
          </a:p>
          <a:p>
            <a:pPr marL="687600" lvl="1" indent="-23040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P</a:t>
            </a:r>
            <a:r>
              <a:rPr lang="zh-CN" altLang="en-US" dirty="0"/>
              <a:t>能向</a:t>
            </a:r>
            <a:r>
              <a:rPr lang="en-US" altLang="zh-CN" b="1" i="1" dirty="0"/>
              <a:t>V</a:t>
            </a:r>
            <a:r>
              <a:rPr lang="zh-CN" altLang="en-US" dirty="0"/>
              <a:t>证明他的确是</a:t>
            </a:r>
            <a:r>
              <a:rPr lang="en-US" altLang="zh-CN" b="1" i="1" dirty="0"/>
              <a:t>P</a:t>
            </a:r>
            <a:r>
              <a:rPr lang="zh-CN" altLang="en-US" dirty="0"/>
              <a:t>。</a:t>
            </a:r>
          </a:p>
          <a:p>
            <a:pPr marL="687600" lvl="1" indent="-23040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P</a:t>
            </a:r>
            <a:r>
              <a:rPr lang="zh-CN" altLang="en-US" dirty="0"/>
              <a:t>向</a:t>
            </a:r>
            <a:r>
              <a:rPr lang="en-US" altLang="zh-CN" b="1" i="1" dirty="0"/>
              <a:t>V</a:t>
            </a:r>
            <a:r>
              <a:rPr lang="zh-CN" altLang="en-US" dirty="0"/>
              <a:t>证明他的身份后</a:t>
            </a:r>
            <a:r>
              <a:rPr lang="en-US" altLang="zh-CN" b="1" dirty="0"/>
              <a:t>, </a:t>
            </a:r>
            <a:r>
              <a:rPr lang="en-US" altLang="zh-CN" b="1" i="1" dirty="0"/>
              <a:t>V</a:t>
            </a:r>
            <a:r>
              <a:rPr lang="zh-CN" altLang="en-US" dirty="0"/>
              <a:t>没有获得任何有用的信息</a:t>
            </a:r>
            <a:r>
              <a:rPr lang="en-US" altLang="zh-CN" b="1" dirty="0"/>
              <a:t>, </a:t>
            </a:r>
            <a:r>
              <a:rPr lang="zh-CN" altLang="en-US" dirty="0"/>
              <a:t>即</a:t>
            </a:r>
            <a:r>
              <a:rPr lang="en-US" altLang="zh-CN" b="1" i="1" dirty="0"/>
              <a:t>V</a:t>
            </a:r>
            <a:r>
              <a:rPr lang="zh-CN" altLang="en-US" dirty="0"/>
              <a:t>不能冒充成</a:t>
            </a:r>
            <a:r>
              <a:rPr lang="en-US" altLang="zh-CN" b="1" i="1" dirty="0"/>
              <a:t>P</a:t>
            </a:r>
            <a:r>
              <a:rPr lang="en-US" altLang="zh-CN" b="1" dirty="0"/>
              <a:t>, </a:t>
            </a:r>
            <a:r>
              <a:rPr lang="zh-CN" altLang="en-US" dirty="0"/>
              <a:t>向第三方证明他就是</a:t>
            </a:r>
            <a:r>
              <a:rPr lang="en-US" altLang="zh-CN" b="1" i="1" dirty="0"/>
              <a:t>P</a:t>
            </a:r>
            <a:r>
              <a:rPr lang="zh-CN" altLang="en-US" dirty="0"/>
              <a:t>。</a:t>
            </a:r>
          </a:p>
          <a:p>
            <a:pPr marL="687600" lvl="1" indent="-23040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/>
              <a:t>除了</a:t>
            </a:r>
            <a:r>
              <a:rPr lang="en-US" altLang="zh-CN" b="1" i="1" dirty="0"/>
              <a:t>P</a:t>
            </a:r>
            <a:r>
              <a:rPr lang="zh-CN" altLang="en-US" dirty="0"/>
              <a:t>以外的第三者</a:t>
            </a:r>
            <a:r>
              <a:rPr lang="en-US" altLang="zh-CN" b="1" i="1" dirty="0"/>
              <a:t>C</a:t>
            </a:r>
            <a:r>
              <a:rPr lang="zh-CN" altLang="en-US" dirty="0"/>
              <a:t>以</a:t>
            </a:r>
            <a:r>
              <a:rPr lang="en-US" altLang="zh-CN" b="1" i="1" dirty="0"/>
              <a:t>P</a:t>
            </a:r>
            <a:r>
              <a:rPr lang="zh-CN" altLang="en-US" dirty="0"/>
              <a:t>的身份执行该协议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能够让</a:t>
            </a:r>
            <a:r>
              <a:rPr lang="en-US" altLang="zh-CN" b="1" i="1" dirty="0"/>
              <a:t>V</a:t>
            </a:r>
            <a:r>
              <a:rPr lang="zh-CN" altLang="en-US" dirty="0"/>
              <a:t>相信他是</a:t>
            </a:r>
            <a:r>
              <a:rPr lang="en-US" altLang="zh-CN" b="1" i="1" dirty="0"/>
              <a:t>P</a:t>
            </a:r>
            <a:r>
              <a:rPr lang="zh-CN" altLang="en-US" dirty="0"/>
              <a:t>的概率可以忽略不计。</a:t>
            </a:r>
            <a:endParaRPr lang="en-US" altLang="zh-CN" dirty="0"/>
          </a:p>
          <a:p>
            <a:pPr marL="228600" lvl="1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能向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证明他的身份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zh-CN" altLang="en-US" dirty="0">
                <a:solidFill>
                  <a:srgbClr val="FF0000"/>
                </a:solidFill>
              </a:rPr>
              <a:t>但又没有向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泄漏他的识别信息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</a:rPr>
              <a:t>任何第三者都不能冒充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向</a:t>
            </a:r>
            <a:r>
              <a:rPr lang="en-US" altLang="zh-CN" b="1" i="1" dirty="0">
                <a:solidFill>
                  <a:srgbClr val="FF0000"/>
                </a:solidFill>
              </a:rPr>
              <a:t>V</a:t>
            </a:r>
            <a:r>
              <a:rPr lang="zh-CN" altLang="en-US" dirty="0">
                <a:solidFill>
                  <a:srgbClr val="FF0000"/>
                </a:solidFill>
              </a:rPr>
              <a:t>证明他是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32C57-FA46-4221-88C2-7A6581F5639A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5631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5EF000B-7A1A-4952-A3AF-0E79736F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</a:t>
            </a:r>
            <a:r>
              <a:rPr lang="zh-CN" altLang="en-US" dirty="0"/>
              <a:t>身份识别协议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54154F0-65FA-4E4D-A061-B519CD2F4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身份识别分类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弱识别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r>
              <a:rPr lang="zh-CN" altLang="en-US" dirty="0"/>
              <a:t>使用口令</a:t>
            </a:r>
            <a:r>
              <a:rPr lang="en-US" altLang="zh-CN" b="1" dirty="0"/>
              <a:t>(password)</a:t>
            </a:r>
            <a:r>
              <a:rPr lang="zh-CN" altLang="en-US" dirty="0"/>
              <a:t>、口令段</a:t>
            </a:r>
            <a:r>
              <a:rPr lang="en-US" altLang="zh-CN" b="1" dirty="0"/>
              <a:t>(passphrase)</a:t>
            </a:r>
            <a:r>
              <a:rPr lang="zh-CN" altLang="en-US" dirty="0"/>
              <a:t>、口令驱动的密钥等。</a:t>
            </a:r>
          </a:p>
          <a:p>
            <a:pPr lvl="1" algn="just"/>
            <a:r>
              <a:rPr lang="zh-CN" altLang="en-US" dirty="0">
                <a:solidFill>
                  <a:srgbClr val="FF0000"/>
                </a:solidFill>
              </a:rPr>
              <a:t>强识别</a:t>
            </a:r>
            <a:r>
              <a:rPr lang="en-US" altLang="zh-CN" b="1" dirty="0"/>
              <a:t>:</a:t>
            </a:r>
            <a:r>
              <a:rPr lang="en-US" altLang="zh-CN" dirty="0"/>
              <a:t>  </a:t>
            </a:r>
            <a:r>
              <a:rPr lang="zh-CN" altLang="en-US" dirty="0"/>
              <a:t>通过向验证者展示与证明者实体有关的秘密信息来证明自己的身份。这种类型的识别常常采用</a:t>
            </a:r>
            <a:r>
              <a:rPr lang="zh-CN" altLang="en-US" dirty="0">
                <a:solidFill>
                  <a:srgbClr val="FF0000"/>
                </a:solidFill>
              </a:rPr>
              <a:t>挑战</a:t>
            </a:r>
            <a:r>
              <a:rPr lang="en-US" altLang="zh-CN" b="1" dirty="0">
                <a:solidFill>
                  <a:srgbClr val="FF0000"/>
                </a:solidFill>
                <a:latin typeface="+mn-lt"/>
              </a:rPr>
              <a:t>—</a:t>
            </a:r>
            <a:r>
              <a:rPr lang="zh-CN" altLang="en-US" dirty="0">
                <a:solidFill>
                  <a:srgbClr val="FF0000"/>
                </a:solidFill>
              </a:rPr>
              <a:t>应答</a:t>
            </a:r>
            <a:r>
              <a:rPr lang="en-US" altLang="zh-CN" b="1" dirty="0"/>
              <a:t>(challenge-response)</a:t>
            </a:r>
            <a:r>
              <a:rPr lang="zh-CN" altLang="en-US" dirty="0"/>
              <a:t>的方式进行。挑战是指一方随机地选取一个</a:t>
            </a:r>
            <a:r>
              <a:rPr lang="zh-CN" altLang="en-US" dirty="0">
                <a:solidFill>
                  <a:srgbClr val="FF0000"/>
                </a:solidFill>
              </a:rPr>
              <a:t>秘密数</a:t>
            </a:r>
            <a:r>
              <a:rPr lang="zh-CN" altLang="en-US" dirty="0"/>
              <a:t>发送给另一方</a:t>
            </a:r>
            <a:r>
              <a:rPr lang="en-US" altLang="zh-CN" dirty="0"/>
              <a:t>, </a:t>
            </a:r>
            <a:r>
              <a:rPr lang="zh-CN" altLang="en-US" dirty="0"/>
              <a:t>而</a:t>
            </a:r>
            <a:r>
              <a:rPr lang="zh-CN" altLang="en-US" dirty="0">
                <a:solidFill>
                  <a:srgbClr val="FF0000"/>
                </a:solidFill>
              </a:rPr>
              <a:t>应答是对挑战的回答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CF55723-531C-40F8-BFC7-DA13B7C5718E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02668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53F7AFE-F18C-4E87-BE86-807D68F7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</a:t>
            </a:r>
            <a:r>
              <a:rPr lang="zh-CN" altLang="en-US" dirty="0"/>
              <a:t>身份识别协议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6BE1B3C0-45A6-41AB-BF72-22266A2A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3200" b="1" dirty="0" err="1"/>
              <a:t>Guillou-Quisquater</a:t>
            </a:r>
            <a:r>
              <a:rPr lang="zh-CN" altLang="en-US" sz="3200" dirty="0"/>
              <a:t>身份识别方案</a:t>
            </a:r>
            <a:endParaRPr lang="en-US" altLang="zh-CN" sz="3200" dirty="0"/>
          </a:p>
          <a:p>
            <a:pPr marL="228600" lvl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系统初始化</a:t>
            </a:r>
            <a:endParaRPr lang="en-US" altLang="zh-CN" sz="3200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dirty="0" err="1"/>
              <a:t>Guillou-Quisquater</a:t>
            </a:r>
            <a:r>
              <a:rPr lang="zh-CN" altLang="en-US" dirty="0"/>
              <a:t>身份识别方案需要一个</a:t>
            </a:r>
            <a:r>
              <a:rPr lang="zh-CN" altLang="en-US" dirty="0">
                <a:solidFill>
                  <a:srgbClr val="FF0000"/>
                </a:solidFill>
              </a:rPr>
              <a:t>信任权威</a:t>
            </a:r>
            <a:r>
              <a:rPr lang="en-US" altLang="zh-CN" b="1" i="1" dirty="0">
                <a:solidFill>
                  <a:srgbClr val="FF0000"/>
                </a:solidFill>
              </a:rPr>
              <a:t>TA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TA</a:t>
            </a:r>
            <a:r>
              <a:rPr lang="zh-CN" altLang="en-US" dirty="0"/>
              <a:t>选择两个大素数</a:t>
            </a:r>
            <a:r>
              <a:rPr lang="en-US" altLang="zh-CN" b="1" i="1" dirty="0"/>
              <a:t>p</a:t>
            </a:r>
            <a:r>
              <a:rPr lang="zh-CN" altLang="en-US" dirty="0"/>
              <a:t>和</a:t>
            </a:r>
            <a:r>
              <a:rPr lang="en-US" altLang="zh-CN" b="1" i="1" dirty="0"/>
              <a:t>q</a:t>
            </a:r>
            <a:r>
              <a:rPr lang="en-US" altLang="zh-CN" b="1" dirty="0"/>
              <a:t>, </a:t>
            </a:r>
            <a:r>
              <a:rPr lang="zh-CN" altLang="en-US" dirty="0"/>
              <a:t>计算</a:t>
            </a:r>
            <a:r>
              <a:rPr lang="en-US" altLang="zh-CN" b="1" i="1" dirty="0"/>
              <a:t>n</a:t>
            </a:r>
            <a:r>
              <a:rPr lang="en-US" altLang="zh-CN" b="1" dirty="0"/>
              <a:t>=</a:t>
            </a:r>
            <a:r>
              <a:rPr lang="en-US" altLang="zh-CN" b="1" i="1" dirty="0" err="1"/>
              <a:t>pq</a:t>
            </a:r>
            <a:r>
              <a:rPr lang="en-US" altLang="zh-CN" b="1" dirty="0"/>
              <a:t>, </a:t>
            </a:r>
            <a:r>
              <a:rPr lang="zh-CN" altLang="en-US" dirty="0"/>
              <a:t>确定自己的</a:t>
            </a:r>
            <a:r>
              <a:rPr lang="zh-CN" altLang="en-US" dirty="0">
                <a:solidFill>
                  <a:srgbClr val="FF0000"/>
                </a:solidFill>
              </a:rPr>
              <a:t>签名算法</a:t>
            </a:r>
            <a:r>
              <a:rPr lang="en-US" altLang="zh-CN" b="1" dirty="0" err="1">
                <a:solidFill>
                  <a:srgbClr val="FF0000"/>
                </a:solidFill>
              </a:rPr>
              <a:t>Sig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TA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Hash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en-US" altLang="zh-CN" b="1" i="1" dirty="0">
                <a:solidFill>
                  <a:srgbClr val="FF0000"/>
                </a:solidFill>
              </a:rPr>
              <a:t>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TA</a:t>
            </a:r>
            <a:r>
              <a:rPr lang="zh-CN" altLang="en-US" dirty="0"/>
              <a:t>选取一个长度为</a:t>
            </a:r>
            <a:r>
              <a:rPr lang="en-US" altLang="zh-CN" b="1" dirty="0"/>
              <a:t>40</a:t>
            </a:r>
            <a:r>
              <a:rPr lang="zh-CN" altLang="en-US" dirty="0"/>
              <a:t>比特的</a:t>
            </a:r>
            <a:r>
              <a:rPr lang="zh-CN" altLang="en-US" dirty="0" smtClean="0">
                <a:solidFill>
                  <a:srgbClr val="FF0000"/>
                </a:solidFill>
              </a:rPr>
              <a:t>素数</a:t>
            </a:r>
            <a:r>
              <a:rPr lang="en-US" altLang="zh-CN" b="1" i="1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/>
              <a:t>作为</a:t>
            </a:r>
            <a:r>
              <a:rPr lang="zh-CN" altLang="en-US" dirty="0"/>
              <a:t>自己的公钥</a:t>
            </a:r>
            <a:r>
              <a:rPr lang="en-US" altLang="zh-CN" dirty="0"/>
              <a:t>, </a:t>
            </a:r>
            <a:r>
              <a:rPr lang="zh-CN" altLang="en-US" dirty="0"/>
              <a:t>计算私钥</a:t>
            </a:r>
            <a:r>
              <a:rPr lang="en-US" altLang="zh-CN" b="1" i="1" dirty="0" smtClean="0">
                <a:solidFill>
                  <a:srgbClr val="FF0000"/>
                </a:solidFill>
              </a:rPr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b="1" baseline="30000" dirty="0" smtClean="0">
                <a:solidFill>
                  <a:srgbClr val="FF0000"/>
                </a:solidFill>
              </a:rPr>
              <a:t>-1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 </a:t>
            </a:r>
            <a:r>
              <a:rPr lang="el-GR" altLang="zh-CN" b="1" i="1" dirty="0">
                <a:solidFill>
                  <a:srgbClr val="FF0000"/>
                </a:solidFill>
              </a:rPr>
              <a:t>φ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en-US" altLang="zh-CN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>
                <a:solidFill>
                  <a:srgbClr val="FF0000"/>
                </a:solidFill>
              </a:rPr>
              <a:t>公开参数为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i="1" dirty="0">
                <a:solidFill>
                  <a:srgbClr val="FF0000"/>
                </a:solidFill>
              </a:rPr>
              <a:t> </a:t>
            </a:r>
            <a:r>
              <a:rPr lang="en-US" altLang="zh-CN" b="1" i="1" dirty="0" smtClean="0">
                <a:solidFill>
                  <a:srgbClr val="FF0000"/>
                </a:solidFill>
              </a:rPr>
              <a:t>k</a:t>
            </a:r>
            <a:r>
              <a:rPr lang="en-US" altLang="zh-CN" b="1" dirty="0" smtClean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h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BD9292-237A-4307-9F74-AFC076E67843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00949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C958640-E2BF-4089-A0BA-CE353A96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8.2.4</a:t>
            </a:r>
            <a:r>
              <a:rPr lang="zh-CN" altLang="en-US" dirty="0"/>
              <a:t>身份识别协议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BD73F5B-7265-43FE-90CF-EF553B19F5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934" y="1139824"/>
                <a:ext cx="8145065" cy="4905376"/>
              </a:xfrm>
            </p:spPr>
            <p:txBody>
              <a:bodyPr/>
              <a:lstStyle/>
              <a:p>
                <a:pPr marL="228600" lvl="1">
                  <a:buClr>
                    <a:schemeClr val="tx1"/>
                  </a:buClr>
                  <a:buSzPct val="100000"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3200" b="1" i="1" dirty="0" smtClean="0"/>
                  <a:t>TA</a:t>
                </a:r>
                <a:r>
                  <a:rPr lang="zh-CN" altLang="en-US" sz="3200" dirty="0"/>
                  <a:t>向</a:t>
                </a:r>
                <a:r>
                  <a:rPr lang="en-US" altLang="zh-CN" sz="3200" b="1" i="1" dirty="0"/>
                  <a:t>P</a:t>
                </a:r>
                <a:r>
                  <a:rPr lang="zh-CN" altLang="en-US" sz="3200" dirty="0"/>
                  <a:t>颁发身份证书</a:t>
                </a:r>
                <a:endParaRPr lang="en-US" altLang="zh-CN" sz="3200" dirty="0"/>
              </a:p>
              <a:p>
                <a:pPr marL="687600" lvl="1" indent="-230400" eaLnBrk="1" hangingPunct="1">
                  <a:lnSpc>
                    <a:spcPct val="120000"/>
                  </a:lnSpc>
                  <a:spcBef>
                    <a:spcPct val="0"/>
                  </a:spcBef>
                  <a:buClr>
                    <a:schemeClr val="tx1"/>
                  </a:buClr>
                  <a:buSzPct val="100000"/>
                  <a:defRPr/>
                </a:pPr>
                <a:r>
                  <a:rPr lang="en-US" altLang="zh-CN" b="1" dirty="0"/>
                  <a:t>(1)</a:t>
                </a:r>
                <a:r>
                  <a:rPr lang="en-US" altLang="zh-CN" b="1" i="1" dirty="0"/>
                  <a:t>TA</a:t>
                </a:r>
                <a:r>
                  <a:rPr lang="zh-CN" altLang="en-US" dirty="0"/>
                  <a:t>为</a:t>
                </a:r>
                <a:r>
                  <a:rPr lang="en-US" altLang="zh-CN" b="1" i="1" dirty="0"/>
                  <a:t>P</a:t>
                </a:r>
                <a:r>
                  <a:rPr lang="zh-CN" altLang="en-US" dirty="0"/>
                  <a:t>建立身份信息</a:t>
                </a:r>
                <a:r>
                  <a:rPr lang="en-US" altLang="zh-CN" b="1" i="1" dirty="0"/>
                  <a:t>ID</a:t>
                </a:r>
                <a:r>
                  <a:rPr lang="en-US" altLang="zh-CN" b="1" i="1" baseline="-25000" dirty="0"/>
                  <a:t>P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687600" lvl="1" indent="-230400" eaLnBrk="1" hangingPunct="1">
                  <a:lnSpc>
                    <a:spcPct val="120000"/>
                  </a:lnSpc>
                  <a:spcBef>
                    <a:spcPct val="0"/>
                  </a:spcBef>
                  <a:buClr>
                    <a:schemeClr val="tx1"/>
                  </a:buClr>
                  <a:buSzPct val="100000"/>
                  <a:defRPr/>
                </a:pPr>
                <a:r>
                  <a:rPr lang="en-US" altLang="zh-CN" b="1" dirty="0"/>
                  <a:t>(2)</a:t>
                </a:r>
                <a:r>
                  <a:rPr lang="en-US" altLang="zh-CN" b="1" i="1" dirty="0"/>
                  <a:t>P</a:t>
                </a:r>
                <a:r>
                  <a:rPr lang="zh-CN" altLang="en-US" dirty="0"/>
                  <a:t>秘密选取一个</a:t>
                </a:r>
                <a:r>
                  <a:rPr lang="zh-CN" altLang="en-US" dirty="0" smtClean="0"/>
                  <a:t>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b="1" dirty="0" smtClean="0"/>
                  <a:t>, </a:t>
                </a:r>
                <a:r>
                  <a:rPr lang="en-US" altLang="zh-CN" b="1" dirty="0"/>
                  <a:t>0</a:t>
                </a:r>
                <a:r>
                  <a:rPr lang="en-US" altLang="zh-CN" b="1" dirty="0" smtClean="0"/>
                  <a:t>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zh-CN" altLang="en-US" b="1" dirty="0" smtClean="0"/>
                  <a:t>≤</a:t>
                </a:r>
                <a:r>
                  <a:rPr lang="en-US" altLang="zh-CN" b="1" i="1" dirty="0"/>
                  <a:t>n</a:t>
                </a:r>
                <a:r>
                  <a:rPr lang="en-US" altLang="zh-CN" b="1" dirty="0"/>
                  <a:t>-1</a:t>
                </a:r>
                <a:r>
                  <a:rPr lang="zh-CN" altLang="en-US" dirty="0"/>
                  <a:t>且</a:t>
                </a:r>
                <a:r>
                  <a:rPr lang="en-US" altLang="zh-CN" b="1" dirty="0" err="1"/>
                  <a:t>gcd</a:t>
                </a:r>
                <a:r>
                  <a:rPr lang="en-US" altLang="zh-CN" b="1" dirty="0"/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CN" b="1" dirty="0"/>
                  <a:t>, </a:t>
                </a:r>
                <a:r>
                  <a:rPr lang="en-US" altLang="zh-CN" b="1" i="1" dirty="0"/>
                  <a:t>n</a:t>
                </a:r>
                <a:r>
                  <a:rPr lang="en-US" altLang="zh-CN" b="1" dirty="0"/>
                  <a:t>)=1, </a:t>
                </a:r>
                <a:r>
                  <a:rPr lang="zh-CN" altLang="en-US" dirty="0"/>
                  <a:t>计算</a:t>
                </a:r>
                <a:endParaRPr lang="en-US" altLang="zh-CN" dirty="0"/>
              </a:p>
              <a:p>
                <a:pPr marL="457200" lvl="1" indent="0" algn="ctr" eaLnBrk="1" hangingPunct="1">
                  <a:lnSpc>
                    <a:spcPct val="120000"/>
                  </a:lnSpc>
                  <a:spcBef>
                    <a:spcPct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:r>
                  <a:rPr lang="en-US" altLang="zh-CN" b="1" i="1" dirty="0" smtClean="0">
                    <a:solidFill>
                      <a:srgbClr val="FF0000"/>
                    </a:solidFill>
                  </a:rPr>
                  <a:t>y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=(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CN" b="1" baseline="30000" dirty="0">
                    <a:solidFill>
                      <a:srgbClr val="FF0000"/>
                    </a:solidFill>
                  </a:rPr>
                  <a:t>-</a:t>
                </a:r>
                <a:r>
                  <a:rPr lang="en-US" altLang="zh-CN" b="1" baseline="30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altLang="zh-CN" b="1" i="1" baseline="30000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zh-CN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mod 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n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pPr marL="687600" lvl="1" indent="0" eaLnBrk="1" hangingPunct="1">
                  <a:lnSpc>
                    <a:spcPct val="120000"/>
                  </a:lnSpc>
                  <a:spcBef>
                    <a:spcPct val="0"/>
                  </a:spcBef>
                  <a:buClr>
                    <a:schemeClr val="tx1"/>
                  </a:buClr>
                  <a:buSzPct val="100000"/>
                  <a:buNone/>
                  <a:defRPr/>
                </a:pPr>
                <a:r>
                  <a:rPr lang="zh-CN" altLang="en-US" dirty="0"/>
                  <a:t>并</a:t>
                </a:r>
                <a:r>
                  <a:rPr lang="zh-CN" altLang="en-US" dirty="0" smtClean="0"/>
                  <a:t>将</a:t>
                </a:r>
                <a:r>
                  <a:rPr lang="en-US" altLang="zh-CN" b="1" i="1" dirty="0" smtClean="0"/>
                  <a:t>y</a:t>
                </a:r>
                <a:r>
                  <a:rPr lang="zh-CN" altLang="en-US" dirty="0" smtClean="0"/>
                  <a:t>发送</a:t>
                </a:r>
                <a:r>
                  <a:rPr lang="zh-CN" altLang="en-US" dirty="0"/>
                  <a:t>给</a:t>
                </a:r>
                <a:r>
                  <a:rPr lang="en-US" altLang="zh-CN" b="1" i="1" dirty="0"/>
                  <a:t>TA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687600" lvl="1" indent="-230400" eaLnBrk="1" hangingPunct="1">
                  <a:lnSpc>
                    <a:spcPct val="120000"/>
                  </a:lnSpc>
                  <a:spcBef>
                    <a:spcPct val="0"/>
                  </a:spcBef>
                  <a:buClr>
                    <a:schemeClr val="tx1"/>
                  </a:buClr>
                  <a:buSzPct val="100000"/>
                  <a:defRPr/>
                </a:pPr>
                <a:r>
                  <a:rPr lang="en-US" altLang="zh-CN" b="1" dirty="0"/>
                  <a:t>(3)</a:t>
                </a:r>
                <a:r>
                  <a:rPr lang="en-US" altLang="zh-CN" b="1" i="1" dirty="0"/>
                  <a:t>TA</a:t>
                </a:r>
                <a:r>
                  <a:rPr lang="zh-CN" altLang="en-US" dirty="0"/>
                  <a:t>计算签名</a:t>
                </a:r>
                <a:r>
                  <a:rPr lang="en-US" altLang="zh-CN" b="1" i="1" dirty="0"/>
                  <a:t>s</a:t>
                </a:r>
                <a:r>
                  <a:rPr lang="en-US" altLang="zh-CN" b="1" dirty="0"/>
                  <a:t>=</a:t>
                </a:r>
                <a:r>
                  <a:rPr lang="en-US" altLang="zh-CN" b="1" dirty="0" err="1"/>
                  <a:t>Sig</a:t>
                </a:r>
                <a:r>
                  <a:rPr lang="en-US" altLang="zh-CN" b="1" i="1" baseline="-25000" dirty="0" err="1"/>
                  <a:t>TA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ID</a:t>
                </a:r>
                <a:r>
                  <a:rPr lang="en-US" altLang="zh-CN" b="1" i="1" baseline="-25000" dirty="0"/>
                  <a:t>P</a:t>
                </a:r>
                <a:r>
                  <a:rPr lang="en-US" altLang="zh-CN" b="1" dirty="0"/>
                  <a:t>, </a:t>
                </a:r>
                <a:r>
                  <a:rPr lang="en-US" altLang="zh-CN" b="1" i="1" dirty="0" smtClean="0"/>
                  <a:t>y</a:t>
                </a:r>
                <a:r>
                  <a:rPr lang="en-US" altLang="zh-CN" b="1" dirty="0" smtClean="0"/>
                  <a:t>), </a:t>
                </a:r>
                <a:r>
                  <a:rPr lang="zh-CN" altLang="en-US" dirty="0"/>
                  <a:t>将证书</a:t>
                </a:r>
                <a:r>
                  <a:rPr lang="en-US" altLang="zh-CN" b="1" i="1" dirty="0"/>
                  <a:t>C</a:t>
                </a:r>
                <a:r>
                  <a:rPr lang="en-US" altLang="zh-CN" b="1" dirty="0"/>
                  <a:t>(</a:t>
                </a:r>
                <a:r>
                  <a:rPr lang="en-US" altLang="zh-CN" b="1" i="1" dirty="0"/>
                  <a:t>P</a:t>
                </a:r>
                <a:r>
                  <a:rPr lang="en-US" altLang="zh-CN" b="1" dirty="0"/>
                  <a:t>)= (</a:t>
                </a:r>
                <a:r>
                  <a:rPr lang="en-US" altLang="zh-CN" b="1" i="1" dirty="0"/>
                  <a:t>ID</a:t>
                </a:r>
                <a:r>
                  <a:rPr lang="en-US" altLang="zh-CN" b="1" i="1" baseline="-25000" dirty="0"/>
                  <a:t>P</a:t>
                </a:r>
                <a:r>
                  <a:rPr lang="en-US" altLang="zh-CN" b="1" dirty="0"/>
                  <a:t>, </a:t>
                </a:r>
                <a:r>
                  <a:rPr lang="en-US" altLang="zh-CN" b="1" i="1" dirty="0" smtClean="0"/>
                  <a:t>y</a:t>
                </a:r>
                <a:r>
                  <a:rPr lang="en-US" altLang="zh-CN" b="1" dirty="0" smtClean="0"/>
                  <a:t>, </a:t>
                </a:r>
                <a:r>
                  <a:rPr lang="en-US" altLang="zh-CN" b="1" i="1" dirty="0"/>
                  <a:t>s</a:t>
                </a:r>
                <a:r>
                  <a:rPr lang="en-US" altLang="zh-CN" b="1" dirty="0"/>
                  <a:t>)</a:t>
                </a:r>
                <a:r>
                  <a:rPr lang="zh-CN" altLang="en-US" dirty="0"/>
                  <a:t>发送给</a:t>
                </a:r>
                <a:r>
                  <a:rPr lang="en-US" altLang="zh-CN" b="1" i="1" dirty="0"/>
                  <a:t>P</a:t>
                </a:r>
                <a:r>
                  <a:rPr lang="zh-CN" altLang="en-US" dirty="0"/>
                  <a:t>。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id="{6BD73F5B-7265-43FE-90CF-EF553B19F5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934" y="1139824"/>
                <a:ext cx="8145065" cy="4905376"/>
              </a:xfrm>
              <a:blipFill rotWithShape="1">
                <a:blip r:embed="rId3"/>
                <a:stretch>
                  <a:fillRect l="-1647" t="-621" r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CEB46C-67C2-4629-BC9F-674DF93CBEF8}" type="datetime1">
              <a:rPr lang="zh-CN" altLang="en-US" smtClean="0"/>
              <a:t>2023/5/16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09962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4A42F8F1-36A4-42C8-8662-118DEC6E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8.2.4</a:t>
            </a:r>
            <a:r>
              <a:rPr lang="zh-CN" altLang="en-US"/>
              <a:t>身份识别协议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F133C6-7CC3-49C8-8EDD-BB544F00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033463"/>
            <a:ext cx="7886700" cy="5214937"/>
          </a:xfrm>
        </p:spPr>
        <p:txBody>
          <a:bodyPr/>
          <a:lstStyle/>
          <a:p>
            <a:pPr marL="228600" lvl="1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3200" b="1" i="1" dirty="0"/>
              <a:t>P</a:t>
            </a:r>
            <a:r>
              <a:rPr lang="zh-CN" altLang="en-US" sz="3200" dirty="0"/>
              <a:t>向</a:t>
            </a:r>
            <a:r>
              <a:rPr lang="en-US" altLang="zh-CN" sz="3200" b="1" i="1" dirty="0"/>
              <a:t>V</a:t>
            </a:r>
            <a:r>
              <a:rPr lang="zh-CN" altLang="en-US" sz="3200" dirty="0"/>
              <a:t>证明其身份</a:t>
            </a:r>
            <a:endParaRPr lang="en-US" altLang="zh-CN" sz="3200" dirty="0"/>
          </a:p>
          <a:p>
            <a:pPr marL="687600" lvl="1" indent="-23040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dirty="0"/>
              <a:t>(1)</a:t>
            </a:r>
            <a:r>
              <a:rPr lang="en-US" altLang="zh-CN" b="1" i="1" dirty="0"/>
              <a:t>P</a:t>
            </a:r>
            <a:r>
              <a:rPr lang="zh-CN" altLang="en-US" dirty="0"/>
              <a:t>随机选取</a:t>
            </a:r>
            <a:r>
              <a:rPr lang="zh-CN" altLang="en-US" dirty="0" smtClean="0"/>
              <a:t>整数</a:t>
            </a:r>
            <a:r>
              <a:rPr lang="en-US" altLang="zh-CN" b="1" i="1" dirty="0" smtClean="0">
                <a:solidFill>
                  <a:srgbClr val="FF0000"/>
                </a:solidFill>
              </a:rPr>
              <a:t>r</a:t>
            </a:r>
            <a:r>
              <a:rPr lang="en-US" altLang="zh-CN" b="1" dirty="0" smtClean="0"/>
              <a:t>, </a:t>
            </a:r>
            <a:r>
              <a:rPr lang="en-US" altLang="zh-CN" b="1" dirty="0"/>
              <a:t>1</a:t>
            </a:r>
            <a:r>
              <a:rPr lang="en-US" altLang="zh-CN" b="1" dirty="0" smtClean="0"/>
              <a:t>≤</a:t>
            </a:r>
            <a:r>
              <a:rPr lang="en-US" altLang="zh-CN" b="1" i="1" dirty="0" smtClean="0"/>
              <a:t>r</a:t>
            </a:r>
            <a:r>
              <a:rPr lang="zh-CN" altLang="en-US" b="1" dirty="0" smtClean="0"/>
              <a:t>≤</a:t>
            </a:r>
            <a:r>
              <a:rPr lang="en-US" altLang="zh-CN" b="1" i="1" dirty="0"/>
              <a:t>n</a:t>
            </a:r>
            <a:r>
              <a:rPr lang="en-US" altLang="zh-CN" b="1" dirty="0"/>
              <a:t>-1, </a:t>
            </a:r>
            <a:r>
              <a:rPr lang="zh-CN" altLang="en-US" dirty="0" smtClean="0"/>
              <a:t>计算</a:t>
            </a:r>
            <a:r>
              <a:rPr lang="en-US" altLang="zh-CN" b="1" i="1" dirty="0" smtClean="0">
                <a:solidFill>
                  <a:srgbClr val="FF0000"/>
                </a:solidFill>
              </a:rPr>
              <a:t>u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r</a:t>
            </a:r>
            <a:r>
              <a:rPr lang="en-US" altLang="zh-CN" b="1" i="1" baseline="30000" dirty="0" err="1" smtClean="0">
                <a:solidFill>
                  <a:srgbClr val="FF0000"/>
                </a:solidFill>
              </a:rPr>
              <a:t>k</a:t>
            </a:r>
            <a:r>
              <a:rPr lang="en-US" altLang="zh-CN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</a:t>
            </a:r>
            <a:r>
              <a:rPr lang="en-US" altLang="zh-CN" b="1" i="1" dirty="0">
                <a:solidFill>
                  <a:srgbClr val="FF0000"/>
                </a:solidFill>
              </a:rPr>
              <a:t> n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en-US" altLang="zh-CN" b="1" i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并将</a:t>
            </a:r>
            <a:r>
              <a:rPr lang="zh-CN" altLang="en-US" dirty="0">
                <a:solidFill>
                  <a:srgbClr val="FF0000"/>
                </a:solidFill>
              </a:rPr>
              <a:t>证书</a:t>
            </a:r>
            <a:r>
              <a:rPr lang="en-US" altLang="zh-CN" b="1" i="1" dirty="0">
                <a:solidFill>
                  <a:srgbClr val="FF0000"/>
                </a:solidFill>
              </a:rPr>
              <a:t>C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和</a:t>
            </a:r>
            <a:r>
              <a:rPr lang="en-US" altLang="zh-CN" b="1" i="1" dirty="0" smtClean="0">
                <a:solidFill>
                  <a:srgbClr val="FF0000"/>
                </a:solidFill>
              </a:rPr>
              <a:t>u</a:t>
            </a:r>
            <a:r>
              <a:rPr lang="zh-CN" altLang="en-US" dirty="0" smtClean="0"/>
              <a:t>发送</a:t>
            </a:r>
            <a:r>
              <a:rPr lang="zh-CN" altLang="en-US" dirty="0"/>
              <a:t>给</a:t>
            </a:r>
            <a:r>
              <a:rPr lang="en-US" altLang="zh-CN" b="1" i="1" dirty="0"/>
              <a:t>V</a:t>
            </a:r>
            <a:r>
              <a:rPr lang="zh-CN" altLang="en-US" dirty="0"/>
              <a:t>。</a:t>
            </a:r>
          </a:p>
          <a:p>
            <a:pPr marL="687600" lvl="1" indent="-23040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dirty="0"/>
              <a:t>(2)</a:t>
            </a:r>
            <a:r>
              <a:rPr lang="en-US" altLang="zh-CN" b="1" i="1" dirty="0"/>
              <a:t>V</a:t>
            </a:r>
            <a:r>
              <a:rPr lang="zh-CN" altLang="en-US" dirty="0"/>
              <a:t>验证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是否是</a:t>
            </a:r>
            <a:r>
              <a:rPr lang="en-US" altLang="zh-CN" b="1" i="1" dirty="0">
                <a:solidFill>
                  <a:srgbClr val="FF0000"/>
                </a:solidFill>
              </a:rPr>
              <a:t>TA</a:t>
            </a:r>
            <a:r>
              <a:rPr lang="zh-CN" altLang="en-US" dirty="0">
                <a:solidFill>
                  <a:srgbClr val="FF0000"/>
                </a:solidFill>
              </a:rPr>
              <a:t>对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ID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 smtClean="0">
                <a:solidFill>
                  <a:srgbClr val="FF0000"/>
                </a:solidFill>
              </a:rPr>
              <a:t>y</a:t>
            </a:r>
            <a:r>
              <a:rPr lang="en-US" altLang="zh-CN" b="1" dirty="0" smtClean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的签名</a:t>
            </a:r>
            <a:r>
              <a:rPr lang="zh-CN" altLang="en-US" dirty="0"/>
              <a:t>。如果是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i="1" dirty="0"/>
              <a:t>V</a:t>
            </a:r>
            <a:r>
              <a:rPr lang="zh-CN" altLang="en-US" dirty="0"/>
              <a:t>随机选取</a:t>
            </a:r>
            <a:r>
              <a:rPr lang="zh-CN" altLang="en-US" dirty="0" smtClean="0"/>
              <a:t>整数</a:t>
            </a:r>
            <a:r>
              <a:rPr lang="en-US" altLang="zh-CN" b="1" i="1" dirty="0" smtClean="0">
                <a:solidFill>
                  <a:srgbClr val="FF0000"/>
                </a:solidFill>
              </a:rPr>
              <a:t>e</a:t>
            </a:r>
            <a:r>
              <a:rPr lang="en-US" altLang="zh-CN" b="1" dirty="0" smtClean="0"/>
              <a:t>, </a:t>
            </a:r>
            <a:r>
              <a:rPr lang="en-US" altLang="zh-CN" b="1" dirty="0"/>
              <a:t>0</a:t>
            </a:r>
            <a:r>
              <a:rPr lang="en-US" altLang="zh-CN" b="1" dirty="0" smtClean="0"/>
              <a:t>≤</a:t>
            </a:r>
            <a:r>
              <a:rPr lang="en-US" altLang="zh-CN" b="1" i="1" dirty="0" smtClean="0"/>
              <a:t>e</a:t>
            </a:r>
            <a:r>
              <a:rPr lang="zh-CN" altLang="en-US" b="1" dirty="0" smtClean="0"/>
              <a:t>≤</a:t>
            </a:r>
            <a:r>
              <a:rPr lang="en-US" altLang="zh-CN" b="1" i="1" dirty="0" smtClean="0"/>
              <a:t>k</a:t>
            </a:r>
            <a:r>
              <a:rPr lang="en-US" altLang="zh-CN" b="1" dirty="0" smtClean="0"/>
              <a:t>-1</a:t>
            </a:r>
            <a:r>
              <a:rPr lang="zh-CN" altLang="en-US" dirty="0"/>
              <a:t>并把它发送给</a:t>
            </a:r>
            <a:r>
              <a:rPr lang="en-US" altLang="zh-CN" b="1" i="1" dirty="0"/>
              <a:t>P</a:t>
            </a:r>
            <a:r>
              <a:rPr lang="zh-CN" altLang="en-US" dirty="0"/>
              <a:t>。</a:t>
            </a:r>
          </a:p>
          <a:p>
            <a:pPr marL="687600" lvl="1" indent="-23040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dirty="0"/>
              <a:t>(3)</a:t>
            </a:r>
            <a:r>
              <a:rPr lang="en-US" altLang="zh-CN" b="1" i="1" dirty="0"/>
              <a:t>P</a:t>
            </a:r>
            <a:r>
              <a:rPr lang="zh-CN" altLang="en-US" dirty="0" smtClean="0"/>
              <a:t>计算</a:t>
            </a:r>
            <a:r>
              <a:rPr lang="en-US" altLang="zh-CN" b="1" i="1" dirty="0" smtClean="0">
                <a:solidFill>
                  <a:srgbClr val="FF0000"/>
                </a:solidFill>
              </a:rPr>
              <a:t>v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rx</a:t>
            </a:r>
            <a:r>
              <a:rPr lang="en-US" altLang="zh-CN" b="1" i="1" baseline="30000" dirty="0" err="1" smtClean="0">
                <a:solidFill>
                  <a:srgbClr val="FF0000"/>
                </a:solidFill>
              </a:rPr>
              <a:t>e</a:t>
            </a:r>
            <a:r>
              <a:rPr lang="en-US" altLang="zh-CN" b="1" i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</a:t>
            </a:r>
            <a:r>
              <a:rPr lang="en-US" altLang="zh-CN" b="1" i="1" dirty="0">
                <a:solidFill>
                  <a:srgbClr val="FF0000"/>
                </a:solidFill>
              </a:rPr>
              <a:t> n</a:t>
            </a:r>
            <a:r>
              <a:rPr lang="en-US" altLang="zh-CN" b="1" dirty="0"/>
              <a:t>, </a:t>
            </a:r>
            <a:r>
              <a:rPr lang="zh-CN" altLang="en-US" dirty="0"/>
              <a:t>并</a:t>
            </a:r>
            <a:r>
              <a:rPr lang="zh-CN" altLang="en-US" dirty="0" smtClean="0"/>
              <a:t>将</a:t>
            </a:r>
            <a:r>
              <a:rPr lang="en-US" altLang="zh-CN" b="1" i="1" dirty="0" smtClean="0"/>
              <a:t>v</a:t>
            </a:r>
            <a:r>
              <a:rPr lang="zh-CN" altLang="en-US" dirty="0" smtClean="0"/>
              <a:t>发送</a:t>
            </a:r>
            <a:r>
              <a:rPr lang="zh-CN" altLang="en-US" dirty="0"/>
              <a:t>给</a:t>
            </a:r>
            <a:r>
              <a:rPr lang="en-US" altLang="zh-CN" b="1" i="1" dirty="0"/>
              <a:t>V</a:t>
            </a:r>
            <a:r>
              <a:rPr lang="zh-CN" altLang="en-US" dirty="0"/>
              <a:t>。</a:t>
            </a:r>
          </a:p>
          <a:p>
            <a:pPr marL="687600" lvl="1" indent="-23040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dirty="0"/>
              <a:t>(4)</a:t>
            </a:r>
            <a:r>
              <a:rPr lang="en-US" altLang="zh-CN" b="1" i="1" dirty="0"/>
              <a:t>V</a:t>
            </a:r>
            <a:r>
              <a:rPr lang="zh-CN" altLang="en-US" dirty="0"/>
              <a:t>验证是否</a:t>
            </a:r>
            <a:r>
              <a:rPr lang="zh-CN" altLang="en-US" dirty="0" smtClean="0"/>
              <a:t>有</a:t>
            </a:r>
            <a:r>
              <a:rPr lang="en-US" altLang="zh-CN" b="1" i="1" dirty="0" smtClean="0">
                <a:solidFill>
                  <a:srgbClr val="FF0000"/>
                </a:solidFill>
              </a:rPr>
              <a:t>u</a:t>
            </a:r>
            <a:r>
              <a:rPr lang="en-US" altLang="zh-CN" b="1" dirty="0" smtClean="0">
                <a:solidFill>
                  <a:srgbClr val="FF0000"/>
                </a:solidFill>
              </a:rPr>
              <a:t>=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y</a:t>
            </a:r>
            <a:r>
              <a:rPr lang="en-US" altLang="zh-CN" b="1" i="1" baseline="30000" dirty="0" err="1" smtClean="0">
                <a:solidFill>
                  <a:srgbClr val="FF0000"/>
                </a:solidFill>
              </a:rPr>
              <a:t>e</a:t>
            </a:r>
            <a:r>
              <a:rPr lang="en-US" altLang="zh-CN" b="1" i="1" dirty="0" err="1" smtClean="0">
                <a:solidFill>
                  <a:srgbClr val="FF0000"/>
                </a:solidFill>
              </a:rPr>
              <a:t>v</a:t>
            </a:r>
            <a:r>
              <a:rPr lang="en-US" altLang="zh-CN" b="1" i="1" baseline="30000" dirty="0" err="1" smtClean="0">
                <a:solidFill>
                  <a:srgbClr val="FF0000"/>
                </a:solidFill>
              </a:rPr>
              <a:t>k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 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687600" lvl="1" indent="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zh-CN" altLang="en-US" dirty="0"/>
              <a:t>如果成立</a:t>
            </a:r>
            <a:r>
              <a:rPr lang="en-US" altLang="zh-CN" b="1" dirty="0"/>
              <a:t>, </a:t>
            </a:r>
            <a:r>
              <a:rPr lang="en-US" altLang="zh-CN" b="1" i="1" dirty="0"/>
              <a:t>V</a:t>
            </a:r>
            <a:r>
              <a:rPr lang="zh-CN" altLang="en-US" dirty="0"/>
              <a:t>就接受</a:t>
            </a:r>
            <a:r>
              <a:rPr lang="en-US" altLang="zh-CN" b="1" i="1" dirty="0"/>
              <a:t>P</a:t>
            </a:r>
            <a:r>
              <a:rPr lang="zh-CN" altLang="en-US" dirty="0"/>
              <a:t>的身份证明</a:t>
            </a:r>
            <a:r>
              <a:rPr lang="en-US" altLang="zh-CN" b="1" dirty="0"/>
              <a:t>;</a:t>
            </a:r>
            <a:r>
              <a:rPr lang="en-US" altLang="zh-CN" dirty="0"/>
              <a:t> </a:t>
            </a:r>
            <a:r>
              <a:rPr lang="zh-CN" altLang="en-US" dirty="0"/>
              <a:t>否则拒绝</a:t>
            </a:r>
            <a:r>
              <a:rPr lang="en-US" altLang="zh-CN" b="1" i="1" dirty="0"/>
              <a:t>P</a:t>
            </a:r>
            <a:r>
              <a:rPr lang="zh-CN" altLang="en-US" dirty="0"/>
              <a:t>的身份证明。</a:t>
            </a: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B27AC2-E52C-46CA-A419-8BD0C89C1C1D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230384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79FE717-3D4C-4DEC-95CC-5BF1FB08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8.2.5 </a:t>
            </a:r>
            <a:r>
              <a:rPr lang="zh-CN" altLang="en-US" dirty="0"/>
              <a:t>密码共享方案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87E6C9B9-FE5F-4311-94E7-646FBBD5C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800" dirty="0"/>
              <a:t>保险柜中存放有</a:t>
            </a:r>
            <a:r>
              <a:rPr lang="en-US" altLang="zh-CN" sz="2800" b="1" dirty="0"/>
              <a:t>10</a:t>
            </a:r>
            <a:r>
              <a:rPr lang="zh-CN" altLang="en-US" sz="2800" dirty="0"/>
              <a:t>个人的共有财产</a:t>
            </a:r>
            <a:r>
              <a:rPr lang="en-US" altLang="zh-CN" sz="2800" b="1" dirty="0"/>
              <a:t>, </a:t>
            </a:r>
            <a:r>
              <a:rPr lang="zh-CN" altLang="en-US" sz="2800" dirty="0"/>
              <a:t>要从保险柜中取出物品</a:t>
            </a:r>
            <a:r>
              <a:rPr lang="en-US" altLang="zh-CN" sz="2800" b="1" dirty="0"/>
              <a:t>, </a:t>
            </a:r>
            <a:r>
              <a:rPr lang="zh-CN" altLang="en-US" sz="2800" dirty="0"/>
              <a:t>必须有半数以上的人在场才可取出</a:t>
            </a:r>
            <a:r>
              <a:rPr lang="en-US" altLang="zh-CN" sz="2800" b="1" dirty="0"/>
              <a:t>,</a:t>
            </a:r>
            <a:r>
              <a:rPr lang="zh-CN" altLang="en-US" sz="2800" dirty="0"/>
              <a:t>半数以下则不行。如何构造锁的设计方案</a:t>
            </a:r>
            <a:r>
              <a:rPr lang="en-US" altLang="zh-CN" sz="2800" dirty="0"/>
              <a:t>?</a:t>
            </a:r>
          </a:p>
          <a:p>
            <a:pPr algn="just"/>
            <a:r>
              <a:rPr lang="zh-CN" altLang="en-US" sz="2800" dirty="0">
                <a:latin typeface="+mn-ea"/>
              </a:rPr>
              <a:t>导弹的发射控制、重要安保场所的通行检验</a:t>
            </a:r>
            <a:r>
              <a:rPr lang="en-US" altLang="zh-CN" sz="2800" b="1" dirty="0"/>
              <a:t>, </a:t>
            </a:r>
            <a:r>
              <a:rPr lang="zh-CN" altLang="en-US" sz="2800" dirty="0">
                <a:latin typeface="+mn-ea"/>
              </a:rPr>
              <a:t>通常需要多人同时参与才能生效。因此</a:t>
            </a:r>
            <a:r>
              <a:rPr lang="en-US" altLang="zh-CN" sz="2800" b="1" dirty="0"/>
              <a:t>, </a:t>
            </a:r>
            <a:r>
              <a:rPr lang="zh-CN" altLang="en-US" sz="2800" dirty="0">
                <a:latin typeface="+mn-ea"/>
              </a:rPr>
              <a:t>需要将秘密分给多人掌管</a:t>
            </a:r>
            <a:r>
              <a:rPr lang="en-US" altLang="zh-CN" sz="2800" b="1" dirty="0"/>
              <a:t>, </a:t>
            </a:r>
            <a:r>
              <a:rPr lang="zh-CN" altLang="en-US" sz="2800" dirty="0">
                <a:latin typeface="+mn-ea"/>
              </a:rPr>
              <a:t>并且由一定掌管秘密的人数同时到场才能恢复秘密。方案如何设计</a:t>
            </a:r>
            <a:r>
              <a:rPr lang="en-US" altLang="zh-CN" sz="2800" dirty="0"/>
              <a:t>?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47ED03-33B8-4725-B43D-4FFF157FE061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622576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42C8A86-71FE-43CD-AE49-1A1DDD16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xmlns="" id="{96B15286-1A25-47A0-B5B1-98EA593214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1150" y="1117702"/>
            <a:ext cx="5537902" cy="4579937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61190A2-D2B0-4EFA-ADEE-9EF05B8A2756}"/>
              </a:ext>
            </a:extLst>
          </p:cNvPr>
          <p:cNvSpPr txBox="1"/>
          <p:nvPr/>
        </p:nvSpPr>
        <p:spPr>
          <a:xfrm>
            <a:off x="1352550" y="5742803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端到端加密所需密钥数与终端数之间的关系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D6D6D1-A85E-4AF7-A890-B3CB55C7D951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9863373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AFC227F-4DF1-4DDF-844A-6686CB9E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8.2.5 </a:t>
            </a:r>
            <a:r>
              <a:rPr lang="zh-CN" altLang="en-US" dirty="0"/>
              <a:t>密码共享方案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EFF0F66-5751-40E1-87D2-DB8F6F7F1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秘密共享是现代密码学的一项重要技术</a:t>
            </a:r>
            <a:r>
              <a:rPr lang="en-US" altLang="zh-CN" b="1" dirty="0"/>
              <a:t>, </a:t>
            </a:r>
            <a:r>
              <a:rPr lang="zh-CN" altLang="en-US" dirty="0"/>
              <a:t>是指将一个秘密分成许多份额</a:t>
            </a:r>
            <a:r>
              <a:rPr lang="en-US" altLang="zh-CN" b="1" dirty="0"/>
              <a:t>, </a:t>
            </a:r>
            <a:r>
              <a:rPr lang="zh-CN" altLang="en-US" dirty="0"/>
              <a:t>然后秘密的分配给一群用户</a:t>
            </a:r>
            <a:r>
              <a:rPr lang="en-US" altLang="zh-CN" b="1" dirty="0"/>
              <a:t>, </a:t>
            </a:r>
            <a:r>
              <a:rPr lang="zh-CN" altLang="en-US" dirty="0"/>
              <a:t>使得这群用户中有足够多的人员提供出份额才能重建原来的秘密</a:t>
            </a:r>
            <a:r>
              <a:rPr lang="en-US" altLang="zh-CN" b="1" dirty="0"/>
              <a:t>, </a:t>
            </a:r>
            <a:r>
              <a:rPr lang="zh-CN" altLang="en-US" dirty="0"/>
              <a:t>单个用户根据自身的份额不可能重建原来的秘密。</a:t>
            </a:r>
          </a:p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8AD84-ECBE-466A-88F2-766E6DEF17A0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903358"/>
      </p:ext>
    </p:extLst>
  </p:cSld>
  <p:clrMapOvr>
    <a:masterClrMapping/>
  </p:clrMapOvr>
  <p:transition spd="slow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04FBD53-7B7C-4941-A82E-324334F5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8.2.5 </a:t>
            </a:r>
            <a:r>
              <a:rPr lang="zh-CN" altLang="en-US" dirty="0"/>
              <a:t>密码共享方案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BBF5498-2D8F-49FC-9567-221AC101D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3200" b="1" dirty="0"/>
              <a:t>(</a:t>
            </a:r>
            <a:r>
              <a:rPr lang="en-US" altLang="zh-CN" sz="3200" b="1" i="1" dirty="0"/>
              <a:t>k</a:t>
            </a:r>
            <a:r>
              <a:rPr lang="en-US" altLang="zh-CN" sz="3200" b="1" dirty="0"/>
              <a:t>, </a:t>
            </a:r>
            <a:r>
              <a:rPr lang="en-US" altLang="zh-CN" sz="3200" b="1" i="1" dirty="0"/>
              <a:t>n</a:t>
            </a:r>
            <a:r>
              <a:rPr lang="en-US" altLang="zh-CN" sz="3200" b="1" dirty="0"/>
              <a:t>)</a:t>
            </a:r>
            <a:r>
              <a:rPr lang="zh-CN" altLang="en-US" sz="3200" dirty="0"/>
              <a:t>门限方案</a:t>
            </a:r>
            <a:endParaRPr lang="en-US" altLang="zh-CN" sz="3200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dirty="0"/>
              <a:t>(</a:t>
            </a:r>
            <a:r>
              <a:rPr lang="en-US" altLang="zh-CN" b="1" i="1" dirty="0"/>
              <a:t>k</a:t>
            </a:r>
            <a:r>
              <a:rPr lang="en-US" altLang="zh-CN" b="1" dirty="0"/>
              <a:t>, </a:t>
            </a:r>
            <a:r>
              <a:rPr lang="en-US" altLang="zh-CN" b="1" i="1" dirty="0"/>
              <a:t>n</a:t>
            </a:r>
            <a:r>
              <a:rPr lang="en-US" altLang="zh-CN" b="1" dirty="0"/>
              <a:t>)</a:t>
            </a:r>
            <a:r>
              <a:rPr lang="zh-CN" altLang="en-US" dirty="0"/>
              <a:t>门限方案</a:t>
            </a:r>
            <a:r>
              <a:rPr lang="en-US" altLang="zh-CN" b="1" dirty="0"/>
              <a:t>(threshold schemes)</a:t>
            </a:r>
            <a:r>
              <a:rPr lang="zh-CN" altLang="en-US" dirty="0"/>
              <a:t>是指</a:t>
            </a:r>
            <a:r>
              <a:rPr lang="zh-CN" altLang="en-US" dirty="0">
                <a:solidFill>
                  <a:srgbClr val="FF0000"/>
                </a:solidFill>
              </a:rPr>
              <a:t>将一个秘密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分成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个秘密份额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,…,</a:t>
            </a:r>
            <a:r>
              <a:rPr lang="en-US" altLang="zh-CN" b="1" i="1" dirty="0" err="1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n</a:t>
            </a:r>
            <a:r>
              <a:rPr lang="en-US" altLang="zh-CN" b="1" dirty="0"/>
              <a:t>, </a:t>
            </a:r>
            <a:r>
              <a:rPr lang="zh-CN" altLang="en-US" dirty="0"/>
              <a:t>然后秘密分配给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个用户</a:t>
            </a:r>
            <a:r>
              <a:rPr lang="en-US" altLang="zh-CN" b="1" dirty="0"/>
              <a:t>, </a:t>
            </a:r>
            <a:r>
              <a:rPr lang="zh-CN" altLang="en-US" dirty="0"/>
              <a:t>使得</a:t>
            </a:r>
            <a:r>
              <a:rPr lang="en-US" altLang="zh-CN" b="1" dirty="0"/>
              <a:t>:  </a:t>
            </a:r>
          </a:p>
          <a:p>
            <a:pPr marL="68760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/>
              <a:t>(1)</a:t>
            </a:r>
            <a:r>
              <a:rPr lang="zh-CN" altLang="en-US" dirty="0"/>
              <a:t>由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个或多于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个用户持有的秘密份额</a:t>
            </a:r>
            <a:r>
              <a:rPr lang="en-US" altLang="zh-CN" b="1" i="1" dirty="0" err="1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可恢复秘密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zh-CN" altLang="en-US" dirty="0"/>
              <a:t>。</a:t>
            </a:r>
          </a:p>
          <a:p>
            <a:pPr marL="68760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b="1" dirty="0"/>
              <a:t>(2)</a:t>
            </a:r>
            <a:r>
              <a:rPr lang="zh-CN" altLang="en-US" dirty="0"/>
              <a:t>由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个或更少个用户持有的秘密份额</a:t>
            </a:r>
            <a:r>
              <a:rPr lang="en-US" altLang="zh-CN" b="1" i="1" dirty="0" err="1">
                <a:solidFill>
                  <a:srgbClr val="FF0000"/>
                </a:solidFill>
              </a:rPr>
              <a:t>s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不能获得关于秘密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zh-CN" altLang="en-US" dirty="0">
                <a:solidFill>
                  <a:srgbClr val="FF0000"/>
                </a:solidFill>
              </a:rPr>
              <a:t>的任何信息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/>
              <a:t>这里的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称为门限值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且满足</a:t>
            </a:r>
            <a:r>
              <a:rPr lang="en-US" altLang="zh-CN" b="1" dirty="0"/>
              <a:t>1≤</a:t>
            </a:r>
            <a:r>
              <a:rPr lang="en-US" altLang="zh-CN" b="1" i="1" dirty="0"/>
              <a:t>k</a:t>
            </a:r>
            <a:r>
              <a:rPr lang="zh-CN" altLang="en-US" b="1" dirty="0"/>
              <a:t>≤</a:t>
            </a:r>
            <a:r>
              <a:rPr lang="en-US" altLang="zh-CN" b="1" i="1" dirty="0"/>
              <a:t>n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93DCE03-F66F-41EE-AD65-86843DA54D09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079868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B4F8E43-A981-4054-A866-2BF7F713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8.2.5 </a:t>
            </a:r>
            <a:r>
              <a:rPr lang="zh-CN" altLang="en-US" dirty="0"/>
              <a:t>密码共享方案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C93B14D0-9927-47F1-8379-381F87912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3200" b="1" dirty="0"/>
              <a:t>Shamir</a:t>
            </a:r>
            <a:r>
              <a:rPr lang="zh-CN" altLang="en-US" sz="3200" dirty="0"/>
              <a:t>门限方案</a:t>
            </a:r>
            <a:endParaRPr lang="en-US" altLang="zh-CN" sz="3200" dirty="0"/>
          </a:p>
          <a:p>
            <a:pPr marL="687600" lvl="1" indent="-23040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dirty="0"/>
              <a:t>1979</a:t>
            </a:r>
            <a:r>
              <a:rPr lang="zh-CN" altLang="en-US" dirty="0"/>
              <a:t>年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Shamir</a:t>
            </a:r>
            <a:r>
              <a:rPr lang="zh-CN" altLang="en-US" dirty="0"/>
              <a:t>提出了一个</a:t>
            </a:r>
            <a:r>
              <a:rPr lang="zh-CN" altLang="en-US" dirty="0">
                <a:solidFill>
                  <a:srgbClr val="FF0000"/>
                </a:solidFill>
              </a:rPr>
              <a:t>基于多项式拉格朗日插值的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门限方案</a:t>
            </a:r>
            <a:r>
              <a:rPr lang="zh-CN" altLang="en-US" dirty="0"/>
              <a:t>。设</a:t>
            </a:r>
            <a:r>
              <a:rPr lang="en-US" altLang="zh-CN" b="1" i="1" dirty="0"/>
              <a:t>p</a:t>
            </a:r>
            <a:r>
              <a:rPr lang="zh-CN" altLang="en-US" dirty="0"/>
              <a:t>为一个素数</a:t>
            </a:r>
            <a:r>
              <a:rPr lang="en-US" altLang="zh-CN" dirty="0"/>
              <a:t>, </a:t>
            </a:r>
            <a:r>
              <a:rPr lang="en-US" altLang="zh-CN" b="1" i="1" dirty="0"/>
              <a:t>p</a:t>
            </a:r>
            <a:r>
              <a:rPr lang="zh-CN" altLang="en-US" b="1" dirty="0"/>
              <a:t>≥</a:t>
            </a:r>
            <a:r>
              <a:rPr lang="en-US" altLang="zh-CN" b="1" i="1" dirty="0"/>
              <a:t>n</a:t>
            </a:r>
            <a:r>
              <a:rPr lang="en-US" altLang="zh-CN" b="1" dirty="0"/>
              <a:t>+1,</a:t>
            </a:r>
            <a:r>
              <a:rPr lang="en-US" altLang="zh-CN" dirty="0"/>
              <a:t> </a:t>
            </a:r>
            <a:r>
              <a:rPr lang="zh-CN" altLang="en-US" dirty="0"/>
              <a:t>共享秘密为 </a:t>
            </a:r>
            <a:r>
              <a:rPr lang="en-US" altLang="zh-CN" b="1" i="1" dirty="0"/>
              <a:t>s</a:t>
            </a:r>
            <a:r>
              <a:rPr lang="zh-CN" altLang="en-US" b="1" dirty="0"/>
              <a:t>∈</a:t>
            </a:r>
            <a:r>
              <a:rPr lang="en-US" altLang="zh-CN" b="1" i="1" dirty="0" err="1"/>
              <a:t>Z</a:t>
            </a:r>
            <a:r>
              <a:rPr lang="en-US" altLang="zh-CN" b="1" i="1" baseline="-25000" dirty="0" err="1"/>
              <a:t>p</a:t>
            </a:r>
            <a:r>
              <a:rPr lang="zh-CN" altLang="en-US" dirty="0"/>
              <a:t>。</a:t>
            </a:r>
          </a:p>
          <a:p>
            <a:pPr marL="228600" lvl="1" algn="just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算法组成</a:t>
            </a:r>
            <a:endParaRPr lang="en-US" altLang="zh-CN" sz="3200" dirty="0"/>
          </a:p>
          <a:p>
            <a:pPr marL="687600" lvl="1" indent="-230400" algn="just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/>
              <a:t>假设由一个可信中心</a:t>
            </a:r>
            <a:r>
              <a:rPr lang="en-US" altLang="zh-CN" b="1" i="1" dirty="0"/>
              <a:t>T</a:t>
            </a:r>
            <a:r>
              <a:rPr lang="zh-CN" altLang="en-US" dirty="0"/>
              <a:t>来给这</a:t>
            </a:r>
            <a:r>
              <a:rPr lang="en-US" altLang="zh-CN" b="1" i="1" dirty="0"/>
              <a:t>n</a:t>
            </a:r>
            <a:r>
              <a:rPr lang="zh-CN" altLang="en-US" dirty="0"/>
              <a:t>个用户分配秘密份额</a:t>
            </a:r>
            <a:r>
              <a:rPr lang="en-US" altLang="zh-CN" b="1" dirty="0"/>
              <a:t>, Shamir</a:t>
            </a:r>
            <a:r>
              <a:rPr lang="zh-CN" altLang="en-US" dirty="0"/>
              <a:t>门限方案由</a:t>
            </a:r>
            <a:r>
              <a:rPr lang="zh-CN" altLang="en-US" dirty="0">
                <a:solidFill>
                  <a:srgbClr val="FF0000"/>
                </a:solidFill>
              </a:rPr>
              <a:t>份额分配算法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恢复算法</a:t>
            </a:r>
            <a:r>
              <a:rPr lang="zh-CN" altLang="en-US" dirty="0"/>
              <a:t>构成。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411AD3-A46B-489F-AA87-7B79F1A18842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1035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DDCD213-FDC1-47BE-88E3-128B2154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8.2.5 </a:t>
            </a:r>
            <a:r>
              <a:rPr lang="zh-CN" altLang="en-US" dirty="0"/>
              <a:t>密码共享方案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E8D9C7D-B851-4BFD-9622-E7709A08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5" y="1139824"/>
            <a:ext cx="7886700" cy="4956176"/>
          </a:xfrm>
        </p:spPr>
        <p:txBody>
          <a:bodyPr/>
          <a:lstStyle/>
          <a:p>
            <a:pPr marL="228600" lvl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份额分配算法</a:t>
            </a:r>
            <a:endParaRPr lang="en-US" altLang="zh-CN" sz="3200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T</a:t>
            </a:r>
            <a:r>
              <a:rPr lang="zh-CN" altLang="en-US" dirty="0"/>
              <a:t>随机选择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dirty="0">
                <a:solidFill>
                  <a:srgbClr val="FF0000"/>
                </a:solidFill>
              </a:rPr>
              <a:t>−1</a:t>
            </a:r>
            <a:r>
              <a:rPr lang="zh-CN" altLang="en-US" dirty="0">
                <a:solidFill>
                  <a:srgbClr val="FF0000"/>
                </a:solidFill>
              </a:rPr>
              <a:t>个独立的系数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 ∙∙∙, 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k</a:t>
            </a:r>
            <a:r>
              <a:rPr lang="en-US" altLang="zh-CN" b="1" baseline="-25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∈</a:t>
            </a:r>
            <a:r>
              <a:rPr lang="en-US" altLang="zh-CN" b="1" i="1" dirty="0" err="1"/>
              <a:t>Z</a:t>
            </a:r>
            <a:r>
              <a:rPr lang="en-US" altLang="zh-CN" b="1" i="1" baseline="-25000" dirty="0" err="1"/>
              <a:t>p</a:t>
            </a:r>
            <a:r>
              <a:rPr lang="en-US" altLang="zh-CN" dirty="0"/>
              <a:t>,</a:t>
            </a:r>
            <a:r>
              <a:rPr lang="en-US" altLang="zh-CN" b="1" dirty="0"/>
              <a:t> </a:t>
            </a:r>
            <a:r>
              <a:rPr lang="zh-CN" altLang="en-US" dirty="0"/>
              <a:t>定义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建立一个多项式</a:t>
            </a:r>
            <a:endParaRPr lang="en-US" altLang="zh-CN" dirty="0"/>
          </a:p>
          <a:p>
            <a:pPr marL="457200" lvl="1" indent="0" algn="ctr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b="1" i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dirty="0">
                <a:solidFill>
                  <a:srgbClr val="FF0000"/>
                </a:solidFill>
              </a:rPr>
              <a:t>)=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+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dirty="0">
                <a:solidFill>
                  <a:srgbClr val="FF0000"/>
                </a:solidFill>
              </a:rPr>
              <a:t>+ ∙∙∙+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k</a:t>
            </a:r>
            <a:r>
              <a:rPr lang="en-US" altLang="zh-CN" b="1" baseline="-25000" dirty="0">
                <a:solidFill>
                  <a:srgbClr val="FF0000"/>
                </a:solidFill>
              </a:rPr>
              <a:t>-1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i="1" baseline="30000" dirty="0">
                <a:solidFill>
                  <a:srgbClr val="FF0000"/>
                </a:solidFill>
              </a:rPr>
              <a:t>k</a:t>
            </a:r>
            <a:r>
              <a:rPr lang="en-US" altLang="zh-CN" b="1" baseline="30000" dirty="0">
                <a:solidFill>
                  <a:srgbClr val="FF0000"/>
                </a:solidFill>
              </a:rPr>
              <a:t>-1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i="1" dirty="0"/>
              <a:t>T</a:t>
            </a:r>
            <a:r>
              <a:rPr lang="zh-CN" altLang="en-US" dirty="0"/>
              <a:t>选择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个互不相同的元素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1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baseline="-25000" dirty="0">
                <a:solidFill>
                  <a:srgbClr val="FF0000"/>
                </a:solidFill>
              </a:rPr>
              <a:t>2</a:t>
            </a:r>
            <a:r>
              <a:rPr lang="en-US" altLang="zh-CN" b="1" dirty="0">
                <a:solidFill>
                  <a:srgbClr val="FF0000"/>
                </a:solidFill>
              </a:rPr>
              <a:t>,∙∙∙, </a:t>
            </a:r>
            <a:r>
              <a:rPr lang="en-US" altLang="zh-CN" b="1" i="1" dirty="0" err="1">
                <a:solidFill>
                  <a:srgbClr val="FF0000"/>
                </a:solidFill>
              </a:rPr>
              <a:t>x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∈</a:t>
            </a:r>
            <a:r>
              <a:rPr lang="en-US" altLang="zh-CN" b="1" i="1" dirty="0" err="1">
                <a:solidFill>
                  <a:srgbClr val="FF0000"/>
                </a:solidFill>
              </a:rPr>
              <a:t>Z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p</a:t>
            </a:r>
            <a:r>
              <a:rPr lang="en-US" altLang="zh-CN" b="1" dirty="0"/>
              <a:t>,</a:t>
            </a:r>
            <a:r>
              <a:rPr lang="zh-CN" altLang="en-US" dirty="0"/>
              <a:t>并计算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b="1" dirty="0" err="1">
                <a:solidFill>
                  <a:srgbClr val="FF0000"/>
                </a:solidFill>
              </a:rPr>
              <a:t>≡</a:t>
            </a:r>
            <a:r>
              <a:rPr lang="en-US" altLang="zh-CN" b="1" i="1" dirty="0" err="1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 mod </a:t>
            </a:r>
            <a:r>
              <a:rPr lang="en-US" altLang="zh-CN" b="1" i="1" dirty="0">
                <a:solidFill>
                  <a:srgbClr val="FF0000"/>
                </a:solidFill>
              </a:rPr>
              <a:t>p</a:t>
            </a:r>
            <a:r>
              <a:rPr lang="en-US" altLang="zh-CN" b="1" dirty="0">
                <a:solidFill>
                  <a:srgbClr val="FF0000"/>
                </a:solidFill>
              </a:rPr>
              <a:t>, 1≤</a:t>
            </a:r>
            <a:r>
              <a:rPr lang="en-US" altLang="zh-CN" b="1" i="1" dirty="0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≤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dirty="0"/>
              <a:t>。最直接的方法是令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i</a:t>
            </a:r>
            <a:r>
              <a:rPr lang="en-US" altLang="zh-CN" b="1" dirty="0"/>
              <a:t>=</a:t>
            </a:r>
            <a:r>
              <a:rPr lang="en-US" altLang="zh-CN" b="1" i="1" dirty="0" err="1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zh-CN" altLang="en-US" dirty="0">
                <a:solidFill>
                  <a:srgbClr val="FF0000"/>
                </a:solidFill>
              </a:rPr>
              <a:t>分配给用户</a:t>
            </a:r>
            <a:r>
              <a:rPr lang="en-US" altLang="zh-CN" b="1" i="1" dirty="0">
                <a:solidFill>
                  <a:srgbClr val="FF0000"/>
                </a:solidFill>
              </a:rPr>
              <a:t>U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/>
              <a:t>,  1≤</a:t>
            </a:r>
            <a:r>
              <a:rPr lang="en-US" altLang="zh-CN" b="1" i="1" dirty="0"/>
              <a:t>i</a:t>
            </a:r>
            <a:r>
              <a:rPr lang="zh-CN" altLang="en-US" b="1" dirty="0"/>
              <a:t>≤</a:t>
            </a:r>
            <a:r>
              <a:rPr lang="en-US" altLang="zh-CN" b="1" i="1" dirty="0"/>
              <a:t>n</a:t>
            </a:r>
            <a:r>
              <a:rPr lang="en-US" altLang="zh-CN" b="1" dirty="0"/>
              <a:t>, </a:t>
            </a:r>
            <a:r>
              <a:rPr lang="zh-CN" altLang="en-US" dirty="0"/>
              <a:t>其中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i</a:t>
            </a:r>
            <a:r>
              <a:rPr lang="zh-CN" altLang="en-US" dirty="0"/>
              <a:t>公开</a:t>
            </a:r>
            <a:r>
              <a:rPr lang="en-US" altLang="zh-CN" dirty="0"/>
              <a:t>, </a:t>
            </a:r>
            <a:r>
              <a:rPr lang="en-US" altLang="zh-CN" b="1" i="1" dirty="0" err="1"/>
              <a:t>y</a:t>
            </a:r>
            <a:r>
              <a:rPr lang="en-US" altLang="zh-CN" b="1" i="1" baseline="-25000" dirty="0" err="1"/>
              <a:t>i</a:t>
            </a:r>
            <a:r>
              <a:rPr lang="zh-CN" altLang="en-US" dirty="0"/>
              <a:t>为</a:t>
            </a:r>
            <a:r>
              <a:rPr lang="en-US" altLang="zh-CN" b="1" i="1" dirty="0"/>
              <a:t>U</a:t>
            </a:r>
            <a:r>
              <a:rPr lang="en-US" altLang="zh-CN" b="1" i="1" baseline="-25000" dirty="0"/>
              <a:t>i</a:t>
            </a:r>
            <a:r>
              <a:rPr lang="zh-CN" altLang="en-US" dirty="0"/>
              <a:t>的秘密份额。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CFD3F6-9D87-4D37-BE37-72981A07377C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71945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D3C2945C-EF02-4468-AF87-22F908D8D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8.2.5 </a:t>
            </a:r>
            <a:r>
              <a:rPr lang="zh-CN" altLang="en-US" dirty="0"/>
              <a:t>密码共享方案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771E6E9-3FFE-4988-8EDB-4AD1C9D74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34" y="1139824"/>
            <a:ext cx="8068866" cy="4194176"/>
          </a:xfrm>
        </p:spPr>
        <p:txBody>
          <a:bodyPr/>
          <a:lstStyle/>
          <a:p>
            <a:pPr marL="228600" lvl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恢复算法</a:t>
            </a:r>
            <a:endParaRPr lang="en-US" altLang="zh-CN" sz="3200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/>
              <a:t>任何</a:t>
            </a:r>
            <a:r>
              <a:rPr lang="en-US" altLang="zh-CN" b="1" i="1" dirty="0"/>
              <a:t>k</a:t>
            </a:r>
            <a:r>
              <a:rPr lang="zh-CN" altLang="en-US" dirty="0"/>
              <a:t>个或更多的用户将他们的份额集中起来。这些</a:t>
            </a:r>
            <a:r>
              <a:rPr lang="zh-CN" altLang="en-US" dirty="0">
                <a:solidFill>
                  <a:srgbClr val="FF0000"/>
                </a:solidFill>
              </a:rPr>
              <a:t>份额提供了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个不同的点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x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i="1" dirty="0" err="1">
                <a:solidFill>
                  <a:srgbClr val="FF0000"/>
                </a:solidFill>
              </a:rPr>
              <a:t>y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), </a:t>
            </a:r>
            <a:r>
              <a:rPr lang="zh-CN" altLang="en-US" dirty="0"/>
              <a:t>可以通过拉格朗日插值计算出</a:t>
            </a:r>
            <a:r>
              <a:rPr lang="en-US" altLang="zh-CN" b="1" i="1" dirty="0"/>
              <a:t>f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dirty="0"/>
              <a:t>的系数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i</a:t>
            </a:r>
            <a:r>
              <a:rPr lang="en-US" altLang="zh-CN" b="1" dirty="0"/>
              <a:t>, 0≤</a:t>
            </a:r>
            <a:r>
              <a:rPr lang="en-US" altLang="zh-CN" b="1" i="1" dirty="0"/>
              <a:t>i</a:t>
            </a:r>
            <a:r>
              <a:rPr lang="zh-CN" altLang="en-US" b="1" dirty="0"/>
              <a:t>≤</a:t>
            </a:r>
            <a:r>
              <a:rPr lang="en-US" altLang="zh-CN" b="1" i="1" dirty="0"/>
              <a:t>k</a:t>
            </a:r>
            <a:r>
              <a:rPr lang="en-US" altLang="zh-CN" b="1" dirty="0"/>
              <a:t>-1</a:t>
            </a:r>
            <a:r>
              <a:rPr lang="zh-CN" altLang="en-US" dirty="0"/>
              <a:t>。计算</a:t>
            </a:r>
            <a:r>
              <a:rPr lang="en-US" altLang="zh-CN" b="1" i="1" dirty="0">
                <a:solidFill>
                  <a:srgbClr val="FF0000"/>
                </a:solidFill>
              </a:rPr>
              <a:t>f</a:t>
            </a:r>
            <a:r>
              <a:rPr lang="en-US" altLang="zh-CN" b="1" dirty="0">
                <a:solidFill>
                  <a:srgbClr val="FF0000"/>
                </a:solidFill>
              </a:rPr>
              <a:t>(0)=</a:t>
            </a:r>
            <a:r>
              <a:rPr lang="en-US" altLang="zh-CN" b="1" i="1" dirty="0">
                <a:solidFill>
                  <a:srgbClr val="FF0000"/>
                </a:solidFill>
              </a:rPr>
              <a:t>a</a:t>
            </a:r>
            <a:r>
              <a:rPr lang="en-US" altLang="zh-CN" b="1" baseline="-25000" dirty="0">
                <a:solidFill>
                  <a:srgbClr val="FF0000"/>
                </a:solidFill>
              </a:rPr>
              <a:t>0</a:t>
            </a:r>
            <a:r>
              <a:rPr lang="en-US" altLang="zh-CN" b="1" dirty="0">
                <a:solidFill>
                  <a:srgbClr val="FF0000"/>
                </a:solidFill>
              </a:rPr>
              <a:t>=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zh-CN" altLang="en-US" dirty="0"/>
              <a:t>得到秘密</a:t>
            </a:r>
            <a:r>
              <a:rPr lang="en-US" altLang="zh-CN" b="1" i="1" dirty="0"/>
              <a:t>s</a:t>
            </a:r>
            <a:r>
              <a:rPr lang="zh-CN" altLang="en-US" dirty="0"/>
              <a:t>。</a:t>
            </a:r>
            <a:endParaRPr lang="en-US" altLang="zh-CN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/>
              <a:t>对于一个次数小于</a:t>
            </a:r>
            <a:r>
              <a:rPr lang="en-US" altLang="zh-CN" b="1" i="1" dirty="0"/>
              <a:t>k</a:t>
            </a:r>
            <a:r>
              <a:rPr lang="zh-CN" altLang="en-US" dirty="0"/>
              <a:t>的未知多项式</a:t>
            </a:r>
            <a:r>
              <a:rPr lang="en-US" altLang="zh-CN" b="1" i="1" dirty="0"/>
              <a:t>f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dirty="0"/>
              <a:t>)</a:t>
            </a:r>
            <a:r>
              <a:rPr lang="zh-CN" altLang="en-US" dirty="0"/>
              <a:t>来说</a:t>
            </a:r>
            <a:r>
              <a:rPr lang="en-US" altLang="zh-CN" b="1" dirty="0"/>
              <a:t>, </a:t>
            </a:r>
            <a:r>
              <a:rPr lang="zh-CN" altLang="en-US" dirty="0"/>
              <a:t>给定</a:t>
            </a:r>
            <a:r>
              <a:rPr lang="en-US" altLang="zh-CN" b="1" i="1" dirty="0"/>
              <a:t>k</a:t>
            </a:r>
            <a:r>
              <a:rPr lang="zh-CN" altLang="en-US" dirty="0"/>
              <a:t>个点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i="1" baseline="-25000" dirty="0"/>
              <a:t>i</a:t>
            </a:r>
            <a:r>
              <a:rPr lang="en-US" altLang="zh-CN" b="1" dirty="0"/>
              <a:t>, </a:t>
            </a:r>
            <a:r>
              <a:rPr lang="en-US" altLang="zh-CN" b="1" i="1" dirty="0" err="1"/>
              <a:t>y</a:t>
            </a:r>
            <a:r>
              <a:rPr lang="en-US" altLang="zh-CN" b="1" i="1" baseline="-25000" dirty="0" err="1"/>
              <a:t>i</a:t>
            </a:r>
            <a:r>
              <a:rPr lang="en-US" altLang="zh-CN" b="1" dirty="0"/>
              <a:t>), 1≤</a:t>
            </a:r>
            <a:r>
              <a:rPr lang="en-US" altLang="zh-CN" b="1" i="1" dirty="0"/>
              <a:t>i</a:t>
            </a:r>
            <a:r>
              <a:rPr lang="zh-CN" altLang="en-US" b="1" dirty="0"/>
              <a:t>≤</a:t>
            </a:r>
            <a:r>
              <a:rPr lang="en-US" altLang="zh-CN" b="1" i="1" dirty="0"/>
              <a:t>k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我们可以根据拉格朗日插值公式进行重建</a:t>
            </a:r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endParaRPr lang="zh-CN" altLang="en-US" dirty="0"/>
          </a:p>
          <a:p>
            <a:pPr marL="85140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55000"/>
              <a:buNone/>
              <a:defRPr/>
            </a:pPr>
            <a:endParaRPr lang="zh-CN" altLang="en-US" b="1" dirty="0"/>
          </a:p>
          <a:p>
            <a:pPr marL="1080000" lvl="1" eaLnBrk="1" hangingPunct="1">
              <a:lnSpc>
                <a:spcPct val="120000"/>
              </a:lnSpc>
              <a:spcBef>
                <a:spcPct val="0"/>
              </a:spcBef>
              <a:buClr>
                <a:schemeClr val="accent1"/>
              </a:buClr>
              <a:buSzPct val="55000"/>
              <a:buFont typeface="Wingdings" panose="05000000000000000000" pitchFamily="2" charset="2"/>
              <a:buChar char="n"/>
              <a:defRPr/>
            </a:pPr>
            <a:endParaRPr lang="zh-CN" altLang="en-US" b="1" dirty="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D46E114-4BE0-46A2-92A5-12AAD958E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40942"/>
              </p:ext>
            </p:extLst>
          </p:nvPr>
        </p:nvGraphicFramePr>
        <p:xfrm>
          <a:off x="2924048" y="5253019"/>
          <a:ext cx="3324352" cy="101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52" name="Equation" r:id="rId3" imgW="1193800" imgH="368300" progId="Equation.DSMT4">
                  <p:embed/>
                </p:oleObj>
              </mc:Choice>
              <mc:Fallback>
                <p:oleObj name="Equation" r:id="rId3" imgW="1193800" imgH="36830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4048" y="5253019"/>
                        <a:ext cx="3324352" cy="10140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21093F-3846-4617-8BF9-00A66C42AD41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0467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43F32FF-922C-44B5-B2C9-95741A1E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8.2.5 </a:t>
            </a:r>
            <a:r>
              <a:rPr lang="zh-CN" altLang="en-US" dirty="0"/>
              <a:t>密码共享方案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AF580310-482F-4FEF-9FC8-EBD2C2C9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由</a:t>
            </a:r>
            <a:r>
              <a:rPr lang="en-US" altLang="zh-CN" b="1" i="1" dirty="0"/>
              <a:t>f</a:t>
            </a:r>
            <a:r>
              <a:rPr lang="en-US" altLang="zh-CN" b="1" dirty="0"/>
              <a:t>(0)=</a:t>
            </a:r>
            <a:r>
              <a:rPr lang="en-US" altLang="zh-CN" b="1" i="1" dirty="0"/>
              <a:t> a</a:t>
            </a:r>
            <a:r>
              <a:rPr lang="en-US" altLang="zh-CN" b="1" baseline="-25000" dirty="0"/>
              <a:t>0</a:t>
            </a:r>
            <a:r>
              <a:rPr lang="en-US" altLang="zh-CN" b="1" dirty="0"/>
              <a:t>=</a:t>
            </a:r>
            <a:r>
              <a:rPr lang="en-US" altLang="zh-CN" b="1" i="1" dirty="0"/>
              <a:t>s</a:t>
            </a:r>
            <a:r>
              <a:rPr lang="en-US" altLang="zh-CN" dirty="0"/>
              <a:t>, </a:t>
            </a:r>
            <a:r>
              <a:rPr lang="zh-CN" altLang="en-US" dirty="0"/>
              <a:t>共享的秘密可以表示成</a:t>
            </a:r>
          </a:p>
          <a:p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4FCD7A67-A239-4AB0-A7F1-06576BE2F9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4498048"/>
              </p:ext>
            </p:extLst>
          </p:nvPr>
        </p:nvGraphicFramePr>
        <p:xfrm>
          <a:off x="1371600" y="1905000"/>
          <a:ext cx="529026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74" name="Equation" r:id="rId3" imgW="1587500" imgH="368300" progId="Equation.DSMT4">
                  <p:embed/>
                </p:oleObj>
              </mc:Choice>
              <mc:Fallback>
                <p:oleObj name="Equation" r:id="rId3" imgW="1587500" imgH="368300" progId="Equation.DSMT4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905000"/>
                        <a:ext cx="5290268" cy="1219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F55062-067A-4150-8DAA-50EC1DEBDBDF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51643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FE40D48-DD36-4F22-9DC7-256F45421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8.2.5 </a:t>
            </a:r>
            <a:r>
              <a:rPr lang="zh-CN" altLang="en-US" dirty="0"/>
              <a:t>密码共享方案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D70EE14-BAC2-468B-897F-8DADA3A50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3200" dirty="0"/>
              <a:t>例子</a:t>
            </a:r>
            <a:endParaRPr lang="en-US" altLang="zh-CN" sz="3200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zh-CN" altLang="en-US" dirty="0"/>
              <a:t>设</a:t>
            </a:r>
            <a:r>
              <a:rPr lang="en-US" altLang="zh-CN" b="1" i="1" dirty="0"/>
              <a:t>k</a:t>
            </a:r>
            <a:r>
              <a:rPr lang="en-US" altLang="zh-CN" b="1" dirty="0"/>
              <a:t>=3, </a:t>
            </a:r>
            <a:r>
              <a:rPr lang="en-US" altLang="zh-CN" b="1" i="1" dirty="0"/>
              <a:t>n</a:t>
            </a:r>
            <a:r>
              <a:rPr lang="en-US" altLang="zh-CN" b="1" dirty="0"/>
              <a:t>=5, </a:t>
            </a:r>
            <a:r>
              <a:rPr lang="en-US" altLang="zh-CN" b="1" i="1" dirty="0"/>
              <a:t>p</a:t>
            </a:r>
            <a:r>
              <a:rPr lang="en-US" altLang="zh-CN" b="1" dirty="0"/>
              <a:t>=13, </a:t>
            </a:r>
            <a:r>
              <a:rPr lang="en-US" altLang="zh-CN" b="1" i="1" dirty="0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FF0000"/>
                </a:solidFill>
              </a:rPr>
              <a:t>=10</a:t>
            </a:r>
            <a:r>
              <a:rPr lang="en-US" altLang="zh-CN" b="1" dirty="0"/>
              <a:t>, </a:t>
            </a:r>
            <a:r>
              <a:rPr lang="zh-CN" altLang="en-US" dirty="0"/>
              <a:t>选取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=5, </a:t>
            </a:r>
            <a:r>
              <a:rPr lang="en-US" altLang="zh-CN" b="1" i="1" dirty="0"/>
              <a:t>a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=2, </a:t>
            </a:r>
            <a:r>
              <a:rPr lang="da-DK" altLang="zh-CN" b="1" i="1" dirty="0"/>
              <a:t>f</a:t>
            </a:r>
            <a:r>
              <a:rPr lang="da-DK" altLang="zh-CN" b="1" dirty="0"/>
              <a:t>(</a:t>
            </a:r>
            <a:r>
              <a:rPr lang="da-DK" altLang="zh-CN" b="1" i="1" dirty="0"/>
              <a:t>x</a:t>
            </a:r>
            <a:r>
              <a:rPr lang="da-DK" altLang="zh-CN" b="1" dirty="0"/>
              <a:t>)≡(</a:t>
            </a:r>
            <a:r>
              <a:rPr lang="da-DK" altLang="zh-CN" b="1" dirty="0">
                <a:solidFill>
                  <a:srgbClr val="FF0000"/>
                </a:solidFill>
              </a:rPr>
              <a:t>10</a:t>
            </a:r>
            <a:r>
              <a:rPr lang="da-DK" altLang="zh-CN" b="1" dirty="0"/>
              <a:t>+5</a:t>
            </a:r>
            <a:r>
              <a:rPr lang="da-DK" altLang="zh-CN" b="1" i="1" dirty="0"/>
              <a:t>x</a:t>
            </a:r>
            <a:r>
              <a:rPr lang="da-DK" altLang="zh-CN" b="1" dirty="0"/>
              <a:t>+2</a:t>
            </a:r>
            <a:r>
              <a:rPr lang="da-DK" altLang="zh-CN" b="1" i="1" dirty="0"/>
              <a:t>x</a:t>
            </a:r>
            <a:r>
              <a:rPr lang="da-DK" altLang="zh-CN" b="1" baseline="30000" dirty="0"/>
              <a:t>2</a:t>
            </a:r>
            <a:r>
              <a:rPr lang="da-DK" altLang="zh-CN" b="1" dirty="0"/>
              <a:t>) mod 13</a:t>
            </a:r>
            <a:r>
              <a:rPr lang="zh-CN" altLang="en-US" b="1" dirty="0"/>
              <a:t>。</a:t>
            </a:r>
            <a:endParaRPr lang="da-DK" altLang="zh-CN" b="1" dirty="0"/>
          </a:p>
          <a:p>
            <a:pPr marL="687600" lvl="1" indent="-23040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defRPr/>
            </a:pPr>
            <a:r>
              <a:rPr lang="en-US" altLang="zh-CN" b="1" dirty="0"/>
              <a:t>5</a:t>
            </a:r>
            <a:r>
              <a:rPr lang="zh-CN" altLang="en-US" dirty="0"/>
              <a:t>个份额计算如下</a:t>
            </a:r>
            <a:r>
              <a:rPr lang="en-US" altLang="zh-CN" b="1" dirty="0"/>
              <a:t>: </a:t>
            </a:r>
            <a:r>
              <a:rPr lang="en-US" altLang="zh-CN" dirty="0"/>
              <a:t> </a:t>
            </a:r>
          </a:p>
          <a:p>
            <a:pPr marL="68760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b="1" i="1" dirty="0"/>
              <a:t>y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=</a:t>
            </a:r>
            <a:r>
              <a:rPr lang="en-US" altLang="zh-CN" b="1" i="1" dirty="0"/>
              <a:t>f</a:t>
            </a:r>
            <a:r>
              <a:rPr lang="en-US" altLang="zh-CN" b="1" dirty="0"/>
              <a:t>(1)=10+5+2≡4 mod 13</a:t>
            </a:r>
          </a:p>
          <a:p>
            <a:pPr marL="68760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b="1" i="1" dirty="0"/>
              <a:t>y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=</a:t>
            </a:r>
            <a:r>
              <a:rPr lang="en-US" altLang="zh-CN" b="1" i="1" dirty="0"/>
              <a:t>f</a:t>
            </a:r>
            <a:r>
              <a:rPr lang="en-US" altLang="zh-CN" b="1" dirty="0"/>
              <a:t>(2)=10+10+8≡2 mod 13</a:t>
            </a:r>
          </a:p>
          <a:p>
            <a:pPr marL="68760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b="1" i="1" dirty="0"/>
              <a:t>y</a:t>
            </a:r>
            <a:r>
              <a:rPr lang="en-US" altLang="zh-CN" b="1" baseline="-25000" dirty="0"/>
              <a:t>3</a:t>
            </a:r>
            <a:r>
              <a:rPr lang="en-US" altLang="zh-CN" b="1" dirty="0"/>
              <a:t>=</a:t>
            </a:r>
            <a:r>
              <a:rPr lang="en-US" altLang="zh-CN" b="1" i="1" dirty="0"/>
              <a:t>f</a:t>
            </a:r>
            <a:r>
              <a:rPr lang="en-US" altLang="zh-CN" b="1" dirty="0"/>
              <a:t>(3)=10+15+18≡4 mod 13</a:t>
            </a:r>
          </a:p>
          <a:p>
            <a:pPr marL="68760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b="1" i="1" dirty="0"/>
              <a:t>y</a:t>
            </a:r>
            <a:r>
              <a:rPr lang="en-US" altLang="zh-CN" b="1" baseline="-25000" dirty="0"/>
              <a:t>4</a:t>
            </a:r>
            <a:r>
              <a:rPr lang="en-US" altLang="zh-CN" b="1" dirty="0"/>
              <a:t>=</a:t>
            </a:r>
            <a:r>
              <a:rPr lang="en-US" altLang="zh-CN" b="1" i="1" dirty="0"/>
              <a:t>f</a:t>
            </a:r>
            <a:r>
              <a:rPr lang="en-US" altLang="zh-CN" b="1" dirty="0"/>
              <a:t>(4)=10+20+32≡10 mod 13</a:t>
            </a:r>
          </a:p>
          <a:p>
            <a:pPr marL="687600" lvl="1" indent="0" eaLnBrk="1" hangingPunct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SzPct val="100000"/>
              <a:buNone/>
              <a:defRPr/>
            </a:pPr>
            <a:r>
              <a:rPr lang="en-US" altLang="zh-CN" b="1" i="1" dirty="0"/>
              <a:t>y</a:t>
            </a:r>
            <a:r>
              <a:rPr lang="en-US" altLang="zh-CN" b="1" baseline="-25000" dirty="0"/>
              <a:t>5</a:t>
            </a:r>
            <a:r>
              <a:rPr lang="en-US" altLang="zh-CN" b="1" dirty="0"/>
              <a:t>=</a:t>
            </a:r>
            <a:r>
              <a:rPr lang="en-US" altLang="zh-CN" b="1" i="1" dirty="0"/>
              <a:t>f</a:t>
            </a:r>
            <a:r>
              <a:rPr lang="en-US" altLang="zh-CN" b="1" dirty="0"/>
              <a:t>(5)=10+25+50≡7 mod 13</a:t>
            </a:r>
          </a:p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0B2BB65-E49A-454B-99C1-68E413099D7C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57398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127EA4-0178-4EA5-9AAD-C5CC0E00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8.2.5 </a:t>
            </a:r>
            <a:r>
              <a:rPr lang="zh-CN" altLang="en-US" dirty="0"/>
              <a:t>密码共享方案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B7BD80B6-7F33-407A-8CD6-2BCDD374C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任意取出</a:t>
            </a:r>
            <a:r>
              <a:rPr lang="en-US" altLang="zh-CN" b="1" dirty="0"/>
              <a:t>3</a:t>
            </a:r>
            <a:r>
              <a:rPr lang="zh-CN" altLang="en-US" dirty="0"/>
              <a:t>个份额就可以恢复秘密信息</a:t>
            </a:r>
            <a:r>
              <a:rPr lang="en-US" altLang="zh-CN" b="1" i="1" dirty="0"/>
              <a:t>s</a:t>
            </a:r>
            <a:r>
              <a:rPr lang="en-US" altLang="zh-CN" b="1" dirty="0"/>
              <a:t>=10</a:t>
            </a:r>
            <a:r>
              <a:rPr lang="zh-CN" altLang="en-US" dirty="0"/>
              <a:t>。例如取出</a:t>
            </a:r>
            <a:r>
              <a:rPr lang="en-US" altLang="zh-CN" b="1" dirty="0"/>
              <a:t>(1, 4), (2, 2), (5, 7), </a:t>
            </a:r>
            <a:r>
              <a:rPr lang="zh-CN" altLang="en-US" dirty="0"/>
              <a:t>秘密信息</a:t>
            </a:r>
            <a:r>
              <a:rPr lang="en-US" altLang="zh-CN" b="1" i="1" dirty="0"/>
              <a:t>s</a:t>
            </a:r>
            <a:r>
              <a:rPr lang="zh-CN" altLang="en-US" dirty="0"/>
              <a:t>可以通过下式计算</a:t>
            </a:r>
          </a:p>
          <a:p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xmlns="" id="{995EC58A-55CC-44B1-A1F4-FA51E6C6B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5050694"/>
              </p:ext>
            </p:extLst>
          </p:nvPr>
        </p:nvGraphicFramePr>
        <p:xfrm>
          <a:off x="76200" y="3010548"/>
          <a:ext cx="9067800" cy="8369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8" name="Equation" r:id="rId3" imgW="3543300" imgH="330200" progId="Equation.DSMT4">
                  <p:embed/>
                </p:oleObj>
              </mc:Choice>
              <mc:Fallback>
                <p:oleObj name="Equation" r:id="rId3" imgW="3543300" imgH="330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010548"/>
                        <a:ext cx="9067800" cy="8369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A995F8-07BA-428A-B40C-036B17CFB25A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6473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CA636D65-F4C8-426E-88D9-3A2593D21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25620AD-EAD0-4EA5-9396-38DDE752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密钥分类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会话密钥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 err="1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 err="1">
                <a:solidFill>
                  <a:srgbClr val="FF0000"/>
                </a:solidFill>
              </a:rPr>
              <a:t>s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 终端通信时使用的临时加密密钥</a:t>
            </a:r>
          </a:p>
          <a:p>
            <a:pPr lvl="1">
              <a:buClr>
                <a:schemeClr val="tx1"/>
              </a:buClr>
            </a:pPr>
            <a:r>
              <a:rPr lang="zh-CN" altLang="en-US" dirty="0">
                <a:solidFill>
                  <a:srgbClr val="FF0000"/>
                </a:solidFill>
              </a:rPr>
              <a:t>主密钥 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k</a:t>
            </a:r>
            <a:r>
              <a:rPr lang="en-US" altLang="zh-CN" b="1" i="1" baseline="-25000" dirty="0">
                <a:solidFill>
                  <a:srgbClr val="FF0000"/>
                </a:solidFill>
              </a:rPr>
              <a:t>m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endParaRPr lang="zh-CN" altLang="en-US" b="1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 加密</a:t>
            </a:r>
            <a:r>
              <a:rPr lang="en-US" altLang="zh-CN" b="1" i="1" dirty="0" err="1"/>
              <a:t>k</a:t>
            </a:r>
            <a:r>
              <a:rPr lang="en-US" altLang="zh-CN" b="1" i="1" baseline="-25000" dirty="0" err="1"/>
              <a:t>s</a:t>
            </a:r>
            <a:r>
              <a:rPr lang="zh-CN" altLang="en-US" dirty="0"/>
              <a:t>的密钥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zh-CN" altLang="en-US" dirty="0"/>
              <a:t>每个实体与密钥分发中心共享唯一主密钥</a:t>
            </a:r>
            <a:endParaRPr lang="en-US" altLang="zh-CN" dirty="0"/>
          </a:p>
          <a:p>
            <a:pPr lvl="1">
              <a:buClr>
                <a:schemeClr val="tx1"/>
              </a:buClr>
            </a:pPr>
            <a:r>
              <a:rPr lang="en-US" altLang="zh-CN" b="1" i="1" dirty="0"/>
              <a:t>N</a:t>
            </a:r>
            <a:r>
              <a:rPr lang="zh-CN" altLang="en-US" dirty="0"/>
              <a:t>个实体相互通信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/>
              <a:t>需要</a:t>
            </a:r>
            <a:r>
              <a:rPr lang="en-US" altLang="zh-CN" b="1" dirty="0">
                <a:solidFill>
                  <a:srgbClr val="FF0000"/>
                </a:solidFill>
              </a:rPr>
              <a:t>[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en-US" altLang="zh-CN" b="1" dirty="0">
                <a:solidFill>
                  <a:srgbClr val="FF0000"/>
                </a:solidFill>
              </a:rPr>
              <a:t>-1)]/2</a:t>
            </a:r>
            <a:r>
              <a:rPr lang="zh-CN" altLang="en-US" dirty="0">
                <a:solidFill>
                  <a:srgbClr val="FF0000"/>
                </a:solidFill>
              </a:rPr>
              <a:t>个会话密钥</a:t>
            </a:r>
            <a:r>
              <a:rPr lang="en-US" altLang="zh-CN" b="1" dirty="0"/>
              <a:t>, </a:t>
            </a:r>
            <a:r>
              <a:rPr lang="zh-CN" altLang="en-US" dirty="0"/>
              <a:t>但每个实体持有一个主密钥</a:t>
            </a:r>
            <a:r>
              <a:rPr lang="en-US" altLang="zh-CN" b="1" dirty="0"/>
              <a:t>,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</a:rPr>
              <a:t>共</a:t>
            </a:r>
            <a:r>
              <a:rPr lang="en-US" altLang="zh-CN" b="1" i="1" dirty="0">
                <a:solidFill>
                  <a:srgbClr val="FF0000"/>
                </a:solidFill>
              </a:rPr>
              <a:t>N</a:t>
            </a:r>
            <a:r>
              <a:rPr lang="zh-CN" altLang="en-US" dirty="0">
                <a:solidFill>
                  <a:srgbClr val="FF0000"/>
                </a:solidFill>
              </a:rPr>
              <a:t>个主密钥</a:t>
            </a:r>
            <a:r>
              <a:rPr lang="zh-CN" altLang="en-US" dirty="0"/>
              <a:t>。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DB1D645-4BF0-4293-900E-FE28A693D21A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6411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0F5CEA6-F112-4D59-8FDE-2A1AB9C21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8.1.1 </a:t>
            </a:r>
            <a:r>
              <a:rPr lang="zh-CN" altLang="en-US" dirty="0"/>
              <a:t>基于对称加密的对称密钥分发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xmlns="" id="{F50F5610-C96F-418E-981C-42FAD65C6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41981" y="1062038"/>
            <a:ext cx="4471126" cy="457993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BBDE14CF-A77F-4475-97F1-C4756607D604}"/>
              </a:ext>
            </a:extLst>
          </p:cNvPr>
          <p:cNvSpPr txBox="1"/>
          <p:nvPr/>
        </p:nvSpPr>
        <p:spPr>
          <a:xfrm>
            <a:off x="3296444" y="5723265"/>
            <a:ext cx="2362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密钥的层次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D3A06-0C80-4597-B3FE-09F7B96357F6}" type="datetime1">
              <a:rPr lang="zh-CN" altLang="en-US" smtClean="0"/>
              <a:t>2023/5/15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电子科技大学 计算机学院</a:t>
            </a:r>
            <a:r>
              <a:rPr lang="en-US" altLang="zh-CN" smtClean="0"/>
              <a:t>—</a:t>
            </a:r>
            <a:r>
              <a:rPr lang="zh-CN" altLang="en-US" smtClean="0"/>
              <a:t>密码学 汪小芬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219014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1_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Calibri Light"/>
        <a:ea typeface="仿宋"/>
        <a:cs typeface=""/>
      </a:majorFont>
      <a:minorFont>
        <a:latin typeface="Times New Roman"/>
        <a:ea typeface="仿宋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7608</TotalTime>
  <Words>5488</Words>
  <Application>Microsoft Office PowerPoint</Application>
  <PresentationFormat>全屏显示(4:3)</PresentationFormat>
  <Paragraphs>595</Paragraphs>
  <Slides>77</Slides>
  <Notes>11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79" baseType="lpstr">
      <vt:lpstr>1_Office 主题</vt:lpstr>
      <vt:lpstr>Equation</vt:lpstr>
      <vt:lpstr>密码学 第八章密钥管理与密码协议</vt:lpstr>
      <vt:lpstr>第8章 密钥管理与密码协议</vt:lpstr>
      <vt:lpstr>8.1 密钥管理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8.1.1 基于对称加密的对称密钥分发</vt:lpstr>
      <vt:lpstr>8.1.2 基于非对称加密的对称密钥分发</vt:lpstr>
      <vt:lpstr>8.1.2 基于非对称加密的对称密钥分发</vt:lpstr>
      <vt:lpstr>8.1.2 基于非对称加密的对称密钥分发</vt:lpstr>
      <vt:lpstr>PowerPoint 演示文稿</vt:lpstr>
      <vt:lpstr>8.1.2 基于非对称加密的对称密钥分发</vt:lpstr>
      <vt:lpstr>8.1.2 基于非对称加密的对称密钥分发</vt:lpstr>
      <vt:lpstr>8.1.3 公钥分发</vt:lpstr>
      <vt:lpstr>8.1.3 公钥分发</vt:lpstr>
      <vt:lpstr>8.1.3 公钥分发</vt:lpstr>
      <vt:lpstr>8.1.3 公钥分发</vt:lpstr>
      <vt:lpstr>8.1.3 公钥分发</vt:lpstr>
      <vt:lpstr>8.1.3 公钥分发</vt:lpstr>
      <vt:lpstr>8.1.3 公钥分发</vt:lpstr>
      <vt:lpstr>8.1.3 公钥分发</vt:lpstr>
      <vt:lpstr>PowerPoint 演示文稿</vt:lpstr>
      <vt:lpstr>8.1.4 X.509证书</vt:lpstr>
      <vt:lpstr>8.1.4 X.509证书</vt:lpstr>
      <vt:lpstr>PowerPoint 演示文稿</vt:lpstr>
      <vt:lpstr>8.1.4 X.509证书</vt:lpstr>
      <vt:lpstr>PowerPoint 演示文稿</vt:lpstr>
      <vt:lpstr>8.1.4 X.509证书</vt:lpstr>
      <vt:lpstr>8.1.4 X.509证书</vt:lpstr>
      <vt:lpstr>8.1.4 X.509证书</vt:lpstr>
      <vt:lpstr>8.1.4 X.509证书</vt:lpstr>
      <vt:lpstr>PowerPoint 演示文稿</vt:lpstr>
      <vt:lpstr>8.1.4 X.509证书</vt:lpstr>
      <vt:lpstr>PowerPoint 演示文稿</vt:lpstr>
      <vt:lpstr>8.1.4 X.509证书</vt:lpstr>
      <vt:lpstr>8.1.4 X.509证书</vt:lpstr>
      <vt:lpstr>8.1.5公钥基础设施PKI</vt:lpstr>
      <vt:lpstr>8.1.5公钥基础设施PKI</vt:lpstr>
      <vt:lpstr>PowerPoint 演示文稿</vt:lpstr>
      <vt:lpstr>8.1.5公钥基础设施PKI</vt:lpstr>
      <vt:lpstr>8.2 密码协议</vt:lpstr>
      <vt:lpstr>8.2.1 Needham-Schroeder协议</vt:lpstr>
      <vt:lpstr>8.2.1 Needham-Schroeder协议</vt:lpstr>
      <vt:lpstr>8.2.2 Kerberos认证协议 </vt:lpstr>
      <vt:lpstr>8.2.2 Kerberos认证协议 </vt:lpstr>
      <vt:lpstr>8.2.2 Kerberos认证协议 </vt:lpstr>
      <vt:lpstr>8.2.3 改进的Diffie-Hellman密钥交换协议</vt:lpstr>
      <vt:lpstr>8.2.3 改进的Diffie-Hellman密钥交换协议</vt:lpstr>
      <vt:lpstr>8.2.3 改进的Diffie-Hellman密钥交换协议</vt:lpstr>
      <vt:lpstr>8.2.3 改进的Diffie-Hellman密钥交换协议</vt:lpstr>
      <vt:lpstr>8.2.4身份识别协议</vt:lpstr>
      <vt:lpstr>8.2.4身份识别协议</vt:lpstr>
      <vt:lpstr>8.2.4身份识别协议</vt:lpstr>
      <vt:lpstr>8.2.4身份识别协议</vt:lpstr>
      <vt:lpstr>8.2.4身份识别协议</vt:lpstr>
      <vt:lpstr>8.2.4身份识别协议</vt:lpstr>
      <vt:lpstr>8.2.5 密码共享方案</vt:lpstr>
      <vt:lpstr>8.2.5 密码共享方案</vt:lpstr>
      <vt:lpstr>8.2.5 密码共享方案</vt:lpstr>
      <vt:lpstr>8.2.5 密码共享方案</vt:lpstr>
      <vt:lpstr>8.2.5 密码共享方案</vt:lpstr>
      <vt:lpstr>8.2.5 密码共享方案</vt:lpstr>
      <vt:lpstr>8.2.5 密码共享方案</vt:lpstr>
      <vt:lpstr>8.2.5 密码共享方案</vt:lpstr>
      <vt:lpstr>8.2.5 密码共享方案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xiaofen</cp:lastModifiedBy>
  <cp:revision>449</cp:revision>
  <cp:lastPrinted>1601-01-01T00:00:00Z</cp:lastPrinted>
  <dcterms:created xsi:type="dcterms:W3CDTF">1601-01-01T00:00:00Z</dcterms:created>
  <dcterms:modified xsi:type="dcterms:W3CDTF">2023-05-16T01:12:03Z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