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1768" r:id="rId3"/>
    <p:sldId id="4565" r:id="rId4"/>
    <p:sldId id="4784" r:id="rId5"/>
    <p:sldId id="4844" r:id="rId6"/>
    <p:sldId id="4902" r:id="rId7"/>
    <p:sldId id="2215" r:id="rId8"/>
    <p:sldId id="329" r:id="rId9"/>
    <p:sldId id="4912" r:id="rId10"/>
    <p:sldId id="6454" r:id="rId11"/>
    <p:sldId id="5209" r:id="rId12"/>
    <p:sldId id="4167" r:id="rId13"/>
    <p:sldId id="420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5"/>
  </p:normalViewPr>
  <p:slideViewPr>
    <p:cSldViewPr snapToGrid="0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37B49-89AD-9E48-B215-33C69C8F0DAC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0CC8A-8071-A149-A927-7CA23C9D2F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34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F4A69-C878-4BA0-B01C-5074C37BAB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25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EBCA8-7E09-44C1-AE42-93DD8798F8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9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4A69-C878-4BA0-B01C-5074C37BAB9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17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F4A69-C878-4BA0-B01C-5074C37BAB92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5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EBCA8-7E09-44C1-AE42-93DD8798F8D1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5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F4A69-C878-4BA0-B01C-5074C37BAB92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F4A69-C878-4BA0-B01C-5074C37BAB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13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4A69-C878-4BA0-B01C-5074C37BAB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6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F4A69-C878-4BA0-B01C-5074C37BAB9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59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EBCA8-7E09-44C1-AE42-93DD8798F8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265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EBCA8-7E09-44C1-AE42-93DD8798F8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1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C4423-B53B-C4D3-0B50-C561461CE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1AB711-E900-887B-1E32-C7E1C87EF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4CE28-56FF-1034-6D79-B1721BF4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03EF-AA02-9E46-A810-CE2C7DBA8F8F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43B28-48AD-C702-8AF9-BCA43F5C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42299-D2A6-11FF-C87D-30052021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620D-8050-9140-8B53-DA0D6E6668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04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D4E7D-7687-B81C-B7D7-93F8F585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C4124E-4997-8DA2-FB1B-08A076D5D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6C08E-6E91-C6DB-85F0-E4271913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03EF-AA02-9E46-A810-CE2C7DBA8F8F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BEA86-7F4A-DDAC-B719-858E74AD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81E37-DBA6-86E1-50F7-4CCAF9D1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620D-8050-9140-8B53-DA0D6E6668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09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1994F7-0DC2-7006-0F89-AB058DF9C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730E3-D970-0409-089D-CB13909AC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FA74F-497D-E45A-0F40-1C3497AB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03EF-AA02-9E46-A810-CE2C7DBA8F8F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E707C-D9EF-70FD-8A38-0B420BF7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3AFD5-2D22-1FE5-FF9E-C499A51C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620D-8050-9140-8B53-DA0D6E6668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17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维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E17751"/>
                </a:gs>
                <a:gs pos="100000">
                  <a:srgbClr val="FD7201">
                    <a:alpha val="50000"/>
                  </a:srgbClr>
                </a:gs>
              </a:gsLst>
              <a:lin ang="16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/>
            </a:p>
          </p:txBody>
        </p:sp>
        <p:sp>
          <p:nvSpPr>
            <p:cNvPr id="5" name="任意多边形: 形状 115"/>
            <p:cNvSpPr>
              <a:spLocks noChangeAspect="1"/>
            </p:cNvSpPr>
            <p:nvPr/>
          </p:nvSpPr>
          <p:spPr bwMode="auto">
            <a:xfrm>
              <a:off x="754444" y="0"/>
              <a:ext cx="11437556" cy="6312353"/>
            </a:xfrm>
            <a:custGeom>
              <a:avLst/>
              <a:gdLst>
                <a:gd name="connsiteX0" fmla="*/ 0 w 11437556"/>
                <a:gd name="connsiteY0" fmla="*/ 0 h 6312353"/>
                <a:gd name="connsiteX1" fmla="*/ 11437556 w 11437556"/>
                <a:gd name="connsiteY1" fmla="*/ 0 h 6312353"/>
                <a:gd name="connsiteX2" fmla="*/ 11437556 w 11437556"/>
                <a:gd name="connsiteY2" fmla="*/ 5850316 h 6312353"/>
                <a:gd name="connsiteX3" fmla="*/ 11267872 w 11437556"/>
                <a:gd name="connsiteY3" fmla="*/ 5907731 h 6312353"/>
                <a:gd name="connsiteX4" fmla="*/ 8591547 w 11437556"/>
                <a:gd name="connsiteY4" fmla="*/ 6312353 h 6312353"/>
                <a:gd name="connsiteX5" fmla="*/ 137665 w 11437556"/>
                <a:gd name="connsiteY5" fmla="*/ 406855 h 631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7556" h="6312353">
                  <a:moveTo>
                    <a:pt x="0" y="0"/>
                  </a:moveTo>
                  <a:lnTo>
                    <a:pt x="11437556" y="0"/>
                  </a:lnTo>
                  <a:lnTo>
                    <a:pt x="11437556" y="5850316"/>
                  </a:lnTo>
                  <a:lnTo>
                    <a:pt x="11267872" y="5907731"/>
                  </a:lnTo>
                  <a:cubicBezTo>
                    <a:pt x="10422422" y="6170693"/>
                    <a:pt x="9523527" y="6312353"/>
                    <a:pt x="8591547" y="6312353"/>
                  </a:cubicBezTo>
                  <a:cubicBezTo>
                    <a:pt x="4708295" y="6312353"/>
                    <a:pt x="1399460" y="3852980"/>
                    <a:pt x="137665" y="406855"/>
                  </a:cubicBezTo>
                  <a:close/>
                </a:path>
              </a:pathLst>
            </a:custGeom>
            <a:gradFill>
              <a:gsLst>
                <a:gs pos="0">
                  <a:srgbClr val="E17751"/>
                </a:gs>
                <a:gs pos="100000">
                  <a:srgbClr val="FDD5A6">
                    <a:alpha val="50000"/>
                  </a:srgbClr>
                </a:gs>
              </a:gsLst>
              <a:lin ang="16800000" scaled="0"/>
            </a:gradFill>
            <a:ln>
              <a:noFill/>
            </a:ln>
            <a:effectLst>
              <a:innerShdw blurRad="254000" dist="127000" dir="8100000">
                <a:schemeClr val="accent2">
                  <a:lumMod val="75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79400" y="180000"/>
              <a:ext cx="11833200" cy="6498000"/>
            </a:xfrm>
            <a:prstGeom prst="rect">
              <a:avLst/>
            </a:prstGeom>
            <a:solidFill>
              <a:srgbClr val="FDFBF9"/>
            </a:solidFill>
            <a:ln>
              <a:noFill/>
            </a:ln>
            <a:effectLst>
              <a:outerShdw blurRad="381000" sx="102000" sy="102000" algn="ctr" rotWithShape="0">
                <a:srgbClr val="E1775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26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E17751"/>
                </a:gs>
                <a:gs pos="100000">
                  <a:srgbClr val="F4AD7D"/>
                </a:gs>
              </a:gsLst>
              <a:lin ang="16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/>
            </a:p>
          </p:txBody>
        </p:sp>
        <p:sp>
          <p:nvSpPr>
            <p:cNvPr id="5" name="任意多边形: 形状 115"/>
            <p:cNvSpPr>
              <a:spLocks noChangeAspect="1"/>
            </p:cNvSpPr>
            <p:nvPr/>
          </p:nvSpPr>
          <p:spPr bwMode="auto">
            <a:xfrm>
              <a:off x="754444" y="0"/>
              <a:ext cx="11437556" cy="6312353"/>
            </a:xfrm>
            <a:custGeom>
              <a:avLst/>
              <a:gdLst>
                <a:gd name="connsiteX0" fmla="*/ 0 w 11437556"/>
                <a:gd name="connsiteY0" fmla="*/ 0 h 6312353"/>
                <a:gd name="connsiteX1" fmla="*/ 11437556 w 11437556"/>
                <a:gd name="connsiteY1" fmla="*/ 0 h 6312353"/>
                <a:gd name="connsiteX2" fmla="*/ 11437556 w 11437556"/>
                <a:gd name="connsiteY2" fmla="*/ 5850316 h 6312353"/>
                <a:gd name="connsiteX3" fmla="*/ 11267872 w 11437556"/>
                <a:gd name="connsiteY3" fmla="*/ 5907731 h 6312353"/>
                <a:gd name="connsiteX4" fmla="*/ 8591547 w 11437556"/>
                <a:gd name="connsiteY4" fmla="*/ 6312353 h 6312353"/>
                <a:gd name="connsiteX5" fmla="*/ 137665 w 11437556"/>
                <a:gd name="connsiteY5" fmla="*/ 406855 h 631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7556" h="6312353">
                  <a:moveTo>
                    <a:pt x="0" y="0"/>
                  </a:moveTo>
                  <a:lnTo>
                    <a:pt x="11437556" y="0"/>
                  </a:lnTo>
                  <a:lnTo>
                    <a:pt x="11437556" y="5850316"/>
                  </a:lnTo>
                  <a:lnTo>
                    <a:pt x="11267872" y="5907731"/>
                  </a:lnTo>
                  <a:cubicBezTo>
                    <a:pt x="10422422" y="6170693"/>
                    <a:pt x="9523527" y="6312353"/>
                    <a:pt x="8591547" y="6312353"/>
                  </a:cubicBezTo>
                  <a:cubicBezTo>
                    <a:pt x="4708295" y="6312353"/>
                    <a:pt x="1399460" y="3852980"/>
                    <a:pt x="137665" y="406855"/>
                  </a:cubicBezTo>
                  <a:close/>
                </a:path>
              </a:pathLst>
            </a:custGeom>
            <a:gradFill>
              <a:gsLst>
                <a:gs pos="0">
                  <a:srgbClr val="E17751"/>
                </a:gs>
                <a:gs pos="100000">
                  <a:srgbClr val="FDD5A6">
                    <a:alpha val="50000"/>
                  </a:srgbClr>
                </a:gs>
              </a:gsLst>
              <a:lin ang="16800000" scaled="0"/>
            </a:gradFill>
            <a:ln>
              <a:noFill/>
            </a:ln>
            <a:effectLst>
              <a:innerShdw blurRad="254000" dist="127000" dir="8100000">
                <a:schemeClr val="accent2">
                  <a:lumMod val="75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79400" y="180000"/>
              <a:ext cx="11833200" cy="6498000"/>
            </a:xfrm>
            <a:prstGeom prst="rect">
              <a:avLst/>
            </a:prstGeom>
            <a:solidFill>
              <a:srgbClr val="FDFBF9"/>
            </a:solidFill>
            <a:ln>
              <a:noFill/>
            </a:ln>
            <a:effectLst>
              <a:outerShdw blurRad="381000" sx="102000" sy="102000" algn="ctr" rotWithShape="0">
                <a:srgbClr val="E1775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000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页眉页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矩形 9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E17751"/>
                </a:gs>
                <a:gs pos="100000">
                  <a:srgbClr val="F4AD7D"/>
                </a:gs>
              </a:gsLst>
              <a:lin ang="16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/>
            </a:p>
          </p:txBody>
        </p:sp>
        <p:sp>
          <p:nvSpPr>
            <p:cNvPr id="11" name="任意多边形: 形状 115"/>
            <p:cNvSpPr>
              <a:spLocks noChangeAspect="1"/>
            </p:cNvSpPr>
            <p:nvPr/>
          </p:nvSpPr>
          <p:spPr bwMode="auto">
            <a:xfrm>
              <a:off x="754444" y="0"/>
              <a:ext cx="11437556" cy="6312353"/>
            </a:xfrm>
            <a:custGeom>
              <a:avLst/>
              <a:gdLst>
                <a:gd name="connsiteX0" fmla="*/ 0 w 11437556"/>
                <a:gd name="connsiteY0" fmla="*/ 0 h 6312353"/>
                <a:gd name="connsiteX1" fmla="*/ 11437556 w 11437556"/>
                <a:gd name="connsiteY1" fmla="*/ 0 h 6312353"/>
                <a:gd name="connsiteX2" fmla="*/ 11437556 w 11437556"/>
                <a:gd name="connsiteY2" fmla="*/ 5850316 h 6312353"/>
                <a:gd name="connsiteX3" fmla="*/ 11267872 w 11437556"/>
                <a:gd name="connsiteY3" fmla="*/ 5907731 h 6312353"/>
                <a:gd name="connsiteX4" fmla="*/ 8591547 w 11437556"/>
                <a:gd name="connsiteY4" fmla="*/ 6312353 h 6312353"/>
                <a:gd name="connsiteX5" fmla="*/ 137665 w 11437556"/>
                <a:gd name="connsiteY5" fmla="*/ 406855 h 631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7556" h="6312353">
                  <a:moveTo>
                    <a:pt x="0" y="0"/>
                  </a:moveTo>
                  <a:lnTo>
                    <a:pt x="11437556" y="0"/>
                  </a:lnTo>
                  <a:lnTo>
                    <a:pt x="11437556" y="5850316"/>
                  </a:lnTo>
                  <a:lnTo>
                    <a:pt x="11267872" y="5907731"/>
                  </a:lnTo>
                  <a:cubicBezTo>
                    <a:pt x="10422422" y="6170693"/>
                    <a:pt x="9523527" y="6312353"/>
                    <a:pt x="8591547" y="6312353"/>
                  </a:cubicBezTo>
                  <a:cubicBezTo>
                    <a:pt x="4708295" y="6312353"/>
                    <a:pt x="1399460" y="3852980"/>
                    <a:pt x="137665" y="406855"/>
                  </a:cubicBezTo>
                  <a:close/>
                </a:path>
              </a:pathLst>
            </a:custGeom>
            <a:gradFill>
              <a:gsLst>
                <a:gs pos="0">
                  <a:srgbClr val="E17751"/>
                </a:gs>
                <a:gs pos="100000">
                  <a:srgbClr val="FDD5A6">
                    <a:alpha val="50000"/>
                  </a:srgbClr>
                </a:gs>
              </a:gsLst>
              <a:lin ang="16800000" scaled="0"/>
            </a:gradFill>
            <a:ln>
              <a:noFill/>
            </a:ln>
            <a:effectLst>
              <a:innerShdw blurRad="254000" dist="127000" dir="8100000">
                <a:schemeClr val="accent2">
                  <a:lumMod val="75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79400" y="180000"/>
              <a:ext cx="11833200" cy="6498000"/>
            </a:xfrm>
            <a:prstGeom prst="rect">
              <a:avLst/>
            </a:prstGeom>
            <a:solidFill>
              <a:srgbClr val="FDFBF9"/>
            </a:solidFill>
            <a:ln>
              <a:noFill/>
            </a:ln>
            <a:effectLst>
              <a:outerShdw blurRad="381000" sx="102000" sy="102000" algn="ctr" rotWithShape="0">
                <a:srgbClr val="E1775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00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7EB61-6393-AA0A-D965-447DDEE4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07717-8019-A601-B7B0-0001A6FD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760A5-BF57-00DC-885A-AE9E3C5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03EF-AA02-9E46-A810-CE2C7DBA8F8F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4E053-5A01-E2A9-919D-BDEC7A5A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55EBF-FB33-8663-823B-60EC72EB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620D-8050-9140-8B53-DA0D6E6668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15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A0A9D-C67A-138F-9148-6FAB59A9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72FA2A-07B9-5E0E-6EAB-3A1CA7C2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6CCBF-92F5-90E2-889B-277FF0B1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03EF-AA02-9E46-A810-CE2C7DBA8F8F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4F466-1270-0F66-0528-4E172294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DFC3C-2489-F37B-BEC5-72B9A360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620D-8050-9140-8B53-DA0D6E6668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4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F46B6-4EF1-538B-2D71-6EE04370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0F77A-04AF-CF9C-2230-7F291DEDE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CFC117-1008-54DD-F4FD-6D14B6C1C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F9517-A6A1-BAAF-6A11-786D5C39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03EF-AA02-9E46-A810-CE2C7DBA8F8F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6AAFF-B337-3733-E8CD-B0FA8FAE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ED2DD-0E7E-183C-39FA-0D6E3B2A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620D-8050-9140-8B53-DA0D6E6668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04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04208-5A25-9B5F-D5FB-13F72987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DB9A3-4240-2D0B-EFE3-918A2F69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5DABDE-B2C6-A6C9-A625-F0A3CEFF3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BB9B18-3AFC-8740-4C03-BA33F5A37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B3BFD3-007C-40B1-28B4-A6469A3C6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9B0022-E016-A15B-F5E9-E4F320BA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03EF-AA02-9E46-A810-CE2C7DBA8F8F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F7FBD1-C136-261F-545D-7E0222A6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B9B758-CDC9-AB81-AFEC-B6F998DA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620D-8050-9140-8B53-DA0D6E6668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27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44BF5-9F4E-28D3-0C73-E29124E1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4FE118-831F-CB90-3B6B-0280C095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03EF-AA02-9E46-A810-CE2C7DBA8F8F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D984F4-0909-9EBD-10C0-16463917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556FD3-5225-9040-F3F0-1DE0E60E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620D-8050-9140-8B53-DA0D6E6668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075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48E407-783A-EEBF-3625-AE1165FE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03EF-AA02-9E46-A810-CE2C7DBA8F8F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A10267-50B3-FE8B-4ADD-523570AD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AFB7C9-14F0-0DA4-534A-9790BD5D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620D-8050-9140-8B53-DA0D6E6668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13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E1D84-AF99-4560-635B-C0AD9391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DB49D-112A-9562-21B6-92B0C3793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C91868-A003-74CA-A3EE-9619B8765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026C4B-9196-A959-E9AF-37F9E21F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03EF-AA02-9E46-A810-CE2C7DBA8F8F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81DE3-9595-0274-4201-55C733D9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7B43D-9504-2481-F8C1-02B7EE2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620D-8050-9140-8B53-DA0D6E6668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77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23922-7851-B96E-D231-15BFD264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8B551E-3483-B08B-206F-16E946E84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FF4FD-3A26-E330-EE08-A88DF495C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4A9A8-5B32-1E50-2B30-1BFB8B1B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03EF-AA02-9E46-A810-CE2C7DBA8F8F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2DA63-EE83-3325-4690-B3F84A37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31557C-BBFF-64FD-0765-DDE0D1E1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620D-8050-9140-8B53-DA0D6E6668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67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91BDC9-8212-D9EA-81D9-DA372061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A22F0E-C844-57AC-27DF-166C82C7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BDD58-9964-39A3-7D34-36C21EE24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03EF-AA02-9E46-A810-CE2C7DBA8F8F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040AF-3674-CE52-9720-21ABB828B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54C91-C2BF-FAB4-7369-29AFF20C5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9620D-8050-9140-8B53-DA0D6E6668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13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37C23-D9F6-1D07-45A8-6DF018880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马原</a:t>
            </a:r>
            <a:r>
              <a:rPr kumimoji="1" lang="en-US" altLang="zh-CN" dirty="0"/>
              <a:t>》</a:t>
            </a:r>
            <a:r>
              <a:rPr kumimoji="1" lang="zh-CN" altLang="en-US" dirty="0"/>
              <a:t>思维导图</a:t>
            </a:r>
          </a:p>
        </p:txBody>
      </p:sp>
    </p:spTree>
    <p:extLst>
      <p:ext uri="{BB962C8B-B14F-4D97-AF65-F5344CB8AC3E}">
        <p14:creationId xmlns:p14="http://schemas.microsoft.com/office/powerpoint/2010/main" val="124765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D8807AD4-18F2-4DAD-964E-E0DEF117887B}"/>
              </a:ext>
            </a:extLst>
          </p:cNvPr>
          <p:cNvGrpSpPr/>
          <p:nvPr/>
        </p:nvGrpSpPr>
        <p:grpSpPr>
          <a:xfrm>
            <a:off x="1380075" y="1160847"/>
            <a:ext cx="683184" cy="4777528"/>
            <a:chOff x="1380075" y="1160847"/>
            <a:chExt cx="683184" cy="4777528"/>
          </a:xfrm>
        </p:grpSpPr>
        <p:cxnSp>
          <p:nvCxnSpPr>
            <p:cNvPr id="79" name="直接连接符 78"/>
            <p:cNvCxnSpPr>
              <a:cxnSpLocks/>
            </p:cNvCxnSpPr>
            <p:nvPr/>
          </p:nvCxnSpPr>
          <p:spPr>
            <a:xfrm flipH="1" flipV="1">
              <a:off x="1775259" y="1160847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 flipV="1">
              <a:off x="1775259" y="2851477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 flipV="1">
              <a:off x="1775259" y="4525310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cxnSpLocks/>
            </p:cNvCxnSpPr>
            <p:nvPr/>
          </p:nvCxnSpPr>
          <p:spPr>
            <a:xfrm flipH="1" flipV="1">
              <a:off x="1775259" y="5938375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cxnSpLocks/>
            </p:cNvCxnSpPr>
            <p:nvPr/>
          </p:nvCxnSpPr>
          <p:spPr>
            <a:xfrm>
              <a:off x="1775259" y="1160847"/>
              <a:ext cx="0" cy="4777528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 flipV="1">
              <a:off x="1380075" y="3500905"/>
              <a:ext cx="396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F398691-9051-4D51-A5D2-4EFE060F5DB3}"/>
              </a:ext>
            </a:extLst>
          </p:cNvPr>
          <p:cNvGrpSpPr/>
          <p:nvPr/>
        </p:nvGrpSpPr>
        <p:grpSpPr>
          <a:xfrm>
            <a:off x="3912620" y="2255640"/>
            <a:ext cx="365762" cy="1245266"/>
            <a:chOff x="3912620" y="2255640"/>
            <a:chExt cx="365762" cy="1245266"/>
          </a:xfrm>
        </p:grpSpPr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CBFC213D-26FF-42A7-9CEB-82152A99A2DA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 flipV="1">
              <a:off x="3912620" y="2255640"/>
              <a:ext cx="365760" cy="607945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连接符: 肘形 129">
              <a:extLst>
                <a:ext uri="{FF2B5EF4-FFF2-40B4-BE49-F238E27FC236}">
                  <a16:creationId xmlns:a16="http://schemas.microsoft.com/office/drawing/2014/main" id="{495CCA42-5AB0-457E-8BCA-516C9F6694D3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 flipV="1">
              <a:off x="3912620" y="2670729"/>
              <a:ext cx="365760" cy="192856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连接符: 肘形 131">
              <a:extLst>
                <a:ext uri="{FF2B5EF4-FFF2-40B4-BE49-F238E27FC236}">
                  <a16:creationId xmlns:a16="http://schemas.microsoft.com/office/drawing/2014/main" id="{40B0A4A8-BC20-453E-A0D7-40AE21FD0C21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20" y="2863585"/>
              <a:ext cx="365762" cy="205132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连接符: 肘形 156">
              <a:extLst>
                <a:ext uri="{FF2B5EF4-FFF2-40B4-BE49-F238E27FC236}">
                  <a16:creationId xmlns:a16="http://schemas.microsoft.com/office/drawing/2014/main" id="{CFBCCB7F-E41D-4305-80C6-1DFEDF30BA15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>
              <a:off x="3912620" y="2863585"/>
              <a:ext cx="365760" cy="637321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802A6E35-1E59-4B3E-A72F-EF8BF55BE954}"/>
              </a:ext>
            </a:extLst>
          </p:cNvPr>
          <p:cNvGrpSpPr/>
          <p:nvPr/>
        </p:nvGrpSpPr>
        <p:grpSpPr>
          <a:xfrm>
            <a:off x="3931404" y="5522711"/>
            <a:ext cx="346976" cy="870659"/>
            <a:chOff x="3931404" y="5522711"/>
            <a:chExt cx="346976" cy="870659"/>
          </a:xfrm>
        </p:grpSpPr>
        <p:cxnSp>
          <p:nvCxnSpPr>
            <p:cNvPr id="168" name="连接符: 肘形 167">
              <a:extLst>
                <a:ext uri="{FF2B5EF4-FFF2-40B4-BE49-F238E27FC236}">
                  <a16:creationId xmlns:a16="http://schemas.microsoft.com/office/drawing/2014/main" id="{478CCC92-4302-4757-95CA-BC7654B25189}"/>
                </a:ext>
              </a:extLst>
            </p:cNvPr>
            <p:cNvCxnSpPr>
              <a:cxnSpLocks/>
              <a:stCxn id="90" idx="4"/>
              <a:endCxn id="113" idx="1"/>
            </p:cNvCxnSpPr>
            <p:nvPr/>
          </p:nvCxnSpPr>
          <p:spPr>
            <a:xfrm flipV="1">
              <a:off x="3931404" y="5522711"/>
              <a:ext cx="346976" cy="435519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连接符: 肘形 169">
              <a:extLst>
                <a:ext uri="{FF2B5EF4-FFF2-40B4-BE49-F238E27FC236}">
                  <a16:creationId xmlns:a16="http://schemas.microsoft.com/office/drawing/2014/main" id="{BC5AA32C-F3D0-4610-9AC1-2595CB4F31A0}"/>
                </a:ext>
              </a:extLst>
            </p:cNvPr>
            <p:cNvCxnSpPr>
              <a:cxnSpLocks/>
              <a:stCxn id="90" idx="4"/>
              <a:endCxn id="114" idx="1"/>
            </p:cNvCxnSpPr>
            <p:nvPr/>
          </p:nvCxnSpPr>
          <p:spPr>
            <a:xfrm flipV="1">
              <a:off x="3931404" y="5958040"/>
              <a:ext cx="346976" cy="190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连接符: 肘形 172">
              <a:extLst>
                <a:ext uri="{FF2B5EF4-FFF2-40B4-BE49-F238E27FC236}">
                  <a16:creationId xmlns:a16="http://schemas.microsoft.com/office/drawing/2014/main" id="{253B7C95-9BE2-4E23-B090-6F2A60C2389D}"/>
                </a:ext>
              </a:extLst>
            </p:cNvPr>
            <p:cNvCxnSpPr>
              <a:cxnSpLocks/>
              <a:stCxn id="90" idx="4"/>
              <a:endCxn id="119" idx="1"/>
            </p:cNvCxnSpPr>
            <p:nvPr/>
          </p:nvCxnSpPr>
          <p:spPr>
            <a:xfrm>
              <a:off x="3931404" y="5958230"/>
              <a:ext cx="346976" cy="435140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865C5B6-E5A4-45E7-99C9-6A9AC7B3ED51}"/>
              </a:ext>
            </a:extLst>
          </p:cNvPr>
          <p:cNvGrpSpPr/>
          <p:nvPr/>
        </p:nvGrpSpPr>
        <p:grpSpPr>
          <a:xfrm>
            <a:off x="3931404" y="4050294"/>
            <a:ext cx="346976" cy="924437"/>
            <a:chOff x="3931404" y="4050294"/>
            <a:chExt cx="346976" cy="924437"/>
          </a:xfrm>
        </p:grpSpPr>
        <p:cxnSp>
          <p:nvCxnSpPr>
            <p:cNvPr id="159" name="连接符: 肘形 158">
              <a:extLst>
                <a:ext uri="{FF2B5EF4-FFF2-40B4-BE49-F238E27FC236}">
                  <a16:creationId xmlns:a16="http://schemas.microsoft.com/office/drawing/2014/main" id="{DC41E0CC-9118-4B88-BA89-9553054E02E5}"/>
                </a:ext>
              </a:extLst>
            </p:cNvPr>
            <p:cNvCxnSpPr>
              <a:cxnSpLocks/>
              <a:stCxn id="92" idx="4"/>
              <a:endCxn id="110" idx="1"/>
            </p:cNvCxnSpPr>
            <p:nvPr/>
          </p:nvCxnSpPr>
          <p:spPr>
            <a:xfrm flipV="1">
              <a:off x="3931404" y="4050294"/>
              <a:ext cx="346976" cy="456136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连接符: 肘形 163">
              <a:extLst>
                <a:ext uri="{FF2B5EF4-FFF2-40B4-BE49-F238E27FC236}">
                  <a16:creationId xmlns:a16="http://schemas.microsoft.com/office/drawing/2014/main" id="{F03DF14F-53CD-4120-99F7-10E0A753E37C}"/>
                </a:ext>
              </a:extLst>
            </p:cNvPr>
            <p:cNvCxnSpPr>
              <a:cxnSpLocks/>
              <a:stCxn id="92" idx="4"/>
              <a:endCxn id="112" idx="1"/>
            </p:cNvCxnSpPr>
            <p:nvPr/>
          </p:nvCxnSpPr>
          <p:spPr>
            <a:xfrm>
              <a:off x="3931404" y="4506430"/>
              <a:ext cx="346976" cy="468301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469229E0-8F75-4E9E-9423-0F1FC8D6207E}"/>
                </a:ext>
              </a:extLst>
            </p:cNvPr>
            <p:cNvCxnSpPr>
              <a:cxnSpLocks/>
              <a:stCxn id="92" idx="4"/>
              <a:endCxn id="111" idx="1"/>
            </p:cNvCxnSpPr>
            <p:nvPr/>
          </p:nvCxnSpPr>
          <p:spPr>
            <a:xfrm>
              <a:off x="3931404" y="4506430"/>
              <a:ext cx="346976" cy="6083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8AEA12DE-88B9-4DB4-BDD5-DA7E7BB04530}"/>
              </a:ext>
            </a:extLst>
          </p:cNvPr>
          <p:cNvGrpSpPr/>
          <p:nvPr/>
        </p:nvGrpSpPr>
        <p:grpSpPr>
          <a:xfrm>
            <a:off x="3931404" y="568992"/>
            <a:ext cx="346976" cy="998568"/>
            <a:chOff x="3931404" y="568992"/>
            <a:chExt cx="346976" cy="998568"/>
          </a:xfrm>
        </p:grpSpPr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7B9B5E27-5F41-47A0-92AD-DD762F479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1404" y="568992"/>
              <a:ext cx="346976" cy="611710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D44E3DE-5D23-478A-945C-9972FAD817F5}"/>
                </a:ext>
              </a:extLst>
            </p:cNvPr>
            <p:cNvCxnSpPr>
              <a:cxnSpLocks/>
              <a:stCxn id="96" idx="4"/>
              <a:endCxn id="106" idx="1"/>
            </p:cNvCxnSpPr>
            <p:nvPr/>
          </p:nvCxnSpPr>
          <p:spPr>
            <a:xfrm>
              <a:off x="3931404" y="1180702"/>
              <a:ext cx="346976" cy="386858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9D2078EB-A924-4FC7-B91B-8BE78A56E66E}"/>
                </a:ext>
              </a:extLst>
            </p:cNvPr>
            <p:cNvCxnSpPr>
              <a:cxnSpLocks/>
            </p:cNvCxnSpPr>
            <p:nvPr/>
          </p:nvCxnSpPr>
          <p:spPr>
            <a:xfrm>
              <a:off x="4104892" y="1131392"/>
              <a:ext cx="1734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îṣľîďê"/>
          <p:cNvSpPr/>
          <p:nvPr/>
        </p:nvSpPr>
        <p:spPr>
          <a:xfrm>
            <a:off x="8354964" y="884536"/>
            <a:ext cx="2700000" cy="288000"/>
          </a:xfrm>
          <a:prstGeom prst="roundRect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 lvl="0">
              <a:buClr>
                <a:srgbClr val="C00000"/>
              </a:buClr>
              <a:buSzPct val="80000"/>
              <a:defRPr/>
            </a:pP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社会基本矛盾和主要矛盾的关系</a:t>
            </a:r>
          </a:p>
        </p:txBody>
      </p:sp>
      <p:sp>
        <p:nvSpPr>
          <p:cNvPr id="133" name="iṩ1ïḓé"/>
          <p:cNvSpPr/>
          <p:nvPr/>
        </p:nvSpPr>
        <p:spPr>
          <a:xfrm>
            <a:off x="8354963" y="1245723"/>
            <a:ext cx="2700000" cy="288000"/>
          </a:xfrm>
          <a:prstGeom prst="roundRect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>
              <a:buClr>
                <a:srgbClr val="C00000"/>
              </a:buClr>
              <a:buSzPct val="80000"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新时代中国社会主要矛盾的转化</a:t>
            </a:r>
          </a:p>
        </p:txBody>
      </p:sp>
      <p:sp>
        <p:nvSpPr>
          <p:cNvPr id="136" name="iṣḷîḓê"/>
          <p:cNvSpPr/>
          <p:nvPr/>
        </p:nvSpPr>
        <p:spPr>
          <a:xfrm>
            <a:off x="8354963" y="1610423"/>
            <a:ext cx="2700000" cy="288000"/>
          </a:xfrm>
          <a:prstGeom prst="roundRect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>
              <a:buClr>
                <a:srgbClr val="C00000"/>
              </a:buClr>
              <a:buSzPct val="80000"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新时代中国社会主要矛盾转化的依据</a:t>
            </a:r>
          </a:p>
        </p:txBody>
      </p:sp>
      <p:sp>
        <p:nvSpPr>
          <p:cNvPr id="196" name="îṣľîďê"/>
          <p:cNvSpPr/>
          <p:nvPr/>
        </p:nvSpPr>
        <p:spPr>
          <a:xfrm>
            <a:off x="8429254" y="4411875"/>
            <a:ext cx="3348000" cy="288000"/>
          </a:xfrm>
          <a:prstGeom prst="roundRect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>
                <a:srgbClr val="C00000"/>
              </a:buClr>
              <a:buSzPct val="80000"/>
              <a:defRPr/>
            </a:pP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中国的社会主义改革是一场深刻的革命</a:t>
            </a:r>
          </a:p>
        </p:txBody>
      </p:sp>
      <p:sp>
        <p:nvSpPr>
          <p:cNvPr id="199" name="iṩ1ïḓé"/>
          <p:cNvSpPr/>
          <p:nvPr/>
        </p:nvSpPr>
        <p:spPr>
          <a:xfrm>
            <a:off x="8429254" y="4834027"/>
            <a:ext cx="3348000" cy="288000"/>
          </a:xfrm>
          <a:prstGeom prst="roundRect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buClr>
                <a:srgbClr val="C00000"/>
              </a:buClr>
              <a:buSzPct val="80000"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从中国改革开放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多年成就看改革的社会作用</a:t>
            </a:r>
          </a:p>
        </p:txBody>
      </p:sp>
      <p:sp>
        <p:nvSpPr>
          <p:cNvPr id="202" name="iṣḷîḓê"/>
          <p:cNvSpPr/>
          <p:nvPr/>
        </p:nvSpPr>
        <p:spPr>
          <a:xfrm>
            <a:off x="8429254" y="5256180"/>
            <a:ext cx="3348000" cy="288000"/>
          </a:xfrm>
          <a:prstGeom prst="roundRect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buClr>
                <a:srgbClr val="C00000"/>
              </a:buClr>
              <a:buSzPct val="80000"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把改革一以贯之坚持下去</a:t>
            </a:r>
          </a:p>
        </p:txBody>
      </p:sp>
      <p:sp>
        <p:nvSpPr>
          <p:cNvPr id="98" name="iṧļiḑe"/>
          <p:cNvSpPr/>
          <p:nvPr/>
        </p:nvSpPr>
        <p:spPr>
          <a:xfrm>
            <a:off x="742235" y="1569611"/>
            <a:ext cx="648000" cy="3960000"/>
          </a:xfrm>
          <a:prstGeom prst="cube">
            <a:avLst>
              <a:gd name="adj" fmla="val 6295"/>
            </a:avLst>
          </a:prstGeom>
          <a:solidFill>
            <a:schemeClr val="bg1"/>
          </a:solidFill>
          <a:ln w="6350" cap="rnd">
            <a:solidFill>
              <a:schemeClr val="bg1">
                <a:lumMod val="8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r>
              <a:rPr lang="zh-CN" altLang="en-US" sz="2000" b="1" dirty="0">
                <a:solidFill>
                  <a:srgbClr val="E55003"/>
                </a:solidFill>
                <a:latin typeface="微软雅黑" panose="020B0503020204020204" charset="-122"/>
                <a:ea typeface="微软雅黑" panose="020B0503020204020204" charset="-122"/>
              </a:rPr>
              <a:t>社会历史发展的动力系统</a:t>
            </a:r>
          </a:p>
        </p:txBody>
      </p: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986892A2-F999-4B14-A47C-7D4E4D50B2ED}"/>
              </a:ext>
            </a:extLst>
          </p:cNvPr>
          <p:cNvGrpSpPr/>
          <p:nvPr/>
        </p:nvGrpSpPr>
        <p:grpSpPr>
          <a:xfrm>
            <a:off x="7839882" y="1028536"/>
            <a:ext cx="515082" cy="725887"/>
            <a:chOff x="7839882" y="1028536"/>
            <a:chExt cx="515082" cy="725887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9948D40-8DE5-427A-B1AD-785D43E880A4}"/>
                </a:ext>
              </a:extLst>
            </p:cNvPr>
            <p:cNvCxnSpPr>
              <a:cxnSpLocks/>
              <a:endCxn id="133" idx="1"/>
            </p:cNvCxnSpPr>
            <p:nvPr/>
          </p:nvCxnSpPr>
          <p:spPr>
            <a:xfrm flipV="1">
              <a:off x="8097424" y="1389723"/>
              <a:ext cx="257539" cy="1033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连接符: 肘形 87">
              <a:extLst>
                <a:ext uri="{FF2B5EF4-FFF2-40B4-BE49-F238E27FC236}">
                  <a16:creationId xmlns:a16="http://schemas.microsoft.com/office/drawing/2014/main" id="{E233BE38-2B03-4F21-AD47-753464B65D23}"/>
                </a:ext>
              </a:extLst>
            </p:cNvPr>
            <p:cNvCxnSpPr>
              <a:cxnSpLocks/>
              <a:stCxn id="106" idx="3"/>
              <a:endCxn id="128" idx="1"/>
            </p:cNvCxnSpPr>
            <p:nvPr/>
          </p:nvCxnSpPr>
          <p:spPr>
            <a:xfrm flipV="1">
              <a:off x="7839882" y="1028536"/>
              <a:ext cx="515082" cy="539024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B4B7B656-10F6-4B13-A7B5-523625771B6E}"/>
                </a:ext>
              </a:extLst>
            </p:cNvPr>
            <p:cNvCxnSpPr>
              <a:cxnSpLocks/>
              <a:stCxn id="106" idx="3"/>
              <a:endCxn id="136" idx="1"/>
            </p:cNvCxnSpPr>
            <p:nvPr/>
          </p:nvCxnSpPr>
          <p:spPr>
            <a:xfrm>
              <a:off x="7839882" y="1567560"/>
              <a:ext cx="515081" cy="186863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A25B5286-962C-4F0B-8819-97A03A1C183A}"/>
              </a:ext>
            </a:extLst>
          </p:cNvPr>
          <p:cNvGrpSpPr/>
          <p:nvPr/>
        </p:nvGrpSpPr>
        <p:grpSpPr>
          <a:xfrm>
            <a:off x="8082278" y="4555875"/>
            <a:ext cx="346976" cy="844305"/>
            <a:chOff x="8082278" y="4555875"/>
            <a:chExt cx="346976" cy="844305"/>
          </a:xfrm>
        </p:grpSpPr>
        <p:cxnSp>
          <p:nvCxnSpPr>
            <p:cNvPr id="178" name="连接符: 肘形 177">
              <a:extLst>
                <a:ext uri="{FF2B5EF4-FFF2-40B4-BE49-F238E27FC236}">
                  <a16:creationId xmlns:a16="http://schemas.microsoft.com/office/drawing/2014/main" id="{EEB1048D-196F-4F68-9555-3221D9A7BBE7}"/>
                </a:ext>
              </a:extLst>
            </p:cNvPr>
            <p:cNvCxnSpPr>
              <a:cxnSpLocks/>
              <a:stCxn id="112" idx="3"/>
              <a:endCxn id="196" idx="1"/>
            </p:cNvCxnSpPr>
            <p:nvPr/>
          </p:nvCxnSpPr>
          <p:spPr>
            <a:xfrm flipV="1">
              <a:off x="8082278" y="4555875"/>
              <a:ext cx="346976" cy="418856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连接符: 肘形 180">
              <a:extLst>
                <a:ext uri="{FF2B5EF4-FFF2-40B4-BE49-F238E27FC236}">
                  <a16:creationId xmlns:a16="http://schemas.microsoft.com/office/drawing/2014/main" id="{8F0642C3-9F37-4463-909C-67B73DC3EF33}"/>
                </a:ext>
              </a:extLst>
            </p:cNvPr>
            <p:cNvCxnSpPr>
              <a:cxnSpLocks/>
              <a:stCxn id="112" idx="3"/>
              <a:endCxn id="202" idx="1"/>
            </p:cNvCxnSpPr>
            <p:nvPr/>
          </p:nvCxnSpPr>
          <p:spPr>
            <a:xfrm>
              <a:off x="8082278" y="4974731"/>
              <a:ext cx="346976" cy="42544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B23005CC-8891-4128-81FC-42BF1867C852}"/>
                </a:ext>
              </a:extLst>
            </p:cNvPr>
            <p:cNvCxnSpPr>
              <a:cxnSpLocks/>
              <a:stCxn id="112" idx="3"/>
              <a:endCxn id="199" idx="1"/>
            </p:cNvCxnSpPr>
            <p:nvPr/>
          </p:nvCxnSpPr>
          <p:spPr>
            <a:xfrm>
              <a:off x="8082278" y="4974731"/>
              <a:ext cx="346976" cy="329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D43B9ABE-A879-45E3-B226-C1E0370013FE}"/>
              </a:ext>
            </a:extLst>
          </p:cNvPr>
          <p:cNvGrpSpPr/>
          <p:nvPr/>
        </p:nvGrpSpPr>
        <p:grpSpPr>
          <a:xfrm>
            <a:off x="4278380" y="381629"/>
            <a:ext cx="5397397" cy="374725"/>
            <a:chOff x="4278380" y="381629"/>
            <a:chExt cx="5397397" cy="374725"/>
          </a:xfrm>
        </p:grpSpPr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1AD4569A-4DD2-46A8-9B5B-85398121F795}"/>
                </a:ext>
              </a:extLst>
            </p:cNvPr>
            <p:cNvSpPr/>
            <p:nvPr/>
          </p:nvSpPr>
          <p:spPr>
            <a:xfrm>
              <a:off x="4278380" y="381629"/>
              <a:ext cx="5397397" cy="374725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7200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生产力和生产关系、经济基础和上层建筑的矛盾是社会基本矛盾</a:t>
              </a: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E4E5C29-94FF-441C-9880-25785B8521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5777" y="496937"/>
              <a:ext cx="0" cy="144109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4B23243B-C872-4D17-87DB-DC4B2D5B9195}"/>
              </a:ext>
            </a:extLst>
          </p:cNvPr>
          <p:cNvGrpSpPr/>
          <p:nvPr/>
        </p:nvGrpSpPr>
        <p:grpSpPr>
          <a:xfrm>
            <a:off x="4278380" y="944030"/>
            <a:ext cx="3561502" cy="374725"/>
            <a:chOff x="4278380" y="944030"/>
            <a:chExt cx="3561502" cy="374725"/>
          </a:xfrm>
        </p:grpSpPr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53AD7604-3810-4BE0-9CD5-E1B07907092B}"/>
                </a:ext>
              </a:extLst>
            </p:cNvPr>
            <p:cNvSpPr/>
            <p:nvPr/>
          </p:nvSpPr>
          <p:spPr>
            <a:xfrm>
              <a:off x="4278380" y="944030"/>
              <a:ext cx="3561502" cy="374725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7200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社会基本矛盾是历史发展的根本动力</a:t>
              </a:r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55FB2FDD-C461-4896-B7E4-F92612921C15}"/>
                </a:ext>
              </a:extLst>
            </p:cNvPr>
            <p:cNvCxnSpPr>
              <a:cxnSpLocks/>
            </p:cNvCxnSpPr>
            <p:nvPr/>
          </p:nvCxnSpPr>
          <p:spPr>
            <a:xfrm>
              <a:off x="7839882" y="1059338"/>
              <a:ext cx="0" cy="144109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66FB866C-A82D-4526-8C6F-138FBDC7984C}"/>
              </a:ext>
            </a:extLst>
          </p:cNvPr>
          <p:cNvGrpSpPr/>
          <p:nvPr/>
        </p:nvGrpSpPr>
        <p:grpSpPr>
          <a:xfrm>
            <a:off x="4278380" y="2068277"/>
            <a:ext cx="5287150" cy="374725"/>
            <a:chOff x="4278380" y="2068277"/>
            <a:chExt cx="5287150" cy="374725"/>
          </a:xfrm>
        </p:grpSpPr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B927AF23-B3EF-48FF-80DB-0AC6B34185B7}"/>
                </a:ext>
              </a:extLst>
            </p:cNvPr>
            <p:cNvSpPr/>
            <p:nvPr/>
          </p:nvSpPr>
          <p:spPr>
            <a:xfrm>
              <a:off x="4278380" y="2068277"/>
              <a:ext cx="5287148" cy="374725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7200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阶级和阶级斗争是人类社会发展到一定阶段才出现的社会现象</a:t>
              </a:r>
            </a:p>
          </p:txBody>
        </p:sp>
        <p:cxnSp>
          <p:nvCxnSpPr>
            <p:cNvPr id="129" name="直接连接符 128"/>
            <p:cNvCxnSpPr>
              <a:cxnSpLocks/>
            </p:cNvCxnSpPr>
            <p:nvPr/>
          </p:nvCxnSpPr>
          <p:spPr>
            <a:xfrm>
              <a:off x="9565530" y="2183585"/>
              <a:ext cx="0" cy="144109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A393E2A0-180A-47DE-BEA6-DF564C40E481}"/>
              </a:ext>
            </a:extLst>
          </p:cNvPr>
          <p:cNvGrpSpPr/>
          <p:nvPr/>
        </p:nvGrpSpPr>
        <p:grpSpPr>
          <a:xfrm>
            <a:off x="4278380" y="2483366"/>
            <a:ext cx="5287150" cy="374725"/>
            <a:chOff x="4278380" y="2483366"/>
            <a:chExt cx="5287150" cy="374725"/>
          </a:xfrm>
        </p:grpSpPr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CA449BC2-1C50-43F7-80A2-3D8EE34FE656}"/>
                </a:ext>
              </a:extLst>
            </p:cNvPr>
            <p:cNvSpPr/>
            <p:nvPr/>
          </p:nvSpPr>
          <p:spPr>
            <a:xfrm>
              <a:off x="4278380" y="2483366"/>
              <a:ext cx="5287148" cy="374725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7200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阶级斗争是阶级社会发展的直接动力</a:t>
              </a:r>
            </a:p>
          </p:txBody>
        </p:sp>
        <p:cxnSp>
          <p:nvCxnSpPr>
            <p:cNvPr id="134" name="直接连接符 133"/>
            <p:cNvCxnSpPr>
              <a:cxnSpLocks/>
            </p:cNvCxnSpPr>
            <p:nvPr/>
          </p:nvCxnSpPr>
          <p:spPr>
            <a:xfrm>
              <a:off x="9565530" y="2598728"/>
              <a:ext cx="0" cy="144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1EE9EDFA-0000-4F0A-85AB-0584429D5DCC}"/>
              </a:ext>
            </a:extLst>
          </p:cNvPr>
          <p:cNvGrpSpPr/>
          <p:nvPr/>
        </p:nvGrpSpPr>
        <p:grpSpPr>
          <a:xfrm>
            <a:off x="4278380" y="2898455"/>
            <a:ext cx="5287150" cy="374725"/>
            <a:chOff x="4278380" y="2898455"/>
            <a:chExt cx="5287150" cy="374725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AD04E0D5-0B3D-40F3-9BB2-282C1D12522F}"/>
                </a:ext>
              </a:extLst>
            </p:cNvPr>
            <p:cNvSpPr/>
            <p:nvPr/>
          </p:nvSpPr>
          <p:spPr>
            <a:xfrm>
              <a:off x="4278380" y="2898455"/>
              <a:ext cx="5287148" cy="374725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7200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马克思主义阶级分析方法是认识阶级社会的科学方法</a:t>
              </a:r>
            </a:p>
          </p:txBody>
        </p:sp>
        <p:cxnSp>
          <p:nvCxnSpPr>
            <p:cNvPr id="137" name="直接连接符 136"/>
            <p:cNvCxnSpPr>
              <a:cxnSpLocks/>
            </p:cNvCxnSpPr>
            <p:nvPr/>
          </p:nvCxnSpPr>
          <p:spPr>
            <a:xfrm>
              <a:off x="9565530" y="3013817"/>
              <a:ext cx="0" cy="144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E6A45253-7E7E-4CBC-BD87-7999B497FF83}"/>
              </a:ext>
            </a:extLst>
          </p:cNvPr>
          <p:cNvGrpSpPr/>
          <p:nvPr/>
        </p:nvGrpSpPr>
        <p:grpSpPr>
          <a:xfrm>
            <a:off x="4278380" y="1380197"/>
            <a:ext cx="3561502" cy="374725"/>
            <a:chOff x="4278380" y="1380197"/>
            <a:chExt cx="3561502" cy="374725"/>
          </a:xfrm>
        </p:grpSpPr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A258E941-19C7-46DB-98D2-EDC2A5856BE1}"/>
                </a:ext>
              </a:extLst>
            </p:cNvPr>
            <p:cNvSpPr/>
            <p:nvPr/>
          </p:nvSpPr>
          <p:spPr>
            <a:xfrm>
              <a:off x="4278380" y="1380197"/>
              <a:ext cx="3561502" cy="374725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7200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在实践中具体把握社会主要矛盾及其转化</a:t>
              </a:r>
            </a:p>
          </p:txBody>
        </p: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C8FB3DA2-E5C9-45E1-A433-FA3C3BBABF2F}"/>
                </a:ext>
              </a:extLst>
            </p:cNvPr>
            <p:cNvCxnSpPr>
              <a:cxnSpLocks/>
            </p:cNvCxnSpPr>
            <p:nvPr/>
          </p:nvCxnSpPr>
          <p:spPr>
            <a:xfrm>
              <a:off x="7839882" y="1495505"/>
              <a:ext cx="0" cy="144109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22E2E202-7151-4D4B-BE44-323272F9CAA6}"/>
              </a:ext>
            </a:extLst>
          </p:cNvPr>
          <p:cNvGrpSpPr/>
          <p:nvPr/>
        </p:nvGrpSpPr>
        <p:grpSpPr>
          <a:xfrm>
            <a:off x="4278380" y="3313543"/>
            <a:ext cx="5287150" cy="374725"/>
            <a:chOff x="4278380" y="3313543"/>
            <a:chExt cx="5287150" cy="374725"/>
          </a:xfrm>
        </p:grpSpPr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03E13B22-2007-4BF2-9D36-1BA9C1D52F50}"/>
                </a:ext>
              </a:extLst>
            </p:cNvPr>
            <p:cNvSpPr/>
            <p:nvPr/>
          </p:nvSpPr>
          <p:spPr>
            <a:xfrm>
              <a:off x="4278380" y="3313543"/>
              <a:ext cx="5287148" cy="374725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7200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社会革命的实质和作用</a:t>
              </a:r>
            </a:p>
          </p:txBody>
        </p: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3C207DE2-36A8-4EED-A94A-EA23CD6C7E33}"/>
                </a:ext>
              </a:extLst>
            </p:cNvPr>
            <p:cNvCxnSpPr>
              <a:cxnSpLocks/>
            </p:cNvCxnSpPr>
            <p:nvPr/>
          </p:nvCxnSpPr>
          <p:spPr>
            <a:xfrm>
              <a:off x="9565530" y="3428905"/>
              <a:ext cx="0" cy="144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1BE0EE19-C79C-495E-9163-DEEE1C385620}"/>
              </a:ext>
            </a:extLst>
          </p:cNvPr>
          <p:cNvGrpSpPr/>
          <p:nvPr/>
        </p:nvGrpSpPr>
        <p:grpSpPr>
          <a:xfrm>
            <a:off x="4278380" y="3862931"/>
            <a:ext cx="3803898" cy="374725"/>
            <a:chOff x="4278380" y="3862931"/>
            <a:chExt cx="3803898" cy="374725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6393A333-2675-49EB-92BD-2135D83C0154}"/>
                </a:ext>
              </a:extLst>
            </p:cNvPr>
            <p:cNvSpPr/>
            <p:nvPr/>
          </p:nvSpPr>
          <p:spPr>
            <a:xfrm>
              <a:off x="4278380" y="3862931"/>
              <a:ext cx="3803898" cy="374725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7200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改革是推动社会历史发展的重要动力</a:t>
              </a:r>
            </a:p>
          </p:txBody>
        </p:sp>
        <p:cxnSp>
          <p:nvCxnSpPr>
            <p:cNvPr id="197" name="直接连接符 196"/>
            <p:cNvCxnSpPr>
              <a:cxnSpLocks/>
            </p:cNvCxnSpPr>
            <p:nvPr/>
          </p:nvCxnSpPr>
          <p:spPr>
            <a:xfrm>
              <a:off x="8082278" y="3978239"/>
              <a:ext cx="0" cy="144109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86C38094-F1AD-4CF9-AF41-F1392DD08B5B}"/>
              </a:ext>
            </a:extLst>
          </p:cNvPr>
          <p:cNvGrpSpPr/>
          <p:nvPr/>
        </p:nvGrpSpPr>
        <p:grpSpPr>
          <a:xfrm>
            <a:off x="4278380" y="4325150"/>
            <a:ext cx="3803898" cy="374725"/>
            <a:chOff x="4278380" y="4325150"/>
            <a:chExt cx="3803898" cy="374725"/>
          </a:xfrm>
        </p:grpSpPr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D058295A-B110-4BA6-B52C-772097899B66}"/>
                </a:ext>
              </a:extLst>
            </p:cNvPr>
            <p:cNvSpPr/>
            <p:nvPr/>
          </p:nvSpPr>
          <p:spPr>
            <a:xfrm>
              <a:off x="4278380" y="4325150"/>
              <a:ext cx="3803898" cy="374725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7200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正确理解改革与革命的关系</a:t>
              </a:r>
            </a:p>
          </p:txBody>
        </p:sp>
        <p:cxnSp>
          <p:nvCxnSpPr>
            <p:cNvPr id="200" name="直接连接符 199"/>
            <p:cNvCxnSpPr>
              <a:cxnSpLocks/>
            </p:cNvCxnSpPr>
            <p:nvPr/>
          </p:nvCxnSpPr>
          <p:spPr>
            <a:xfrm>
              <a:off x="8082278" y="4440512"/>
              <a:ext cx="0" cy="144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029692EC-EE16-4567-BEBD-10A67F22B764}"/>
              </a:ext>
            </a:extLst>
          </p:cNvPr>
          <p:cNvGrpSpPr/>
          <p:nvPr/>
        </p:nvGrpSpPr>
        <p:grpSpPr>
          <a:xfrm>
            <a:off x="4278380" y="4787368"/>
            <a:ext cx="3803898" cy="374725"/>
            <a:chOff x="4278380" y="4787368"/>
            <a:chExt cx="3803898" cy="374725"/>
          </a:xfrm>
        </p:grpSpPr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C46A152A-F58D-4026-958E-09575B4B2604}"/>
                </a:ext>
              </a:extLst>
            </p:cNvPr>
            <p:cNvSpPr/>
            <p:nvPr/>
          </p:nvSpPr>
          <p:spPr>
            <a:xfrm>
              <a:off x="4278380" y="4787368"/>
              <a:ext cx="3803898" cy="374725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7200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改革是推动中国社会进步的“法宝”</a:t>
              </a:r>
            </a:p>
          </p:txBody>
        </p:sp>
        <p:cxnSp>
          <p:nvCxnSpPr>
            <p:cNvPr id="203" name="直接连接符 202"/>
            <p:cNvCxnSpPr>
              <a:cxnSpLocks/>
            </p:cNvCxnSpPr>
            <p:nvPr/>
          </p:nvCxnSpPr>
          <p:spPr>
            <a:xfrm>
              <a:off x="8082278" y="4902730"/>
              <a:ext cx="0" cy="144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3480BCF9-C597-4804-841D-04FA523566F0}"/>
              </a:ext>
            </a:extLst>
          </p:cNvPr>
          <p:cNvGrpSpPr/>
          <p:nvPr/>
        </p:nvGrpSpPr>
        <p:grpSpPr>
          <a:xfrm>
            <a:off x="4278380" y="5335348"/>
            <a:ext cx="3803898" cy="374725"/>
            <a:chOff x="4278380" y="5335348"/>
            <a:chExt cx="3803898" cy="374725"/>
          </a:xfrm>
        </p:grpSpPr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37A704D8-966B-4B34-96E9-C866F569FCD8}"/>
                </a:ext>
              </a:extLst>
            </p:cNvPr>
            <p:cNvSpPr/>
            <p:nvPr/>
          </p:nvSpPr>
          <p:spPr>
            <a:xfrm>
              <a:off x="4278380" y="5335348"/>
              <a:ext cx="3803898" cy="374725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7200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科学技术的内涵</a:t>
              </a:r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3470C345-13BE-4150-A655-9FA046EE0974}"/>
                </a:ext>
              </a:extLst>
            </p:cNvPr>
            <p:cNvCxnSpPr>
              <a:cxnSpLocks/>
            </p:cNvCxnSpPr>
            <p:nvPr/>
          </p:nvCxnSpPr>
          <p:spPr>
            <a:xfrm>
              <a:off x="8082278" y="5450656"/>
              <a:ext cx="0" cy="144109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580673BA-05AC-4FC3-BB29-A2E80B88F0AE}"/>
              </a:ext>
            </a:extLst>
          </p:cNvPr>
          <p:cNvGrpSpPr/>
          <p:nvPr/>
        </p:nvGrpSpPr>
        <p:grpSpPr>
          <a:xfrm>
            <a:off x="4278380" y="5770677"/>
            <a:ext cx="3803898" cy="374725"/>
            <a:chOff x="4278380" y="5770677"/>
            <a:chExt cx="3803898" cy="374725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43A2D04D-820B-4224-BBE7-AE080C22E3B7}"/>
                </a:ext>
              </a:extLst>
            </p:cNvPr>
            <p:cNvSpPr/>
            <p:nvPr/>
          </p:nvSpPr>
          <p:spPr>
            <a:xfrm>
              <a:off x="4278380" y="5770677"/>
              <a:ext cx="3803898" cy="374725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7200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科学技术是推动经济和社会发展的强大杠杆</a:t>
              </a:r>
            </a:p>
          </p:txBody>
        </p: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C30F6580-CE66-4F1A-963B-06BD0DB48F3B}"/>
                </a:ext>
              </a:extLst>
            </p:cNvPr>
            <p:cNvCxnSpPr>
              <a:cxnSpLocks/>
            </p:cNvCxnSpPr>
            <p:nvPr/>
          </p:nvCxnSpPr>
          <p:spPr>
            <a:xfrm>
              <a:off x="8082278" y="5886039"/>
              <a:ext cx="0" cy="144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C3C54007-483F-4B4A-B0E9-503A99652785}"/>
              </a:ext>
            </a:extLst>
          </p:cNvPr>
          <p:cNvGrpSpPr/>
          <p:nvPr/>
        </p:nvGrpSpPr>
        <p:grpSpPr>
          <a:xfrm>
            <a:off x="4278380" y="6206007"/>
            <a:ext cx="3803898" cy="374725"/>
            <a:chOff x="4278380" y="6206007"/>
            <a:chExt cx="3803898" cy="374725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C38BAB79-1C56-4049-84FB-7C69C610C7EB}"/>
                </a:ext>
              </a:extLst>
            </p:cNvPr>
            <p:cNvSpPr/>
            <p:nvPr/>
          </p:nvSpPr>
          <p:spPr>
            <a:xfrm>
              <a:off x="4278380" y="6206007"/>
              <a:ext cx="3803898" cy="374725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7200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正确把握科学技术的社会作用</a:t>
              </a:r>
            </a:p>
          </p:txBody>
        </p: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2CC0F7D2-435A-43F7-8986-78D84C9B1320}"/>
                </a:ext>
              </a:extLst>
            </p:cNvPr>
            <p:cNvCxnSpPr>
              <a:cxnSpLocks/>
            </p:cNvCxnSpPr>
            <p:nvPr/>
          </p:nvCxnSpPr>
          <p:spPr>
            <a:xfrm>
              <a:off x="8082278" y="6321369"/>
              <a:ext cx="0" cy="144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2063258" y="746847"/>
            <a:ext cx="1907857" cy="828000"/>
            <a:chOff x="2073418" y="858311"/>
            <a:chExt cx="1907857" cy="828000"/>
          </a:xfrm>
        </p:grpSpPr>
        <p:sp>
          <p:nvSpPr>
            <p:cNvPr id="96" name="iṣ1ïḑé"/>
            <p:cNvSpPr/>
            <p:nvPr/>
          </p:nvSpPr>
          <p:spPr>
            <a:xfrm>
              <a:off x="2073418" y="858311"/>
              <a:ext cx="1907857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社会历史发展的根本动力是什么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>
              <a:off x="2076838" y="966311"/>
              <a:ext cx="0" cy="612000"/>
            </a:xfrm>
            <a:prstGeom prst="line">
              <a:avLst/>
            </a:prstGeom>
            <a:ln w="25400" cap="rnd">
              <a:solidFill>
                <a:srgbClr val="E37A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2062868" y="4072575"/>
            <a:ext cx="1908247" cy="828000"/>
            <a:chOff x="2073028" y="740402"/>
            <a:chExt cx="1908247" cy="828000"/>
          </a:xfrm>
        </p:grpSpPr>
        <p:sp>
          <p:nvSpPr>
            <p:cNvPr id="92" name="iṣ1ïḑé"/>
            <p:cNvSpPr/>
            <p:nvPr/>
          </p:nvSpPr>
          <p:spPr>
            <a:xfrm>
              <a:off x="2073418" y="740402"/>
              <a:ext cx="1907857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为什么说改革是推动社会进步的“法宝”</a:t>
              </a: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073028" y="886502"/>
              <a:ext cx="0" cy="612000"/>
            </a:xfrm>
            <a:prstGeom prst="line">
              <a:avLst/>
            </a:prstGeom>
            <a:ln w="25400" cap="rnd">
              <a:solidFill>
                <a:srgbClr val="E37A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2063258" y="5524375"/>
            <a:ext cx="1907857" cy="828000"/>
            <a:chOff x="2073418" y="910581"/>
            <a:chExt cx="1907857" cy="828000"/>
          </a:xfrm>
        </p:grpSpPr>
        <p:sp>
          <p:nvSpPr>
            <p:cNvPr id="90" name="iṣ1ïḑé"/>
            <p:cNvSpPr/>
            <p:nvPr/>
          </p:nvSpPr>
          <p:spPr>
            <a:xfrm>
              <a:off x="2073418" y="910581"/>
              <a:ext cx="1907857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为什么说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“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科学技术是第一生产力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”</a:t>
              </a: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2076838" y="1018581"/>
              <a:ext cx="0" cy="612000"/>
            </a:xfrm>
            <a:prstGeom prst="line">
              <a:avLst/>
            </a:prstGeom>
            <a:ln w="25400" cap="rnd">
              <a:solidFill>
                <a:srgbClr val="E37A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38D8116D-A829-4B82-8345-A40188CCC5B4}"/>
              </a:ext>
            </a:extLst>
          </p:cNvPr>
          <p:cNvGrpSpPr/>
          <p:nvPr/>
        </p:nvGrpSpPr>
        <p:grpSpPr>
          <a:xfrm>
            <a:off x="2063258" y="2436876"/>
            <a:ext cx="1907857" cy="828000"/>
            <a:chOff x="2073418" y="858311"/>
            <a:chExt cx="1907857" cy="828000"/>
          </a:xfrm>
        </p:grpSpPr>
        <p:sp>
          <p:nvSpPr>
            <p:cNvPr id="230" name="iṣ1ïḑé">
              <a:extLst>
                <a:ext uri="{FF2B5EF4-FFF2-40B4-BE49-F238E27FC236}">
                  <a16:creationId xmlns:a16="http://schemas.microsoft.com/office/drawing/2014/main" id="{5325CCE9-D200-4489-A263-8B1B2FFDE3C8}"/>
                </a:ext>
              </a:extLst>
            </p:cNvPr>
            <p:cNvSpPr/>
            <p:nvPr/>
          </p:nvSpPr>
          <p:spPr>
            <a:xfrm>
              <a:off x="2073418" y="858311"/>
              <a:ext cx="1907857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如何理解阶级斗争的历史作用</a:t>
              </a:r>
            </a:p>
          </p:txBody>
        </p: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4EFCB65A-7EB8-479E-AE3D-DC4D9CC9DE09}"/>
                </a:ext>
              </a:extLst>
            </p:cNvPr>
            <p:cNvCxnSpPr/>
            <p:nvPr/>
          </p:nvCxnSpPr>
          <p:spPr>
            <a:xfrm>
              <a:off x="2076838" y="966311"/>
              <a:ext cx="0" cy="612000"/>
            </a:xfrm>
            <a:prstGeom prst="line">
              <a:avLst/>
            </a:prstGeom>
            <a:ln w="25400" cap="rnd">
              <a:solidFill>
                <a:srgbClr val="E37A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FC7123E7-CD48-44B5-A720-CC7BCC74C3DD}"/>
              </a:ext>
            </a:extLst>
          </p:cNvPr>
          <p:cNvGrpSpPr/>
          <p:nvPr/>
        </p:nvGrpSpPr>
        <p:grpSpPr>
          <a:xfrm>
            <a:off x="8679375" y="1395492"/>
            <a:ext cx="2969002" cy="391160"/>
            <a:chOff x="8613490" y="1560993"/>
            <a:chExt cx="2969002" cy="391160"/>
          </a:xfrm>
        </p:grpSpPr>
        <p:sp>
          <p:nvSpPr>
            <p:cNvPr id="128" name="îṣľîďê"/>
            <p:cNvSpPr/>
            <p:nvPr/>
          </p:nvSpPr>
          <p:spPr>
            <a:xfrm>
              <a:off x="8613490" y="1560993"/>
              <a:ext cx="2969001" cy="39116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/>
            </a:bodyPr>
            <a:lstStyle/>
            <a:p>
              <a:pPr marL="107950" lvl="0">
                <a:buClr>
                  <a:srgbClr val="C00000"/>
                </a:buClr>
                <a:buSzPct val="80000"/>
                <a:defRPr/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人民群众是社会物质财富的创造者</a:t>
              </a:r>
            </a:p>
          </p:txBody>
        </p:sp>
        <p:cxnSp>
          <p:nvCxnSpPr>
            <p:cNvPr id="129" name="直接连接符 128"/>
            <p:cNvCxnSpPr/>
            <p:nvPr/>
          </p:nvCxnSpPr>
          <p:spPr>
            <a:xfrm>
              <a:off x="11582492" y="1658857"/>
              <a:ext cx="0" cy="195728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60DFFED-9740-41CB-A898-62F97667F8B7}"/>
              </a:ext>
            </a:extLst>
          </p:cNvPr>
          <p:cNvGrpSpPr/>
          <p:nvPr/>
        </p:nvGrpSpPr>
        <p:grpSpPr>
          <a:xfrm>
            <a:off x="8679375" y="1889312"/>
            <a:ext cx="2969001" cy="391456"/>
            <a:chOff x="8613491" y="2035911"/>
            <a:chExt cx="2969001" cy="391456"/>
          </a:xfrm>
        </p:grpSpPr>
        <p:sp>
          <p:nvSpPr>
            <p:cNvPr id="133" name="iṩ1ïḓé"/>
            <p:cNvSpPr/>
            <p:nvPr/>
          </p:nvSpPr>
          <p:spPr>
            <a:xfrm>
              <a:off x="8613491" y="2035911"/>
              <a:ext cx="2969001" cy="391456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/>
            </a:bodyPr>
            <a:lstStyle/>
            <a:p>
              <a:pPr marL="10795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人民群众是社会精神财富的创造者</a:t>
              </a:r>
            </a:p>
          </p:txBody>
        </p:sp>
        <p:cxnSp>
          <p:nvCxnSpPr>
            <p:cNvPr id="134" name="直接连接符 133"/>
            <p:cNvCxnSpPr/>
            <p:nvPr/>
          </p:nvCxnSpPr>
          <p:spPr>
            <a:xfrm>
              <a:off x="11582492" y="2133775"/>
              <a:ext cx="0" cy="195728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1D9FAE8-04B8-431E-85E7-CB71EB005708}"/>
              </a:ext>
            </a:extLst>
          </p:cNvPr>
          <p:cNvGrpSpPr/>
          <p:nvPr/>
        </p:nvGrpSpPr>
        <p:grpSpPr>
          <a:xfrm>
            <a:off x="8679375" y="2345328"/>
            <a:ext cx="2969001" cy="391456"/>
            <a:chOff x="8613491" y="2510829"/>
            <a:chExt cx="2969001" cy="391456"/>
          </a:xfrm>
        </p:grpSpPr>
        <p:sp>
          <p:nvSpPr>
            <p:cNvPr id="136" name="iṣḷîḓê"/>
            <p:cNvSpPr/>
            <p:nvPr/>
          </p:nvSpPr>
          <p:spPr>
            <a:xfrm>
              <a:off x="8613491" y="2510829"/>
              <a:ext cx="2969001" cy="391456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10795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人民群众是社会变革的决定力量</a:t>
              </a:r>
            </a:p>
          </p:txBody>
        </p:sp>
        <p:cxnSp>
          <p:nvCxnSpPr>
            <p:cNvPr id="137" name="直接连接符 136"/>
            <p:cNvCxnSpPr/>
            <p:nvPr/>
          </p:nvCxnSpPr>
          <p:spPr>
            <a:xfrm>
              <a:off x="11582492" y="2608693"/>
              <a:ext cx="0" cy="195728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B568AA6-6424-44A4-AEAB-9C95B2F33C71}"/>
              </a:ext>
            </a:extLst>
          </p:cNvPr>
          <p:cNvGrpSpPr/>
          <p:nvPr/>
        </p:nvGrpSpPr>
        <p:grpSpPr>
          <a:xfrm>
            <a:off x="8685160" y="3484783"/>
            <a:ext cx="1989886" cy="391160"/>
            <a:chOff x="8617896" y="3561255"/>
            <a:chExt cx="1989886" cy="391160"/>
          </a:xfrm>
        </p:grpSpPr>
        <p:sp>
          <p:nvSpPr>
            <p:cNvPr id="196" name="îṣľîďê"/>
            <p:cNvSpPr/>
            <p:nvPr/>
          </p:nvSpPr>
          <p:spPr>
            <a:xfrm>
              <a:off x="8617896" y="3561255"/>
              <a:ext cx="1989886" cy="39116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107950" lvl="0">
                <a:buClr>
                  <a:srgbClr val="C00000"/>
                </a:buClr>
                <a:buSzPct val="80000"/>
                <a:defRPr/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历史分析法</a:t>
              </a:r>
            </a:p>
          </p:txBody>
        </p:sp>
        <p:cxnSp>
          <p:nvCxnSpPr>
            <p:cNvPr id="197" name="直接连接符 196"/>
            <p:cNvCxnSpPr>
              <a:cxnSpLocks/>
            </p:cNvCxnSpPr>
            <p:nvPr/>
          </p:nvCxnSpPr>
          <p:spPr>
            <a:xfrm>
              <a:off x="10607782" y="3632653"/>
              <a:ext cx="0" cy="248364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D4E892-5DBD-4A36-9A8E-BDFF318D7759}"/>
              </a:ext>
            </a:extLst>
          </p:cNvPr>
          <p:cNvGrpSpPr/>
          <p:nvPr/>
        </p:nvGrpSpPr>
        <p:grpSpPr>
          <a:xfrm>
            <a:off x="8685160" y="3995265"/>
            <a:ext cx="1989886" cy="391456"/>
            <a:chOff x="8617896" y="4240934"/>
            <a:chExt cx="1989886" cy="391456"/>
          </a:xfrm>
        </p:grpSpPr>
        <p:sp>
          <p:nvSpPr>
            <p:cNvPr id="202" name="iṣḷîḓê"/>
            <p:cNvSpPr/>
            <p:nvPr/>
          </p:nvSpPr>
          <p:spPr>
            <a:xfrm>
              <a:off x="8617896" y="4240934"/>
              <a:ext cx="1989886" cy="391456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10795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阶级分析法</a:t>
              </a:r>
            </a:p>
          </p:txBody>
        </p:sp>
        <p:cxnSp>
          <p:nvCxnSpPr>
            <p:cNvPr id="203" name="直接连接符 202"/>
            <p:cNvCxnSpPr>
              <a:cxnSpLocks/>
            </p:cNvCxnSpPr>
            <p:nvPr/>
          </p:nvCxnSpPr>
          <p:spPr>
            <a:xfrm>
              <a:off x="10607782" y="4338798"/>
              <a:ext cx="0" cy="195728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13152A9-D828-40DA-B6D4-ADB252CCEAB9}"/>
              </a:ext>
            </a:extLst>
          </p:cNvPr>
          <p:cNvGrpSpPr/>
          <p:nvPr/>
        </p:nvGrpSpPr>
        <p:grpSpPr>
          <a:xfrm>
            <a:off x="4806063" y="900321"/>
            <a:ext cx="3401695" cy="391160"/>
            <a:chOff x="4755346" y="900321"/>
            <a:chExt cx="3401695" cy="391160"/>
          </a:xfrm>
        </p:grpSpPr>
        <p:sp>
          <p:nvSpPr>
            <p:cNvPr id="142" name="îṣľîďê"/>
            <p:cNvSpPr/>
            <p:nvPr/>
          </p:nvSpPr>
          <p:spPr>
            <a:xfrm>
              <a:off x="4755346" y="900321"/>
              <a:ext cx="3401695" cy="39116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107950" lvl="0">
                <a:buClr>
                  <a:srgbClr val="C00000"/>
                </a:buClr>
                <a:buSzPct val="80000"/>
                <a:defRPr/>
              </a:pP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英雄史观和群众史观的对立</a:t>
              </a:r>
            </a:p>
          </p:txBody>
        </p:sp>
        <p:cxnSp>
          <p:nvCxnSpPr>
            <p:cNvPr id="143" name="直接连接符 142"/>
            <p:cNvCxnSpPr>
              <a:cxnSpLocks/>
            </p:cNvCxnSpPr>
            <p:nvPr/>
          </p:nvCxnSpPr>
          <p:spPr>
            <a:xfrm>
              <a:off x="8145633" y="998037"/>
              <a:ext cx="0" cy="195728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CA36420-D934-445B-A509-C292D8748E6C}"/>
              </a:ext>
            </a:extLst>
          </p:cNvPr>
          <p:cNvGrpSpPr/>
          <p:nvPr/>
        </p:nvGrpSpPr>
        <p:grpSpPr>
          <a:xfrm>
            <a:off x="4806063" y="1395196"/>
            <a:ext cx="3401695" cy="391456"/>
            <a:chOff x="4755346" y="1395196"/>
            <a:chExt cx="3401695" cy="391456"/>
          </a:xfrm>
        </p:grpSpPr>
        <p:sp>
          <p:nvSpPr>
            <p:cNvPr id="145" name="iṩ1ïḓé"/>
            <p:cNvSpPr/>
            <p:nvPr/>
          </p:nvSpPr>
          <p:spPr>
            <a:xfrm>
              <a:off x="4755346" y="1395196"/>
              <a:ext cx="3401695" cy="391456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10795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人民群众及其构成</a:t>
              </a:r>
            </a:p>
          </p:txBody>
        </p:sp>
        <p:cxnSp>
          <p:nvCxnSpPr>
            <p:cNvPr id="146" name="直接连接符 145"/>
            <p:cNvCxnSpPr>
              <a:cxnSpLocks/>
            </p:cNvCxnSpPr>
            <p:nvPr/>
          </p:nvCxnSpPr>
          <p:spPr>
            <a:xfrm>
              <a:off x="8137866" y="1493060"/>
              <a:ext cx="0" cy="195728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5518F3F-18D3-4678-975E-5FEA988F2EEC}"/>
              </a:ext>
            </a:extLst>
          </p:cNvPr>
          <p:cNvGrpSpPr/>
          <p:nvPr/>
        </p:nvGrpSpPr>
        <p:grpSpPr>
          <a:xfrm>
            <a:off x="4806063" y="1890367"/>
            <a:ext cx="3401695" cy="391456"/>
            <a:chOff x="4755346" y="1890367"/>
            <a:chExt cx="3401695" cy="391456"/>
          </a:xfrm>
        </p:grpSpPr>
        <p:sp>
          <p:nvSpPr>
            <p:cNvPr id="148" name="iṣḷîḓê"/>
            <p:cNvSpPr/>
            <p:nvPr/>
          </p:nvSpPr>
          <p:spPr>
            <a:xfrm>
              <a:off x="4755346" y="1890367"/>
              <a:ext cx="3401695" cy="391456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10795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人民群众历史创造作用的主要体现</a:t>
              </a:r>
            </a:p>
          </p:txBody>
        </p:sp>
        <p:cxnSp>
          <p:nvCxnSpPr>
            <p:cNvPr id="149" name="直接连接符 148"/>
            <p:cNvCxnSpPr>
              <a:cxnSpLocks/>
            </p:cNvCxnSpPr>
            <p:nvPr/>
          </p:nvCxnSpPr>
          <p:spPr>
            <a:xfrm>
              <a:off x="8145633" y="1988231"/>
              <a:ext cx="0" cy="195728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3CFEF6D-F900-4F91-8E4F-1DA69927A1FD}"/>
              </a:ext>
            </a:extLst>
          </p:cNvPr>
          <p:cNvGrpSpPr/>
          <p:nvPr/>
        </p:nvGrpSpPr>
        <p:grpSpPr>
          <a:xfrm>
            <a:off x="4806063" y="3161999"/>
            <a:ext cx="3401693" cy="391160"/>
            <a:chOff x="4755348" y="3161999"/>
            <a:chExt cx="3401693" cy="391160"/>
          </a:xfrm>
        </p:grpSpPr>
        <p:sp>
          <p:nvSpPr>
            <p:cNvPr id="5" name="îṣľîďê"/>
            <p:cNvSpPr/>
            <p:nvPr/>
          </p:nvSpPr>
          <p:spPr>
            <a:xfrm>
              <a:off x="4755348" y="3161999"/>
              <a:ext cx="3401693" cy="39116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107950" lvl="0">
                <a:buClr>
                  <a:srgbClr val="C00000"/>
                </a:buClr>
                <a:buSzPct val="80000"/>
                <a:defRPr/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个人在社会历史中的不同作用</a:t>
              </a:r>
              <a:endPara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" name="直接连接符 5"/>
            <p:cNvCxnSpPr>
              <a:cxnSpLocks/>
            </p:cNvCxnSpPr>
            <p:nvPr/>
          </p:nvCxnSpPr>
          <p:spPr>
            <a:xfrm>
              <a:off x="8157041" y="3259715"/>
              <a:ext cx="0" cy="195728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54C8C74-B971-4233-862B-CBA655892C2E}"/>
              </a:ext>
            </a:extLst>
          </p:cNvPr>
          <p:cNvGrpSpPr/>
          <p:nvPr/>
        </p:nvGrpSpPr>
        <p:grpSpPr>
          <a:xfrm>
            <a:off x="4806063" y="3760277"/>
            <a:ext cx="3401689" cy="391456"/>
            <a:chOff x="4761591" y="3760277"/>
            <a:chExt cx="3401689" cy="391456"/>
          </a:xfrm>
        </p:grpSpPr>
        <p:sp>
          <p:nvSpPr>
            <p:cNvPr id="21" name="iṣḷîḓê"/>
            <p:cNvSpPr/>
            <p:nvPr/>
          </p:nvSpPr>
          <p:spPr>
            <a:xfrm>
              <a:off x="4761591" y="3760277"/>
              <a:ext cx="3401689" cy="391456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10795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如何正确评价历史人物</a:t>
              </a:r>
            </a:p>
          </p:txBody>
        </p:sp>
        <p:cxnSp>
          <p:nvCxnSpPr>
            <p:cNvPr id="22" name="直接连接符 21"/>
            <p:cNvCxnSpPr>
              <a:cxnSpLocks/>
            </p:cNvCxnSpPr>
            <p:nvPr/>
          </p:nvCxnSpPr>
          <p:spPr>
            <a:xfrm>
              <a:off x="8163280" y="3858141"/>
              <a:ext cx="0" cy="195728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17835E-955F-41D1-AED2-967CDC66D2B0}"/>
              </a:ext>
            </a:extLst>
          </p:cNvPr>
          <p:cNvGrpSpPr/>
          <p:nvPr/>
        </p:nvGrpSpPr>
        <p:grpSpPr>
          <a:xfrm>
            <a:off x="4806063" y="5215168"/>
            <a:ext cx="4326890" cy="365760"/>
            <a:chOff x="4755515" y="5256802"/>
            <a:chExt cx="4326890" cy="365760"/>
          </a:xfrm>
        </p:grpSpPr>
        <p:sp>
          <p:nvSpPr>
            <p:cNvPr id="69" name="iṩ1ïḓé"/>
            <p:cNvSpPr/>
            <p:nvPr/>
          </p:nvSpPr>
          <p:spPr>
            <a:xfrm>
              <a:off x="4755515" y="5256802"/>
              <a:ext cx="4326890" cy="36576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10795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阶级通常是由政党领导的</a:t>
              </a:r>
            </a:p>
          </p:txBody>
        </p:sp>
        <p:cxnSp>
          <p:nvCxnSpPr>
            <p:cNvPr id="67" name="直接连接符 66"/>
            <p:cNvCxnSpPr>
              <a:cxnSpLocks/>
            </p:cNvCxnSpPr>
            <p:nvPr/>
          </p:nvCxnSpPr>
          <p:spPr>
            <a:xfrm>
              <a:off x="9072091" y="5341818"/>
              <a:ext cx="0" cy="195728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2863A82-39E7-4C0A-A933-CC7C78C26405}"/>
              </a:ext>
            </a:extLst>
          </p:cNvPr>
          <p:cNvGrpSpPr/>
          <p:nvPr/>
        </p:nvGrpSpPr>
        <p:grpSpPr>
          <a:xfrm>
            <a:off x="4806063" y="6187506"/>
            <a:ext cx="4326628" cy="391456"/>
            <a:chOff x="4787505" y="6010940"/>
            <a:chExt cx="4326628" cy="391456"/>
          </a:xfrm>
        </p:grpSpPr>
        <p:sp>
          <p:nvSpPr>
            <p:cNvPr id="72" name="iṣḷîḓê"/>
            <p:cNvSpPr/>
            <p:nvPr/>
          </p:nvSpPr>
          <p:spPr>
            <a:xfrm>
              <a:off x="4787505" y="6010940"/>
              <a:ext cx="4326628" cy="391456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107950" lvl="0">
                <a:buClr>
                  <a:srgbClr val="C00000"/>
                </a:buClr>
                <a:buSzPct val="80000"/>
                <a:defRPr/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群众、阶级、政党、领袖的关系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3" name="直接连接符 72"/>
            <p:cNvCxnSpPr>
              <a:cxnSpLocks/>
            </p:cNvCxnSpPr>
            <p:nvPr/>
          </p:nvCxnSpPr>
          <p:spPr>
            <a:xfrm>
              <a:off x="9114133" y="6108804"/>
              <a:ext cx="0" cy="195728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接连接符 78"/>
          <p:cNvCxnSpPr/>
          <p:nvPr/>
        </p:nvCxnSpPr>
        <p:spPr>
          <a:xfrm flipH="1" flipV="1">
            <a:off x="1855759" y="1728874"/>
            <a:ext cx="288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 flipV="1">
            <a:off x="1855759" y="3569938"/>
            <a:ext cx="288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1855759" y="5514413"/>
            <a:ext cx="288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cxnSpLocks/>
          </p:cNvCxnSpPr>
          <p:nvPr/>
        </p:nvCxnSpPr>
        <p:spPr>
          <a:xfrm>
            <a:off x="1855759" y="1728874"/>
            <a:ext cx="0" cy="378553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1460575" y="3571846"/>
            <a:ext cx="396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2143758" y="1316603"/>
            <a:ext cx="2086497" cy="828000"/>
            <a:chOff x="2073418" y="858311"/>
            <a:chExt cx="2086497" cy="828000"/>
          </a:xfrm>
        </p:grpSpPr>
        <p:sp>
          <p:nvSpPr>
            <p:cNvPr id="96" name="iṣ1ïḑé"/>
            <p:cNvSpPr/>
            <p:nvPr/>
          </p:nvSpPr>
          <p:spPr>
            <a:xfrm>
              <a:off x="2073418" y="858311"/>
              <a:ext cx="2086497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究竟谁是历史的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3765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创造者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>
              <a:off x="2076838" y="966311"/>
              <a:ext cx="0" cy="612000"/>
            </a:xfrm>
            <a:prstGeom prst="line">
              <a:avLst/>
            </a:prstGeom>
            <a:ln w="25400" cap="rnd">
              <a:solidFill>
                <a:srgbClr val="E37A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2143758" y="3262483"/>
            <a:ext cx="2086497" cy="828000"/>
            <a:chOff x="2073418" y="1541140"/>
            <a:chExt cx="2086497" cy="828000"/>
          </a:xfrm>
        </p:grpSpPr>
        <p:sp>
          <p:nvSpPr>
            <p:cNvPr id="94" name="iṣ1ïḑé"/>
            <p:cNvSpPr/>
            <p:nvPr/>
          </p:nvSpPr>
          <p:spPr>
            <a:xfrm>
              <a:off x="2073418" y="1541140"/>
              <a:ext cx="2086497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“时势造英雄”还是 “英雄造时势”</a:t>
              </a:r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2076838" y="1649140"/>
              <a:ext cx="0" cy="612000"/>
            </a:xfrm>
            <a:prstGeom prst="line">
              <a:avLst/>
            </a:prstGeom>
            <a:ln w="25400" cap="rnd">
              <a:solidFill>
                <a:srgbClr val="E37A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2143758" y="5208363"/>
            <a:ext cx="2086497" cy="828000"/>
            <a:chOff x="2073418" y="2167882"/>
            <a:chExt cx="2086497" cy="828000"/>
          </a:xfrm>
        </p:grpSpPr>
        <p:sp>
          <p:nvSpPr>
            <p:cNvPr id="92" name="iṣ1ïḑé"/>
            <p:cNvSpPr/>
            <p:nvPr/>
          </p:nvSpPr>
          <p:spPr>
            <a:xfrm>
              <a:off x="2073418" y="2167882"/>
              <a:ext cx="2086497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谁才是人民群众利益的忠实代表</a:t>
              </a: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076838" y="2275882"/>
              <a:ext cx="0" cy="612000"/>
            </a:xfrm>
            <a:prstGeom prst="line">
              <a:avLst/>
            </a:prstGeom>
            <a:ln w="25400" cap="rnd">
              <a:solidFill>
                <a:srgbClr val="E37A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iṧļiḑe"/>
          <p:cNvSpPr/>
          <p:nvPr/>
        </p:nvSpPr>
        <p:spPr>
          <a:xfrm>
            <a:off x="812575" y="1532461"/>
            <a:ext cx="648000" cy="3960000"/>
          </a:xfrm>
          <a:prstGeom prst="cube">
            <a:avLst>
              <a:gd name="adj" fmla="val 6295"/>
            </a:avLst>
          </a:prstGeom>
          <a:solidFill>
            <a:schemeClr val="bg1"/>
          </a:solidFill>
          <a:ln w="6350" cap="rnd">
            <a:solidFill>
              <a:schemeClr val="bg1">
                <a:lumMod val="8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r>
              <a:rPr lang="zh-CN" altLang="en-US" sz="2000" b="1" dirty="0">
                <a:solidFill>
                  <a:srgbClr val="E55003"/>
                </a:solidFill>
                <a:latin typeface="微软雅黑" panose="020B0503020204020204" charset="-122"/>
                <a:ea typeface="微软雅黑" panose="020B0503020204020204" charset="-122"/>
              </a:rPr>
              <a:t>社会历史发展的主体力量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EAD984F-59CE-4090-BA32-0EA3201BF942}"/>
              </a:ext>
            </a:extLst>
          </p:cNvPr>
          <p:cNvGrpSpPr/>
          <p:nvPr/>
        </p:nvGrpSpPr>
        <p:grpSpPr>
          <a:xfrm>
            <a:off x="4806063" y="5695622"/>
            <a:ext cx="4326890" cy="377190"/>
            <a:chOff x="4787265" y="5633992"/>
            <a:chExt cx="4326890" cy="377190"/>
          </a:xfrm>
        </p:grpSpPr>
        <p:sp>
          <p:nvSpPr>
            <p:cNvPr id="7" name="îṣľîďê"/>
            <p:cNvSpPr/>
            <p:nvPr/>
          </p:nvSpPr>
          <p:spPr>
            <a:xfrm>
              <a:off x="4787265" y="5633992"/>
              <a:ext cx="4326890" cy="37719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107950" lvl="0">
                <a:buClr>
                  <a:srgbClr val="C00000"/>
                </a:buClr>
                <a:buSzPct val="80000"/>
                <a:defRPr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政党是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由</a:t>
              </a: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领袖来主持的</a:t>
              </a:r>
              <a:endPara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91" name="直接连接符 90"/>
            <p:cNvCxnSpPr>
              <a:cxnSpLocks/>
            </p:cNvCxnSpPr>
            <p:nvPr/>
          </p:nvCxnSpPr>
          <p:spPr>
            <a:xfrm>
              <a:off x="9114133" y="5724723"/>
              <a:ext cx="0" cy="195728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A577C57-78F4-4136-9EAC-81665D7CBB78}"/>
              </a:ext>
            </a:extLst>
          </p:cNvPr>
          <p:cNvGrpSpPr/>
          <p:nvPr/>
        </p:nvGrpSpPr>
        <p:grpSpPr>
          <a:xfrm>
            <a:off x="4806063" y="4709314"/>
            <a:ext cx="4326625" cy="391160"/>
            <a:chOff x="4755263" y="4747414"/>
            <a:chExt cx="4326625" cy="391160"/>
          </a:xfrm>
        </p:grpSpPr>
        <p:sp>
          <p:nvSpPr>
            <p:cNvPr id="66" name="îṣľîďê"/>
            <p:cNvSpPr/>
            <p:nvPr/>
          </p:nvSpPr>
          <p:spPr>
            <a:xfrm>
              <a:off x="4755263" y="4747414"/>
              <a:ext cx="4326625" cy="39116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107950" lvl="0">
                <a:buClr>
                  <a:srgbClr val="C00000"/>
                </a:buClr>
                <a:buSzPct val="80000"/>
                <a:defRPr/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群众是划分为阶级的</a:t>
              </a:r>
            </a:p>
          </p:txBody>
        </p:sp>
        <p:cxnSp>
          <p:nvCxnSpPr>
            <p:cNvPr id="99" name="直接连接符 98"/>
            <p:cNvCxnSpPr>
              <a:cxnSpLocks/>
            </p:cNvCxnSpPr>
            <p:nvPr/>
          </p:nvCxnSpPr>
          <p:spPr>
            <a:xfrm>
              <a:off x="9075332" y="4845130"/>
              <a:ext cx="0" cy="195728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F8B41B8-8DCB-44DB-86C4-753022551ACD}"/>
              </a:ext>
            </a:extLst>
          </p:cNvPr>
          <p:cNvGrpSpPr/>
          <p:nvPr/>
        </p:nvGrpSpPr>
        <p:grpSpPr>
          <a:xfrm>
            <a:off x="4806063" y="2385539"/>
            <a:ext cx="3401695" cy="391456"/>
            <a:chOff x="4755346" y="2385539"/>
            <a:chExt cx="3401695" cy="391456"/>
          </a:xfrm>
        </p:grpSpPr>
        <p:sp>
          <p:nvSpPr>
            <p:cNvPr id="82" name="iṣḷîḓê">
              <a:extLst>
                <a:ext uri="{FF2B5EF4-FFF2-40B4-BE49-F238E27FC236}">
                  <a16:creationId xmlns:a16="http://schemas.microsoft.com/office/drawing/2014/main" id="{21B4C05C-6FE4-4314-AA9C-91BF0E69C872}"/>
                </a:ext>
              </a:extLst>
            </p:cNvPr>
            <p:cNvSpPr/>
            <p:nvPr/>
          </p:nvSpPr>
          <p:spPr>
            <a:xfrm>
              <a:off x="4755346" y="2385539"/>
              <a:ext cx="3401695" cy="391456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107950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无产阶级政党的群众路线</a:t>
              </a: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6361CD61-6757-47BE-99A3-4591493C79F9}"/>
                </a:ext>
              </a:extLst>
            </p:cNvPr>
            <p:cNvCxnSpPr>
              <a:cxnSpLocks/>
            </p:cNvCxnSpPr>
            <p:nvPr/>
          </p:nvCxnSpPr>
          <p:spPr>
            <a:xfrm>
              <a:off x="8145633" y="2483403"/>
              <a:ext cx="0" cy="195728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AD9CABA-B2F4-4DEC-AB09-1854C354901E}"/>
              </a:ext>
            </a:extLst>
          </p:cNvPr>
          <p:cNvGrpSpPr/>
          <p:nvPr/>
        </p:nvGrpSpPr>
        <p:grpSpPr>
          <a:xfrm>
            <a:off x="4230255" y="1095901"/>
            <a:ext cx="575808" cy="1485366"/>
            <a:chOff x="4230255" y="1095901"/>
            <a:chExt cx="575808" cy="1485366"/>
          </a:xfrm>
        </p:grpSpPr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01D38B26-9D70-452C-8C0F-825FC27CBED5}"/>
                </a:ext>
              </a:extLst>
            </p:cNvPr>
            <p:cNvCxnSpPr>
              <a:stCxn id="96" idx="5"/>
              <a:endCxn id="142" idx="1"/>
            </p:cNvCxnSpPr>
            <p:nvPr/>
          </p:nvCxnSpPr>
          <p:spPr>
            <a:xfrm flipV="1">
              <a:off x="4230255" y="1095901"/>
              <a:ext cx="575808" cy="614847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0CF437D0-9FBD-48DB-BB67-179902E753CA}"/>
                </a:ext>
              </a:extLst>
            </p:cNvPr>
            <p:cNvCxnSpPr>
              <a:stCxn id="96" idx="5"/>
              <a:endCxn id="148" idx="1"/>
            </p:cNvCxnSpPr>
            <p:nvPr/>
          </p:nvCxnSpPr>
          <p:spPr>
            <a:xfrm>
              <a:off x="4230255" y="1710748"/>
              <a:ext cx="575808" cy="375347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079F67D9-21ED-40FB-9500-B8C9EF1229D8}"/>
                </a:ext>
              </a:extLst>
            </p:cNvPr>
            <p:cNvCxnSpPr>
              <a:stCxn id="96" idx="5"/>
              <a:endCxn id="82" idx="1"/>
            </p:cNvCxnSpPr>
            <p:nvPr/>
          </p:nvCxnSpPr>
          <p:spPr>
            <a:xfrm>
              <a:off x="4230255" y="1710748"/>
              <a:ext cx="575808" cy="870519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1F7A98B7-DA2F-48B1-A16F-8B3A051BEA8A}"/>
                </a:ext>
              </a:extLst>
            </p:cNvPr>
            <p:cNvCxnSpPr>
              <a:stCxn id="96" idx="5"/>
              <a:endCxn id="145" idx="1"/>
            </p:cNvCxnSpPr>
            <p:nvPr/>
          </p:nvCxnSpPr>
          <p:spPr>
            <a:xfrm flipV="1">
              <a:off x="4230255" y="1590924"/>
              <a:ext cx="575808" cy="119824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DF001EA-BE61-43B6-B174-89489EA2CAF1}"/>
              </a:ext>
            </a:extLst>
          </p:cNvPr>
          <p:cNvGrpSpPr/>
          <p:nvPr/>
        </p:nvGrpSpPr>
        <p:grpSpPr>
          <a:xfrm>
            <a:off x="8207759" y="1591071"/>
            <a:ext cx="471617" cy="949986"/>
            <a:chOff x="8207759" y="1591071"/>
            <a:chExt cx="471617" cy="949986"/>
          </a:xfrm>
        </p:grpSpPr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158B2798-6DFC-44B3-B434-B25BD73E7A05}"/>
                </a:ext>
              </a:extLst>
            </p:cNvPr>
            <p:cNvCxnSpPr>
              <a:stCxn id="128" idx="1"/>
              <a:endCxn id="148" idx="3"/>
            </p:cNvCxnSpPr>
            <p:nvPr/>
          </p:nvCxnSpPr>
          <p:spPr>
            <a:xfrm rot="10800000" flipV="1">
              <a:off x="8207759" y="1591071"/>
              <a:ext cx="471617" cy="495023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7476DB98-8D64-4508-9969-D8593FCF5F90}"/>
                </a:ext>
              </a:extLst>
            </p:cNvPr>
            <p:cNvCxnSpPr>
              <a:stCxn id="133" idx="1"/>
              <a:endCxn id="148" idx="3"/>
            </p:cNvCxnSpPr>
            <p:nvPr/>
          </p:nvCxnSpPr>
          <p:spPr>
            <a:xfrm rot="10800000" flipV="1">
              <a:off x="8207759" y="2085039"/>
              <a:ext cx="471617" cy="1055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EFFE4436-24BB-405D-AD11-C191759806EA}"/>
                </a:ext>
              </a:extLst>
            </p:cNvPr>
            <p:cNvCxnSpPr>
              <a:stCxn id="136" idx="1"/>
              <a:endCxn id="148" idx="3"/>
            </p:cNvCxnSpPr>
            <p:nvPr/>
          </p:nvCxnSpPr>
          <p:spPr>
            <a:xfrm rot="10800000">
              <a:off x="8207759" y="2086096"/>
              <a:ext cx="471617" cy="454961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F1AC77C5-73CB-4449-BAA9-3D7699378C6E}"/>
              </a:ext>
            </a:extLst>
          </p:cNvPr>
          <p:cNvGrpSpPr/>
          <p:nvPr/>
        </p:nvGrpSpPr>
        <p:grpSpPr>
          <a:xfrm>
            <a:off x="4230255" y="3357579"/>
            <a:ext cx="575808" cy="598426"/>
            <a:chOff x="4230255" y="3357579"/>
            <a:chExt cx="575808" cy="598426"/>
          </a:xfrm>
        </p:grpSpPr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B3CF65E5-3D96-4785-8505-B58CC10032ED}"/>
                </a:ext>
              </a:extLst>
            </p:cNvPr>
            <p:cNvCxnSpPr>
              <a:stCxn id="94" idx="5"/>
              <a:endCxn id="5" idx="1"/>
            </p:cNvCxnSpPr>
            <p:nvPr/>
          </p:nvCxnSpPr>
          <p:spPr>
            <a:xfrm flipV="1">
              <a:off x="4230255" y="3357579"/>
              <a:ext cx="575808" cy="299049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2F1ECFAC-A60D-4F80-89C5-6F3432A65898}"/>
                </a:ext>
              </a:extLst>
            </p:cNvPr>
            <p:cNvCxnSpPr>
              <a:stCxn id="94" idx="5"/>
              <a:endCxn id="21" idx="1"/>
            </p:cNvCxnSpPr>
            <p:nvPr/>
          </p:nvCxnSpPr>
          <p:spPr>
            <a:xfrm>
              <a:off x="4230255" y="3656628"/>
              <a:ext cx="575808" cy="299377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8AF2D760-221E-4DF4-874D-829B740E8C6D}"/>
              </a:ext>
            </a:extLst>
          </p:cNvPr>
          <p:cNvGrpSpPr/>
          <p:nvPr/>
        </p:nvGrpSpPr>
        <p:grpSpPr>
          <a:xfrm>
            <a:off x="8207752" y="3680363"/>
            <a:ext cx="477408" cy="538084"/>
            <a:chOff x="8207752" y="3680363"/>
            <a:chExt cx="477408" cy="538084"/>
          </a:xfrm>
        </p:grpSpPr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14216707-29FB-49BF-99B3-B5BC6B0F4A6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210134" y="3956006"/>
              <a:ext cx="471625" cy="262441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3AEDEBAE-8014-41D0-A643-BD95ECB7463E}"/>
                </a:ext>
              </a:extLst>
            </p:cNvPr>
            <p:cNvCxnSpPr>
              <a:cxnSpLocks/>
              <a:stCxn id="196" idx="1"/>
              <a:endCxn id="21" idx="3"/>
            </p:cNvCxnSpPr>
            <p:nvPr/>
          </p:nvCxnSpPr>
          <p:spPr>
            <a:xfrm rot="10800000" flipV="1">
              <a:off x="8207752" y="3680363"/>
              <a:ext cx="477408" cy="275642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AA6AC7FA-2506-411B-8B87-55AC41D0527A}"/>
              </a:ext>
            </a:extLst>
          </p:cNvPr>
          <p:cNvGrpSpPr/>
          <p:nvPr/>
        </p:nvGrpSpPr>
        <p:grpSpPr>
          <a:xfrm>
            <a:off x="4190544" y="4904894"/>
            <a:ext cx="615519" cy="1478340"/>
            <a:chOff x="4190544" y="4904894"/>
            <a:chExt cx="615519" cy="1478340"/>
          </a:xfrm>
        </p:grpSpPr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1357C841-9D95-4EAE-9557-B2F2FFE72DF9}"/>
                </a:ext>
              </a:extLst>
            </p:cNvPr>
            <p:cNvCxnSpPr>
              <a:stCxn id="92" idx="4"/>
              <a:endCxn id="66" idx="1"/>
            </p:cNvCxnSpPr>
            <p:nvPr/>
          </p:nvCxnSpPr>
          <p:spPr>
            <a:xfrm flipV="1">
              <a:off x="4190544" y="4904894"/>
              <a:ext cx="615519" cy="737324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565FFE95-B5D9-421F-9875-8A2794F6DAE4}"/>
                </a:ext>
              </a:extLst>
            </p:cNvPr>
            <p:cNvCxnSpPr>
              <a:cxnSpLocks/>
              <a:stCxn id="92" idx="4"/>
              <a:endCxn id="69" idx="1"/>
            </p:cNvCxnSpPr>
            <p:nvPr/>
          </p:nvCxnSpPr>
          <p:spPr>
            <a:xfrm flipV="1">
              <a:off x="4190544" y="5398048"/>
              <a:ext cx="615519" cy="244170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B7BB0AED-6CEC-4793-B77F-977B21767A23}"/>
                </a:ext>
              </a:extLst>
            </p:cNvPr>
            <p:cNvCxnSpPr>
              <a:cxnSpLocks/>
              <a:stCxn id="92" idx="4"/>
              <a:endCxn id="7" idx="1"/>
            </p:cNvCxnSpPr>
            <p:nvPr/>
          </p:nvCxnSpPr>
          <p:spPr>
            <a:xfrm>
              <a:off x="4190544" y="5642218"/>
              <a:ext cx="615519" cy="241999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842FCAE2-8243-4002-95E9-ADCF006DAA59}"/>
                </a:ext>
              </a:extLst>
            </p:cNvPr>
            <p:cNvCxnSpPr>
              <a:stCxn id="92" idx="4"/>
              <a:endCxn id="72" idx="1"/>
            </p:cNvCxnSpPr>
            <p:nvPr/>
          </p:nvCxnSpPr>
          <p:spPr>
            <a:xfrm>
              <a:off x="4190544" y="5642218"/>
              <a:ext cx="615519" cy="741016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B44DAE24-EC95-43F0-AAC5-7515844DB811}"/>
              </a:ext>
            </a:extLst>
          </p:cNvPr>
          <p:cNvGrpSpPr/>
          <p:nvPr/>
        </p:nvGrpSpPr>
        <p:grpSpPr>
          <a:xfrm>
            <a:off x="891787" y="385679"/>
            <a:ext cx="10479547" cy="6167305"/>
            <a:chOff x="891787" y="385679"/>
            <a:chExt cx="10479547" cy="6167305"/>
          </a:xfrm>
        </p:grpSpPr>
        <p:grpSp>
          <p:nvGrpSpPr>
            <p:cNvPr id="240" name="组合 239"/>
            <p:cNvGrpSpPr/>
            <p:nvPr/>
          </p:nvGrpSpPr>
          <p:grpSpPr>
            <a:xfrm>
              <a:off x="4176563" y="565679"/>
              <a:ext cx="5021265" cy="5161106"/>
              <a:chOff x="3688897" y="584381"/>
              <a:chExt cx="5021265" cy="5161106"/>
            </a:xfrm>
          </p:grpSpPr>
          <p:cxnSp>
            <p:nvCxnSpPr>
              <p:cNvPr id="183" name="直接连接符 182"/>
              <p:cNvCxnSpPr>
                <a:cxnSpLocks/>
                <a:stCxn id="144" idx="1"/>
                <a:endCxn id="111" idx="3"/>
              </p:cNvCxnSpPr>
              <p:nvPr/>
            </p:nvCxnSpPr>
            <p:spPr>
              <a:xfrm flipH="1">
                <a:off x="5864961" y="1503371"/>
                <a:ext cx="455044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>
                <a:stCxn id="147" idx="1"/>
                <a:endCxn id="114" idx="3"/>
              </p:cNvCxnSpPr>
              <p:nvPr/>
            </p:nvCxnSpPr>
            <p:spPr>
              <a:xfrm flipH="1">
                <a:off x="5864961" y="1952326"/>
                <a:ext cx="455044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连接符: 肘形 172"/>
              <p:cNvCxnSpPr>
                <a:cxnSpLocks/>
                <a:stCxn id="73" idx="5"/>
              </p:cNvCxnSpPr>
              <p:nvPr/>
            </p:nvCxnSpPr>
            <p:spPr>
              <a:xfrm flipV="1">
                <a:off x="3688897" y="584381"/>
                <a:ext cx="4407621" cy="168795"/>
              </a:xfrm>
              <a:prstGeom prst="bentConnector3">
                <a:avLst>
                  <a:gd name="adj1" fmla="val 90945"/>
                </a:avLst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连接符: 肘形 174"/>
              <p:cNvCxnSpPr>
                <a:cxnSpLocks/>
                <a:stCxn id="73" idx="5"/>
              </p:cNvCxnSpPr>
              <p:nvPr/>
            </p:nvCxnSpPr>
            <p:spPr>
              <a:xfrm>
                <a:off x="3688897" y="753176"/>
                <a:ext cx="4407621" cy="264197"/>
              </a:xfrm>
              <a:prstGeom prst="bentConnector3">
                <a:avLst>
                  <a:gd name="adj1" fmla="val 90943"/>
                </a:avLst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连接符: 肘形 186"/>
              <p:cNvCxnSpPr>
                <a:stCxn id="96" idx="5"/>
                <a:endCxn id="120" idx="1"/>
              </p:cNvCxnSpPr>
              <p:nvPr/>
            </p:nvCxnSpPr>
            <p:spPr>
              <a:xfrm flipV="1">
                <a:off x="3688897" y="2415863"/>
                <a:ext cx="3547976" cy="449835"/>
              </a:xfrm>
              <a:prstGeom prst="bentConnector3">
                <a:avLst>
                  <a:gd name="adj1" fmla="val 92851"/>
                </a:avLst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连接符: 肘形 190"/>
              <p:cNvCxnSpPr>
                <a:stCxn id="123" idx="1"/>
                <a:endCxn id="96" idx="5"/>
              </p:cNvCxnSpPr>
              <p:nvPr/>
            </p:nvCxnSpPr>
            <p:spPr>
              <a:xfrm rot="10800000" flipV="1">
                <a:off x="3688898" y="2864818"/>
                <a:ext cx="3547975" cy="880"/>
              </a:xfrm>
              <a:prstGeom prst="bentConnector3">
                <a:avLst>
                  <a:gd name="adj1" fmla="val 7046"/>
                </a:avLst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连接符: 肘形 192"/>
              <p:cNvCxnSpPr>
                <a:stCxn id="126" idx="1"/>
                <a:endCxn id="96" idx="5"/>
              </p:cNvCxnSpPr>
              <p:nvPr/>
            </p:nvCxnSpPr>
            <p:spPr>
              <a:xfrm rot="10800000">
                <a:off x="3688898" y="2865699"/>
                <a:ext cx="3547975" cy="448075"/>
              </a:xfrm>
              <a:prstGeom prst="bentConnector3">
                <a:avLst>
                  <a:gd name="adj1" fmla="val 7149"/>
                </a:avLst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连接符: 肘形 221"/>
              <p:cNvCxnSpPr>
                <a:stCxn id="47" idx="1"/>
                <a:endCxn id="138" idx="3"/>
              </p:cNvCxnSpPr>
              <p:nvPr/>
            </p:nvCxnSpPr>
            <p:spPr>
              <a:xfrm rot="10800000" flipV="1">
                <a:off x="6403386" y="3998609"/>
                <a:ext cx="2306776" cy="441769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连接符: 肘形 223"/>
              <p:cNvCxnSpPr>
                <a:stCxn id="53" idx="1"/>
                <a:endCxn id="138" idx="3"/>
              </p:cNvCxnSpPr>
              <p:nvPr/>
            </p:nvCxnSpPr>
            <p:spPr>
              <a:xfrm rot="10800000" flipV="1">
                <a:off x="6403386" y="4439721"/>
                <a:ext cx="2306776" cy="658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连接符: 肘形 225"/>
              <p:cNvCxnSpPr>
                <a:stCxn id="51" idx="1"/>
                <a:endCxn id="138" idx="3"/>
              </p:cNvCxnSpPr>
              <p:nvPr/>
            </p:nvCxnSpPr>
            <p:spPr>
              <a:xfrm rot="10800000">
                <a:off x="6403386" y="4440380"/>
                <a:ext cx="2306776" cy="440453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连接符: 肘形 227"/>
              <p:cNvCxnSpPr>
                <a:stCxn id="49" idx="1"/>
                <a:endCxn id="138" idx="3"/>
              </p:cNvCxnSpPr>
              <p:nvPr/>
            </p:nvCxnSpPr>
            <p:spPr>
              <a:xfrm rot="10800000">
                <a:off x="6403386" y="4440380"/>
                <a:ext cx="2306776" cy="881565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连接符: 肘形 229"/>
              <p:cNvCxnSpPr>
                <a:stCxn id="150" idx="1"/>
                <a:endCxn id="138" idx="3"/>
              </p:cNvCxnSpPr>
              <p:nvPr/>
            </p:nvCxnSpPr>
            <p:spPr>
              <a:xfrm rot="10800000">
                <a:off x="6403386" y="4440380"/>
                <a:ext cx="2306776" cy="1305107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连接符: 肘形 235"/>
              <p:cNvCxnSpPr>
                <a:stCxn id="57" idx="1"/>
                <a:endCxn id="73" idx="5"/>
              </p:cNvCxnSpPr>
              <p:nvPr/>
            </p:nvCxnSpPr>
            <p:spPr>
              <a:xfrm rot="10800000">
                <a:off x="3688898" y="753177"/>
                <a:ext cx="4407621" cy="697189"/>
              </a:xfrm>
              <a:prstGeom prst="bentConnector3">
                <a:avLst>
                  <a:gd name="adj1" fmla="val 9085"/>
                </a:avLst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2171986" y="460286"/>
              <a:ext cx="2004577" cy="576000"/>
              <a:chOff x="2073419" y="858311"/>
              <a:chExt cx="2232000" cy="828000"/>
            </a:xfrm>
          </p:grpSpPr>
          <p:sp>
            <p:nvSpPr>
              <p:cNvPr id="73" name="iṣ1ïḑé"/>
              <p:cNvSpPr/>
              <p:nvPr/>
            </p:nvSpPr>
            <p:spPr>
              <a:xfrm>
                <a:off x="2073419" y="858311"/>
                <a:ext cx="2232000" cy="828000"/>
              </a:xfrm>
              <a:prstGeom prst="cube">
                <a:avLst>
                  <a:gd name="adj" fmla="val 4796"/>
                </a:avLst>
              </a:prstGeom>
              <a:solidFill>
                <a:schemeClr val="bg1"/>
              </a:solidFill>
              <a:ln w="635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商品经济的形成和发展</a:t>
                </a:r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>
                <a:off x="2076838" y="966311"/>
                <a:ext cx="0" cy="612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ṧļiḑe"/>
            <p:cNvSpPr/>
            <p:nvPr/>
          </p:nvSpPr>
          <p:spPr>
            <a:xfrm>
              <a:off x="891787" y="1341664"/>
              <a:ext cx="648000" cy="4137270"/>
            </a:xfrm>
            <a:prstGeom prst="cube">
              <a:avLst>
                <a:gd name="adj" fmla="val 6295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eaVert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b="1" spc="300" dirty="0">
                  <a:solidFill>
                    <a:srgbClr val="E17751"/>
                  </a:solidFill>
                  <a:latin typeface="微软雅黑" panose="020B0503020204020204" charset="-122"/>
                  <a:ea typeface="微软雅黑" panose="020B0503020204020204" charset="-122"/>
                </a:rPr>
                <a:t>马克思劳动价值论及其当代价值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2627" y="5328150"/>
              <a:ext cx="1620000" cy="360000"/>
              <a:chOff x="4715590" y="1483340"/>
              <a:chExt cx="3392855" cy="360000"/>
            </a:xfrm>
          </p:grpSpPr>
          <p:sp>
            <p:nvSpPr>
              <p:cNvPr id="67" name="iṩ1ïḓé"/>
              <p:cNvSpPr/>
              <p:nvPr/>
            </p:nvSpPr>
            <p:spPr>
              <a:xfrm>
                <a:off x="4715590" y="1483340"/>
                <a:ext cx="3392855" cy="360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根源</a:t>
                </a:r>
              </a:p>
            </p:txBody>
          </p:sp>
          <p:cxnSp>
            <p:nvCxnSpPr>
              <p:cNvPr id="68" name="直接连接符 67"/>
              <p:cNvCxnSpPr>
                <a:cxnSpLocks/>
              </p:cNvCxnSpPr>
              <p:nvPr/>
            </p:nvCxnSpPr>
            <p:spPr>
              <a:xfrm>
                <a:off x="8108445" y="1555340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8584184" y="385679"/>
              <a:ext cx="1450226" cy="360000"/>
              <a:chOff x="4780849" y="571715"/>
              <a:chExt cx="3312000" cy="432000"/>
            </a:xfrm>
          </p:grpSpPr>
          <p:sp>
            <p:nvSpPr>
              <p:cNvPr id="63" name="îṣľîďê"/>
              <p:cNvSpPr/>
              <p:nvPr/>
            </p:nvSpPr>
            <p:spPr>
              <a:xfrm>
                <a:off x="4780849" y="571715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社会分工</a:t>
                </a: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>
                <a:off x="8092849" y="679715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8584184" y="818670"/>
              <a:ext cx="2787150" cy="360000"/>
              <a:chOff x="4715590" y="1442897"/>
              <a:chExt cx="3106921" cy="432000"/>
            </a:xfrm>
          </p:grpSpPr>
          <p:sp>
            <p:nvSpPr>
              <p:cNvPr id="61" name="iṩ1ïḓé"/>
              <p:cNvSpPr/>
              <p:nvPr/>
            </p:nvSpPr>
            <p:spPr>
              <a:xfrm>
                <a:off x="4715590" y="1442897"/>
                <a:ext cx="3106921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生产资料和劳动产品分属不同所有者</a:t>
                </a:r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>
                <a:off x="7822511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8584184" y="1251663"/>
              <a:ext cx="1450226" cy="360000"/>
              <a:chOff x="4715590" y="1442898"/>
              <a:chExt cx="3312000" cy="432000"/>
            </a:xfrm>
          </p:grpSpPr>
          <p:sp>
            <p:nvSpPr>
              <p:cNvPr id="57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商品经济</a:t>
                </a: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9197828" y="4241019"/>
              <a:ext cx="1955796" cy="360000"/>
              <a:chOff x="4715590" y="1442898"/>
              <a:chExt cx="3312000" cy="432000"/>
            </a:xfrm>
          </p:grpSpPr>
          <p:sp>
            <p:nvSpPr>
              <p:cNvPr id="53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流通手段</a:t>
                </a: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9197828" y="4682130"/>
              <a:ext cx="1955796" cy="360000"/>
              <a:chOff x="4715590" y="1442898"/>
              <a:chExt cx="3312000" cy="432000"/>
            </a:xfrm>
          </p:grpSpPr>
          <p:sp>
            <p:nvSpPr>
              <p:cNvPr id="51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贮藏手段</a:t>
                </a: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9197828" y="5123242"/>
              <a:ext cx="1955796" cy="360000"/>
              <a:chOff x="4715590" y="1442898"/>
              <a:chExt cx="3312000" cy="432000"/>
            </a:xfrm>
          </p:grpSpPr>
          <p:sp>
            <p:nvSpPr>
              <p:cNvPr id="49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支付手段</a:t>
                </a: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/>
          </p:nvGrpSpPr>
          <p:grpSpPr>
            <a:xfrm>
              <a:off x="9197828" y="3799908"/>
              <a:ext cx="1955796" cy="360000"/>
              <a:chOff x="4715590" y="1442898"/>
              <a:chExt cx="3312000" cy="432000"/>
            </a:xfrm>
          </p:grpSpPr>
          <p:sp>
            <p:nvSpPr>
              <p:cNvPr id="47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价值尺度</a:t>
                </a: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组合 91"/>
            <p:cNvGrpSpPr/>
            <p:nvPr/>
          </p:nvGrpSpPr>
          <p:grpSpPr>
            <a:xfrm>
              <a:off x="2171986" y="1370500"/>
              <a:ext cx="2004577" cy="576000"/>
              <a:chOff x="2073419" y="858311"/>
              <a:chExt cx="2232000" cy="828000"/>
            </a:xfrm>
          </p:grpSpPr>
          <p:sp>
            <p:nvSpPr>
              <p:cNvPr id="93" name="iṣ1ïḑé"/>
              <p:cNvSpPr/>
              <p:nvPr/>
            </p:nvSpPr>
            <p:spPr>
              <a:xfrm>
                <a:off x="2073419" y="858311"/>
                <a:ext cx="2232000" cy="828000"/>
              </a:xfrm>
              <a:prstGeom prst="cube">
                <a:avLst>
                  <a:gd name="adj" fmla="val 4796"/>
                </a:avLst>
              </a:prstGeom>
              <a:solidFill>
                <a:schemeClr val="bg1"/>
              </a:solidFill>
              <a:ln w="635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劳动二重性</a:t>
                </a:r>
              </a:p>
            </p:txBody>
          </p:sp>
          <p:cxnSp>
            <p:nvCxnSpPr>
              <p:cNvPr id="94" name="直接连接符 93"/>
              <p:cNvCxnSpPr/>
              <p:nvPr/>
            </p:nvCxnSpPr>
            <p:spPr>
              <a:xfrm>
                <a:off x="2076838" y="966311"/>
                <a:ext cx="0" cy="612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/>
          </p:nvGrpSpPr>
          <p:grpSpPr>
            <a:xfrm>
              <a:off x="2171986" y="2572808"/>
              <a:ext cx="2004577" cy="576000"/>
              <a:chOff x="2073419" y="858311"/>
              <a:chExt cx="2232000" cy="828000"/>
            </a:xfrm>
          </p:grpSpPr>
          <p:sp>
            <p:nvSpPr>
              <p:cNvPr id="96" name="iṣ1ïḑé"/>
              <p:cNvSpPr/>
              <p:nvPr/>
            </p:nvSpPr>
            <p:spPr>
              <a:xfrm>
                <a:off x="2073419" y="858311"/>
                <a:ext cx="2232000" cy="828000"/>
              </a:xfrm>
              <a:prstGeom prst="cube">
                <a:avLst>
                  <a:gd name="adj" fmla="val 4796"/>
                </a:avLst>
              </a:prstGeom>
              <a:solidFill>
                <a:schemeClr val="bg1"/>
              </a:solidFill>
              <a:ln w="635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商品价值量</a:t>
                </a:r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>
                <a:off x="2076838" y="966311"/>
                <a:ext cx="0" cy="612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2171986" y="3473788"/>
              <a:ext cx="2004577" cy="576000"/>
              <a:chOff x="2073419" y="858311"/>
              <a:chExt cx="2232000" cy="828000"/>
            </a:xfrm>
          </p:grpSpPr>
          <p:sp>
            <p:nvSpPr>
              <p:cNvPr id="99" name="iṣ1ïḑé"/>
              <p:cNvSpPr/>
              <p:nvPr/>
            </p:nvSpPr>
            <p:spPr>
              <a:xfrm>
                <a:off x="2073419" y="858311"/>
                <a:ext cx="2232000" cy="828000"/>
              </a:xfrm>
              <a:prstGeom prst="cube">
                <a:avLst>
                  <a:gd name="adj" fmla="val 4796"/>
                </a:avLst>
              </a:prstGeom>
              <a:solidFill>
                <a:schemeClr val="bg1"/>
              </a:solidFill>
              <a:ln w="635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价值形式的发展</a:t>
                </a:r>
              </a:p>
            </p:txBody>
          </p:sp>
          <p:cxnSp>
            <p:nvCxnSpPr>
              <p:cNvPr id="100" name="直接连接符 99"/>
              <p:cNvCxnSpPr/>
              <p:nvPr/>
            </p:nvCxnSpPr>
            <p:spPr>
              <a:xfrm>
                <a:off x="2076838" y="966311"/>
                <a:ext cx="0" cy="612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组合 100"/>
            <p:cNvGrpSpPr/>
            <p:nvPr/>
          </p:nvGrpSpPr>
          <p:grpSpPr>
            <a:xfrm>
              <a:off x="2171986" y="4462511"/>
              <a:ext cx="2004577" cy="576000"/>
              <a:chOff x="2073419" y="858311"/>
              <a:chExt cx="2232000" cy="828000"/>
            </a:xfrm>
          </p:grpSpPr>
          <p:sp>
            <p:nvSpPr>
              <p:cNvPr id="102" name="iṣ1ïḑé"/>
              <p:cNvSpPr/>
              <p:nvPr/>
            </p:nvSpPr>
            <p:spPr>
              <a:xfrm>
                <a:off x="2073419" y="858311"/>
                <a:ext cx="2232000" cy="828000"/>
              </a:xfrm>
              <a:prstGeom prst="cube">
                <a:avLst>
                  <a:gd name="adj" fmla="val 4796"/>
                </a:avLst>
              </a:prstGeom>
              <a:solidFill>
                <a:schemeClr val="bg1"/>
              </a:solidFill>
              <a:ln w="635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价值规律</a:t>
                </a:r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2076838" y="966311"/>
                <a:ext cx="0" cy="612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/>
            <p:cNvGrpSpPr/>
            <p:nvPr/>
          </p:nvGrpSpPr>
          <p:grpSpPr>
            <a:xfrm>
              <a:off x="2171986" y="5206472"/>
              <a:ext cx="2004577" cy="576000"/>
              <a:chOff x="2073419" y="858311"/>
              <a:chExt cx="2232000" cy="828000"/>
            </a:xfrm>
          </p:grpSpPr>
          <p:sp>
            <p:nvSpPr>
              <p:cNvPr id="105" name="iṣ1ïḑé"/>
              <p:cNvSpPr/>
              <p:nvPr/>
            </p:nvSpPr>
            <p:spPr>
              <a:xfrm>
                <a:off x="2073419" y="858311"/>
                <a:ext cx="2232000" cy="828000"/>
              </a:xfrm>
              <a:prstGeom prst="cube">
                <a:avLst>
                  <a:gd name="adj" fmla="val 4796"/>
                </a:avLst>
              </a:prstGeom>
              <a:solidFill>
                <a:schemeClr val="bg1"/>
              </a:solidFill>
              <a:ln w="635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以私有制为基础的商品经济的基本矛盾</a:t>
                </a:r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2076838" y="966311"/>
                <a:ext cx="0" cy="612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/>
            <p:cNvGrpSpPr/>
            <p:nvPr/>
          </p:nvGrpSpPr>
          <p:grpSpPr>
            <a:xfrm>
              <a:off x="2171986" y="5976984"/>
              <a:ext cx="2004577" cy="576000"/>
              <a:chOff x="2073419" y="858311"/>
              <a:chExt cx="2232000" cy="828000"/>
            </a:xfrm>
          </p:grpSpPr>
          <p:sp>
            <p:nvSpPr>
              <p:cNvPr id="108" name="iṣ1ïḑé"/>
              <p:cNvSpPr/>
              <p:nvPr/>
            </p:nvSpPr>
            <p:spPr>
              <a:xfrm>
                <a:off x="2073419" y="858311"/>
                <a:ext cx="2232000" cy="828000"/>
              </a:xfrm>
              <a:prstGeom prst="cube">
                <a:avLst>
                  <a:gd name="adj" fmla="val 4796"/>
                </a:avLst>
              </a:prstGeom>
              <a:solidFill>
                <a:schemeClr val="bg1"/>
              </a:solidFill>
              <a:ln w="635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科学认识劳动价值论</a:t>
                </a:r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>
                <a:off x="2076838" y="966311"/>
                <a:ext cx="0" cy="612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组合 109"/>
            <p:cNvGrpSpPr/>
            <p:nvPr/>
          </p:nvGrpSpPr>
          <p:grpSpPr>
            <a:xfrm>
              <a:off x="4732627" y="1304669"/>
              <a:ext cx="1620000" cy="360000"/>
              <a:chOff x="4780849" y="571715"/>
              <a:chExt cx="3310124" cy="432000"/>
            </a:xfrm>
          </p:grpSpPr>
          <p:sp>
            <p:nvSpPr>
              <p:cNvPr id="111" name="îṣľîďê"/>
              <p:cNvSpPr/>
              <p:nvPr/>
            </p:nvSpPr>
            <p:spPr>
              <a:xfrm>
                <a:off x="4780849" y="571715"/>
                <a:ext cx="3310124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000" defTabSz="914400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具体劳动</a:t>
                </a:r>
              </a:p>
            </p:txBody>
          </p:sp>
          <p:cxnSp>
            <p:nvCxnSpPr>
              <p:cNvPr id="112" name="直接连接符 111"/>
              <p:cNvCxnSpPr>
                <a:cxnSpLocks/>
              </p:cNvCxnSpPr>
              <p:nvPr/>
            </p:nvCxnSpPr>
            <p:spPr>
              <a:xfrm>
                <a:off x="8090973" y="679715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/>
            <p:nvPr/>
          </p:nvGrpSpPr>
          <p:grpSpPr>
            <a:xfrm>
              <a:off x="4732627" y="1753624"/>
              <a:ext cx="1620000" cy="360000"/>
              <a:chOff x="4715590" y="1442898"/>
              <a:chExt cx="3376665" cy="432000"/>
            </a:xfrm>
          </p:grpSpPr>
          <p:sp>
            <p:nvSpPr>
              <p:cNvPr id="114" name="iṩ1ïḓé"/>
              <p:cNvSpPr/>
              <p:nvPr/>
            </p:nvSpPr>
            <p:spPr>
              <a:xfrm>
                <a:off x="4715590" y="1442898"/>
                <a:ext cx="3376665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抽象劳动</a:t>
                </a:r>
              </a:p>
            </p:txBody>
          </p:sp>
          <p:cxnSp>
            <p:nvCxnSpPr>
              <p:cNvPr id="115" name="直接连接符 114"/>
              <p:cNvCxnSpPr>
                <a:cxnSpLocks/>
              </p:cNvCxnSpPr>
              <p:nvPr/>
            </p:nvCxnSpPr>
            <p:spPr>
              <a:xfrm>
                <a:off x="8092255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4732627" y="2225983"/>
              <a:ext cx="1620000" cy="360000"/>
              <a:chOff x="4715590" y="1442898"/>
              <a:chExt cx="3332634" cy="432000"/>
            </a:xfrm>
          </p:grpSpPr>
          <p:sp>
            <p:nvSpPr>
              <p:cNvPr id="117" name="iṩ1ïḓé"/>
              <p:cNvSpPr/>
              <p:nvPr/>
            </p:nvSpPr>
            <p:spPr>
              <a:xfrm>
                <a:off x="4715590" y="1442898"/>
                <a:ext cx="3332634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商品二因素</a:t>
                </a:r>
              </a:p>
            </p:txBody>
          </p:sp>
          <p:cxnSp>
            <p:nvCxnSpPr>
              <p:cNvPr id="118" name="直接连接符 117"/>
              <p:cNvCxnSpPr>
                <a:cxnSpLocks/>
              </p:cNvCxnSpPr>
              <p:nvPr/>
            </p:nvCxnSpPr>
            <p:spPr>
              <a:xfrm>
                <a:off x="8048224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组合 118"/>
            <p:cNvGrpSpPr/>
            <p:nvPr/>
          </p:nvGrpSpPr>
          <p:grpSpPr>
            <a:xfrm>
              <a:off x="7724539" y="2217161"/>
              <a:ext cx="2479762" cy="360000"/>
              <a:chOff x="4780849" y="571715"/>
              <a:chExt cx="3312000" cy="432000"/>
            </a:xfrm>
          </p:grpSpPr>
          <p:sp>
            <p:nvSpPr>
              <p:cNvPr id="120" name="îṣľîďê"/>
              <p:cNvSpPr/>
              <p:nvPr/>
            </p:nvSpPr>
            <p:spPr>
              <a:xfrm>
                <a:off x="4780849" y="571715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决定：社会必要劳动时间</a:t>
                </a:r>
              </a:p>
            </p:txBody>
          </p:sp>
          <p:cxnSp>
            <p:nvCxnSpPr>
              <p:cNvPr id="121" name="直接连接符 120"/>
              <p:cNvCxnSpPr>
                <a:cxnSpLocks/>
              </p:cNvCxnSpPr>
              <p:nvPr/>
            </p:nvCxnSpPr>
            <p:spPr>
              <a:xfrm>
                <a:off x="8092849" y="661243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组合 121"/>
            <p:cNvGrpSpPr/>
            <p:nvPr/>
          </p:nvGrpSpPr>
          <p:grpSpPr>
            <a:xfrm>
              <a:off x="7724538" y="2666116"/>
              <a:ext cx="2479763" cy="360000"/>
              <a:chOff x="4715590" y="1442898"/>
              <a:chExt cx="3312000" cy="432000"/>
            </a:xfrm>
          </p:grpSpPr>
          <p:sp>
            <p:nvSpPr>
              <p:cNvPr id="123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36195"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变动：劳动生产率</a:t>
                </a:r>
              </a:p>
            </p:txBody>
          </p:sp>
          <p:cxnSp>
            <p:nvCxnSpPr>
              <p:cNvPr id="124" name="直接连接符 123"/>
              <p:cNvCxnSpPr/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>
              <a:off x="7724538" y="3115071"/>
              <a:ext cx="2479763" cy="360000"/>
              <a:chOff x="4753755" y="1442898"/>
              <a:chExt cx="3312000" cy="432000"/>
            </a:xfrm>
          </p:grpSpPr>
          <p:sp>
            <p:nvSpPr>
              <p:cNvPr id="126" name="iṩ1ïḓé"/>
              <p:cNvSpPr/>
              <p:nvPr/>
            </p:nvSpPr>
            <p:spPr>
              <a:xfrm>
                <a:off x="4753755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比较：简单劳动和复杂劳动</a:t>
                </a:r>
              </a:p>
            </p:txBody>
          </p:sp>
          <p:cxnSp>
            <p:nvCxnSpPr>
              <p:cNvPr id="127" name="直接连接符 126"/>
              <p:cNvCxnSpPr>
                <a:cxnSpLocks/>
              </p:cNvCxnSpPr>
              <p:nvPr/>
            </p:nvCxnSpPr>
            <p:spPr>
              <a:xfrm>
                <a:off x="8065755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组合 127"/>
            <p:cNvGrpSpPr/>
            <p:nvPr/>
          </p:nvGrpSpPr>
          <p:grpSpPr>
            <a:xfrm>
              <a:off x="4732627" y="2939042"/>
              <a:ext cx="2158425" cy="360000"/>
              <a:chOff x="4780849" y="571715"/>
              <a:chExt cx="3312000" cy="432000"/>
            </a:xfrm>
          </p:grpSpPr>
          <p:sp>
            <p:nvSpPr>
              <p:cNvPr id="129" name="îṣľîďê"/>
              <p:cNvSpPr/>
              <p:nvPr/>
            </p:nvSpPr>
            <p:spPr>
              <a:xfrm>
                <a:off x="4780849" y="571715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4400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简单或偶然的价值形式</a:t>
                </a:r>
              </a:p>
            </p:txBody>
          </p:sp>
          <p:cxnSp>
            <p:nvCxnSpPr>
              <p:cNvPr id="130" name="直接连接符 129"/>
              <p:cNvCxnSpPr>
                <a:cxnSpLocks/>
              </p:cNvCxnSpPr>
              <p:nvPr/>
            </p:nvCxnSpPr>
            <p:spPr>
              <a:xfrm>
                <a:off x="8092849" y="679715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组合 130"/>
            <p:cNvGrpSpPr/>
            <p:nvPr/>
          </p:nvGrpSpPr>
          <p:grpSpPr>
            <a:xfrm>
              <a:off x="4732627" y="3373254"/>
              <a:ext cx="2158425" cy="360000"/>
              <a:chOff x="4715590" y="1409648"/>
              <a:chExt cx="3312000" cy="432000"/>
            </a:xfrm>
          </p:grpSpPr>
          <p:sp>
            <p:nvSpPr>
              <p:cNvPr id="132" name="iṩ1ïḓé"/>
              <p:cNvSpPr/>
              <p:nvPr/>
            </p:nvSpPr>
            <p:spPr>
              <a:xfrm>
                <a:off x="4715590" y="140964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总和或扩大的价值形式</a:t>
                </a:r>
              </a:p>
            </p:txBody>
          </p:sp>
          <p:cxnSp>
            <p:nvCxnSpPr>
              <p:cNvPr id="133" name="直接连接符 132"/>
              <p:cNvCxnSpPr>
                <a:cxnSpLocks/>
              </p:cNvCxnSpPr>
              <p:nvPr/>
            </p:nvCxnSpPr>
            <p:spPr>
              <a:xfrm>
                <a:off x="8027590" y="151764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组合 133"/>
            <p:cNvGrpSpPr/>
            <p:nvPr/>
          </p:nvGrpSpPr>
          <p:grpSpPr>
            <a:xfrm>
              <a:off x="4732627" y="3807466"/>
              <a:ext cx="2158425" cy="360000"/>
              <a:chOff x="4715590" y="1442898"/>
              <a:chExt cx="3312000" cy="432000"/>
            </a:xfrm>
          </p:grpSpPr>
          <p:sp>
            <p:nvSpPr>
              <p:cNvPr id="135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一般价值形式</a:t>
                </a:r>
              </a:p>
            </p:txBody>
          </p:sp>
          <p:cxnSp>
            <p:nvCxnSpPr>
              <p:cNvPr id="136" name="直接连接符 135"/>
              <p:cNvCxnSpPr>
                <a:cxnSpLocks/>
              </p:cNvCxnSpPr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4732627" y="4241677"/>
              <a:ext cx="2158425" cy="360000"/>
              <a:chOff x="4715590" y="1442898"/>
              <a:chExt cx="3312000" cy="432000"/>
            </a:xfrm>
          </p:grpSpPr>
          <p:sp>
            <p:nvSpPr>
              <p:cNvPr id="138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货币形式</a:t>
                </a:r>
              </a:p>
            </p:txBody>
          </p:sp>
          <p:cxnSp>
            <p:nvCxnSpPr>
              <p:cNvPr id="139" name="直接连接符 138"/>
              <p:cNvCxnSpPr>
                <a:cxnSpLocks/>
              </p:cNvCxnSpPr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/>
            <p:cNvGrpSpPr/>
            <p:nvPr/>
          </p:nvGrpSpPr>
          <p:grpSpPr>
            <a:xfrm>
              <a:off x="4732627" y="4754771"/>
              <a:ext cx="1620000" cy="360000"/>
              <a:chOff x="4715590" y="1442898"/>
              <a:chExt cx="3332634" cy="432000"/>
            </a:xfrm>
          </p:grpSpPr>
          <p:sp>
            <p:nvSpPr>
              <p:cNvPr id="141" name="iṩ1ïḓé"/>
              <p:cNvSpPr/>
              <p:nvPr/>
            </p:nvSpPr>
            <p:spPr>
              <a:xfrm>
                <a:off x="4715590" y="1442898"/>
                <a:ext cx="3332634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商品经济</a:t>
                </a:r>
              </a:p>
            </p:txBody>
          </p:sp>
          <p:cxnSp>
            <p:nvCxnSpPr>
              <p:cNvPr id="142" name="直接连接符 141"/>
              <p:cNvCxnSpPr>
                <a:cxnSpLocks/>
              </p:cNvCxnSpPr>
              <p:nvPr/>
            </p:nvCxnSpPr>
            <p:spPr>
              <a:xfrm>
                <a:off x="8048224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/>
            <p:cNvGrpSpPr/>
            <p:nvPr/>
          </p:nvGrpSpPr>
          <p:grpSpPr>
            <a:xfrm>
              <a:off x="6807671" y="1753624"/>
              <a:ext cx="1102907" cy="360000"/>
              <a:chOff x="4715590" y="1442898"/>
              <a:chExt cx="3312000" cy="432000"/>
            </a:xfrm>
          </p:grpSpPr>
          <p:sp>
            <p:nvSpPr>
              <p:cNvPr id="147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价值</a:t>
                </a:r>
              </a:p>
            </p:txBody>
          </p:sp>
          <p:cxnSp>
            <p:nvCxnSpPr>
              <p:cNvPr id="148" name="直接连接符 147"/>
              <p:cNvCxnSpPr/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组合 148"/>
            <p:cNvGrpSpPr/>
            <p:nvPr/>
          </p:nvGrpSpPr>
          <p:grpSpPr>
            <a:xfrm>
              <a:off x="9197828" y="5546784"/>
              <a:ext cx="1955796" cy="360000"/>
              <a:chOff x="4715590" y="1442898"/>
              <a:chExt cx="3312000" cy="432000"/>
            </a:xfrm>
          </p:grpSpPr>
          <p:sp>
            <p:nvSpPr>
              <p:cNvPr id="150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世界货币</a:t>
                </a:r>
              </a:p>
            </p:txBody>
          </p:sp>
          <p:cxnSp>
            <p:nvCxnSpPr>
              <p:cNvPr id="151" name="直接连接符 150"/>
              <p:cNvCxnSpPr/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组合 232"/>
            <p:cNvGrpSpPr/>
            <p:nvPr/>
          </p:nvGrpSpPr>
          <p:grpSpPr>
            <a:xfrm>
              <a:off x="1539787" y="762098"/>
              <a:ext cx="632199" cy="5516698"/>
              <a:chOff x="1052121" y="780800"/>
              <a:chExt cx="632199" cy="5516698"/>
            </a:xfrm>
          </p:grpSpPr>
          <p:cxnSp>
            <p:nvCxnSpPr>
              <p:cNvPr id="153" name="连接符: 肘形 152"/>
              <p:cNvCxnSpPr>
                <a:stCxn id="16" idx="5"/>
                <a:endCxn id="73" idx="2"/>
              </p:cNvCxnSpPr>
              <p:nvPr/>
            </p:nvCxnSpPr>
            <p:spPr>
              <a:xfrm flipV="1">
                <a:off x="1052121" y="780800"/>
                <a:ext cx="632199" cy="2627805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连接符: 肘形 154"/>
              <p:cNvCxnSpPr>
                <a:stCxn id="16" idx="5"/>
                <a:endCxn id="108" idx="2"/>
              </p:cNvCxnSpPr>
              <p:nvPr/>
            </p:nvCxnSpPr>
            <p:spPr>
              <a:xfrm>
                <a:off x="1052121" y="3408605"/>
                <a:ext cx="632199" cy="2888893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连接符: 肘形 156"/>
              <p:cNvCxnSpPr>
                <a:stCxn id="16" idx="5"/>
                <a:endCxn id="93" idx="2"/>
              </p:cNvCxnSpPr>
              <p:nvPr/>
            </p:nvCxnSpPr>
            <p:spPr>
              <a:xfrm flipV="1">
                <a:off x="1052121" y="1691014"/>
                <a:ext cx="632199" cy="1717591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连接符: 肘形 158"/>
              <p:cNvCxnSpPr>
                <a:stCxn id="16" idx="5"/>
                <a:endCxn id="96" idx="2"/>
              </p:cNvCxnSpPr>
              <p:nvPr/>
            </p:nvCxnSpPr>
            <p:spPr>
              <a:xfrm flipV="1">
                <a:off x="1052121" y="2893322"/>
                <a:ext cx="632199" cy="515283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连接符: 肘形 160"/>
              <p:cNvCxnSpPr>
                <a:stCxn id="16" idx="5"/>
                <a:endCxn id="99" idx="2"/>
              </p:cNvCxnSpPr>
              <p:nvPr/>
            </p:nvCxnSpPr>
            <p:spPr>
              <a:xfrm>
                <a:off x="1052121" y="3408605"/>
                <a:ext cx="632199" cy="385697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连接符: 肘形 162"/>
              <p:cNvCxnSpPr>
                <a:stCxn id="16" idx="5"/>
                <a:endCxn id="102" idx="2"/>
              </p:cNvCxnSpPr>
              <p:nvPr/>
            </p:nvCxnSpPr>
            <p:spPr>
              <a:xfrm>
                <a:off x="1052121" y="3408605"/>
                <a:ext cx="632199" cy="1374420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连接符: 肘形 164"/>
              <p:cNvCxnSpPr>
                <a:stCxn id="16" idx="5"/>
                <a:endCxn id="105" idx="2"/>
              </p:cNvCxnSpPr>
              <p:nvPr/>
            </p:nvCxnSpPr>
            <p:spPr>
              <a:xfrm>
                <a:off x="1052121" y="3408605"/>
                <a:ext cx="632199" cy="2118381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组合 233"/>
            <p:cNvGrpSpPr/>
            <p:nvPr/>
          </p:nvGrpSpPr>
          <p:grpSpPr>
            <a:xfrm>
              <a:off x="4148938" y="1484669"/>
              <a:ext cx="583690" cy="4023615"/>
              <a:chOff x="3661272" y="1503371"/>
              <a:chExt cx="583690" cy="4023615"/>
            </a:xfrm>
          </p:grpSpPr>
          <p:cxnSp>
            <p:nvCxnSpPr>
              <p:cNvPr id="177" name="连接符: 肘形 176"/>
              <p:cNvCxnSpPr>
                <a:stCxn id="93" idx="5"/>
                <a:endCxn id="111" idx="1"/>
              </p:cNvCxnSpPr>
              <p:nvPr/>
            </p:nvCxnSpPr>
            <p:spPr>
              <a:xfrm flipV="1">
                <a:off x="3688897" y="1503371"/>
                <a:ext cx="556064" cy="160019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连接符: 肘形 178"/>
              <p:cNvCxnSpPr>
                <a:stCxn id="93" idx="5"/>
                <a:endCxn id="114" idx="1"/>
              </p:cNvCxnSpPr>
              <p:nvPr/>
            </p:nvCxnSpPr>
            <p:spPr>
              <a:xfrm>
                <a:off x="3688897" y="1663390"/>
                <a:ext cx="556064" cy="288936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连接符: 肘形 180"/>
              <p:cNvCxnSpPr>
                <a:stCxn id="93" idx="5"/>
                <a:endCxn id="117" idx="1"/>
              </p:cNvCxnSpPr>
              <p:nvPr/>
            </p:nvCxnSpPr>
            <p:spPr>
              <a:xfrm>
                <a:off x="3688897" y="1663390"/>
                <a:ext cx="556064" cy="761295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连接符: 肘形 201"/>
              <p:cNvCxnSpPr>
                <a:stCxn id="99" idx="4"/>
                <a:endCxn id="129" idx="1"/>
              </p:cNvCxnSpPr>
              <p:nvPr/>
            </p:nvCxnSpPr>
            <p:spPr>
              <a:xfrm flipV="1">
                <a:off x="3661272" y="3137744"/>
                <a:ext cx="583689" cy="656558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连接符: 肘形 203"/>
              <p:cNvCxnSpPr>
                <a:stCxn id="132" idx="1"/>
                <a:endCxn id="99" idx="4"/>
              </p:cNvCxnSpPr>
              <p:nvPr/>
            </p:nvCxnSpPr>
            <p:spPr>
              <a:xfrm rot="10800000" flipV="1">
                <a:off x="3661273" y="3571956"/>
                <a:ext cx="583689" cy="222346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连接符: 肘形 206"/>
              <p:cNvCxnSpPr>
                <a:stCxn id="99" idx="4"/>
                <a:endCxn id="135" idx="1"/>
              </p:cNvCxnSpPr>
              <p:nvPr/>
            </p:nvCxnSpPr>
            <p:spPr>
              <a:xfrm>
                <a:off x="3661272" y="3794302"/>
                <a:ext cx="583689" cy="211866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连接符: 肘形 209"/>
              <p:cNvCxnSpPr>
                <a:stCxn id="138" idx="1"/>
                <a:endCxn id="99" idx="4"/>
              </p:cNvCxnSpPr>
              <p:nvPr/>
            </p:nvCxnSpPr>
            <p:spPr>
              <a:xfrm rot="10800000">
                <a:off x="3661273" y="3794303"/>
                <a:ext cx="583689" cy="646077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/>
              <p:cNvCxnSpPr>
                <a:stCxn id="67" idx="1"/>
                <a:endCxn id="105" idx="4"/>
              </p:cNvCxnSpPr>
              <p:nvPr/>
            </p:nvCxnSpPr>
            <p:spPr>
              <a:xfrm flipH="1">
                <a:off x="3661272" y="5526852"/>
                <a:ext cx="583689" cy="134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连接符: 肘形 231"/>
              <p:cNvCxnSpPr>
                <a:stCxn id="141" idx="1"/>
                <a:endCxn id="102" idx="5"/>
              </p:cNvCxnSpPr>
              <p:nvPr/>
            </p:nvCxnSpPr>
            <p:spPr>
              <a:xfrm rot="10800000">
                <a:off x="3688897" y="4755401"/>
                <a:ext cx="556064" cy="198072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组合 142"/>
            <p:cNvGrpSpPr/>
            <p:nvPr/>
          </p:nvGrpSpPr>
          <p:grpSpPr>
            <a:xfrm>
              <a:off x="6807671" y="1304669"/>
              <a:ext cx="1125078" cy="360000"/>
              <a:chOff x="4780849" y="571715"/>
              <a:chExt cx="3312000" cy="432000"/>
            </a:xfrm>
          </p:grpSpPr>
          <p:sp>
            <p:nvSpPr>
              <p:cNvPr id="144" name="îṣľîďê"/>
              <p:cNvSpPr/>
              <p:nvPr/>
            </p:nvSpPr>
            <p:spPr>
              <a:xfrm>
                <a:off x="4780849" y="571715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使用价值</a:t>
                </a:r>
              </a:p>
            </p:txBody>
          </p:sp>
          <p:cxnSp>
            <p:nvCxnSpPr>
              <p:cNvPr id="145" name="直接连接符 144"/>
              <p:cNvCxnSpPr/>
              <p:nvPr/>
            </p:nvCxnSpPr>
            <p:spPr>
              <a:xfrm>
                <a:off x="8027590" y="661243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组合 319"/>
          <p:cNvGrpSpPr/>
          <p:nvPr/>
        </p:nvGrpSpPr>
        <p:grpSpPr>
          <a:xfrm>
            <a:off x="606149" y="852844"/>
            <a:ext cx="11208271" cy="5426342"/>
            <a:chOff x="340062" y="732085"/>
            <a:chExt cx="11208271" cy="5426342"/>
          </a:xfrm>
        </p:grpSpPr>
        <p:grpSp>
          <p:nvGrpSpPr>
            <p:cNvPr id="319" name="组合 318"/>
            <p:cNvGrpSpPr/>
            <p:nvPr/>
          </p:nvGrpSpPr>
          <p:grpSpPr>
            <a:xfrm>
              <a:off x="5421134" y="948085"/>
              <a:ext cx="3349966" cy="4994342"/>
              <a:chOff x="5421134" y="948085"/>
              <a:chExt cx="3349966" cy="4994342"/>
            </a:xfrm>
          </p:grpSpPr>
          <p:cxnSp>
            <p:nvCxnSpPr>
              <p:cNvPr id="123" name="连接符: 肘形 122"/>
              <p:cNvCxnSpPr>
                <a:cxnSpLocks/>
                <a:stCxn id="240" idx="3"/>
                <a:endCxn id="216" idx="1"/>
              </p:cNvCxnSpPr>
              <p:nvPr/>
            </p:nvCxnSpPr>
            <p:spPr>
              <a:xfrm>
                <a:off x="5515288" y="948085"/>
                <a:ext cx="1079725" cy="8111"/>
              </a:xfrm>
              <a:prstGeom prst="bentConnector3">
                <a:avLst/>
              </a:prstGeom>
              <a:ln w="3175">
                <a:solidFill>
                  <a:schemeClr val="bg2">
                    <a:lumMod val="90000"/>
                  </a:schemeClr>
                </a:solidFill>
                <a:tailEnd type="non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6" name="连接符: 肘形 295"/>
              <p:cNvCxnSpPr>
                <a:cxnSpLocks/>
                <a:stCxn id="240" idx="3"/>
                <a:endCxn id="243" idx="1"/>
              </p:cNvCxnSpPr>
              <p:nvPr/>
            </p:nvCxnSpPr>
            <p:spPr>
              <a:xfrm>
                <a:off x="5515288" y="948085"/>
                <a:ext cx="1058220" cy="428246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连接符 298"/>
              <p:cNvCxnSpPr>
                <a:cxnSpLocks/>
                <a:stCxn id="240" idx="3"/>
              </p:cNvCxnSpPr>
              <p:nvPr/>
            </p:nvCxnSpPr>
            <p:spPr>
              <a:xfrm>
                <a:off x="5515288" y="948085"/>
                <a:ext cx="1058220" cy="29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接连接符 300"/>
              <p:cNvCxnSpPr>
                <a:cxnSpLocks/>
                <a:stCxn id="246" idx="1"/>
                <a:endCxn id="238" idx="3"/>
              </p:cNvCxnSpPr>
              <p:nvPr/>
            </p:nvCxnSpPr>
            <p:spPr>
              <a:xfrm flipH="1">
                <a:off x="5515288" y="1941490"/>
                <a:ext cx="105822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连接符 310"/>
              <p:cNvCxnSpPr>
                <a:cxnSpLocks/>
                <a:stCxn id="264" idx="1"/>
                <a:endCxn id="220" idx="3"/>
              </p:cNvCxnSpPr>
              <p:nvPr/>
            </p:nvCxnSpPr>
            <p:spPr>
              <a:xfrm flipH="1">
                <a:off x="5421134" y="4756449"/>
                <a:ext cx="1152374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/>
              <p:cNvCxnSpPr>
                <a:cxnSpLocks/>
                <a:stCxn id="267" idx="1"/>
                <a:endCxn id="218" idx="3"/>
              </p:cNvCxnSpPr>
              <p:nvPr/>
            </p:nvCxnSpPr>
            <p:spPr>
              <a:xfrm flipH="1">
                <a:off x="5421134" y="5942427"/>
                <a:ext cx="1152374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连接符: 肘形 314"/>
              <p:cNvCxnSpPr>
                <a:cxnSpLocks/>
                <a:stCxn id="273" idx="1"/>
                <a:endCxn id="264" idx="3"/>
              </p:cNvCxnSpPr>
              <p:nvPr/>
            </p:nvCxnSpPr>
            <p:spPr>
              <a:xfrm rot="10800000" flipV="1">
                <a:off x="8023735" y="4531337"/>
                <a:ext cx="747365" cy="225112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连接符: 肘形 316"/>
              <p:cNvCxnSpPr>
                <a:cxnSpLocks/>
                <a:stCxn id="264" idx="3"/>
                <a:endCxn id="276" idx="1"/>
              </p:cNvCxnSpPr>
              <p:nvPr/>
            </p:nvCxnSpPr>
            <p:spPr>
              <a:xfrm>
                <a:off x="8023734" y="4756449"/>
                <a:ext cx="747365" cy="261515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/>
            <p:cNvGrpSpPr/>
            <p:nvPr/>
          </p:nvGrpSpPr>
          <p:grpSpPr>
            <a:xfrm>
              <a:off x="3933894" y="732085"/>
              <a:ext cx="1581394" cy="432000"/>
              <a:chOff x="4715590" y="553243"/>
              <a:chExt cx="3312000" cy="432000"/>
            </a:xfrm>
          </p:grpSpPr>
          <p:sp>
            <p:nvSpPr>
              <p:cNvPr id="240" name="îṣľîďê"/>
              <p:cNvSpPr/>
              <p:nvPr/>
            </p:nvSpPr>
            <p:spPr>
              <a:xfrm>
                <a:off x="4715590" y="553243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4400"/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剩余价值的生产</a:t>
                </a:r>
              </a:p>
            </p:txBody>
          </p:sp>
          <p:cxnSp>
            <p:nvCxnSpPr>
              <p:cNvPr id="241" name="直接连接符 240"/>
              <p:cNvCxnSpPr/>
              <p:nvPr/>
            </p:nvCxnSpPr>
            <p:spPr>
              <a:xfrm>
                <a:off x="8027590" y="661243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组合 140"/>
            <p:cNvGrpSpPr/>
            <p:nvPr/>
          </p:nvGrpSpPr>
          <p:grpSpPr>
            <a:xfrm>
              <a:off x="3933894" y="1725490"/>
              <a:ext cx="1581394" cy="432000"/>
              <a:chOff x="4715590" y="1442898"/>
              <a:chExt cx="3312000" cy="432000"/>
            </a:xfrm>
          </p:grpSpPr>
          <p:sp>
            <p:nvSpPr>
              <p:cNvPr id="238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剩余价值的实现</a:t>
                </a:r>
              </a:p>
            </p:txBody>
          </p:sp>
          <p:cxnSp>
            <p:nvCxnSpPr>
              <p:cNvPr id="239" name="直接连接符 238"/>
              <p:cNvCxnSpPr/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组合 141"/>
            <p:cNvGrpSpPr/>
            <p:nvPr/>
          </p:nvGrpSpPr>
          <p:grpSpPr>
            <a:xfrm>
              <a:off x="1732685" y="1015029"/>
              <a:ext cx="1581394" cy="828000"/>
              <a:chOff x="2073419" y="858311"/>
              <a:chExt cx="2232000" cy="828000"/>
            </a:xfrm>
          </p:grpSpPr>
          <p:sp>
            <p:nvSpPr>
              <p:cNvPr id="236" name="iṣ1ïḑé"/>
              <p:cNvSpPr/>
              <p:nvPr/>
            </p:nvSpPr>
            <p:spPr>
              <a:xfrm>
                <a:off x="2073419" y="858311"/>
                <a:ext cx="2232000" cy="828000"/>
              </a:xfrm>
              <a:prstGeom prst="cube">
                <a:avLst>
                  <a:gd name="adj" fmla="val 4796"/>
                </a:avLst>
              </a:prstGeom>
              <a:solidFill>
                <a:schemeClr val="bg1"/>
              </a:solidFill>
              <a:ln w="635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剩余价值理论</a:t>
                </a:r>
              </a:p>
            </p:txBody>
          </p:sp>
          <p:cxnSp>
            <p:nvCxnSpPr>
              <p:cNvPr id="237" name="直接连接符 236"/>
              <p:cNvCxnSpPr/>
              <p:nvPr/>
            </p:nvCxnSpPr>
            <p:spPr>
              <a:xfrm>
                <a:off x="2076838" y="966311"/>
                <a:ext cx="0" cy="612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组合 143"/>
            <p:cNvGrpSpPr/>
            <p:nvPr/>
          </p:nvGrpSpPr>
          <p:grpSpPr>
            <a:xfrm>
              <a:off x="1732685" y="4944009"/>
              <a:ext cx="1457441" cy="828000"/>
              <a:chOff x="2073419" y="910582"/>
              <a:chExt cx="2232000" cy="828000"/>
            </a:xfrm>
          </p:grpSpPr>
          <p:sp>
            <p:nvSpPr>
              <p:cNvPr id="232" name="iṣ1ïḑé"/>
              <p:cNvSpPr/>
              <p:nvPr/>
            </p:nvSpPr>
            <p:spPr>
              <a:xfrm>
                <a:off x="2073419" y="910582"/>
                <a:ext cx="2232000" cy="828000"/>
              </a:xfrm>
              <a:prstGeom prst="cube">
                <a:avLst>
                  <a:gd name="adj" fmla="val 4796"/>
                </a:avLst>
              </a:prstGeom>
              <a:solidFill>
                <a:schemeClr val="bg1"/>
              </a:solidFill>
              <a:ln w="635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经济危机理论</a:t>
                </a:r>
              </a:p>
            </p:txBody>
          </p:sp>
          <p:cxnSp>
            <p:nvCxnSpPr>
              <p:cNvPr id="233" name="直接连接符 232"/>
              <p:cNvCxnSpPr/>
              <p:nvPr/>
            </p:nvCxnSpPr>
            <p:spPr>
              <a:xfrm>
                <a:off x="2076838" y="1018582"/>
                <a:ext cx="0" cy="612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iṧļiḑe"/>
            <p:cNvSpPr/>
            <p:nvPr/>
          </p:nvSpPr>
          <p:spPr>
            <a:xfrm>
              <a:off x="340062" y="1376332"/>
              <a:ext cx="648000" cy="3978336"/>
            </a:xfrm>
            <a:prstGeom prst="cube">
              <a:avLst>
                <a:gd name="adj" fmla="val 6295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eaVert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b="1" spc="300" dirty="0">
                  <a:solidFill>
                    <a:srgbClr val="E17751"/>
                  </a:solidFill>
                  <a:latin typeface="微软雅黑" panose="020B0503020204020204" charset="-122"/>
                  <a:ea typeface="微软雅黑" panose="020B0503020204020204" charset="-122"/>
                </a:rPr>
                <a:t>马克思剩余价值论与经济危机</a:t>
              </a: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3839740" y="4540449"/>
              <a:ext cx="1581394" cy="432000"/>
              <a:chOff x="4715590" y="1442898"/>
              <a:chExt cx="3312000" cy="432000"/>
            </a:xfrm>
          </p:grpSpPr>
          <p:sp>
            <p:nvSpPr>
              <p:cNvPr id="220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根源</a:t>
                </a:r>
              </a:p>
            </p:txBody>
          </p:sp>
          <p:cxnSp>
            <p:nvCxnSpPr>
              <p:cNvPr id="221" name="直接连接符 220"/>
              <p:cNvCxnSpPr/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>
              <a:off x="3839740" y="5726427"/>
              <a:ext cx="1581394" cy="432000"/>
              <a:chOff x="4715590" y="1442898"/>
              <a:chExt cx="3312000" cy="432000"/>
            </a:xfrm>
          </p:grpSpPr>
          <p:sp>
            <p:nvSpPr>
              <p:cNvPr id="218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实质</a:t>
                </a:r>
              </a:p>
            </p:txBody>
          </p:sp>
          <p:cxnSp>
            <p:nvCxnSpPr>
              <p:cNvPr id="219" name="直接连接符 218"/>
              <p:cNvCxnSpPr/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6" name="îṣľîďê"/>
            <p:cNvSpPr/>
            <p:nvPr/>
          </p:nvSpPr>
          <p:spPr>
            <a:xfrm>
              <a:off x="6595013" y="776196"/>
              <a:ext cx="1450226" cy="360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defTabSz="914400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生产的目的</a:t>
              </a:r>
            </a:p>
          </p:txBody>
        </p:sp>
        <p:cxnSp>
          <p:nvCxnSpPr>
            <p:cNvPr id="215" name="直接连接符 214"/>
            <p:cNvCxnSpPr/>
            <p:nvPr/>
          </p:nvCxnSpPr>
          <p:spPr>
            <a:xfrm>
              <a:off x="8023734" y="858375"/>
              <a:ext cx="0" cy="180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组合 169"/>
            <p:cNvGrpSpPr/>
            <p:nvPr/>
          </p:nvGrpSpPr>
          <p:grpSpPr>
            <a:xfrm>
              <a:off x="988062" y="1448884"/>
              <a:ext cx="744623" cy="3928980"/>
              <a:chOff x="988062" y="1448884"/>
              <a:chExt cx="744623" cy="3928980"/>
            </a:xfrm>
          </p:grpSpPr>
          <p:cxnSp>
            <p:nvCxnSpPr>
              <p:cNvPr id="181" name="连接符: 肘形 180"/>
              <p:cNvCxnSpPr>
                <a:cxnSpLocks/>
                <a:stCxn id="145" idx="5"/>
                <a:endCxn id="236" idx="2"/>
              </p:cNvCxnSpPr>
              <p:nvPr/>
            </p:nvCxnSpPr>
            <p:spPr>
              <a:xfrm flipV="1">
                <a:off x="988062" y="1448884"/>
                <a:ext cx="744623" cy="1896220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non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2" name="连接符: 肘形 181"/>
              <p:cNvCxnSpPr>
                <a:cxnSpLocks/>
                <a:stCxn id="145" idx="5"/>
                <a:endCxn id="232" idx="2"/>
              </p:cNvCxnSpPr>
              <p:nvPr/>
            </p:nvCxnSpPr>
            <p:spPr>
              <a:xfrm>
                <a:off x="988062" y="3345104"/>
                <a:ext cx="744623" cy="2032760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non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组合 241"/>
            <p:cNvGrpSpPr/>
            <p:nvPr/>
          </p:nvGrpSpPr>
          <p:grpSpPr>
            <a:xfrm>
              <a:off x="6573508" y="1196331"/>
              <a:ext cx="1450226" cy="360000"/>
              <a:chOff x="4715590" y="1442898"/>
              <a:chExt cx="3312000" cy="432000"/>
            </a:xfrm>
          </p:grpSpPr>
          <p:sp>
            <p:nvSpPr>
              <p:cNvPr id="243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生产的方法</a:t>
                </a:r>
              </a:p>
            </p:txBody>
          </p:sp>
          <p:cxnSp>
            <p:nvCxnSpPr>
              <p:cNvPr id="244" name="直接连接符 243"/>
              <p:cNvCxnSpPr/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组合 244"/>
            <p:cNvGrpSpPr/>
            <p:nvPr/>
          </p:nvGrpSpPr>
          <p:grpSpPr>
            <a:xfrm>
              <a:off x="6573508" y="1761490"/>
              <a:ext cx="2943463" cy="360000"/>
              <a:chOff x="4715590" y="1442898"/>
              <a:chExt cx="3312000" cy="432000"/>
            </a:xfrm>
          </p:grpSpPr>
          <p:sp>
            <p:nvSpPr>
              <p:cNvPr id="246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资本循环与周转</a:t>
                </a:r>
              </a:p>
            </p:txBody>
          </p:sp>
          <p:cxnSp>
            <p:nvCxnSpPr>
              <p:cNvPr id="247" name="直接连接符 246"/>
              <p:cNvCxnSpPr/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组合 262"/>
            <p:cNvGrpSpPr/>
            <p:nvPr/>
          </p:nvGrpSpPr>
          <p:grpSpPr>
            <a:xfrm>
              <a:off x="6573508" y="4576449"/>
              <a:ext cx="1450226" cy="360000"/>
              <a:chOff x="4780849" y="571715"/>
              <a:chExt cx="3312000" cy="432000"/>
            </a:xfrm>
          </p:grpSpPr>
          <p:sp>
            <p:nvSpPr>
              <p:cNvPr id="264" name="îṣľîďê"/>
              <p:cNvSpPr/>
              <p:nvPr/>
            </p:nvSpPr>
            <p:spPr>
              <a:xfrm>
                <a:off x="4780849" y="571715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资本主义基本矛盾</a:t>
                </a:r>
              </a:p>
            </p:txBody>
          </p:sp>
          <p:cxnSp>
            <p:nvCxnSpPr>
              <p:cNvPr id="265" name="直接连接符 264"/>
              <p:cNvCxnSpPr/>
              <p:nvPr/>
            </p:nvCxnSpPr>
            <p:spPr>
              <a:xfrm>
                <a:off x="8027590" y="661243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组合 265"/>
            <p:cNvGrpSpPr/>
            <p:nvPr/>
          </p:nvGrpSpPr>
          <p:grpSpPr>
            <a:xfrm>
              <a:off x="6573508" y="5762427"/>
              <a:ext cx="1450226" cy="360000"/>
              <a:chOff x="4715590" y="1442898"/>
              <a:chExt cx="3312000" cy="432000"/>
            </a:xfrm>
          </p:grpSpPr>
          <p:sp>
            <p:nvSpPr>
              <p:cNvPr id="267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生产过剩的危机</a:t>
                </a:r>
              </a:p>
            </p:txBody>
          </p:sp>
          <p:cxnSp>
            <p:nvCxnSpPr>
              <p:cNvPr id="268" name="直接连接符 267"/>
              <p:cNvCxnSpPr/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组合 271"/>
            <p:cNvGrpSpPr/>
            <p:nvPr/>
          </p:nvGrpSpPr>
          <p:grpSpPr>
            <a:xfrm>
              <a:off x="8771099" y="4351337"/>
              <a:ext cx="2777234" cy="360000"/>
              <a:chOff x="4715590" y="1442898"/>
              <a:chExt cx="3312000" cy="432000"/>
            </a:xfrm>
          </p:grpSpPr>
          <p:sp>
            <p:nvSpPr>
              <p:cNvPr id="273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生产社会化</a:t>
                </a:r>
              </a:p>
            </p:txBody>
          </p:sp>
          <p:cxnSp>
            <p:nvCxnSpPr>
              <p:cNvPr id="274" name="直接连接符 273"/>
              <p:cNvCxnSpPr/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组合 274"/>
            <p:cNvGrpSpPr/>
            <p:nvPr/>
          </p:nvGrpSpPr>
          <p:grpSpPr>
            <a:xfrm>
              <a:off x="8771099" y="4837964"/>
              <a:ext cx="2777234" cy="360000"/>
              <a:chOff x="4715590" y="1442898"/>
              <a:chExt cx="3312000" cy="432000"/>
            </a:xfrm>
          </p:grpSpPr>
          <p:sp>
            <p:nvSpPr>
              <p:cNvPr id="276" name="iṩ1ïḓé"/>
              <p:cNvSpPr/>
              <p:nvPr/>
            </p:nvSpPr>
            <p:spPr>
              <a:xfrm>
                <a:off x="4715590" y="1442898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defTabSz="914400"/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生产资料资本主义私人占有</a:t>
                </a:r>
              </a:p>
            </p:txBody>
          </p:sp>
          <p:cxnSp>
            <p:nvCxnSpPr>
              <p:cNvPr id="277" name="直接连接符 276"/>
              <p:cNvCxnSpPr/>
              <p:nvPr/>
            </p:nvCxnSpPr>
            <p:spPr>
              <a:xfrm>
                <a:off x="8027590" y="155089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" name="组合 317"/>
            <p:cNvGrpSpPr/>
            <p:nvPr/>
          </p:nvGrpSpPr>
          <p:grpSpPr>
            <a:xfrm>
              <a:off x="3190126" y="948085"/>
              <a:ext cx="743768" cy="4994342"/>
              <a:chOff x="3190126" y="948085"/>
              <a:chExt cx="743768" cy="4994342"/>
            </a:xfrm>
          </p:grpSpPr>
          <p:cxnSp>
            <p:nvCxnSpPr>
              <p:cNvPr id="283" name="连接符: 肘形 282"/>
              <p:cNvCxnSpPr>
                <a:cxnSpLocks/>
                <a:stCxn id="236" idx="5"/>
                <a:endCxn id="240" idx="1"/>
              </p:cNvCxnSpPr>
              <p:nvPr/>
            </p:nvCxnSpPr>
            <p:spPr>
              <a:xfrm flipV="1">
                <a:off x="3314079" y="948085"/>
                <a:ext cx="619815" cy="461089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连接符: 肘形 284"/>
              <p:cNvCxnSpPr>
                <a:cxnSpLocks/>
                <a:stCxn id="236" idx="5"/>
                <a:endCxn id="238" idx="1"/>
              </p:cNvCxnSpPr>
              <p:nvPr/>
            </p:nvCxnSpPr>
            <p:spPr>
              <a:xfrm>
                <a:off x="3314079" y="1409174"/>
                <a:ext cx="619815" cy="532316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连接符: 肘形 286"/>
              <p:cNvCxnSpPr>
                <a:cxnSpLocks/>
                <a:stCxn id="232" idx="5"/>
                <a:endCxn id="220" idx="1"/>
              </p:cNvCxnSpPr>
              <p:nvPr/>
            </p:nvCxnSpPr>
            <p:spPr>
              <a:xfrm flipV="1">
                <a:off x="3190126" y="4756449"/>
                <a:ext cx="649614" cy="581705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连接符: 肘形 288"/>
              <p:cNvCxnSpPr>
                <a:cxnSpLocks/>
                <a:stCxn id="232" idx="5"/>
                <a:endCxn id="218" idx="1"/>
              </p:cNvCxnSpPr>
              <p:nvPr/>
            </p:nvCxnSpPr>
            <p:spPr>
              <a:xfrm>
                <a:off x="3190126" y="5338154"/>
                <a:ext cx="649614" cy="604273"/>
              </a:xfrm>
              <a:prstGeom prst="bentConnector3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îṣľîďê">
            <a:extLst>
              <a:ext uri="{FF2B5EF4-FFF2-40B4-BE49-F238E27FC236}">
                <a16:creationId xmlns:a16="http://schemas.microsoft.com/office/drawing/2014/main" id="{455D8DF3-B414-805F-26BE-5B7458A22610}"/>
              </a:ext>
            </a:extLst>
          </p:cNvPr>
          <p:cNvSpPr/>
          <p:nvPr/>
        </p:nvSpPr>
        <p:spPr>
          <a:xfrm>
            <a:off x="4085696" y="420844"/>
            <a:ext cx="2010289" cy="432000"/>
          </a:xfrm>
          <a:prstGeom prst="roundRect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defTabSz="914400"/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剩余价值的生产的前提</a:t>
            </a:r>
          </a:p>
        </p:txBody>
      </p:sp>
      <p:sp>
        <p:nvSpPr>
          <p:cNvPr id="7" name="iṩ1ïḓé">
            <a:extLst>
              <a:ext uri="{FF2B5EF4-FFF2-40B4-BE49-F238E27FC236}">
                <a16:creationId xmlns:a16="http://schemas.microsoft.com/office/drawing/2014/main" id="{0F49D6EF-2947-F45F-FA9B-9E20B84FDC86}"/>
              </a:ext>
            </a:extLst>
          </p:cNvPr>
          <p:cNvSpPr/>
          <p:nvPr/>
        </p:nvSpPr>
        <p:spPr>
          <a:xfrm>
            <a:off x="4085680" y="2725068"/>
            <a:ext cx="2243679" cy="432000"/>
          </a:xfrm>
          <a:prstGeom prst="roundRect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marL="36195" defTabSz="914400"/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工资和剩余价值的实现</a:t>
            </a:r>
          </a:p>
        </p:txBody>
      </p:sp>
      <p:cxnSp>
        <p:nvCxnSpPr>
          <p:cNvPr id="8" name="连接符: 肘形 284">
            <a:extLst>
              <a:ext uri="{FF2B5EF4-FFF2-40B4-BE49-F238E27FC236}">
                <a16:creationId xmlns:a16="http://schemas.microsoft.com/office/drawing/2014/main" id="{2D2CE259-DA3B-383D-5CD2-F86903F0E3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86073" y="2243663"/>
            <a:ext cx="1117907" cy="309907"/>
          </a:xfrm>
          <a:prstGeom prst="bentConnector2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223631" y="33982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9320CF2-EF93-9A89-925C-8F0874E89FD5}"/>
              </a:ext>
            </a:extLst>
          </p:cNvPr>
          <p:cNvGrpSpPr/>
          <p:nvPr/>
        </p:nvGrpSpPr>
        <p:grpSpPr>
          <a:xfrm>
            <a:off x="1647771" y="1405506"/>
            <a:ext cx="8896458" cy="4467332"/>
            <a:chOff x="1369482" y="1405506"/>
            <a:chExt cx="8896458" cy="4467332"/>
          </a:xfrm>
        </p:grpSpPr>
        <p:cxnSp>
          <p:nvCxnSpPr>
            <p:cNvPr id="35" name="直接连接符 34"/>
            <p:cNvCxnSpPr/>
            <p:nvPr/>
          </p:nvCxnSpPr>
          <p:spPr>
            <a:xfrm flipH="1" flipV="1">
              <a:off x="7121651" y="1621506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 flipV="1">
              <a:off x="7121651" y="2243947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7121651" y="1621506"/>
              <a:ext cx="0" cy="622441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6319244" y="1931465"/>
              <a:ext cx="800366" cy="2522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 flipV="1">
              <a:off x="7093494" y="3100814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 flipV="1">
              <a:off x="7093494" y="3624920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 flipV="1">
              <a:off x="7093494" y="4149026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7093494" y="3101006"/>
              <a:ext cx="0" cy="1044099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6319244" y="3624920"/>
              <a:ext cx="775068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 flipV="1">
              <a:off x="2449777" y="1930204"/>
              <a:ext cx="432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 flipV="1">
              <a:off x="2449777" y="3624920"/>
              <a:ext cx="432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 flipV="1">
              <a:off x="2449777" y="5327424"/>
              <a:ext cx="432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449777" y="1930204"/>
              <a:ext cx="0" cy="339722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 flipV="1">
              <a:off x="1837777" y="3624920"/>
              <a:ext cx="612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iṧļiḑe"/>
            <p:cNvSpPr/>
            <p:nvPr/>
          </p:nvSpPr>
          <p:spPr>
            <a:xfrm>
              <a:off x="1369482" y="1644920"/>
              <a:ext cx="648000" cy="3960000"/>
            </a:xfrm>
            <a:prstGeom prst="cube">
              <a:avLst>
                <a:gd name="adj" fmla="val 6295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rgbClr val="E17751"/>
                  </a:solidFill>
                  <a:latin typeface="微软雅黑" panose="020B0503020204020204" charset="-122"/>
                  <a:ea typeface="微软雅黑" panose="020B0503020204020204" charset="-122"/>
                </a:rPr>
                <a:t>马克思主义的</a:t>
              </a:r>
            </a:p>
            <a:p>
              <a:pPr algn="ctr"/>
              <a:r>
                <a:rPr lang="zh-CN" altLang="en-US" sz="2000" b="1" dirty="0">
                  <a:solidFill>
                    <a:srgbClr val="E17751"/>
                  </a:solidFill>
                  <a:latin typeface="微软雅黑" panose="020B0503020204020204" charset="-122"/>
                  <a:ea typeface="微软雅黑" panose="020B0503020204020204" charset="-122"/>
                </a:rPr>
                <a:t>创立与发展</a:t>
              </a:r>
            </a:p>
          </p:txBody>
        </p:sp>
        <p:cxnSp>
          <p:nvCxnSpPr>
            <p:cNvPr id="91" name="直接连接符 90"/>
            <p:cNvCxnSpPr/>
            <p:nvPr/>
          </p:nvCxnSpPr>
          <p:spPr>
            <a:xfrm flipH="1" flipV="1">
              <a:off x="7121651" y="5034397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 flipV="1">
              <a:off x="7121651" y="5656838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7121651" y="5034397"/>
              <a:ext cx="0" cy="622441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 flipV="1">
              <a:off x="6319244" y="5344356"/>
              <a:ext cx="800366" cy="2522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2881777" y="1518726"/>
              <a:ext cx="3460224" cy="828000"/>
              <a:chOff x="2073418" y="858311"/>
              <a:chExt cx="3457031" cy="828000"/>
            </a:xfrm>
          </p:grpSpPr>
          <p:sp>
            <p:nvSpPr>
              <p:cNvPr id="102" name="iṣ1ïḑé"/>
              <p:cNvSpPr/>
              <p:nvPr/>
            </p:nvSpPr>
            <p:spPr>
              <a:xfrm>
                <a:off x="2073418" y="858311"/>
                <a:ext cx="3457031" cy="828000"/>
              </a:xfrm>
              <a:prstGeom prst="cube">
                <a:avLst>
                  <a:gd name="adj" fmla="val 4796"/>
                </a:avLst>
              </a:prstGeom>
              <a:solidFill>
                <a:schemeClr val="bg1"/>
              </a:solidFill>
              <a:ln w="635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什么是马克思主义</a:t>
                </a:r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2076838" y="966311"/>
                <a:ext cx="0" cy="612000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/>
            <p:cNvGrpSpPr/>
            <p:nvPr/>
          </p:nvGrpSpPr>
          <p:grpSpPr>
            <a:xfrm>
              <a:off x="2884971" y="3210920"/>
              <a:ext cx="3457030" cy="828000"/>
              <a:chOff x="2073419" y="910582"/>
              <a:chExt cx="3457030" cy="828000"/>
            </a:xfrm>
          </p:grpSpPr>
          <p:sp>
            <p:nvSpPr>
              <p:cNvPr id="105" name="iṣ1ïḑé"/>
              <p:cNvSpPr/>
              <p:nvPr/>
            </p:nvSpPr>
            <p:spPr>
              <a:xfrm>
                <a:off x="2073419" y="910582"/>
                <a:ext cx="3457030" cy="828000"/>
              </a:xfrm>
              <a:prstGeom prst="cube">
                <a:avLst>
                  <a:gd name="adj" fmla="val 4796"/>
                </a:avLst>
              </a:prstGeom>
              <a:solidFill>
                <a:schemeClr val="bg1"/>
              </a:solidFill>
              <a:ln w="635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为什么马克思主义创立于</a:t>
                </a:r>
                <a:endPara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19</a:t>
                </a: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世纪的欧洲</a:t>
                </a:r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2076838" y="1018582"/>
                <a:ext cx="0" cy="612000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/>
            <p:cNvGrpSpPr/>
            <p:nvPr/>
          </p:nvGrpSpPr>
          <p:grpSpPr>
            <a:xfrm>
              <a:off x="2884971" y="4934666"/>
              <a:ext cx="3457030" cy="828000"/>
              <a:chOff x="2073419" y="910582"/>
              <a:chExt cx="3457030" cy="828000"/>
            </a:xfrm>
          </p:grpSpPr>
          <p:sp>
            <p:nvSpPr>
              <p:cNvPr id="108" name="iṣ1ïḑé"/>
              <p:cNvSpPr/>
              <p:nvPr/>
            </p:nvSpPr>
            <p:spPr>
              <a:xfrm>
                <a:off x="2073419" y="910582"/>
                <a:ext cx="3457030" cy="828000"/>
              </a:xfrm>
              <a:prstGeom prst="cube">
                <a:avLst>
                  <a:gd name="adj" fmla="val 4796"/>
                </a:avLst>
              </a:prstGeom>
              <a:solidFill>
                <a:schemeClr val="bg1"/>
              </a:solidFill>
              <a:ln w="635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马克思主义走过了怎样的历程</a:t>
                </a:r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>
                <a:off x="2076838" y="1018582"/>
                <a:ext cx="0" cy="612000"/>
              </a:xfrm>
              <a:prstGeom prst="line">
                <a:avLst/>
              </a:prstGeom>
              <a:ln w="254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78CD70C-12ED-14F6-FF50-6640CFB3CE1F}"/>
                </a:ext>
              </a:extLst>
            </p:cNvPr>
            <p:cNvGrpSpPr/>
            <p:nvPr/>
          </p:nvGrpSpPr>
          <p:grpSpPr>
            <a:xfrm>
              <a:off x="7385940" y="1405506"/>
              <a:ext cx="2880000" cy="432000"/>
              <a:chOff x="7385940" y="1405506"/>
              <a:chExt cx="2880000" cy="432000"/>
            </a:xfrm>
          </p:grpSpPr>
          <p:sp>
            <p:nvSpPr>
              <p:cNvPr id="47" name="îṣľîďê"/>
              <p:cNvSpPr/>
              <p:nvPr/>
            </p:nvSpPr>
            <p:spPr>
              <a:xfrm>
                <a:off x="7385940" y="1405506"/>
                <a:ext cx="2880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179705"/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马克思主义的科学内涵</a:t>
                </a:r>
              </a:p>
            </p:txBody>
          </p:sp>
          <p:cxnSp>
            <p:nvCxnSpPr>
              <p:cNvPr id="2" name="直接连接符 1">
                <a:extLst>
                  <a:ext uri="{FF2B5EF4-FFF2-40B4-BE49-F238E27FC236}">
                    <a16:creationId xmlns:a16="http://schemas.microsoft.com/office/drawing/2014/main" id="{8C12F7B5-0620-5797-C871-D3009A41A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5940" y="1513506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6EF7180-8D13-F4D8-F296-76795DC534F9}"/>
                </a:ext>
              </a:extLst>
            </p:cNvPr>
            <p:cNvGrpSpPr/>
            <p:nvPr/>
          </p:nvGrpSpPr>
          <p:grpSpPr>
            <a:xfrm>
              <a:off x="7385940" y="2027947"/>
              <a:ext cx="2880000" cy="432000"/>
              <a:chOff x="7385940" y="2027947"/>
              <a:chExt cx="2880000" cy="432000"/>
            </a:xfrm>
          </p:grpSpPr>
          <p:sp>
            <p:nvSpPr>
              <p:cNvPr id="45" name="iṩ1ïḓé"/>
              <p:cNvSpPr/>
              <p:nvPr/>
            </p:nvSpPr>
            <p:spPr>
              <a:xfrm>
                <a:off x="7385940" y="2027947"/>
                <a:ext cx="2880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179705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马克思主义的基本原理</a:t>
                </a:r>
              </a:p>
            </p:txBody>
          </p: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370ACDF7-FED5-F821-99F9-71444D840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5940" y="2135947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47C8076-D65B-44C2-F29D-8A2A92AE7C55}"/>
                </a:ext>
              </a:extLst>
            </p:cNvPr>
            <p:cNvGrpSpPr/>
            <p:nvPr/>
          </p:nvGrpSpPr>
          <p:grpSpPr>
            <a:xfrm>
              <a:off x="7383082" y="2884814"/>
              <a:ext cx="2882858" cy="432000"/>
              <a:chOff x="7383082" y="2884814"/>
              <a:chExt cx="2882858" cy="432000"/>
            </a:xfrm>
          </p:grpSpPr>
          <p:sp>
            <p:nvSpPr>
              <p:cNvPr id="79" name="îṣľîďê"/>
              <p:cNvSpPr/>
              <p:nvPr/>
            </p:nvSpPr>
            <p:spPr>
              <a:xfrm>
                <a:off x="7383082" y="2884814"/>
                <a:ext cx="2880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179705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马克思主义创立的社会根源</a:t>
                </a: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10B60362-0B15-EE69-0D3F-14FE1EB6A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5940" y="2992814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238470B-8E80-CFC9-2E7B-7CCA9C0AA489}"/>
                </a:ext>
              </a:extLst>
            </p:cNvPr>
            <p:cNvGrpSpPr/>
            <p:nvPr/>
          </p:nvGrpSpPr>
          <p:grpSpPr>
            <a:xfrm>
              <a:off x="7383082" y="3408920"/>
              <a:ext cx="2882858" cy="432000"/>
              <a:chOff x="7383082" y="3408920"/>
              <a:chExt cx="2882858" cy="432000"/>
            </a:xfrm>
          </p:grpSpPr>
          <p:sp>
            <p:nvSpPr>
              <p:cNvPr id="76" name="iṩ1ïḓé"/>
              <p:cNvSpPr/>
              <p:nvPr/>
            </p:nvSpPr>
            <p:spPr>
              <a:xfrm>
                <a:off x="7383082" y="3408920"/>
                <a:ext cx="2880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179705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马克思主义创立的阶级基础</a:t>
                </a:r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A1915815-5EF0-3145-F8B0-408D92AF1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5940" y="3516920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C480DE6-FF39-2D86-F9D6-F20A7AA2BD45}"/>
                </a:ext>
              </a:extLst>
            </p:cNvPr>
            <p:cNvGrpSpPr/>
            <p:nvPr/>
          </p:nvGrpSpPr>
          <p:grpSpPr>
            <a:xfrm>
              <a:off x="7383082" y="3933026"/>
              <a:ext cx="2882858" cy="432000"/>
              <a:chOff x="7383082" y="3933026"/>
              <a:chExt cx="2882858" cy="432000"/>
            </a:xfrm>
          </p:grpSpPr>
          <p:sp>
            <p:nvSpPr>
              <p:cNvPr id="74" name="iṣḷîḓê"/>
              <p:cNvSpPr/>
              <p:nvPr/>
            </p:nvSpPr>
            <p:spPr>
              <a:xfrm>
                <a:off x="7383082" y="3933026"/>
                <a:ext cx="2880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179705"/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马克思主义创立的思想渊源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4D906976-4B7D-D856-CCE6-AA287F8455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5940" y="4041026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58795B3-11D6-F44A-CD94-6D10DDA3410C}"/>
                </a:ext>
              </a:extLst>
            </p:cNvPr>
            <p:cNvGrpSpPr/>
            <p:nvPr/>
          </p:nvGrpSpPr>
          <p:grpSpPr>
            <a:xfrm>
              <a:off x="7385940" y="4818397"/>
              <a:ext cx="2880000" cy="432000"/>
              <a:chOff x="7385940" y="4818397"/>
              <a:chExt cx="2880000" cy="432000"/>
            </a:xfrm>
          </p:grpSpPr>
          <p:sp>
            <p:nvSpPr>
              <p:cNvPr id="99" name="îṣľîďê"/>
              <p:cNvSpPr/>
              <p:nvPr/>
            </p:nvSpPr>
            <p:spPr>
              <a:xfrm>
                <a:off x="7385940" y="4818397"/>
                <a:ext cx="2880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179705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列宁对马克思主义的发展</a:t>
                </a: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FFE0B35-B692-5938-E273-78BA7C388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5940" y="4926397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45E9834-068D-CA85-A787-C77AB8477DD3}"/>
                </a:ext>
              </a:extLst>
            </p:cNvPr>
            <p:cNvGrpSpPr/>
            <p:nvPr/>
          </p:nvGrpSpPr>
          <p:grpSpPr>
            <a:xfrm>
              <a:off x="7385940" y="5440838"/>
              <a:ext cx="2880000" cy="432000"/>
              <a:chOff x="7385940" y="5440838"/>
              <a:chExt cx="2880000" cy="432000"/>
            </a:xfrm>
          </p:grpSpPr>
          <p:sp>
            <p:nvSpPr>
              <p:cNvPr id="97" name="iṩ1ïḓé"/>
              <p:cNvSpPr/>
              <p:nvPr/>
            </p:nvSpPr>
            <p:spPr>
              <a:xfrm>
                <a:off x="7385940" y="5440838"/>
                <a:ext cx="2880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179705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马克思主义在中国的发展</a:t>
                </a: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310670E3-A5BE-7F98-36C7-F8DDC6162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5940" y="5548838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70"/>
          <p:cNvGrpSpPr/>
          <p:nvPr/>
        </p:nvGrpSpPr>
        <p:grpSpPr>
          <a:xfrm>
            <a:off x="8005949" y="3554680"/>
            <a:ext cx="1041429" cy="362211"/>
            <a:chOff x="9239595" y="4620165"/>
            <a:chExt cx="1041429" cy="362211"/>
          </a:xfrm>
        </p:grpSpPr>
        <p:cxnSp>
          <p:nvCxnSpPr>
            <p:cNvPr id="172" name="直接连接符 171"/>
            <p:cNvCxnSpPr/>
            <p:nvPr/>
          </p:nvCxnSpPr>
          <p:spPr>
            <a:xfrm flipH="1" flipV="1">
              <a:off x="9993024" y="4620165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9993024" y="4621621"/>
              <a:ext cx="0" cy="359299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H="1">
              <a:off x="9239595" y="4801270"/>
              <a:ext cx="75343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H="1" flipV="1">
              <a:off x="9993024" y="4982376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圆角矩形 175">
            <a:extLst>
              <a:ext uri="{FF2B5EF4-FFF2-40B4-BE49-F238E27FC236}">
                <a16:creationId xmlns:a16="http://schemas.microsoft.com/office/drawing/2014/main" id="{EA7764DD-14CA-4FDD-816E-3B0334A756C3}"/>
              </a:ext>
            </a:extLst>
          </p:cNvPr>
          <p:cNvSpPr/>
          <p:nvPr/>
        </p:nvSpPr>
        <p:spPr>
          <a:xfrm>
            <a:off x="9044100" y="3394739"/>
            <a:ext cx="1241159" cy="30646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物质决定意识</a:t>
            </a:r>
          </a:p>
        </p:txBody>
      </p:sp>
      <p:sp>
        <p:nvSpPr>
          <p:cNvPr id="177" name="圆角矩形 176">
            <a:extLst>
              <a:ext uri="{FF2B5EF4-FFF2-40B4-BE49-F238E27FC236}">
                <a16:creationId xmlns:a16="http://schemas.microsoft.com/office/drawing/2014/main" id="{3EF4F2F8-0E10-46C9-A032-9D3054CE83AB}"/>
              </a:ext>
            </a:extLst>
          </p:cNvPr>
          <p:cNvSpPr/>
          <p:nvPr/>
        </p:nvSpPr>
        <p:spPr>
          <a:xfrm>
            <a:off x="9044101" y="3762858"/>
            <a:ext cx="1798686" cy="30646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意识对物质具有反作用</a:t>
            </a:r>
          </a:p>
        </p:txBody>
      </p:sp>
      <p:grpSp>
        <p:nvGrpSpPr>
          <p:cNvPr id="164" name="组合 163"/>
          <p:cNvGrpSpPr/>
          <p:nvPr/>
        </p:nvGrpSpPr>
        <p:grpSpPr>
          <a:xfrm>
            <a:off x="8005949" y="2231920"/>
            <a:ext cx="1041429" cy="362211"/>
            <a:chOff x="9239595" y="4620165"/>
            <a:chExt cx="1041429" cy="362211"/>
          </a:xfrm>
        </p:grpSpPr>
        <p:cxnSp>
          <p:nvCxnSpPr>
            <p:cNvPr id="165" name="直接连接符 164"/>
            <p:cNvCxnSpPr/>
            <p:nvPr/>
          </p:nvCxnSpPr>
          <p:spPr>
            <a:xfrm flipH="1" flipV="1">
              <a:off x="9993024" y="4620165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9993024" y="4620165"/>
              <a:ext cx="0" cy="359299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H="1">
              <a:off x="9239595" y="4799814"/>
              <a:ext cx="75343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H="1" flipV="1">
              <a:off x="9993024" y="4982376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圆角矩形 168">
            <a:extLst>
              <a:ext uri="{FF2B5EF4-FFF2-40B4-BE49-F238E27FC236}">
                <a16:creationId xmlns:a16="http://schemas.microsoft.com/office/drawing/2014/main" id="{EA7764DD-14CA-4FDD-816E-3B0334A756C3}"/>
              </a:ext>
            </a:extLst>
          </p:cNvPr>
          <p:cNvSpPr/>
          <p:nvPr/>
        </p:nvSpPr>
        <p:spPr>
          <a:xfrm>
            <a:off x="9044100" y="2078687"/>
            <a:ext cx="1241159" cy="30646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从实践出发</a:t>
            </a:r>
          </a:p>
        </p:txBody>
      </p:sp>
      <p:sp>
        <p:nvSpPr>
          <p:cNvPr id="170" name="圆角矩形 169">
            <a:extLst>
              <a:ext uri="{FF2B5EF4-FFF2-40B4-BE49-F238E27FC236}">
                <a16:creationId xmlns:a16="http://schemas.microsoft.com/office/drawing/2014/main" id="{3EF4F2F8-0E10-46C9-A032-9D3054CE83AB}"/>
              </a:ext>
            </a:extLst>
          </p:cNvPr>
          <p:cNvSpPr/>
          <p:nvPr/>
        </p:nvSpPr>
        <p:spPr>
          <a:xfrm>
            <a:off x="9044100" y="2446806"/>
            <a:ext cx="1241159" cy="30646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从主体出发</a:t>
            </a:r>
          </a:p>
        </p:txBody>
      </p:sp>
      <p:grpSp>
        <p:nvGrpSpPr>
          <p:cNvPr id="150" name="组合 149"/>
          <p:cNvGrpSpPr/>
          <p:nvPr/>
        </p:nvGrpSpPr>
        <p:grpSpPr>
          <a:xfrm>
            <a:off x="7520725" y="404650"/>
            <a:ext cx="1041429" cy="638450"/>
            <a:chOff x="8130654" y="3583340"/>
            <a:chExt cx="1041429" cy="638450"/>
          </a:xfrm>
        </p:grpSpPr>
        <p:cxnSp>
          <p:nvCxnSpPr>
            <p:cNvPr id="151" name="直接连接符 150"/>
            <p:cNvCxnSpPr/>
            <p:nvPr/>
          </p:nvCxnSpPr>
          <p:spPr>
            <a:xfrm flipH="1" flipV="1">
              <a:off x="8884083" y="3583340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 flipV="1">
              <a:off x="8884083" y="3908586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8884083" y="3585935"/>
              <a:ext cx="0" cy="635855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flipH="1">
              <a:off x="8130654" y="4063935"/>
              <a:ext cx="75343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flipH="1" flipV="1">
              <a:off x="8884083" y="4221790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>
            <a:off x="6285127" y="922344"/>
            <a:ext cx="1041429" cy="767847"/>
            <a:chOff x="9239595" y="4620165"/>
            <a:chExt cx="1041429" cy="767847"/>
          </a:xfrm>
        </p:grpSpPr>
        <p:cxnSp>
          <p:nvCxnSpPr>
            <p:cNvPr id="141" name="直接连接符 140"/>
            <p:cNvCxnSpPr/>
            <p:nvPr/>
          </p:nvCxnSpPr>
          <p:spPr>
            <a:xfrm flipH="1" flipV="1">
              <a:off x="9993024" y="4620165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9993024" y="4620165"/>
              <a:ext cx="0" cy="767847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H="1">
              <a:off x="9239595" y="4845869"/>
              <a:ext cx="75343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flipH="1" flipV="1">
              <a:off x="9993024" y="5388012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圆角矩形 144">
            <a:extLst>
              <a:ext uri="{FF2B5EF4-FFF2-40B4-BE49-F238E27FC236}">
                <a16:creationId xmlns:a16="http://schemas.microsoft.com/office/drawing/2014/main" id="{EA7764DD-14CA-4FDD-816E-3B0334A756C3}"/>
              </a:ext>
            </a:extLst>
          </p:cNvPr>
          <p:cNvSpPr/>
          <p:nvPr/>
        </p:nvSpPr>
        <p:spPr>
          <a:xfrm>
            <a:off x="7158035" y="769111"/>
            <a:ext cx="898909" cy="30646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唯物主义 </a:t>
            </a:r>
          </a:p>
        </p:txBody>
      </p:sp>
      <p:cxnSp>
        <p:nvCxnSpPr>
          <p:cNvPr id="69" name="直接连接符 68"/>
          <p:cNvCxnSpPr/>
          <p:nvPr/>
        </p:nvCxnSpPr>
        <p:spPr>
          <a:xfrm flipH="1" flipV="1">
            <a:off x="2410742" y="1204013"/>
            <a:ext cx="288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 flipV="1">
            <a:off x="2410742" y="3143854"/>
            <a:ext cx="288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cxnSpLocks/>
          </p:cNvCxnSpPr>
          <p:nvPr/>
        </p:nvCxnSpPr>
        <p:spPr>
          <a:xfrm>
            <a:off x="2410742" y="1204013"/>
            <a:ext cx="0" cy="1939841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1786773" y="3143854"/>
            <a:ext cx="62478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ṧļiḑe"/>
          <p:cNvSpPr/>
          <p:nvPr/>
        </p:nvSpPr>
        <p:spPr>
          <a:xfrm>
            <a:off x="1111807" y="466806"/>
            <a:ext cx="648000" cy="3960000"/>
          </a:xfrm>
          <a:prstGeom prst="cube">
            <a:avLst>
              <a:gd name="adj" fmla="val 6295"/>
            </a:avLst>
          </a:prstGeom>
          <a:solidFill>
            <a:schemeClr val="bg1"/>
          </a:solidFill>
          <a:ln w="6350" cap="rnd">
            <a:solidFill>
              <a:schemeClr val="bg1">
                <a:lumMod val="8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2000" b="1" dirty="0">
                <a:solidFill>
                  <a:srgbClr val="E17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马克思主义唯物论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5226202" y="477654"/>
            <a:ext cx="1573119" cy="288000"/>
            <a:chOff x="4715590" y="2188737"/>
            <a:chExt cx="3312000" cy="432000"/>
          </a:xfrm>
        </p:grpSpPr>
        <p:sp>
          <p:nvSpPr>
            <p:cNvPr id="95" name="îṣľîďê"/>
            <p:cNvSpPr/>
            <p:nvPr/>
          </p:nvSpPr>
          <p:spPr>
            <a:xfrm>
              <a:off x="4715590" y="2188737"/>
              <a:ext cx="331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20000"/>
            </a:bodyPr>
            <a:lstStyle/>
            <a:p>
              <a:pPr marL="36195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世界观的演化轨迹</a:t>
              </a:r>
            </a:p>
          </p:txBody>
        </p:sp>
        <p:cxnSp>
          <p:nvCxnSpPr>
            <p:cNvPr id="96" name="直接连接符 95"/>
            <p:cNvCxnSpPr/>
            <p:nvPr/>
          </p:nvCxnSpPr>
          <p:spPr>
            <a:xfrm>
              <a:off x="8027590" y="2296737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5226202" y="1001760"/>
            <a:ext cx="1573119" cy="288000"/>
            <a:chOff x="4715590" y="2712843"/>
            <a:chExt cx="3312000" cy="432000"/>
          </a:xfrm>
        </p:grpSpPr>
        <p:sp>
          <p:nvSpPr>
            <p:cNvPr id="93" name="iṩ1ïḓé"/>
            <p:cNvSpPr/>
            <p:nvPr/>
          </p:nvSpPr>
          <p:spPr>
            <a:xfrm>
              <a:off x="4715590" y="2712843"/>
              <a:ext cx="331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36195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哲学世界观</a:t>
              </a: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8027590" y="2820843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5226202" y="1525866"/>
            <a:ext cx="1573119" cy="288000"/>
            <a:chOff x="4715590" y="3236949"/>
            <a:chExt cx="3312000" cy="432000"/>
          </a:xfrm>
        </p:grpSpPr>
        <p:sp>
          <p:nvSpPr>
            <p:cNvPr id="91" name="iṣḷîḓê"/>
            <p:cNvSpPr/>
            <p:nvPr/>
          </p:nvSpPr>
          <p:spPr>
            <a:xfrm>
              <a:off x="4715590" y="3236949"/>
              <a:ext cx="331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36195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哲学基本问题 </a:t>
              </a: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8027590" y="3344949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直接连接符 85"/>
          <p:cNvCxnSpPr/>
          <p:nvPr/>
        </p:nvCxnSpPr>
        <p:spPr>
          <a:xfrm flipH="1" flipV="1">
            <a:off x="4936614" y="693654"/>
            <a:ext cx="288000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 flipV="1">
            <a:off x="4936614" y="1217760"/>
            <a:ext cx="288000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 flipV="1">
            <a:off x="4936614" y="1741866"/>
            <a:ext cx="288000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4936614" y="693846"/>
            <a:ext cx="0" cy="1044099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4162364" y="1217760"/>
            <a:ext cx="775068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5226202" y="2253539"/>
            <a:ext cx="3248990" cy="288000"/>
            <a:chOff x="4715590" y="2188737"/>
            <a:chExt cx="3312000" cy="432000"/>
          </a:xfrm>
        </p:grpSpPr>
        <p:sp>
          <p:nvSpPr>
            <p:cNvPr id="98" name="îṣľîďê"/>
            <p:cNvSpPr/>
            <p:nvPr/>
          </p:nvSpPr>
          <p:spPr>
            <a:xfrm>
              <a:off x="4715590" y="2188737"/>
              <a:ext cx="331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36195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马克思主义看世界的出发点</a:t>
              </a:r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8027590" y="2296737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5226202" y="2700205"/>
            <a:ext cx="3248990" cy="288000"/>
            <a:chOff x="4715590" y="2712843"/>
            <a:chExt cx="3312000" cy="432000"/>
          </a:xfrm>
        </p:grpSpPr>
        <p:sp>
          <p:nvSpPr>
            <p:cNvPr id="101" name="iṩ1ïḓé"/>
            <p:cNvSpPr/>
            <p:nvPr/>
          </p:nvSpPr>
          <p:spPr>
            <a:xfrm>
              <a:off x="4715590" y="2712843"/>
              <a:ext cx="331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36195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马克思主义物质观、运动观和时空观</a:t>
              </a:r>
            </a:p>
          </p:txBody>
        </p:sp>
        <p:cxnSp>
          <p:nvCxnSpPr>
            <p:cNvPr id="102" name="直接连接符 101"/>
            <p:cNvCxnSpPr/>
            <p:nvPr/>
          </p:nvCxnSpPr>
          <p:spPr>
            <a:xfrm>
              <a:off x="8027590" y="2820843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5226202" y="3146871"/>
            <a:ext cx="3248990" cy="288000"/>
            <a:chOff x="4715590" y="3236949"/>
            <a:chExt cx="3312000" cy="432000"/>
          </a:xfrm>
        </p:grpSpPr>
        <p:sp>
          <p:nvSpPr>
            <p:cNvPr id="104" name="iṣḷîḓê"/>
            <p:cNvSpPr/>
            <p:nvPr/>
          </p:nvSpPr>
          <p:spPr>
            <a:xfrm>
              <a:off x="4715590" y="3236949"/>
              <a:ext cx="331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36195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马克思主义意识观</a:t>
              </a:r>
            </a:p>
          </p:txBody>
        </p:sp>
        <p:cxnSp>
          <p:nvCxnSpPr>
            <p:cNvPr id="105" name="直接连接符 104"/>
            <p:cNvCxnSpPr/>
            <p:nvPr/>
          </p:nvCxnSpPr>
          <p:spPr>
            <a:xfrm>
              <a:off x="8027590" y="3344949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直接连接符 105"/>
          <p:cNvCxnSpPr/>
          <p:nvPr/>
        </p:nvCxnSpPr>
        <p:spPr>
          <a:xfrm flipH="1" flipV="1">
            <a:off x="4936614" y="2469539"/>
            <a:ext cx="288000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4936614" y="2844205"/>
            <a:ext cx="288000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 flipV="1">
            <a:off x="4936614" y="3290871"/>
            <a:ext cx="288000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4936614" y="2469731"/>
            <a:ext cx="0" cy="1937526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>
            <a:off x="4162364" y="3103634"/>
            <a:ext cx="775068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5226202" y="3593538"/>
            <a:ext cx="3248990" cy="288000"/>
            <a:chOff x="4715590" y="2712843"/>
            <a:chExt cx="3312000" cy="432000"/>
          </a:xfrm>
        </p:grpSpPr>
        <p:sp>
          <p:nvSpPr>
            <p:cNvPr id="112" name="iṩ1ïḓé"/>
            <p:cNvSpPr/>
            <p:nvPr/>
          </p:nvSpPr>
          <p:spPr>
            <a:xfrm>
              <a:off x="4715590" y="2712843"/>
              <a:ext cx="331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36195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物质与意识的辩证关系</a:t>
              </a:r>
            </a:p>
          </p:txBody>
        </p:sp>
        <p:cxnSp>
          <p:nvCxnSpPr>
            <p:cNvPr id="113" name="直接连接符 112"/>
            <p:cNvCxnSpPr/>
            <p:nvPr/>
          </p:nvCxnSpPr>
          <p:spPr>
            <a:xfrm>
              <a:off x="8027590" y="2820843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直接连接符 116"/>
          <p:cNvCxnSpPr/>
          <p:nvPr/>
        </p:nvCxnSpPr>
        <p:spPr>
          <a:xfrm flipH="1" flipV="1">
            <a:off x="4936614" y="3737538"/>
            <a:ext cx="288000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 flipV="1">
            <a:off x="4936614" y="4407257"/>
            <a:ext cx="288000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>
            <a:extLst>
              <a:ext uri="{FF2B5EF4-FFF2-40B4-BE49-F238E27FC236}">
                <a16:creationId xmlns:a16="http://schemas.microsoft.com/office/drawing/2014/main" id="{4C23D0B1-800E-4B85-B0B3-B33DF2F393D0}"/>
              </a:ext>
            </a:extLst>
          </p:cNvPr>
          <p:cNvSpPr/>
          <p:nvPr/>
        </p:nvSpPr>
        <p:spPr>
          <a:xfrm>
            <a:off x="8558876" y="239694"/>
            <a:ext cx="1800000" cy="30646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古代朴素唯物主义 </a:t>
            </a:r>
          </a:p>
        </p:txBody>
      </p:sp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13482FB8-73BF-4ACD-8272-2B1F2F5007E6}"/>
              </a:ext>
            </a:extLst>
          </p:cNvPr>
          <p:cNvSpPr/>
          <p:nvPr/>
        </p:nvSpPr>
        <p:spPr>
          <a:xfrm>
            <a:off x="8558876" y="570642"/>
            <a:ext cx="1800000" cy="30646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近代形而上学唯物主义 </a:t>
            </a:r>
          </a:p>
        </p:txBody>
      </p:sp>
      <p:sp>
        <p:nvSpPr>
          <p:cNvPr id="149" name="圆角矩形 148">
            <a:extLst>
              <a:ext uri="{FF2B5EF4-FFF2-40B4-BE49-F238E27FC236}">
                <a16:creationId xmlns:a16="http://schemas.microsoft.com/office/drawing/2014/main" id="{F85CE352-8011-407D-AB72-56E04104927D}"/>
              </a:ext>
            </a:extLst>
          </p:cNvPr>
          <p:cNvSpPr/>
          <p:nvPr/>
        </p:nvSpPr>
        <p:spPr>
          <a:xfrm>
            <a:off x="8558876" y="901590"/>
            <a:ext cx="1800000" cy="30646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辩证唯物主义 </a:t>
            </a:r>
          </a:p>
        </p:txBody>
      </p:sp>
      <p:grpSp>
        <p:nvGrpSpPr>
          <p:cNvPr id="157" name="组合 156"/>
          <p:cNvGrpSpPr/>
          <p:nvPr/>
        </p:nvGrpSpPr>
        <p:grpSpPr>
          <a:xfrm>
            <a:off x="7520725" y="1515335"/>
            <a:ext cx="1041429" cy="362211"/>
            <a:chOff x="9239595" y="4620165"/>
            <a:chExt cx="1041429" cy="362211"/>
          </a:xfrm>
        </p:grpSpPr>
        <p:cxnSp>
          <p:nvCxnSpPr>
            <p:cNvPr id="158" name="直接连接符 157"/>
            <p:cNvCxnSpPr/>
            <p:nvPr/>
          </p:nvCxnSpPr>
          <p:spPr>
            <a:xfrm flipH="1" flipV="1">
              <a:off x="9993024" y="4620165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9993024" y="4620165"/>
              <a:ext cx="0" cy="359299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flipH="1">
              <a:off x="9239595" y="4799814"/>
              <a:ext cx="75343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H="1" flipV="1">
              <a:off x="9993024" y="4982376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圆角矩形 161">
            <a:extLst>
              <a:ext uri="{FF2B5EF4-FFF2-40B4-BE49-F238E27FC236}">
                <a16:creationId xmlns:a16="http://schemas.microsoft.com/office/drawing/2014/main" id="{EA7764DD-14CA-4FDD-816E-3B0334A756C3}"/>
              </a:ext>
            </a:extLst>
          </p:cNvPr>
          <p:cNvSpPr/>
          <p:nvPr/>
        </p:nvSpPr>
        <p:spPr>
          <a:xfrm>
            <a:off x="8558876" y="1362102"/>
            <a:ext cx="1241159" cy="30646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主观唯心主义</a:t>
            </a:r>
          </a:p>
        </p:txBody>
      </p:sp>
      <p:sp>
        <p:nvSpPr>
          <p:cNvPr id="163" name="圆角矩形 162">
            <a:extLst>
              <a:ext uri="{FF2B5EF4-FFF2-40B4-BE49-F238E27FC236}">
                <a16:creationId xmlns:a16="http://schemas.microsoft.com/office/drawing/2014/main" id="{3EF4F2F8-0E10-46C9-A032-9D3054CE83AB}"/>
              </a:ext>
            </a:extLst>
          </p:cNvPr>
          <p:cNvSpPr/>
          <p:nvPr/>
        </p:nvSpPr>
        <p:spPr>
          <a:xfrm>
            <a:off x="8558876" y="1730221"/>
            <a:ext cx="1241159" cy="30646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客观唯心主义</a:t>
            </a:r>
          </a:p>
        </p:txBody>
      </p:sp>
      <p:sp>
        <p:nvSpPr>
          <p:cNvPr id="146" name="圆角矩形 145">
            <a:extLst>
              <a:ext uri="{FF2B5EF4-FFF2-40B4-BE49-F238E27FC236}">
                <a16:creationId xmlns:a16="http://schemas.microsoft.com/office/drawing/2014/main" id="{3EF4F2F8-0E10-46C9-A032-9D3054CE83AB}"/>
              </a:ext>
            </a:extLst>
          </p:cNvPr>
          <p:cNvSpPr/>
          <p:nvPr/>
        </p:nvSpPr>
        <p:spPr>
          <a:xfrm>
            <a:off x="7158035" y="1532319"/>
            <a:ext cx="898909" cy="30646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唯心主义</a:t>
            </a:r>
          </a:p>
        </p:txBody>
      </p:sp>
      <p:grpSp>
        <p:nvGrpSpPr>
          <p:cNvPr id="178" name="组合 177"/>
          <p:cNvGrpSpPr/>
          <p:nvPr/>
        </p:nvGrpSpPr>
        <p:grpSpPr>
          <a:xfrm>
            <a:off x="8005949" y="4304248"/>
            <a:ext cx="1041429" cy="362211"/>
            <a:chOff x="9239595" y="4620165"/>
            <a:chExt cx="1041429" cy="362211"/>
          </a:xfrm>
        </p:grpSpPr>
        <p:cxnSp>
          <p:nvCxnSpPr>
            <p:cNvPr id="179" name="直接连接符 178"/>
            <p:cNvCxnSpPr/>
            <p:nvPr/>
          </p:nvCxnSpPr>
          <p:spPr>
            <a:xfrm flipH="1" flipV="1">
              <a:off x="9993024" y="4620165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9993024" y="4620165"/>
              <a:ext cx="0" cy="359299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flipH="1">
              <a:off x="9239595" y="4723174"/>
              <a:ext cx="75343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H="1" flipV="1">
              <a:off x="9993024" y="4982376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圆角矩形 182">
            <a:extLst>
              <a:ext uri="{FF2B5EF4-FFF2-40B4-BE49-F238E27FC236}">
                <a16:creationId xmlns:a16="http://schemas.microsoft.com/office/drawing/2014/main" id="{EA7764DD-14CA-4FDD-816E-3B0334A756C3}"/>
              </a:ext>
            </a:extLst>
          </p:cNvPr>
          <p:cNvSpPr/>
          <p:nvPr/>
        </p:nvSpPr>
        <p:spPr>
          <a:xfrm>
            <a:off x="9044100" y="4146054"/>
            <a:ext cx="1789671" cy="30646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世界统一于物质</a:t>
            </a:r>
          </a:p>
        </p:txBody>
      </p:sp>
      <p:sp>
        <p:nvSpPr>
          <p:cNvPr id="184" name="圆角矩形 183">
            <a:extLst>
              <a:ext uri="{FF2B5EF4-FFF2-40B4-BE49-F238E27FC236}">
                <a16:creationId xmlns:a16="http://schemas.microsoft.com/office/drawing/2014/main" id="{3EF4F2F8-0E10-46C9-A032-9D3054CE83AB}"/>
              </a:ext>
            </a:extLst>
          </p:cNvPr>
          <p:cNvSpPr/>
          <p:nvPr/>
        </p:nvSpPr>
        <p:spPr>
          <a:xfrm>
            <a:off x="9044101" y="4514173"/>
            <a:ext cx="2533772" cy="30646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世界的物质统一性是多样性的统一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5226202" y="4263257"/>
            <a:ext cx="3248990" cy="288000"/>
            <a:chOff x="4715590" y="3236949"/>
            <a:chExt cx="3312000" cy="432000"/>
          </a:xfrm>
        </p:grpSpPr>
        <p:sp>
          <p:nvSpPr>
            <p:cNvPr id="115" name="iṣḷîḓê"/>
            <p:cNvSpPr/>
            <p:nvPr/>
          </p:nvSpPr>
          <p:spPr>
            <a:xfrm>
              <a:off x="4715590" y="3236949"/>
              <a:ext cx="331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36195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世界的物质统一性</a:t>
              </a:r>
            </a:p>
          </p:txBody>
        </p:sp>
        <p:cxnSp>
          <p:nvCxnSpPr>
            <p:cNvPr id="116" name="直接连接符 115"/>
            <p:cNvCxnSpPr/>
            <p:nvPr/>
          </p:nvCxnSpPr>
          <p:spPr>
            <a:xfrm>
              <a:off x="8027590" y="3344949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2698742" y="2668511"/>
            <a:ext cx="1944000" cy="950686"/>
            <a:chOff x="2073419" y="1212970"/>
            <a:chExt cx="1944000" cy="1051353"/>
          </a:xfrm>
        </p:grpSpPr>
        <p:sp>
          <p:nvSpPr>
            <p:cNvPr id="79" name="iṣ1ïḑé"/>
            <p:cNvSpPr/>
            <p:nvPr/>
          </p:nvSpPr>
          <p:spPr>
            <a:xfrm>
              <a:off x="2073419" y="1212970"/>
              <a:ext cx="1944000" cy="1051353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马克思主义唯物论如何看世界</a:t>
              </a: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2076838" y="1432646"/>
              <a:ext cx="0" cy="612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2698742" y="730234"/>
            <a:ext cx="1944000" cy="950686"/>
            <a:chOff x="2073419" y="746635"/>
            <a:chExt cx="1944000" cy="1051353"/>
          </a:xfrm>
        </p:grpSpPr>
        <p:sp>
          <p:nvSpPr>
            <p:cNvPr id="81" name="iṣ1ïḑé"/>
            <p:cNvSpPr/>
            <p:nvPr/>
          </p:nvSpPr>
          <p:spPr>
            <a:xfrm>
              <a:off x="2073419" y="746635"/>
              <a:ext cx="1944000" cy="1051353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以往的哲学如何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看世界</a:t>
              </a: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2076838" y="966311"/>
              <a:ext cx="0" cy="612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29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直接连接符 135"/>
          <p:cNvCxnSpPr/>
          <p:nvPr/>
        </p:nvCxnSpPr>
        <p:spPr>
          <a:xfrm flipH="1" flipV="1">
            <a:off x="5088729" y="2606449"/>
            <a:ext cx="720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12"/>
          <p:cNvCxnSpPr/>
          <p:nvPr/>
        </p:nvCxnSpPr>
        <p:spPr>
          <a:xfrm flipH="1" flipV="1">
            <a:off x="5088729" y="1933745"/>
            <a:ext cx="720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164"/>
          <p:cNvCxnSpPr>
            <a:cxnSpLocks/>
          </p:cNvCxnSpPr>
          <p:nvPr/>
        </p:nvCxnSpPr>
        <p:spPr>
          <a:xfrm flipH="1">
            <a:off x="7059792" y="5782513"/>
            <a:ext cx="1894432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088729" y="582070"/>
            <a:ext cx="5320049" cy="1253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088729" y="1069906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088729" y="582070"/>
            <a:ext cx="6350" cy="2015511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4692489" y="1597393"/>
            <a:ext cx="39624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078784" y="1261041"/>
            <a:ext cx="5329994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5070255" y="3294074"/>
            <a:ext cx="56105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070255" y="3294074"/>
            <a:ext cx="0" cy="77377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 flipV="1">
            <a:off x="4674255" y="3680961"/>
            <a:ext cx="396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5070255" y="4067848"/>
            <a:ext cx="324827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iṧļiḑe"/>
          <p:cNvSpPr/>
          <p:nvPr/>
        </p:nvSpPr>
        <p:spPr>
          <a:xfrm>
            <a:off x="1374534" y="1635746"/>
            <a:ext cx="648000" cy="3960000"/>
          </a:xfrm>
          <a:prstGeom prst="cube">
            <a:avLst>
              <a:gd name="adj" fmla="val 6295"/>
            </a:avLst>
          </a:prstGeom>
          <a:solidFill>
            <a:schemeClr val="bg1"/>
          </a:solidFill>
          <a:ln w="6350" cap="rnd">
            <a:solidFill>
              <a:schemeClr val="bg1">
                <a:lumMod val="8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2000" b="1" dirty="0">
                <a:solidFill>
                  <a:srgbClr val="E17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唯物辩证法的总特征</a:t>
            </a:r>
          </a:p>
          <a:p>
            <a:pPr algn="ctr"/>
            <a:endParaRPr lang="zh-CN" altLang="en-US" sz="2000" b="1" dirty="0">
              <a:solidFill>
                <a:srgbClr val="E17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28714" y="1597393"/>
            <a:ext cx="0" cy="403670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 flipV="1">
            <a:off x="2032474" y="3680961"/>
            <a:ext cx="39624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 flipV="1">
            <a:off x="2427444" y="1597393"/>
            <a:ext cx="28829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H="1" flipV="1">
            <a:off x="2427444" y="3680961"/>
            <a:ext cx="28829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H="1" flipV="1">
            <a:off x="2427444" y="5634100"/>
            <a:ext cx="28829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2703669" y="1183373"/>
            <a:ext cx="1979930" cy="828040"/>
            <a:chOff x="2073419" y="858311"/>
            <a:chExt cx="1980000" cy="828000"/>
          </a:xfrm>
        </p:grpSpPr>
        <p:sp>
          <p:nvSpPr>
            <p:cNvPr id="126" name="iṣ1ïḑé"/>
            <p:cNvSpPr/>
            <p:nvPr/>
          </p:nvSpPr>
          <p:spPr>
            <a:xfrm>
              <a:off x="2073419" y="858311"/>
              <a:ext cx="1980000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辩证法与形而上学的对立</a:t>
              </a: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2073419" y="982937"/>
              <a:ext cx="0" cy="612000"/>
            </a:xfrm>
            <a:prstGeom prst="line">
              <a:avLst/>
            </a:prstGeom>
            <a:ln w="25400" cap="rnd">
              <a:solidFill>
                <a:srgbClr val="E37A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/>
          <p:nvPr/>
        </p:nvGrpSpPr>
        <p:grpSpPr>
          <a:xfrm>
            <a:off x="2703669" y="3266941"/>
            <a:ext cx="1979930" cy="828040"/>
            <a:chOff x="2073419" y="858311"/>
            <a:chExt cx="1980000" cy="828000"/>
          </a:xfrm>
        </p:grpSpPr>
        <p:sp>
          <p:nvSpPr>
            <p:cNvPr id="139" name="iṣ1ïḑé"/>
            <p:cNvSpPr/>
            <p:nvPr/>
          </p:nvSpPr>
          <p:spPr>
            <a:xfrm>
              <a:off x="2073419" y="858311"/>
              <a:ext cx="1980000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普遍联系的观点</a:t>
              </a:r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2073419" y="982937"/>
              <a:ext cx="0" cy="612000"/>
            </a:xfrm>
            <a:prstGeom prst="line">
              <a:avLst/>
            </a:prstGeom>
            <a:ln w="25400" cap="rnd">
              <a:solidFill>
                <a:srgbClr val="E37A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合 140"/>
          <p:cNvGrpSpPr/>
          <p:nvPr/>
        </p:nvGrpSpPr>
        <p:grpSpPr>
          <a:xfrm>
            <a:off x="2703669" y="5220080"/>
            <a:ext cx="1979930" cy="828040"/>
            <a:chOff x="2073419" y="858311"/>
            <a:chExt cx="1980000" cy="828000"/>
          </a:xfrm>
        </p:grpSpPr>
        <p:sp>
          <p:nvSpPr>
            <p:cNvPr id="142" name="iṣ1ïḑé"/>
            <p:cNvSpPr/>
            <p:nvPr/>
          </p:nvSpPr>
          <p:spPr>
            <a:xfrm>
              <a:off x="2073419" y="858311"/>
              <a:ext cx="1980000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永恒发展的观点</a:t>
              </a:r>
            </a:p>
          </p:txBody>
        </p:sp>
        <p:cxnSp>
          <p:nvCxnSpPr>
            <p:cNvPr id="143" name="直接连接符 142"/>
            <p:cNvCxnSpPr/>
            <p:nvPr/>
          </p:nvCxnSpPr>
          <p:spPr>
            <a:xfrm>
              <a:off x="2073419" y="982937"/>
              <a:ext cx="0" cy="612000"/>
            </a:xfrm>
            <a:prstGeom prst="line">
              <a:avLst/>
            </a:prstGeom>
            <a:ln w="25400" cap="rnd">
              <a:solidFill>
                <a:srgbClr val="E37A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组合 134"/>
          <p:cNvGrpSpPr/>
          <p:nvPr/>
        </p:nvGrpSpPr>
        <p:grpSpPr>
          <a:xfrm>
            <a:off x="5418606" y="2390549"/>
            <a:ext cx="3871688" cy="431800"/>
            <a:chOff x="8305563" y="1492351"/>
            <a:chExt cx="3240000" cy="432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7" name="iṣḷîḓê"/>
            <p:cNvSpPr/>
            <p:nvPr/>
          </p:nvSpPr>
          <p:spPr>
            <a:xfrm>
              <a:off x="8305563" y="1492351"/>
              <a:ext cx="3240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36195"/>
              <a:r>
                <a:rPr lang="zh-CN" alt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唯物辩证法本质上是批判的、革命的</a:t>
              </a:r>
            </a:p>
          </p:txBody>
        </p:sp>
        <p:cxnSp>
          <p:nvCxnSpPr>
            <p:cNvPr id="144" name="直接连接符 143"/>
            <p:cNvCxnSpPr/>
            <p:nvPr/>
          </p:nvCxnSpPr>
          <p:spPr>
            <a:xfrm>
              <a:off x="11545563" y="1600351"/>
              <a:ext cx="0" cy="216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5418606" y="1717845"/>
            <a:ext cx="3871688" cy="431800"/>
            <a:chOff x="8305563" y="1495263"/>
            <a:chExt cx="3240000" cy="432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60" name="iṣḷîḓê"/>
            <p:cNvSpPr/>
            <p:nvPr/>
          </p:nvSpPr>
          <p:spPr>
            <a:xfrm>
              <a:off x="8305563" y="1495263"/>
              <a:ext cx="3240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36195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唯物辩证法是客观辩证法和主观辩证法的统一</a:t>
              </a:r>
            </a:p>
          </p:txBody>
        </p:sp>
        <p:cxnSp>
          <p:nvCxnSpPr>
            <p:cNvPr id="161" name="直接连接符 160"/>
            <p:cNvCxnSpPr/>
            <p:nvPr/>
          </p:nvCxnSpPr>
          <p:spPr>
            <a:xfrm>
              <a:off x="11545563" y="1600351"/>
              <a:ext cx="0" cy="216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/>
          <p:nvPr/>
        </p:nvCxnSpPr>
        <p:spPr>
          <a:xfrm flipH="1">
            <a:off x="5130824" y="5044356"/>
            <a:ext cx="1928968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5130824" y="5044355"/>
            <a:ext cx="0" cy="117948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H="1">
            <a:off x="4692489" y="5634100"/>
            <a:ext cx="438335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 flipV="1">
            <a:off x="5130824" y="6223844"/>
            <a:ext cx="288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/>
          <p:cNvGrpSpPr/>
          <p:nvPr/>
        </p:nvGrpSpPr>
        <p:grpSpPr>
          <a:xfrm>
            <a:off x="5418606" y="372437"/>
            <a:ext cx="1088950" cy="431800"/>
            <a:chOff x="8305607" y="1492065"/>
            <a:chExt cx="3240002" cy="432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93" name="iṣḷîḓê"/>
            <p:cNvSpPr/>
            <p:nvPr/>
          </p:nvSpPr>
          <p:spPr>
            <a:xfrm>
              <a:off x="8305607" y="1492065"/>
              <a:ext cx="3240002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36195"/>
              <a:r>
                <a:rPr lang="zh-CN" alt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辩 证 法</a:t>
              </a:r>
            </a:p>
          </p:txBody>
        </p:sp>
        <p:cxnSp>
          <p:nvCxnSpPr>
            <p:cNvPr id="194" name="直接连接符 143"/>
            <p:cNvCxnSpPr/>
            <p:nvPr/>
          </p:nvCxnSpPr>
          <p:spPr>
            <a:xfrm>
              <a:off x="11545563" y="1600351"/>
              <a:ext cx="0" cy="216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组合 202"/>
          <p:cNvGrpSpPr/>
          <p:nvPr/>
        </p:nvGrpSpPr>
        <p:grpSpPr>
          <a:xfrm>
            <a:off x="5418606" y="1045141"/>
            <a:ext cx="1124095" cy="431800"/>
            <a:chOff x="8305607" y="1492065"/>
            <a:chExt cx="3240002" cy="432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04" name="iṣḷîḓê"/>
            <p:cNvSpPr/>
            <p:nvPr/>
          </p:nvSpPr>
          <p:spPr>
            <a:xfrm>
              <a:off x="8305607" y="1492065"/>
              <a:ext cx="3240002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36195"/>
              <a:r>
                <a:rPr lang="zh-CN" alt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形而上学</a:t>
              </a:r>
            </a:p>
          </p:txBody>
        </p:sp>
        <p:cxnSp>
          <p:nvCxnSpPr>
            <p:cNvPr id="205" name="直接连接符 143"/>
            <p:cNvCxnSpPr/>
            <p:nvPr/>
          </p:nvCxnSpPr>
          <p:spPr>
            <a:xfrm>
              <a:off x="11545563" y="1600351"/>
              <a:ext cx="0" cy="216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iṣḷîḓê"/>
          <p:cNvSpPr/>
          <p:nvPr/>
        </p:nvSpPr>
        <p:spPr>
          <a:xfrm>
            <a:off x="7073502" y="418078"/>
            <a:ext cx="2473806" cy="34051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联系、发展、全面地看问题</a:t>
            </a:r>
          </a:p>
        </p:txBody>
      </p:sp>
      <p:sp>
        <p:nvSpPr>
          <p:cNvPr id="211" name="iṣḷîḓê"/>
          <p:cNvSpPr/>
          <p:nvPr/>
        </p:nvSpPr>
        <p:spPr>
          <a:xfrm>
            <a:off x="7073502" y="1090782"/>
            <a:ext cx="2473806" cy="34051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孤立、静止、片面地看问题</a:t>
            </a:r>
          </a:p>
        </p:txBody>
      </p:sp>
      <p:sp>
        <p:nvSpPr>
          <p:cNvPr id="214" name="iṣḷîḓê"/>
          <p:cNvSpPr/>
          <p:nvPr/>
        </p:nvSpPr>
        <p:spPr>
          <a:xfrm>
            <a:off x="10007950" y="418078"/>
            <a:ext cx="1125184" cy="34051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承认矛盾</a:t>
            </a:r>
          </a:p>
        </p:txBody>
      </p:sp>
      <p:sp>
        <p:nvSpPr>
          <p:cNvPr id="217" name="iṣḷîḓê"/>
          <p:cNvSpPr/>
          <p:nvPr/>
        </p:nvSpPr>
        <p:spPr>
          <a:xfrm>
            <a:off x="10007950" y="1090782"/>
            <a:ext cx="1125184" cy="34051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否认矛盾</a:t>
            </a:r>
          </a:p>
        </p:txBody>
      </p:sp>
      <p:grpSp>
        <p:nvGrpSpPr>
          <p:cNvPr id="222" name="组合 221"/>
          <p:cNvGrpSpPr/>
          <p:nvPr/>
        </p:nvGrpSpPr>
        <p:grpSpPr>
          <a:xfrm>
            <a:off x="5418606" y="3078174"/>
            <a:ext cx="1219547" cy="431800"/>
            <a:chOff x="8305607" y="1492065"/>
            <a:chExt cx="3240002" cy="432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23" name="iṣḷîḓê"/>
            <p:cNvSpPr/>
            <p:nvPr/>
          </p:nvSpPr>
          <p:spPr>
            <a:xfrm>
              <a:off x="8305607" y="1492065"/>
              <a:ext cx="3240002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36195" algn="ctr"/>
              <a:r>
                <a:rPr lang="zh-CN" alt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联系的内涵</a:t>
              </a:r>
            </a:p>
          </p:txBody>
        </p:sp>
        <p:cxnSp>
          <p:nvCxnSpPr>
            <p:cNvPr id="224" name="直接连接符 143"/>
            <p:cNvCxnSpPr/>
            <p:nvPr/>
          </p:nvCxnSpPr>
          <p:spPr>
            <a:xfrm>
              <a:off x="11545563" y="1600351"/>
              <a:ext cx="0" cy="216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组合 227"/>
          <p:cNvGrpSpPr/>
          <p:nvPr/>
        </p:nvGrpSpPr>
        <p:grpSpPr>
          <a:xfrm>
            <a:off x="5418606" y="3851948"/>
            <a:ext cx="1219581" cy="431800"/>
            <a:chOff x="8305607" y="1492065"/>
            <a:chExt cx="3240002" cy="432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29" name="iṣḷîḓê"/>
            <p:cNvSpPr/>
            <p:nvPr/>
          </p:nvSpPr>
          <p:spPr>
            <a:xfrm>
              <a:off x="8305607" y="1492065"/>
              <a:ext cx="3240002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36195" algn="ctr"/>
              <a:r>
                <a:rPr lang="zh-CN" alt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联系的特点</a:t>
              </a:r>
            </a:p>
          </p:txBody>
        </p:sp>
        <p:cxnSp>
          <p:nvCxnSpPr>
            <p:cNvPr id="230" name="直接连接符 143"/>
            <p:cNvCxnSpPr/>
            <p:nvPr/>
          </p:nvCxnSpPr>
          <p:spPr>
            <a:xfrm>
              <a:off x="11545563" y="1600351"/>
              <a:ext cx="0" cy="216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组合 230"/>
          <p:cNvGrpSpPr/>
          <p:nvPr/>
        </p:nvGrpSpPr>
        <p:grpSpPr>
          <a:xfrm>
            <a:off x="5418606" y="4828455"/>
            <a:ext cx="1219547" cy="431800"/>
            <a:chOff x="8305607" y="1492065"/>
            <a:chExt cx="3240002" cy="432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32" name="iṣḷîḓê"/>
            <p:cNvSpPr/>
            <p:nvPr/>
          </p:nvSpPr>
          <p:spPr>
            <a:xfrm>
              <a:off x="8305607" y="1492065"/>
              <a:ext cx="3240002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36195" algn="ctr"/>
              <a:r>
                <a:rPr lang="zh-CN" alt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发展的内涵</a:t>
              </a:r>
            </a:p>
          </p:txBody>
        </p:sp>
        <p:cxnSp>
          <p:nvCxnSpPr>
            <p:cNvPr id="233" name="直接连接符 143"/>
            <p:cNvCxnSpPr/>
            <p:nvPr/>
          </p:nvCxnSpPr>
          <p:spPr>
            <a:xfrm>
              <a:off x="11545563" y="1600351"/>
              <a:ext cx="0" cy="216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组合 233"/>
          <p:cNvGrpSpPr/>
          <p:nvPr/>
        </p:nvGrpSpPr>
        <p:grpSpPr>
          <a:xfrm>
            <a:off x="5418606" y="6007944"/>
            <a:ext cx="1907047" cy="431800"/>
            <a:chOff x="8305607" y="1492065"/>
            <a:chExt cx="3240002" cy="432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35" name="iṣḷîḓê"/>
            <p:cNvSpPr/>
            <p:nvPr/>
          </p:nvSpPr>
          <p:spPr>
            <a:xfrm>
              <a:off x="8305607" y="1492065"/>
              <a:ext cx="3240002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36195" algn="ctr"/>
              <a:r>
                <a:rPr lang="zh-CN" alt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世界是过程的集合体</a:t>
              </a:r>
            </a:p>
          </p:txBody>
        </p:sp>
        <p:cxnSp>
          <p:nvCxnSpPr>
            <p:cNvPr id="236" name="直接连接符 143"/>
            <p:cNvCxnSpPr/>
            <p:nvPr/>
          </p:nvCxnSpPr>
          <p:spPr>
            <a:xfrm>
              <a:off x="11545563" y="1600351"/>
              <a:ext cx="0" cy="216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iṣḷîḓê"/>
          <p:cNvSpPr/>
          <p:nvPr/>
        </p:nvSpPr>
        <p:spPr>
          <a:xfrm>
            <a:off x="7073500" y="3897589"/>
            <a:ext cx="3255353" cy="34051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客观性、普遍性、多样性、条件性</a:t>
            </a:r>
          </a:p>
        </p:txBody>
      </p:sp>
      <p:cxnSp>
        <p:nvCxnSpPr>
          <p:cNvPr id="242" name="直接连接符 35"/>
          <p:cNvCxnSpPr>
            <a:cxnSpLocks/>
          </p:cNvCxnSpPr>
          <p:nvPr/>
        </p:nvCxnSpPr>
        <p:spPr>
          <a:xfrm>
            <a:off x="7059792" y="4805193"/>
            <a:ext cx="0" cy="97732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164"/>
          <p:cNvCxnSpPr/>
          <p:nvPr/>
        </p:nvCxnSpPr>
        <p:spPr>
          <a:xfrm flipH="1">
            <a:off x="7059792" y="4805193"/>
            <a:ext cx="1894432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164"/>
          <p:cNvCxnSpPr/>
          <p:nvPr/>
        </p:nvCxnSpPr>
        <p:spPr>
          <a:xfrm flipH="1">
            <a:off x="7059792" y="5270124"/>
            <a:ext cx="1894432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iṣḷîḓê"/>
          <p:cNvSpPr/>
          <p:nvPr/>
        </p:nvSpPr>
        <p:spPr>
          <a:xfrm>
            <a:off x="7385707" y="5089963"/>
            <a:ext cx="3883506" cy="34051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对立面的统一和斗争是发展的原因</a:t>
            </a:r>
          </a:p>
        </p:txBody>
      </p:sp>
      <p:sp>
        <p:nvSpPr>
          <p:cNvPr id="253" name="iṣḷîḓê"/>
          <p:cNvSpPr/>
          <p:nvPr/>
        </p:nvSpPr>
        <p:spPr>
          <a:xfrm>
            <a:off x="7385707" y="4604045"/>
            <a:ext cx="3883506" cy="34051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普遍联系是发展的前提</a:t>
            </a:r>
          </a:p>
        </p:txBody>
      </p:sp>
      <p:sp>
        <p:nvSpPr>
          <p:cNvPr id="249" name="iṣḷîḓê"/>
          <p:cNvSpPr/>
          <p:nvPr/>
        </p:nvSpPr>
        <p:spPr>
          <a:xfrm>
            <a:off x="7385707" y="5601821"/>
            <a:ext cx="3883506" cy="340519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anchor="ctr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新事物的产生和旧事物的灭亡是发展的实质</a:t>
            </a:r>
          </a:p>
        </p:txBody>
      </p:sp>
    </p:spTree>
    <p:extLst>
      <p:ext uri="{BB962C8B-B14F-4D97-AF65-F5344CB8AC3E}">
        <p14:creationId xmlns:p14="http://schemas.microsoft.com/office/powerpoint/2010/main" val="404753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3E0928D8-EAD1-E79F-6824-265D22F7C58B}"/>
              </a:ext>
            </a:extLst>
          </p:cNvPr>
          <p:cNvGrpSpPr/>
          <p:nvPr/>
        </p:nvGrpSpPr>
        <p:grpSpPr>
          <a:xfrm>
            <a:off x="754348" y="1130998"/>
            <a:ext cx="10737247" cy="4938126"/>
            <a:chOff x="754348" y="1130998"/>
            <a:chExt cx="10737247" cy="4938126"/>
          </a:xfrm>
        </p:grpSpPr>
        <p:cxnSp>
          <p:nvCxnSpPr>
            <p:cNvPr id="51" name="直接连接符 50"/>
            <p:cNvCxnSpPr>
              <a:cxnSpLocks/>
            </p:cNvCxnSpPr>
            <p:nvPr/>
          </p:nvCxnSpPr>
          <p:spPr>
            <a:xfrm flipH="1" flipV="1">
              <a:off x="1694713" y="1805792"/>
              <a:ext cx="277156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cxnSpLocks/>
            </p:cNvCxnSpPr>
            <p:nvPr/>
          </p:nvCxnSpPr>
          <p:spPr>
            <a:xfrm flipH="1" flipV="1">
              <a:off x="1694713" y="5448232"/>
              <a:ext cx="277156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cxnSpLocks/>
            </p:cNvCxnSpPr>
            <p:nvPr/>
          </p:nvCxnSpPr>
          <p:spPr>
            <a:xfrm>
              <a:off x="1694713" y="1805792"/>
              <a:ext cx="0" cy="364117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cxnSpLocks/>
            </p:cNvCxnSpPr>
            <p:nvPr/>
          </p:nvCxnSpPr>
          <p:spPr>
            <a:xfrm flipH="1">
              <a:off x="1314409" y="3663487"/>
              <a:ext cx="907045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iṧļiḑe"/>
            <p:cNvSpPr/>
            <p:nvPr/>
          </p:nvSpPr>
          <p:spPr>
            <a:xfrm>
              <a:off x="754348" y="1647012"/>
              <a:ext cx="648000" cy="3960000"/>
            </a:xfrm>
            <a:prstGeom prst="cube">
              <a:avLst>
                <a:gd name="adj" fmla="val 6295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rgbClr val="E17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唯</a:t>
              </a:r>
            </a:p>
            <a:p>
              <a:pPr algn="ctr"/>
              <a:r>
                <a:rPr lang="zh-CN" altLang="en-US" sz="2000" b="1" dirty="0">
                  <a:solidFill>
                    <a:srgbClr val="E17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</a:t>
              </a:r>
            </a:p>
            <a:p>
              <a:pPr algn="ctr"/>
              <a:r>
                <a:rPr lang="zh-CN" altLang="en-US" sz="2000" b="1" dirty="0">
                  <a:solidFill>
                    <a:srgbClr val="E17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辩</a:t>
              </a:r>
            </a:p>
            <a:p>
              <a:pPr algn="ctr"/>
              <a:r>
                <a:rPr lang="zh-CN" altLang="en-US" sz="2000" b="1" dirty="0">
                  <a:solidFill>
                    <a:srgbClr val="E17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</a:t>
              </a:r>
            </a:p>
            <a:p>
              <a:pPr algn="ctr"/>
              <a:r>
                <a:rPr lang="zh-CN" altLang="en-US" sz="2000" b="1" dirty="0">
                  <a:solidFill>
                    <a:srgbClr val="E17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</a:t>
              </a:r>
            </a:p>
            <a:p>
              <a:pPr algn="ctr"/>
              <a:r>
                <a:rPr lang="zh-CN" altLang="en-US" sz="2000" b="1" dirty="0">
                  <a:solidFill>
                    <a:srgbClr val="E17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</a:p>
            <a:p>
              <a:pPr algn="ctr"/>
              <a:r>
                <a:rPr lang="zh-CN" altLang="en-US" sz="2000" b="1" dirty="0">
                  <a:solidFill>
                    <a:srgbClr val="E17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</a:t>
              </a:r>
            </a:p>
            <a:p>
              <a:pPr algn="ctr"/>
              <a:r>
                <a:rPr lang="zh-CN" altLang="en-US" sz="2000" b="1" dirty="0">
                  <a:solidFill>
                    <a:srgbClr val="E17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</a:p>
            <a:p>
              <a:pPr algn="ctr"/>
              <a:r>
                <a:rPr lang="zh-CN" altLang="en-US" sz="2000" b="1" dirty="0">
                  <a:solidFill>
                    <a:srgbClr val="E17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</a:t>
              </a:r>
            </a:p>
            <a:p>
              <a:pPr algn="ctr"/>
              <a:r>
                <a:rPr lang="zh-CN" altLang="en-US" sz="2000" b="1" dirty="0">
                  <a:solidFill>
                    <a:srgbClr val="E177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律</a:t>
              </a:r>
            </a:p>
          </p:txBody>
        </p:sp>
        <p:sp>
          <p:nvSpPr>
            <p:cNvPr id="4" name="左大括号 3"/>
            <p:cNvSpPr/>
            <p:nvPr/>
          </p:nvSpPr>
          <p:spPr>
            <a:xfrm>
              <a:off x="9181386" y="5082472"/>
              <a:ext cx="236013" cy="731520"/>
            </a:xfrm>
            <a:prstGeom prst="leftBrac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9211866" y="3297727"/>
              <a:ext cx="236013" cy="731520"/>
            </a:xfrm>
            <a:prstGeom prst="leftBrac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185467" y="1440032"/>
              <a:ext cx="236013" cy="731520"/>
            </a:xfrm>
            <a:prstGeom prst="leftBrac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iṣ1ïḑé"/>
            <p:cNvSpPr/>
            <p:nvPr/>
          </p:nvSpPr>
          <p:spPr>
            <a:xfrm>
              <a:off x="9531009" y="1391792"/>
              <a:ext cx="1943735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对立统一规律</a:t>
              </a:r>
            </a:p>
          </p:txBody>
        </p:sp>
        <p:sp>
          <p:nvSpPr>
            <p:cNvPr id="10" name="iṣ1ïḑé"/>
            <p:cNvSpPr/>
            <p:nvPr/>
          </p:nvSpPr>
          <p:spPr>
            <a:xfrm>
              <a:off x="9547860" y="3249487"/>
              <a:ext cx="1943735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量变质变规律</a:t>
              </a:r>
            </a:p>
          </p:txBody>
        </p:sp>
        <p:sp>
          <p:nvSpPr>
            <p:cNvPr id="11" name="iṣ1ïḑé"/>
            <p:cNvSpPr/>
            <p:nvPr/>
          </p:nvSpPr>
          <p:spPr>
            <a:xfrm>
              <a:off x="9547860" y="5034232"/>
              <a:ext cx="1943735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否定之否定规律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044F6A2-FC8C-29D4-87D9-AD9675D741F8}"/>
                </a:ext>
              </a:extLst>
            </p:cNvPr>
            <p:cNvGrpSpPr/>
            <p:nvPr/>
          </p:nvGrpSpPr>
          <p:grpSpPr>
            <a:xfrm>
              <a:off x="4761798" y="1445998"/>
              <a:ext cx="1090407" cy="719588"/>
              <a:chOff x="4643464" y="1490998"/>
              <a:chExt cx="1090407" cy="719588"/>
            </a:xfrm>
          </p:grpSpPr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DF372FA9-42D0-9E30-28A5-B0A970704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5871" y="1490998"/>
                <a:ext cx="0" cy="719588"/>
              </a:xfrm>
              <a:prstGeom prst="line">
                <a:avLst/>
              </a:prstGeom>
              <a:ln w="12700" cap="sq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CC1ED04A-DD8A-F9B0-B299-F76E231F51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43464" y="1849531"/>
                <a:ext cx="800366" cy="2522"/>
              </a:xfrm>
              <a:prstGeom prst="line">
                <a:avLst/>
              </a:prstGeom>
              <a:ln w="12700" cap="sq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F167D405-4647-9345-39CC-C0B0F6D86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5871" y="1490998"/>
                <a:ext cx="288000" cy="0"/>
              </a:xfrm>
              <a:prstGeom prst="line">
                <a:avLst/>
              </a:prstGeom>
              <a:ln w="12700" cap="sq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778BC2D1-7C2F-BC2B-14DB-2731732C98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5871" y="2210586"/>
                <a:ext cx="288000" cy="0"/>
              </a:xfrm>
              <a:prstGeom prst="line">
                <a:avLst/>
              </a:prstGeom>
              <a:ln w="12700" cap="sq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66BA0BA-5344-6B29-1D38-82D2FB081ECC}"/>
                </a:ext>
              </a:extLst>
            </p:cNvPr>
            <p:cNvGrpSpPr/>
            <p:nvPr/>
          </p:nvGrpSpPr>
          <p:grpSpPr>
            <a:xfrm>
              <a:off x="4761798" y="3300122"/>
              <a:ext cx="1090407" cy="726730"/>
              <a:chOff x="4643464" y="3214852"/>
              <a:chExt cx="1090407" cy="726730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45F255C7-0F72-DF79-728D-6CD2F37EA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5871" y="3214852"/>
                <a:ext cx="0" cy="719588"/>
              </a:xfrm>
              <a:prstGeom prst="line">
                <a:avLst/>
              </a:prstGeom>
              <a:ln w="12700" cap="sq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2662983B-EFD1-B0A1-2F55-5A423E3F2E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43464" y="3573385"/>
                <a:ext cx="800366" cy="2522"/>
              </a:xfrm>
              <a:prstGeom prst="line">
                <a:avLst/>
              </a:prstGeom>
              <a:ln w="12700" cap="sq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C6183BE8-33A2-6F57-4F33-8992F75112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5871" y="3214852"/>
                <a:ext cx="288000" cy="0"/>
              </a:xfrm>
              <a:prstGeom prst="line">
                <a:avLst/>
              </a:prstGeom>
              <a:ln w="12700" cap="sq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CAC90CD4-5A04-5D0B-C962-C825261672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5871" y="3941582"/>
                <a:ext cx="288000" cy="0"/>
              </a:xfrm>
              <a:prstGeom prst="line">
                <a:avLst/>
              </a:prstGeom>
              <a:ln w="12700" cap="sq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86AF2AC-740E-E093-4D95-3DEBE5F9379F}"/>
                </a:ext>
              </a:extLst>
            </p:cNvPr>
            <p:cNvGrpSpPr/>
            <p:nvPr/>
          </p:nvGrpSpPr>
          <p:grpSpPr>
            <a:xfrm>
              <a:off x="4761798" y="5097341"/>
              <a:ext cx="1090407" cy="701783"/>
              <a:chOff x="4643464" y="5191125"/>
              <a:chExt cx="1090407" cy="701783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47048638-7A74-EE32-E411-0BEF20A355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5871" y="5191125"/>
                <a:ext cx="0" cy="701783"/>
              </a:xfrm>
              <a:prstGeom prst="line">
                <a:avLst/>
              </a:prstGeom>
              <a:ln w="12700" cap="sq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B774114D-9B15-4854-D8C5-1DE65BC2E4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43464" y="5540755"/>
                <a:ext cx="800366" cy="2522"/>
              </a:xfrm>
              <a:prstGeom prst="line">
                <a:avLst/>
              </a:prstGeom>
              <a:ln w="12700" cap="sq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D55E5620-6BBE-D3EA-BF30-AE97EFB66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5871" y="5191125"/>
                <a:ext cx="288000" cy="0"/>
              </a:xfrm>
              <a:prstGeom prst="line">
                <a:avLst/>
              </a:prstGeom>
              <a:ln w="12700" cap="sq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65BD82CE-6A1B-FDDF-862A-83629B23F8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5871" y="5892908"/>
                <a:ext cx="288000" cy="0"/>
              </a:xfrm>
              <a:prstGeom prst="line">
                <a:avLst/>
              </a:prstGeom>
              <a:ln w="12700" cap="sq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31F99E7C-B390-9970-3FE4-B2D8CB813BF4}"/>
                </a:ext>
              </a:extLst>
            </p:cNvPr>
            <p:cNvGrpSpPr/>
            <p:nvPr/>
          </p:nvGrpSpPr>
          <p:grpSpPr>
            <a:xfrm>
              <a:off x="5778675" y="1130998"/>
              <a:ext cx="3095663" cy="1349588"/>
              <a:chOff x="5778675" y="1130998"/>
              <a:chExt cx="3095663" cy="134958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41C1575E-F691-8F1D-71A8-1E1B8963E670}"/>
                  </a:ext>
                </a:extLst>
              </p:cNvPr>
              <p:cNvGrpSpPr/>
              <p:nvPr/>
            </p:nvGrpSpPr>
            <p:grpSpPr>
              <a:xfrm>
                <a:off x="5778675" y="1130998"/>
                <a:ext cx="3095663" cy="720000"/>
                <a:chOff x="5660341" y="1130998"/>
                <a:chExt cx="3095663" cy="720000"/>
              </a:xfrm>
            </p:grpSpPr>
            <p:sp>
              <p:nvSpPr>
                <p:cNvPr id="46" name="矩形: 圆角 45"/>
                <p:cNvSpPr/>
                <p:nvPr/>
              </p:nvSpPr>
              <p:spPr>
                <a:xfrm>
                  <a:off x="5660341" y="1130998"/>
                  <a:ext cx="3095663" cy="720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矛盾的同一性和斗争性及其在事物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发展中的作用</a:t>
                  </a:r>
                </a:p>
              </p:txBody>
            </p: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9CC8084D-2775-59AE-4EAE-99D228D03B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46479" y="1382998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C4ACEDF0-9310-E78D-AC8B-E0F9D6C67514}"/>
                  </a:ext>
                </a:extLst>
              </p:cNvPr>
              <p:cNvGrpSpPr/>
              <p:nvPr/>
            </p:nvGrpSpPr>
            <p:grpSpPr>
              <a:xfrm>
                <a:off x="5778675" y="1940586"/>
                <a:ext cx="3095663" cy="540000"/>
                <a:chOff x="5660341" y="1940586"/>
                <a:chExt cx="3095663" cy="540000"/>
              </a:xfrm>
            </p:grpSpPr>
            <p:sp>
              <p:nvSpPr>
                <p:cNvPr id="47" name="矩形: 圆角 46"/>
                <p:cNvSpPr/>
                <p:nvPr/>
              </p:nvSpPr>
              <p:spPr>
                <a:xfrm>
                  <a:off x="5660341" y="1940586"/>
                  <a:ext cx="3095663" cy="540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r>
                    <a:rPr lang="zh-CN" altLang="en-US" sz="14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矛盾的普遍性和特殊性及其相互关系</a:t>
                  </a:r>
                </a:p>
              </p:txBody>
            </p: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5444543D-1A6C-20C0-B0DF-72B36E1552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46479" y="2102586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892338C-6803-A69F-8790-51247DDA404A}"/>
                </a:ext>
              </a:extLst>
            </p:cNvPr>
            <p:cNvGrpSpPr/>
            <p:nvPr/>
          </p:nvGrpSpPr>
          <p:grpSpPr>
            <a:xfrm>
              <a:off x="5778675" y="3030122"/>
              <a:ext cx="3095663" cy="1266730"/>
              <a:chOff x="5778675" y="2944852"/>
              <a:chExt cx="3095663" cy="1266730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26D95EA-4121-50A0-969D-321C9C2C4E7C}"/>
                  </a:ext>
                </a:extLst>
              </p:cNvPr>
              <p:cNvGrpSpPr/>
              <p:nvPr/>
            </p:nvGrpSpPr>
            <p:grpSpPr>
              <a:xfrm>
                <a:off x="5778675" y="2944852"/>
                <a:ext cx="3095663" cy="540000"/>
                <a:chOff x="5660341" y="2944852"/>
                <a:chExt cx="3095663" cy="540000"/>
              </a:xfrm>
            </p:grpSpPr>
            <p:sp>
              <p:nvSpPr>
                <p:cNvPr id="48" name="矩形: 圆角 47"/>
                <p:cNvSpPr/>
                <p:nvPr/>
              </p:nvSpPr>
              <p:spPr>
                <a:xfrm>
                  <a:off x="5660341" y="2944852"/>
                  <a:ext cx="3095663" cy="540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r>
                    <a:rPr lang="zh-CN" altLang="en-US" sz="14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事物是质、量、度三种规定性的统一</a:t>
                  </a:r>
                </a:p>
              </p:txBody>
            </p: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E49ACD53-8108-0657-7BD6-B456B97983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46479" y="3106852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8141881-E03B-1579-4C96-86EC433E27ED}"/>
                  </a:ext>
                </a:extLst>
              </p:cNvPr>
              <p:cNvGrpSpPr/>
              <p:nvPr/>
            </p:nvGrpSpPr>
            <p:grpSpPr>
              <a:xfrm>
                <a:off x="5778675" y="3671582"/>
                <a:ext cx="3095663" cy="540000"/>
                <a:chOff x="5660341" y="3671582"/>
                <a:chExt cx="3095663" cy="540000"/>
              </a:xfrm>
            </p:grpSpPr>
            <p:sp>
              <p:nvSpPr>
                <p:cNvPr id="49" name="矩形: 圆角 48"/>
                <p:cNvSpPr/>
                <p:nvPr/>
              </p:nvSpPr>
              <p:spPr>
                <a:xfrm>
                  <a:off x="5660341" y="3671582"/>
                  <a:ext cx="3095663" cy="540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r>
                    <a:rPr lang="zh-CN" altLang="en-US" sz="14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量变与质变</a:t>
                  </a:r>
                </a:p>
              </p:txBody>
            </p: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50C90DAF-45E7-F1FD-8249-5E4F88398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46479" y="3833582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1BC450B-3FB5-95C5-8DA0-24686A44BA4E}"/>
                </a:ext>
              </a:extLst>
            </p:cNvPr>
            <p:cNvGrpSpPr/>
            <p:nvPr/>
          </p:nvGrpSpPr>
          <p:grpSpPr>
            <a:xfrm>
              <a:off x="5778675" y="4827341"/>
              <a:ext cx="3095663" cy="1241783"/>
              <a:chOff x="5778675" y="4921125"/>
              <a:chExt cx="3095663" cy="1241783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2F3ADF3-E8B5-C1E5-8E42-90C6400BFAD4}"/>
                  </a:ext>
                </a:extLst>
              </p:cNvPr>
              <p:cNvGrpSpPr/>
              <p:nvPr/>
            </p:nvGrpSpPr>
            <p:grpSpPr>
              <a:xfrm>
                <a:off x="5778675" y="4921125"/>
                <a:ext cx="3095663" cy="540000"/>
                <a:chOff x="5660341" y="4921125"/>
                <a:chExt cx="3095663" cy="540000"/>
              </a:xfrm>
            </p:grpSpPr>
            <p:sp>
              <p:nvSpPr>
                <p:cNvPr id="50" name="矩形: 圆角 49"/>
                <p:cNvSpPr/>
                <p:nvPr/>
              </p:nvSpPr>
              <p:spPr>
                <a:xfrm>
                  <a:off x="5660341" y="4921125"/>
                  <a:ext cx="3095663" cy="540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肯定与否定的相互作用</a:t>
                  </a:r>
                </a:p>
              </p:txBody>
            </p: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5DCE6EE8-6D37-3EA7-E76B-E1FC19E34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46479" y="5083125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11E51C1B-F32E-FD4D-9BB0-38CD70C7F00C}"/>
                  </a:ext>
                </a:extLst>
              </p:cNvPr>
              <p:cNvGrpSpPr/>
              <p:nvPr/>
            </p:nvGrpSpPr>
            <p:grpSpPr>
              <a:xfrm>
                <a:off x="5778675" y="5622908"/>
                <a:ext cx="3095663" cy="540000"/>
                <a:chOff x="5660341" y="5622908"/>
                <a:chExt cx="3095663" cy="540000"/>
              </a:xfrm>
            </p:grpSpPr>
            <p:sp>
              <p:nvSpPr>
                <p:cNvPr id="55" name="矩形: 圆角 54"/>
                <p:cNvSpPr/>
                <p:nvPr/>
              </p:nvSpPr>
              <p:spPr>
                <a:xfrm>
                  <a:off x="5660341" y="5622908"/>
                  <a:ext cx="3095663" cy="540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r>
                    <a:rPr lang="zh-CN" altLang="en-US" sz="14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辩证否定观</a:t>
                  </a:r>
                  <a:endParaRPr lang="zh-CN" altLang="en-US" sz="1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4DC1687D-9276-786F-2DC4-D54D2806A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46479" y="5784908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组合 58"/>
            <p:cNvGrpSpPr/>
            <p:nvPr/>
          </p:nvGrpSpPr>
          <p:grpSpPr>
            <a:xfrm>
              <a:off x="1971869" y="1504539"/>
              <a:ext cx="3242134" cy="598046"/>
              <a:chOff x="2073418" y="939109"/>
              <a:chExt cx="3368984" cy="661373"/>
            </a:xfrm>
          </p:grpSpPr>
          <p:sp>
            <p:nvSpPr>
              <p:cNvPr id="74" name="iṣ1ïḑé"/>
              <p:cNvSpPr/>
              <p:nvPr/>
            </p:nvSpPr>
            <p:spPr>
              <a:xfrm>
                <a:off x="2073418" y="939109"/>
                <a:ext cx="3368984" cy="661373"/>
              </a:xfrm>
              <a:prstGeom prst="cube">
                <a:avLst>
                  <a:gd name="adj" fmla="val 4796"/>
                </a:avLst>
              </a:prstGeom>
              <a:solidFill>
                <a:schemeClr val="bg1"/>
              </a:solidFill>
              <a:ln w="635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世界发展的源泉和动力</a:t>
                </a:r>
              </a:p>
            </p:txBody>
          </p:sp>
          <p:cxnSp>
            <p:nvCxnSpPr>
              <p:cNvPr id="75" name="直接连接符 74"/>
              <p:cNvCxnSpPr/>
              <p:nvPr/>
            </p:nvCxnSpPr>
            <p:spPr>
              <a:xfrm>
                <a:off x="2076838" y="966311"/>
                <a:ext cx="0" cy="612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1971869" y="3313794"/>
              <a:ext cx="3256343" cy="626440"/>
              <a:chOff x="2073418" y="1351873"/>
              <a:chExt cx="3383749" cy="692773"/>
            </a:xfrm>
          </p:grpSpPr>
          <p:sp>
            <p:nvSpPr>
              <p:cNvPr id="72" name="iṣ1ïḑé"/>
              <p:cNvSpPr/>
              <p:nvPr/>
            </p:nvSpPr>
            <p:spPr>
              <a:xfrm>
                <a:off x="2073418" y="1351873"/>
                <a:ext cx="3383749" cy="687330"/>
              </a:xfrm>
              <a:prstGeom prst="cube">
                <a:avLst>
                  <a:gd name="adj" fmla="val 4796"/>
                </a:avLst>
              </a:prstGeom>
              <a:solidFill>
                <a:schemeClr val="bg1"/>
              </a:solidFill>
              <a:ln w="635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世界存在的状态与发展的形式</a:t>
                </a: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2076838" y="1432646"/>
                <a:ext cx="0" cy="612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/>
            <p:cNvGrpSpPr/>
            <p:nvPr/>
          </p:nvGrpSpPr>
          <p:grpSpPr>
            <a:xfrm>
              <a:off x="1971869" y="5118207"/>
              <a:ext cx="3303489" cy="620345"/>
              <a:chOff x="2073418" y="959560"/>
              <a:chExt cx="3432740" cy="686033"/>
            </a:xfrm>
          </p:grpSpPr>
          <p:sp>
            <p:nvSpPr>
              <p:cNvPr id="62" name="iṣ1ïḑé"/>
              <p:cNvSpPr/>
              <p:nvPr/>
            </p:nvSpPr>
            <p:spPr>
              <a:xfrm>
                <a:off x="2073418" y="959560"/>
                <a:ext cx="3432740" cy="686033"/>
              </a:xfrm>
              <a:prstGeom prst="cube">
                <a:avLst>
                  <a:gd name="adj" fmla="val 4796"/>
                </a:avLst>
              </a:prstGeom>
              <a:solidFill>
                <a:schemeClr val="bg1"/>
              </a:solidFill>
              <a:ln w="6350" cap="rnd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世界发展的方向和道路</a:t>
                </a:r>
              </a:p>
            </p:txBody>
          </p:sp>
          <p:cxnSp>
            <p:nvCxnSpPr>
              <p:cNvPr id="71" name="直接连接符 70"/>
              <p:cNvCxnSpPr/>
              <p:nvPr/>
            </p:nvCxnSpPr>
            <p:spPr>
              <a:xfrm>
                <a:off x="2076838" y="1018582"/>
                <a:ext cx="0" cy="612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30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BE4A6BF-69EF-B2C2-F4F1-F37B412352A0}"/>
              </a:ext>
            </a:extLst>
          </p:cNvPr>
          <p:cNvGrpSpPr/>
          <p:nvPr/>
        </p:nvGrpSpPr>
        <p:grpSpPr>
          <a:xfrm>
            <a:off x="4449916" y="3165427"/>
            <a:ext cx="2149222" cy="1292790"/>
            <a:chOff x="5152292" y="940763"/>
            <a:chExt cx="2856727" cy="1292790"/>
          </a:xfrm>
        </p:grpSpPr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C27BCD1-4755-9E2C-670F-BFA27C0FA3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8579" y="940763"/>
              <a:ext cx="71044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7670F6F-0ED7-8B5B-1DD9-DBAE241415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8579" y="1371693"/>
              <a:ext cx="71044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72400FE-462F-4239-42B7-030A2C9E28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2292" y="1587158"/>
              <a:ext cx="2146288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D068A9A6-F797-7B5A-5AA8-C96898C848DE}"/>
                </a:ext>
              </a:extLst>
            </p:cNvPr>
            <p:cNvCxnSpPr>
              <a:cxnSpLocks/>
            </p:cNvCxnSpPr>
            <p:nvPr/>
          </p:nvCxnSpPr>
          <p:spPr>
            <a:xfrm>
              <a:off x="7298580" y="940763"/>
              <a:ext cx="0" cy="129279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7F7902BF-FDEC-CD32-40C6-D2D2889334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8579" y="1802623"/>
              <a:ext cx="71044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F634534-4A04-FF7A-068F-33DB055528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8579" y="2233553"/>
              <a:ext cx="71044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2488AA-D019-5B92-8D22-E45026FE4A72}"/>
              </a:ext>
            </a:extLst>
          </p:cNvPr>
          <p:cNvGrpSpPr/>
          <p:nvPr/>
        </p:nvGrpSpPr>
        <p:grpSpPr>
          <a:xfrm>
            <a:off x="6480106" y="2999237"/>
            <a:ext cx="1728000" cy="1644700"/>
            <a:chOff x="6480106" y="2999237"/>
            <a:chExt cx="1728000" cy="164470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BB5F6A8-61CF-CA91-4CB4-FEA55E7CAE12}"/>
                </a:ext>
              </a:extLst>
            </p:cNvPr>
            <p:cNvSpPr txBox="1"/>
            <p:nvPr/>
          </p:nvSpPr>
          <p:spPr>
            <a:xfrm>
              <a:off x="6480106" y="2999237"/>
              <a:ext cx="1728000" cy="360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36195" algn="ctr"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归纳与演绎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E4D79A7-F77F-5DF4-A581-4AF38C5B9683}"/>
                </a:ext>
              </a:extLst>
            </p:cNvPr>
            <p:cNvSpPr txBox="1"/>
            <p:nvPr/>
          </p:nvSpPr>
          <p:spPr>
            <a:xfrm>
              <a:off x="6480106" y="3422662"/>
              <a:ext cx="1728000" cy="360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36195" algn="ctr"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分析与综合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597185D-55C1-D24D-C528-35F8106451D0}"/>
                </a:ext>
              </a:extLst>
            </p:cNvPr>
            <p:cNvSpPr txBox="1"/>
            <p:nvPr/>
          </p:nvSpPr>
          <p:spPr>
            <a:xfrm>
              <a:off x="6480106" y="3855302"/>
              <a:ext cx="1728000" cy="360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36195" algn="ctr"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抽象与具体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047FBC8-479F-14C5-5115-E45722E07CFD}"/>
                </a:ext>
              </a:extLst>
            </p:cNvPr>
            <p:cNvSpPr txBox="1"/>
            <p:nvPr/>
          </p:nvSpPr>
          <p:spPr>
            <a:xfrm>
              <a:off x="6480106" y="4283937"/>
              <a:ext cx="1728000" cy="360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36195" algn="ctr"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逻辑与历史相统一</a:t>
              </a: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141B02D6-24AD-68BE-3BD0-F039580FD24D}"/>
                </a:ext>
              </a:extLst>
            </p:cNvPr>
            <p:cNvCxnSpPr>
              <a:cxnSpLocks/>
            </p:cNvCxnSpPr>
            <p:nvPr/>
          </p:nvCxnSpPr>
          <p:spPr>
            <a:xfrm>
              <a:off x="8208106" y="3071237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DCFCFD5B-084F-604D-F22B-C05D1E8FF754}"/>
                </a:ext>
              </a:extLst>
            </p:cNvPr>
            <p:cNvCxnSpPr>
              <a:cxnSpLocks/>
            </p:cNvCxnSpPr>
            <p:nvPr/>
          </p:nvCxnSpPr>
          <p:spPr>
            <a:xfrm>
              <a:off x="8208106" y="3492960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CC771A9-9A40-7136-5F0A-AE7202414B1F}"/>
                </a:ext>
              </a:extLst>
            </p:cNvPr>
            <p:cNvCxnSpPr>
              <a:cxnSpLocks/>
            </p:cNvCxnSpPr>
            <p:nvPr/>
          </p:nvCxnSpPr>
          <p:spPr>
            <a:xfrm>
              <a:off x="8208106" y="3914683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42F9FD14-45F3-81D1-002A-12B63A216D22}"/>
                </a:ext>
              </a:extLst>
            </p:cNvPr>
            <p:cNvCxnSpPr>
              <a:cxnSpLocks/>
            </p:cNvCxnSpPr>
            <p:nvPr/>
          </p:nvCxnSpPr>
          <p:spPr>
            <a:xfrm>
              <a:off x="8208106" y="4336407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接连接符 58"/>
          <p:cNvCxnSpPr/>
          <p:nvPr/>
        </p:nvCxnSpPr>
        <p:spPr>
          <a:xfrm flipH="1" flipV="1">
            <a:off x="2537523" y="1774909"/>
            <a:ext cx="288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cxnSpLocks/>
          </p:cNvCxnSpPr>
          <p:nvPr/>
        </p:nvCxnSpPr>
        <p:spPr>
          <a:xfrm flipH="1" flipV="1">
            <a:off x="2537523" y="3811822"/>
            <a:ext cx="288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cxnSpLocks/>
          </p:cNvCxnSpPr>
          <p:nvPr/>
        </p:nvCxnSpPr>
        <p:spPr>
          <a:xfrm flipH="1" flipV="1">
            <a:off x="2537523" y="5545341"/>
            <a:ext cx="288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/>
          </p:cNvCxnSpPr>
          <p:nvPr/>
        </p:nvCxnSpPr>
        <p:spPr>
          <a:xfrm>
            <a:off x="2537523" y="1774909"/>
            <a:ext cx="0" cy="3770432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cxnSpLocks/>
          </p:cNvCxnSpPr>
          <p:nvPr/>
        </p:nvCxnSpPr>
        <p:spPr>
          <a:xfrm flipH="1">
            <a:off x="1997532" y="3811822"/>
            <a:ext cx="54080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ṧļiḑe"/>
          <p:cNvSpPr/>
          <p:nvPr/>
        </p:nvSpPr>
        <p:spPr>
          <a:xfrm>
            <a:off x="1475823" y="1686672"/>
            <a:ext cx="648000" cy="3960000"/>
          </a:xfrm>
          <a:prstGeom prst="cube">
            <a:avLst>
              <a:gd name="adj" fmla="val 6295"/>
            </a:avLst>
          </a:prstGeom>
          <a:solidFill>
            <a:schemeClr val="bg1"/>
          </a:solidFill>
          <a:ln w="6350" cap="rnd">
            <a:solidFill>
              <a:schemeClr val="bg1">
                <a:lumMod val="8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2000" b="1" dirty="0">
                <a:solidFill>
                  <a:srgbClr val="E17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辩证思维方法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C2AE4CB-EC0F-836D-B36F-FE1A4F96768C}"/>
              </a:ext>
            </a:extLst>
          </p:cNvPr>
          <p:cNvGrpSpPr/>
          <p:nvPr/>
        </p:nvGrpSpPr>
        <p:grpSpPr>
          <a:xfrm>
            <a:off x="5068199" y="926143"/>
            <a:ext cx="3954382" cy="1723719"/>
            <a:chOff x="2752889" y="940763"/>
            <a:chExt cx="5256130" cy="1723719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5008684-6927-0EB6-8DEC-0F9178CF15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8579" y="940763"/>
              <a:ext cx="71044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36C598B-60B9-60A1-48D6-58AB2AB935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8579" y="1371693"/>
              <a:ext cx="71044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4EAAE40-601F-63DA-DEAB-CCEC0802E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2889" y="1802622"/>
              <a:ext cx="454569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9D7DCFAD-05C8-5D3C-F349-288A04399528}"/>
                </a:ext>
              </a:extLst>
            </p:cNvPr>
            <p:cNvCxnSpPr>
              <a:cxnSpLocks/>
            </p:cNvCxnSpPr>
            <p:nvPr/>
          </p:nvCxnSpPr>
          <p:spPr>
            <a:xfrm>
              <a:off x="7298580" y="940763"/>
              <a:ext cx="0" cy="1723719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257F037D-24E7-F295-BA21-6FF04743A2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8579" y="1802623"/>
              <a:ext cx="71044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E1AD3BDA-C699-A763-9918-95F6F144E7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8579" y="2233553"/>
              <a:ext cx="71044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DD29538-6121-4585-94BB-C3265934C5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8579" y="2664482"/>
              <a:ext cx="71044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78BF413-B7A4-1BD4-3972-72C0671A2F0C}"/>
              </a:ext>
            </a:extLst>
          </p:cNvPr>
          <p:cNvGrpSpPr/>
          <p:nvPr/>
        </p:nvGrpSpPr>
        <p:grpSpPr>
          <a:xfrm>
            <a:off x="5229564" y="4137288"/>
            <a:ext cx="3793017" cy="2034824"/>
            <a:chOff x="5056094" y="4151908"/>
            <a:chExt cx="3793017" cy="2034824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45D5FF9-5E6E-2348-B133-1E9DE9745D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4621" y="4151908"/>
              <a:ext cx="53449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7BAB2D8-3CF1-C443-CB2B-94C69A570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4621" y="4558873"/>
              <a:ext cx="53449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C7AEAA4D-11B4-DE1A-005A-E1CA93E264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6094" y="5559961"/>
              <a:ext cx="3258527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73118C2-ADBD-540C-1BB6-6A7F889B026A}"/>
                </a:ext>
              </a:extLst>
            </p:cNvPr>
            <p:cNvCxnSpPr>
              <a:cxnSpLocks/>
            </p:cNvCxnSpPr>
            <p:nvPr/>
          </p:nvCxnSpPr>
          <p:spPr>
            <a:xfrm>
              <a:off x="8314621" y="4151908"/>
              <a:ext cx="0" cy="2034824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3111EB85-2581-9EDA-4EB9-8D2C951BD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4621" y="4965838"/>
              <a:ext cx="53449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F6928BB2-20A1-292D-B825-B393B341BA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4621" y="5372803"/>
              <a:ext cx="53449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9C43EDC8-141D-06BB-5A58-7B03702EAC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4621" y="5779768"/>
              <a:ext cx="53449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AAF181E3-0CC0-8458-63B8-1D29C41703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4621" y="6186732"/>
              <a:ext cx="53449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DA08D7F-1E89-733F-78D9-B478D4DD7ACC}"/>
              </a:ext>
            </a:extLst>
          </p:cNvPr>
          <p:cNvGrpSpPr/>
          <p:nvPr/>
        </p:nvGrpSpPr>
        <p:grpSpPr>
          <a:xfrm>
            <a:off x="8903550" y="755884"/>
            <a:ext cx="1512004" cy="2064238"/>
            <a:chOff x="7978549" y="770504"/>
            <a:chExt cx="1512004" cy="206423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20B86E5-BC3D-3F01-68E9-C7074DB613B2}"/>
                </a:ext>
              </a:extLst>
            </p:cNvPr>
            <p:cNvSpPr txBox="1"/>
            <p:nvPr/>
          </p:nvSpPr>
          <p:spPr>
            <a:xfrm>
              <a:off x="7978549" y="770504"/>
              <a:ext cx="1512000" cy="340519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36195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zh-CN" altLang="en-US" dirty="0"/>
                <a:t>内容与形式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D84ED0B-7BAF-721A-CB0D-34248C6F6CF2}"/>
                </a:ext>
              </a:extLst>
            </p:cNvPr>
            <p:cNvSpPr txBox="1"/>
            <p:nvPr/>
          </p:nvSpPr>
          <p:spPr>
            <a:xfrm>
              <a:off x="7978553" y="1201434"/>
              <a:ext cx="1512000" cy="340519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36195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zh-CN" altLang="en-US" dirty="0"/>
                <a:t>本质与现象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A751FCE-4CC3-FC8D-1005-F4A8B7F7E6A8}"/>
                </a:ext>
              </a:extLst>
            </p:cNvPr>
            <p:cNvSpPr txBox="1"/>
            <p:nvPr/>
          </p:nvSpPr>
          <p:spPr>
            <a:xfrm>
              <a:off x="7978553" y="1632364"/>
              <a:ext cx="1512000" cy="340519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36195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zh-CN" altLang="en-US" dirty="0"/>
                <a:t>原因与结果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882C4AE-1968-85BD-E735-5466DFC46CEE}"/>
                </a:ext>
              </a:extLst>
            </p:cNvPr>
            <p:cNvSpPr txBox="1"/>
            <p:nvPr/>
          </p:nvSpPr>
          <p:spPr>
            <a:xfrm>
              <a:off x="7978551" y="2063294"/>
              <a:ext cx="1512000" cy="340519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36195"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必然与偶然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9C8483C-9846-9C5F-DA17-C5C3B98DD7EE}"/>
                </a:ext>
              </a:extLst>
            </p:cNvPr>
            <p:cNvSpPr txBox="1"/>
            <p:nvPr/>
          </p:nvSpPr>
          <p:spPr>
            <a:xfrm>
              <a:off x="7978550" y="2494223"/>
              <a:ext cx="1512000" cy="340519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36195"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现实与可能</a:t>
              </a: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C02FF6A4-6468-AACE-823E-617DF8E54697}"/>
                </a:ext>
              </a:extLst>
            </p:cNvPr>
            <p:cNvCxnSpPr>
              <a:cxnSpLocks/>
            </p:cNvCxnSpPr>
            <p:nvPr/>
          </p:nvCxnSpPr>
          <p:spPr>
            <a:xfrm>
              <a:off x="9490549" y="832763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897AF248-8A0D-ACF6-B3AB-DB49B62EC93F}"/>
                </a:ext>
              </a:extLst>
            </p:cNvPr>
            <p:cNvCxnSpPr>
              <a:cxnSpLocks/>
            </p:cNvCxnSpPr>
            <p:nvPr/>
          </p:nvCxnSpPr>
          <p:spPr>
            <a:xfrm>
              <a:off x="9490549" y="1263693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D306F19B-2A8E-ABBA-C8FE-5836BD7C2D59}"/>
                </a:ext>
              </a:extLst>
            </p:cNvPr>
            <p:cNvCxnSpPr>
              <a:cxnSpLocks/>
            </p:cNvCxnSpPr>
            <p:nvPr/>
          </p:nvCxnSpPr>
          <p:spPr>
            <a:xfrm>
              <a:off x="9490549" y="1694623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8723EAE0-DBCA-7A92-53DD-19DE159B16B0}"/>
                </a:ext>
              </a:extLst>
            </p:cNvPr>
            <p:cNvCxnSpPr>
              <a:cxnSpLocks/>
            </p:cNvCxnSpPr>
            <p:nvPr/>
          </p:nvCxnSpPr>
          <p:spPr>
            <a:xfrm>
              <a:off x="9490549" y="2125553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661307BE-CBDB-3DAA-FC5C-13DB868A18A2}"/>
                </a:ext>
              </a:extLst>
            </p:cNvPr>
            <p:cNvCxnSpPr>
              <a:cxnSpLocks/>
            </p:cNvCxnSpPr>
            <p:nvPr/>
          </p:nvCxnSpPr>
          <p:spPr>
            <a:xfrm>
              <a:off x="9490549" y="2556482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1A21222-7CAE-1C4F-D08A-1E70CE2A06C1}"/>
              </a:ext>
            </a:extLst>
          </p:cNvPr>
          <p:cNvGrpSpPr/>
          <p:nvPr/>
        </p:nvGrpSpPr>
        <p:grpSpPr>
          <a:xfrm>
            <a:off x="8903550" y="3957288"/>
            <a:ext cx="1512000" cy="2394824"/>
            <a:chOff x="8730080" y="3971908"/>
            <a:chExt cx="1512000" cy="2394824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D449365-B399-9940-B1C5-E526978239C7}"/>
                </a:ext>
              </a:extLst>
            </p:cNvPr>
            <p:cNvSpPr txBox="1"/>
            <p:nvPr/>
          </p:nvSpPr>
          <p:spPr>
            <a:xfrm>
              <a:off x="8730080" y="3971908"/>
              <a:ext cx="1512000" cy="360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36195" algn="ctr"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辩证思维能力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652ADF3-9031-CA0A-A5C3-43185230F902}"/>
                </a:ext>
              </a:extLst>
            </p:cNvPr>
            <p:cNvSpPr txBox="1"/>
            <p:nvPr/>
          </p:nvSpPr>
          <p:spPr>
            <a:xfrm>
              <a:off x="8730080" y="4785838"/>
              <a:ext cx="1512000" cy="360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36195" algn="ctr"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系统思维能力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2526348-5203-AECD-551F-638F1CC715B6}"/>
                </a:ext>
              </a:extLst>
            </p:cNvPr>
            <p:cNvSpPr txBox="1"/>
            <p:nvPr/>
          </p:nvSpPr>
          <p:spPr>
            <a:xfrm>
              <a:off x="8730080" y="5599768"/>
              <a:ext cx="1512000" cy="360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36195" algn="ctr"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底线思维能力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EF9773E-A39F-70FB-B539-24CD4B03B344}"/>
                </a:ext>
              </a:extLst>
            </p:cNvPr>
            <p:cNvSpPr txBox="1"/>
            <p:nvPr/>
          </p:nvSpPr>
          <p:spPr>
            <a:xfrm>
              <a:off x="8730080" y="4378873"/>
              <a:ext cx="1512000" cy="360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36195" algn="ctr"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历史思维能力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B922B54-9EB4-CADA-6F82-04263F7011A5}"/>
                </a:ext>
              </a:extLst>
            </p:cNvPr>
            <p:cNvSpPr txBox="1"/>
            <p:nvPr/>
          </p:nvSpPr>
          <p:spPr>
            <a:xfrm>
              <a:off x="8730080" y="5192803"/>
              <a:ext cx="1512000" cy="360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36195" algn="ctr"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战略思维能力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EB387C9-5CFB-BD6E-D01D-2D052F355B27}"/>
                </a:ext>
              </a:extLst>
            </p:cNvPr>
            <p:cNvSpPr txBox="1"/>
            <p:nvPr/>
          </p:nvSpPr>
          <p:spPr>
            <a:xfrm>
              <a:off x="8730080" y="6006732"/>
              <a:ext cx="1512000" cy="360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36195" algn="ctr"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创新思维能力</a:t>
              </a:r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1656C93B-EF7B-3493-FA9A-A5C20F5DCA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080" y="4043908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F98D5ED8-37FE-B147-5D2A-70C191E565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080" y="4450873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FA04A443-2FBE-727F-F5DB-9C90B7655982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080" y="4857838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3FA5FA33-2F6A-FB41-9436-CD66F77BA75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080" y="5264803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BD32A0B2-3928-67BD-1C04-9AF1180327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080" y="5671768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EA23BCE-C9BB-4207-70DF-001F55AEEF9C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080" y="6078732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2825523" y="1413643"/>
            <a:ext cx="2881597" cy="748719"/>
            <a:chOff x="2073419" y="858311"/>
            <a:chExt cx="3428892" cy="828000"/>
          </a:xfrm>
        </p:grpSpPr>
        <p:sp>
          <p:nvSpPr>
            <p:cNvPr id="75" name="iṣ1ïḑé"/>
            <p:cNvSpPr/>
            <p:nvPr/>
          </p:nvSpPr>
          <p:spPr>
            <a:xfrm>
              <a:off x="2073419" y="858311"/>
              <a:ext cx="3428892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掌握唯物辩证法基本范畴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2076838" y="966311"/>
              <a:ext cx="0" cy="612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825523" y="3437463"/>
            <a:ext cx="2881597" cy="748719"/>
            <a:chOff x="2073419" y="1324646"/>
            <a:chExt cx="3428892" cy="828000"/>
          </a:xfrm>
        </p:grpSpPr>
        <p:sp>
          <p:nvSpPr>
            <p:cNvPr id="73" name="iṣ1ïḑé"/>
            <p:cNvSpPr/>
            <p:nvPr/>
          </p:nvSpPr>
          <p:spPr>
            <a:xfrm>
              <a:off x="2073419" y="1324646"/>
              <a:ext cx="3428892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学习运用辩证思维方法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2076838" y="1432646"/>
              <a:ext cx="0" cy="612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825523" y="5170982"/>
            <a:ext cx="2881597" cy="748719"/>
            <a:chOff x="2073419" y="910582"/>
            <a:chExt cx="3428892" cy="828000"/>
          </a:xfrm>
        </p:grpSpPr>
        <p:sp>
          <p:nvSpPr>
            <p:cNvPr id="69" name="iṣ1ïḑé"/>
            <p:cNvSpPr/>
            <p:nvPr/>
          </p:nvSpPr>
          <p:spPr>
            <a:xfrm>
              <a:off x="2073419" y="910582"/>
              <a:ext cx="3428892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不断增强思维能力</a:t>
              </a: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2076838" y="1018582"/>
              <a:ext cx="0" cy="612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88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8449437" y="1554721"/>
            <a:ext cx="3262974" cy="1986936"/>
            <a:chOff x="8483192" y="1195867"/>
            <a:chExt cx="3262974" cy="1986936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0826730" y="1195867"/>
              <a:ext cx="919436" cy="395808"/>
              <a:chOff x="9345338" y="302787"/>
              <a:chExt cx="919436" cy="432000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9633338" y="302787"/>
                <a:ext cx="631436" cy="432000"/>
                <a:chOff x="4715590" y="553243"/>
                <a:chExt cx="3312000" cy="432000"/>
              </a:xfrm>
            </p:grpSpPr>
            <p:sp>
              <p:nvSpPr>
                <p:cNvPr id="132" name="îṣľîďê"/>
                <p:cNvSpPr/>
                <p:nvPr/>
              </p:nvSpPr>
              <p:spPr>
                <a:xfrm>
                  <a:off x="4715590" y="553243"/>
                  <a:ext cx="3312000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defTabSz="914400"/>
                  <a:r>
                    <a:rPr lang="zh-CN" altLang="en-US" sz="1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来源</a:t>
                  </a:r>
                </a:p>
              </p:txBody>
            </p:sp>
            <p:cxnSp>
              <p:nvCxnSpPr>
                <p:cNvPr id="133" name="直接连接符 132"/>
                <p:cNvCxnSpPr/>
                <p:nvPr/>
              </p:nvCxnSpPr>
              <p:spPr>
                <a:xfrm>
                  <a:off x="8027590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1" name="直接连接符 130"/>
              <p:cNvCxnSpPr/>
              <p:nvPr/>
            </p:nvCxnSpPr>
            <p:spPr>
              <a:xfrm flipH="1" flipV="1">
                <a:off x="9345338" y="520067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/>
            <p:nvPr/>
          </p:nvGrpSpPr>
          <p:grpSpPr>
            <a:xfrm>
              <a:off x="10826730" y="1678215"/>
              <a:ext cx="919436" cy="395808"/>
              <a:chOff x="9345338" y="302787"/>
              <a:chExt cx="919436" cy="432000"/>
            </a:xfrm>
          </p:grpSpPr>
          <p:grpSp>
            <p:nvGrpSpPr>
              <p:cNvPr id="126" name="组合 125"/>
              <p:cNvGrpSpPr/>
              <p:nvPr/>
            </p:nvGrpSpPr>
            <p:grpSpPr>
              <a:xfrm>
                <a:off x="9633338" y="302787"/>
                <a:ext cx="631436" cy="432000"/>
                <a:chOff x="4715590" y="553243"/>
                <a:chExt cx="3312000" cy="432000"/>
              </a:xfrm>
            </p:grpSpPr>
            <p:sp>
              <p:nvSpPr>
                <p:cNvPr id="128" name="îṣľîďê"/>
                <p:cNvSpPr/>
                <p:nvPr/>
              </p:nvSpPr>
              <p:spPr>
                <a:xfrm>
                  <a:off x="4715590" y="553243"/>
                  <a:ext cx="3312000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defTabSz="914400"/>
                  <a:r>
                    <a:rPr lang="zh-CN" altLang="en-US" sz="1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动力</a:t>
                  </a:r>
                </a:p>
              </p:txBody>
            </p: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8027590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7" name="直接连接符 126"/>
              <p:cNvCxnSpPr/>
              <p:nvPr/>
            </p:nvCxnSpPr>
            <p:spPr>
              <a:xfrm flipH="1" flipV="1">
                <a:off x="9345338" y="520067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直接连接符 113"/>
            <p:cNvCxnSpPr/>
            <p:nvPr/>
          </p:nvCxnSpPr>
          <p:spPr>
            <a:xfrm>
              <a:off x="10826730" y="1386116"/>
              <a:ext cx="0" cy="1459542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H="1">
              <a:off x="8483192" y="2642911"/>
              <a:ext cx="2343538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/>
            <p:cNvGrpSpPr/>
            <p:nvPr/>
          </p:nvGrpSpPr>
          <p:grpSpPr>
            <a:xfrm>
              <a:off x="10826730" y="2160563"/>
              <a:ext cx="919436" cy="395808"/>
              <a:chOff x="9345338" y="302787"/>
              <a:chExt cx="919436" cy="432000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9633338" y="302787"/>
                <a:ext cx="631436" cy="432000"/>
                <a:chOff x="4715590" y="553243"/>
                <a:chExt cx="3312000" cy="432000"/>
              </a:xfrm>
            </p:grpSpPr>
            <p:sp>
              <p:nvSpPr>
                <p:cNvPr id="124" name="îṣľîďê"/>
                <p:cNvSpPr/>
                <p:nvPr/>
              </p:nvSpPr>
              <p:spPr>
                <a:xfrm>
                  <a:off x="4715590" y="553243"/>
                  <a:ext cx="3312000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defTabSz="914400"/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目的</a:t>
                  </a:r>
                </a:p>
              </p:txBody>
            </p: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8027590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直接连接符 122"/>
              <p:cNvCxnSpPr/>
              <p:nvPr/>
            </p:nvCxnSpPr>
            <p:spPr>
              <a:xfrm flipH="1" flipV="1">
                <a:off x="9345338" y="520067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组合 116"/>
            <p:cNvGrpSpPr/>
            <p:nvPr/>
          </p:nvGrpSpPr>
          <p:grpSpPr>
            <a:xfrm>
              <a:off x="10826730" y="2642910"/>
              <a:ext cx="919436" cy="539893"/>
              <a:chOff x="9345338" y="302786"/>
              <a:chExt cx="919436" cy="589260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9633338" y="302786"/>
                <a:ext cx="631436" cy="589260"/>
                <a:chOff x="4715590" y="553242"/>
                <a:chExt cx="3312000" cy="589260"/>
              </a:xfrm>
            </p:grpSpPr>
            <p:sp>
              <p:nvSpPr>
                <p:cNvPr id="120" name="îṣľîďê"/>
                <p:cNvSpPr/>
                <p:nvPr/>
              </p:nvSpPr>
              <p:spPr>
                <a:xfrm>
                  <a:off x="4715590" y="553242"/>
                  <a:ext cx="3312000" cy="58926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defTabSz="914400"/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检验标准</a:t>
                  </a:r>
                </a:p>
              </p:txBody>
            </p:sp>
            <p:cxnSp>
              <p:nvCxnSpPr>
                <p:cNvPr id="121" name="直接连接符 120"/>
                <p:cNvCxnSpPr/>
                <p:nvPr/>
              </p:nvCxnSpPr>
              <p:spPr>
                <a:xfrm>
                  <a:off x="8027590" y="661243"/>
                  <a:ext cx="0" cy="420361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9" name="直接连接符 118"/>
              <p:cNvCxnSpPr/>
              <p:nvPr/>
            </p:nvCxnSpPr>
            <p:spPr>
              <a:xfrm flipH="1" flipV="1">
                <a:off x="9345338" y="520067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8" name="直接连接符 237"/>
            <p:cNvCxnSpPr/>
            <p:nvPr/>
          </p:nvCxnSpPr>
          <p:spPr>
            <a:xfrm>
              <a:off x="8488684" y="1925116"/>
              <a:ext cx="0" cy="71779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/>
          <p:cNvGrpSpPr/>
          <p:nvPr/>
        </p:nvGrpSpPr>
        <p:grpSpPr>
          <a:xfrm>
            <a:off x="7885223" y="5028803"/>
            <a:ext cx="1638419" cy="821655"/>
            <a:chOff x="8108095" y="5145583"/>
            <a:chExt cx="1638419" cy="821655"/>
          </a:xfrm>
        </p:grpSpPr>
        <p:grpSp>
          <p:nvGrpSpPr>
            <p:cNvPr id="211" name="组合 210"/>
            <p:cNvGrpSpPr/>
            <p:nvPr/>
          </p:nvGrpSpPr>
          <p:grpSpPr>
            <a:xfrm>
              <a:off x="8672309" y="5145583"/>
              <a:ext cx="1074205" cy="392189"/>
              <a:chOff x="4715590" y="553243"/>
              <a:chExt cx="3312000" cy="432000"/>
            </a:xfrm>
          </p:grpSpPr>
          <p:sp>
            <p:nvSpPr>
              <p:cNvPr id="213" name="îṣľîďê"/>
              <p:cNvSpPr/>
              <p:nvPr/>
            </p:nvSpPr>
            <p:spPr>
              <a:xfrm>
                <a:off x="4715590" y="553243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4400"/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感性认识</a:t>
                </a:r>
              </a:p>
            </p:txBody>
          </p:sp>
          <p:cxnSp>
            <p:nvCxnSpPr>
              <p:cNvPr id="214" name="直接连接符 213"/>
              <p:cNvCxnSpPr/>
              <p:nvPr/>
            </p:nvCxnSpPr>
            <p:spPr>
              <a:xfrm>
                <a:off x="8027590" y="661243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直接连接符 211"/>
            <p:cNvCxnSpPr/>
            <p:nvPr/>
          </p:nvCxnSpPr>
          <p:spPr>
            <a:xfrm flipH="1" flipV="1">
              <a:off x="8384310" y="5342840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组合 206"/>
            <p:cNvGrpSpPr/>
            <p:nvPr/>
          </p:nvGrpSpPr>
          <p:grpSpPr>
            <a:xfrm>
              <a:off x="8672309" y="5575049"/>
              <a:ext cx="1074205" cy="392189"/>
              <a:chOff x="4715590" y="553243"/>
              <a:chExt cx="3312000" cy="432000"/>
            </a:xfrm>
          </p:grpSpPr>
          <p:sp>
            <p:nvSpPr>
              <p:cNvPr id="209" name="îṣľîďê"/>
              <p:cNvSpPr/>
              <p:nvPr/>
            </p:nvSpPr>
            <p:spPr>
              <a:xfrm>
                <a:off x="4715590" y="553243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4400"/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理性认识</a:t>
                </a:r>
              </a:p>
            </p:txBody>
          </p:sp>
          <p:cxnSp>
            <p:nvCxnSpPr>
              <p:cNvPr id="210" name="直接连接符 209"/>
              <p:cNvCxnSpPr/>
              <p:nvPr/>
            </p:nvCxnSpPr>
            <p:spPr>
              <a:xfrm>
                <a:off x="8027590" y="661243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直接连接符 207"/>
            <p:cNvCxnSpPr/>
            <p:nvPr/>
          </p:nvCxnSpPr>
          <p:spPr>
            <a:xfrm flipH="1" flipV="1">
              <a:off x="8384310" y="5772306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8384310" y="5341677"/>
              <a:ext cx="0" cy="429466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flipH="1">
              <a:off x="8108095" y="5552921"/>
              <a:ext cx="276216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组合 226"/>
          <p:cNvGrpSpPr/>
          <p:nvPr/>
        </p:nvGrpSpPr>
        <p:grpSpPr>
          <a:xfrm>
            <a:off x="7885222" y="5543088"/>
            <a:ext cx="3908845" cy="821655"/>
            <a:chOff x="7765929" y="5747365"/>
            <a:chExt cx="3933001" cy="821655"/>
          </a:xfrm>
        </p:grpSpPr>
        <p:grpSp>
          <p:nvGrpSpPr>
            <p:cNvPr id="217" name="组合 216"/>
            <p:cNvGrpSpPr/>
            <p:nvPr/>
          </p:nvGrpSpPr>
          <p:grpSpPr>
            <a:xfrm>
              <a:off x="10182366" y="5747365"/>
              <a:ext cx="1516564" cy="407338"/>
              <a:chOff x="4715590" y="553243"/>
              <a:chExt cx="3805130" cy="448687"/>
            </a:xfrm>
          </p:grpSpPr>
          <p:sp>
            <p:nvSpPr>
              <p:cNvPr id="225" name="îṣľîďê"/>
              <p:cNvSpPr/>
              <p:nvPr/>
            </p:nvSpPr>
            <p:spPr>
              <a:xfrm>
                <a:off x="4715590" y="553243"/>
                <a:ext cx="3763644" cy="448687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defTabSz="914400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必要性和重要性</a:t>
                </a:r>
              </a:p>
            </p:txBody>
          </p:sp>
          <p:cxnSp>
            <p:nvCxnSpPr>
              <p:cNvPr id="226" name="直接连接符 225"/>
              <p:cNvCxnSpPr/>
              <p:nvPr/>
            </p:nvCxnSpPr>
            <p:spPr>
              <a:xfrm>
                <a:off x="8520720" y="675813"/>
                <a:ext cx="0" cy="216001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8" name="直接连接符 217"/>
            <p:cNvCxnSpPr/>
            <p:nvPr/>
          </p:nvCxnSpPr>
          <p:spPr>
            <a:xfrm flipH="1" flipV="1">
              <a:off x="9894367" y="5944622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组合 218"/>
            <p:cNvGrpSpPr/>
            <p:nvPr/>
          </p:nvGrpSpPr>
          <p:grpSpPr>
            <a:xfrm>
              <a:off x="10182366" y="6176831"/>
              <a:ext cx="1513624" cy="392189"/>
              <a:chOff x="4715590" y="553243"/>
              <a:chExt cx="3797754" cy="432000"/>
            </a:xfrm>
          </p:grpSpPr>
          <p:sp>
            <p:nvSpPr>
              <p:cNvPr id="223" name="îṣľîďê"/>
              <p:cNvSpPr/>
              <p:nvPr/>
            </p:nvSpPr>
            <p:spPr>
              <a:xfrm>
                <a:off x="4715590" y="553243"/>
                <a:ext cx="3797754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4400"/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中介环节</a:t>
                </a:r>
              </a:p>
            </p:txBody>
          </p:sp>
          <p:cxnSp>
            <p:nvCxnSpPr>
              <p:cNvPr id="224" name="直接连接符 223"/>
              <p:cNvCxnSpPr/>
              <p:nvPr/>
            </p:nvCxnSpPr>
            <p:spPr>
              <a:xfrm>
                <a:off x="8479236" y="640573"/>
                <a:ext cx="0" cy="216001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直接连接符 219"/>
            <p:cNvCxnSpPr/>
            <p:nvPr/>
          </p:nvCxnSpPr>
          <p:spPr>
            <a:xfrm flipH="1" flipV="1">
              <a:off x="9894367" y="6374088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9894367" y="5943459"/>
              <a:ext cx="0" cy="429466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flipH="1">
              <a:off x="7765929" y="6154703"/>
              <a:ext cx="2128439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iṧļiḑe"/>
          <p:cNvSpPr/>
          <p:nvPr/>
        </p:nvSpPr>
        <p:spPr>
          <a:xfrm>
            <a:off x="375578" y="2233486"/>
            <a:ext cx="648000" cy="2802670"/>
          </a:xfrm>
          <a:prstGeom prst="cube">
            <a:avLst>
              <a:gd name="adj" fmla="val 6295"/>
            </a:avLst>
          </a:prstGeom>
          <a:solidFill>
            <a:schemeClr val="bg1"/>
          </a:solidFill>
          <a:ln w="6350" cap="rnd">
            <a:solidFill>
              <a:schemeClr val="bg1">
                <a:lumMod val="8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2000" b="1">
                <a:solidFill>
                  <a:srgbClr val="E17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实践是认识的基础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23578" y="1371427"/>
            <a:ext cx="683184" cy="4518259"/>
            <a:chOff x="1740084" y="1408032"/>
            <a:chExt cx="683184" cy="4518259"/>
          </a:xfrm>
        </p:grpSpPr>
        <p:cxnSp>
          <p:nvCxnSpPr>
            <p:cNvPr id="3" name="直接连接符 2"/>
            <p:cNvCxnSpPr/>
            <p:nvPr/>
          </p:nvCxnSpPr>
          <p:spPr>
            <a:xfrm flipH="1" flipV="1">
              <a:off x="2135268" y="1408032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 flipV="1">
              <a:off x="2135268" y="4113896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 flipV="1">
              <a:off x="2135268" y="5926291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>
              <a:off x="2135268" y="1408032"/>
              <a:ext cx="0" cy="451825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 flipV="1">
              <a:off x="1740084" y="3600915"/>
              <a:ext cx="396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660239" y="957426"/>
            <a:ext cx="2480398" cy="828000"/>
            <a:chOff x="1825022" y="858311"/>
            <a:chExt cx="2480398" cy="828000"/>
          </a:xfrm>
        </p:grpSpPr>
        <p:sp>
          <p:nvSpPr>
            <p:cNvPr id="10" name="iṣ1ïḑé"/>
            <p:cNvSpPr/>
            <p:nvPr/>
          </p:nvSpPr>
          <p:spPr>
            <a:xfrm>
              <a:off x="1825022" y="858311"/>
              <a:ext cx="2480398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“知就是行”是正确的吗</a:t>
              </a:r>
            </a:p>
          </p:txBody>
        </p:sp>
        <p:cxnSp>
          <p:nvCxnSpPr>
            <p:cNvPr id="11" name="直接连接符 10"/>
            <p:cNvCxnSpPr>
              <a:cxnSpLocks/>
            </p:cNvCxnSpPr>
            <p:nvPr/>
          </p:nvCxnSpPr>
          <p:spPr>
            <a:xfrm>
              <a:off x="1825022" y="966311"/>
              <a:ext cx="0" cy="612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660238" y="3630690"/>
            <a:ext cx="2480395" cy="828000"/>
            <a:chOff x="2073418" y="858311"/>
            <a:chExt cx="2274661" cy="828000"/>
          </a:xfrm>
        </p:grpSpPr>
        <p:sp>
          <p:nvSpPr>
            <p:cNvPr id="13" name="iṣ1ïḑé"/>
            <p:cNvSpPr/>
            <p:nvPr/>
          </p:nvSpPr>
          <p:spPr>
            <a:xfrm>
              <a:off x="2073418" y="858311"/>
              <a:ext cx="2274661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认识世界是照镜子式的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原物映现吗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076838" y="966311"/>
              <a:ext cx="0" cy="612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660239" y="5443048"/>
            <a:ext cx="2480395" cy="828000"/>
            <a:chOff x="2073419" y="858311"/>
            <a:chExt cx="2274661" cy="828000"/>
          </a:xfrm>
        </p:grpSpPr>
        <p:sp>
          <p:nvSpPr>
            <p:cNvPr id="16" name="iṣ1ïḑé"/>
            <p:cNvSpPr/>
            <p:nvPr/>
          </p:nvSpPr>
          <p:spPr>
            <a:xfrm>
              <a:off x="2073419" y="858311"/>
              <a:ext cx="2274661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认识能不能一蹴而就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76838" y="966311"/>
              <a:ext cx="0" cy="612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箭头连接符 17"/>
          <p:cNvCxnSpPr/>
          <p:nvPr/>
        </p:nvCxnSpPr>
        <p:spPr>
          <a:xfrm>
            <a:off x="2921375" y="1975588"/>
            <a:ext cx="1" cy="156607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930961" y="4547724"/>
            <a:ext cx="1" cy="82292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108622" y="3881797"/>
            <a:ext cx="1624515" cy="432000"/>
            <a:chOff x="4282794" y="1126398"/>
            <a:chExt cx="1998908" cy="432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4570794" y="1126398"/>
              <a:ext cx="1710908" cy="432000"/>
              <a:chOff x="4715590" y="553243"/>
              <a:chExt cx="3312000" cy="432000"/>
            </a:xfrm>
          </p:grpSpPr>
          <p:sp>
            <p:nvSpPr>
              <p:cNvPr id="29" name="îṣľîďê"/>
              <p:cNvSpPr/>
              <p:nvPr/>
            </p:nvSpPr>
            <p:spPr>
              <a:xfrm>
                <a:off x="4715590" y="553243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4400"/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认识本质论</a:t>
                </a: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8027590" y="661243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接连接符 27"/>
            <p:cNvCxnSpPr/>
            <p:nvPr/>
          </p:nvCxnSpPr>
          <p:spPr>
            <a:xfrm flipH="1" flipV="1">
              <a:off x="4282794" y="1343678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108622" y="5655611"/>
            <a:ext cx="1624515" cy="432000"/>
            <a:chOff x="4282794" y="1126398"/>
            <a:chExt cx="1998908" cy="432000"/>
          </a:xfrm>
        </p:grpSpPr>
        <p:grpSp>
          <p:nvGrpSpPr>
            <p:cNvPr id="32" name="组合 31"/>
            <p:cNvGrpSpPr/>
            <p:nvPr/>
          </p:nvGrpSpPr>
          <p:grpSpPr>
            <a:xfrm>
              <a:off x="4570794" y="1126398"/>
              <a:ext cx="1710908" cy="432000"/>
              <a:chOff x="4715590" y="553243"/>
              <a:chExt cx="3312000" cy="432000"/>
            </a:xfrm>
          </p:grpSpPr>
          <p:sp>
            <p:nvSpPr>
              <p:cNvPr id="34" name="îṣľîďê"/>
              <p:cNvSpPr/>
              <p:nvPr/>
            </p:nvSpPr>
            <p:spPr>
              <a:xfrm>
                <a:off x="4715590" y="553243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4400"/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认识过程论</a:t>
                </a: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8027590" y="661243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连接符 32"/>
            <p:cNvCxnSpPr/>
            <p:nvPr/>
          </p:nvCxnSpPr>
          <p:spPr>
            <a:xfrm flipH="1" flipV="1">
              <a:off x="4282794" y="1343678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5733136" y="342507"/>
            <a:ext cx="3063636" cy="2036469"/>
            <a:chOff x="6419455" y="527198"/>
            <a:chExt cx="3063636" cy="2057838"/>
          </a:xfrm>
        </p:grpSpPr>
        <p:grpSp>
          <p:nvGrpSpPr>
            <p:cNvPr id="41" name="组合 40"/>
            <p:cNvGrpSpPr/>
            <p:nvPr/>
          </p:nvGrpSpPr>
          <p:grpSpPr>
            <a:xfrm>
              <a:off x="6707455" y="527198"/>
              <a:ext cx="2775636" cy="432000"/>
              <a:chOff x="6490285" y="351759"/>
              <a:chExt cx="2775636" cy="43200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6778285" y="351759"/>
                <a:ext cx="2487636" cy="432000"/>
                <a:chOff x="4715590" y="553243"/>
                <a:chExt cx="3312000" cy="432000"/>
              </a:xfrm>
            </p:grpSpPr>
            <p:sp>
              <p:nvSpPr>
                <p:cNvPr id="39" name="îṣľîďê"/>
                <p:cNvSpPr/>
                <p:nvPr/>
              </p:nvSpPr>
              <p:spPr>
                <a:xfrm>
                  <a:off x="4715590" y="553243"/>
                  <a:ext cx="3312000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defTabSz="914400"/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科学实践观的创立与发展</a:t>
                  </a:r>
                </a:p>
              </p:txBody>
            </p:sp>
            <p:cxnSp>
              <p:nvCxnSpPr>
                <p:cNvPr id="40" name="直接连接符 39"/>
                <p:cNvCxnSpPr/>
                <p:nvPr/>
              </p:nvCxnSpPr>
              <p:spPr>
                <a:xfrm>
                  <a:off x="8027590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接连接符 37"/>
              <p:cNvCxnSpPr/>
              <p:nvPr/>
            </p:nvCxnSpPr>
            <p:spPr>
              <a:xfrm flipH="1" flipV="1">
                <a:off x="6490285" y="569039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6707455" y="1069144"/>
              <a:ext cx="2775636" cy="432000"/>
              <a:chOff x="6490285" y="351759"/>
              <a:chExt cx="2775636" cy="432000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6778285" y="351759"/>
                <a:ext cx="2487636" cy="432000"/>
                <a:chOff x="4715590" y="553243"/>
                <a:chExt cx="3312000" cy="432000"/>
              </a:xfrm>
            </p:grpSpPr>
            <p:sp>
              <p:nvSpPr>
                <p:cNvPr id="45" name="îṣľîďê"/>
                <p:cNvSpPr/>
                <p:nvPr/>
              </p:nvSpPr>
              <p:spPr>
                <a:xfrm>
                  <a:off x="4715590" y="553243"/>
                  <a:ext cx="3312000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defTabSz="914400"/>
                  <a:r>
                    <a:rPr lang="zh-CN" altLang="en-US" sz="14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科学实践观的意义</a:t>
                  </a:r>
                </a:p>
              </p:txBody>
            </p:sp>
            <p:cxnSp>
              <p:nvCxnSpPr>
                <p:cNvPr id="46" name="直接连接符 45"/>
                <p:cNvCxnSpPr/>
                <p:nvPr/>
              </p:nvCxnSpPr>
              <p:spPr>
                <a:xfrm>
                  <a:off x="8027590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6490285" y="569039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6707455" y="1611090"/>
              <a:ext cx="2775636" cy="432000"/>
              <a:chOff x="6490285" y="351759"/>
              <a:chExt cx="2775636" cy="432000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6778285" y="351759"/>
                <a:ext cx="2487636" cy="432000"/>
                <a:chOff x="4715590" y="553243"/>
                <a:chExt cx="3312000" cy="432000"/>
              </a:xfrm>
            </p:grpSpPr>
            <p:sp>
              <p:nvSpPr>
                <p:cNvPr id="50" name="îṣľîďê"/>
                <p:cNvSpPr/>
                <p:nvPr/>
              </p:nvSpPr>
              <p:spPr>
                <a:xfrm>
                  <a:off x="4715590" y="553243"/>
                  <a:ext cx="3312000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defTabSz="914400"/>
                  <a:r>
                    <a:rPr lang="zh-CN" altLang="en-US" sz="14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实践的本质与基本结构</a:t>
                  </a:r>
                </a:p>
              </p:txBody>
            </p:sp>
            <p:cxnSp>
              <p:nvCxnSpPr>
                <p:cNvPr id="51" name="直接连接符 50"/>
                <p:cNvCxnSpPr/>
                <p:nvPr/>
              </p:nvCxnSpPr>
              <p:spPr>
                <a:xfrm>
                  <a:off x="8027590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>
              <a:xfrm flipH="1" flipV="1">
                <a:off x="6490285" y="569039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/>
            <p:nvPr/>
          </p:nvGrpSpPr>
          <p:grpSpPr>
            <a:xfrm>
              <a:off x="6707455" y="2153036"/>
              <a:ext cx="2775636" cy="432000"/>
              <a:chOff x="6490285" y="351759"/>
              <a:chExt cx="2775636" cy="432000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6778285" y="351759"/>
                <a:ext cx="2487636" cy="432000"/>
                <a:chOff x="4715590" y="553243"/>
                <a:chExt cx="3312000" cy="432000"/>
              </a:xfrm>
            </p:grpSpPr>
            <p:sp>
              <p:nvSpPr>
                <p:cNvPr id="55" name="îṣľîďê"/>
                <p:cNvSpPr/>
                <p:nvPr/>
              </p:nvSpPr>
              <p:spPr>
                <a:xfrm>
                  <a:off x="4715590" y="553243"/>
                  <a:ext cx="3312000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defTabSz="914400"/>
                  <a:r>
                    <a:rPr lang="zh-CN" altLang="en-US" sz="14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实践对认识的决定作用</a:t>
                  </a:r>
                </a:p>
              </p:txBody>
            </p:sp>
            <p:cxnSp>
              <p:nvCxnSpPr>
                <p:cNvPr id="56" name="直接连接符 55"/>
                <p:cNvCxnSpPr/>
                <p:nvPr/>
              </p:nvCxnSpPr>
              <p:spPr>
                <a:xfrm>
                  <a:off x="8027590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直接连接符 53"/>
              <p:cNvCxnSpPr/>
              <p:nvPr/>
            </p:nvCxnSpPr>
            <p:spPr>
              <a:xfrm flipH="1" flipV="1">
                <a:off x="6490285" y="569039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直接连接符 56"/>
            <p:cNvCxnSpPr/>
            <p:nvPr/>
          </p:nvCxnSpPr>
          <p:spPr>
            <a:xfrm>
              <a:off x="6707455" y="732506"/>
              <a:ext cx="0" cy="163653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 flipV="1">
              <a:off x="6419455" y="1568472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4108622" y="1139581"/>
            <a:ext cx="1624515" cy="432000"/>
            <a:chOff x="4282794" y="1126398"/>
            <a:chExt cx="1998908" cy="432000"/>
          </a:xfrm>
        </p:grpSpPr>
        <p:grpSp>
          <p:nvGrpSpPr>
            <p:cNvPr id="63" name="组合 62"/>
            <p:cNvGrpSpPr/>
            <p:nvPr/>
          </p:nvGrpSpPr>
          <p:grpSpPr>
            <a:xfrm>
              <a:off x="4570794" y="1126398"/>
              <a:ext cx="1710908" cy="432000"/>
              <a:chOff x="4715590" y="553243"/>
              <a:chExt cx="3312000" cy="432000"/>
            </a:xfrm>
          </p:grpSpPr>
          <p:sp>
            <p:nvSpPr>
              <p:cNvPr id="65" name="îṣľîďê"/>
              <p:cNvSpPr/>
              <p:nvPr/>
            </p:nvSpPr>
            <p:spPr>
              <a:xfrm>
                <a:off x="4715590" y="553243"/>
                <a:ext cx="331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defTabSz="914400"/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科学实践观</a:t>
                </a:r>
              </a:p>
            </p:txBody>
          </p:sp>
          <p:cxnSp>
            <p:nvCxnSpPr>
              <p:cNvPr id="66" name="直接连接符 65"/>
              <p:cNvCxnSpPr/>
              <p:nvPr/>
            </p:nvCxnSpPr>
            <p:spPr>
              <a:xfrm>
                <a:off x="8027590" y="661243"/>
                <a:ext cx="0" cy="216000"/>
              </a:xfrm>
              <a:prstGeom prst="line">
                <a:avLst/>
              </a:prstGeom>
              <a:ln w="25400" cap="rnd">
                <a:solidFill>
                  <a:srgbClr val="E177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连接符 63"/>
            <p:cNvCxnSpPr/>
            <p:nvPr/>
          </p:nvCxnSpPr>
          <p:spPr>
            <a:xfrm flipH="1" flipV="1">
              <a:off x="4282794" y="1343678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8806298" y="205241"/>
            <a:ext cx="1195651" cy="821655"/>
            <a:chOff x="9357122" y="108266"/>
            <a:chExt cx="1195651" cy="905061"/>
          </a:xfrm>
        </p:grpSpPr>
        <p:grpSp>
          <p:nvGrpSpPr>
            <p:cNvPr id="61" name="组合 60"/>
            <p:cNvGrpSpPr/>
            <p:nvPr/>
          </p:nvGrpSpPr>
          <p:grpSpPr>
            <a:xfrm>
              <a:off x="9633337" y="108266"/>
              <a:ext cx="919436" cy="432000"/>
              <a:chOff x="9345338" y="302787"/>
              <a:chExt cx="919436" cy="432000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9633338" y="302787"/>
                <a:ext cx="631436" cy="432000"/>
                <a:chOff x="4715590" y="553243"/>
                <a:chExt cx="3312000" cy="432000"/>
              </a:xfrm>
            </p:grpSpPr>
            <p:sp>
              <p:nvSpPr>
                <p:cNvPr id="21" name="îṣľîďê"/>
                <p:cNvSpPr/>
                <p:nvPr/>
              </p:nvSpPr>
              <p:spPr>
                <a:xfrm>
                  <a:off x="4715590" y="553243"/>
                  <a:ext cx="3312000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defTabSz="914400"/>
                  <a:r>
                    <a:rPr lang="zh-CN" altLang="en-US" sz="1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创立</a:t>
                  </a: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>
                  <a:off x="8027590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直接连接符 22"/>
              <p:cNvCxnSpPr/>
              <p:nvPr/>
            </p:nvCxnSpPr>
            <p:spPr>
              <a:xfrm flipH="1" flipV="1">
                <a:off x="9345338" y="520067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66"/>
            <p:cNvGrpSpPr/>
            <p:nvPr/>
          </p:nvGrpSpPr>
          <p:grpSpPr>
            <a:xfrm>
              <a:off x="9633337" y="581327"/>
              <a:ext cx="919436" cy="432000"/>
              <a:chOff x="9345338" y="302787"/>
              <a:chExt cx="919436" cy="432000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9633338" y="302787"/>
                <a:ext cx="631436" cy="432000"/>
                <a:chOff x="4715590" y="553243"/>
                <a:chExt cx="3312000" cy="432000"/>
              </a:xfrm>
            </p:grpSpPr>
            <p:sp>
              <p:nvSpPr>
                <p:cNvPr id="70" name="îṣľîďê"/>
                <p:cNvSpPr/>
                <p:nvPr/>
              </p:nvSpPr>
              <p:spPr>
                <a:xfrm>
                  <a:off x="4715590" y="553243"/>
                  <a:ext cx="3312000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defTabSz="914400"/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发展</a:t>
                  </a:r>
                </a:p>
              </p:txBody>
            </p:sp>
            <p:cxnSp>
              <p:nvCxnSpPr>
                <p:cNvPr id="71" name="直接连接符 70"/>
                <p:cNvCxnSpPr/>
                <p:nvPr/>
              </p:nvCxnSpPr>
              <p:spPr>
                <a:xfrm>
                  <a:off x="8027590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直接连接符 68"/>
              <p:cNvCxnSpPr/>
              <p:nvPr/>
            </p:nvCxnSpPr>
            <p:spPr>
              <a:xfrm flipH="1" flipV="1">
                <a:off x="9345338" y="520067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直接连接符 71"/>
            <p:cNvCxnSpPr/>
            <p:nvPr/>
          </p:nvCxnSpPr>
          <p:spPr>
            <a:xfrm>
              <a:off x="9633337" y="324266"/>
              <a:ext cx="0" cy="473061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9357122" y="556953"/>
              <a:ext cx="276216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组合 235"/>
          <p:cNvGrpSpPr/>
          <p:nvPr/>
        </p:nvGrpSpPr>
        <p:grpSpPr>
          <a:xfrm>
            <a:off x="8806298" y="1156988"/>
            <a:ext cx="1395792" cy="1721603"/>
            <a:chOff x="8980470" y="1127960"/>
            <a:chExt cx="1395792" cy="1721603"/>
          </a:xfrm>
        </p:grpSpPr>
        <p:cxnSp>
          <p:nvCxnSpPr>
            <p:cNvPr id="81" name="直接连接符 80"/>
            <p:cNvCxnSpPr/>
            <p:nvPr/>
          </p:nvCxnSpPr>
          <p:spPr>
            <a:xfrm flipH="1">
              <a:off x="8980470" y="1602721"/>
              <a:ext cx="276215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组合 233"/>
            <p:cNvGrpSpPr/>
            <p:nvPr/>
          </p:nvGrpSpPr>
          <p:grpSpPr>
            <a:xfrm>
              <a:off x="9270297" y="1127960"/>
              <a:ext cx="1105965" cy="1721603"/>
              <a:chOff x="9620661" y="1085344"/>
              <a:chExt cx="1105965" cy="1721603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9620661" y="1085344"/>
                <a:ext cx="1105965" cy="395808"/>
                <a:chOff x="9345338" y="302787"/>
                <a:chExt cx="919436" cy="432000"/>
              </a:xfrm>
            </p:grpSpPr>
            <p:grpSp>
              <p:nvGrpSpPr>
                <p:cNvPr id="86" name="组合 85"/>
                <p:cNvGrpSpPr/>
                <p:nvPr/>
              </p:nvGrpSpPr>
              <p:grpSpPr>
                <a:xfrm>
                  <a:off x="9633338" y="302787"/>
                  <a:ext cx="631436" cy="432000"/>
                  <a:chOff x="4715590" y="553243"/>
                  <a:chExt cx="3312000" cy="432000"/>
                </a:xfrm>
              </p:grpSpPr>
              <p:sp>
                <p:nvSpPr>
                  <p:cNvPr id="88" name="îṣľîďê"/>
                  <p:cNvSpPr/>
                  <p:nvPr/>
                </p:nvSpPr>
                <p:spPr>
                  <a:xfrm>
                    <a:off x="4715590" y="553243"/>
                    <a:ext cx="3312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defTabSz="914400"/>
                    <a:r>
                      <a: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含义</a:t>
                    </a:r>
                  </a:p>
                </p:txBody>
              </p: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8027590" y="661243"/>
                    <a:ext cx="0" cy="216000"/>
                  </a:xfrm>
                  <a:prstGeom prst="line">
                    <a:avLst/>
                  </a:prstGeom>
                  <a:ln w="25400" cap="rnd">
                    <a:solidFill>
                      <a:srgbClr val="E1775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直接连接符 86"/>
                <p:cNvCxnSpPr/>
                <p:nvPr/>
              </p:nvCxnSpPr>
              <p:spPr>
                <a:xfrm flipH="1" flipV="1">
                  <a:off x="9345338" y="520067"/>
                  <a:ext cx="2880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组合 78"/>
              <p:cNvGrpSpPr/>
              <p:nvPr/>
            </p:nvGrpSpPr>
            <p:grpSpPr>
              <a:xfrm>
                <a:off x="9620661" y="1527276"/>
                <a:ext cx="1105965" cy="395808"/>
                <a:chOff x="9345338" y="302787"/>
                <a:chExt cx="919436" cy="432000"/>
              </a:xfrm>
            </p:grpSpPr>
            <p:grpSp>
              <p:nvGrpSpPr>
                <p:cNvPr id="82" name="组合 81"/>
                <p:cNvGrpSpPr/>
                <p:nvPr/>
              </p:nvGrpSpPr>
              <p:grpSpPr>
                <a:xfrm>
                  <a:off x="9633338" y="302787"/>
                  <a:ext cx="631436" cy="432000"/>
                  <a:chOff x="4715590" y="553243"/>
                  <a:chExt cx="3312000" cy="432000"/>
                </a:xfrm>
              </p:grpSpPr>
              <p:sp>
                <p:nvSpPr>
                  <p:cNvPr id="84" name="îṣľîďê"/>
                  <p:cNvSpPr/>
                  <p:nvPr/>
                </p:nvSpPr>
                <p:spPr>
                  <a:xfrm>
                    <a:off x="4715590" y="553243"/>
                    <a:ext cx="3312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defTabSz="914400"/>
                    <a:r>
                      <a: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特征</a:t>
                    </a:r>
                  </a:p>
                </p:txBody>
              </p:sp>
              <p:cxnSp>
                <p:nvCxnSpPr>
                  <p:cNvPr id="85" name="直接连接符 84"/>
                  <p:cNvCxnSpPr/>
                  <p:nvPr/>
                </p:nvCxnSpPr>
                <p:spPr>
                  <a:xfrm>
                    <a:off x="8027590" y="661243"/>
                    <a:ext cx="0" cy="216000"/>
                  </a:xfrm>
                  <a:prstGeom prst="line">
                    <a:avLst/>
                  </a:prstGeom>
                  <a:ln w="25400" cap="rnd">
                    <a:solidFill>
                      <a:srgbClr val="E1775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3" name="直接连接符 82"/>
                <p:cNvCxnSpPr/>
                <p:nvPr/>
              </p:nvCxnSpPr>
              <p:spPr>
                <a:xfrm flipH="1" flipV="1">
                  <a:off x="9345338" y="520067"/>
                  <a:ext cx="2880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直接连接符 79"/>
              <p:cNvCxnSpPr/>
              <p:nvPr/>
            </p:nvCxnSpPr>
            <p:spPr>
              <a:xfrm>
                <a:off x="9620661" y="1282496"/>
                <a:ext cx="0" cy="132654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组合 89"/>
              <p:cNvGrpSpPr/>
              <p:nvPr/>
            </p:nvGrpSpPr>
            <p:grpSpPr>
              <a:xfrm>
                <a:off x="9620661" y="1969208"/>
                <a:ext cx="1105965" cy="395808"/>
                <a:chOff x="9345338" y="302787"/>
                <a:chExt cx="919436" cy="432000"/>
              </a:xfrm>
            </p:grpSpPr>
            <p:grpSp>
              <p:nvGrpSpPr>
                <p:cNvPr id="91" name="组合 90"/>
                <p:cNvGrpSpPr/>
                <p:nvPr/>
              </p:nvGrpSpPr>
              <p:grpSpPr>
                <a:xfrm>
                  <a:off x="9633338" y="302787"/>
                  <a:ext cx="631436" cy="432000"/>
                  <a:chOff x="4715590" y="553243"/>
                  <a:chExt cx="3312000" cy="432000"/>
                </a:xfrm>
              </p:grpSpPr>
              <p:sp>
                <p:nvSpPr>
                  <p:cNvPr id="93" name="îṣľîďê"/>
                  <p:cNvSpPr/>
                  <p:nvPr/>
                </p:nvSpPr>
                <p:spPr>
                  <a:xfrm>
                    <a:off x="4715590" y="553243"/>
                    <a:ext cx="3312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defTabSz="914400"/>
                    <a:r>
                      <a: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结构</a:t>
                    </a:r>
                  </a:p>
                </p:txBody>
              </p:sp>
              <p:cxnSp>
                <p:nvCxnSpPr>
                  <p:cNvPr id="94" name="直接连接符 93"/>
                  <p:cNvCxnSpPr/>
                  <p:nvPr/>
                </p:nvCxnSpPr>
                <p:spPr>
                  <a:xfrm>
                    <a:off x="8027590" y="661243"/>
                    <a:ext cx="0" cy="216000"/>
                  </a:xfrm>
                  <a:prstGeom prst="line">
                    <a:avLst/>
                  </a:prstGeom>
                  <a:ln w="25400" cap="rnd">
                    <a:solidFill>
                      <a:srgbClr val="E1775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直接连接符 91"/>
                <p:cNvCxnSpPr/>
                <p:nvPr/>
              </p:nvCxnSpPr>
              <p:spPr>
                <a:xfrm flipH="1" flipV="1">
                  <a:off x="9345338" y="520067"/>
                  <a:ext cx="2880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组合 94"/>
              <p:cNvGrpSpPr/>
              <p:nvPr/>
            </p:nvGrpSpPr>
            <p:grpSpPr>
              <a:xfrm>
                <a:off x="9620661" y="2411139"/>
                <a:ext cx="1105965" cy="395808"/>
                <a:chOff x="9345338" y="302787"/>
                <a:chExt cx="919436" cy="432000"/>
              </a:xfrm>
            </p:grpSpPr>
            <p:grpSp>
              <p:nvGrpSpPr>
                <p:cNvPr id="96" name="组合 95"/>
                <p:cNvGrpSpPr/>
                <p:nvPr/>
              </p:nvGrpSpPr>
              <p:grpSpPr>
                <a:xfrm>
                  <a:off x="9633338" y="302787"/>
                  <a:ext cx="631436" cy="432000"/>
                  <a:chOff x="4715590" y="553243"/>
                  <a:chExt cx="3312000" cy="432000"/>
                </a:xfrm>
              </p:grpSpPr>
              <p:sp>
                <p:nvSpPr>
                  <p:cNvPr id="98" name="îṣľîďê"/>
                  <p:cNvSpPr/>
                  <p:nvPr/>
                </p:nvSpPr>
                <p:spPr>
                  <a:xfrm>
                    <a:off x="4715590" y="553243"/>
                    <a:ext cx="331199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 cap="rnd">
                    <a:noFill/>
                    <a:prstDash val="solid"/>
                    <a:round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defTabSz="914400"/>
                    <a:r>
                      <a: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多样性</a:t>
                    </a:r>
                  </a:p>
                </p:txBody>
              </p: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8027590" y="661243"/>
                    <a:ext cx="0" cy="216000"/>
                  </a:xfrm>
                  <a:prstGeom prst="line">
                    <a:avLst/>
                  </a:prstGeom>
                  <a:ln w="25400" cap="rnd">
                    <a:solidFill>
                      <a:srgbClr val="E1775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7" name="直接连接符 96"/>
                <p:cNvCxnSpPr/>
                <p:nvPr/>
              </p:nvCxnSpPr>
              <p:spPr>
                <a:xfrm flipH="1" flipV="1">
                  <a:off x="9345338" y="520067"/>
                  <a:ext cx="2880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2" name="组合 181"/>
          <p:cNvGrpSpPr/>
          <p:nvPr/>
        </p:nvGrpSpPr>
        <p:grpSpPr>
          <a:xfrm>
            <a:off x="7885223" y="3161861"/>
            <a:ext cx="2470389" cy="890000"/>
            <a:chOff x="8059395" y="5067773"/>
            <a:chExt cx="1898376" cy="890000"/>
          </a:xfrm>
        </p:grpSpPr>
        <p:grpSp>
          <p:nvGrpSpPr>
            <p:cNvPr id="148" name="组合 147"/>
            <p:cNvGrpSpPr/>
            <p:nvPr/>
          </p:nvGrpSpPr>
          <p:grpSpPr>
            <a:xfrm>
              <a:off x="8302086" y="5067773"/>
              <a:ext cx="1655685" cy="432000"/>
              <a:chOff x="6508054" y="2824105"/>
              <a:chExt cx="1964794" cy="432000"/>
            </a:xfrm>
          </p:grpSpPr>
          <p:grpSp>
            <p:nvGrpSpPr>
              <p:cNvPr id="149" name="组合 148"/>
              <p:cNvGrpSpPr/>
              <p:nvPr/>
            </p:nvGrpSpPr>
            <p:grpSpPr>
              <a:xfrm>
                <a:off x="6796054" y="2824105"/>
                <a:ext cx="1676794" cy="432000"/>
                <a:chOff x="4715590" y="553243"/>
                <a:chExt cx="3565972" cy="432000"/>
              </a:xfrm>
            </p:grpSpPr>
            <p:sp>
              <p:nvSpPr>
                <p:cNvPr id="151" name="îṣľîďê"/>
                <p:cNvSpPr/>
                <p:nvPr/>
              </p:nvSpPr>
              <p:spPr>
                <a:xfrm>
                  <a:off x="4715590" y="553243"/>
                  <a:ext cx="3565972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defTabSz="914400"/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主观唯心主义认识论</a:t>
                  </a:r>
                </a:p>
              </p:txBody>
            </p:sp>
            <p:cxnSp>
              <p:nvCxnSpPr>
                <p:cNvPr id="152" name="直接连接符 151"/>
                <p:cNvCxnSpPr>
                  <a:cxnSpLocks/>
                </p:cNvCxnSpPr>
                <p:nvPr/>
              </p:nvCxnSpPr>
              <p:spPr>
                <a:xfrm>
                  <a:off x="8281562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直接连接符 149"/>
              <p:cNvCxnSpPr/>
              <p:nvPr/>
            </p:nvCxnSpPr>
            <p:spPr>
              <a:xfrm flipH="1" flipV="1">
                <a:off x="6508054" y="3041385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/>
            <p:cNvGrpSpPr/>
            <p:nvPr/>
          </p:nvGrpSpPr>
          <p:grpSpPr>
            <a:xfrm>
              <a:off x="8302086" y="5525773"/>
              <a:ext cx="1655685" cy="432000"/>
              <a:chOff x="6508054" y="2824105"/>
              <a:chExt cx="1964794" cy="432000"/>
            </a:xfrm>
          </p:grpSpPr>
          <p:grpSp>
            <p:nvGrpSpPr>
              <p:cNvPr id="154" name="组合 153"/>
              <p:cNvGrpSpPr/>
              <p:nvPr/>
            </p:nvGrpSpPr>
            <p:grpSpPr>
              <a:xfrm>
                <a:off x="6796054" y="2824105"/>
                <a:ext cx="1676794" cy="432000"/>
                <a:chOff x="4715590" y="553243"/>
                <a:chExt cx="3565972" cy="432000"/>
              </a:xfrm>
            </p:grpSpPr>
            <p:sp>
              <p:nvSpPr>
                <p:cNvPr id="156" name="îṣľîďê"/>
                <p:cNvSpPr/>
                <p:nvPr/>
              </p:nvSpPr>
              <p:spPr>
                <a:xfrm>
                  <a:off x="4715590" y="553243"/>
                  <a:ext cx="3565972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defTabSz="914400"/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客观唯心主义认识论</a:t>
                  </a:r>
                </a:p>
              </p:txBody>
            </p:sp>
            <p:cxnSp>
              <p:nvCxnSpPr>
                <p:cNvPr id="157" name="直接连接符 156"/>
                <p:cNvCxnSpPr>
                  <a:cxnSpLocks/>
                </p:cNvCxnSpPr>
                <p:nvPr/>
              </p:nvCxnSpPr>
              <p:spPr>
                <a:xfrm>
                  <a:off x="8281562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5" name="直接连接符 154"/>
              <p:cNvCxnSpPr/>
              <p:nvPr/>
            </p:nvCxnSpPr>
            <p:spPr>
              <a:xfrm flipH="1" flipV="1">
                <a:off x="6508054" y="3041385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直接连接符 159"/>
            <p:cNvCxnSpPr/>
            <p:nvPr/>
          </p:nvCxnSpPr>
          <p:spPr>
            <a:xfrm>
              <a:off x="8302631" y="5285053"/>
              <a:ext cx="0" cy="45672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flipH="1" flipV="1">
              <a:off x="8059395" y="5519235"/>
              <a:ext cx="242691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7885220" y="4116916"/>
            <a:ext cx="2464295" cy="879835"/>
            <a:chOff x="8059395" y="6046524"/>
            <a:chExt cx="1912138" cy="879835"/>
          </a:xfrm>
        </p:grpSpPr>
        <p:grpSp>
          <p:nvGrpSpPr>
            <p:cNvPr id="165" name="组合 164"/>
            <p:cNvGrpSpPr/>
            <p:nvPr/>
          </p:nvGrpSpPr>
          <p:grpSpPr>
            <a:xfrm>
              <a:off x="8302085" y="6046524"/>
              <a:ext cx="1669447" cy="432000"/>
              <a:chOff x="6508054" y="2824105"/>
              <a:chExt cx="1981126" cy="432000"/>
            </a:xfrm>
          </p:grpSpPr>
          <p:grpSp>
            <p:nvGrpSpPr>
              <p:cNvPr id="173" name="组合 172"/>
              <p:cNvGrpSpPr/>
              <p:nvPr/>
            </p:nvGrpSpPr>
            <p:grpSpPr>
              <a:xfrm>
                <a:off x="6796057" y="2824105"/>
                <a:ext cx="1693123" cy="432000"/>
                <a:chOff x="4715596" y="553243"/>
                <a:chExt cx="3600698" cy="432000"/>
              </a:xfrm>
            </p:grpSpPr>
            <p:sp>
              <p:nvSpPr>
                <p:cNvPr id="175" name="îṣľîďê"/>
                <p:cNvSpPr/>
                <p:nvPr/>
              </p:nvSpPr>
              <p:spPr>
                <a:xfrm>
                  <a:off x="4715596" y="553243"/>
                  <a:ext cx="3600696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defTabSz="914400"/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旧唯物主义认识论</a:t>
                  </a:r>
                </a:p>
              </p:txBody>
            </p:sp>
            <p:cxnSp>
              <p:nvCxnSpPr>
                <p:cNvPr id="176" name="直接连接符 175"/>
                <p:cNvCxnSpPr>
                  <a:cxnSpLocks/>
                </p:cNvCxnSpPr>
                <p:nvPr/>
              </p:nvCxnSpPr>
              <p:spPr>
                <a:xfrm>
                  <a:off x="8316294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4" name="直接连接符 173"/>
              <p:cNvCxnSpPr/>
              <p:nvPr/>
            </p:nvCxnSpPr>
            <p:spPr>
              <a:xfrm flipH="1" flipV="1">
                <a:off x="6508054" y="3041385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组合 165"/>
            <p:cNvGrpSpPr/>
            <p:nvPr/>
          </p:nvGrpSpPr>
          <p:grpSpPr>
            <a:xfrm>
              <a:off x="8302087" y="6494359"/>
              <a:ext cx="1669446" cy="432000"/>
              <a:chOff x="6508054" y="2824105"/>
              <a:chExt cx="1981124" cy="432000"/>
            </a:xfrm>
          </p:grpSpPr>
          <p:grpSp>
            <p:nvGrpSpPr>
              <p:cNvPr id="169" name="组合 168"/>
              <p:cNvGrpSpPr/>
              <p:nvPr/>
            </p:nvGrpSpPr>
            <p:grpSpPr>
              <a:xfrm>
                <a:off x="6796055" y="2824105"/>
                <a:ext cx="1693123" cy="432000"/>
                <a:chOff x="4715592" y="553243"/>
                <a:chExt cx="3600698" cy="432000"/>
              </a:xfrm>
            </p:grpSpPr>
            <p:sp>
              <p:nvSpPr>
                <p:cNvPr id="171" name="îṣľîďê"/>
                <p:cNvSpPr/>
                <p:nvPr/>
              </p:nvSpPr>
              <p:spPr>
                <a:xfrm>
                  <a:off x="4715592" y="553243"/>
                  <a:ext cx="3600696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defTabSz="914400"/>
                  <a:r>
                    <a:rPr lang="zh-CN" altLang="en-US" sz="14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辩证唯物主义认识论</a:t>
                  </a:r>
                </a:p>
              </p:txBody>
            </p:sp>
            <p:cxnSp>
              <p:nvCxnSpPr>
                <p:cNvPr id="172" name="直接连接符 171"/>
                <p:cNvCxnSpPr>
                  <a:cxnSpLocks/>
                </p:cNvCxnSpPr>
                <p:nvPr/>
              </p:nvCxnSpPr>
              <p:spPr>
                <a:xfrm>
                  <a:off x="8316290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0" name="直接连接符 169"/>
              <p:cNvCxnSpPr/>
              <p:nvPr/>
            </p:nvCxnSpPr>
            <p:spPr>
              <a:xfrm flipH="1" flipV="1">
                <a:off x="6508054" y="3041385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直接连接符 166"/>
            <p:cNvCxnSpPr/>
            <p:nvPr/>
          </p:nvCxnSpPr>
          <p:spPr>
            <a:xfrm>
              <a:off x="8302631" y="6263804"/>
              <a:ext cx="0" cy="44655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H="1" flipV="1">
              <a:off x="8059395" y="6495475"/>
              <a:ext cx="242691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组合 178"/>
          <p:cNvGrpSpPr/>
          <p:nvPr/>
        </p:nvGrpSpPr>
        <p:grpSpPr>
          <a:xfrm>
            <a:off x="5751637" y="3383813"/>
            <a:ext cx="2134972" cy="1385676"/>
            <a:chOff x="5952000" y="3765033"/>
            <a:chExt cx="2134972" cy="1385676"/>
          </a:xfrm>
        </p:grpSpPr>
        <p:grpSp>
          <p:nvGrpSpPr>
            <p:cNvPr id="145" name="组合 144"/>
            <p:cNvGrpSpPr/>
            <p:nvPr/>
          </p:nvGrpSpPr>
          <p:grpSpPr>
            <a:xfrm>
              <a:off x="6241601" y="3765033"/>
              <a:ext cx="1845371" cy="432000"/>
              <a:chOff x="6508054" y="2824105"/>
              <a:chExt cx="1845371" cy="432000"/>
            </a:xfrm>
          </p:grpSpPr>
          <p:grpSp>
            <p:nvGrpSpPr>
              <p:cNvPr id="135" name="组合 134"/>
              <p:cNvGrpSpPr/>
              <p:nvPr/>
            </p:nvGrpSpPr>
            <p:grpSpPr>
              <a:xfrm>
                <a:off x="6796054" y="2824105"/>
                <a:ext cx="1557371" cy="432000"/>
                <a:chOff x="4715590" y="553243"/>
                <a:chExt cx="3312000" cy="432000"/>
              </a:xfrm>
            </p:grpSpPr>
            <p:sp>
              <p:nvSpPr>
                <p:cNvPr id="137" name="îṣľîďê"/>
                <p:cNvSpPr/>
                <p:nvPr/>
              </p:nvSpPr>
              <p:spPr>
                <a:xfrm>
                  <a:off x="4715590" y="553243"/>
                  <a:ext cx="3312000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defTabSz="914400"/>
                  <a:r>
                    <a:rPr lang="zh-CN" altLang="en-US" sz="1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唯心主义先验论</a:t>
                  </a:r>
                </a:p>
              </p:txBody>
            </p:sp>
            <p:cxnSp>
              <p:nvCxnSpPr>
                <p:cNvPr id="138" name="直接连接符 137"/>
                <p:cNvCxnSpPr/>
                <p:nvPr/>
              </p:nvCxnSpPr>
              <p:spPr>
                <a:xfrm>
                  <a:off x="8027590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6" name="直接连接符 135"/>
              <p:cNvCxnSpPr/>
              <p:nvPr/>
            </p:nvCxnSpPr>
            <p:spPr>
              <a:xfrm flipH="1" flipV="1">
                <a:off x="6508054" y="3041385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组合 143"/>
            <p:cNvGrpSpPr/>
            <p:nvPr/>
          </p:nvGrpSpPr>
          <p:grpSpPr>
            <a:xfrm>
              <a:off x="6241601" y="4718709"/>
              <a:ext cx="1845371" cy="432000"/>
              <a:chOff x="6508054" y="3828364"/>
              <a:chExt cx="1845371" cy="432000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6796054" y="3828364"/>
                <a:ext cx="1557371" cy="432000"/>
                <a:chOff x="4715590" y="553243"/>
                <a:chExt cx="3312000" cy="432000"/>
              </a:xfrm>
            </p:grpSpPr>
            <p:sp>
              <p:nvSpPr>
                <p:cNvPr id="142" name="îṣľîďê"/>
                <p:cNvSpPr/>
                <p:nvPr/>
              </p:nvSpPr>
              <p:spPr>
                <a:xfrm>
                  <a:off x="4715590" y="553243"/>
                  <a:ext cx="3312000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defTabSz="914400"/>
                  <a:r>
                    <a:rPr lang="zh-CN" altLang="en-US" sz="1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唯物主义反映论</a:t>
                  </a:r>
                </a:p>
              </p:txBody>
            </p: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8027590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直接连接符 140"/>
              <p:cNvCxnSpPr/>
              <p:nvPr/>
            </p:nvCxnSpPr>
            <p:spPr>
              <a:xfrm flipH="1" flipV="1">
                <a:off x="6508054" y="4045644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直接连接符 145"/>
            <p:cNvCxnSpPr/>
            <p:nvPr/>
          </p:nvCxnSpPr>
          <p:spPr>
            <a:xfrm>
              <a:off x="6241601" y="3982313"/>
              <a:ext cx="0" cy="952396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H="1" flipV="1">
              <a:off x="5952000" y="4458511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组合 239"/>
          <p:cNvGrpSpPr/>
          <p:nvPr/>
        </p:nvGrpSpPr>
        <p:grpSpPr>
          <a:xfrm>
            <a:off x="5751637" y="5196208"/>
            <a:ext cx="2134972" cy="1385676"/>
            <a:chOff x="5925809" y="5315365"/>
            <a:chExt cx="2134972" cy="1385676"/>
          </a:xfrm>
        </p:grpSpPr>
        <p:grpSp>
          <p:nvGrpSpPr>
            <p:cNvPr id="185" name="组合 184"/>
            <p:cNvGrpSpPr/>
            <p:nvPr/>
          </p:nvGrpSpPr>
          <p:grpSpPr>
            <a:xfrm>
              <a:off x="6215410" y="5315365"/>
              <a:ext cx="1845371" cy="432000"/>
              <a:chOff x="6508054" y="2824105"/>
              <a:chExt cx="1845371" cy="432000"/>
            </a:xfrm>
          </p:grpSpPr>
          <p:grpSp>
            <p:nvGrpSpPr>
              <p:cNvPr id="193" name="组合 192"/>
              <p:cNvGrpSpPr/>
              <p:nvPr/>
            </p:nvGrpSpPr>
            <p:grpSpPr>
              <a:xfrm>
                <a:off x="6796054" y="2824105"/>
                <a:ext cx="1557371" cy="432000"/>
                <a:chOff x="4715590" y="553243"/>
                <a:chExt cx="3312000" cy="432000"/>
              </a:xfrm>
            </p:grpSpPr>
            <p:sp>
              <p:nvSpPr>
                <p:cNvPr id="195" name="îṣľîďê"/>
                <p:cNvSpPr/>
                <p:nvPr/>
              </p:nvSpPr>
              <p:spPr>
                <a:xfrm>
                  <a:off x="4715590" y="553243"/>
                  <a:ext cx="3312000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defTabSz="914400"/>
                  <a:r>
                    <a:rPr lang="zh-CN" altLang="en-US" sz="14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第一次飞跃</a:t>
                  </a:r>
                </a:p>
              </p:txBody>
            </p:sp>
            <p:cxnSp>
              <p:nvCxnSpPr>
                <p:cNvPr id="196" name="直接连接符 195"/>
                <p:cNvCxnSpPr/>
                <p:nvPr/>
              </p:nvCxnSpPr>
              <p:spPr>
                <a:xfrm>
                  <a:off x="8027590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4" name="直接连接符 193"/>
              <p:cNvCxnSpPr/>
              <p:nvPr/>
            </p:nvCxnSpPr>
            <p:spPr>
              <a:xfrm flipH="1" flipV="1">
                <a:off x="6508054" y="3041385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组合 185"/>
            <p:cNvGrpSpPr/>
            <p:nvPr/>
          </p:nvGrpSpPr>
          <p:grpSpPr>
            <a:xfrm>
              <a:off x="6215410" y="6269041"/>
              <a:ext cx="1845371" cy="432000"/>
              <a:chOff x="6508054" y="3828364"/>
              <a:chExt cx="1845371" cy="432000"/>
            </a:xfrm>
          </p:grpSpPr>
          <p:grpSp>
            <p:nvGrpSpPr>
              <p:cNvPr id="189" name="组合 188"/>
              <p:cNvGrpSpPr/>
              <p:nvPr/>
            </p:nvGrpSpPr>
            <p:grpSpPr>
              <a:xfrm>
                <a:off x="6796054" y="3828364"/>
                <a:ext cx="1557371" cy="432000"/>
                <a:chOff x="4715590" y="553243"/>
                <a:chExt cx="3312000" cy="432000"/>
              </a:xfrm>
            </p:grpSpPr>
            <p:sp>
              <p:nvSpPr>
                <p:cNvPr id="191" name="îṣľîďê"/>
                <p:cNvSpPr/>
                <p:nvPr/>
              </p:nvSpPr>
              <p:spPr>
                <a:xfrm>
                  <a:off x="4715590" y="553243"/>
                  <a:ext cx="3312000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defTabSz="914400"/>
                  <a:r>
                    <a:rPr lang="zh-CN" altLang="en-US" sz="1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无限发展总过程</a:t>
                  </a:r>
                </a:p>
              </p:txBody>
            </p:sp>
            <p:cxnSp>
              <p:nvCxnSpPr>
                <p:cNvPr id="192" name="直接连接符 191"/>
                <p:cNvCxnSpPr/>
                <p:nvPr/>
              </p:nvCxnSpPr>
              <p:spPr>
                <a:xfrm>
                  <a:off x="8027590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直接连接符 189"/>
              <p:cNvCxnSpPr/>
              <p:nvPr/>
            </p:nvCxnSpPr>
            <p:spPr>
              <a:xfrm flipH="1" flipV="1">
                <a:off x="6508054" y="4045644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7" name="直接连接符 186"/>
            <p:cNvCxnSpPr/>
            <p:nvPr/>
          </p:nvCxnSpPr>
          <p:spPr>
            <a:xfrm>
              <a:off x="6215410" y="5532645"/>
              <a:ext cx="0" cy="952396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H="1" flipV="1">
              <a:off x="5925809" y="6008843"/>
              <a:ext cx="28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组合 196"/>
            <p:cNvGrpSpPr/>
            <p:nvPr/>
          </p:nvGrpSpPr>
          <p:grpSpPr>
            <a:xfrm>
              <a:off x="6215410" y="5797835"/>
              <a:ext cx="1845371" cy="432000"/>
              <a:chOff x="6508054" y="3828364"/>
              <a:chExt cx="1845371" cy="432000"/>
            </a:xfrm>
          </p:grpSpPr>
          <p:grpSp>
            <p:nvGrpSpPr>
              <p:cNvPr id="198" name="组合 197"/>
              <p:cNvGrpSpPr/>
              <p:nvPr/>
            </p:nvGrpSpPr>
            <p:grpSpPr>
              <a:xfrm>
                <a:off x="6796054" y="3828364"/>
                <a:ext cx="1557371" cy="432000"/>
                <a:chOff x="4715590" y="553243"/>
                <a:chExt cx="3312000" cy="432000"/>
              </a:xfrm>
            </p:grpSpPr>
            <p:sp>
              <p:nvSpPr>
                <p:cNvPr id="200" name="îṣľîďê"/>
                <p:cNvSpPr/>
                <p:nvPr/>
              </p:nvSpPr>
              <p:spPr>
                <a:xfrm>
                  <a:off x="4715590" y="553243"/>
                  <a:ext cx="3312000" cy="432000"/>
                </a:xfrm>
                <a:prstGeom prst="roundRect">
                  <a:avLst/>
                </a:pr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defTabSz="914400"/>
                  <a:r>
                    <a:rPr lang="zh-CN" altLang="en-US" sz="14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第二次飞跃</a:t>
                  </a:r>
                </a:p>
              </p:txBody>
            </p:sp>
            <p:cxnSp>
              <p:nvCxnSpPr>
                <p:cNvPr id="201" name="直接连接符 200"/>
                <p:cNvCxnSpPr/>
                <p:nvPr/>
              </p:nvCxnSpPr>
              <p:spPr>
                <a:xfrm>
                  <a:off x="8027590" y="661243"/>
                  <a:ext cx="0" cy="216000"/>
                </a:xfrm>
                <a:prstGeom prst="line">
                  <a:avLst/>
                </a:prstGeom>
                <a:ln w="25400" cap="rnd">
                  <a:solidFill>
                    <a:srgbClr val="E177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9" name="直接连接符 198"/>
              <p:cNvCxnSpPr/>
              <p:nvPr/>
            </p:nvCxnSpPr>
            <p:spPr>
              <a:xfrm flipH="1" flipV="1">
                <a:off x="6508054" y="4045644"/>
                <a:ext cx="288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3" name="直接箭头连接符 242"/>
          <p:cNvCxnSpPr/>
          <p:nvPr/>
        </p:nvCxnSpPr>
        <p:spPr>
          <a:xfrm>
            <a:off x="5057583" y="1697872"/>
            <a:ext cx="0" cy="204081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/>
          <p:nvPr/>
        </p:nvCxnSpPr>
        <p:spPr>
          <a:xfrm>
            <a:off x="5071141" y="4489734"/>
            <a:ext cx="0" cy="113847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H="1">
            <a:off x="7715872" y="1104684"/>
            <a:ext cx="288000" cy="2952250"/>
            <a:chOff x="5059335" y="5249125"/>
            <a:chExt cx="288000" cy="1048212"/>
          </a:xfrm>
        </p:grpSpPr>
        <p:cxnSp>
          <p:nvCxnSpPr>
            <p:cNvPr id="106" name="直接连接符 105"/>
            <p:cNvCxnSpPr/>
            <p:nvPr/>
          </p:nvCxnSpPr>
          <p:spPr>
            <a:xfrm flipH="1" flipV="1">
              <a:off x="5059335" y="5249125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H="1" flipV="1">
              <a:off x="5059335" y="6297337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059335" y="5259926"/>
              <a:ext cx="0" cy="1037411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 flipH="1">
            <a:off x="7701588" y="5051123"/>
            <a:ext cx="288000" cy="1114727"/>
            <a:chOff x="5059335" y="5247225"/>
            <a:chExt cx="288000" cy="1050112"/>
          </a:xfrm>
        </p:grpSpPr>
        <p:cxnSp>
          <p:nvCxnSpPr>
            <p:cNvPr id="111" name="直接连接符 110"/>
            <p:cNvCxnSpPr/>
            <p:nvPr/>
          </p:nvCxnSpPr>
          <p:spPr>
            <a:xfrm flipH="1" flipV="1">
              <a:off x="5059335" y="5249125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H="1" flipV="1">
              <a:off x="5059335" y="6297337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H="1">
              <a:off x="5059335" y="5247225"/>
              <a:ext cx="0" cy="1050112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直接连接符 129"/>
          <p:cNvCxnSpPr>
            <a:cxnSpLocks/>
          </p:cNvCxnSpPr>
          <p:nvPr/>
        </p:nvCxnSpPr>
        <p:spPr>
          <a:xfrm flipH="1" flipV="1">
            <a:off x="6135462" y="1099334"/>
            <a:ext cx="288000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H="1" flipV="1">
            <a:off x="6135462" y="1690854"/>
            <a:ext cx="288000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6399751" y="883334"/>
            <a:ext cx="1301837" cy="432000"/>
            <a:chOff x="4715590" y="553243"/>
            <a:chExt cx="3312000" cy="432000"/>
          </a:xfrm>
        </p:grpSpPr>
        <p:sp>
          <p:nvSpPr>
            <p:cNvPr id="138" name="îṣľîďê"/>
            <p:cNvSpPr/>
            <p:nvPr/>
          </p:nvSpPr>
          <p:spPr>
            <a:xfrm>
              <a:off x="4715590" y="553243"/>
              <a:ext cx="331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真理的本质</a:t>
              </a:r>
            </a:p>
          </p:txBody>
        </p:sp>
        <p:cxnSp>
          <p:nvCxnSpPr>
            <p:cNvPr id="139" name="直接连接符 138"/>
            <p:cNvCxnSpPr/>
            <p:nvPr/>
          </p:nvCxnSpPr>
          <p:spPr>
            <a:xfrm>
              <a:off x="8027590" y="661243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6399751" y="1474854"/>
            <a:ext cx="1877832" cy="432000"/>
            <a:chOff x="4715590" y="1442898"/>
            <a:chExt cx="3312000" cy="432000"/>
          </a:xfrm>
        </p:grpSpPr>
        <p:sp>
          <p:nvSpPr>
            <p:cNvPr id="136" name="iṩ1ïḓé"/>
            <p:cNvSpPr/>
            <p:nvPr/>
          </p:nvSpPr>
          <p:spPr>
            <a:xfrm>
              <a:off x="4715590" y="1442898"/>
              <a:ext cx="331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85000" lnSpcReduction="10000"/>
            </a:bodyPr>
            <a:lstStyle/>
            <a:p>
              <a:pPr marL="36195" algn="ctr" defTabSz="914400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真理的绝对性与相对性</a:t>
              </a:r>
            </a:p>
          </p:txBody>
        </p:sp>
        <p:cxnSp>
          <p:nvCxnSpPr>
            <p:cNvPr id="137" name="直接连接符 136"/>
            <p:cNvCxnSpPr/>
            <p:nvPr/>
          </p:nvCxnSpPr>
          <p:spPr>
            <a:xfrm>
              <a:off x="8027590" y="1550898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连接符 133"/>
          <p:cNvCxnSpPr/>
          <p:nvPr/>
        </p:nvCxnSpPr>
        <p:spPr>
          <a:xfrm>
            <a:off x="6135462" y="1099334"/>
            <a:ext cx="0" cy="295760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cxnSpLocks/>
          </p:cNvCxnSpPr>
          <p:nvPr/>
        </p:nvCxnSpPr>
        <p:spPr>
          <a:xfrm flipH="1" flipV="1">
            <a:off x="5333055" y="1689593"/>
            <a:ext cx="800366" cy="2522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09177" y="2649103"/>
            <a:ext cx="1294847" cy="432000"/>
            <a:chOff x="4715590" y="3236949"/>
            <a:chExt cx="3312000" cy="432000"/>
          </a:xfrm>
        </p:grpSpPr>
        <p:sp>
          <p:nvSpPr>
            <p:cNvPr id="149" name="iṣḷîḓê"/>
            <p:cNvSpPr/>
            <p:nvPr/>
          </p:nvSpPr>
          <p:spPr>
            <a:xfrm>
              <a:off x="4715590" y="3236949"/>
              <a:ext cx="331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36195" algn="ctr" defTabSz="914400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实践标准</a:t>
              </a:r>
            </a:p>
          </p:txBody>
        </p:sp>
        <p:cxnSp>
          <p:nvCxnSpPr>
            <p:cNvPr id="150" name="直接连接符 149"/>
            <p:cNvCxnSpPr/>
            <p:nvPr/>
          </p:nvCxnSpPr>
          <p:spPr>
            <a:xfrm>
              <a:off x="8027590" y="3344949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直接连接符 145"/>
          <p:cNvCxnSpPr/>
          <p:nvPr/>
        </p:nvCxnSpPr>
        <p:spPr>
          <a:xfrm flipH="1" flipV="1">
            <a:off x="6146092" y="2866063"/>
            <a:ext cx="288000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H="1" flipV="1">
            <a:off x="6127678" y="5096725"/>
            <a:ext cx="288000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 flipV="1">
            <a:off x="6127678" y="5574508"/>
            <a:ext cx="288000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 flipV="1">
            <a:off x="6127678" y="6144937"/>
            <a:ext cx="288000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6127678" y="5107526"/>
            <a:ext cx="0" cy="1037411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5296399" y="5574508"/>
            <a:ext cx="832096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组合 178"/>
          <p:cNvGrpSpPr/>
          <p:nvPr/>
        </p:nvGrpSpPr>
        <p:grpSpPr>
          <a:xfrm>
            <a:off x="6382815" y="4835126"/>
            <a:ext cx="1318773" cy="432000"/>
            <a:chOff x="4715590" y="4744092"/>
            <a:chExt cx="3312000" cy="432000"/>
          </a:xfrm>
        </p:grpSpPr>
        <p:sp>
          <p:nvSpPr>
            <p:cNvPr id="186" name="îṣľîďê"/>
            <p:cNvSpPr/>
            <p:nvPr/>
          </p:nvSpPr>
          <p:spPr>
            <a:xfrm>
              <a:off x="4715590" y="4744092"/>
              <a:ext cx="331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36195" algn="ctr" defTabSz="914400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价值观</a:t>
              </a:r>
            </a:p>
          </p:txBody>
        </p:sp>
        <p:cxnSp>
          <p:nvCxnSpPr>
            <p:cNvPr id="187" name="直接连接符 186"/>
            <p:cNvCxnSpPr/>
            <p:nvPr/>
          </p:nvCxnSpPr>
          <p:spPr>
            <a:xfrm>
              <a:off x="8027590" y="4852092"/>
              <a:ext cx="0" cy="216000"/>
            </a:xfrm>
            <a:prstGeom prst="line">
              <a:avLst/>
            </a:prstGeom>
            <a:ln w="25400" cap="rnd">
              <a:solidFill>
                <a:srgbClr val="E177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6382815" y="5359232"/>
            <a:ext cx="1318773" cy="432000"/>
            <a:chOff x="4715590" y="5268198"/>
            <a:chExt cx="3312000" cy="432000"/>
          </a:xfrm>
        </p:grpSpPr>
        <p:sp>
          <p:nvSpPr>
            <p:cNvPr id="184" name="iṩ1ïḓé"/>
            <p:cNvSpPr/>
            <p:nvPr/>
          </p:nvSpPr>
          <p:spPr>
            <a:xfrm>
              <a:off x="4715590" y="5268198"/>
              <a:ext cx="331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36195" algn="ctr" defTabSz="914400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含义与特征</a:t>
              </a:r>
            </a:p>
          </p:txBody>
        </p:sp>
        <p:cxnSp>
          <p:nvCxnSpPr>
            <p:cNvPr id="185" name="直接连接符 184"/>
            <p:cNvCxnSpPr/>
            <p:nvPr/>
          </p:nvCxnSpPr>
          <p:spPr>
            <a:xfrm>
              <a:off x="8027590" y="5376198"/>
              <a:ext cx="0" cy="216000"/>
            </a:xfrm>
            <a:prstGeom prst="line">
              <a:avLst/>
            </a:prstGeom>
            <a:ln w="25400" cap="rnd">
              <a:solidFill>
                <a:srgbClr val="E177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6382815" y="5883338"/>
            <a:ext cx="1318773" cy="432000"/>
            <a:chOff x="4715590" y="5792304"/>
            <a:chExt cx="3312000" cy="432000"/>
          </a:xfrm>
        </p:grpSpPr>
        <p:sp>
          <p:nvSpPr>
            <p:cNvPr id="182" name="iṣḷîḓê"/>
            <p:cNvSpPr/>
            <p:nvPr/>
          </p:nvSpPr>
          <p:spPr>
            <a:xfrm>
              <a:off x="4715590" y="5792304"/>
              <a:ext cx="331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36195" algn="ctr" defTabSz="914400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价值评价</a:t>
              </a:r>
            </a:p>
          </p:txBody>
        </p:sp>
        <p:cxnSp>
          <p:nvCxnSpPr>
            <p:cNvPr id="183" name="直接连接符 182"/>
            <p:cNvCxnSpPr/>
            <p:nvPr/>
          </p:nvCxnSpPr>
          <p:spPr>
            <a:xfrm>
              <a:off x="8027590" y="5900304"/>
              <a:ext cx="0" cy="216000"/>
            </a:xfrm>
            <a:prstGeom prst="line">
              <a:avLst/>
            </a:prstGeom>
            <a:ln w="25400" cap="rnd">
              <a:solidFill>
                <a:srgbClr val="E177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直接连接符 188"/>
          <p:cNvCxnSpPr>
            <a:cxnSpLocks/>
          </p:cNvCxnSpPr>
          <p:nvPr/>
        </p:nvCxnSpPr>
        <p:spPr>
          <a:xfrm flipH="1" flipV="1">
            <a:off x="3356011" y="1690854"/>
            <a:ext cx="288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 flipH="1" flipV="1">
            <a:off x="3356011" y="5574508"/>
            <a:ext cx="288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cxnSpLocks/>
          </p:cNvCxnSpPr>
          <p:nvPr/>
        </p:nvCxnSpPr>
        <p:spPr>
          <a:xfrm>
            <a:off x="3356011" y="1689593"/>
            <a:ext cx="0" cy="3891641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 flipV="1">
            <a:off x="2960827" y="3600915"/>
            <a:ext cx="396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/>
          <p:cNvGrpSpPr/>
          <p:nvPr/>
        </p:nvGrpSpPr>
        <p:grpSpPr>
          <a:xfrm>
            <a:off x="3644011" y="1276854"/>
            <a:ext cx="1685723" cy="828000"/>
            <a:chOff x="2073419" y="858311"/>
            <a:chExt cx="1685723" cy="828000"/>
          </a:xfrm>
        </p:grpSpPr>
        <p:sp>
          <p:nvSpPr>
            <p:cNvPr id="205" name="iṣ1ïḑé"/>
            <p:cNvSpPr/>
            <p:nvPr/>
          </p:nvSpPr>
          <p:spPr>
            <a:xfrm>
              <a:off x="2073419" y="858311"/>
              <a:ext cx="1685723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真理尺度</a:t>
              </a:r>
            </a:p>
          </p:txBody>
        </p:sp>
        <p:cxnSp>
          <p:nvCxnSpPr>
            <p:cNvPr id="206" name="直接连接符 205"/>
            <p:cNvCxnSpPr/>
            <p:nvPr/>
          </p:nvCxnSpPr>
          <p:spPr>
            <a:xfrm>
              <a:off x="2076838" y="966311"/>
              <a:ext cx="0" cy="612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/>
          <p:cNvGrpSpPr/>
          <p:nvPr/>
        </p:nvGrpSpPr>
        <p:grpSpPr>
          <a:xfrm>
            <a:off x="3644011" y="5163712"/>
            <a:ext cx="1685723" cy="828000"/>
            <a:chOff x="2073419" y="910582"/>
            <a:chExt cx="1685723" cy="828000"/>
          </a:xfrm>
        </p:grpSpPr>
        <p:sp>
          <p:nvSpPr>
            <p:cNvPr id="199" name="iṣ1ïḑé"/>
            <p:cNvSpPr/>
            <p:nvPr/>
          </p:nvSpPr>
          <p:spPr>
            <a:xfrm>
              <a:off x="2073419" y="910582"/>
              <a:ext cx="1685723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价值尺度</a:t>
              </a:r>
            </a:p>
          </p:txBody>
        </p:sp>
        <p:cxnSp>
          <p:nvCxnSpPr>
            <p:cNvPr id="200" name="直接连接符 199"/>
            <p:cNvCxnSpPr/>
            <p:nvPr/>
          </p:nvCxnSpPr>
          <p:spPr>
            <a:xfrm>
              <a:off x="2076838" y="1018582"/>
              <a:ext cx="0" cy="612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iṧļiḑe"/>
          <p:cNvSpPr/>
          <p:nvPr/>
        </p:nvSpPr>
        <p:spPr>
          <a:xfrm>
            <a:off x="2311877" y="2359973"/>
            <a:ext cx="648000" cy="2475154"/>
          </a:xfrm>
          <a:prstGeom prst="cube">
            <a:avLst>
              <a:gd name="adj" fmla="val 6295"/>
            </a:avLst>
          </a:prstGeom>
          <a:solidFill>
            <a:schemeClr val="bg1"/>
          </a:solidFill>
          <a:ln w="6350" cap="rnd">
            <a:solidFill>
              <a:schemeClr val="bg1">
                <a:lumMod val="8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2000" b="1" dirty="0">
                <a:solidFill>
                  <a:srgbClr val="E17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认识活动</a:t>
            </a:r>
          </a:p>
        </p:txBody>
      </p:sp>
      <p:cxnSp>
        <p:nvCxnSpPr>
          <p:cNvPr id="98" name="直接连接符 97"/>
          <p:cNvCxnSpPr>
            <a:cxnSpLocks/>
          </p:cNvCxnSpPr>
          <p:nvPr/>
        </p:nvCxnSpPr>
        <p:spPr>
          <a:xfrm flipH="1" flipV="1">
            <a:off x="6146092" y="4056934"/>
            <a:ext cx="288000" cy="0"/>
          </a:xfrm>
          <a:prstGeom prst="line">
            <a:avLst/>
          </a:prstGeom>
          <a:ln w="12700" cap="sq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419907" y="3840934"/>
            <a:ext cx="1285287" cy="432000"/>
            <a:chOff x="5199164" y="3840934"/>
            <a:chExt cx="3321318" cy="432000"/>
          </a:xfrm>
        </p:grpSpPr>
        <p:sp>
          <p:nvSpPr>
            <p:cNvPr id="99" name="îṣľîďê"/>
            <p:cNvSpPr/>
            <p:nvPr/>
          </p:nvSpPr>
          <p:spPr>
            <a:xfrm>
              <a:off x="5199164" y="3840934"/>
              <a:ext cx="331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真理与谬误</a:t>
              </a: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8520482" y="3950565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 flipH="1">
            <a:off x="7989587" y="2588652"/>
            <a:ext cx="288000" cy="3019833"/>
            <a:chOff x="5059335" y="5249125"/>
            <a:chExt cx="288000" cy="1048212"/>
          </a:xfrm>
        </p:grpSpPr>
        <p:cxnSp>
          <p:nvCxnSpPr>
            <p:cNvPr id="120" name="直接连接符 119"/>
            <p:cNvCxnSpPr/>
            <p:nvPr/>
          </p:nvCxnSpPr>
          <p:spPr>
            <a:xfrm flipH="1">
              <a:off x="5059335" y="5249125"/>
              <a:ext cx="273735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 flipV="1">
              <a:off x="5059335" y="6297337"/>
              <a:ext cx="288000" cy="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H="1">
              <a:off x="5059335" y="5253177"/>
              <a:ext cx="0" cy="1044160"/>
            </a:xfrm>
            <a:prstGeom prst="line">
              <a:avLst/>
            </a:prstGeom>
            <a:ln w="12700" cap="sq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直接连接符 207"/>
          <p:cNvCxnSpPr>
            <a:cxnSpLocks/>
          </p:cNvCxnSpPr>
          <p:nvPr/>
        </p:nvCxnSpPr>
        <p:spPr>
          <a:xfrm flipH="1" flipV="1">
            <a:off x="8277587" y="4098568"/>
            <a:ext cx="396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组合 209"/>
          <p:cNvGrpSpPr/>
          <p:nvPr/>
        </p:nvGrpSpPr>
        <p:grpSpPr>
          <a:xfrm>
            <a:off x="8565586" y="3882568"/>
            <a:ext cx="1301837" cy="432000"/>
            <a:chOff x="4715590" y="1442898"/>
            <a:chExt cx="3312000" cy="432000"/>
          </a:xfrm>
        </p:grpSpPr>
        <p:sp>
          <p:nvSpPr>
            <p:cNvPr id="211" name="iṩ1ïḓé"/>
            <p:cNvSpPr/>
            <p:nvPr/>
          </p:nvSpPr>
          <p:spPr>
            <a:xfrm>
              <a:off x="4715590" y="1442898"/>
              <a:ext cx="331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36195" algn="ctr" defTabSz="914400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</a:t>
              </a:r>
            </a:p>
          </p:txBody>
        </p:sp>
        <p:cxnSp>
          <p:nvCxnSpPr>
            <p:cNvPr id="212" name="直接连接符 211"/>
            <p:cNvCxnSpPr/>
            <p:nvPr/>
          </p:nvCxnSpPr>
          <p:spPr>
            <a:xfrm>
              <a:off x="8027590" y="1550898"/>
              <a:ext cx="0" cy="216000"/>
            </a:xfrm>
            <a:prstGeom prst="line">
              <a:avLst/>
            </a:prstGeom>
            <a:ln w="25400" cap="rnd">
              <a:solidFill>
                <a:srgbClr val="E177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960746" y="2259703"/>
            <a:ext cx="4112255" cy="973278"/>
            <a:chOff x="8243051" y="1269636"/>
            <a:chExt cx="3503717" cy="973278"/>
          </a:xfrm>
        </p:grpSpPr>
        <p:grpSp>
          <p:nvGrpSpPr>
            <p:cNvPr id="12" name="组合 11"/>
            <p:cNvGrpSpPr/>
            <p:nvPr/>
          </p:nvGrpSpPr>
          <p:grpSpPr>
            <a:xfrm>
              <a:off x="8254768" y="1269636"/>
              <a:ext cx="3492000" cy="432000"/>
              <a:chOff x="8317280" y="1032800"/>
              <a:chExt cx="3492000" cy="432000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06" name="iṩ1ïḓé"/>
              <p:cNvSpPr/>
              <p:nvPr/>
            </p:nvSpPr>
            <p:spPr>
              <a:xfrm>
                <a:off x="8317280" y="1032800"/>
                <a:ext cx="349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buClr>
                    <a:srgbClr val="C00000"/>
                  </a:buClr>
                  <a:buSzPct val="80000"/>
                </a:pPr>
                <a:r>
                  <a:rPr lang="zh-CN" altLang="zh-CN" sz="14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生产力与生产关系的矛盾运动及其规律</a:t>
                </a:r>
              </a:p>
            </p:txBody>
          </p:sp>
          <p:cxnSp>
            <p:nvCxnSpPr>
              <p:cNvPr id="107" name="直接连接符 106"/>
              <p:cNvCxnSpPr/>
              <p:nvPr/>
            </p:nvCxnSpPr>
            <p:spPr>
              <a:xfrm>
                <a:off x="11797563" y="1140800"/>
                <a:ext cx="0" cy="216000"/>
              </a:xfrm>
              <a:prstGeom prst="line">
                <a:avLst/>
              </a:prstGeom>
              <a:ln w="25400" cap="rnd">
                <a:solidFill>
                  <a:srgbClr val="FE99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8243051" y="1810914"/>
              <a:ext cx="3492000" cy="432000"/>
              <a:chOff x="8305563" y="1627351"/>
              <a:chExt cx="3492000" cy="432000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09" name="iṣḷîḓê"/>
              <p:cNvSpPr/>
              <p:nvPr/>
            </p:nvSpPr>
            <p:spPr>
              <a:xfrm>
                <a:off x="8305563" y="1627351"/>
                <a:ext cx="349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algn="ctr" defTabSz="914400"/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经济基础与上层建筑的矛盾运动及其规律</a:t>
                </a:r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11797563" y="1735351"/>
                <a:ext cx="0" cy="216000"/>
              </a:xfrm>
              <a:prstGeom prst="line">
                <a:avLst/>
              </a:prstGeom>
              <a:ln w="25400" cap="rnd">
                <a:solidFill>
                  <a:srgbClr val="FE99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" name="直接连接符 78"/>
          <p:cNvCxnSpPr>
            <a:cxnSpLocks/>
          </p:cNvCxnSpPr>
          <p:nvPr/>
        </p:nvCxnSpPr>
        <p:spPr>
          <a:xfrm flipH="1">
            <a:off x="2583705" y="1393577"/>
            <a:ext cx="209307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cxnSpLocks/>
          </p:cNvCxnSpPr>
          <p:nvPr/>
        </p:nvCxnSpPr>
        <p:spPr>
          <a:xfrm flipH="1">
            <a:off x="2583705" y="2768588"/>
            <a:ext cx="286216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cxnSpLocks/>
          </p:cNvCxnSpPr>
          <p:nvPr/>
        </p:nvCxnSpPr>
        <p:spPr>
          <a:xfrm flipH="1">
            <a:off x="2583705" y="4085142"/>
            <a:ext cx="3037724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cxnSpLocks/>
          </p:cNvCxnSpPr>
          <p:nvPr/>
        </p:nvCxnSpPr>
        <p:spPr>
          <a:xfrm flipH="1">
            <a:off x="2583705" y="5755443"/>
            <a:ext cx="3026203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583704" y="1393577"/>
            <a:ext cx="0" cy="4361866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2188520" y="3574510"/>
            <a:ext cx="396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2871703" y="981306"/>
            <a:ext cx="3021095" cy="828000"/>
            <a:chOff x="2073418" y="858311"/>
            <a:chExt cx="3021095" cy="828000"/>
          </a:xfrm>
        </p:grpSpPr>
        <p:sp>
          <p:nvSpPr>
            <p:cNvPr id="96" name="iṣ1ïḑé"/>
            <p:cNvSpPr/>
            <p:nvPr/>
          </p:nvSpPr>
          <p:spPr>
            <a:xfrm>
              <a:off x="2073418" y="858311"/>
              <a:ext cx="3021095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为什么说唯物史观是“唯一科学的历史观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”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>
            <a:xfrm>
              <a:off x="2076838" y="966311"/>
              <a:ext cx="0" cy="612000"/>
            </a:xfrm>
            <a:prstGeom prst="line">
              <a:avLst/>
            </a:prstGeom>
            <a:ln w="25400" cap="rnd">
              <a:solidFill>
                <a:srgbClr val="E37A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2871703" y="2354588"/>
            <a:ext cx="3016271" cy="828000"/>
            <a:chOff x="2073418" y="910582"/>
            <a:chExt cx="3016271" cy="828000"/>
          </a:xfrm>
        </p:grpSpPr>
        <p:sp>
          <p:nvSpPr>
            <p:cNvPr id="94" name="iṣ1ïḑé"/>
            <p:cNvSpPr/>
            <p:nvPr/>
          </p:nvSpPr>
          <p:spPr>
            <a:xfrm>
              <a:off x="2073418" y="910582"/>
              <a:ext cx="3016271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打开人类社会“历史之谜”的钥匙是什么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2076838" y="1018582"/>
              <a:ext cx="0" cy="612000"/>
            </a:xfrm>
            <a:prstGeom prst="line">
              <a:avLst/>
            </a:prstGeom>
            <a:ln w="25400" cap="rnd">
              <a:solidFill>
                <a:srgbClr val="E37A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2871704" y="3637755"/>
            <a:ext cx="2993374" cy="828000"/>
            <a:chOff x="2073419" y="910582"/>
            <a:chExt cx="2993374" cy="828000"/>
          </a:xfrm>
        </p:grpSpPr>
        <p:sp>
          <p:nvSpPr>
            <p:cNvPr id="92" name="iṣ1ïḑé"/>
            <p:cNvSpPr/>
            <p:nvPr/>
          </p:nvSpPr>
          <p:spPr>
            <a:xfrm>
              <a:off x="2073419" y="910582"/>
              <a:ext cx="2993374" cy="828000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世界历史如何形成和发展</a:t>
              </a: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076838" y="1018582"/>
              <a:ext cx="0" cy="612000"/>
            </a:xfrm>
            <a:prstGeom prst="line">
              <a:avLst/>
            </a:prstGeom>
            <a:ln w="25400" cap="rnd">
              <a:solidFill>
                <a:srgbClr val="E37A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2871703" y="5341442"/>
            <a:ext cx="2993371" cy="828001"/>
            <a:chOff x="2073418" y="910581"/>
            <a:chExt cx="2993371" cy="828001"/>
          </a:xfrm>
        </p:grpSpPr>
        <p:sp>
          <p:nvSpPr>
            <p:cNvPr id="90" name="iṣ1ïḑé"/>
            <p:cNvSpPr/>
            <p:nvPr/>
          </p:nvSpPr>
          <p:spPr>
            <a:xfrm>
              <a:off x="2073418" y="910581"/>
              <a:ext cx="2993371" cy="828001"/>
            </a:xfrm>
            <a:prstGeom prst="cube">
              <a:avLst>
                <a:gd name="adj" fmla="val 4796"/>
              </a:avLst>
            </a:prstGeom>
            <a:solidFill>
              <a:schemeClr val="bg1"/>
            </a:solidFill>
            <a:ln w="63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lnSpc>
                  <a:spcPct val="1200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2076838" y="1018582"/>
              <a:ext cx="0" cy="612000"/>
            </a:xfrm>
            <a:prstGeom prst="line">
              <a:avLst/>
            </a:prstGeom>
            <a:ln w="25400" cap="rnd">
              <a:solidFill>
                <a:srgbClr val="E37A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iṧļiḑe"/>
          <p:cNvSpPr/>
          <p:nvPr/>
        </p:nvSpPr>
        <p:spPr>
          <a:xfrm>
            <a:off x="1540520" y="1535125"/>
            <a:ext cx="648000" cy="3960000"/>
          </a:xfrm>
          <a:prstGeom prst="cube">
            <a:avLst>
              <a:gd name="adj" fmla="val 6295"/>
            </a:avLst>
          </a:prstGeom>
          <a:solidFill>
            <a:schemeClr val="bg1"/>
          </a:solidFill>
          <a:ln w="6350" cap="rnd">
            <a:solidFill>
              <a:schemeClr val="bg1">
                <a:lumMod val="8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r>
              <a:rPr lang="zh-CN" altLang="en-US" sz="2000" b="1" dirty="0">
                <a:solidFill>
                  <a:srgbClr val="E55003"/>
                </a:solidFill>
                <a:latin typeface="微软雅黑" panose="020B0503020204020204" charset="-122"/>
                <a:ea typeface="微软雅黑" panose="020B0503020204020204" charset="-122"/>
              </a:rPr>
              <a:t>人类社会的存在与发展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960746" y="951369"/>
            <a:ext cx="4094284" cy="391456"/>
            <a:chOff x="5496862" y="319121"/>
            <a:chExt cx="3492000" cy="432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42" name="îṣľîďê"/>
            <p:cNvSpPr/>
            <p:nvPr/>
          </p:nvSpPr>
          <p:spPr>
            <a:xfrm>
              <a:off x="5496862" y="319121"/>
              <a:ext cx="349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>
                <a:buClr>
                  <a:srgbClr val="C00000"/>
                </a:buClr>
                <a:buSzPct val="80000"/>
                <a:defRPr/>
              </a:pPr>
              <a:r>
                <a:rPr lang="zh-CN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唯心史观与唯物史观的根本对立</a:t>
              </a:r>
            </a:p>
          </p:txBody>
        </p:sp>
        <p:cxnSp>
          <p:nvCxnSpPr>
            <p:cNvPr id="143" name="直接连接符 142"/>
            <p:cNvCxnSpPr/>
            <p:nvPr/>
          </p:nvCxnSpPr>
          <p:spPr>
            <a:xfrm>
              <a:off x="8988862" y="427121"/>
              <a:ext cx="0" cy="216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960746" y="1428669"/>
            <a:ext cx="4094284" cy="391456"/>
            <a:chOff x="5496862" y="920501"/>
            <a:chExt cx="3492000" cy="432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45" name="iṩ1ïḓé"/>
            <p:cNvSpPr/>
            <p:nvPr/>
          </p:nvSpPr>
          <p:spPr>
            <a:xfrm>
              <a:off x="5496862" y="920501"/>
              <a:ext cx="3492000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社会存在与社会意识及其辩证关系</a:t>
              </a:r>
            </a:p>
          </p:txBody>
        </p:sp>
        <p:cxnSp>
          <p:nvCxnSpPr>
            <p:cNvPr id="146" name="直接连接符 145"/>
            <p:cNvCxnSpPr/>
            <p:nvPr/>
          </p:nvCxnSpPr>
          <p:spPr>
            <a:xfrm>
              <a:off x="8988862" y="1028501"/>
              <a:ext cx="0" cy="216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93DA2DA-C37F-41A2-89A8-07DBA5756EAC}"/>
              </a:ext>
            </a:extLst>
          </p:cNvPr>
          <p:cNvGrpSpPr/>
          <p:nvPr/>
        </p:nvGrpSpPr>
        <p:grpSpPr>
          <a:xfrm>
            <a:off x="6960746" y="3553805"/>
            <a:ext cx="4082414" cy="973078"/>
            <a:chOff x="6960746" y="3477605"/>
            <a:chExt cx="4082414" cy="973078"/>
          </a:xfrm>
        </p:grpSpPr>
        <p:grpSp>
          <p:nvGrpSpPr>
            <p:cNvPr id="121" name="组合 120"/>
            <p:cNvGrpSpPr/>
            <p:nvPr/>
          </p:nvGrpSpPr>
          <p:grpSpPr>
            <a:xfrm>
              <a:off x="6960746" y="3477605"/>
              <a:ext cx="4082414" cy="432000"/>
              <a:chOff x="8317280" y="1032800"/>
              <a:chExt cx="3492000" cy="432000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25" name="iṩ1ïḓé"/>
              <p:cNvSpPr/>
              <p:nvPr/>
            </p:nvSpPr>
            <p:spPr>
              <a:xfrm>
                <a:off x="8317280" y="1032800"/>
                <a:ext cx="3492000" cy="4320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buClr>
                    <a:srgbClr val="C00000"/>
                  </a:buClr>
                  <a:buSzPct val="80000"/>
                </a:pPr>
                <a:r>
                  <a: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交往及其作用</a:t>
                </a:r>
              </a:p>
            </p:txBody>
          </p:sp>
          <p:cxnSp>
            <p:nvCxnSpPr>
              <p:cNvPr id="126" name="直接连接符 125"/>
              <p:cNvCxnSpPr/>
              <p:nvPr/>
            </p:nvCxnSpPr>
            <p:spPr>
              <a:xfrm>
                <a:off x="11797563" y="1140800"/>
                <a:ext cx="0" cy="216000"/>
              </a:xfrm>
              <a:prstGeom prst="line">
                <a:avLst/>
              </a:prstGeom>
              <a:ln w="25400" cap="rnd">
                <a:solidFill>
                  <a:srgbClr val="FE99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组合 121"/>
            <p:cNvGrpSpPr/>
            <p:nvPr/>
          </p:nvGrpSpPr>
          <p:grpSpPr>
            <a:xfrm>
              <a:off x="6960746" y="4018883"/>
              <a:ext cx="4032686" cy="431800"/>
              <a:chOff x="8348344" y="1627351"/>
              <a:chExt cx="3449464" cy="431800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23" name="iṣḷîḓê"/>
              <p:cNvSpPr/>
              <p:nvPr/>
            </p:nvSpPr>
            <p:spPr>
              <a:xfrm>
                <a:off x="8348344" y="1627351"/>
                <a:ext cx="3449464" cy="431800"/>
              </a:xfrm>
              <a:prstGeom prst="roundRect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marL="36195" algn="ctr" defTabSz="914400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世界历史的形成与发展</a:t>
                </a:r>
              </a:p>
            </p:txBody>
          </p:sp>
          <p:cxnSp>
            <p:nvCxnSpPr>
              <p:cNvPr id="124" name="直接连接符 123"/>
              <p:cNvCxnSpPr/>
              <p:nvPr/>
            </p:nvCxnSpPr>
            <p:spPr>
              <a:xfrm>
                <a:off x="11797563" y="1735351"/>
                <a:ext cx="0" cy="216000"/>
              </a:xfrm>
              <a:prstGeom prst="line">
                <a:avLst/>
              </a:prstGeom>
              <a:ln w="25400" cap="rnd">
                <a:solidFill>
                  <a:srgbClr val="FE99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组合 129"/>
          <p:cNvGrpSpPr/>
          <p:nvPr/>
        </p:nvGrpSpPr>
        <p:grpSpPr>
          <a:xfrm>
            <a:off x="6960746" y="4643518"/>
            <a:ext cx="4080917" cy="391456"/>
            <a:chOff x="5496862" y="319121"/>
            <a:chExt cx="3663794" cy="432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53" name="îṣľîďê"/>
            <p:cNvSpPr/>
            <p:nvPr/>
          </p:nvSpPr>
          <p:spPr>
            <a:xfrm>
              <a:off x="5496862" y="319121"/>
              <a:ext cx="3660598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>
                <a:buClr>
                  <a:srgbClr val="C00000"/>
                </a:buClr>
                <a:buSzPct val="80000"/>
                <a:defRPr/>
              </a:pP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社会形态的内涵</a:t>
              </a:r>
            </a:p>
          </p:txBody>
        </p:sp>
        <p:cxnSp>
          <p:nvCxnSpPr>
            <p:cNvPr id="154" name="直接连接符 153"/>
            <p:cNvCxnSpPr/>
            <p:nvPr/>
          </p:nvCxnSpPr>
          <p:spPr>
            <a:xfrm>
              <a:off x="9160656" y="427121"/>
              <a:ext cx="0" cy="216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6960746" y="5137520"/>
            <a:ext cx="4077357" cy="391456"/>
            <a:chOff x="5513386" y="910846"/>
            <a:chExt cx="3660598" cy="432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51" name="iṩ1ïḓé"/>
            <p:cNvSpPr/>
            <p:nvPr/>
          </p:nvSpPr>
          <p:spPr>
            <a:xfrm>
              <a:off x="5513386" y="910846"/>
              <a:ext cx="3660598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社会形态更替的统一性和多样性</a:t>
              </a:r>
            </a:p>
          </p:txBody>
        </p:sp>
        <p:cxnSp>
          <p:nvCxnSpPr>
            <p:cNvPr id="152" name="直接连接符 151"/>
            <p:cNvCxnSpPr/>
            <p:nvPr/>
          </p:nvCxnSpPr>
          <p:spPr>
            <a:xfrm>
              <a:off x="9157460" y="1018846"/>
              <a:ext cx="0" cy="216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33"/>
          <p:cNvGrpSpPr/>
          <p:nvPr/>
        </p:nvGrpSpPr>
        <p:grpSpPr>
          <a:xfrm>
            <a:off x="6960746" y="5631522"/>
            <a:ext cx="4095764" cy="391456"/>
            <a:chOff x="5496862" y="1525261"/>
            <a:chExt cx="3677124" cy="432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47" name="iṣḷîḓê"/>
            <p:cNvSpPr/>
            <p:nvPr/>
          </p:nvSpPr>
          <p:spPr>
            <a:xfrm>
              <a:off x="5496862" y="1525261"/>
              <a:ext cx="3677124" cy="432000"/>
            </a:xfrm>
            <a:prstGeom prst="round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buClr>
                  <a:srgbClr val="C00000"/>
                </a:buClr>
                <a:buSzPct val="80000"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社会形态更替的必然性与人们的历史选择性</a:t>
              </a:r>
            </a:p>
          </p:txBody>
        </p:sp>
        <p:cxnSp>
          <p:nvCxnSpPr>
            <p:cNvPr id="150" name="直接连接符 149"/>
            <p:cNvCxnSpPr/>
            <p:nvPr/>
          </p:nvCxnSpPr>
          <p:spPr>
            <a:xfrm>
              <a:off x="9173986" y="1628004"/>
              <a:ext cx="0" cy="216000"/>
            </a:xfrm>
            <a:prstGeom prst="line">
              <a:avLst/>
            </a:prstGeom>
            <a:ln w="25400" cap="rnd">
              <a:solidFill>
                <a:srgbClr val="FE9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3000143" y="5590819"/>
            <a:ext cx="2661285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社会形态如何更替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6074F12-8467-4018-854E-C683EF764B11}"/>
              </a:ext>
            </a:extLst>
          </p:cNvPr>
          <p:cNvGrpSpPr/>
          <p:nvPr/>
        </p:nvGrpSpPr>
        <p:grpSpPr>
          <a:xfrm>
            <a:off x="5865074" y="4839246"/>
            <a:ext cx="1095672" cy="988004"/>
            <a:chOff x="5865074" y="4839246"/>
            <a:chExt cx="1095672" cy="988004"/>
          </a:xfrm>
        </p:grpSpPr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3622D992-F111-4998-8975-736BE75DFC1C}"/>
                </a:ext>
              </a:extLst>
            </p:cNvPr>
            <p:cNvCxnSpPr>
              <a:stCxn id="90" idx="5"/>
              <a:endCxn id="153" idx="1"/>
            </p:cNvCxnSpPr>
            <p:nvPr/>
          </p:nvCxnSpPr>
          <p:spPr>
            <a:xfrm flipV="1">
              <a:off x="5865074" y="4839246"/>
              <a:ext cx="1095672" cy="896341"/>
            </a:xfrm>
            <a:prstGeom prst="bentConnector3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796AD152-D7A3-4E1B-8C74-7C47665E090D}"/>
                </a:ext>
              </a:extLst>
            </p:cNvPr>
            <p:cNvCxnSpPr>
              <a:stCxn id="90" idx="5"/>
              <a:endCxn id="151" idx="1"/>
            </p:cNvCxnSpPr>
            <p:nvPr/>
          </p:nvCxnSpPr>
          <p:spPr>
            <a:xfrm flipV="1">
              <a:off x="5865074" y="5333248"/>
              <a:ext cx="1095672" cy="402339"/>
            </a:xfrm>
            <a:prstGeom prst="bentConnector3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37DF39BB-FE1C-4845-B84B-E5C66CD287F9}"/>
                </a:ext>
              </a:extLst>
            </p:cNvPr>
            <p:cNvCxnSpPr>
              <a:stCxn id="90" idx="5"/>
              <a:endCxn id="147" idx="1"/>
            </p:cNvCxnSpPr>
            <p:nvPr/>
          </p:nvCxnSpPr>
          <p:spPr>
            <a:xfrm>
              <a:off x="5865074" y="5735587"/>
              <a:ext cx="1095672" cy="91663"/>
            </a:xfrm>
            <a:prstGeom prst="bentConnector3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60FFEFD-03D2-4B10-88C7-2B44A5001BB8}"/>
              </a:ext>
            </a:extLst>
          </p:cNvPr>
          <p:cNvGrpSpPr/>
          <p:nvPr/>
        </p:nvGrpSpPr>
        <p:grpSpPr>
          <a:xfrm>
            <a:off x="5853087" y="1177447"/>
            <a:ext cx="1121411" cy="3133536"/>
            <a:chOff x="5853087" y="1177447"/>
            <a:chExt cx="1121411" cy="3133536"/>
          </a:xfrm>
        </p:grpSpPr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CEC1763F-9977-4692-A8D6-8716C78F2348}"/>
                </a:ext>
              </a:extLst>
            </p:cNvPr>
            <p:cNvCxnSpPr>
              <a:stCxn id="92" idx="5"/>
              <a:endCxn id="125" idx="1"/>
            </p:cNvCxnSpPr>
            <p:nvPr/>
          </p:nvCxnSpPr>
          <p:spPr>
            <a:xfrm flipV="1">
              <a:off x="5865078" y="3769805"/>
              <a:ext cx="1095668" cy="262095"/>
            </a:xfrm>
            <a:prstGeom prst="bentConnector3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8CBBD235-FCBE-4F14-A95A-CF5D0B142FD4}"/>
                </a:ext>
              </a:extLst>
            </p:cNvPr>
            <p:cNvCxnSpPr>
              <a:stCxn id="92" idx="5"/>
              <a:endCxn id="123" idx="1"/>
            </p:cNvCxnSpPr>
            <p:nvPr/>
          </p:nvCxnSpPr>
          <p:spPr>
            <a:xfrm>
              <a:off x="5865078" y="4031900"/>
              <a:ext cx="1095668" cy="279083"/>
            </a:xfrm>
            <a:prstGeom prst="bentConnector3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17232BE6-337E-4CA1-B116-D01187482543}"/>
                </a:ext>
              </a:extLst>
            </p:cNvPr>
            <p:cNvCxnSpPr>
              <a:stCxn id="94" idx="5"/>
              <a:endCxn id="106" idx="1"/>
            </p:cNvCxnSpPr>
            <p:nvPr/>
          </p:nvCxnSpPr>
          <p:spPr>
            <a:xfrm flipV="1">
              <a:off x="5887974" y="2475703"/>
              <a:ext cx="1086524" cy="273030"/>
            </a:xfrm>
            <a:prstGeom prst="bentConnector3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19394100-443D-4EA5-8F4B-D1E10CDF9AB4}"/>
                </a:ext>
              </a:extLst>
            </p:cNvPr>
            <p:cNvCxnSpPr>
              <a:stCxn id="94" idx="5"/>
              <a:endCxn id="109" idx="1"/>
            </p:cNvCxnSpPr>
            <p:nvPr/>
          </p:nvCxnSpPr>
          <p:spPr>
            <a:xfrm>
              <a:off x="5887974" y="2748733"/>
              <a:ext cx="1072772" cy="26824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6173459E-10E5-4BD9-BABE-1D9555D16C1F}"/>
                </a:ext>
              </a:extLst>
            </p:cNvPr>
            <p:cNvCxnSpPr>
              <a:stCxn id="96" idx="4"/>
            </p:cNvCxnSpPr>
            <p:nvPr/>
          </p:nvCxnSpPr>
          <p:spPr>
            <a:xfrm flipV="1">
              <a:off x="5853087" y="1177447"/>
              <a:ext cx="1107659" cy="237714"/>
            </a:xfrm>
            <a:prstGeom prst="bentConnector3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0532948A-2C26-4DEC-8D5F-F9EA8B60F644}"/>
                </a:ext>
              </a:extLst>
            </p:cNvPr>
            <p:cNvCxnSpPr>
              <a:cxnSpLocks/>
              <a:stCxn id="96" idx="4"/>
              <a:endCxn id="145" idx="1"/>
            </p:cNvCxnSpPr>
            <p:nvPr/>
          </p:nvCxnSpPr>
          <p:spPr>
            <a:xfrm>
              <a:off x="5853087" y="1415161"/>
              <a:ext cx="1107659" cy="209236"/>
            </a:xfrm>
            <a:prstGeom prst="bentConnector3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0854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0854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1104</Words>
  <Application>Microsoft Macintosh PowerPoint</Application>
  <PresentationFormat>宽屏</PresentationFormat>
  <Paragraphs>262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Office 主题​​</vt:lpstr>
      <vt:lpstr>《马原》思维导图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《马原》思维导图</dc:title>
  <dc:creator>Microsoft Office User</dc:creator>
  <cp:lastModifiedBy>Microsoft Office User</cp:lastModifiedBy>
  <cp:revision>1</cp:revision>
  <dcterms:created xsi:type="dcterms:W3CDTF">2023-11-20T09:09:49Z</dcterms:created>
  <dcterms:modified xsi:type="dcterms:W3CDTF">2023-11-20T09:47:24Z</dcterms:modified>
</cp:coreProperties>
</file>