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756165952"/>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099" y="1275524"/>
            <a:ext cx="2665995" cy="321029"/>
          </a:xfrm>
          <a:prstGeom prst="rect">
            <a:avLst/>
          </a:prstGeom>
          <a:ln w="12700">
            <a:miter lim="400000"/>
          </a:ln>
        </p:spPr>
      </p:pic>
      <p:sp>
        <p:nvSpPr>
          <p:cNvPr id="113" name="Shape 58"/>
          <p:cNvSpPr/>
          <p:nvPr/>
        </p:nvSpPr>
        <p:spPr>
          <a:xfrm>
            <a:off x="537900" y="3666599"/>
            <a:ext cx="6249600" cy="92329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smtClean="0"/>
              <a:t>Lighthouse </a:t>
            </a:r>
            <a:r>
              <a:rPr lang="en-US" dirty="0"/>
              <a:t>and Innovation Team</a:t>
            </a:r>
            <a:r>
              <a:rPr lang="en-US" dirty="0" smtClean="0"/>
              <a:t>,</a:t>
            </a:r>
          </a:p>
          <a:p>
            <a:r>
              <a:rPr lang="en-US" dirty="0" smtClean="0"/>
              <a:t>Tony Smith (</a:t>
            </a:r>
            <a:r>
              <a:rPr dirty="0" smtClean="0"/>
              <a:t>Engagement Manager</a:t>
            </a:r>
            <a:r>
              <a:rPr lang="en-US" dirty="0" smtClean="0"/>
              <a:t>)</a:t>
            </a:r>
            <a:r>
              <a:rPr dirty="0" smtClean="0"/>
              <a:t> </a:t>
            </a:r>
            <a:endParaRPr lang="en-US" dirty="0" smtClean="0"/>
          </a:p>
          <a:p>
            <a:r>
              <a:rPr lang="en-US" dirty="0" smtClean="0"/>
              <a:t>Irivboje Young (Junior Consultant)</a:t>
            </a:r>
            <a:endParaRPr lang="en-US" dirty="0"/>
          </a:p>
          <a:p>
            <a:endParaRPr dirty="0"/>
          </a:p>
        </p:txBody>
      </p:sp>
      <p:pic>
        <p:nvPicPr>
          <p:cNvPr id="2" name="Picture 1"/>
          <p:cNvPicPr>
            <a:picLocks noChangeAspect="1"/>
          </p:cNvPicPr>
          <p:nvPr/>
        </p:nvPicPr>
        <p:blipFill>
          <a:blip r:embed="rId3"/>
          <a:stretch>
            <a:fillRect/>
          </a:stretch>
        </p:blipFill>
        <p:spPr>
          <a:xfrm>
            <a:off x="3833770" y="18999"/>
            <a:ext cx="5310230" cy="2140644"/>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pic>
        <p:nvPicPr>
          <p:cNvPr id="2" name="Picture 1"/>
          <p:cNvPicPr>
            <a:picLocks noChangeAspect="1"/>
          </p:cNvPicPr>
          <p:nvPr/>
        </p:nvPicPr>
        <p:blipFill>
          <a:blip r:embed="rId2"/>
          <a:stretch>
            <a:fillRect/>
          </a:stretch>
        </p:blipFill>
        <p:spPr>
          <a:xfrm>
            <a:off x="3926049" y="28352"/>
            <a:ext cx="5217951" cy="2219898"/>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89252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Approaches to </a:t>
            </a:r>
            <a:r>
              <a:rPr lang="en-US" dirty="0"/>
              <a:t>be </a:t>
            </a:r>
            <a:r>
              <a:rPr lang="en-US" dirty="0" smtClean="0"/>
              <a:t>taken in identifying the 1000 target customers for </a:t>
            </a:r>
            <a:r>
              <a:rPr lang="en-US" dirty="0"/>
              <a:t>Sprocket Central Pty </a:t>
            </a:r>
            <a:r>
              <a:rPr lang="en-US" dirty="0" smtClean="0"/>
              <a:t>Ltd</a:t>
            </a:r>
            <a:endParaRPr dirty="0"/>
          </a:p>
        </p:txBody>
      </p:sp>
      <p:sp>
        <p:nvSpPr>
          <p:cNvPr id="124" name="Shape 73"/>
          <p:cNvSpPr/>
          <p:nvPr/>
        </p:nvSpPr>
        <p:spPr>
          <a:xfrm>
            <a:off x="205025" y="1975819"/>
            <a:ext cx="4134600" cy="26045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lvl="0" algn="just">
              <a:lnSpc>
                <a:spcPct val="100000"/>
              </a:lnSpc>
            </a:pPr>
            <a:r>
              <a:rPr lang="en-US" sz="1400" dirty="0" smtClean="0">
                <a:latin typeface="Arial"/>
                <a:cs typeface="Arial"/>
                <a:sym typeface="Arial"/>
              </a:rPr>
              <a:t>As a result of the technicalities involved in your business and in-line with the company’s target of getting maximum profit, </a:t>
            </a:r>
            <a:r>
              <a:rPr lang="en-US" sz="1400" dirty="0">
                <a:latin typeface="Arial"/>
                <a:cs typeface="Arial"/>
                <a:sym typeface="Arial"/>
              </a:rPr>
              <a:t>we would be involved in </a:t>
            </a:r>
            <a:r>
              <a:rPr lang="en-US" sz="1400" dirty="0" smtClean="0">
                <a:latin typeface="Arial"/>
                <a:cs typeface="Arial"/>
                <a:sym typeface="Arial"/>
              </a:rPr>
              <a:t>detailed data analysis </a:t>
            </a:r>
            <a:r>
              <a:rPr lang="en-US" sz="1400" dirty="0">
                <a:latin typeface="Arial"/>
                <a:cs typeface="Arial"/>
                <a:sym typeface="Arial"/>
              </a:rPr>
              <a:t>of the datasets we received from </a:t>
            </a:r>
            <a:r>
              <a:rPr lang="en-US" sz="1400" dirty="0" smtClean="0">
                <a:latin typeface="Arial"/>
                <a:cs typeface="Arial"/>
                <a:sym typeface="Arial"/>
              </a:rPr>
              <a:t>you. This would help us in identifying the nature and characteristics of target customers needed for good sales and profitability.</a:t>
            </a:r>
            <a:endParaRPr lang="en-US" sz="1400" dirty="0">
              <a:latin typeface="Arial"/>
              <a:cs typeface="Arial"/>
              <a:sym typeface="Arial"/>
            </a:endParaRPr>
          </a:p>
          <a:p>
            <a:pPr lvl="0" algn="just">
              <a:lnSpc>
                <a:spcPct val="100000"/>
              </a:lnSpc>
            </a:pPr>
            <a:r>
              <a:rPr lang="en-US" sz="1400" dirty="0">
                <a:latin typeface="Arial"/>
                <a:cs typeface="Arial"/>
                <a:sym typeface="Arial"/>
              </a:rPr>
              <a:t>Our approach would be based </a:t>
            </a:r>
            <a:r>
              <a:rPr lang="en-US" sz="1400" dirty="0" smtClean="0">
                <a:latin typeface="Arial"/>
                <a:cs typeface="Arial"/>
                <a:sym typeface="Arial"/>
              </a:rPr>
              <a:t>on </a:t>
            </a:r>
            <a:r>
              <a:rPr lang="en-US" sz="1400" dirty="0">
                <a:latin typeface="Arial"/>
                <a:cs typeface="Arial"/>
                <a:sym typeface="Arial"/>
              </a:rPr>
              <a:t>three phases:  Data Exploration; Model Development and Interpretation.</a:t>
            </a:r>
          </a:p>
          <a:p>
            <a:endParaRPr dirty="0"/>
          </a:p>
        </p:txBody>
      </p:sp>
      <p:pic>
        <p:nvPicPr>
          <p:cNvPr id="2" name="Picture 1"/>
          <p:cNvPicPr>
            <a:picLocks noChangeAspect="1"/>
          </p:cNvPicPr>
          <p:nvPr/>
        </p:nvPicPr>
        <p:blipFill>
          <a:blip r:embed="rId2"/>
          <a:stretch>
            <a:fillRect/>
          </a:stretch>
        </p:blipFill>
        <p:spPr>
          <a:xfrm>
            <a:off x="5550292" y="1975819"/>
            <a:ext cx="2640065" cy="2746888"/>
          </a:xfrm>
          <a:prstGeom prst="rect">
            <a:avLst/>
          </a:prstGeom>
        </p:spPr>
      </p:pic>
      <p:pic>
        <p:nvPicPr>
          <p:cNvPr id="3" name="Picture 2"/>
          <p:cNvPicPr>
            <a:picLocks noChangeAspect="1"/>
          </p:cNvPicPr>
          <p:nvPr/>
        </p:nvPicPr>
        <p:blipFill>
          <a:blip r:embed="rId3"/>
          <a:stretch>
            <a:fillRect/>
          </a:stretch>
        </p:blipFill>
        <p:spPr>
          <a:xfrm>
            <a:off x="6316910" y="-23949"/>
            <a:ext cx="2858991" cy="1023874"/>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Data Exploration</a:t>
            </a:r>
            <a:endParaRPr dirty="0"/>
          </a:p>
        </p:txBody>
      </p:sp>
      <p:sp>
        <p:nvSpPr>
          <p:cNvPr id="133" name="Shape 82"/>
          <p:cNvSpPr/>
          <p:nvPr/>
        </p:nvSpPr>
        <p:spPr>
          <a:xfrm>
            <a:off x="205025" y="1651199"/>
            <a:ext cx="4134600" cy="310466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smtClean="0"/>
              <a:t>This is also known as Exploratory Data Analysis (EDA) and it would be carried out to help us understand the structure of the datasets, the distribution of the values and the relationships that exist among the values. Extra values/columns might be calculated, for example, age would be deducted from date of birth.</a:t>
            </a:r>
          </a:p>
          <a:p>
            <a:pPr algn="just"/>
            <a:r>
              <a:rPr lang="en-US" dirty="0" smtClean="0"/>
              <a:t>The datasets received from Sprocket Central would be explored using data visualization to create charts. </a:t>
            </a:r>
            <a:endParaRPr dirty="0"/>
          </a:p>
        </p:txBody>
      </p:sp>
      <p:pic>
        <p:nvPicPr>
          <p:cNvPr id="2" name="Picture 1"/>
          <p:cNvPicPr>
            <a:picLocks noChangeAspect="1"/>
          </p:cNvPicPr>
          <p:nvPr/>
        </p:nvPicPr>
        <p:blipFill rotWithShape="1">
          <a:blip r:embed="rId2"/>
          <a:srcRect t="10978"/>
          <a:stretch/>
        </p:blipFill>
        <p:spPr>
          <a:xfrm>
            <a:off x="4682326" y="1591805"/>
            <a:ext cx="3927032" cy="2881212"/>
          </a:xfrm>
          <a:prstGeom prst="rect">
            <a:avLst/>
          </a:prstGeom>
        </p:spPr>
      </p:pic>
      <p:pic>
        <p:nvPicPr>
          <p:cNvPr id="3" name="Picture 2"/>
          <p:cNvPicPr>
            <a:picLocks noChangeAspect="1"/>
          </p:cNvPicPr>
          <p:nvPr/>
        </p:nvPicPr>
        <p:blipFill>
          <a:blip r:embed="rId3"/>
          <a:stretch>
            <a:fillRect/>
          </a:stretch>
        </p:blipFill>
        <p:spPr>
          <a:xfrm>
            <a:off x="6284728" y="-19475"/>
            <a:ext cx="2859272" cy="1024217"/>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Model Development </a:t>
            </a:r>
            <a:endParaRPr dirty="0"/>
          </a:p>
        </p:txBody>
      </p:sp>
      <p:sp>
        <p:nvSpPr>
          <p:cNvPr id="142" name="Shape 91"/>
          <p:cNvSpPr/>
          <p:nvPr/>
        </p:nvSpPr>
        <p:spPr>
          <a:xfrm>
            <a:off x="205025" y="1854578"/>
            <a:ext cx="4517977" cy="257374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Here, we would be looking into any mathematical equations or relationships that can be used to predict results</a:t>
            </a:r>
            <a:r>
              <a:rPr dirty="0" smtClean="0"/>
              <a:t>.</a:t>
            </a:r>
            <a:r>
              <a:rPr lang="en-US" dirty="0" smtClean="0"/>
              <a:t> </a:t>
            </a:r>
          </a:p>
          <a:p>
            <a:r>
              <a:rPr lang="en-US" dirty="0" smtClean="0"/>
              <a:t>This involves relating the values from the datasets in predicting future outcomes. The visualization created through exploration would be used to predict future outcomes. For example; we would look at how age or location affects purchase, also job industry and wealth category of customers.   </a:t>
            </a:r>
            <a:endParaRPr dirty="0"/>
          </a:p>
        </p:txBody>
      </p:sp>
      <p:sp>
        <p:nvSpPr>
          <p:cNvPr id="144" name="Place any supporting images, graphs, data or extra text here."/>
          <p:cNvSpPr/>
          <p:nvPr/>
        </p:nvSpPr>
        <p:spPr>
          <a:xfrm>
            <a:off x="4969973" y="3289335"/>
            <a:ext cx="3800704" cy="4000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endParaRPr dirty="0"/>
          </a:p>
        </p:txBody>
      </p:sp>
      <p:pic>
        <p:nvPicPr>
          <p:cNvPr id="2" name="Picture 1"/>
          <p:cNvPicPr>
            <a:picLocks noChangeAspect="1"/>
          </p:cNvPicPr>
          <p:nvPr/>
        </p:nvPicPr>
        <p:blipFill>
          <a:blip r:embed="rId2"/>
          <a:stretch>
            <a:fillRect/>
          </a:stretch>
        </p:blipFill>
        <p:spPr>
          <a:xfrm>
            <a:off x="5333544" y="1591804"/>
            <a:ext cx="3500063" cy="2698736"/>
          </a:xfrm>
          <a:prstGeom prst="rect">
            <a:avLst/>
          </a:prstGeom>
        </p:spPr>
      </p:pic>
      <p:pic>
        <p:nvPicPr>
          <p:cNvPr id="3" name="Picture 2"/>
          <p:cNvPicPr>
            <a:picLocks noChangeAspect="1"/>
          </p:cNvPicPr>
          <p:nvPr/>
        </p:nvPicPr>
        <p:blipFill>
          <a:blip r:embed="rId3"/>
          <a:stretch>
            <a:fillRect/>
          </a:stretch>
        </p:blipFill>
        <p:spPr>
          <a:xfrm>
            <a:off x="6316629" y="-14814"/>
            <a:ext cx="2859272" cy="1024217"/>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Interpretation</a:t>
            </a:r>
            <a:endParaRPr dirty="0"/>
          </a:p>
        </p:txBody>
      </p:sp>
      <p:sp>
        <p:nvSpPr>
          <p:cNvPr id="151" name="Shape 100"/>
          <p:cNvSpPr/>
          <p:nvPr/>
        </p:nvSpPr>
        <p:spPr>
          <a:xfrm>
            <a:off x="205024" y="2164724"/>
            <a:ext cx="4249529" cy="230829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smtClean="0"/>
              <a:t>The developed model would then be interpreted to provide information on the expected characteristics of target customers which would help Sprocket Central Pty Ltd to make maximum profit. </a:t>
            </a:r>
          </a:p>
          <a:p>
            <a:pPr algn="just"/>
            <a:r>
              <a:rPr lang="en-US" dirty="0" smtClean="0"/>
              <a:t>The interpretation of the result would then lead to its presentation or reporting for clarification purpose. </a:t>
            </a:r>
            <a:endParaRPr dirty="0"/>
          </a:p>
        </p:txBody>
      </p:sp>
      <p:pic>
        <p:nvPicPr>
          <p:cNvPr id="2" name="Picture 1"/>
          <p:cNvPicPr>
            <a:picLocks noChangeAspect="1"/>
          </p:cNvPicPr>
          <p:nvPr/>
        </p:nvPicPr>
        <p:blipFill rotWithShape="1">
          <a:blip r:embed="rId2"/>
          <a:srcRect b="14687"/>
          <a:stretch/>
        </p:blipFill>
        <p:spPr>
          <a:xfrm>
            <a:off x="5131351" y="1557350"/>
            <a:ext cx="3464713" cy="2726667"/>
          </a:xfrm>
          <a:prstGeom prst="rect">
            <a:avLst/>
          </a:prstGeom>
        </p:spPr>
      </p:pic>
      <p:pic>
        <p:nvPicPr>
          <p:cNvPr id="3" name="Picture 2"/>
          <p:cNvPicPr>
            <a:picLocks noChangeAspect="1"/>
          </p:cNvPicPr>
          <p:nvPr/>
        </p:nvPicPr>
        <p:blipFill>
          <a:blip r:embed="rId3"/>
          <a:stretch>
            <a:fillRect/>
          </a:stretch>
        </p:blipFill>
        <p:spPr>
          <a:xfrm>
            <a:off x="6316629" y="-1730"/>
            <a:ext cx="2859272" cy="1024217"/>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620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8" y="1895175"/>
            <a:ext cx="5166615" cy="153885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lang="en-US" sz="4400" dirty="0" smtClean="0"/>
              <a:t>Thank you for the attention</a:t>
            </a:r>
            <a:endParaRPr sz="4400" dirty="0"/>
          </a:p>
        </p:txBody>
      </p:sp>
      <p:pic>
        <p:nvPicPr>
          <p:cNvPr id="2" name="Picture 1"/>
          <p:cNvPicPr>
            <a:picLocks noChangeAspect="1"/>
          </p:cNvPicPr>
          <p:nvPr/>
        </p:nvPicPr>
        <p:blipFill>
          <a:blip r:embed="rId2"/>
          <a:stretch>
            <a:fillRect/>
          </a:stretch>
        </p:blipFill>
        <p:spPr>
          <a:xfrm>
            <a:off x="6284728" y="0"/>
            <a:ext cx="2859272" cy="1024217"/>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288</TotalTime>
  <Words>326</Words>
  <Application>Microsoft Office PowerPoint</Application>
  <PresentationFormat>On-screen Show (16:9)</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modified xsi:type="dcterms:W3CDTF">2023-10-30T21:04:13Z</dcterms:modified>
</cp:coreProperties>
</file>