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3CB405-780A-6B40-8B2F-87D08BF4AED7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1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0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66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08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11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1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62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0AC613-52CC-A529-044B-4F674B12893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1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0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5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24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61621"/>
          </a:xfrm>
        </p:spPr>
        <p:txBody>
          <a:bodyPr/>
          <a:lstStyle/>
          <a:p>
            <a:pPr algn="ctr"/>
            <a:r>
              <a:rPr lang="en-GB" sz="3600" b="1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FORAGE – DATA SCIENCE INTERNSHIP 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61242"/>
            <a:ext cx="9355266" cy="1656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by</a:t>
            </a:r>
          </a:p>
          <a:p>
            <a:endParaRPr lang="en-US" dirty="0"/>
          </a:p>
          <a:p>
            <a:r>
              <a:rPr lang="en-US" sz="2800" b="1" dirty="0"/>
              <a:t>Young Irivboje, Ph.D.</a:t>
            </a:r>
          </a:p>
          <a:p>
            <a:r>
              <a:rPr lang="en-US" sz="1800" dirty="0"/>
              <a:t>Data scientist</a:t>
            </a:r>
          </a:p>
          <a:p>
            <a:endParaRPr lang="en-GB" b="1" dirty="0"/>
          </a:p>
        </p:txBody>
      </p:sp>
      <p:pic>
        <p:nvPicPr>
          <p:cNvPr id="4" name="Picture 3" descr="British Airways logo">
            <a:hlinkClick r:id="rId2"/>
            <a:extLst>
              <a:ext uri="{FF2B5EF4-FFF2-40B4-BE49-F238E27FC236}">
                <a16:creationId xmlns:a16="http://schemas.microsoft.com/office/drawing/2014/main" id="{1AF3041C-884C-E443-7FC8-B75E0FB92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9" y="1809077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957"/>
          </a:xfrm>
        </p:spPr>
        <p:txBody>
          <a:bodyPr/>
          <a:lstStyle/>
          <a:p>
            <a:pPr algn="ctr"/>
            <a:r>
              <a:rPr lang="en-GB" sz="4000" b="1" dirty="0"/>
              <a:t>					PREDICTIVE MODEL</a:t>
            </a:r>
            <a:br>
              <a:rPr lang="en-GB" dirty="0"/>
            </a:b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2A72728-A37D-169E-DE41-F8E09C08D347}"/>
              </a:ext>
            </a:extLst>
          </p:cNvPr>
          <p:cNvSpPr txBox="1">
            <a:spLocks/>
          </p:cNvSpPr>
          <p:nvPr/>
        </p:nvSpPr>
        <p:spPr>
          <a:xfrm>
            <a:off x="4164057" y="3018161"/>
            <a:ext cx="2979869" cy="408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GB" sz="1200" dirty="0"/>
            </a:br>
            <a:endParaRPr lang="en-GB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C98B02-A5A2-1B68-05C7-D7A03DC8CE93}"/>
              </a:ext>
            </a:extLst>
          </p:cNvPr>
          <p:cNvSpPr/>
          <p:nvPr/>
        </p:nvSpPr>
        <p:spPr>
          <a:xfrm>
            <a:off x="500258" y="1159962"/>
            <a:ext cx="4615057" cy="172621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 Black" panose="020B0A040201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Classification Report</a:t>
            </a:r>
          </a:p>
          <a:p>
            <a:r>
              <a:rPr lang="en-US" sz="1400" dirty="0"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Model Accuracy – 67%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  <a:r>
              <a:rPr lang="en-US" sz="1400" b="1" dirty="0"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Precision		Recall	f1-score</a:t>
            </a:r>
          </a:p>
          <a:p>
            <a:r>
              <a:rPr lang="en-US" sz="1400" dirty="0"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0	63%			58%		60%			</a:t>
            </a:r>
          </a:p>
          <a:p>
            <a:pPr marL="342900" indent="-342900">
              <a:buAutoNum type="arabicPlain"/>
            </a:pPr>
            <a:r>
              <a:rPr lang="en-US" sz="1400" dirty="0"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62%			67%		64%</a:t>
            </a:r>
            <a:endParaRPr lang="en-GB" sz="1400" dirty="0">
              <a:latin typeface="Arial Rounded MT Bold" panose="020F070403050403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latin typeface="Arial Rounded MT Bold" panose="020F070403050403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Test Accuracy – 62% </a:t>
            </a:r>
            <a:endParaRPr lang="en-US" sz="1400" dirty="0">
              <a:latin typeface="Arial Rounded MT Bold" panose="020F070403050403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2C2E7-ED71-F65E-D757-681A526CA658}"/>
              </a:ext>
            </a:extLst>
          </p:cNvPr>
          <p:cNvSpPr/>
          <p:nvPr/>
        </p:nvSpPr>
        <p:spPr>
          <a:xfrm>
            <a:off x="5175848" y="1148641"/>
            <a:ext cx="2730585" cy="55413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400" dirty="0">
                <a:latin typeface="Arial Rounded MT Bold" panose="020F0704030504030204" pitchFamily="34" charset="0"/>
              </a:rPr>
              <a:t>The dataset was highly imbalanced (0s – 42706 and 1s -7476), which greatly impacted its accuracy. We balanced the dataset by the same number of classes (7400 each) and set some hyperparameters for fitting.</a:t>
            </a:r>
            <a:endParaRPr lang="en-GB" sz="14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0329F-0F4C-A28A-4CA6-C221CFC9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227560" y="2148656"/>
            <a:ext cx="5280713" cy="38019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C2393-C217-4BAB-F47B-6220685F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316" y="4316691"/>
            <a:ext cx="2424102" cy="246976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E0962-0E69-0E27-1D44-547D2648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9" y="3205788"/>
            <a:ext cx="4615058" cy="34841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956894-1C40-1259-17CE-BBA2F2BB8F32}"/>
              </a:ext>
            </a:extLst>
          </p:cNvPr>
          <p:cNvSpPr/>
          <p:nvPr/>
        </p:nvSpPr>
        <p:spPr>
          <a:xfrm>
            <a:off x="1482070" y="3080981"/>
            <a:ext cx="2730585" cy="282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Correlation Matrix</a:t>
            </a:r>
            <a:endParaRPr lang="en-GB" sz="14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A8B0B8-D95F-0D1A-F5CE-D04A18AD15E6}"/>
              </a:ext>
            </a:extLst>
          </p:cNvPr>
          <p:cNvSpPr/>
          <p:nvPr/>
        </p:nvSpPr>
        <p:spPr>
          <a:xfrm>
            <a:off x="8597793" y="1214112"/>
            <a:ext cx="2603350" cy="2827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 Rounded MT Bold" panose="020F0704030504030204" pitchFamily="34" charset="0"/>
              </a:rPr>
              <a:t>Important Features</a:t>
            </a:r>
            <a:endParaRPr lang="en-GB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883</TotalTime>
  <Words>117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Arial Rounded MT Bold</vt:lpstr>
      <vt:lpstr>Calibri</vt:lpstr>
      <vt:lpstr>Century Gothic</vt:lpstr>
      <vt:lpstr>Wingdings 3</vt:lpstr>
      <vt:lpstr>Ion</vt:lpstr>
      <vt:lpstr>FORAGE – DATA SCIENCE INTERNSHIP </vt:lpstr>
      <vt:lpstr>     PREDICTIVE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Young Irivboje</cp:lastModifiedBy>
  <cp:revision>8</cp:revision>
  <dcterms:created xsi:type="dcterms:W3CDTF">2022-12-06T11:13:27Z</dcterms:created>
  <dcterms:modified xsi:type="dcterms:W3CDTF">2024-08-31T16:37:56Z</dcterms:modified>
</cp:coreProperties>
</file>