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320" r:id="rId3"/>
    <p:sldId id="384" r:id="rId4"/>
    <p:sldId id="385" r:id="rId5"/>
    <p:sldId id="396" r:id="rId6"/>
    <p:sldId id="397" r:id="rId7"/>
    <p:sldId id="398" r:id="rId8"/>
    <p:sldId id="395" r:id="rId9"/>
    <p:sldId id="386" r:id="rId10"/>
    <p:sldId id="388" r:id="rId11"/>
    <p:sldId id="389" r:id="rId12"/>
    <p:sldId id="391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7" autoAdjust="0"/>
    <p:restoredTop sz="88201" autoAdjust="0"/>
  </p:normalViewPr>
  <p:slideViewPr>
    <p:cSldViewPr>
      <p:cViewPr varScale="1">
        <p:scale>
          <a:sx n="149" d="100"/>
          <a:sy n="149" d="100"/>
        </p:scale>
        <p:origin x="20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1571-BB89-4D0B-A065-3AFBB7CD1DB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8DC2-8F1D-4806-B4B4-1EA3A64FE2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84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13C2A-458B-4756-BA38-70AB9195430C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F28C-C7C1-4F83-B1E4-E84511F4ABE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49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522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17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2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57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0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62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91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6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9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F28C-C7C1-4F83-B1E4-E84511F4ABE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70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titre">
    <p:bg>
      <p:bgPr>
        <a:blipFill dpi="0" rotWithShape="1">
          <a:blip r:embed="rId2" cstate="print">
            <a:lum/>
          </a:blip>
          <a:srcRect/>
          <a:stretch>
            <a:fillRect l="100000" r="100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efluidCartouche.png"/>
          <p:cNvPicPr>
            <a:picLocks noChangeAspect="1"/>
          </p:cNvPicPr>
          <p:nvPr userDrawn="1"/>
        </p:nvPicPr>
        <p:blipFill>
          <a:blip r:embed="rId3" cstate="print"/>
          <a:srcRect l="7817" t="68741" r="3699" b="7330"/>
          <a:stretch>
            <a:fillRect/>
          </a:stretch>
        </p:blipFill>
        <p:spPr bwMode="auto">
          <a:xfrm>
            <a:off x="6588225" y="5694844"/>
            <a:ext cx="2403476" cy="95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456902" y="524777"/>
            <a:ext cx="8230197" cy="896267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0"/>
          </p:nvPr>
        </p:nvSpPr>
        <p:spPr>
          <a:xfrm>
            <a:off x="462816" y="1421044"/>
            <a:ext cx="6975958" cy="72558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ntenu">
    <p:bg>
      <p:bgPr>
        <a:blipFill dpi="0" rotWithShape="1">
          <a:blip r:embed="rId2" cstate="print">
            <a:lum/>
          </a:blip>
          <a:srcRect/>
          <a:stretch>
            <a:fillRect t="-4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efluid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9" y="6263973"/>
            <a:ext cx="1449454" cy="4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1" y="832179"/>
            <a:ext cx="8026126" cy="51220"/>
          </a:xfrm>
          <a:prstGeom prst="rect">
            <a:avLst/>
          </a:prstGeom>
          <a:gradFill flip="none" rotWithShape="1">
            <a:gsLst>
              <a:gs pos="61000">
                <a:schemeClr val="tx1">
                  <a:lumMod val="75000"/>
                  <a:lumOff val="25000"/>
                  <a:alpha val="71000"/>
                </a:schemeClr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533" y="225819"/>
            <a:ext cx="7738866" cy="56471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440594" y="1093708"/>
            <a:ext cx="8398268" cy="524373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 3" pitchFamily="18" charset="2"/>
              <a:buChar char=""/>
              <a:tabLst/>
              <a:defRPr sz="2000" b="1" baseline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48000">
              <a:spcBef>
                <a:spcPts val="48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00000">
              <a:buClr>
                <a:schemeClr val="tx1">
                  <a:lumMod val="75000"/>
                  <a:lumOff val="25000"/>
                </a:schemeClr>
              </a:buClr>
              <a:buSzPct val="8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188000">
              <a:buClr>
                <a:schemeClr val="tx1">
                  <a:lumMod val="75000"/>
                  <a:lumOff val="25000"/>
                </a:schemeClr>
              </a:buClr>
              <a:buSzPct val="8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ZoneTexte 5"/>
          <p:cNvSpPr txBox="1">
            <a:spLocks noChangeArrowheads="1"/>
          </p:cNvSpPr>
          <p:nvPr userDrawn="1"/>
        </p:nvSpPr>
        <p:spPr bwMode="auto">
          <a:xfrm>
            <a:off x="33338" y="6453336"/>
            <a:ext cx="5517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88232530-E74E-41F8-B23E-909DCD6135F1}" type="slidenum">
              <a:rPr lang="fr-FR" altLang="fr-FR" sz="1600" smtClean="0"/>
              <a:pPr eaLnBrk="1" hangingPunct="1">
                <a:defRPr/>
              </a:pPr>
              <a:t>‹N°›</a:t>
            </a:fld>
            <a:endParaRPr lang="fr-FR" alt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55BE-FDAB-4809-B5F3-35B099F0EFE4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12C2-587A-4BAE-AEBA-D4678C2628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  <p:sldLayoutId id="2147483674" r:id="rId14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8802-466A-487E-A50E-C55A50DBFF11}" type="datetimeFigureOut">
              <a:rPr lang="fr-FR" smtClean="0"/>
              <a:pPr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1EE4-F295-4195-A02A-45543A32DA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594058" y="1268760"/>
            <a:ext cx="5893431" cy="896378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j-ea"/>
                <a:cs typeface="+mj-cs"/>
              </a:rPr>
              <a:t>Cours Licence PRO </a:t>
            </a:r>
            <a:r>
              <a:rPr lang="fr-F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j-ea"/>
                <a:cs typeface="+mj-cs"/>
              </a:rPr>
              <a:t>JavaEE</a:t>
            </a:r>
            <a:endParaRPr lang="fr-F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j-ea"/>
                <a:cs typeface="+mj-cs"/>
              </a:rPr>
              <a:t>2022-2023</a:t>
            </a:r>
            <a:endParaRPr lang="fr-F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j-ea"/>
                <a:cs typeface="+mj-cs"/>
              </a:rPr>
              <a:t>Examen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32" y="0"/>
            <a:ext cx="2331368" cy="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Sujet 1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 smtClean="0"/>
              <a:t>Application annuaire entreprise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/>
              <a:t>On dois pouvoir</a:t>
            </a:r>
          </a:p>
          <a:p>
            <a:pPr lvl="2">
              <a:lnSpc>
                <a:spcPct val="90000"/>
              </a:lnSpc>
            </a:pPr>
            <a:r>
              <a:rPr lang="fr-FR" sz="2400" dirty="0" smtClean="0"/>
              <a:t>Afficher </a:t>
            </a:r>
            <a:r>
              <a:rPr lang="fr-FR" sz="2400" dirty="0" smtClean="0"/>
              <a:t>l’annuaire par ordre alphabétique</a:t>
            </a:r>
          </a:p>
          <a:p>
            <a:pPr lvl="2">
              <a:lnSpc>
                <a:spcPct val="90000"/>
              </a:lnSpc>
            </a:pPr>
            <a:r>
              <a:rPr lang="fr-FR" sz="2400" dirty="0" smtClean="0"/>
              <a:t>Recherche dans l’annuaire</a:t>
            </a:r>
          </a:p>
          <a:p>
            <a:pPr lvl="2">
              <a:lnSpc>
                <a:spcPct val="90000"/>
              </a:lnSpc>
            </a:pPr>
            <a:r>
              <a:rPr lang="fr-FR" sz="2400" dirty="0" smtClean="0"/>
              <a:t>Ajouter une personne dans l’annuaire</a:t>
            </a:r>
          </a:p>
          <a:p>
            <a:pPr lvl="3">
              <a:lnSpc>
                <a:spcPct val="90000"/>
              </a:lnSpc>
            </a:pPr>
            <a:r>
              <a:rPr lang="fr-FR" sz="2400" dirty="0" smtClean="0"/>
              <a:t>Tous les champs doivent être remplis</a:t>
            </a:r>
          </a:p>
          <a:p>
            <a:pPr lvl="2">
              <a:lnSpc>
                <a:spcPct val="90000"/>
              </a:lnSpc>
            </a:pPr>
            <a:r>
              <a:rPr lang="fr-FR" sz="2400" dirty="0" smtClean="0"/>
              <a:t>Supprimer une personne de l’annuaire</a:t>
            </a:r>
          </a:p>
          <a:p>
            <a:pPr lvl="2">
              <a:lnSpc>
                <a:spcPct val="90000"/>
              </a:lnSpc>
            </a:pPr>
            <a:r>
              <a:rPr lang="fr-FR" sz="2400" dirty="0" smtClean="0"/>
              <a:t>Modifier une personne de l’annuaire</a:t>
            </a:r>
          </a:p>
          <a:p>
            <a:pPr lvl="3">
              <a:lnSpc>
                <a:spcPct val="90000"/>
              </a:lnSpc>
            </a:pPr>
            <a:r>
              <a:rPr lang="fr-FR" sz="2600" i="1" dirty="0"/>
              <a:t> </a:t>
            </a:r>
            <a:r>
              <a:rPr lang="fr-FR" sz="2600" i="1" dirty="0" smtClean="0"/>
              <a:t>le mot de passe n’est modifiable que par la personne </a:t>
            </a:r>
            <a:r>
              <a:rPr lang="fr-FR" sz="2600" i="1" dirty="0" smtClean="0"/>
              <a:t>elle-même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Caractéristiques de la personne</a:t>
            </a:r>
          </a:p>
          <a:p>
            <a:pPr lvl="2">
              <a:lnSpc>
                <a:spcPct val="90000"/>
              </a:lnSpc>
            </a:pPr>
            <a:r>
              <a:rPr lang="fr-FR" sz="2400" dirty="0"/>
              <a:t>Nom, prénom, login, mot de passe, date arrivée entreprise, une adresse email</a:t>
            </a:r>
          </a:p>
          <a:p>
            <a:pPr lvl="3">
              <a:lnSpc>
                <a:spcPct val="90000"/>
              </a:lnSpc>
            </a:pPr>
            <a:endParaRPr lang="fr-FR" sz="2600" i="1" dirty="0"/>
          </a:p>
        </p:txBody>
      </p:sp>
    </p:spTree>
    <p:extLst>
      <p:ext uri="{BB962C8B-B14F-4D97-AF65-F5344CB8AC3E}">
        <p14:creationId xmlns:p14="http://schemas.microsoft.com/office/powerpoint/2010/main" val="3543641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Sujet 2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 smtClean="0"/>
              <a:t>Application </a:t>
            </a:r>
            <a:r>
              <a:rPr lang="fr-FR" sz="2800" dirty="0" smtClean="0"/>
              <a:t>réservation de rendez-vous</a:t>
            </a:r>
            <a:endParaRPr lang="fr-FR" sz="2800" dirty="0" smtClean="0"/>
          </a:p>
          <a:p>
            <a:pPr lvl="1">
              <a:lnSpc>
                <a:spcPct val="90000"/>
              </a:lnSpc>
            </a:pPr>
            <a:r>
              <a:rPr lang="fr-FR" sz="2400" dirty="0" smtClean="0"/>
              <a:t>Gestion de rendez-vous client/employé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/>
              <a:t>On doit pouvoir</a:t>
            </a:r>
            <a:endParaRPr lang="fr-FR" sz="2400" dirty="0" smtClean="0"/>
          </a:p>
          <a:p>
            <a:pPr lvl="2">
              <a:lnSpc>
                <a:spcPct val="90000"/>
              </a:lnSpc>
            </a:pPr>
            <a:r>
              <a:rPr lang="fr-FR" sz="2400" dirty="0" smtClean="0"/>
              <a:t>Afficher la liste des </a:t>
            </a:r>
            <a:r>
              <a:rPr lang="fr-FR" sz="2400" dirty="0" smtClean="0"/>
              <a:t>rendez-vous, pouvoir trier par date, employé, client</a:t>
            </a:r>
            <a:endParaRPr lang="fr-FR" sz="2400" dirty="0" smtClean="0"/>
          </a:p>
          <a:p>
            <a:pPr lvl="2">
              <a:lnSpc>
                <a:spcPct val="90000"/>
              </a:lnSpc>
            </a:pPr>
            <a:r>
              <a:rPr lang="fr-FR" sz="2400" dirty="0" smtClean="0"/>
              <a:t>Consulter </a:t>
            </a:r>
            <a:r>
              <a:rPr lang="fr-FR" sz="2400" dirty="0" smtClean="0"/>
              <a:t>un </a:t>
            </a:r>
            <a:r>
              <a:rPr lang="fr-FR" sz="2400" dirty="0" smtClean="0"/>
              <a:t>rendez-vous : date/heure/client/employé</a:t>
            </a:r>
            <a:endParaRPr lang="fr-FR" sz="2400" dirty="0"/>
          </a:p>
          <a:p>
            <a:pPr lvl="2">
              <a:lnSpc>
                <a:spcPct val="90000"/>
              </a:lnSpc>
            </a:pPr>
            <a:r>
              <a:rPr lang="fr-FR" sz="2400" dirty="0" smtClean="0"/>
              <a:t>Ajouter un </a:t>
            </a:r>
            <a:r>
              <a:rPr lang="fr-FR" sz="2400" dirty="0" smtClean="0"/>
              <a:t>rendez-vous</a:t>
            </a:r>
            <a:endParaRPr lang="fr-FR" sz="2400" dirty="0" smtClean="0"/>
          </a:p>
          <a:p>
            <a:pPr lvl="3">
              <a:lnSpc>
                <a:spcPct val="90000"/>
              </a:lnSpc>
            </a:pPr>
            <a:r>
              <a:rPr lang="fr-FR" sz="2400" dirty="0" smtClean="0"/>
              <a:t>Pas 2 rendez-vous en même temps pour un client et un employé</a:t>
            </a:r>
          </a:p>
          <a:p>
            <a:pPr lvl="2">
              <a:lnSpc>
                <a:spcPct val="90000"/>
              </a:lnSpc>
            </a:pPr>
            <a:r>
              <a:rPr lang="fr-FR" sz="2400" dirty="0" smtClean="0"/>
              <a:t>Modification d’un rendez-vous</a:t>
            </a:r>
          </a:p>
          <a:p>
            <a:pPr lvl="2">
              <a:lnSpc>
                <a:spcPct val="90000"/>
              </a:lnSpc>
            </a:pPr>
            <a:endParaRPr lang="fr-FR" sz="2400" dirty="0"/>
          </a:p>
          <a:p>
            <a:pPr lvl="1">
              <a:lnSpc>
                <a:spcPct val="90000"/>
              </a:lnSpc>
            </a:pPr>
            <a:endParaRPr lang="fr-FR" sz="2600" i="1" dirty="0"/>
          </a:p>
        </p:txBody>
      </p:sp>
    </p:spTree>
    <p:extLst>
      <p:ext uri="{BB962C8B-B14F-4D97-AF65-F5344CB8AC3E}">
        <p14:creationId xmlns:p14="http://schemas.microsoft.com/office/powerpoint/2010/main" val="1350121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Examen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r-FR" sz="2800" dirty="0" smtClean="0"/>
              <a:t>Principes généraux</a:t>
            </a:r>
          </a:p>
          <a:p>
            <a:pPr lvl="1">
              <a:lnSpc>
                <a:spcPct val="220000"/>
              </a:lnSpc>
            </a:pPr>
            <a:r>
              <a:rPr lang="fr-FR" sz="2600" dirty="0" smtClean="0"/>
              <a:t>À rendre une semaine plus tard soit le mardi </a:t>
            </a:r>
            <a:r>
              <a:rPr lang="fr-FR" sz="2600" dirty="0" smtClean="0"/>
              <a:t>23 </a:t>
            </a:r>
            <a:r>
              <a:rPr lang="fr-FR" sz="2600" dirty="0" smtClean="0"/>
              <a:t>mai </a:t>
            </a:r>
            <a:r>
              <a:rPr lang="fr-FR" sz="2600" dirty="0" smtClean="0"/>
              <a:t>(minuit)</a:t>
            </a:r>
            <a:endParaRPr lang="fr-FR" sz="2600" dirty="0" smtClean="0"/>
          </a:p>
          <a:p>
            <a:pPr lvl="2">
              <a:lnSpc>
                <a:spcPct val="220000"/>
              </a:lnSpc>
            </a:pPr>
            <a:r>
              <a:rPr lang="fr-FR" sz="2600" dirty="0" smtClean="0"/>
              <a:t>1 point en moins par jour de retard</a:t>
            </a:r>
          </a:p>
          <a:p>
            <a:pPr lvl="2">
              <a:lnSpc>
                <a:spcPct val="220000"/>
              </a:lnSpc>
            </a:pPr>
            <a:r>
              <a:rPr lang="fr-FR" sz="2600" dirty="0" smtClean="0"/>
              <a:t>Après le </a:t>
            </a:r>
            <a:r>
              <a:rPr lang="fr-FR" sz="2600" dirty="0" smtClean="0"/>
              <a:t>26 </a:t>
            </a:r>
            <a:r>
              <a:rPr lang="fr-FR" sz="2600" dirty="0" smtClean="0"/>
              <a:t>mai minuit c’est 0</a:t>
            </a:r>
          </a:p>
          <a:p>
            <a:pPr lvl="1">
              <a:lnSpc>
                <a:spcPct val="220000"/>
              </a:lnSpc>
            </a:pPr>
            <a:r>
              <a:rPr lang="fr-FR" sz="2600" dirty="0" smtClean="0"/>
              <a:t>L’examen est </a:t>
            </a:r>
            <a:r>
              <a:rPr lang="fr-FR" sz="2600" b="1" dirty="0" smtClean="0"/>
              <a:t>individuel</a:t>
            </a:r>
          </a:p>
          <a:p>
            <a:pPr lvl="1">
              <a:lnSpc>
                <a:spcPct val="220000"/>
              </a:lnSpc>
            </a:pPr>
            <a:r>
              <a:rPr lang="fr-FR" sz="2600" dirty="0"/>
              <a:t>Vous pouvez poser des questions</a:t>
            </a:r>
          </a:p>
          <a:p>
            <a:pPr lvl="1">
              <a:lnSpc>
                <a:spcPct val="90000"/>
              </a:lnSpc>
            </a:pPr>
            <a:endParaRPr lang="fr-FR" sz="2600" i="1" dirty="0"/>
          </a:p>
        </p:txBody>
      </p:sp>
    </p:spTree>
    <p:extLst>
      <p:ext uri="{BB962C8B-B14F-4D97-AF65-F5344CB8AC3E}">
        <p14:creationId xmlns:p14="http://schemas.microsoft.com/office/powerpoint/2010/main" val="1435182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Examen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 smtClean="0"/>
              <a:t>Découpage</a:t>
            </a:r>
          </a:p>
          <a:p>
            <a:pPr lvl="1">
              <a:lnSpc>
                <a:spcPct val="200000"/>
              </a:lnSpc>
            </a:pPr>
            <a:r>
              <a:rPr lang="fr-FR" sz="2600" dirty="0" smtClean="0"/>
              <a:t>Un questionnaire (noté sur 10)</a:t>
            </a:r>
          </a:p>
          <a:p>
            <a:pPr lvl="1">
              <a:lnSpc>
                <a:spcPct val="200000"/>
              </a:lnSpc>
            </a:pPr>
            <a:r>
              <a:rPr lang="fr-FR" sz="2600" dirty="0" smtClean="0"/>
              <a:t>Un projet </a:t>
            </a:r>
            <a:r>
              <a:rPr lang="fr-FR" sz="2600" dirty="0" err="1" smtClean="0"/>
              <a:t>javaEE</a:t>
            </a:r>
            <a:r>
              <a:rPr lang="fr-FR" sz="2600" dirty="0" smtClean="0"/>
              <a:t>/</a:t>
            </a:r>
            <a:r>
              <a:rPr lang="fr-FR" sz="2600" dirty="0" err="1" smtClean="0"/>
              <a:t>jakartaEE</a:t>
            </a:r>
            <a:r>
              <a:rPr lang="fr-FR" sz="2600" dirty="0" smtClean="0"/>
              <a:t> </a:t>
            </a:r>
            <a:r>
              <a:rPr lang="fr-FR" sz="2600" dirty="0" smtClean="0"/>
              <a:t>(noté sur 10)</a:t>
            </a:r>
          </a:p>
          <a:p>
            <a:pPr lvl="2">
              <a:lnSpc>
                <a:spcPct val="200000"/>
              </a:lnSpc>
            </a:pPr>
            <a:r>
              <a:rPr lang="fr-FR" sz="2600" dirty="0" smtClean="0"/>
              <a:t>Soit sur </a:t>
            </a:r>
            <a:r>
              <a:rPr lang="fr-FR" sz="2600" dirty="0" err="1" smtClean="0"/>
              <a:t>github</a:t>
            </a:r>
            <a:endParaRPr lang="fr-FR" sz="2600" dirty="0" smtClean="0"/>
          </a:p>
          <a:p>
            <a:pPr lvl="2">
              <a:lnSpc>
                <a:spcPct val="200000"/>
              </a:lnSpc>
            </a:pPr>
            <a:r>
              <a:rPr lang="fr-FR" sz="2600" dirty="0" smtClean="0"/>
              <a:t>Soit en me l’envoyant par mail</a:t>
            </a:r>
          </a:p>
          <a:p>
            <a:pPr lvl="2">
              <a:lnSpc>
                <a:spcPct val="200000"/>
              </a:lnSpc>
            </a:pPr>
            <a:r>
              <a:rPr lang="fr-FR" sz="2600" dirty="0" smtClean="0"/>
              <a:t>2 sujets </a:t>
            </a:r>
            <a:r>
              <a:rPr lang="fr-FR" sz="2600" b="1" dirty="0" smtClean="0"/>
              <a:t>au choix (n’en faire qu’un)</a:t>
            </a:r>
          </a:p>
        </p:txBody>
      </p:sp>
    </p:spTree>
    <p:extLst>
      <p:ext uri="{BB962C8B-B14F-4D97-AF65-F5344CB8AC3E}">
        <p14:creationId xmlns:p14="http://schemas.microsoft.com/office/powerpoint/2010/main" val="700484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Questionnaire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fr-FR" sz="2800" dirty="0" smtClean="0"/>
              <a:t>Qu’est-ce que </a:t>
            </a:r>
            <a:r>
              <a:rPr lang="fr-FR" sz="2800" dirty="0" err="1" smtClean="0"/>
              <a:t>maven</a:t>
            </a:r>
            <a:r>
              <a:rPr lang="fr-FR" sz="2800" dirty="0" smtClean="0"/>
              <a:t> 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fr-FR" sz="28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fr-FR" sz="2800" dirty="0" smtClean="0"/>
              <a:t>Quelle est l’arborescence d’un projet d’une application web utilisant </a:t>
            </a:r>
            <a:r>
              <a:rPr lang="fr-FR" sz="2800" dirty="0" err="1" smtClean="0"/>
              <a:t>maven</a:t>
            </a:r>
            <a:r>
              <a:rPr lang="fr-FR" sz="2800" dirty="0" smtClean="0"/>
              <a:t> 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fr-FR" sz="28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fr-FR" sz="2800" dirty="0" smtClean="0"/>
              <a:t>Indiquer les 3 attributs nécessaires pour décrire un artefact </a:t>
            </a:r>
            <a:r>
              <a:rPr lang="fr-FR" sz="2800" dirty="0" err="1" smtClean="0"/>
              <a:t>maven</a:t>
            </a:r>
            <a:endParaRPr lang="fr-FR" sz="28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fr-FR" sz="28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fr-FR" sz="2800" dirty="0" smtClean="0"/>
              <a:t>Citer 2 autres outils « concurrents » de </a:t>
            </a:r>
            <a:r>
              <a:rPr lang="fr-FR" sz="2800" dirty="0" err="1" smtClean="0"/>
              <a:t>maven</a:t>
            </a:r>
            <a:endParaRPr lang="fr-F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271954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Questionnaire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5"/>
            </a:pPr>
            <a:r>
              <a:rPr lang="fr-FR" sz="2800" dirty="0" smtClean="0"/>
              <a:t>Qu’est-ce que le « TDD » 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5"/>
            </a:pPr>
            <a:endParaRPr lang="fr-FR" sz="28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5"/>
            </a:pPr>
            <a:r>
              <a:rPr lang="fr-FR" sz="2800" dirty="0" smtClean="0"/>
              <a:t>Quels sont les principes « SOLID » 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5"/>
            </a:pPr>
            <a:endParaRPr lang="fr-FR" sz="28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5"/>
            </a:pPr>
            <a:r>
              <a:rPr lang="fr-FR" sz="2800" dirty="0" smtClean="0"/>
              <a:t>Citer 3 serveurs d’applications java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5"/>
            </a:pPr>
            <a:endParaRPr lang="fr-FR" sz="28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5"/>
            </a:pPr>
            <a:r>
              <a:rPr lang="fr-FR" sz="2800" dirty="0" smtClean="0"/>
              <a:t>Dans quel fichier se trouve la configuration des servlets d’une application web ?</a:t>
            </a:r>
            <a:endParaRPr lang="fr-F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2718360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Questionnaire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9"/>
            </a:pPr>
            <a:r>
              <a:rPr lang="fr-FR" sz="2800" dirty="0" smtClean="0"/>
              <a:t>Quelles sont les 3 directives spécifiées par les spécifications des JSP ? (les citer et indiquer leurs rôles)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9"/>
            </a:pPr>
            <a:endParaRPr lang="fr-FR" sz="28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9"/>
            </a:pPr>
            <a:r>
              <a:rPr lang="fr-FR" sz="2800" dirty="0"/>
              <a:t> </a:t>
            </a:r>
            <a:r>
              <a:rPr lang="fr-FR" sz="2800" dirty="0" smtClean="0"/>
              <a:t>Donner une rapide définition de docker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9"/>
            </a:pP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912126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Projet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 smtClean="0"/>
              <a:t>Le projet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Un projet </a:t>
            </a:r>
            <a:r>
              <a:rPr lang="fr-FR" sz="2600" dirty="0" err="1" smtClean="0"/>
              <a:t>javaEE</a:t>
            </a:r>
            <a:r>
              <a:rPr lang="fr-FR" sz="2600" dirty="0" smtClean="0"/>
              <a:t>/</a:t>
            </a:r>
            <a:r>
              <a:rPr lang="fr-FR" sz="2600" dirty="0" err="1" smtClean="0"/>
              <a:t>jakartaEE</a:t>
            </a:r>
            <a:r>
              <a:rPr lang="fr-FR" sz="2600" dirty="0" smtClean="0"/>
              <a:t> </a:t>
            </a:r>
            <a:r>
              <a:rPr lang="fr-FR" sz="2600" dirty="0" smtClean="0"/>
              <a:t>(</a:t>
            </a:r>
            <a:r>
              <a:rPr lang="fr-FR" sz="2600" dirty="0" err="1" smtClean="0"/>
              <a:t>JavaSE</a:t>
            </a:r>
            <a:r>
              <a:rPr lang="fr-FR" sz="2600" dirty="0" smtClean="0"/>
              <a:t> 11 ou 17) </a:t>
            </a:r>
            <a:r>
              <a:rPr lang="fr-FR" sz="2600" dirty="0" smtClean="0"/>
              <a:t>que l’on construit avec Maven, connecté à une BDD (</a:t>
            </a:r>
            <a:r>
              <a:rPr lang="fr-FR" sz="2600" dirty="0" err="1" smtClean="0"/>
              <a:t>Mysql</a:t>
            </a:r>
            <a:r>
              <a:rPr lang="fr-FR" sz="2600" dirty="0" smtClean="0"/>
              <a:t>, h2</a:t>
            </a:r>
            <a:r>
              <a:rPr lang="fr-FR" sz="2600" dirty="0" smtClean="0"/>
              <a:t>, </a:t>
            </a:r>
            <a:r>
              <a:rPr lang="fr-FR" sz="2600" dirty="0" err="1" smtClean="0"/>
              <a:t>postgresql</a:t>
            </a:r>
            <a:r>
              <a:rPr lang="fr-FR" sz="2600" dirty="0" smtClean="0"/>
              <a:t> </a:t>
            </a:r>
            <a:r>
              <a:rPr lang="fr-FR" sz="2600" dirty="0" smtClean="0"/>
              <a:t>…) qui tourne sur un serveur </a:t>
            </a:r>
            <a:r>
              <a:rPr lang="fr-FR" sz="2600" dirty="0" err="1" smtClean="0"/>
              <a:t>Tomcat</a:t>
            </a:r>
            <a:r>
              <a:rPr lang="fr-FR" sz="2600" dirty="0" smtClean="0"/>
              <a:t> </a:t>
            </a:r>
            <a:r>
              <a:rPr lang="fr-FR" sz="2600" dirty="0" smtClean="0"/>
              <a:t>9.X </a:t>
            </a:r>
            <a:r>
              <a:rPr lang="fr-FR" sz="2600" dirty="0" smtClean="0"/>
              <a:t>/ </a:t>
            </a:r>
            <a:r>
              <a:rPr lang="fr-FR" sz="2600" dirty="0" smtClean="0"/>
              <a:t>10.X</a:t>
            </a:r>
            <a:endParaRPr lang="fr-FR" sz="2600" dirty="0" smtClean="0"/>
          </a:p>
          <a:p>
            <a:pPr lvl="1">
              <a:lnSpc>
                <a:spcPct val="90000"/>
              </a:lnSpc>
            </a:pPr>
            <a:r>
              <a:rPr lang="fr-FR" sz="2600" dirty="0" smtClean="0"/>
              <a:t>La documentation nécessaire à la construction et au lancement de l’application</a:t>
            </a:r>
          </a:p>
          <a:p>
            <a:pPr lvl="2">
              <a:lnSpc>
                <a:spcPct val="90000"/>
              </a:lnSpc>
            </a:pPr>
            <a:r>
              <a:rPr lang="fr-FR" sz="2600" dirty="0" smtClean="0"/>
              <a:t>Sous la forme que vous voulez</a:t>
            </a:r>
          </a:p>
          <a:p>
            <a:pPr lvl="3">
              <a:lnSpc>
                <a:spcPct val="90000"/>
              </a:lnSpc>
            </a:pPr>
            <a:r>
              <a:rPr lang="fr-FR" sz="2600" dirty="0" smtClean="0"/>
              <a:t>README etc…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Les DDL/DML nécessaires à l’initialisation de la BDD (scripts </a:t>
            </a:r>
            <a:r>
              <a:rPr lang="fr-FR" sz="2600" dirty="0" err="1" smtClean="0"/>
              <a:t>sql</a:t>
            </a:r>
            <a:r>
              <a:rPr lang="fr-FR" sz="2600" dirty="0" smtClean="0"/>
              <a:t>)</a:t>
            </a:r>
          </a:p>
          <a:p>
            <a:pPr lvl="1">
              <a:lnSpc>
                <a:spcPct val="90000"/>
              </a:lnSpc>
            </a:pPr>
            <a:endParaRPr lang="fr-FR" sz="2600" i="1" dirty="0"/>
          </a:p>
        </p:txBody>
      </p:sp>
    </p:spTree>
    <p:extLst>
      <p:ext uri="{BB962C8B-B14F-4D97-AF65-F5344CB8AC3E}">
        <p14:creationId xmlns:p14="http://schemas.microsoft.com/office/powerpoint/2010/main" val="1357161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Projet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2800" dirty="0" smtClean="0"/>
              <a:t>Le projet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Vous pouvez utiliser les librairies tierces que vous voulez</a:t>
            </a:r>
          </a:p>
          <a:p>
            <a:pPr lvl="2">
              <a:lnSpc>
                <a:spcPct val="90000"/>
              </a:lnSpc>
            </a:pPr>
            <a:r>
              <a:rPr lang="fr-FR" sz="2600" dirty="0" smtClean="0"/>
              <a:t>Pas de contraintes de licences libres, mais par contre rien de payant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Au niveau </a:t>
            </a:r>
            <a:r>
              <a:rPr lang="fr-FR" sz="2600" dirty="0" err="1" smtClean="0"/>
              <a:t>frontend</a:t>
            </a:r>
            <a:r>
              <a:rPr lang="fr-FR" sz="2600" dirty="0" smtClean="0"/>
              <a:t>, vous êtes aussi libres de faire ce que vous voulez</a:t>
            </a:r>
          </a:p>
          <a:p>
            <a:pPr lvl="2">
              <a:lnSpc>
                <a:spcPct val="90000"/>
              </a:lnSpc>
            </a:pPr>
            <a:r>
              <a:rPr lang="fr-FR" sz="2600" dirty="0" smtClean="0"/>
              <a:t>JSP</a:t>
            </a:r>
          </a:p>
          <a:p>
            <a:pPr lvl="2">
              <a:lnSpc>
                <a:spcPct val="90000"/>
              </a:lnSpc>
            </a:pPr>
            <a:r>
              <a:rPr lang="fr-FR" sz="2600" dirty="0" err="1" smtClean="0"/>
              <a:t>Javascript</a:t>
            </a:r>
            <a:r>
              <a:rPr lang="fr-FR" sz="2600" dirty="0" smtClean="0"/>
              <a:t> (expliquez comment </a:t>
            </a:r>
            <a:r>
              <a:rPr lang="fr-FR" sz="2600" dirty="0" err="1" smtClean="0"/>
              <a:t>builder</a:t>
            </a:r>
            <a:r>
              <a:rPr lang="fr-FR" sz="2600" dirty="0" smtClean="0"/>
              <a:t>!)</a:t>
            </a:r>
          </a:p>
          <a:p>
            <a:pPr lvl="2">
              <a:lnSpc>
                <a:spcPct val="90000"/>
              </a:lnSpc>
            </a:pPr>
            <a:r>
              <a:rPr lang="fr-FR" sz="2600" dirty="0" smtClean="0"/>
              <a:t>Etc…</a:t>
            </a:r>
          </a:p>
          <a:p>
            <a:pPr lvl="2">
              <a:lnSpc>
                <a:spcPct val="90000"/>
              </a:lnSpc>
            </a:pPr>
            <a:r>
              <a:rPr lang="fr-FR" sz="2600" dirty="0" smtClean="0"/>
              <a:t>Mais ça doit être une application WEB visible dans un navigateur =&gt; s’il y a des restrictions sur le navigateur à utiliser vous devez le précisez dans la documentation associé à votre projet</a:t>
            </a:r>
          </a:p>
          <a:p>
            <a:pPr lvl="1">
              <a:lnSpc>
                <a:spcPct val="90000"/>
              </a:lnSpc>
            </a:pPr>
            <a:endParaRPr lang="fr-FR" sz="2600" i="1" dirty="0"/>
          </a:p>
        </p:txBody>
      </p:sp>
    </p:spTree>
    <p:extLst>
      <p:ext uri="{BB962C8B-B14F-4D97-AF65-F5344CB8AC3E}">
        <p14:creationId xmlns:p14="http://schemas.microsoft.com/office/powerpoint/2010/main" val="2434189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92" y="225874"/>
            <a:ext cx="7738953" cy="56379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Projet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 smtClean="0"/>
              <a:t>Critères de notation</a:t>
            </a:r>
          </a:p>
          <a:p>
            <a:pPr lvl="1">
              <a:lnSpc>
                <a:spcPct val="90000"/>
              </a:lnSpc>
            </a:pPr>
            <a:r>
              <a:rPr lang="fr-FR" sz="2600" dirty="0"/>
              <a:t>Design/conception de </a:t>
            </a:r>
            <a:r>
              <a:rPr lang="fr-FR" sz="2600" dirty="0" smtClean="0"/>
              <a:t>l’application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Répond aux exigences fonctionnelles</a:t>
            </a:r>
            <a:endParaRPr lang="fr-FR" sz="2600" dirty="0"/>
          </a:p>
          <a:p>
            <a:pPr lvl="1">
              <a:lnSpc>
                <a:spcPct val="90000"/>
              </a:lnSpc>
            </a:pPr>
            <a:r>
              <a:rPr lang="fr-FR" sz="2600" dirty="0" smtClean="0"/>
              <a:t>Lisibilité du code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Maintenabilité du code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Performances générales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Pas de copier/coller énorme d’internet</a:t>
            </a:r>
          </a:p>
          <a:p>
            <a:pPr lvl="1"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r>
              <a:rPr lang="fr-FR" sz="2800" dirty="0" smtClean="0"/>
              <a:t>Bonus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Des tests automatisés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/>
              <a:t>Des schémas de conceptions</a:t>
            </a:r>
          </a:p>
          <a:p>
            <a:pPr lvl="2">
              <a:lnSpc>
                <a:spcPct val="90000"/>
              </a:lnSpc>
            </a:pPr>
            <a:r>
              <a:rPr lang="fr-FR" sz="2600" dirty="0" smtClean="0"/>
              <a:t>Diagramme de classe / diagramme de séquences</a:t>
            </a:r>
          </a:p>
          <a:p>
            <a:pPr lvl="1">
              <a:lnSpc>
                <a:spcPct val="90000"/>
              </a:lnSpc>
            </a:pPr>
            <a:endParaRPr lang="fr-FR" sz="2600" i="1" dirty="0"/>
          </a:p>
        </p:txBody>
      </p:sp>
    </p:spTree>
    <p:extLst>
      <p:ext uri="{BB962C8B-B14F-4D97-AF65-F5344CB8AC3E}">
        <p14:creationId xmlns:p14="http://schemas.microsoft.com/office/powerpoint/2010/main" val="289787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504</Words>
  <Application>Microsoft Office PowerPoint</Application>
  <PresentationFormat>Affichage à l'écran (4:3)</PresentationFormat>
  <Paragraphs>98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Wingdings 3</vt:lpstr>
      <vt:lpstr>Thème Office</vt:lpstr>
      <vt:lpstr>Conception personnalisée</vt:lpstr>
      <vt:lpstr>Présentation PowerPoint</vt:lpstr>
      <vt:lpstr>Examen</vt:lpstr>
      <vt:lpstr>Examen</vt:lpstr>
      <vt:lpstr>Questionnaire</vt:lpstr>
      <vt:lpstr>Questionnaire</vt:lpstr>
      <vt:lpstr>Questionnaire</vt:lpstr>
      <vt:lpstr>Projet</vt:lpstr>
      <vt:lpstr>Projet</vt:lpstr>
      <vt:lpstr>Projet</vt:lpstr>
      <vt:lpstr>Sujet 1</vt:lpstr>
      <vt:lpstr>Sujet 2</vt:lpstr>
    </vt:vector>
  </TitlesOfParts>
  <Company>Groupe UEM SAEML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de la version Oracle 11</dc:title>
  <dc:creator>E. Chevalier</dc:creator>
  <cp:lastModifiedBy>POUTISSOU, Vincent</cp:lastModifiedBy>
  <cp:revision>716</cp:revision>
  <dcterms:created xsi:type="dcterms:W3CDTF">2014-01-14T10:01:59Z</dcterms:created>
  <dcterms:modified xsi:type="dcterms:W3CDTF">2023-05-10T11:37:06Z</dcterms:modified>
</cp:coreProperties>
</file>