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sldIdLst>
    <p:sldId id="256" r:id="rId2"/>
  </p:sldIdLst>
  <p:sldSz cx="21383625" cy="30275213"/>
  <p:notesSz cx="6858000" cy="9144000"/>
  <p:custDataLst>
    <p:tags r:id="rId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31" autoAdjust="0"/>
    <p:restoredTop sz="94660"/>
  </p:normalViewPr>
  <p:slideViewPr>
    <p:cSldViewPr snapToGrid="0">
      <p:cViewPr>
        <p:scale>
          <a:sx n="33" d="100"/>
          <a:sy n="33" d="100"/>
        </p:scale>
        <p:origin x="1280" y="1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9585339802044705E-2"/>
          <c:y val="0.14864084615300815"/>
          <c:w val="0.98041466019795531"/>
          <c:h val="0.8513591538469919"/>
        </c:manualLayout>
      </c:layout>
      <c:pie3DChart>
        <c:varyColors val="1"/>
        <c:ser>
          <c:idx val="0"/>
          <c:order val="0"/>
          <c:tx>
            <c:strRef>
              <c:f>Sheet1!$B$1</c:f>
              <c:strCache>
                <c:ptCount val="1"/>
                <c:pt idx="0">
                  <c:v>销售额</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9B8-4A65-98A5-0813A8E158BC}"/>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2-F9B8-4A65-98A5-0813A8E158B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Stable，accurate enough and responds quickly</c:v>
                </c:pt>
                <c:pt idx="1">
                  <c:v>Not stable,accurate enough and  can be more sensitive</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0-F9B8-4A65-98A5-0813A8E158BC}"/>
            </c:ext>
          </c:extLst>
        </c:ser>
        <c:dLbls>
          <c:dLblPos val="ctr"/>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FFFF00"/>
            </a:solidFill>
            <a:ln w="9525" cap="flat" cmpd="sng" algn="ctr">
              <a:solidFill>
                <a:schemeClr val="accent1">
                  <a:shade val="95000"/>
                </a:schemeClr>
              </a:solidFill>
              <a:round/>
            </a:ln>
            <a:effectLst/>
          </c:spPr>
          <c:invertIfNegative val="0"/>
          <c:dPt>
            <c:idx val="0"/>
            <c:invertIfNegative val="0"/>
            <c:bubble3D val="0"/>
            <c:spPr>
              <a:solidFill>
                <a:schemeClr val="accent2">
                  <a:lumMod val="60000"/>
                  <a:lumOff val="40000"/>
                </a:schemeClr>
              </a:solidFill>
              <a:ln w="9525" cap="flat" cmpd="sng" algn="ctr">
                <a:solidFill>
                  <a:schemeClr val="accent1">
                    <a:shade val="95000"/>
                  </a:schemeClr>
                </a:solidFill>
                <a:round/>
              </a:ln>
              <a:effectLst/>
            </c:spPr>
            <c:extLst>
              <c:ext xmlns:c16="http://schemas.microsoft.com/office/drawing/2014/chart" uri="{C3380CC4-5D6E-409C-BE32-E72D297353CC}">
                <c16:uniqueId val="{00000003-9234-4ECF-8F45-46B08CB37B20}"/>
              </c:ext>
            </c:extLst>
          </c:dPt>
          <c:dPt>
            <c:idx val="1"/>
            <c:invertIfNegative val="0"/>
            <c:bubble3D val="0"/>
            <c:spPr>
              <a:solidFill>
                <a:schemeClr val="accent6">
                  <a:lumMod val="75000"/>
                </a:schemeClr>
              </a:solidFill>
              <a:ln w="9525" cap="flat" cmpd="sng" algn="ctr">
                <a:solidFill>
                  <a:schemeClr val="accent1">
                    <a:shade val="95000"/>
                  </a:schemeClr>
                </a:solidFill>
                <a:round/>
              </a:ln>
              <a:effectLst/>
            </c:spPr>
            <c:extLst>
              <c:ext xmlns:c16="http://schemas.microsoft.com/office/drawing/2014/chart" uri="{C3380CC4-5D6E-409C-BE32-E72D297353CC}">
                <c16:uniqueId val="{00000004-9234-4ECF-8F45-46B08CB37B20}"/>
              </c:ext>
            </c:extLst>
          </c:dPt>
          <c:cat>
            <c:strRef>
              <c:f>Sheet1!$A$2:$A$3</c:f>
              <c:strCache>
                <c:ptCount val="2"/>
                <c:pt idx="0">
                  <c:v>Integrated functions are interesting and practical</c:v>
                </c:pt>
                <c:pt idx="1">
                  <c:v>Human computer interaction can be more humanized</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0-9234-4ECF-8F45-46B08CB37B20}"/>
            </c:ext>
          </c:extLst>
        </c:ser>
        <c:dLbls>
          <c:showLegendKey val="0"/>
          <c:showVal val="0"/>
          <c:showCatName val="0"/>
          <c:showSerName val="0"/>
          <c:showPercent val="0"/>
          <c:showBubbleSize val="0"/>
        </c:dLbls>
        <c:gapWidth val="100"/>
        <c:overlap val="-24"/>
        <c:axId val="1861641503"/>
        <c:axId val="1861642943"/>
      </c:barChart>
      <c:catAx>
        <c:axId val="1861641503"/>
        <c:scaling>
          <c:orientation val="minMax"/>
        </c:scaling>
        <c:delete val="1"/>
        <c:axPos val="b"/>
        <c:numFmt formatCode="General" sourceLinked="1"/>
        <c:majorTickMark val="none"/>
        <c:minorTickMark val="none"/>
        <c:tickLblPos val="nextTo"/>
        <c:crossAx val="1861642943"/>
        <c:crosses val="autoZero"/>
        <c:auto val="1"/>
        <c:lblAlgn val="ctr"/>
        <c:lblOffset val="100"/>
        <c:noMultiLvlLbl val="0"/>
      </c:catAx>
      <c:valAx>
        <c:axId val="1861642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crossAx val="1861641503"/>
        <c:crosses val="autoZero"/>
        <c:crossBetween val="between"/>
      </c:valAx>
      <c:spPr>
        <a:noFill/>
        <a:ln>
          <a:noFill/>
        </a:ln>
        <a:effectLst/>
      </c:spPr>
    </c:plotArea>
    <c:legend>
      <c:legendPos val="b"/>
      <c:layout>
        <c:manualLayout>
          <c:xMode val="edge"/>
          <c:yMode val="edge"/>
          <c:x val="0.11616271500157357"/>
          <c:y val="0.80524051513772732"/>
          <c:w val="0.79687555236848417"/>
          <c:h val="0.1592905277636519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CN" altLang="en-US"/>
              <a:t>单击此处编辑母版标题样式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3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81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018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18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724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CN" altLang="en-US"/>
              <a:t>单击此处编辑母版标题样式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3974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350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单击此处编辑母版文本样式</a:t>
            </a:r>
          </a:p>
        </p:txBody>
      </p:sp>
      <p:sp>
        <p:nvSpPr>
          <p:cNvPr id="4" name="Content Placeholder 3"/>
          <p:cNvSpPr>
            <a:spLocks noGrp="1"/>
          </p:cNvSpPr>
          <p:nvPr>
            <p:ph sz="half" idx="2"/>
          </p:nvPr>
        </p:nvSpPr>
        <p:spPr>
          <a:xfrm>
            <a:off x="1472912" y="11058863"/>
            <a:ext cx="9046274"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单击此处编辑母版文本样式</a:t>
            </a:r>
          </a:p>
        </p:txBody>
      </p:sp>
      <p:sp>
        <p:nvSpPr>
          <p:cNvPr id="6" name="Content Placeholder 5"/>
          <p:cNvSpPr>
            <a:spLocks noGrp="1"/>
          </p:cNvSpPr>
          <p:nvPr>
            <p:ph sz="quarter" idx="4"/>
          </p:nvPr>
        </p:nvSpPr>
        <p:spPr>
          <a:xfrm>
            <a:off x="10825461" y="11058863"/>
            <a:ext cx="9090826"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2179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094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0554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380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CN" altLang="en-US"/>
              <a:t>单击图标添加图片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901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C764DE79-268F-4C1A-8933-263129D2AF90}" type="datetimeFigureOut">
              <a:rPr lang="en-US" smtClean="0"/>
              <a:t>5/8/2025</a:t>
            </a:fld>
            <a:endParaRPr lang="en-US"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86603201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chart" Target="../charts/chart1.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10">
            <a:extLst>
              <a:ext uri="{FF2B5EF4-FFF2-40B4-BE49-F238E27FC236}">
                <a16:creationId xmlns:a16="http://schemas.microsoft.com/office/drawing/2014/main" id="{016E5EE8-EDC9-C3C0-2C62-449ABA19969D}"/>
              </a:ext>
            </a:extLst>
          </p:cNvPr>
          <p:cNvGrpSpPr/>
          <p:nvPr/>
        </p:nvGrpSpPr>
        <p:grpSpPr>
          <a:xfrm>
            <a:off x="676539" y="20169065"/>
            <a:ext cx="6898154" cy="1212947"/>
            <a:chOff x="-60232" y="-12700"/>
            <a:chExt cx="19411857" cy="1739666"/>
          </a:xfrm>
        </p:grpSpPr>
        <p:pic>
          <p:nvPicPr>
            <p:cNvPr id="86" name="picture 30">
              <a:extLst>
                <a:ext uri="{FF2B5EF4-FFF2-40B4-BE49-F238E27FC236}">
                  <a16:creationId xmlns:a16="http://schemas.microsoft.com/office/drawing/2014/main" id="{BAC6989A-1676-9785-64AD-ACB0ECA88BF0}"/>
                </a:ext>
              </a:extLst>
            </p:cNvPr>
            <p:cNvPicPr>
              <a:picLocks noChangeAspect="1"/>
            </p:cNvPicPr>
            <p:nvPr/>
          </p:nvPicPr>
          <p:blipFill>
            <a:blip r:embed="rId2"/>
            <a:stretch>
              <a:fillRect/>
            </a:stretch>
          </p:blipFill>
          <p:spPr>
            <a:xfrm>
              <a:off x="-60232" y="350119"/>
              <a:ext cx="19338585" cy="1376847"/>
            </a:xfrm>
            <a:prstGeom prst="rect">
              <a:avLst/>
            </a:prstGeom>
          </p:spPr>
        </p:pic>
        <p:sp>
          <p:nvSpPr>
            <p:cNvPr id="87" name="textbox 31">
              <a:extLst>
                <a:ext uri="{FF2B5EF4-FFF2-40B4-BE49-F238E27FC236}">
                  <a16:creationId xmlns:a16="http://schemas.microsoft.com/office/drawing/2014/main" id="{E5341CCB-E46A-187A-6A07-0508A067B0C5}"/>
                </a:ext>
              </a:extLst>
            </p:cNvPr>
            <p:cNvSpPr/>
            <p:nvPr/>
          </p:nvSpPr>
          <p:spPr>
            <a:xfrm>
              <a:off x="-12700" y="-12700"/>
              <a:ext cx="19364325" cy="1466214"/>
            </a:xfrm>
            <a:prstGeom prst="rect">
              <a:avLst/>
            </a:prstGeom>
          </p:spPr>
          <p:txBody>
            <a:bodyPr vert="horz" wrap="square" lIns="0" tIns="0" rIns="0" bIns="0"/>
            <a:lstStyle/>
            <a:p>
              <a:pPr algn="l" rtl="0" eaLnBrk="0">
                <a:lnSpc>
                  <a:spcPct val="139000"/>
                </a:lnSpc>
              </a:pPr>
              <a:endParaRPr lang="en-US" altLang="en-US" sz="660" dirty="0"/>
            </a:p>
            <a:p>
              <a:pPr algn="l" rtl="0" eaLnBrk="0">
                <a:lnSpc>
                  <a:spcPct val="139000"/>
                </a:lnSpc>
              </a:pPr>
              <a:endParaRPr lang="en-US" altLang="en-US" sz="660" dirty="0"/>
            </a:p>
          </p:txBody>
        </p:sp>
      </p:grpSp>
      <p:sp>
        <p:nvSpPr>
          <p:cNvPr id="83" name="textbox 31">
            <a:extLst>
              <a:ext uri="{FF2B5EF4-FFF2-40B4-BE49-F238E27FC236}">
                <a16:creationId xmlns:a16="http://schemas.microsoft.com/office/drawing/2014/main" id="{1B0B6B34-7A0D-5AFE-3E4D-2E4EB8C0D134}"/>
              </a:ext>
            </a:extLst>
          </p:cNvPr>
          <p:cNvSpPr/>
          <p:nvPr/>
        </p:nvSpPr>
        <p:spPr>
          <a:xfrm>
            <a:off x="-302547" y="1887671"/>
            <a:ext cx="21383625" cy="969934"/>
          </a:xfrm>
          <a:prstGeom prst="rect">
            <a:avLst/>
          </a:prstGeom>
        </p:spPr>
        <p:txBody>
          <a:bodyPr vert="horz" wrap="square" lIns="0" tIns="0" rIns="0" bIns="0"/>
          <a:lstStyle/>
          <a:p>
            <a:pPr algn="l" rtl="0" eaLnBrk="0">
              <a:lnSpc>
                <a:spcPct val="139000"/>
              </a:lnSpc>
            </a:pPr>
            <a:endParaRPr lang="en-US" altLang="en-US" sz="660" dirty="0"/>
          </a:p>
          <a:p>
            <a:pPr algn="l" rtl="0" eaLnBrk="0">
              <a:lnSpc>
                <a:spcPct val="139000"/>
              </a:lnSpc>
            </a:pPr>
            <a:endParaRPr lang="en-US" altLang="en-US" sz="660" dirty="0"/>
          </a:p>
        </p:txBody>
      </p:sp>
      <p:grpSp>
        <p:nvGrpSpPr>
          <p:cNvPr id="4" name="group 2"/>
          <p:cNvGrpSpPr/>
          <p:nvPr/>
        </p:nvGrpSpPr>
        <p:grpSpPr>
          <a:xfrm rot="21600000">
            <a:off x="7830359" y="19475732"/>
            <a:ext cx="12981004" cy="5980854"/>
            <a:chOff x="0" y="-231378"/>
            <a:chExt cx="19338582" cy="12278825"/>
          </a:xfrm>
        </p:grpSpPr>
        <p:sp>
          <p:nvSpPr>
            <p:cNvPr id="5" name="rect"/>
            <p:cNvSpPr/>
            <p:nvPr/>
          </p:nvSpPr>
          <p:spPr>
            <a:xfrm>
              <a:off x="0" y="0"/>
              <a:ext cx="19338582" cy="12047447"/>
            </a:xfrm>
            <a:prstGeom prst="rect">
              <a:avLst/>
            </a:prstGeom>
            <a:solidFill>
              <a:schemeClr val="accent4">
                <a:lumMod val="20000"/>
                <a:lumOff val="80000"/>
              </a:schemeClr>
            </a:solidFill>
            <a:ln cap="flat">
              <a:noFill/>
              <a:prstDash val="solid"/>
              <a:miter lim="0"/>
            </a:ln>
          </p:spPr>
          <p:txBody>
            <a:bodyPr rtlCol="0"/>
            <a:lstStyle/>
            <a:p>
              <a:pPr algn="ctr"/>
              <a:endParaRPr lang="zh-CN" altLang="en-US" sz="810"/>
            </a:p>
          </p:txBody>
        </p:sp>
        <p:pic>
          <p:nvPicPr>
            <p:cNvPr id="10" name="picture 8"/>
            <p:cNvPicPr>
              <a:picLocks noChangeAspect="1"/>
            </p:cNvPicPr>
            <p:nvPr/>
          </p:nvPicPr>
          <p:blipFill>
            <a:blip r:embed="rId3"/>
            <a:stretch>
              <a:fillRect/>
            </a:stretch>
          </p:blipFill>
          <p:spPr>
            <a:xfrm>
              <a:off x="32606" y="-231378"/>
              <a:ext cx="19160712" cy="1364180"/>
            </a:xfrm>
            <a:prstGeom prst="rect">
              <a:avLst/>
            </a:prstGeom>
          </p:spPr>
        </p:pic>
        <p:sp>
          <p:nvSpPr>
            <p:cNvPr id="11" name="textbox 9"/>
            <p:cNvSpPr/>
            <p:nvPr/>
          </p:nvSpPr>
          <p:spPr>
            <a:xfrm>
              <a:off x="4182600" y="-66012"/>
              <a:ext cx="12119800" cy="1053707"/>
            </a:xfrm>
            <a:prstGeom prst="rect">
              <a:avLst/>
            </a:prstGeom>
          </p:spPr>
          <p:txBody>
            <a:bodyPr vert="horz" wrap="square" lIns="0" tIns="0" rIns="0" bIns="0"/>
            <a:lstStyle/>
            <a:p>
              <a:pPr algn="l" rtl="0" eaLnBrk="0">
                <a:lnSpc>
                  <a:spcPct val="68000"/>
                </a:lnSpc>
              </a:pPr>
              <a:endParaRPr lang="en-US" altLang="en-US" sz="133" dirty="0"/>
            </a:p>
            <a:p>
              <a:pPr marL="8383" algn="ctr" eaLnBrk="0">
                <a:lnSpc>
                  <a:spcPct val="87000"/>
                </a:lnSpc>
              </a:pPr>
              <a:r>
                <a:rPr lang="en-US" altLang="en-US" sz="4000" b="1" spc="-257" dirty="0">
                  <a:solidFill>
                    <a:schemeClr val="bg1"/>
                  </a:solidFill>
                  <a:latin typeface="Verdana" panose="020B0604030504040204" pitchFamily="34" charset="0"/>
                  <a:ea typeface="Verdana" panose="020B0604030504040204" pitchFamily="34" charset="0"/>
                  <a:cs typeface="Arial" panose="020B0604020202020204" pitchFamily="34" charset="0"/>
                </a:rPr>
                <a:t>U</a:t>
              </a:r>
              <a:r>
                <a:rPr lang="en-US" altLang="zh-CN" sz="4000" b="1" spc="-257" dirty="0">
                  <a:solidFill>
                    <a:schemeClr val="bg1"/>
                  </a:solidFill>
                  <a:latin typeface="Verdana" panose="020B0604030504040204" pitchFamily="34" charset="0"/>
                  <a:ea typeface="Verdana" panose="020B0604030504040204" pitchFamily="34" charset="0"/>
                  <a:cs typeface="Arial" panose="020B0604020202020204" pitchFamily="34" charset="0"/>
                </a:rPr>
                <a:t>ser testing and feedback</a:t>
              </a:r>
              <a:endParaRPr lang="en-US" altLang="en-US" sz="4000" b="1" dirty="0">
                <a:solidFill>
                  <a:schemeClr val="bg1"/>
                </a:solidFill>
                <a:latin typeface="Verdana" panose="020B0604030504040204" pitchFamily="34" charset="0"/>
                <a:ea typeface="Verdana" panose="020B0604030504040204" pitchFamily="34" charset="0"/>
                <a:cs typeface="Arial" panose="020B0604020202020204" pitchFamily="34" charset="0"/>
              </a:endParaRPr>
            </a:p>
          </p:txBody>
        </p:sp>
      </p:grpSp>
      <p:grpSp>
        <p:nvGrpSpPr>
          <p:cNvPr id="19" name="group 4"/>
          <p:cNvGrpSpPr/>
          <p:nvPr/>
        </p:nvGrpSpPr>
        <p:grpSpPr>
          <a:xfrm>
            <a:off x="503375" y="14841020"/>
            <a:ext cx="6938878" cy="3332438"/>
            <a:chOff x="-98910" y="43329"/>
            <a:chExt cx="10381594" cy="3823238"/>
          </a:xfrm>
        </p:grpSpPr>
        <p:pic>
          <p:nvPicPr>
            <p:cNvPr id="20" name="picture 17"/>
            <p:cNvPicPr>
              <a:picLocks noChangeAspect="1"/>
            </p:cNvPicPr>
            <p:nvPr/>
          </p:nvPicPr>
          <p:blipFill>
            <a:blip r:embed="rId4"/>
            <a:stretch>
              <a:fillRect/>
            </a:stretch>
          </p:blipFill>
          <p:spPr>
            <a:xfrm>
              <a:off x="10278" y="43329"/>
              <a:ext cx="10272406" cy="3823238"/>
            </a:xfrm>
            <a:prstGeom prst="rect">
              <a:avLst/>
            </a:prstGeom>
          </p:spPr>
        </p:pic>
        <p:sp>
          <p:nvSpPr>
            <p:cNvPr id="21" name="textbox 18"/>
            <p:cNvSpPr/>
            <p:nvPr/>
          </p:nvSpPr>
          <p:spPr>
            <a:xfrm>
              <a:off x="-98910" y="382757"/>
              <a:ext cx="10051003" cy="859662"/>
            </a:xfrm>
            <a:prstGeom prst="rect">
              <a:avLst/>
            </a:prstGeom>
          </p:spPr>
          <p:txBody>
            <a:bodyPr vert="horz" wrap="square" lIns="0" tIns="0" rIns="0" bIns="0"/>
            <a:lstStyle/>
            <a:p>
              <a:pPr algn="l" rtl="0" eaLnBrk="0">
                <a:lnSpc>
                  <a:spcPct val="100000"/>
                </a:lnSpc>
              </a:pPr>
              <a:endParaRPr lang="en-US" altLang="en-US" sz="133" dirty="0"/>
            </a:p>
            <a:p>
              <a:pPr marL="24308" algn="ctr" eaLnBrk="0">
                <a:lnSpc>
                  <a:spcPct val="85000"/>
                </a:lnSpc>
              </a:pPr>
              <a:r>
                <a:rPr lang="en-US" altLang="zh-CN" sz="3600" b="1" spc="-317" dirty="0">
                  <a:solidFill>
                    <a:schemeClr val="bg1"/>
                  </a:solidFill>
                  <a:latin typeface="Verdana" panose="020B0604030504040204" pitchFamily="34" charset="0"/>
                  <a:ea typeface="Verdana" panose="020B0604030504040204" pitchFamily="34" charset="0"/>
                  <a:cs typeface="Arial" panose="020B0604020202020204" pitchFamily="34" charset="0"/>
                </a:rPr>
                <a:t>Design features</a:t>
              </a:r>
              <a:endParaRPr lang="en-US" altLang="zh-CN" sz="3600" b="1" dirty="0">
                <a:latin typeface="Verdana" panose="020B0604030504040204" pitchFamily="34" charset="0"/>
                <a:ea typeface="Verdana" panose="020B0604030504040204" pitchFamily="34" charset="0"/>
                <a:cs typeface="Arial" panose="020B0604020202020204" pitchFamily="34" charset="0"/>
              </a:endParaRPr>
            </a:p>
          </p:txBody>
        </p:sp>
      </p:grpSp>
      <p:grpSp>
        <p:nvGrpSpPr>
          <p:cNvPr id="24" name="group 6"/>
          <p:cNvGrpSpPr/>
          <p:nvPr/>
        </p:nvGrpSpPr>
        <p:grpSpPr>
          <a:xfrm rot="21600000">
            <a:off x="14440301" y="25671043"/>
            <a:ext cx="6243396" cy="2736837"/>
            <a:chOff x="0" y="0"/>
            <a:chExt cx="10518841" cy="3967810"/>
          </a:xfrm>
        </p:grpSpPr>
        <p:pic>
          <p:nvPicPr>
            <p:cNvPr id="25" name="picture 21"/>
            <p:cNvPicPr>
              <a:picLocks noChangeAspect="1"/>
            </p:cNvPicPr>
            <p:nvPr/>
          </p:nvPicPr>
          <p:blipFill>
            <a:blip r:embed="rId5"/>
            <a:stretch>
              <a:fillRect/>
            </a:stretch>
          </p:blipFill>
          <p:spPr>
            <a:xfrm>
              <a:off x="0" y="0"/>
              <a:ext cx="10518838" cy="3967810"/>
            </a:xfrm>
            <a:prstGeom prst="rect">
              <a:avLst/>
            </a:prstGeom>
          </p:spPr>
        </p:pic>
        <p:pic>
          <p:nvPicPr>
            <p:cNvPr id="27" name="picture 23"/>
            <p:cNvPicPr>
              <a:picLocks noChangeAspect="1"/>
            </p:cNvPicPr>
            <p:nvPr/>
          </p:nvPicPr>
          <p:blipFill>
            <a:blip r:embed="rId6"/>
            <a:stretch>
              <a:fillRect/>
            </a:stretch>
          </p:blipFill>
          <p:spPr>
            <a:xfrm>
              <a:off x="6699050" y="0"/>
              <a:ext cx="3819791" cy="1376845"/>
            </a:xfrm>
            <a:prstGeom prst="rect">
              <a:avLst/>
            </a:prstGeom>
          </p:spPr>
        </p:pic>
        <p:sp>
          <p:nvSpPr>
            <p:cNvPr id="26" name="textbox 22"/>
            <p:cNvSpPr/>
            <p:nvPr/>
          </p:nvSpPr>
          <p:spPr>
            <a:xfrm>
              <a:off x="212938" y="423401"/>
              <a:ext cx="9992030" cy="3106813"/>
            </a:xfrm>
            <a:prstGeom prst="rect">
              <a:avLst/>
            </a:prstGeom>
          </p:spPr>
          <p:txBody>
            <a:bodyPr vert="horz" wrap="square" lIns="0" tIns="0" rIns="0" bIns="0"/>
            <a:lstStyle/>
            <a:p>
              <a:pPr algn="l" rtl="0" eaLnBrk="0">
                <a:lnSpc>
                  <a:spcPct val="60000"/>
                </a:lnSpc>
              </a:pPr>
              <a:endParaRPr lang="en-US" altLang="en-US" sz="133" dirty="0"/>
            </a:p>
            <a:p>
              <a:pPr marL="8383" algn="ctr" eaLnBrk="0">
                <a:lnSpc>
                  <a:spcPct val="88000"/>
                </a:lnSpc>
              </a:pPr>
              <a:r>
                <a:rPr lang="en-US" altLang="zh-CN" sz="3432" b="1" spc="-264" dirty="0">
                  <a:solidFill>
                    <a:schemeClr val="bg1"/>
                  </a:solidFill>
                  <a:latin typeface="Verdana" panose="020B0604030504040204" pitchFamily="34" charset="0"/>
                  <a:ea typeface="Verdana" panose="020B0604030504040204" pitchFamily="34" charset="0"/>
                </a:rPr>
                <a:t>Future Improvement</a:t>
              </a:r>
              <a:endParaRPr lang="en-US" altLang="en-US" sz="3432" b="1" dirty="0">
                <a:solidFill>
                  <a:schemeClr val="bg1"/>
                </a:solidFill>
                <a:latin typeface="Verdana" panose="020B0604030504040204" pitchFamily="34" charset="0"/>
                <a:ea typeface="Verdana" panose="020B0604030504040204" pitchFamily="34" charset="0"/>
              </a:endParaRPr>
            </a:p>
            <a:p>
              <a:pPr rtl="0" eaLnBrk="0">
                <a:lnSpc>
                  <a:spcPct val="141000"/>
                </a:lnSpc>
              </a:pPr>
              <a:endParaRPr lang="en-US" altLang="en-US" sz="660" dirty="0"/>
            </a:p>
            <a:p>
              <a:pPr algn="l" rtl="0" eaLnBrk="0">
                <a:lnSpc>
                  <a:spcPct val="112000"/>
                </a:lnSpc>
              </a:pPr>
              <a:endParaRPr lang="en-US" altLang="en-US" sz="463" dirty="0"/>
            </a:p>
          </p:txBody>
        </p:sp>
      </p:grpSp>
      <p:grpSp>
        <p:nvGrpSpPr>
          <p:cNvPr id="29" name="group 8"/>
          <p:cNvGrpSpPr/>
          <p:nvPr/>
        </p:nvGrpSpPr>
        <p:grpSpPr>
          <a:xfrm rot="21600000">
            <a:off x="7620513" y="25687915"/>
            <a:ext cx="6633492" cy="2864589"/>
            <a:chOff x="-327091" y="0"/>
            <a:chExt cx="8850567" cy="4178351"/>
          </a:xfrm>
        </p:grpSpPr>
        <p:pic>
          <p:nvPicPr>
            <p:cNvPr id="30" name="picture 25"/>
            <p:cNvPicPr>
              <a:picLocks noChangeAspect="1"/>
            </p:cNvPicPr>
            <p:nvPr/>
          </p:nvPicPr>
          <p:blipFill>
            <a:blip r:embed="rId7"/>
            <a:stretch>
              <a:fillRect/>
            </a:stretch>
          </p:blipFill>
          <p:spPr>
            <a:xfrm rot="21600000">
              <a:off x="0" y="0"/>
              <a:ext cx="8523476" cy="3967810"/>
            </a:xfrm>
            <a:prstGeom prst="rect">
              <a:avLst/>
            </a:prstGeom>
          </p:spPr>
        </p:pic>
        <p:pic>
          <p:nvPicPr>
            <p:cNvPr id="32" name="picture 27"/>
            <p:cNvPicPr>
              <a:picLocks noChangeAspect="1"/>
            </p:cNvPicPr>
            <p:nvPr/>
          </p:nvPicPr>
          <p:blipFill>
            <a:blip r:embed="rId8"/>
            <a:stretch>
              <a:fillRect/>
            </a:stretch>
          </p:blipFill>
          <p:spPr>
            <a:xfrm rot="21600000">
              <a:off x="4702940" y="0"/>
              <a:ext cx="3819791" cy="1376845"/>
            </a:xfrm>
            <a:prstGeom prst="rect">
              <a:avLst/>
            </a:prstGeom>
          </p:spPr>
        </p:pic>
        <p:sp>
          <p:nvSpPr>
            <p:cNvPr id="31" name="textbox 26"/>
            <p:cNvSpPr/>
            <p:nvPr/>
          </p:nvSpPr>
          <p:spPr>
            <a:xfrm>
              <a:off x="-327091" y="146101"/>
              <a:ext cx="8549005" cy="4032250"/>
            </a:xfrm>
            <a:prstGeom prst="rect">
              <a:avLst/>
            </a:prstGeom>
          </p:spPr>
          <p:txBody>
            <a:bodyPr vert="horz" wrap="square" lIns="0" tIns="0" rIns="0" bIns="0"/>
            <a:lstStyle/>
            <a:p>
              <a:pPr algn="l" rtl="0" eaLnBrk="0">
                <a:lnSpc>
                  <a:spcPct val="126000"/>
                </a:lnSpc>
              </a:pPr>
              <a:endParaRPr lang="en-US" altLang="en-US" sz="660" dirty="0"/>
            </a:p>
            <a:p>
              <a:pPr algn="l" rtl="0" eaLnBrk="0">
                <a:lnSpc>
                  <a:spcPct val="127000"/>
                </a:lnSpc>
              </a:pPr>
              <a:endParaRPr lang="en-US" altLang="en-US" sz="660" dirty="0"/>
            </a:p>
            <a:p>
              <a:pPr marL="283731" algn="ctr" eaLnBrk="0">
                <a:lnSpc>
                  <a:spcPct val="86000"/>
                </a:lnSpc>
                <a:spcBef>
                  <a:spcPts val="3"/>
                </a:spcBef>
              </a:pPr>
              <a:r>
                <a:rPr lang="en-US" altLang="zh-CN" sz="3600" b="1" spc="-317" dirty="0">
                  <a:solidFill>
                    <a:schemeClr val="bg1"/>
                  </a:solidFill>
                  <a:latin typeface="Verdana" panose="020B0604030504040204" pitchFamily="34" charset="0"/>
                  <a:ea typeface="Verdana" panose="020B0604030504040204" pitchFamily="34" charset="0"/>
                  <a:cs typeface="Arial" panose="020B0604020202020204" pitchFamily="34" charset="0"/>
                </a:rPr>
                <a:t>Conclusion</a:t>
              </a:r>
              <a:r>
                <a:rPr sz="3600" b="1" dirty="0">
                  <a:solidFill>
                    <a:schemeClr val="bg1"/>
                  </a:solidFill>
                  <a:latin typeface="Arial" panose="020B0604020202020204" pitchFamily="34" charset="0"/>
                  <a:ea typeface="微软雅黑" panose="020B0503020204020204" charset="-122"/>
                  <a:cs typeface="Arial" panose="020B0604020202020204" pitchFamily="34" charset="0"/>
                </a:rPr>
                <a:t>   </a:t>
              </a:r>
              <a:endParaRPr lang="en-US" altLang="en-US" sz="3600" b="1" dirty="0">
                <a:solidFill>
                  <a:schemeClr val="bg1"/>
                </a:solidFill>
                <a:latin typeface="Arial" panose="020B0604020202020204" pitchFamily="34" charset="0"/>
                <a:cs typeface="Arial" panose="020B0604020202020204" pitchFamily="34" charset="0"/>
              </a:endParaRPr>
            </a:p>
            <a:p>
              <a:pPr algn="l" rtl="0" eaLnBrk="0">
                <a:lnSpc>
                  <a:spcPct val="124000"/>
                </a:lnSpc>
              </a:pPr>
              <a:endParaRPr lang="en-US" altLang="en-US" sz="660" dirty="0"/>
            </a:p>
            <a:p>
              <a:pPr algn="l" rtl="0" eaLnBrk="0">
                <a:lnSpc>
                  <a:spcPct val="125000"/>
                </a:lnSpc>
              </a:pPr>
              <a:endParaRPr lang="en-US" altLang="en-US" sz="660" dirty="0"/>
            </a:p>
          </p:txBody>
        </p:sp>
      </p:grpSp>
      <p:grpSp>
        <p:nvGrpSpPr>
          <p:cNvPr id="35" name="group 10"/>
          <p:cNvGrpSpPr/>
          <p:nvPr/>
        </p:nvGrpSpPr>
        <p:grpSpPr>
          <a:xfrm rot="21600000">
            <a:off x="7684417" y="4344117"/>
            <a:ext cx="12999278" cy="969934"/>
            <a:chOff x="0" y="-11764"/>
            <a:chExt cx="19407112" cy="1466214"/>
          </a:xfrm>
        </p:grpSpPr>
        <p:pic>
          <p:nvPicPr>
            <p:cNvPr id="36" name="picture 30"/>
            <p:cNvPicPr>
              <a:picLocks noChangeAspect="1"/>
            </p:cNvPicPr>
            <p:nvPr/>
          </p:nvPicPr>
          <p:blipFill>
            <a:blip r:embed="rId2"/>
            <a:stretch>
              <a:fillRect/>
            </a:stretch>
          </p:blipFill>
          <p:spPr>
            <a:xfrm rot="21600000">
              <a:off x="0" y="0"/>
              <a:ext cx="19338585" cy="1376846"/>
            </a:xfrm>
            <a:prstGeom prst="rect">
              <a:avLst/>
            </a:prstGeom>
          </p:spPr>
        </p:pic>
        <p:sp>
          <p:nvSpPr>
            <p:cNvPr id="37" name="textbox 31"/>
            <p:cNvSpPr/>
            <p:nvPr/>
          </p:nvSpPr>
          <p:spPr>
            <a:xfrm>
              <a:off x="42786" y="-11764"/>
              <a:ext cx="19364326" cy="1466214"/>
            </a:xfrm>
            <a:prstGeom prst="rect">
              <a:avLst/>
            </a:prstGeom>
          </p:spPr>
          <p:txBody>
            <a:bodyPr vert="horz" wrap="square" lIns="0" tIns="0" rIns="0" bIns="0"/>
            <a:lstStyle/>
            <a:p>
              <a:pPr algn="l" rtl="0" eaLnBrk="0">
                <a:lnSpc>
                  <a:spcPct val="139000"/>
                </a:lnSpc>
              </a:pPr>
              <a:endParaRPr lang="en-US" altLang="en-US" sz="660" dirty="0"/>
            </a:p>
            <a:p>
              <a:pPr algn="l" rtl="0" eaLnBrk="0">
                <a:lnSpc>
                  <a:spcPct val="139000"/>
                </a:lnSpc>
              </a:pPr>
              <a:endParaRPr lang="en-US" altLang="en-US" sz="660" dirty="0"/>
            </a:p>
            <a:p>
              <a:pPr marL="11735" algn="ctr" eaLnBrk="0">
                <a:lnSpc>
                  <a:spcPct val="86000"/>
                </a:lnSpc>
                <a:defRPr/>
              </a:pPr>
              <a:r>
                <a:rPr lang="en-US" altLang="en-US" sz="4000" b="1" spc="-152" dirty="0">
                  <a:solidFill>
                    <a:prstClr val="white"/>
                  </a:solidFill>
                  <a:latin typeface="Verdana" panose="020B0604030504040204" pitchFamily="34" charset="0"/>
                  <a:ea typeface="Verdana" panose="020B0604030504040204" pitchFamily="34" charset="0"/>
                  <a:cs typeface="Arial" panose="020B0604020202020204" pitchFamily="34" charset="0"/>
                </a:rPr>
                <a:t>Hardware and Software implementation</a:t>
              </a:r>
              <a:endParaRPr lang="en-US" altLang="en-US" sz="4000" dirty="0">
                <a:solidFill>
                  <a:prstClr val="black"/>
                </a:solidFill>
                <a:latin typeface="Verdana" panose="020B0604030504040204" pitchFamily="34" charset="0"/>
                <a:ea typeface="Verdana" panose="020B0604030504040204" pitchFamily="34" charset="0"/>
                <a:cs typeface="Arial" panose="020B0604020202020204" pitchFamily="34" charset="0"/>
              </a:endParaRPr>
            </a:p>
          </p:txBody>
        </p:sp>
      </p:grpSp>
      <p:sp>
        <p:nvSpPr>
          <p:cNvPr id="38" name="textbox 32"/>
          <p:cNvSpPr/>
          <p:nvPr/>
        </p:nvSpPr>
        <p:spPr>
          <a:xfrm>
            <a:off x="7763276" y="5862132"/>
            <a:ext cx="12846653" cy="874527"/>
          </a:xfrm>
          <a:prstGeom prst="rect">
            <a:avLst/>
          </a:prstGeom>
        </p:spPr>
        <p:txBody>
          <a:bodyPr vert="horz" wrap="square" lIns="0" tIns="0" rIns="0" bIns="0"/>
          <a:lstStyle/>
          <a:p>
            <a:pPr marL="0" marR="0" lvl="0" indent="0" algn="l" defTabSz="457200" rtl="0" eaLnBrk="0" fontAlgn="auto" latinLnBrk="0" hangingPunct="0">
              <a:lnSpc>
                <a:spcPct val="100000"/>
              </a:lnSpc>
              <a:spcBef>
                <a:spcPts val="170"/>
              </a:spcBef>
              <a:spcAft>
                <a:spcPts val="0"/>
              </a:spcAft>
              <a:buClrTx/>
              <a:buSzTx/>
              <a:buFontTx/>
              <a:buNone/>
              <a:tabLst/>
              <a:defRPr/>
            </a:pPr>
            <a:r>
              <a:rPr kumimoji="0" lang="en-US" altLang="zh-CN" sz="3200" b="0" i="0" u="none" strike="noStrike" kern="1200" cap="none" spc="0"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a:t>
            </a:r>
            <a:r>
              <a:rPr kumimoji="0" lang="en-US" altLang="zh-CN" sz="3200" b="0" i="0" u="none" strike="noStrike" kern="1200" cap="none" spc="25"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 Hardware function</a:t>
            </a:r>
            <a:r>
              <a:rPr kumimoji="0" lang="en-US" altLang="zh-CN" sz="3200" b="0" i="0" u="none" strike="noStrike" kern="1200" cap="none" spc="25" normalizeH="0" baseline="0" noProof="0" dirty="0">
                <a:ln>
                  <a:noFill/>
                </a:ln>
                <a:solidFill>
                  <a:prstClr val="black"/>
                </a:solidFill>
                <a:effectLst/>
                <a:uLnTx/>
                <a:uFillTx/>
                <a:latin typeface="Arial" panose="020B0604020202020204" pitchFamily="34" charset="0"/>
                <a:ea typeface="等线" panose="02010600030101010101" pitchFamily="2" charset="-122"/>
                <a:cs typeface="宋体" panose="02010600030101010101" pitchFamily="2" charset="-122"/>
              </a:rPr>
              <a:t>                              </a:t>
            </a:r>
            <a:r>
              <a:rPr kumimoji="0" lang="en-US" altLang="zh-CN" sz="3200" b="0" i="0" u="none" strike="noStrike" kern="1200" cap="none" spc="0"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a:t>
            </a:r>
            <a:r>
              <a:rPr kumimoji="0" lang="en-US" altLang="zh-CN" sz="3200" b="0" i="0" u="none" strike="noStrike" kern="1200" cap="none" spc="25"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 Software function</a:t>
            </a:r>
            <a:r>
              <a:rPr kumimoji="0" lang="en-US" altLang="zh-CN" sz="3200" b="0" i="0" u="none" strike="noStrike" kern="1200" cap="none" spc="25" normalizeH="0" baseline="0" noProof="0" dirty="0">
                <a:ln>
                  <a:noFill/>
                </a:ln>
                <a:solidFill>
                  <a:prstClr val="black"/>
                </a:solidFill>
                <a:effectLst/>
                <a:uLnTx/>
                <a:uFillTx/>
                <a:latin typeface="Arial" panose="020B0604020202020204" pitchFamily="34" charset="0"/>
                <a:ea typeface="等线" panose="02010600030101010101" pitchFamily="2" charset="-122"/>
                <a:cs typeface="宋体" panose="02010600030101010101" pitchFamily="2" charset="-122"/>
              </a:rPr>
              <a:t> </a:t>
            </a:r>
            <a:endParaRPr lang="en-US" altLang="en-US" sz="2400" dirty="0">
              <a:latin typeface="Arial" panose="020B0604020202020204" pitchFamily="34" charset="0"/>
              <a:cs typeface="Arial" panose="020B0604020202020204" pitchFamily="34" charset="0"/>
            </a:endParaRPr>
          </a:p>
        </p:txBody>
      </p:sp>
      <p:sp>
        <p:nvSpPr>
          <p:cNvPr id="55" name="textbox 48"/>
          <p:cNvSpPr/>
          <p:nvPr/>
        </p:nvSpPr>
        <p:spPr>
          <a:xfrm>
            <a:off x="8031606" y="11260469"/>
            <a:ext cx="6893884" cy="923330"/>
          </a:xfrm>
          <a:prstGeom prst="rect">
            <a:avLst/>
          </a:prstGeom>
          <a:solidFill>
            <a:srgbClr val="CCCD9D"/>
          </a:solidFill>
        </p:spPr>
        <p:txBody>
          <a:bodyPr vert="horz" wrap="square" lIns="0" tIns="0" rIns="0" bIns="0"/>
          <a:lstStyle/>
          <a:p>
            <a:pPr algn="l" rtl="0" eaLnBrk="0"/>
            <a:r>
              <a:rPr lang="en-US" altLang="en-US" sz="2000" dirty="0">
                <a:latin typeface="Arial" panose="020B0604020202020204" pitchFamily="34" charset="0"/>
                <a:cs typeface="Arial" panose="020B0604020202020204" pitchFamily="34" charset="0"/>
              </a:rPr>
              <a:t>Sensor recognition layer: Implement user gesture information collection and convert it into control instructions to be transmitted to the shopping cart.</a:t>
            </a:r>
          </a:p>
        </p:txBody>
      </p:sp>
      <p:sp>
        <p:nvSpPr>
          <p:cNvPr id="56" name="textbox 49"/>
          <p:cNvSpPr/>
          <p:nvPr/>
        </p:nvSpPr>
        <p:spPr>
          <a:xfrm>
            <a:off x="555316" y="20160213"/>
            <a:ext cx="6834996" cy="1144633"/>
          </a:xfrm>
          <a:prstGeom prst="rect">
            <a:avLst/>
          </a:prstGeom>
        </p:spPr>
        <p:txBody>
          <a:bodyPr vert="horz" wrap="square" lIns="0" tIns="0" rIns="0" bIns="0"/>
          <a:lstStyle/>
          <a:p>
            <a:pPr algn="l" rtl="0" eaLnBrk="0">
              <a:lnSpc>
                <a:spcPct val="74000"/>
              </a:lnSpc>
            </a:pPr>
            <a:endParaRPr lang="en-US" altLang="en-US" sz="133" dirty="0"/>
          </a:p>
          <a:p>
            <a:pPr marL="11735" algn="ctr" eaLnBrk="0">
              <a:lnSpc>
                <a:spcPct val="86000"/>
              </a:lnSpc>
            </a:pPr>
            <a:endParaRPr lang="en-US" sz="4000" b="1" spc="-152" dirty="0">
              <a:solidFill>
                <a:schemeClr val="bg1"/>
              </a:solidFill>
              <a:latin typeface="Verdana" panose="020B0604030504040204" pitchFamily="34" charset="0"/>
              <a:ea typeface="Verdana" panose="020B0604030504040204" pitchFamily="34" charset="0"/>
              <a:cs typeface="Arial" panose="020B0604020202020204" pitchFamily="34" charset="0"/>
            </a:endParaRPr>
          </a:p>
          <a:p>
            <a:pPr marL="11735" algn="ctr" eaLnBrk="0">
              <a:lnSpc>
                <a:spcPct val="86000"/>
              </a:lnSpc>
            </a:pPr>
            <a:r>
              <a:rPr lang="en-US" sz="4000" b="1" spc="-152" dirty="0">
                <a:solidFill>
                  <a:schemeClr val="bg1"/>
                </a:solidFill>
                <a:latin typeface="Verdana" panose="020B0604030504040204" pitchFamily="34" charset="0"/>
                <a:ea typeface="Verdana" panose="020B0604030504040204" pitchFamily="34" charset="0"/>
                <a:cs typeface="Arial" panose="020B0604020202020204" pitchFamily="34" charset="0"/>
              </a:rPr>
              <a:t>Contribution</a:t>
            </a:r>
            <a:endParaRPr lang="en-US" altLang="en-US" sz="4000" dirty="0">
              <a:latin typeface="Verdana" panose="020B0604030504040204" pitchFamily="34" charset="0"/>
              <a:ea typeface="Verdana" panose="020B0604030504040204" pitchFamily="34" charset="0"/>
              <a:cs typeface="Arial" panose="020B0604020202020204" pitchFamily="34" charset="0"/>
            </a:endParaRPr>
          </a:p>
          <a:p>
            <a:pPr algn="l" rtl="0" eaLnBrk="0">
              <a:lnSpc>
                <a:spcPct val="103000"/>
              </a:lnSpc>
            </a:pPr>
            <a:endParaRPr lang="en-US" altLang="en-US" sz="660" dirty="0"/>
          </a:p>
          <a:p>
            <a:pPr algn="l" rtl="0" eaLnBrk="0">
              <a:lnSpc>
                <a:spcPct val="102000"/>
              </a:lnSpc>
            </a:pPr>
            <a:endParaRPr lang="en-US" altLang="en-US" sz="727" dirty="0"/>
          </a:p>
          <a:p>
            <a:pPr algn="l" rtl="0" eaLnBrk="0">
              <a:lnSpc>
                <a:spcPct val="7000"/>
              </a:lnSpc>
            </a:pPr>
            <a:endParaRPr lang="en-US" altLang="en-US" sz="133" dirty="0"/>
          </a:p>
        </p:txBody>
      </p:sp>
      <p:sp>
        <p:nvSpPr>
          <p:cNvPr id="58" name="textbox 51"/>
          <p:cNvSpPr/>
          <p:nvPr/>
        </p:nvSpPr>
        <p:spPr>
          <a:xfrm>
            <a:off x="7820055" y="15359504"/>
            <a:ext cx="6893884" cy="372297"/>
          </a:xfrm>
          <a:prstGeom prst="rect">
            <a:avLst/>
          </a:prstGeom>
        </p:spPr>
        <p:txBody>
          <a:bodyPr vert="horz" wrap="square" lIns="0" tIns="0" rIns="0" bIns="0"/>
          <a:lstStyle/>
          <a:p>
            <a:pPr algn="l" rtl="0" eaLnBrk="0">
              <a:lnSpc>
                <a:spcPct val="70000"/>
              </a:lnSpc>
            </a:pPr>
            <a:r>
              <a:rPr kumimoji="0" lang="en-US" altLang="zh-CN" sz="3200" b="0" i="0" u="none" strike="noStrike" kern="1200" cap="none" spc="0"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a:t>
            </a:r>
            <a:r>
              <a:rPr kumimoji="0" lang="en-US" altLang="zh-CN" sz="3200" b="0" i="0" u="none" strike="noStrike" kern="1200" cap="none" spc="25"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 </a:t>
            </a:r>
            <a:r>
              <a:rPr lang="en-US" altLang="zh-CN" sz="3200" spc="25" dirty="0">
                <a:solidFill>
                  <a:prstClr val="black"/>
                </a:solidFill>
                <a:highlight>
                  <a:srgbClr val="00FFFF"/>
                </a:highlight>
                <a:latin typeface="Arial" panose="020B0604020202020204" pitchFamily="34" charset="0"/>
                <a:ea typeface="等线" panose="02010600030101010101" pitchFamily="2" charset="-122"/>
                <a:cs typeface="宋体" panose="02010600030101010101" pitchFamily="2" charset="-122"/>
              </a:rPr>
              <a:t>D</a:t>
            </a:r>
            <a:r>
              <a:rPr kumimoji="0" lang="en-US" altLang="zh-CN" sz="3200" b="0" i="0" u="none" strike="noStrike" kern="1200" cap="none" spc="25" normalizeH="0" baseline="0" noProof="0" dirty="0" err="1">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ecorative</a:t>
            </a:r>
            <a:r>
              <a:rPr kumimoji="0" lang="en-US" altLang="zh-CN" sz="3200" b="0" i="0" u="none" strike="noStrike" kern="1200" cap="none" spc="25"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 materials</a:t>
            </a:r>
            <a:endParaRPr lang="en-US" altLang="en-US" sz="2400" dirty="0">
              <a:latin typeface="Arial" panose="020B0604020202020204" pitchFamily="34" charset="0"/>
              <a:cs typeface="Arial" panose="020B0604020202020204" pitchFamily="34" charset="0"/>
            </a:endParaRPr>
          </a:p>
        </p:txBody>
      </p:sp>
      <p:sp>
        <p:nvSpPr>
          <p:cNvPr id="63" name="Rectangle 8">
            <a:extLst>
              <a:ext uri="{FF2B5EF4-FFF2-40B4-BE49-F238E27FC236}">
                <a16:creationId xmlns:a16="http://schemas.microsoft.com/office/drawing/2014/main" id="{0732D71B-317A-9D72-0F9C-74DF6ACE5D3E}"/>
              </a:ext>
            </a:extLst>
          </p:cNvPr>
          <p:cNvSpPr>
            <a:spLocks noChangeArrowheads="1"/>
          </p:cNvSpPr>
          <p:nvPr/>
        </p:nvSpPr>
        <p:spPr bwMode="auto">
          <a:xfrm>
            <a:off x="10403648" y="5967748"/>
            <a:ext cx="756841" cy="768911"/>
          </a:xfrm>
          <a:prstGeom prst="rect">
            <a:avLst/>
          </a:prstGeom>
          <a:noFill/>
          <a:ln w="9525">
            <a:noFill/>
            <a:miter lim="800000"/>
          </a:ln>
          <a:effectLst/>
        </p:spPr>
        <p:txBody>
          <a:bodyPr vert="horz" wrap="none" lIns="285860" tIns="142930" rIns="285860" bIns="142930" numCol="1" anchor="ctr" anchorCtr="0" compatLnSpc="1">
            <a:spAutoFit/>
          </a:bodyPr>
          <a:lstStyle/>
          <a:p>
            <a:pPr algn="ctr" fontAlgn="base">
              <a:spcBef>
                <a:spcPct val="0"/>
              </a:spcBef>
              <a:spcAft>
                <a:spcPct val="0"/>
              </a:spcAft>
            </a:pPr>
            <a:r>
              <a:rPr lang="en-US" altLang="zh-CN" sz="3121" dirty="0">
                <a:latin typeface="Calibri" panose="020F0502020204030204" pitchFamily="34" charset="0"/>
                <a:ea typeface="宋体" panose="02010600030101010101" pitchFamily="2" charset="-122"/>
                <a:cs typeface="Times New Roman" panose="02020603050405020304" pitchFamily="18" charset="0"/>
              </a:rPr>
              <a:t>  </a:t>
            </a:r>
            <a:endParaRPr lang="en-US" altLang="zh-CN" sz="5623" dirty="0">
              <a:latin typeface="Arial" panose="020B0604020202020204" pitchFamily="34" charset="0"/>
              <a:ea typeface="宋体" panose="02010600030101010101" pitchFamily="2" charset="-122"/>
              <a:cs typeface="宋体" panose="02010600030101010101" pitchFamily="2" charset="-122"/>
            </a:endParaRPr>
          </a:p>
        </p:txBody>
      </p:sp>
      <p:sp>
        <p:nvSpPr>
          <p:cNvPr id="64" name="Rectangle 9">
            <a:extLst>
              <a:ext uri="{FF2B5EF4-FFF2-40B4-BE49-F238E27FC236}">
                <a16:creationId xmlns:a16="http://schemas.microsoft.com/office/drawing/2014/main" id="{3A9FF548-2C14-0143-70E8-E7119E9540D8}"/>
              </a:ext>
            </a:extLst>
          </p:cNvPr>
          <p:cNvSpPr>
            <a:spLocks noChangeArrowheads="1"/>
          </p:cNvSpPr>
          <p:nvPr/>
        </p:nvSpPr>
        <p:spPr bwMode="auto">
          <a:xfrm>
            <a:off x="10359010" y="-811068"/>
            <a:ext cx="667071" cy="768911"/>
          </a:xfrm>
          <a:prstGeom prst="rect">
            <a:avLst/>
          </a:prstGeom>
          <a:noFill/>
          <a:ln w="9525">
            <a:noFill/>
            <a:miter lim="800000"/>
          </a:ln>
          <a:effectLst/>
        </p:spPr>
        <p:txBody>
          <a:bodyPr vert="horz" wrap="none" lIns="285860" tIns="142930" rIns="285860" bIns="142930" numCol="1" anchor="ctr" anchorCtr="0" compatLnSpc="1">
            <a:spAutoFit/>
          </a:bodyPr>
          <a:lstStyle/>
          <a:p>
            <a:pPr algn="ctr" fontAlgn="base">
              <a:spcBef>
                <a:spcPct val="0"/>
              </a:spcBef>
              <a:spcAft>
                <a:spcPct val="0"/>
              </a:spcAft>
            </a:pPr>
            <a:r>
              <a:rPr lang="en-US" altLang="zh-CN" sz="3121">
                <a:latin typeface="Calibri" panose="020F0502020204030204" pitchFamily="34" charset="0"/>
                <a:ea typeface="宋体" panose="02010600030101010101" pitchFamily="2" charset="-122"/>
                <a:cs typeface="Times New Roman" panose="02020603050405020304" pitchFamily="18" charset="0"/>
              </a:rPr>
              <a:t> </a:t>
            </a:r>
            <a:endParaRPr lang="en-US" altLang="zh-CN" sz="5623">
              <a:latin typeface="Arial" panose="020B0604020202020204" pitchFamily="34" charset="0"/>
              <a:ea typeface="宋体" panose="02010600030101010101" pitchFamily="2" charset="-122"/>
              <a:cs typeface="宋体" panose="02010600030101010101" pitchFamily="2" charset="-122"/>
            </a:endParaRPr>
          </a:p>
        </p:txBody>
      </p:sp>
      <p:sp>
        <p:nvSpPr>
          <p:cNvPr id="92" name="textbox 31">
            <a:extLst>
              <a:ext uri="{FF2B5EF4-FFF2-40B4-BE49-F238E27FC236}">
                <a16:creationId xmlns:a16="http://schemas.microsoft.com/office/drawing/2014/main" id="{1CBBC587-B2F6-CE3F-D56B-5D44593036B3}"/>
              </a:ext>
            </a:extLst>
          </p:cNvPr>
          <p:cNvSpPr/>
          <p:nvPr/>
        </p:nvSpPr>
        <p:spPr>
          <a:xfrm>
            <a:off x="4241075" y="1722709"/>
            <a:ext cx="12901479" cy="969934"/>
          </a:xfrm>
          <a:prstGeom prst="rect">
            <a:avLst/>
          </a:prstGeom>
        </p:spPr>
        <p:txBody>
          <a:bodyPr vert="horz" wrap="square" lIns="0" tIns="0" rIns="0" bIns="0"/>
          <a:lstStyle/>
          <a:p>
            <a:pPr algn="l" rtl="0" eaLnBrk="0">
              <a:lnSpc>
                <a:spcPct val="139000"/>
              </a:lnSpc>
            </a:pPr>
            <a:endParaRPr lang="en-US" altLang="en-US" sz="660" dirty="0"/>
          </a:p>
          <a:p>
            <a:pPr algn="l" rtl="0" eaLnBrk="0">
              <a:lnSpc>
                <a:spcPct val="139000"/>
              </a:lnSpc>
            </a:pPr>
            <a:endParaRPr lang="en-US" altLang="en-US" sz="660" dirty="0"/>
          </a:p>
        </p:txBody>
      </p:sp>
      <p:grpSp>
        <p:nvGrpSpPr>
          <p:cNvPr id="22" name="group 10">
            <a:extLst>
              <a:ext uri="{FF2B5EF4-FFF2-40B4-BE49-F238E27FC236}">
                <a16:creationId xmlns:a16="http://schemas.microsoft.com/office/drawing/2014/main" id="{AE10DAA9-ADD0-8BD6-BF36-436FC28922CF}"/>
              </a:ext>
            </a:extLst>
          </p:cNvPr>
          <p:cNvGrpSpPr/>
          <p:nvPr/>
        </p:nvGrpSpPr>
        <p:grpSpPr>
          <a:xfrm rot="21600000">
            <a:off x="642375" y="-16312"/>
            <a:ext cx="20006106" cy="3360470"/>
            <a:chOff x="-12700" y="-12700"/>
            <a:chExt cx="19364325" cy="1466214"/>
          </a:xfrm>
        </p:grpSpPr>
        <p:pic>
          <p:nvPicPr>
            <p:cNvPr id="33" name="picture 30">
              <a:extLst>
                <a:ext uri="{FF2B5EF4-FFF2-40B4-BE49-F238E27FC236}">
                  <a16:creationId xmlns:a16="http://schemas.microsoft.com/office/drawing/2014/main" id="{F88390F1-B541-585C-D693-2EC689BB1469}"/>
                </a:ext>
              </a:extLst>
            </p:cNvPr>
            <p:cNvPicPr>
              <a:picLocks noChangeAspect="1"/>
            </p:cNvPicPr>
            <p:nvPr/>
          </p:nvPicPr>
          <p:blipFill>
            <a:blip r:embed="rId2"/>
            <a:stretch>
              <a:fillRect/>
            </a:stretch>
          </p:blipFill>
          <p:spPr>
            <a:xfrm>
              <a:off x="0" y="0"/>
              <a:ext cx="19338585" cy="1376846"/>
            </a:xfrm>
            <a:prstGeom prst="rect">
              <a:avLst/>
            </a:prstGeom>
          </p:spPr>
        </p:pic>
        <p:sp>
          <p:nvSpPr>
            <p:cNvPr id="34" name="textbox 31">
              <a:extLst>
                <a:ext uri="{FF2B5EF4-FFF2-40B4-BE49-F238E27FC236}">
                  <a16:creationId xmlns:a16="http://schemas.microsoft.com/office/drawing/2014/main" id="{603B547F-C0DD-5557-90F5-AD567523CCAD}"/>
                </a:ext>
              </a:extLst>
            </p:cNvPr>
            <p:cNvSpPr/>
            <p:nvPr/>
          </p:nvSpPr>
          <p:spPr>
            <a:xfrm>
              <a:off x="-12700" y="-12700"/>
              <a:ext cx="19364325" cy="1466214"/>
            </a:xfrm>
            <a:prstGeom prst="rect">
              <a:avLst/>
            </a:prstGeom>
          </p:spPr>
          <p:txBody>
            <a:bodyPr vert="horz" wrap="square" lIns="0" tIns="0" rIns="0" bIns="0"/>
            <a:lstStyle/>
            <a:p>
              <a:pPr algn="l" rtl="0" eaLnBrk="0">
                <a:lnSpc>
                  <a:spcPct val="139000"/>
                </a:lnSpc>
              </a:pPr>
              <a:endParaRPr lang="en-US" altLang="en-US" sz="660" dirty="0"/>
            </a:p>
            <a:p>
              <a:pPr algn="l" rtl="0" eaLnBrk="0">
                <a:lnSpc>
                  <a:spcPct val="139000"/>
                </a:lnSpc>
              </a:pPr>
              <a:endParaRPr lang="en-US" altLang="en-US" sz="660" dirty="0"/>
            </a:p>
            <a:p>
              <a:pPr marL="386410" algn="ctr" eaLnBrk="0">
                <a:lnSpc>
                  <a:spcPct val="86000"/>
                </a:lnSpc>
                <a:spcBef>
                  <a:spcPts val="3"/>
                </a:spcBef>
              </a:pPr>
              <a:r>
                <a:rPr lang="en-US" sz="4800" b="1" spc="-152" dirty="0">
                  <a:solidFill>
                    <a:schemeClr val="bg1"/>
                  </a:solidFill>
                  <a:latin typeface="Leelawadee UI" panose="020B0502040204020203" pitchFamily="34" charset="-34"/>
                  <a:ea typeface="微软雅黑" panose="020B0503020204020204" charset="-122"/>
                  <a:cs typeface="Leelawadee UI" panose="020B0502040204020203" pitchFamily="34" charset="-34"/>
                </a:rPr>
                <a:t>A Smart Shopping Cart with Gesture and </a:t>
              </a:r>
            </a:p>
            <a:p>
              <a:pPr marL="386410" algn="ctr" eaLnBrk="0">
                <a:lnSpc>
                  <a:spcPct val="86000"/>
                </a:lnSpc>
                <a:spcBef>
                  <a:spcPts val="3"/>
                </a:spcBef>
              </a:pPr>
              <a:r>
                <a:rPr lang="en-US" sz="4800" b="1" spc="-152" dirty="0">
                  <a:solidFill>
                    <a:schemeClr val="bg1"/>
                  </a:solidFill>
                  <a:latin typeface="Leelawadee UI" panose="020B0502040204020203" pitchFamily="34" charset="-34"/>
                  <a:ea typeface="微软雅黑" panose="020B0503020204020204" charset="-122"/>
                  <a:cs typeface="Leelawadee UI" panose="020B0502040204020203" pitchFamily="34" charset="-34"/>
                </a:rPr>
                <a:t>Vision-Based Tracking System</a:t>
              </a:r>
            </a:p>
            <a:p>
              <a:pPr marL="386410" algn="ctr" eaLnBrk="0">
                <a:lnSpc>
                  <a:spcPct val="150000"/>
                </a:lnSpc>
                <a:spcBef>
                  <a:spcPts val="3"/>
                </a:spcBef>
              </a:pPr>
              <a:r>
                <a:rPr lang="en-US" sz="2400" b="1" spc="-152" dirty="0">
                  <a:solidFill>
                    <a:schemeClr val="bg1"/>
                  </a:solidFill>
                  <a:latin typeface="Verdana" panose="020B0604030504040204" pitchFamily="34" charset="0"/>
                  <a:ea typeface="Verdana" panose="020B0604030504040204" pitchFamily="34" charset="0"/>
                  <a:cs typeface="Arial" panose="020B0604020202020204" pitchFamily="34" charset="0"/>
                </a:rPr>
                <a:t>Department of Electrical and Electronic Engineering, Xi'an Jiaotong-Liverpool University</a:t>
              </a:r>
            </a:p>
            <a:p>
              <a:pPr marL="386410" algn="ctr" eaLnBrk="0">
                <a:lnSpc>
                  <a:spcPct val="150000"/>
                </a:lnSpc>
                <a:spcBef>
                  <a:spcPts val="3"/>
                </a:spcBef>
              </a:pPr>
              <a:r>
                <a:rPr lang="en-US" sz="2400" b="1" spc="-152" dirty="0">
                  <a:solidFill>
                    <a:schemeClr val="bg1"/>
                  </a:solidFill>
                  <a:latin typeface="Verdana" panose="020B0604030504040204" pitchFamily="34" charset="0"/>
                  <a:ea typeface="Verdana" panose="020B0604030504040204" pitchFamily="34" charset="0"/>
                  <a:cs typeface="Arial" panose="020B0604020202020204" pitchFamily="34" charset="0"/>
                </a:rPr>
                <a:t>Supervisor: </a:t>
              </a:r>
              <a:r>
                <a:rPr lang="en-US" sz="2400" spc="-152" dirty="0">
                  <a:solidFill>
                    <a:schemeClr val="bg1"/>
                  </a:solidFill>
                  <a:latin typeface="Verdana" panose="020B0604030504040204" pitchFamily="34" charset="0"/>
                  <a:ea typeface="Verdana" panose="020B0604030504040204" pitchFamily="34" charset="0"/>
                  <a:cs typeface="Arial" panose="020B0604020202020204" pitchFamily="34" charset="0"/>
                </a:rPr>
                <a:t>Quan Zhang, Martijn ten </a:t>
              </a:r>
              <a:r>
                <a:rPr lang="en-US" sz="2400" spc="-152" dirty="0" err="1">
                  <a:solidFill>
                    <a:schemeClr val="bg1"/>
                  </a:solidFill>
                  <a:latin typeface="Verdana" panose="020B0604030504040204" pitchFamily="34" charset="0"/>
                  <a:ea typeface="Verdana" panose="020B0604030504040204" pitchFamily="34" charset="0"/>
                  <a:cs typeface="Arial" panose="020B0604020202020204" pitchFamily="34" charset="0"/>
                </a:rPr>
                <a:t>Bhömer</a:t>
              </a:r>
              <a:r>
                <a:rPr lang="en-US" sz="2400" spc="-152" dirty="0">
                  <a:solidFill>
                    <a:schemeClr val="bg1"/>
                  </a:solidFill>
                  <a:latin typeface="Verdana" panose="020B0604030504040204" pitchFamily="34" charset="0"/>
                  <a:ea typeface="Verdana" panose="020B0604030504040204" pitchFamily="34" charset="0"/>
                  <a:cs typeface="Arial" panose="020B0604020202020204" pitchFamily="34" charset="0"/>
                </a:rPr>
                <a:t>, Jie Sun, Rui Pei</a:t>
              </a:r>
            </a:p>
            <a:p>
              <a:pPr marL="386410" algn="ctr" eaLnBrk="0">
                <a:lnSpc>
                  <a:spcPct val="150000"/>
                </a:lnSpc>
                <a:spcBef>
                  <a:spcPts val="3"/>
                </a:spcBef>
              </a:pPr>
              <a:r>
                <a:rPr lang="en-US" sz="2400" b="1" spc="-152" dirty="0">
                  <a:solidFill>
                    <a:schemeClr val="bg1"/>
                  </a:solidFill>
                  <a:latin typeface="Verdana" panose="020B0604030504040204" pitchFamily="34" charset="0"/>
                  <a:ea typeface="Verdana" panose="020B0604030504040204" pitchFamily="34" charset="0"/>
                  <a:cs typeface="Arial" panose="020B0604020202020204" pitchFamily="34" charset="0"/>
                </a:rPr>
                <a:t>Group members: </a:t>
              </a:r>
              <a:r>
                <a:rPr lang="en-US" sz="2400" spc="-152" dirty="0" err="1">
                  <a:solidFill>
                    <a:schemeClr val="bg1"/>
                  </a:solidFill>
                  <a:latin typeface="Verdana" panose="020B0604030504040204" pitchFamily="34" charset="0"/>
                  <a:ea typeface="Verdana" panose="020B0604030504040204" pitchFamily="34" charset="0"/>
                  <a:cs typeface="Arial" panose="020B0604020202020204" pitchFamily="34" charset="0"/>
                </a:rPr>
                <a:t>H</a:t>
              </a:r>
              <a:r>
                <a:rPr lang="en-US" altLang="zh-CN" sz="2400" spc="-152" dirty="0" err="1">
                  <a:solidFill>
                    <a:schemeClr val="bg1"/>
                  </a:solidFill>
                  <a:latin typeface="Verdana" panose="020B0604030504040204" pitchFamily="34" charset="0"/>
                  <a:ea typeface="Verdana" panose="020B0604030504040204" pitchFamily="34" charset="0"/>
                  <a:cs typeface="Arial" panose="020B0604020202020204" pitchFamily="34" charset="0"/>
                </a:rPr>
                <a:t>engzhi</a:t>
              </a:r>
              <a:r>
                <a:rPr lang="en-US" altLang="zh-CN" sz="2400" spc="-152" dirty="0">
                  <a:solidFill>
                    <a:schemeClr val="bg1"/>
                  </a:solidFill>
                  <a:latin typeface="Verdana" panose="020B0604030504040204" pitchFamily="34" charset="0"/>
                  <a:ea typeface="Verdana" panose="020B0604030504040204" pitchFamily="34" charset="0"/>
                  <a:cs typeface="Arial" panose="020B0604020202020204" pitchFamily="34" charset="0"/>
                </a:rPr>
                <a:t> Qiu</a:t>
              </a:r>
              <a:r>
                <a:rPr lang="en-US" sz="2400" spc="-152" dirty="0">
                  <a:solidFill>
                    <a:schemeClr val="bg1"/>
                  </a:solidFill>
                  <a:latin typeface="Verdana" panose="020B0604030504040204" pitchFamily="34" charset="0"/>
                  <a:ea typeface="Verdana" panose="020B0604030504040204" pitchFamily="34" charset="0"/>
                  <a:cs typeface="Arial" panose="020B0604020202020204" pitchFamily="34" charset="0"/>
                </a:rPr>
                <a:t>, Suheng Ji, </a:t>
              </a:r>
              <a:r>
                <a:rPr lang="en-US" sz="2400" spc="-152" dirty="0" err="1">
                  <a:solidFill>
                    <a:schemeClr val="bg1"/>
                  </a:solidFill>
                  <a:latin typeface="Verdana" panose="020B0604030504040204" pitchFamily="34" charset="0"/>
                  <a:ea typeface="Verdana" panose="020B0604030504040204" pitchFamily="34" charset="0"/>
                  <a:cs typeface="Arial" panose="020B0604020202020204" pitchFamily="34" charset="0"/>
                </a:rPr>
                <a:t>Yukun</a:t>
              </a:r>
              <a:r>
                <a:rPr lang="en-US" sz="2400" spc="-152" dirty="0">
                  <a:solidFill>
                    <a:schemeClr val="bg1"/>
                  </a:solidFill>
                  <a:latin typeface="Verdana" panose="020B0604030504040204" pitchFamily="34" charset="0"/>
                  <a:ea typeface="Verdana" panose="020B0604030504040204" pitchFamily="34" charset="0"/>
                  <a:cs typeface="Arial" panose="020B0604020202020204" pitchFamily="34" charset="0"/>
                </a:rPr>
                <a:t> Zheng,  </a:t>
              </a:r>
              <a:r>
                <a:rPr lang="en-US" sz="2400" spc="-152" dirty="0" err="1">
                  <a:solidFill>
                    <a:schemeClr val="bg1"/>
                  </a:solidFill>
                  <a:latin typeface="Verdana" panose="020B0604030504040204" pitchFamily="34" charset="0"/>
                  <a:ea typeface="Verdana" panose="020B0604030504040204" pitchFamily="34" charset="0"/>
                  <a:cs typeface="Arial" panose="020B0604020202020204" pitchFamily="34" charset="0"/>
                </a:rPr>
                <a:t>Yaoran</a:t>
              </a:r>
              <a:r>
                <a:rPr lang="en-US" sz="2400" spc="-152" dirty="0">
                  <a:solidFill>
                    <a:schemeClr val="bg1"/>
                  </a:solidFill>
                  <a:latin typeface="Verdana" panose="020B0604030504040204" pitchFamily="34" charset="0"/>
                  <a:ea typeface="Verdana" panose="020B0604030504040204" pitchFamily="34" charset="0"/>
                  <a:cs typeface="Arial" panose="020B0604020202020204" pitchFamily="34" charset="0"/>
                </a:rPr>
                <a:t> Xu</a:t>
              </a:r>
            </a:p>
            <a:p>
              <a:pPr marL="386410" algn="ctr" eaLnBrk="0">
                <a:lnSpc>
                  <a:spcPct val="150000"/>
                </a:lnSpc>
                <a:spcBef>
                  <a:spcPts val="3"/>
                </a:spcBef>
              </a:pPr>
              <a:r>
                <a:rPr lang="en-US" sz="2400" spc="-152" dirty="0">
                  <a:solidFill>
                    <a:schemeClr val="bg1"/>
                  </a:solidFill>
                  <a:latin typeface="Arial" panose="020B0604020202020204" pitchFamily="34" charset="0"/>
                  <a:ea typeface="微软雅黑" panose="020B0503020204020204" charset="-122"/>
                  <a:cs typeface="Arial" panose="020B0604020202020204" pitchFamily="34" charset="0"/>
                </a:rPr>
                <a:t>SURF-2024-0384</a:t>
              </a:r>
            </a:p>
          </p:txBody>
        </p:sp>
      </p:grpSp>
      <p:sp>
        <p:nvSpPr>
          <p:cNvPr id="41" name="rect">
            <a:extLst>
              <a:ext uri="{FF2B5EF4-FFF2-40B4-BE49-F238E27FC236}">
                <a16:creationId xmlns:a16="http://schemas.microsoft.com/office/drawing/2014/main" id="{010C7E6D-F0AD-BF16-64A1-335B2A11D0C8}"/>
              </a:ext>
            </a:extLst>
          </p:cNvPr>
          <p:cNvSpPr/>
          <p:nvPr/>
        </p:nvSpPr>
        <p:spPr>
          <a:xfrm>
            <a:off x="607622" y="3132269"/>
            <a:ext cx="20036015" cy="1088955"/>
          </a:xfrm>
          <a:prstGeom prst="rect">
            <a:avLst/>
          </a:prstGeom>
          <a:solidFill>
            <a:schemeClr val="accent2">
              <a:lumMod val="40000"/>
              <a:lumOff val="60000"/>
            </a:schemeClr>
          </a:solidFill>
          <a:ln cap="flat">
            <a:noFill/>
            <a:prstDash val="solid"/>
            <a:miter lim="0"/>
          </a:ln>
        </p:spPr>
        <p:txBody>
          <a:bodyPr rtlCol="0"/>
          <a:lstStyle/>
          <a:p>
            <a:pPr algn="ctr"/>
            <a:endParaRPr lang="en-US" altLang="zh-CN" sz="810" dirty="0"/>
          </a:p>
        </p:txBody>
      </p:sp>
      <p:sp>
        <p:nvSpPr>
          <p:cNvPr id="46" name="textbox 32">
            <a:extLst>
              <a:ext uri="{FF2B5EF4-FFF2-40B4-BE49-F238E27FC236}">
                <a16:creationId xmlns:a16="http://schemas.microsoft.com/office/drawing/2014/main" id="{C14EDA38-A9A0-9B57-50C8-D9FEF143FD10}"/>
              </a:ext>
            </a:extLst>
          </p:cNvPr>
          <p:cNvSpPr/>
          <p:nvPr/>
        </p:nvSpPr>
        <p:spPr>
          <a:xfrm>
            <a:off x="633746" y="3086957"/>
            <a:ext cx="18166630" cy="887180"/>
          </a:xfrm>
          <a:prstGeom prst="rect">
            <a:avLst/>
          </a:prstGeom>
        </p:spPr>
        <p:txBody>
          <a:bodyPr vert="horz" wrap="square" lIns="0" tIns="0" rIns="0" bIns="0"/>
          <a:lstStyle/>
          <a:p>
            <a:pPr algn="l" rtl="0" eaLnBrk="0">
              <a:lnSpc>
                <a:spcPct val="103000"/>
              </a:lnSpc>
            </a:pPr>
            <a:endParaRPr lang="en-US" altLang="en-US" sz="133" dirty="0"/>
          </a:p>
          <a:p>
            <a:pPr marL="173508" algn="ctr" eaLnBrk="0">
              <a:lnSpc>
                <a:spcPct val="98000"/>
              </a:lnSpc>
            </a:pPr>
            <a:r>
              <a:rPr lang="en-US" altLang="en-US" sz="2400" b="1" spc="72" dirty="0">
                <a:solidFill>
                  <a:srgbClr val="32615E">
                    <a:alpha val="100000"/>
                  </a:srgbClr>
                </a:solidFill>
                <a:latin typeface="Arial" panose="020B0604020202020204" pitchFamily="34" charset="0"/>
                <a:ea typeface="微软雅黑" panose="020B0503020204020204" charset="-122"/>
                <a:cs typeface="Arial" panose="020B0604020202020204" pitchFamily="34" charset="0"/>
              </a:rPr>
              <a:t>Abstract</a:t>
            </a:r>
            <a:r>
              <a:rPr lang="en-US" altLang="en-US" sz="2000" b="1" spc="72" dirty="0">
                <a:solidFill>
                  <a:srgbClr val="32615E">
                    <a:alpha val="100000"/>
                  </a:srgbClr>
                </a:solidFill>
                <a:latin typeface="Arial" panose="020B0604020202020204" pitchFamily="34" charset="0"/>
                <a:ea typeface="微软雅黑" panose="020B0503020204020204" charset="-122"/>
                <a:cs typeface="Arial" panose="020B0604020202020204" pitchFamily="34" charset="0"/>
              </a:rPr>
              <a:t>: In this project., we have designed a smart shopping cart which has various functions. In this poster, it is divided into seven sections including user needs and design requirements, design features, contribution, hardware and software function implementation, user testing and feedback, conclusion and future improvement,</a:t>
            </a:r>
            <a:endParaRPr lang="en-US" altLang="en-US" sz="2000" dirty="0">
              <a:latin typeface="Arial" panose="020B0604020202020204" pitchFamily="34" charset="0"/>
              <a:cs typeface="Arial" panose="020B0604020202020204" pitchFamily="34" charset="0"/>
            </a:endParaRPr>
          </a:p>
        </p:txBody>
      </p:sp>
      <p:grpSp>
        <p:nvGrpSpPr>
          <p:cNvPr id="51" name="group 10">
            <a:extLst>
              <a:ext uri="{FF2B5EF4-FFF2-40B4-BE49-F238E27FC236}">
                <a16:creationId xmlns:a16="http://schemas.microsoft.com/office/drawing/2014/main" id="{263ADFA4-BBE8-4DB9-BD6B-4829566945F6}"/>
              </a:ext>
            </a:extLst>
          </p:cNvPr>
          <p:cNvGrpSpPr/>
          <p:nvPr/>
        </p:nvGrpSpPr>
        <p:grpSpPr>
          <a:xfrm rot="21600000">
            <a:off x="566017" y="28433539"/>
            <a:ext cx="20158470" cy="3360470"/>
            <a:chOff x="-12700" y="-12700"/>
            <a:chExt cx="19424023" cy="1466214"/>
          </a:xfrm>
        </p:grpSpPr>
        <p:pic>
          <p:nvPicPr>
            <p:cNvPr id="52" name="picture 30">
              <a:extLst>
                <a:ext uri="{FF2B5EF4-FFF2-40B4-BE49-F238E27FC236}">
                  <a16:creationId xmlns:a16="http://schemas.microsoft.com/office/drawing/2014/main" id="{2920CE2D-251B-4B1A-CDFA-91AB5213B299}"/>
                </a:ext>
              </a:extLst>
            </p:cNvPr>
            <p:cNvPicPr>
              <a:picLocks noChangeAspect="1"/>
            </p:cNvPicPr>
            <p:nvPr/>
          </p:nvPicPr>
          <p:blipFill>
            <a:blip r:embed="rId2"/>
            <a:stretch>
              <a:fillRect/>
            </a:stretch>
          </p:blipFill>
          <p:spPr>
            <a:xfrm>
              <a:off x="72738" y="37629"/>
              <a:ext cx="19338585" cy="1376846"/>
            </a:xfrm>
            <a:prstGeom prst="rect">
              <a:avLst/>
            </a:prstGeom>
          </p:spPr>
        </p:pic>
        <p:sp>
          <p:nvSpPr>
            <p:cNvPr id="59" name="textbox 31">
              <a:extLst>
                <a:ext uri="{FF2B5EF4-FFF2-40B4-BE49-F238E27FC236}">
                  <a16:creationId xmlns:a16="http://schemas.microsoft.com/office/drawing/2014/main" id="{5F6B70B3-429F-DF6E-F040-1E5B7075E7DA}"/>
                </a:ext>
              </a:extLst>
            </p:cNvPr>
            <p:cNvSpPr/>
            <p:nvPr/>
          </p:nvSpPr>
          <p:spPr>
            <a:xfrm>
              <a:off x="-12700" y="-12700"/>
              <a:ext cx="19364325" cy="1466214"/>
            </a:xfrm>
            <a:prstGeom prst="rect">
              <a:avLst/>
            </a:prstGeom>
          </p:spPr>
          <p:txBody>
            <a:bodyPr vert="horz" wrap="square" lIns="0" tIns="0" rIns="0" bIns="0"/>
            <a:lstStyle/>
            <a:p>
              <a:pPr algn="l" rtl="0" eaLnBrk="0">
                <a:lnSpc>
                  <a:spcPct val="139000"/>
                </a:lnSpc>
              </a:pPr>
              <a:endParaRPr lang="en-US" altLang="en-US" sz="660" dirty="0"/>
            </a:p>
            <a:p>
              <a:pPr algn="l" rtl="0" eaLnBrk="0">
                <a:lnSpc>
                  <a:spcPct val="139000"/>
                </a:lnSpc>
              </a:pPr>
              <a:endParaRPr lang="en-US" altLang="en-US" sz="660" dirty="0"/>
            </a:p>
          </p:txBody>
        </p:sp>
      </p:grpSp>
      <p:sp>
        <p:nvSpPr>
          <p:cNvPr id="65" name="textbox 32">
            <a:extLst>
              <a:ext uri="{FF2B5EF4-FFF2-40B4-BE49-F238E27FC236}">
                <a16:creationId xmlns:a16="http://schemas.microsoft.com/office/drawing/2014/main" id="{6F8349C3-E4B6-71F1-DD51-22303FD91662}"/>
              </a:ext>
            </a:extLst>
          </p:cNvPr>
          <p:cNvSpPr/>
          <p:nvPr/>
        </p:nvSpPr>
        <p:spPr>
          <a:xfrm>
            <a:off x="515415" y="28544416"/>
            <a:ext cx="20188822" cy="2250629"/>
          </a:xfrm>
          <a:prstGeom prst="rect">
            <a:avLst/>
          </a:prstGeom>
        </p:spPr>
        <p:txBody>
          <a:bodyPr vert="horz" wrap="square" lIns="0" tIns="0" rIns="0" bIns="0"/>
          <a:lstStyle/>
          <a:p>
            <a:pPr marL="173508" eaLnBrk="0">
              <a:lnSpc>
                <a:spcPct val="98000"/>
              </a:lnSpc>
            </a:pPr>
            <a:r>
              <a:rPr lang="en-US"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R</a:t>
            </a:r>
            <a:r>
              <a:rPr lang="en-US" altLang="zh-CN"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eference:</a:t>
            </a:r>
          </a:p>
          <a:p>
            <a:pPr marL="173508" eaLnBrk="0">
              <a:lnSpc>
                <a:spcPct val="98000"/>
              </a:lnSpc>
            </a:pPr>
            <a:r>
              <a:rPr lang="en-US"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[1]	L. Ji-Herr, U. K. Rosli, L. T. Chuan, S. C. Sen, and L. Y. Xia, "Revolution of Retail Industry: From Perspective of Retail 1.0 to 4.0," in *Procedia Computer Science*, vol. 202, pp. 353-359, 2022. </a:t>
            </a:r>
            <a:r>
              <a:rPr lang="en-US" b="1" spc="72" dirty="0" err="1">
                <a:solidFill>
                  <a:schemeClr val="bg1">
                    <a:lumMod val="95000"/>
                  </a:schemeClr>
                </a:solidFill>
                <a:latin typeface="Arial" panose="020B0604020202020204" pitchFamily="34" charset="0"/>
                <a:ea typeface="微软雅黑" panose="020B0503020204020204" charset="-122"/>
                <a:cs typeface="Arial" panose="020B0604020202020204" pitchFamily="34" charset="0"/>
              </a:rPr>
              <a:t>doi</a:t>
            </a:r>
            <a:r>
              <a:rPr lang="en-US"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 10.1016/j.procs.2022.01.052.</a:t>
            </a:r>
          </a:p>
          <a:p>
            <a:pPr marL="173508" eaLnBrk="0">
              <a:lnSpc>
                <a:spcPct val="98000"/>
              </a:lnSpc>
            </a:pPr>
            <a:r>
              <a:rPr lang="en-US"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[2]	Y. Mercan, K. T. Selcuk, and A. A. </a:t>
            </a:r>
            <a:r>
              <a:rPr lang="en-US" b="1" spc="72" dirty="0" err="1">
                <a:solidFill>
                  <a:schemeClr val="bg1">
                    <a:lumMod val="95000"/>
                  </a:schemeClr>
                </a:solidFill>
                <a:latin typeface="Arial" panose="020B0604020202020204" pitchFamily="34" charset="0"/>
                <a:ea typeface="微软雅黑" panose="020B0503020204020204" charset="-122"/>
                <a:cs typeface="Arial" panose="020B0604020202020204" pitchFamily="34" charset="0"/>
              </a:rPr>
              <a:t>Sayilan</a:t>
            </a:r>
            <a:r>
              <a:rPr lang="en-US"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 "The relationship between types of physical disabilities and the Instrumental Activities of Daily Living (IADL) in the elderly," *Family Medicine &amp; Primary Care Review*, vol. 23, no. 1, pp. 22-28, 2021. </a:t>
            </a:r>
            <a:r>
              <a:rPr lang="en-US" b="1" spc="72" dirty="0" err="1">
                <a:solidFill>
                  <a:schemeClr val="bg1">
                    <a:lumMod val="95000"/>
                  </a:schemeClr>
                </a:solidFill>
                <a:latin typeface="Arial" panose="020B0604020202020204" pitchFamily="34" charset="0"/>
                <a:ea typeface="微软雅黑" panose="020B0503020204020204" charset="-122"/>
                <a:cs typeface="Arial" panose="020B0604020202020204" pitchFamily="34" charset="0"/>
              </a:rPr>
              <a:t>doi</a:t>
            </a:r>
            <a:r>
              <a:rPr lang="en-US" b="1" spc="72"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 10.5114/fmpcr.2021.103153.</a:t>
            </a:r>
          </a:p>
        </p:txBody>
      </p:sp>
      <p:sp>
        <p:nvSpPr>
          <p:cNvPr id="2" name="textbox 53">
            <a:extLst>
              <a:ext uri="{FF2B5EF4-FFF2-40B4-BE49-F238E27FC236}">
                <a16:creationId xmlns:a16="http://schemas.microsoft.com/office/drawing/2014/main" id="{FAC79384-0575-A4A8-DD35-7AD051EF1446}"/>
              </a:ext>
            </a:extLst>
          </p:cNvPr>
          <p:cNvSpPr/>
          <p:nvPr/>
        </p:nvSpPr>
        <p:spPr>
          <a:xfrm>
            <a:off x="8583029" y="10553870"/>
            <a:ext cx="5857272" cy="476449"/>
          </a:xfrm>
          <a:prstGeom prst="rect">
            <a:avLst/>
          </a:prstGeom>
        </p:spPr>
        <p:txBody>
          <a:bodyPr vert="horz" wrap="square" lIns="0" tIns="0" rIns="0" bIns="0"/>
          <a:lstStyle/>
          <a:p>
            <a:pPr algn="l" rtl="0" eaLnBrk="0">
              <a:lnSpc>
                <a:spcPct val="72000"/>
              </a:lnSpc>
            </a:pPr>
            <a:endParaRPr lang="en-US" altLang="en-US" sz="133" dirty="0"/>
          </a:p>
          <a:p>
            <a:pPr marL="8383" eaLnBrk="0">
              <a:lnSpc>
                <a:spcPct val="87000"/>
              </a:lnSpc>
            </a:pPr>
            <a:r>
              <a:rPr lang="en-US" altLang="zh-CN" b="1" dirty="0">
                <a:latin typeface="Arial" panose="020B0604020202020204" pitchFamily="34" charset="0"/>
                <a:cs typeface="Arial" panose="020B0604020202020204" pitchFamily="34" charset="0"/>
              </a:rPr>
              <a:t>Figure 1. Circuit diagram of the three different layers  </a:t>
            </a:r>
            <a:endParaRPr lang="en-US" altLang="en-US" b="1" dirty="0">
              <a:latin typeface="Arial" panose="020B0604020202020204" pitchFamily="34" charset="0"/>
              <a:cs typeface="Arial" panose="020B0604020202020204" pitchFamily="34" charset="0"/>
            </a:endParaRPr>
          </a:p>
        </p:txBody>
      </p:sp>
      <p:sp>
        <p:nvSpPr>
          <p:cNvPr id="13" name="textbox 53">
            <a:extLst>
              <a:ext uri="{FF2B5EF4-FFF2-40B4-BE49-F238E27FC236}">
                <a16:creationId xmlns:a16="http://schemas.microsoft.com/office/drawing/2014/main" id="{BD372623-2179-F201-975A-303E6CB34355}"/>
              </a:ext>
            </a:extLst>
          </p:cNvPr>
          <p:cNvSpPr/>
          <p:nvPr/>
        </p:nvSpPr>
        <p:spPr>
          <a:xfrm>
            <a:off x="9745377" y="18527799"/>
            <a:ext cx="3455239" cy="508566"/>
          </a:xfrm>
          <a:prstGeom prst="rect">
            <a:avLst/>
          </a:prstGeom>
        </p:spPr>
        <p:txBody>
          <a:bodyPr vert="horz" wrap="square" lIns="0" tIns="0" rIns="0" bIns="0"/>
          <a:lstStyle/>
          <a:p>
            <a:pPr algn="l" rtl="0" eaLnBrk="0">
              <a:lnSpc>
                <a:spcPct val="72000"/>
              </a:lnSpc>
            </a:pPr>
            <a:endParaRPr lang="en-US" altLang="en-US" sz="133" dirty="0"/>
          </a:p>
          <a:p>
            <a:pPr marL="8383" algn="ctr" eaLnBrk="0">
              <a:lnSpc>
                <a:spcPct val="87000"/>
              </a:lnSpc>
            </a:pPr>
            <a:r>
              <a:rPr lang="en-US" altLang="en-US" b="1" spc="26" dirty="0">
                <a:latin typeface="微软雅黑" panose="020B0503020204020204" charset="-122"/>
                <a:ea typeface="微软雅黑" panose="020B0503020204020204" charset="-122"/>
              </a:rPr>
              <a:t>Figure 4. Pictures of the decorative materials</a:t>
            </a:r>
            <a:endParaRPr lang="en-US" altLang="en-US" b="1" dirty="0"/>
          </a:p>
        </p:txBody>
      </p:sp>
      <p:sp>
        <p:nvSpPr>
          <p:cNvPr id="82" name="textbox 54">
            <a:extLst>
              <a:ext uri="{FF2B5EF4-FFF2-40B4-BE49-F238E27FC236}">
                <a16:creationId xmlns:a16="http://schemas.microsoft.com/office/drawing/2014/main" id="{0B135157-14F8-B4A0-7525-8EA2156C0552}"/>
              </a:ext>
            </a:extLst>
          </p:cNvPr>
          <p:cNvSpPr/>
          <p:nvPr/>
        </p:nvSpPr>
        <p:spPr>
          <a:xfrm>
            <a:off x="11029778" y="24833792"/>
            <a:ext cx="5984765" cy="990469"/>
          </a:xfrm>
          <a:prstGeom prst="rect">
            <a:avLst/>
          </a:prstGeom>
        </p:spPr>
        <p:txBody>
          <a:bodyPr vert="horz" wrap="square" lIns="0" tIns="0" rIns="0" bIns="0"/>
          <a:lstStyle/>
          <a:p>
            <a:pPr algn="ctr" rtl="0" eaLnBrk="0">
              <a:lnSpc>
                <a:spcPct val="72000"/>
              </a:lnSpc>
            </a:pPr>
            <a:endParaRPr lang="en-US" altLang="en-US" b="1" dirty="0">
              <a:latin typeface="Arial" panose="020B0604020202020204" pitchFamily="34" charset="0"/>
              <a:cs typeface="Arial" panose="020B0604020202020204" pitchFamily="34" charset="0"/>
            </a:endParaRPr>
          </a:p>
        </p:txBody>
      </p:sp>
      <p:graphicFrame>
        <p:nvGraphicFramePr>
          <p:cNvPr id="7" name="表格 6">
            <a:extLst>
              <a:ext uri="{FF2B5EF4-FFF2-40B4-BE49-F238E27FC236}">
                <a16:creationId xmlns:a16="http://schemas.microsoft.com/office/drawing/2014/main" id="{811D4317-22C4-91BD-F62A-EAD4F8F7E174}"/>
              </a:ext>
            </a:extLst>
          </p:cNvPr>
          <p:cNvGraphicFramePr>
            <a:graphicFrameLocks noGrp="1"/>
          </p:cNvGraphicFramePr>
          <p:nvPr>
            <p:extLst>
              <p:ext uri="{D42A27DB-BD31-4B8C-83A1-F6EECF244321}">
                <p14:modId xmlns:p14="http://schemas.microsoft.com/office/powerpoint/2010/main" val="3401122392"/>
              </p:ext>
            </p:extLst>
          </p:nvPr>
        </p:nvGraphicFramePr>
        <p:xfrm>
          <a:off x="676539" y="21382012"/>
          <a:ext cx="6852771" cy="6915648"/>
        </p:xfrm>
        <a:graphic>
          <a:graphicData uri="http://schemas.openxmlformats.org/drawingml/2006/table">
            <a:tbl>
              <a:tblPr firstRow="1" firstCol="1" bandRow="1">
                <a:tableStyleId>{5C22544A-7EE6-4342-B048-85BDC9FD1C3A}</a:tableStyleId>
              </a:tblPr>
              <a:tblGrid>
                <a:gridCol w="1955361">
                  <a:extLst>
                    <a:ext uri="{9D8B030D-6E8A-4147-A177-3AD203B41FA5}">
                      <a16:colId xmlns:a16="http://schemas.microsoft.com/office/drawing/2014/main" val="1408164603"/>
                    </a:ext>
                  </a:extLst>
                </a:gridCol>
                <a:gridCol w="4897410">
                  <a:extLst>
                    <a:ext uri="{9D8B030D-6E8A-4147-A177-3AD203B41FA5}">
                      <a16:colId xmlns:a16="http://schemas.microsoft.com/office/drawing/2014/main" val="2351665035"/>
                    </a:ext>
                  </a:extLst>
                </a:gridCol>
              </a:tblGrid>
              <a:tr h="594596">
                <a:tc>
                  <a:txBody>
                    <a:bodyPr/>
                    <a:lstStyle/>
                    <a:p>
                      <a:pPr algn="ctr">
                        <a:buNone/>
                      </a:pPr>
                      <a:r>
                        <a:rPr lang="en-US" sz="3200" b="1" dirty="0">
                          <a:solidFill>
                            <a:srgbClr val="FFFFFF"/>
                          </a:solidFill>
                          <a:effectLst/>
                          <a:latin typeface="Cambria" panose="02040503050406030204" pitchFamily="18" charset="0"/>
                          <a:ea typeface="Cambria" panose="02040503050406030204" pitchFamily="18" charset="0"/>
                        </a:rPr>
                        <a:t>Name</a:t>
                      </a:r>
                      <a:endParaRPr lang="zh-CN" sz="3200" b="1" dirty="0">
                        <a:solidFill>
                          <a:srgbClr val="FFFFFF"/>
                        </a:solidFill>
                        <a:effectLst/>
                        <a:latin typeface="Cambria" panose="02040503050406030204" pitchFamily="18" charset="0"/>
                        <a:ea typeface="宋体" panose="02010600030101010101" pitchFamily="2" charset="-122"/>
                      </a:endParaRPr>
                    </a:p>
                  </a:txBody>
                  <a:tcPr marL="63500" marR="63500" marT="63500" marB="63500">
                    <a:lnL w="12700" cmpd="sng">
                      <a:solidFill>
                        <a:srgbClr val="A34343"/>
                      </a:solidFill>
                    </a:lnL>
                    <a:lnR w="12700" cmpd="sng">
                      <a:solidFill>
                        <a:srgbClr val="A34343"/>
                      </a:solidFill>
                    </a:lnR>
                    <a:lnT w="12700" cmpd="sng">
                      <a:solidFill>
                        <a:srgbClr val="A34343"/>
                      </a:solidFill>
                      <a:prstDash val="solid"/>
                    </a:lnT>
                    <a:lnB w="38100" cmpd="sng">
                      <a:solidFill>
                        <a:srgbClr val="A34343"/>
                      </a:solidFill>
                      <a:prstDash val="solid"/>
                    </a:lnB>
                    <a:solidFill>
                      <a:srgbClr val="A34343"/>
                    </a:solidFill>
                  </a:tcPr>
                </a:tc>
                <a:tc>
                  <a:txBody>
                    <a:bodyPr/>
                    <a:lstStyle/>
                    <a:p>
                      <a:pPr algn="ctr">
                        <a:buNone/>
                      </a:pPr>
                      <a:r>
                        <a:rPr lang="en-US" sz="3200" b="1" dirty="0">
                          <a:solidFill>
                            <a:srgbClr val="FFFFFF"/>
                          </a:solidFill>
                          <a:effectLst/>
                          <a:latin typeface="Cambria" panose="02040503050406030204" pitchFamily="18" charset="0"/>
                          <a:ea typeface="Cambria" panose="02040503050406030204" pitchFamily="18" charset="0"/>
                        </a:rPr>
                        <a:t>Workload</a:t>
                      </a:r>
                      <a:endParaRPr lang="zh-CN" sz="3200" b="1" dirty="0">
                        <a:solidFill>
                          <a:srgbClr val="FFFFFF"/>
                        </a:solidFill>
                        <a:effectLst/>
                        <a:latin typeface="Cambria" panose="02040503050406030204" pitchFamily="18" charset="0"/>
                        <a:ea typeface="宋体" panose="02010600030101010101" pitchFamily="2" charset="-122"/>
                      </a:endParaRPr>
                    </a:p>
                  </a:txBody>
                  <a:tcPr marL="63500" marR="63500" marT="63500" marB="63500">
                    <a:lnL w="12700" cmpd="sng">
                      <a:solidFill>
                        <a:srgbClr val="A34343"/>
                      </a:solidFill>
                    </a:lnL>
                    <a:lnR w="12700" cmpd="sng">
                      <a:solidFill>
                        <a:srgbClr val="A34343"/>
                      </a:solidFill>
                    </a:lnR>
                    <a:lnT w="12700" cmpd="sng">
                      <a:solidFill>
                        <a:srgbClr val="A34343"/>
                      </a:solidFill>
                      <a:prstDash val="solid"/>
                    </a:lnT>
                    <a:lnB w="38100" cmpd="sng">
                      <a:solidFill>
                        <a:srgbClr val="A34343"/>
                      </a:solidFill>
                      <a:prstDash val="solid"/>
                    </a:lnB>
                    <a:solidFill>
                      <a:srgbClr val="A34343"/>
                    </a:solidFill>
                  </a:tcPr>
                </a:tc>
                <a:extLst>
                  <a:ext uri="{0D108BD9-81ED-4DB2-BD59-A6C34878D82A}">
                    <a16:rowId xmlns:a16="http://schemas.microsoft.com/office/drawing/2014/main" val="1732057291"/>
                  </a:ext>
                </a:extLst>
              </a:tr>
              <a:tr h="1575242">
                <a:tc>
                  <a:txBody>
                    <a:bodyPr/>
                    <a:lstStyle/>
                    <a:p>
                      <a:pPr algn="ctr">
                        <a:buNone/>
                      </a:pPr>
                      <a:endParaRPr lang="en-US" sz="2000" b="1" dirty="0">
                        <a:solidFill>
                          <a:srgbClr val="000000"/>
                        </a:solidFill>
                        <a:effectLst/>
                        <a:latin typeface="Arial" panose="020B0604020202020204" pitchFamily="34" charset="0"/>
                        <a:ea typeface="Verdana" panose="020B0604030504040204" pitchFamily="34" charset="0"/>
                        <a:cs typeface="Arial" panose="020B0604020202020204" pitchFamily="34" charset="0"/>
                      </a:endParaRPr>
                    </a:p>
                    <a:p>
                      <a:pPr algn="ctr">
                        <a:buNone/>
                      </a:pPr>
                      <a:r>
                        <a:rPr lang="en-US" sz="2000" b="1" dirty="0" err="1">
                          <a:solidFill>
                            <a:srgbClr val="000000"/>
                          </a:solidFill>
                          <a:effectLst/>
                          <a:latin typeface="Arial" panose="020B0604020202020204" pitchFamily="34" charset="0"/>
                          <a:ea typeface="Verdana" panose="020B0604030504040204" pitchFamily="34" charset="0"/>
                          <a:cs typeface="Arial" panose="020B0604020202020204" pitchFamily="34" charset="0"/>
                        </a:rPr>
                        <a:t>Hengzhi</a:t>
                      </a:r>
                      <a:r>
                        <a:rPr lang="en-US" sz="20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 Qiu</a:t>
                      </a:r>
                      <a:endParaRPr lang="zh-CN"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a:solidFill>
                            <a:srgbClr val="000000"/>
                          </a:solidFill>
                          <a:effectLst/>
                          <a:latin typeface="Arial" panose="020B0604020202020204" pitchFamily="34" charset="0"/>
                          <a:ea typeface="Verdana" panose="020B0604030504040204" pitchFamily="34" charset="0"/>
                          <a:cs typeface="Arial" panose="020B0604020202020204" pitchFamily="34" charset="0"/>
                        </a:rPr>
                        <a:t>(25%)</a:t>
                      </a:r>
                    </a:p>
                    <a:p>
                      <a:pPr algn="ctr">
                        <a:buNone/>
                      </a:pPr>
                      <a:endParaRPr 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3D7CA"/>
                      </a:solidFill>
                    </a:lnR>
                    <a:lnT w="38100" cmpd="sng">
                      <a:solidFill>
                        <a:srgbClr val="A34343"/>
                      </a:solidFill>
                      <a:prstDash val="solid"/>
                    </a:lnT>
                    <a:lnB w="12700" cmpd="sng">
                      <a:solidFill>
                        <a:srgbClr val="A34343"/>
                      </a:solidFill>
                      <a:prstDash val="solid"/>
                    </a:lnB>
                    <a:solidFill>
                      <a:srgbClr val="F3D7CA"/>
                    </a:solidFill>
                  </a:tcPr>
                </a:tc>
                <a:tc>
                  <a:txBody>
                    <a:bodyPr/>
                    <a:lstStyle/>
                    <a:p>
                      <a:pPr algn="l">
                        <a:buNone/>
                      </a:pPr>
                      <a:r>
                        <a:rPr lang="en-US" sz="1800" dirty="0">
                          <a:solidFill>
                            <a:srgbClr val="000000"/>
                          </a:solidFill>
                          <a:effectLst/>
                          <a:latin typeface="Arial" panose="020B0604020202020204" pitchFamily="34" charset="0"/>
                          <a:cs typeface="Arial" panose="020B0604020202020204" pitchFamily="34" charset="0"/>
                        </a:rPr>
                        <a:t>Assembly of the main circuit and each module of the gesture-controlled car; Help with the construction of the gesture-controlled car code; Write a part of the report. PPT design.</a:t>
                      </a:r>
                      <a:endParaRPr 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5EEE6"/>
                      </a:solidFill>
                    </a:lnR>
                    <a:lnT w="38100" cmpd="sng">
                      <a:solidFill>
                        <a:srgbClr val="A34343"/>
                      </a:solidFill>
                      <a:prstDash val="solid"/>
                    </a:lnT>
                    <a:lnB w="12700" cmpd="sng">
                      <a:solidFill>
                        <a:srgbClr val="A34343"/>
                      </a:solidFill>
                      <a:prstDash val="solid"/>
                    </a:lnB>
                    <a:solidFill>
                      <a:srgbClr val="F5EEE6"/>
                    </a:solidFill>
                  </a:tcPr>
                </a:tc>
                <a:extLst>
                  <a:ext uri="{0D108BD9-81ED-4DB2-BD59-A6C34878D82A}">
                    <a16:rowId xmlns:a16="http://schemas.microsoft.com/office/drawing/2014/main" val="191847782"/>
                  </a:ext>
                </a:extLst>
              </a:tr>
              <a:tr h="1575242">
                <a:tc>
                  <a:txBody>
                    <a:bodyPr/>
                    <a:lstStyle/>
                    <a:p>
                      <a:pPr algn="ctr">
                        <a:buNone/>
                      </a:pPr>
                      <a:endParaRPr lang="en-US"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err="1">
                          <a:solidFill>
                            <a:srgbClr val="000000"/>
                          </a:solidFill>
                          <a:effectLst/>
                          <a:latin typeface="Arial" panose="020B0604020202020204" pitchFamily="34" charset="0"/>
                          <a:cs typeface="Arial" panose="020B0604020202020204" pitchFamily="34" charset="0"/>
                        </a:rPr>
                        <a:t>Suheng</a:t>
                      </a:r>
                      <a:r>
                        <a:rPr lang="en-US" sz="2000" b="1" dirty="0">
                          <a:solidFill>
                            <a:srgbClr val="000000"/>
                          </a:solidFill>
                          <a:effectLst/>
                          <a:latin typeface="Arial" panose="020B0604020202020204" pitchFamily="34" charset="0"/>
                          <a:cs typeface="Arial" panose="020B0604020202020204" pitchFamily="34" charset="0"/>
                        </a:rPr>
                        <a:t> Ji</a:t>
                      </a:r>
                      <a:endParaRPr lang="zh-CN"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a:solidFill>
                            <a:srgbClr val="000000"/>
                          </a:solidFill>
                          <a:effectLst/>
                          <a:latin typeface="Arial" panose="020B0604020202020204" pitchFamily="34" charset="0"/>
                          <a:cs typeface="Arial" panose="020B0604020202020204" pitchFamily="34" charset="0"/>
                        </a:rPr>
                        <a:t>(25%)</a:t>
                      </a:r>
                      <a:endParaRPr 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3D7CA"/>
                      </a:solidFill>
                    </a:lnR>
                    <a:lnT w="12700" cmpd="sng">
                      <a:solidFill>
                        <a:srgbClr val="A34343"/>
                      </a:solidFill>
                      <a:prstDash val="solid"/>
                    </a:lnT>
                    <a:lnB w="12700" cmpd="sng">
                      <a:solidFill>
                        <a:srgbClr val="A34343"/>
                      </a:solidFill>
                      <a:prstDash val="solid"/>
                    </a:lnB>
                    <a:solidFill>
                      <a:srgbClr val="F3D7CA"/>
                    </a:solidFill>
                  </a:tcPr>
                </a:tc>
                <a:tc>
                  <a:txBody>
                    <a:bodyPr/>
                    <a:lstStyle/>
                    <a:p>
                      <a:pPr algn="l">
                        <a:buNone/>
                      </a:pPr>
                      <a:r>
                        <a:rPr lang="en-US" sz="1800" dirty="0">
                          <a:solidFill>
                            <a:srgbClr val="000000"/>
                          </a:solidFill>
                          <a:effectLst/>
                          <a:latin typeface="Arial" panose="020B0604020202020204" pitchFamily="34" charset="0"/>
                          <a:cs typeface="Arial" panose="020B0604020202020204" pitchFamily="34" charset="0"/>
                        </a:rPr>
                        <a:t>Build a 3D model of the exterior shell for the gesture-driven car; Assembling OLED for the gesture-controlled car; Shoot a video of the gesture-controlled car; Write a part of the report. Poster Design.</a:t>
                      </a:r>
                      <a:endParaRPr 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FFFFF"/>
                      </a:solidFill>
                    </a:lnR>
                    <a:lnT w="12700" cmpd="sng">
                      <a:solidFill>
                        <a:srgbClr val="A34343"/>
                      </a:solidFill>
                      <a:prstDash val="solid"/>
                    </a:lnT>
                    <a:lnB w="12700" cmpd="sng">
                      <a:solidFill>
                        <a:srgbClr val="A34343"/>
                      </a:solidFill>
                      <a:prstDash val="solid"/>
                    </a:lnB>
                    <a:solidFill>
                      <a:srgbClr val="FFFFFF"/>
                    </a:solidFill>
                  </a:tcPr>
                </a:tc>
                <a:extLst>
                  <a:ext uri="{0D108BD9-81ED-4DB2-BD59-A6C34878D82A}">
                    <a16:rowId xmlns:a16="http://schemas.microsoft.com/office/drawing/2014/main" val="4214109157"/>
                  </a:ext>
                </a:extLst>
              </a:tr>
              <a:tr h="1575242">
                <a:tc>
                  <a:txBody>
                    <a:bodyPr/>
                    <a:lstStyle/>
                    <a:p>
                      <a:pPr algn="ctr">
                        <a:buNone/>
                      </a:pPr>
                      <a:endParaRPr lang="en-US"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err="1">
                          <a:solidFill>
                            <a:srgbClr val="000000"/>
                          </a:solidFill>
                          <a:effectLst/>
                          <a:latin typeface="Arial" panose="020B0604020202020204" pitchFamily="34" charset="0"/>
                          <a:cs typeface="Arial" panose="020B0604020202020204" pitchFamily="34" charset="0"/>
                        </a:rPr>
                        <a:t>Yukun</a:t>
                      </a:r>
                      <a:r>
                        <a:rPr lang="en-US" sz="2000" b="1" dirty="0">
                          <a:solidFill>
                            <a:srgbClr val="000000"/>
                          </a:solidFill>
                          <a:effectLst/>
                          <a:latin typeface="Arial" panose="020B0604020202020204" pitchFamily="34" charset="0"/>
                          <a:cs typeface="Arial" panose="020B0604020202020204" pitchFamily="34" charset="0"/>
                        </a:rPr>
                        <a:t> Zheng</a:t>
                      </a:r>
                      <a:endParaRPr lang="zh-CN"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a:solidFill>
                            <a:srgbClr val="000000"/>
                          </a:solidFill>
                          <a:effectLst/>
                          <a:latin typeface="Arial" panose="020B0604020202020204" pitchFamily="34" charset="0"/>
                          <a:cs typeface="Arial" panose="020B0604020202020204" pitchFamily="34" charset="0"/>
                        </a:rPr>
                        <a:t>(25%)</a:t>
                      </a:r>
                      <a:endParaRPr 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3D7CA"/>
                      </a:solidFill>
                    </a:lnR>
                    <a:lnT w="12700" cmpd="sng">
                      <a:solidFill>
                        <a:srgbClr val="A34343"/>
                      </a:solidFill>
                      <a:prstDash val="solid"/>
                    </a:lnT>
                    <a:lnB w="12700" cmpd="sng">
                      <a:solidFill>
                        <a:srgbClr val="A34343"/>
                      </a:solidFill>
                      <a:prstDash val="solid"/>
                    </a:lnB>
                    <a:solidFill>
                      <a:srgbClr val="F3D7CA"/>
                    </a:solidFill>
                  </a:tcPr>
                </a:tc>
                <a:tc>
                  <a:txBody>
                    <a:bodyPr/>
                    <a:lstStyle/>
                    <a:p>
                      <a:pPr algn="l">
                        <a:buNone/>
                      </a:pPr>
                      <a:r>
                        <a:rPr lang="en-US" sz="1800" dirty="0">
                          <a:solidFill>
                            <a:srgbClr val="000000"/>
                          </a:solidFill>
                          <a:effectLst/>
                          <a:latin typeface="Arial" panose="020B0604020202020204" pitchFamily="34" charset="0"/>
                          <a:cs typeface="Arial" panose="020B0604020202020204" pitchFamily="34" charset="0"/>
                        </a:rPr>
                        <a:t>Assign tasks to each link in the process; Write the codes for each module of the gesture-controlled car; Assist in the installation of the gesture-controlled car; Write a part of the report. PPT D</a:t>
                      </a:r>
                      <a:r>
                        <a:rPr lang="en-US" altLang="zh-CN" sz="1800" dirty="0">
                          <a:solidFill>
                            <a:srgbClr val="000000"/>
                          </a:solidFill>
                          <a:effectLst/>
                          <a:latin typeface="Arial" panose="020B0604020202020204" pitchFamily="34" charset="0"/>
                          <a:cs typeface="Arial" panose="020B0604020202020204" pitchFamily="34" charset="0"/>
                        </a:rPr>
                        <a:t>esign.</a:t>
                      </a:r>
                      <a:endParaRPr 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5EEE6"/>
                      </a:solidFill>
                    </a:lnR>
                    <a:lnT w="12700" cmpd="sng">
                      <a:solidFill>
                        <a:srgbClr val="A34343"/>
                      </a:solidFill>
                      <a:prstDash val="solid"/>
                    </a:lnT>
                    <a:lnB w="12700" cmpd="sng">
                      <a:solidFill>
                        <a:srgbClr val="A34343"/>
                      </a:solidFill>
                      <a:prstDash val="solid"/>
                    </a:lnB>
                    <a:solidFill>
                      <a:srgbClr val="F5EEE6"/>
                    </a:solidFill>
                  </a:tcPr>
                </a:tc>
                <a:extLst>
                  <a:ext uri="{0D108BD9-81ED-4DB2-BD59-A6C34878D82A}">
                    <a16:rowId xmlns:a16="http://schemas.microsoft.com/office/drawing/2014/main" val="86483065"/>
                  </a:ext>
                </a:extLst>
              </a:tr>
              <a:tr h="1575242">
                <a:tc>
                  <a:txBody>
                    <a:bodyPr/>
                    <a:lstStyle/>
                    <a:p>
                      <a:pPr algn="ctr">
                        <a:buNone/>
                      </a:pPr>
                      <a:endParaRPr lang="en-US"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err="1">
                          <a:solidFill>
                            <a:srgbClr val="000000"/>
                          </a:solidFill>
                          <a:effectLst/>
                          <a:latin typeface="Arial" panose="020B0604020202020204" pitchFamily="34" charset="0"/>
                          <a:cs typeface="Arial" panose="020B0604020202020204" pitchFamily="34" charset="0"/>
                        </a:rPr>
                        <a:t>Yaoran</a:t>
                      </a:r>
                      <a:r>
                        <a:rPr lang="en-US" sz="2000" b="1" dirty="0">
                          <a:solidFill>
                            <a:srgbClr val="000000"/>
                          </a:solidFill>
                          <a:effectLst/>
                          <a:latin typeface="Arial" panose="020B0604020202020204" pitchFamily="34" charset="0"/>
                          <a:cs typeface="Arial" panose="020B0604020202020204" pitchFamily="34" charset="0"/>
                        </a:rPr>
                        <a:t> Xu</a:t>
                      </a:r>
                      <a:endParaRPr lang="zh-CN" sz="2000" b="1" dirty="0">
                        <a:solidFill>
                          <a:srgbClr val="000000"/>
                        </a:solidFill>
                        <a:effectLst/>
                        <a:latin typeface="Arial" panose="020B0604020202020204" pitchFamily="34" charset="0"/>
                        <a:cs typeface="Arial" panose="020B0604020202020204" pitchFamily="34" charset="0"/>
                      </a:endParaRPr>
                    </a:p>
                    <a:p>
                      <a:pPr algn="ctr">
                        <a:buNone/>
                      </a:pPr>
                      <a:r>
                        <a:rPr lang="en-US" sz="2000" b="1" dirty="0">
                          <a:solidFill>
                            <a:srgbClr val="000000"/>
                          </a:solidFill>
                          <a:effectLst/>
                          <a:latin typeface="Arial" panose="020B0604020202020204" pitchFamily="34" charset="0"/>
                          <a:cs typeface="Arial" panose="020B0604020202020204" pitchFamily="34" charset="0"/>
                        </a:rPr>
                        <a:t>(25%)</a:t>
                      </a:r>
                      <a:endParaRPr lang="zh-CN" sz="2000" b="1"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3D7CA"/>
                      </a:solidFill>
                    </a:lnR>
                    <a:lnT w="12700" cmpd="sng">
                      <a:solidFill>
                        <a:srgbClr val="A34343"/>
                      </a:solidFill>
                      <a:prstDash val="solid"/>
                    </a:lnT>
                    <a:lnB w="12700" cmpd="sng">
                      <a:solidFill>
                        <a:srgbClr val="A34343"/>
                      </a:solidFill>
                      <a:prstDash val="solid"/>
                    </a:lnB>
                    <a:solidFill>
                      <a:srgbClr val="F3D7CA"/>
                    </a:solidFill>
                  </a:tcPr>
                </a:tc>
                <a:tc>
                  <a:txBody>
                    <a:bodyPr/>
                    <a:lstStyle/>
                    <a:p>
                      <a:pPr algn="l">
                        <a:buNone/>
                      </a:pPr>
                      <a:r>
                        <a:rPr lang="en-US" sz="1800" dirty="0">
                          <a:solidFill>
                            <a:srgbClr val="000000"/>
                          </a:solidFill>
                          <a:effectLst/>
                          <a:latin typeface="Arial" panose="020B0604020202020204" pitchFamily="34" charset="0"/>
                          <a:cs typeface="Arial" panose="020B0604020202020204" pitchFamily="34" charset="0"/>
                        </a:rPr>
                        <a:t>Editing and production of the video of the gesture-controlled car; Help connect the circuits of some modules of the gesture-controlled car; Write a part of the report.</a:t>
                      </a:r>
                    </a:p>
                    <a:p>
                      <a:pPr algn="l">
                        <a:buNone/>
                      </a:pPr>
                      <a:r>
                        <a:rPr lang="en-US" alt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rPr>
                        <a:t>Poster Design.</a:t>
                      </a:r>
                      <a:endParaRPr 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endParaRPr>
                    </a:p>
                  </a:txBody>
                  <a:tcPr marL="63500" marR="63500" marT="63500" marB="63500">
                    <a:lnL w="12700" cmpd="sng">
                      <a:solidFill>
                        <a:srgbClr val="F3D7CA"/>
                      </a:solidFill>
                    </a:lnL>
                    <a:lnR w="12700" cmpd="sng">
                      <a:solidFill>
                        <a:srgbClr val="FFFFFF"/>
                      </a:solidFill>
                    </a:lnR>
                    <a:lnT w="12700" cmpd="sng">
                      <a:solidFill>
                        <a:srgbClr val="A34343"/>
                      </a:solidFill>
                      <a:prstDash val="solid"/>
                    </a:lnT>
                    <a:lnB w="12700" cmpd="sng">
                      <a:solidFill>
                        <a:srgbClr val="A34343"/>
                      </a:solidFill>
                      <a:prstDash val="solid"/>
                    </a:lnB>
                    <a:solidFill>
                      <a:srgbClr val="FFFFFF"/>
                    </a:solidFill>
                  </a:tcPr>
                </a:tc>
                <a:extLst>
                  <a:ext uri="{0D108BD9-81ED-4DB2-BD59-A6C34878D82A}">
                    <a16:rowId xmlns:a16="http://schemas.microsoft.com/office/drawing/2014/main" val="3405372987"/>
                  </a:ext>
                </a:extLst>
              </a:tr>
            </a:tbl>
          </a:graphicData>
        </a:graphic>
      </p:graphicFrame>
      <p:pic>
        <p:nvPicPr>
          <p:cNvPr id="8" name="picture 8">
            <a:extLst>
              <a:ext uri="{FF2B5EF4-FFF2-40B4-BE49-F238E27FC236}">
                <a16:creationId xmlns:a16="http://schemas.microsoft.com/office/drawing/2014/main" id="{F2D1580A-B8AD-1168-9756-D058AFF32AE1}"/>
              </a:ext>
            </a:extLst>
          </p:cNvPr>
          <p:cNvPicPr>
            <a:picLocks noChangeAspect="1"/>
          </p:cNvPicPr>
          <p:nvPr/>
        </p:nvPicPr>
        <p:blipFill>
          <a:blip r:embed="rId3"/>
          <a:stretch>
            <a:fillRect/>
          </a:stretch>
        </p:blipFill>
        <p:spPr>
          <a:xfrm>
            <a:off x="647372" y="4352285"/>
            <a:ext cx="6779819" cy="1405859"/>
          </a:xfrm>
          <a:prstGeom prst="rect">
            <a:avLst/>
          </a:prstGeom>
        </p:spPr>
      </p:pic>
      <p:sp>
        <p:nvSpPr>
          <p:cNvPr id="16" name="textbox 14"/>
          <p:cNvSpPr/>
          <p:nvPr/>
        </p:nvSpPr>
        <p:spPr>
          <a:xfrm>
            <a:off x="642375" y="4567484"/>
            <a:ext cx="6562695" cy="1058296"/>
          </a:xfrm>
          <a:prstGeom prst="rect">
            <a:avLst/>
          </a:prstGeom>
        </p:spPr>
        <p:txBody>
          <a:bodyPr vert="horz" wrap="square" lIns="0" tIns="0" rIns="0" bIns="0"/>
          <a:lstStyle/>
          <a:p>
            <a:pPr algn="l" rtl="0" eaLnBrk="0">
              <a:lnSpc>
                <a:spcPct val="68000"/>
              </a:lnSpc>
            </a:pPr>
            <a:endParaRPr lang="en-US" altLang="en-US" sz="133" dirty="0">
              <a:latin typeface="Arial" panose="020B0604020202020204" pitchFamily="34" charset="0"/>
              <a:cs typeface="Arial" panose="020B0604020202020204" pitchFamily="34" charset="0"/>
            </a:endParaRPr>
          </a:p>
          <a:p>
            <a:pPr marL="170573" algn="ctr" eaLnBrk="0"/>
            <a:r>
              <a:rPr lang="en-US" sz="4000" b="1" spc="-264" dirty="0">
                <a:solidFill>
                  <a:schemeClr val="bg1"/>
                </a:solidFill>
                <a:latin typeface="Verdana" panose="020B0604030504040204" pitchFamily="34" charset="0"/>
                <a:ea typeface="Verdana" panose="020B0604030504040204" pitchFamily="34" charset="0"/>
                <a:cs typeface="Arial" panose="020B0604020202020204" pitchFamily="34" charset="0"/>
              </a:rPr>
              <a:t>User needs and design requirement</a:t>
            </a:r>
            <a:r>
              <a:rPr lang="en-US" altLang="en-US" sz="4000" spc="53" dirty="0">
                <a:solidFill>
                  <a:srgbClr val="32615E">
                    <a:alpha val="100000"/>
                  </a:srgbClr>
                </a:solidFill>
                <a:latin typeface="Arial" panose="020B0604020202020204" pitchFamily="34" charset="0"/>
                <a:ea typeface="微软雅黑" panose="020B0503020204020204" charset="-122"/>
                <a:cs typeface="Arial" panose="020B0604020202020204" pitchFamily="34" charset="0"/>
              </a:rPr>
              <a:t>1</a:t>
            </a:r>
            <a:r>
              <a:rPr lang="en-US" altLang="en-US" sz="2800" spc="53" dirty="0">
                <a:solidFill>
                  <a:srgbClr val="32615E">
                    <a:alpha val="100000"/>
                  </a:srgbClr>
                </a:solidFill>
                <a:latin typeface="Arial" panose="020B0604020202020204" pitchFamily="34" charset="0"/>
                <a:ea typeface="微软雅黑" panose="020B0503020204020204" charset="-122"/>
                <a:cs typeface="Arial" panose="020B0604020202020204" pitchFamily="34" charset="0"/>
              </a:rPr>
              <a:t>. </a:t>
            </a:r>
          </a:p>
        </p:txBody>
      </p:sp>
      <p:sp>
        <p:nvSpPr>
          <p:cNvPr id="9" name="文本框 8">
            <a:extLst>
              <a:ext uri="{FF2B5EF4-FFF2-40B4-BE49-F238E27FC236}">
                <a16:creationId xmlns:a16="http://schemas.microsoft.com/office/drawing/2014/main" id="{5CE58D15-66FE-216F-329D-ABD67A55B149}"/>
              </a:ext>
            </a:extLst>
          </p:cNvPr>
          <p:cNvSpPr txBox="1"/>
          <p:nvPr/>
        </p:nvSpPr>
        <p:spPr>
          <a:xfrm>
            <a:off x="633746" y="5862132"/>
            <a:ext cx="6779818" cy="8617744"/>
          </a:xfrm>
          <a:prstGeom prst="rect">
            <a:avLst/>
          </a:prstGeom>
          <a:solidFill>
            <a:schemeClr val="accent2">
              <a:lumMod val="60000"/>
              <a:lumOff val="40000"/>
            </a:schemeClr>
          </a:solidFill>
        </p:spPr>
        <p:txBody>
          <a:bodyPr wrap="square" rtlCol="0">
            <a:spAutoFit/>
          </a:bodyPr>
          <a:lstStyle/>
          <a:p>
            <a:pPr eaLnBrk="0" hangingPunct="0">
              <a:spcBef>
                <a:spcPts val="170"/>
              </a:spcBef>
            </a:pPr>
            <a:r>
              <a:rPr lang="en-US" altLang="zh-CN" sz="3200" kern="1200" dirty="0">
                <a:effectLst/>
                <a:highlight>
                  <a:srgbClr val="00FFFF"/>
                </a:highlight>
                <a:latin typeface="Arial" panose="020B0604020202020204" pitchFamily="34" charset="0"/>
                <a:ea typeface="等线" panose="02010600030101010101" pitchFamily="2" charset="-122"/>
                <a:cs typeface="宋体" panose="02010600030101010101" pitchFamily="2" charset="-122"/>
              </a:rPr>
              <a:t>----</a:t>
            </a:r>
            <a:r>
              <a:rPr lang="en-US" altLang="zh-CN" sz="3200" kern="1200" spc="25" dirty="0">
                <a:effectLst/>
                <a:highlight>
                  <a:srgbClr val="00FFFF"/>
                </a:highlight>
                <a:latin typeface="Arial" panose="020B0604020202020204" pitchFamily="34" charset="0"/>
                <a:ea typeface="等线" panose="02010600030101010101" pitchFamily="2" charset="-122"/>
                <a:cs typeface="宋体" panose="02010600030101010101" pitchFamily="2" charset="-122"/>
              </a:rPr>
              <a:t> </a:t>
            </a:r>
            <a:r>
              <a:rPr lang="en-US" altLang="zh-CN" sz="3200" kern="1200" dirty="0">
                <a:effectLst/>
                <a:highlight>
                  <a:srgbClr val="00FFFF"/>
                </a:highlight>
                <a:latin typeface="Arial" panose="020B0604020202020204" pitchFamily="34" charset="0"/>
                <a:ea typeface="等线" panose="02010600030101010101" pitchFamily="2" charset="-122"/>
                <a:cs typeface="宋体" panose="02010600030101010101" pitchFamily="2" charset="-122"/>
              </a:rPr>
              <a:t>A</a:t>
            </a:r>
            <a:r>
              <a:rPr lang="en-US" altLang="zh-CN" sz="3200" kern="1200" spc="-105" dirty="0">
                <a:effectLst/>
                <a:highlight>
                  <a:srgbClr val="00FFFF"/>
                </a:highlight>
                <a:latin typeface="Arial" panose="020B0604020202020204" pitchFamily="34" charset="0"/>
                <a:ea typeface="等线" panose="02010600030101010101" pitchFamily="2" charset="-122"/>
                <a:cs typeface="宋体" panose="02010600030101010101" pitchFamily="2" charset="-122"/>
              </a:rPr>
              <a:t> </a:t>
            </a:r>
            <a:r>
              <a:rPr lang="en-US" altLang="zh-CN" sz="3200" kern="1200" dirty="0">
                <a:effectLst/>
                <a:highlight>
                  <a:srgbClr val="00FFFF"/>
                </a:highlight>
                <a:latin typeface="Arial" panose="020B0604020202020204" pitchFamily="34" charset="0"/>
                <a:ea typeface="等线" panose="02010600030101010101" pitchFamily="2" charset="-122"/>
                <a:cs typeface="宋体" panose="02010600030101010101" pitchFamily="2" charset="-122"/>
              </a:rPr>
              <a:t>questionnaire</a:t>
            </a:r>
            <a:r>
              <a:rPr lang="en-US" altLang="zh-CN" sz="3200" kern="1200" spc="5" dirty="0">
                <a:effectLst/>
                <a:highlight>
                  <a:srgbClr val="00FFFF"/>
                </a:highlight>
                <a:latin typeface="Arial" panose="020B0604020202020204" pitchFamily="34" charset="0"/>
                <a:ea typeface="等线" panose="02010600030101010101" pitchFamily="2" charset="-122"/>
                <a:cs typeface="宋体" panose="02010600030101010101" pitchFamily="2" charset="-122"/>
              </a:rPr>
              <a:t> </a:t>
            </a:r>
            <a:r>
              <a:rPr lang="en-US" altLang="zh-CN" sz="3200" kern="1200" spc="-10" dirty="0">
                <a:effectLst/>
                <a:highlight>
                  <a:srgbClr val="00FFFF"/>
                </a:highlight>
                <a:latin typeface="Arial" panose="020B0604020202020204" pitchFamily="34" charset="0"/>
                <a:ea typeface="等线" panose="02010600030101010101" pitchFamily="2" charset="-122"/>
                <a:cs typeface="宋体" panose="02010600030101010101" pitchFamily="2" charset="-122"/>
              </a:rPr>
              <a:t>survey</a:t>
            </a:r>
          </a:p>
          <a:p>
            <a:pPr marL="457200" indent="-457200" eaLnBrk="0" hangingPunct="0">
              <a:spcBef>
                <a:spcPts val="170"/>
              </a:spcBef>
              <a:buFont typeface="Wingdings" panose="05000000000000000000" pitchFamily="2" charset="2"/>
              <a:buChar char="l"/>
            </a:pPr>
            <a:r>
              <a:rPr lang="en-US" altLang="zh-CN" sz="32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Traditional shopping mart is i</a:t>
            </a:r>
            <a:r>
              <a:rPr lang="en-US" altLang="zh-CN" sz="3200" dirty="0">
                <a:solidFill>
                  <a:schemeClr val="accent6">
                    <a:lumMod val="50000"/>
                  </a:schemeClr>
                </a:solidFill>
                <a:effectLst/>
                <a:latin typeface="Arial" panose="020B0604020202020204" pitchFamily="34" charset="0"/>
                <a:ea typeface="宋体" panose="02010600030101010101" pitchFamily="2" charset="-122"/>
                <a:cs typeface="Arial" panose="020B0604020202020204" pitchFamily="34" charset="0"/>
              </a:rPr>
              <a:t>nconvenient for elderly people to push.</a:t>
            </a:r>
          </a:p>
          <a:p>
            <a:pPr marL="457200" indent="-457200" eaLnBrk="0" hangingPunct="0">
              <a:spcBef>
                <a:spcPts val="170"/>
              </a:spcBef>
              <a:buFont typeface="Wingdings" panose="05000000000000000000" pitchFamily="2" charset="2"/>
              <a:buChar char="l"/>
            </a:pPr>
            <a:r>
              <a:rPr lang="en-US" altLang="zh-CN" sz="32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Simple, natural, and interesting human-computer interaction needs.</a:t>
            </a:r>
          </a:p>
          <a:p>
            <a:pPr marL="457200" indent="-457200" eaLnBrk="0" hangingPunct="0">
              <a:spcBef>
                <a:spcPts val="170"/>
              </a:spcBef>
              <a:buFont typeface="Wingdings" panose="05000000000000000000" pitchFamily="2" charset="2"/>
              <a:buChar char="l"/>
            </a:pPr>
            <a:r>
              <a:rPr lang="en-US" altLang="zh-CN" sz="32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Satisfy various complex environments encountered during the shopping process.</a:t>
            </a:r>
          </a:p>
          <a:p>
            <a:pPr eaLnBrk="0" hangingPunct="0">
              <a:spcBef>
                <a:spcPts val="170"/>
              </a:spcBef>
            </a:pPr>
            <a:r>
              <a:rPr kumimoji="0" lang="en-US" altLang="zh-CN" sz="3200" b="0" i="0" u="none" strike="noStrike" kern="1200" cap="none" spc="0"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a:t>
            </a:r>
            <a:r>
              <a:rPr kumimoji="0" lang="en-US" altLang="zh-CN" sz="3200" b="0" i="0" u="none" strike="noStrike" kern="1200" cap="none" spc="25" normalizeH="0" baseline="0" noProof="0" dirty="0">
                <a:ln>
                  <a:noFill/>
                </a:ln>
                <a:solidFill>
                  <a:prstClr val="black"/>
                </a:solidFill>
                <a:effectLst/>
                <a:highlight>
                  <a:srgbClr val="00FFFF"/>
                </a:highlight>
                <a:uLnTx/>
                <a:uFillTx/>
                <a:latin typeface="Arial" panose="020B0604020202020204" pitchFamily="34" charset="0"/>
                <a:ea typeface="等线" panose="02010600030101010101" pitchFamily="2" charset="-122"/>
                <a:cs typeface="宋体" panose="02010600030101010101" pitchFamily="2" charset="-122"/>
              </a:rPr>
              <a:t> </a:t>
            </a:r>
            <a:r>
              <a:rPr lang="en-US" altLang="zh-CN" sz="3200" dirty="0">
                <a:solidFill>
                  <a:prstClr val="black"/>
                </a:solidFill>
                <a:highlight>
                  <a:srgbClr val="00FFFF"/>
                </a:highlight>
                <a:latin typeface="Arial" panose="020B0604020202020204" pitchFamily="34" charset="0"/>
                <a:ea typeface="等线" panose="02010600030101010101" pitchFamily="2" charset="-122"/>
                <a:cs typeface="宋体" panose="02010600030101010101" pitchFamily="2" charset="-122"/>
              </a:rPr>
              <a:t>Design requirement</a:t>
            </a:r>
          </a:p>
          <a:p>
            <a:pPr marL="457200" marR="0" lvl="0" indent="-457200" algn="l" defTabSz="457200" rtl="0" eaLnBrk="0" fontAlgn="auto" latinLnBrk="0" hangingPunct="0">
              <a:lnSpc>
                <a:spcPct val="100000"/>
              </a:lnSpc>
              <a:spcBef>
                <a:spcPts val="17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70AD47">
                    <a:lumMod val="50000"/>
                  </a:srgbClr>
                </a:solidFill>
                <a:effectLst/>
                <a:uLnTx/>
                <a:uFillTx/>
                <a:latin typeface="Arial" panose="020B0604020202020204" pitchFamily="34" charset="0"/>
                <a:ea typeface="宋体" panose="02010600030101010101" pitchFamily="2" charset="-122"/>
                <a:cs typeface="Arial" panose="020B0604020202020204" pitchFamily="34" charset="0"/>
              </a:rPr>
              <a:t>Two modes including  automatic following mode and gesture control mode.</a:t>
            </a:r>
          </a:p>
          <a:p>
            <a:pPr marL="457200" marR="0" lvl="0" indent="-457200" algn="l" defTabSz="457200" rtl="0" eaLnBrk="0" fontAlgn="auto" latinLnBrk="0" hangingPunct="0">
              <a:lnSpc>
                <a:spcPct val="100000"/>
              </a:lnSpc>
              <a:spcBef>
                <a:spcPts val="17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70AD47">
                    <a:lumMod val="50000"/>
                  </a:srgbClr>
                </a:solidFill>
                <a:effectLst/>
                <a:uLnTx/>
                <a:uFillTx/>
                <a:latin typeface="Arial" panose="020B0604020202020204" pitchFamily="34" charset="0"/>
                <a:ea typeface="宋体" panose="02010600030101010101" pitchFamily="2" charset="-122"/>
                <a:cs typeface="Arial" panose="020B0604020202020204" pitchFamily="34" charset="0"/>
              </a:rPr>
              <a:t>Interact with the shopping mart. </a:t>
            </a:r>
          </a:p>
          <a:p>
            <a:pPr marL="457200" marR="0" lvl="0" indent="-457200" algn="l" defTabSz="457200" rtl="0" eaLnBrk="0" fontAlgn="auto" latinLnBrk="0" hangingPunct="0">
              <a:lnSpc>
                <a:spcPct val="100000"/>
              </a:lnSpc>
              <a:spcBef>
                <a:spcPts val="17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70AD47">
                    <a:lumMod val="50000"/>
                  </a:srgbClr>
                </a:solidFill>
                <a:effectLst/>
                <a:uLnTx/>
                <a:uFillTx/>
                <a:latin typeface="Arial" panose="020B0604020202020204" pitchFamily="34" charset="0"/>
                <a:ea typeface="宋体" panose="02010600030101010101" pitchFamily="2" charset="-122"/>
                <a:cs typeface="Arial" panose="020B0604020202020204" pitchFamily="34" charset="0"/>
              </a:rPr>
              <a:t>Obstacle Detection and  Security Alarm Mechanism.</a:t>
            </a:r>
          </a:p>
        </p:txBody>
      </p:sp>
      <p:pic>
        <p:nvPicPr>
          <p:cNvPr id="6" name="picture 50">
            <a:extLst>
              <a:ext uri="{FF2B5EF4-FFF2-40B4-BE49-F238E27FC236}">
                <a16:creationId xmlns:a16="http://schemas.microsoft.com/office/drawing/2014/main" id="{6FD69977-B778-B7AE-3F84-25BCDEDC8FBC}"/>
              </a:ext>
            </a:extLst>
          </p:cNvPr>
          <p:cNvPicPr>
            <a:picLocks noChangeAspect="1"/>
          </p:cNvPicPr>
          <p:nvPr/>
        </p:nvPicPr>
        <p:blipFill>
          <a:blip r:embed="rId9"/>
          <a:stretch>
            <a:fillRect/>
          </a:stretch>
        </p:blipFill>
        <p:spPr>
          <a:xfrm>
            <a:off x="5404475" y="14938995"/>
            <a:ext cx="1985837" cy="796800"/>
          </a:xfrm>
          <a:prstGeom prst="rect">
            <a:avLst/>
          </a:prstGeom>
        </p:spPr>
      </p:pic>
      <p:sp>
        <p:nvSpPr>
          <p:cNvPr id="47" name="文本框 46">
            <a:extLst>
              <a:ext uri="{FF2B5EF4-FFF2-40B4-BE49-F238E27FC236}">
                <a16:creationId xmlns:a16="http://schemas.microsoft.com/office/drawing/2014/main" id="{9B286AAB-90FD-2BB3-7DD1-348886D3601C}"/>
              </a:ext>
            </a:extLst>
          </p:cNvPr>
          <p:cNvSpPr txBox="1"/>
          <p:nvPr/>
        </p:nvSpPr>
        <p:spPr>
          <a:xfrm>
            <a:off x="654686" y="15772800"/>
            <a:ext cx="6720134" cy="1200329"/>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Hierarchical design: sending layer, control logic layer, and execution driver layer for gesture control</a:t>
            </a:r>
            <a:endParaRPr lang="zh-CN" altLang="en-US" sz="2400"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F7E1A144-DEFA-F8A5-B785-3EDFAB57D1D2}"/>
              </a:ext>
            </a:extLst>
          </p:cNvPr>
          <p:cNvSpPr txBox="1"/>
          <p:nvPr/>
        </p:nvSpPr>
        <p:spPr>
          <a:xfrm>
            <a:off x="600361" y="16875871"/>
            <a:ext cx="6852771" cy="1200329"/>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Automatic tracking: achieved through ultrasonic sensors for automatic tracking and obstacle avoidance detection.</a:t>
            </a:r>
          </a:p>
        </p:txBody>
      </p:sp>
      <p:sp>
        <p:nvSpPr>
          <p:cNvPr id="60" name="文本框 59">
            <a:extLst>
              <a:ext uri="{FF2B5EF4-FFF2-40B4-BE49-F238E27FC236}">
                <a16:creationId xmlns:a16="http://schemas.microsoft.com/office/drawing/2014/main" id="{F9081308-E8A2-B78B-EEFC-67EFF4F30D4D}"/>
              </a:ext>
            </a:extLst>
          </p:cNvPr>
          <p:cNvSpPr txBox="1"/>
          <p:nvPr/>
        </p:nvSpPr>
        <p:spPr>
          <a:xfrm>
            <a:off x="572860" y="18101730"/>
            <a:ext cx="6901590" cy="1200329"/>
          </a:xfrm>
          <a:prstGeom prst="rect">
            <a:avLst/>
          </a:prstGeom>
          <a:solidFill>
            <a:schemeClr val="accent2">
              <a:lumMod val="20000"/>
              <a:lumOff val="80000"/>
            </a:schemeClr>
          </a:solidFill>
        </p:spPr>
        <p:txBody>
          <a:bodyPr wrap="square" rtlCol="0">
            <a:spAutoFit/>
          </a:bodyPr>
          <a:lstStyle/>
          <a:p>
            <a:r>
              <a:rPr lang="en-US" altLang="zh-CN" sz="2400" dirty="0">
                <a:latin typeface="Arial" panose="020B0604020202020204" pitchFamily="34" charset="0"/>
                <a:cs typeface="Arial" panose="020B0604020202020204" pitchFamily="34" charset="0"/>
              </a:rPr>
              <a:t>System recognition  capability (Member user identification): Updating OLED Screen with Raspberry Pi 4 for QR Code Recognition.</a:t>
            </a:r>
            <a:endParaRPr lang="zh-CN" altLang="en-US" sz="2400" dirty="0">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CFDCED0A-5D36-82DE-46A2-4B0214720DDB}"/>
              </a:ext>
            </a:extLst>
          </p:cNvPr>
          <p:cNvSpPr txBox="1"/>
          <p:nvPr/>
        </p:nvSpPr>
        <p:spPr>
          <a:xfrm>
            <a:off x="618136" y="19276475"/>
            <a:ext cx="6834996" cy="830997"/>
          </a:xfrm>
          <a:prstGeom prst="rect">
            <a:avLst/>
          </a:prstGeom>
          <a:solidFill>
            <a:srgbClr val="FFFF00"/>
          </a:solidFill>
        </p:spPr>
        <p:txBody>
          <a:bodyPr wrap="square" rtlCol="0">
            <a:spAutoFit/>
          </a:bodyPr>
          <a:lstStyle/>
          <a:p>
            <a:r>
              <a:rPr lang="en-US" altLang="zh-CN" sz="2400" dirty="0">
                <a:latin typeface="Arial" panose="020B0604020202020204" pitchFamily="34" charset="0"/>
                <a:cs typeface="Arial" panose="020B0604020202020204" pitchFamily="34" charset="0"/>
              </a:rPr>
              <a:t>Humanize the design through OLED, simple gesture control, and various decorative materials.</a:t>
            </a:r>
            <a:endParaRPr lang="zh-CN" altLang="en-US" sz="2400" dirty="0">
              <a:latin typeface="Arial" panose="020B0604020202020204" pitchFamily="34" charset="0"/>
              <a:cs typeface="Arial" panose="020B0604020202020204" pitchFamily="34" charset="0"/>
            </a:endParaRPr>
          </a:p>
        </p:txBody>
      </p:sp>
      <p:pic>
        <p:nvPicPr>
          <p:cNvPr id="71" name="图片 70">
            <a:extLst>
              <a:ext uri="{FF2B5EF4-FFF2-40B4-BE49-F238E27FC236}">
                <a16:creationId xmlns:a16="http://schemas.microsoft.com/office/drawing/2014/main" id="{9ED8311C-C856-4ACD-7E30-05CD55EEC2A5}"/>
              </a:ext>
            </a:extLst>
          </p:cNvPr>
          <p:cNvPicPr>
            <a:picLocks noChangeAspect="1"/>
          </p:cNvPicPr>
          <p:nvPr/>
        </p:nvPicPr>
        <p:blipFill>
          <a:blip r:embed="rId10"/>
          <a:stretch>
            <a:fillRect/>
          </a:stretch>
        </p:blipFill>
        <p:spPr>
          <a:xfrm>
            <a:off x="7649176" y="7115739"/>
            <a:ext cx="3080786" cy="2423191"/>
          </a:xfrm>
          <a:prstGeom prst="rect">
            <a:avLst/>
          </a:prstGeom>
        </p:spPr>
      </p:pic>
      <p:pic>
        <p:nvPicPr>
          <p:cNvPr id="75" name="图片 74">
            <a:extLst>
              <a:ext uri="{FF2B5EF4-FFF2-40B4-BE49-F238E27FC236}">
                <a16:creationId xmlns:a16="http://schemas.microsoft.com/office/drawing/2014/main" id="{C42806F4-EB4C-6796-ED9B-03E839BC5D08}"/>
              </a:ext>
            </a:extLst>
          </p:cNvPr>
          <p:cNvPicPr>
            <a:picLocks noChangeAspect="1"/>
          </p:cNvPicPr>
          <p:nvPr/>
        </p:nvPicPr>
        <p:blipFill>
          <a:blip r:embed="rId11"/>
          <a:stretch>
            <a:fillRect/>
          </a:stretch>
        </p:blipFill>
        <p:spPr>
          <a:xfrm>
            <a:off x="10266593" y="15986378"/>
            <a:ext cx="1841613" cy="1781633"/>
          </a:xfrm>
          <a:prstGeom prst="rect">
            <a:avLst/>
          </a:prstGeom>
        </p:spPr>
      </p:pic>
      <p:pic>
        <p:nvPicPr>
          <p:cNvPr id="78" name="图片 77">
            <a:extLst>
              <a:ext uri="{FF2B5EF4-FFF2-40B4-BE49-F238E27FC236}">
                <a16:creationId xmlns:a16="http://schemas.microsoft.com/office/drawing/2014/main" id="{C11280BE-6776-4CC5-AB93-D4598847C24C}"/>
              </a:ext>
            </a:extLst>
          </p:cNvPr>
          <p:cNvPicPr>
            <a:picLocks noChangeAspect="1"/>
          </p:cNvPicPr>
          <p:nvPr/>
        </p:nvPicPr>
        <p:blipFill>
          <a:blip r:embed="rId12"/>
          <a:stretch>
            <a:fillRect/>
          </a:stretch>
        </p:blipFill>
        <p:spPr>
          <a:xfrm>
            <a:off x="13623801" y="17557697"/>
            <a:ext cx="1422664" cy="1048298"/>
          </a:xfrm>
          <a:prstGeom prst="rect">
            <a:avLst/>
          </a:prstGeom>
        </p:spPr>
      </p:pic>
      <p:sp>
        <p:nvSpPr>
          <p:cNvPr id="79" name="文本框 78">
            <a:extLst>
              <a:ext uri="{FF2B5EF4-FFF2-40B4-BE49-F238E27FC236}">
                <a16:creationId xmlns:a16="http://schemas.microsoft.com/office/drawing/2014/main" id="{6C54715E-B570-8E7B-4A24-EA079FAEEBEA}"/>
              </a:ext>
            </a:extLst>
          </p:cNvPr>
          <p:cNvSpPr txBox="1"/>
          <p:nvPr/>
        </p:nvSpPr>
        <p:spPr>
          <a:xfrm>
            <a:off x="8029126" y="12516544"/>
            <a:ext cx="6920597" cy="1015663"/>
          </a:xfrm>
          <a:prstGeom prst="rect">
            <a:avLst/>
          </a:prstGeom>
          <a:solidFill>
            <a:srgbClr val="FFC000"/>
          </a:solidFill>
        </p:spPr>
        <p:txBody>
          <a:bodyPr wrap="square" rtlCol="0">
            <a:spAutoFit/>
          </a:bodyPr>
          <a:lstStyle/>
          <a:p>
            <a:r>
              <a:rPr lang="en-US" altLang="zh-CN" sz="2000" dirty="0">
                <a:latin typeface="Arial" panose="020B0604020202020204" pitchFamily="34" charset="0"/>
                <a:cs typeface="Arial" panose="020B0604020202020204" pitchFamily="34" charset="0"/>
              </a:rPr>
              <a:t>Control logic layer: Complete instruction processing, implement motion instruction, and ensure accurate communication of instructions.</a:t>
            </a:r>
            <a:endParaRPr lang="zh-CN" altLang="en-US" sz="2000" dirty="0">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72641C00-857F-737C-3D4B-94A3497A9D0C}"/>
              </a:ext>
            </a:extLst>
          </p:cNvPr>
          <p:cNvSpPr txBox="1"/>
          <p:nvPr/>
        </p:nvSpPr>
        <p:spPr>
          <a:xfrm>
            <a:off x="8020506" y="13790917"/>
            <a:ext cx="6904983" cy="1015663"/>
          </a:xfrm>
          <a:prstGeom prst="rect">
            <a:avLst/>
          </a:prstGeom>
          <a:solidFill>
            <a:srgbClr val="FFFF00"/>
          </a:solidFill>
        </p:spPr>
        <p:txBody>
          <a:bodyPr wrap="square" rtlCol="0">
            <a:spAutoFit/>
          </a:bodyPr>
          <a:lstStyle/>
          <a:p>
            <a:r>
              <a:rPr lang="en-US" altLang="zh-CN" sz="2000" dirty="0">
                <a:latin typeface="Arial" panose="020B0604020202020204" pitchFamily="34" charset="0"/>
                <a:cs typeface="Arial" panose="020B0604020202020204" pitchFamily="34" charset="0"/>
              </a:rPr>
              <a:t>Execution driver layer: receives upper-level instructions, drives the motor, and implements motion control of the shopping cart.</a:t>
            </a:r>
            <a:endParaRPr lang="zh-CN" altLang="en-US" sz="2000" dirty="0">
              <a:latin typeface="Arial" panose="020B0604020202020204" pitchFamily="34" charset="0"/>
              <a:cs typeface="Arial" panose="020B0604020202020204" pitchFamily="34" charset="0"/>
            </a:endParaRPr>
          </a:p>
        </p:txBody>
      </p:sp>
      <p:sp>
        <p:nvSpPr>
          <p:cNvPr id="81" name="文本框 80">
            <a:extLst>
              <a:ext uri="{FF2B5EF4-FFF2-40B4-BE49-F238E27FC236}">
                <a16:creationId xmlns:a16="http://schemas.microsoft.com/office/drawing/2014/main" id="{01B49E30-0C0F-0187-9C8C-8C9B0429744F}"/>
              </a:ext>
            </a:extLst>
          </p:cNvPr>
          <p:cNvSpPr txBox="1"/>
          <p:nvPr/>
        </p:nvSpPr>
        <p:spPr>
          <a:xfrm>
            <a:off x="15354781" y="9175531"/>
            <a:ext cx="5058124" cy="830997"/>
          </a:xfrm>
          <a:prstGeom prst="rect">
            <a:avLst/>
          </a:prstGeom>
          <a:solidFill>
            <a:srgbClr val="92D050"/>
          </a:solid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Gesture recognition algorithm function</a:t>
            </a:r>
            <a:endParaRPr lang="zh-CN" altLang="en-US" sz="2400" dirty="0">
              <a:latin typeface="Arial" panose="020B0604020202020204" pitchFamily="34" charset="0"/>
              <a:cs typeface="Arial" panose="020B0604020202020204" pitchFamily="34" charset="0"/>
            </a:endParaRPr>
          </a:p>
        </p:txBody>
      </p:sp>
      <p:pic>
        <p:nvPicPr>
          <p:cNvPr id="88" name="图片 87">
            <a:extLst>
              <a:ext uri="{FF2B5EF4-FFF2-40B4-BE49-F238E27FC236}">
                <a16:creationId xmlns:a16="http://schemas.microsoft.com/office/drawing/2014/main" id="{217C863D-46B3-EBD6-1226-1E7D5ECC5962}"/>
              </a:ext>
            </a:extLst>
          </p:cNvPr>
          <p:cNvPicPr>
            <a:picLocks noChangeAspect="1"/>
          </p:cNvPicPr>
          <p:nvPr/>
        </p:nvPicPr>
        <p:blipFill>
          <a:blip r:embed="rId13"/>
          <a:stretch>
            <a:fillRect/>
          </a:stretch>
        </p:blipFill>
        <p:spPr>
          <a:xfrm>
            <a:off x="15365519" y="6524732"/>
            <a:ext cx="5058124" cy="2506681"/>
          </a:xfrm>
          <a:prstGeom prst="rect">
            <a:avLst/>
          </a:prstGeom>
        </p:spPr>
      </p:pic>
      <p:sp>
        <p:nvSpPr>
          <p:cNvPr id="91" name="文本框 90">
            <a:extLst>
              <a:ext uri="{FF2B5EF4-FFF2-40B4-BE49-F238E27FC236}">
                <a16:creationId xmlns:a16="http://schemas.microsoft.com/office/drawing/2014/main" id="{2B6DB9CB-99F7-08DD-0102-89ACC0C28D47}"/>
              </a:ext>
            </a:extLst>
          </p:cNvPr>
          <p:cNvSpPr txBox="1"/>
          <p:nvPr/>
        </p:nvSpPr>
        <p:spPr>
          <a:xfrm>
            <a:off x="15365519" y="12056014"/>
            <a:ext cx="5079599" cy="830997"/>
          </a:xfrm>
          <a:prstGeom prst="rect">
            <a:avLst/>
          </a:prstGeom>
          <a:solidFill>
            <a:schemeClr val="accent1">
              <a:lumMod val="60000"/>
              <a:lumOff val="40000"/>
            </a:schemeClr>
          </a:solid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Obstacle avoidance algorithm function</a:t>
            </a:r>
            <a:endParaRPr lang="zh-CN" altLang="en-US" sz="2400" dirty="0">
              <a:latin typeface="Arial" panose="020B0604020202020204" pitchFamily="34" charset="0"/>
              <a:cs typeface="Arial" panose="020B0604020202020204" pitchFamily="34" charset="0"/>
            </a:endParaRPr>
          </a:p>
        </p:txBody>
      </p:sp>
      <p:sp>
        <p:nvSpPr>
          <p:cNvPr id="94" name="文本框 93">
            <a:extLst>
              <a:ext uri="{FF2B5EF4-FFF2-40B4-BE49-F238E27FC236}">
                <a16:creationId xmlns:a16="http://schemas.microsoft.com/office/drawing/2014/main" id="{3B850A7A-F1DE-C811-B5EF-DFBFEFCA7B4A}"/>
              </a:ext>
            </a:extLst>
          </p:cNvPr>
          <p:cNvSpPr txBox="1"/>
          <p:nvPr/>
        </p:nvSpPr>
        <p:spPr>
          <a:xfrm>
            <a:off x="15393295" y="18378125"/>
            <a:ext cx="5079599" cy="830997"/>
          </a:xfrm>
          <a:prstGeom prst="rect">
            <a:avLst/>
          </a:prstGeom>
          <a:solidFill>
            <a:schemeClr val="accent1">
              <a:lumMod val="60000"/>
              <a:lumOff val="40000"/>
            </a:schemeClr>
          </a:solidFill>
        </p:spPr>
        <p:txBody>
          <a:bodyPr wrap="square" rtlCol="0">
            <a:spAutoFit/>
          </a:bodyPr>
          <a:lstStyle/>
          <a:p>
            <a:r>
              <a:rPr lang="en-US" altLang="zh-CN" sz="2400" dirty="0">
                <a:latin typeface="Arial" panose="020B0604020202020204" pitchFamily="34" charset="0"/>
                <a:cs typeface="Arial" panose="020B0604020202020204" pitchFamily="34" charset="0"/>
              </a:rPr>
              <a:t>User experience related functions (OLED and sound module)</a:t>
            </a:r>
            <a:endParaRPr lang="zh-CN" altLang="en-US" sz="2400" dirty="0">
              <a:latin typeface="Arial" panose="020B0604020202020204" pitchFamily="34" charset="0"/>
              <a:cs typeface="Arial" panose="020B0604020202020204" pitchFamily="34" charset="0"/>
            </a:endParaRPr>
          </a:p>
        </p:txBody>
      </p:sp>
      <p:pic>
        <p:nvPicPr>
          <p:cNvPr id="99" name="图片 98">
            <a:extLst>
              <a:ext uri="{FF2B5EF4-FFF2-40B4-BE49-F238E27FC236}">
                <a16:creationId xmlns:a16="http://schemas.microsoft.com/office/drawing/2014/main" id="{6CD43CE1-3496-F376-0E2C-37780A8B5E02}"/>
              </a:ext>
            </a:extLst>
          </p:cNvPr>
          <p:cNvPicPr>
            <a:picLocks noChangeAspect="1"/>
          </p:cNvPicPr>
          <p:nvPr/>
        </p:nvPicPr>
        <p:blipFill>
          <a:blip r:embed="rId14"/>
          <a:stretch>
            <a:fillRect/>
          </a:stretch>
        </p:blipFill>
        <p:spPr>
          <a:xfrm>
            <a:off x="15633071" y="16018683"/>
            <a:ext cx="4501543" cy="2183310"/>
          </a:xfrm>
          <a:prstGeom prst="rect">
            <a:avLst/>
          </a:prstGeom>
        </p:spPr>
      </p:pic>
      <p:pic>
        <p:nvPicPr>
          <p:cNvPr id="101" name="图片 100">
            <a:extLst>
              <a:ext uri="{FF2B5EF4-FFF2-40B4-BE49-F238E27FC236}">
                <a16:creationId xmlns:a16="http://schemas.microsoft.com/office/drawing/2014/main" id="{8D1A02FD-7097-5882-8AD9-52C37FB9410A}"/>
              </a:ext>
            </a:extLst>
          </p:cNvPr>
          <p:cNvPicPr>
            <a:picLocks noChangeAspect="1"/>
          </p:cNvPicPr>
          <p:nvPr/>
        </p:nvPicPr>
        <p:blipFill>
          <a:blip r:embed="rId15"/>
          <a:stretch>
            <a:fillRect/>
          </a:stretch>
        </p:blipFill>
        <p:spPr>
          <a:xfrm>
            <a:off x="16796680" y="10149326"/>
            <a:ext cx="2272828" cy="1860028"/>
          </a:xfrm>
          <a:prstGeom prst="rect">
            <a:avLst/>
          </a:prstGeom>
        </p:spPr>
      </p:pic>
      <p:pic>
        <p:nvPicPr>
          <p:cNvPr id="103" name="图片 102">
            <a:extLst>
              <a:ext uri="{FF2B5EF4-FFF2-40B4-BE49-F238E27FC236}">
                <a16:creationId xmlns:a16="http://schemas.microsoft.com/office/drawing/2014/main" id="{1DC7BA82-34C9-4087-F02A-FB713A60A3BE}"/>
              </a:ext>
            </a:extLst>
          </p:cNvPr>
          <p:cNvPicPr>
            <a:picLocks noChangeAspect="1"/>
          </p:cNvPicPr>
          <p:nvPr/>
        </p:nvPicPr>
        <p:blipFill>
          <a:blip r:embed="rId16"/>
          <a:stretch>
            <a:fillRect/>
          </a:stretch>
        </p:blipFill>
        <p:spPr>
          <a:xfrm rot="5400000">
            <a:off x="17098978" y="12524924"/>
            <a:ext cx="1668232" cy="2511318"/>
          </a:xfrm>
          <a:prstGeom prst="rect">
            <a:avLst/>
          </a:prstGeom>
        </p:spPr>
      </p:pic>
      <p:sp>
        <p:nvSpPr>
          <p:cNvPr id="104" name="文本框 103">
            <a:extLst>
              <a:ext uri="{FF2B5EF4-FFF2-40B4-BE49-F238E27FC236}">
                <a16:creationId xmlns:a16="http://schemas.microsoft.com/office/drawing/2014/main" id="{2C4797D8-17BF-096C-247D-7B17B994E728}"/>
              </a:ext>
            </a:extLst>
          </p:cNvPr>
          <p:cNvSpPr txBox="1"/>
          <p:nvPr/>
        </p:nvSpPr>
        <p:spPr>
          <a:xfrm>
            <a:off x="15393295" y="14660119"/>
            <a:ext cx="5079599" cy="1200329"/>
          </a:xfrm>
          <a:prstGeom prst="rect">
            <a:avLst/>
          </a:prstGeom>
          <a:solidFill>
            <a:schemeClr val="accent1">
              <a:lumMod val="60000"/>
              <a:lumOff val="40000"/>
            </a:schemeClr>
          </a:solid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Raspberry pi 4 Model B,(visual recognition and system perception capability)</a:t>
            </a:r>
            <a:endParaRPr lang="zh-CN" altLang="en-US" sz="24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3C7C4F6B-63D9-AE5E-F9FE-14590DAFCCB3}"/>
              </a:ext>
            </a:extLst>
          </p:cNvPr>
          <p:cNvPicPr>
            <a:picLocks noChangeAspect="1"/>
          </p:cNvPicPr>
          <p:nvPr/>
        </p:nvPicPr>
        <p:blipFill>
          <a:blip r:embed="rId17"/>
          <a:stretch>
            <a:fillRect/>
          </a:stretch>
        </p:blipFill>
        <p:spPr>
          <a:xfrm>
            <a:off x="13665093" y="15712248"/>
            <a:ext cx="1414116" cy="1236092"/>
          </a:xfrm>
          <a:prstGeom prst="rect">
            <a:avLst/>
          </a:prstGeom>
        </p:spPr>
      </p:pic>
      <p:pic>
        <p:nvPicPr>
          <p:cNvPr id="14" name="图片 13">
            <a:extLst>
              <a:ext uri="{FF2B5EF4-FFF2-40B4-BE49-F238E27FC236}">
                <a16:creationId xmlns:a16="http://schemas.microsoft.com/office/drawing/2014/main" id="{0A2FA76D-3BCA-56CE-A711-2FD3A5227674}"/>
              </a:ext>
            </a:extLst>
          </p:cNvPr>
          <p:cNvPicPr>
            <a:picLocks noChangeAspect="1"/>
          </p:cNvPicPr>
          <p:nvPr/>
        </p:nvPicPr>
        <p:blipFill>
          <a:blip r:embed="rId18"/>
          <a:stretch>
            <a:fillRect/>
          </a:stretch>
        </p:blipFill>
        <p:spPr>
          <a:xfrm>
            <a:off x="7663755" y="15986406"/>
            <a:ext cx="2137411" cy="1781634"/>
          </a:xfrm>
          <a:prstGeom prst="rect">
            <a:avLst/>
          </a:prstGeom>
        </p:spPr>
      </p:pic>
      <p:pic>
        <p:nvPicPr>
          <p:cNvPr id="17" name="图片 16">
            <a:extLst>
              <a:ext uri="{FF2B5EF4-FFF2-40B4-BE49-F238E27FC236}">
                <a16:creationId xmlns:a16="http://schemas.microsoft.com/office/drawing/2014/main" id="{ED6EF3BC-5E1F-FA96-41C0-2071538480B9}"/>
              </a:ext>
            </a:extLst>
          </p:cNvPr>
          <p:cNvPicPr>
            <a:picLocks noChangeAspect="1"/>
          </p:cNvPicPr>
          <p:nvPr/>
        </p:nvPicPr>
        <p:blipFill>
          <a:blip r:embed="rId19"/>
          <a:stretch>
            <a:fillRect/>
          </a:stretch>
        </p:blipFill>
        <p:spPr>
          <a:xfrm>
            <a:off x="10829798" y="7078398"/>
            <a:ext cx="4095691" cy="2463312"/>
          </a:xfrm>
          <a:prstGeom prst="rect">
            <a:avLst/>
          </a:prstGeom>
        </p:spPr>
      </p:pic>
      <p:pic>
        <p:nvPicPr>
          <p:cNvPr id="23" name="图片 22">
            <a:extLst>
              <a:ext uri="{FF2B5EF4-FFF2-40B4-BE49-F238E27FC236}">
                <a16:creationId xmlns:a16="http://schemas.microsoft.com/office/drawing/2014/main" id="{20B56787-0A08-7063-DB21-AA72E8EF5BC5}"/>
              </a:ext>
            </a:extLst>
          </p:cNvPr>
          <p:cNvPicPr>
            <a:picLocks noChangeAspect="1"/>
          </p:cNvPicPr>
          <p:nvPr/>
        </p:nvPicPr>
        <p:blipFill>
          <a:blip r:embed="rId20"/>
          <a:stretch>
            <a:fillRect/>
          </a:stretch>
        </p:blipFill>
        <p:spPr>
          <a:xfrm>
            <a:off x="12200884" y="16563968"/>
            <a:ext cx="1422917" cy="1312725"/>
          </a:xfrm>
          <a:prstGeom prst="rect">
            <a:avLst/>
          </a:prstGeom>
        </p:spPr>
      </p:pic>
      <p:sp>
        <p:nvSpPr>
          <p:cNvPr id="28" name="箭头: 右 27">
            <a:extLst>
              <a:ext uri="{FF2B5EF4-FFF2-40B4-BE49-F238E27FC236}">
                <a16:creationId xmlns:a16="http://schemas.microsoft.com/office/drawing/2014/main" id="{11518678-2CE1-1898-23EF-93FD7FAFCE34}"/>
              </a:ext>
            </a:extLst>
          </p:cNvPr>
          <p:cNvSpPr/>
          <p:nvPr/>
        </p:nvSpPr>
        <p:spPr>
          <a:xfrm>
            <a:off x="9807278" y="16754459"/>
            <a:ext cx="522882" cy="2455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06FB06B1-A7F1-8E33-6E66-8A1E8C9FD943}"/>
              </a:ext>
            </a:extLst>
          </p:cNvPr>
          <p:cNvSpPr txBox="1"/>
          <p:nvPr/>
        </p:nvSpPr>
        <p:spPr>
          <a:xfrm>
            <a:off x="7820055" y="26579766"/>
            <a:ext cx="6558291"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Shopping cart with integrated functions.</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Convenient for the elderly and improve the experience.</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Stable, user-friendly and interesting human-computer interaction.</a:t>
            </a:r>
          </a:p>
          <a:p>
            <a:endParaRPr lang="zh-CN" altLang="en-US" sz="2400" dirty="0"/>
          </a:p>
        </p:txBody>
      </p:sp>
      <p:sp>
        <p:nvSpPr>
          <p:cNvPr id="42" name="文本框 41">
            <a:extLst>
              <a:ext uri="{FF2B5EF4-FFF2-40B4-BE49-F238E27FC236}">
                <a16:creationId xmlns:a16="http://schemas.microsoft.com/office/drawing/2014/main" id="{839D6CD4-65AE-37E8-88B1-CCDAAD6AE9AE}"/>
              </a:ext>
            </a:extLst>
          </p:cNvPr>
          <p:cNvSpPr txBox="1"/>
          <p:nvPr/>
        </p:nvSpPr>
        <p:spPr>
          <a:xfrm>
            <a:off x="14440301" y="26579766"/>
            <a:ext cx="6243394"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Gesture recognition accuracy..</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Richer human-computer interaction functions.</a:t>
            </a:r>
          </a:p>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System delay optimization and more stable system.</a:t>
            </a:r>
          </a:p>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aphicFrame>
        <p:nvGraphicFramePr>
          <p:cNvPr id="18" name="图表 17">
            <a:extLst>
              <a:ext uri="{FF2B5EF4-FFF2-40B4-BE49-F238E27FC236}">
                <a16:creationId xmlns:a16="http://schemas.microsoft.com/office/drawing/2014/main" id="{561894E4-542B-21D2-1C2C-02B222A0659A}"/>
              </a:ext>
            </a:extLst>
          </p:cNvPr>
          <p:cNvGraphicFramePr/>
          <p:nvPr>
            <p:extLst>
              <p:ext uri="{D42A27DB-BD31-4B8C-83A1-F6EECF244321}">
                <p14:modId xmlns:p14="http://schemas.microsoft.com/office/powerpoint/2010/main" val="2280398929"/>
              </p:ext>
            </p:extLst>
          </p:nvPr>
        </p:nvGraphicFramePr>
        <p:xfrm>
          <a:off x="7899161" y="20771777"/>
          <a:ext cx="3590263" cy="4062015"/>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44" name="图表 43">
            <a:extLst>
              <a:ext uri="{FF2B5EF4-FFF2-40B4-BE49-F238E27FC236}">
                <a16:creationId xmlns:a16="http://schemas.microsoft.com/office/drawing/2014/main" id="{A05D267E-73CA-DF34-F159-09D42E8A6384}"/>
              </a:ext>
            </a:extLst>
          </p:cNvPr>
          <p:cNvGraphicFramePr/>
          <p:nvPr>
            <p:extLst>
              <p:ext uri="{D42A27DB-BD31-4B8C-83A1-F6EECF244321}">
                <p14:modId xmlns:p14="http://schemas.microsoft.com/office/powerpoint/2010/main" val="2842887453"/>
              </p:ext>
            </p:extLst>
          </p:nvPr>
        </p:nvGraphicFramePr>
        <p:xfrm>
          <a:off x="11735128" y="20545810"/>
          <a:ext cx="3479335" cy="4296715"/>
        </p:xfrm>
        <a:graphic>
          <a:graphicData uri="http://schemas.openxmlformats.org/drawingml/2006/chart">
            <c:chart xmlns:c="http://schemas.openxmlformats.org/drawingml/2006/chart" xmlns:r="http://schemas.openxmlformats.org/officeDocument/2006/relationships" r:id="rId22"/>
          </a:graphicData>
        </a:graphic>
      </p:graphicFrame>
      <p:sp>
        <p:nvSpPr>
          <p:cNvPr id="3" name="文本框 2">
            <a:extLst>
              <a:ext uri="{FF2B5EF4-FFF2-40B4-BE49-F238E27FC236}">
                <a16:creationId xmlns:a16="http://schemas.microsoft.com/office/drawing/2014/main" id="{5BF6DD67-FCED-B04A-987B-F0FED351B791}"/>
              </a:ext>
            </a:extLst>
          </p:cNvPr>
          <p:cNvSpPr txBox="1"/>
          <p:nvPr/>
        </p:nvSpPr>
        <p:spPr>
          <a:xfrm>
            <a:off x="15262921" y="20680209"/>
            <a:ext cx="5234478" cy="1569660"/>
          </a:xfrm>
          <a:prstGeom prst="rect">
            <a:avLst/>
          </a:prstGeom>
          <a:solidFill>
            <a:schemeClr val="accent2"/>
          </a:solidFill>
        </p:spPr>
        <p:txBody>
          <a:bodyPr wrap="square" rtlCol="0">
            <a:spAutoFit/>
          </a:bodyPr>
          <a:lstStyle/>
          <a:p>
            <a:r>
              <a:rPr lang="en-US" altLang="zh-CN" sz="2400" dirty="0">
                <a:latin typeface="Arial" panose="020B0604020202020204" pitchFamily="34" charset="0"/>
                <a:cs typeface="Arial" panose="020B0604020202020204" pitchFamily="34" charset="0"/>
              </a:rPr>
              <a:t>Student Niu says: The project has rich  functions, which can effectively free the hands of the elderly and also has a certain level of fun.</a:t>
            </a:r>
            <a:endParaRPr lang="zh-CN" altLang="en-US" sz="2400" dirty="0">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270C43FE-E939-C607-CFE1-5D4802F11365}"/>
              </a:ext>
            </a:extLst>
          </p:cNvPr>
          <p:cNvSpPr txBox="1"/>
          <p:nvPr/>
        </p:nvSpPr>
        <p:spPr>
          <a:xfrm>
            <a:off x="15262921" y="22494636"/>
            <a:ext cx="5234478" cy="1938992"/>
          </a:xfrm>
          <a:prstGeom prst="rect">
            <a:avLst/>
          </a:prstGeom>
          <a:solidFill>
            <a:srgbClr val="FFC000"/>
          </a:solidFill>
        </p:spPr>
        <p:txBody>
          <a:bodyPr wrap="square" rtlCol="0">
            <a:spAutoFit/>
          </a:bodyPr>
          <a:lstStyle/>
          <a:p>
            <a:r>
              <a:rPr lang="en-US" altLang="zh-CN" sz="2400" dirty="0">
                <a:latin typeface="Arial" panose="020B0604020202020204" pitchFamily="34" charset="0"/>
                <a:cs typeface="Arial" panose="020B0604020202020204" pitchFamily="34" charset="0"/>
              </a:rPr>
              <a:t>Student Sun says: It can be done more accurately, such as the tracking function being more intelligent and responsive, and the integrated functions being richer.</a:t>
            </a:r>
            <a:endParaRPr lang="zh-CN" altLang="en-US" sz="2400" dirty="0">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NiYmU5MzVmNTk5ZDE2MDlmZDc5MGFlYzJiYmZhNGI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1090</TotalTime>
  <Words>788</Words>
  <Application>Microsoft Office PowerPoint</Application>
  <PresentationFormat>自定义</PresentationFormat>
  <Paragraphs>86</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微软雅黑</vt:lpstr>
      <vt:lpstr>Arial</vt:lpstr>
      <vt:lpstr>Calibri</vt:lpstr>
      <vt:lpstr>Calibri Light</vt:lpstr>
      <vt:lpstr>Cambria</vt:lpstr>
      <vt:lpstr>Leelawadee UI</vt:lpstr>
      <vt:lpstr>Verdana</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纪苏恒</dc:creator>
  <cp:lastModifiedBy>苏恒 纪</cp:lastModifiedBy>
  <cp:revision>29</cp:revision>
  <dcterms:created xsi:type="dcterms:W3CDTF">2024-08-05T07:53:50Z</dcterms:created>
  <dcterms:modified xsi:type="dcterms:W3CDTF">2025-05-08T12:21:14Z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wqlLaW5nc29mdCBQREYgdG8gV1BTIDgw</vt:lpwstr>
  </property>
  <property fmtid="{D5CDD505-2E9C-101B-9397-08002B2CF9AE}" pid="3" name="Created">
    <vt:filetime>2024-08-05T15:51:58Z</vt:filetime>
  </property>
  <property fmtid="{D5CDD505-2E9C-101B-9397-08002B2CF9AE}" pid="4" name="ICV">
    <vt:lpwstr>13FA58F9F7E34DD2B0B82077CF175A46_12</vt:lpwstr>
  </property>
  <property fmtid="{D5CDD505-2E9C-101B-9397-08002B2CF9AE}" pid="5" name="KSOProductBuildVer">
    <vt:lpwstr>2052-12.1.0.16929</vt:lpwstr>
  </property>
</Properties>
</file>