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58400" cy="77724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5" Type="http://schemas.openxmlformats.org/officeDocument/2006/relationships/viewProps" Target="viewProps.xml"/><Relationship Id="rId14" Type="http://schemas.openxmlformats.org/officeDocument/2006/relationships/tableStyles" Target="tableStyles.xml"/><Relationship Id="rId13" Type="http://schemas.openxmlformats.org/officeDocument/2006/relationships/presProps" Target="presProps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jpe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1057275"/>
            <a:ext cx="10058400" cy="565785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633175" y="2587123"/>
            <a:ext cx="9202419" cy="39014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2468"/>
              </a:lnSpc>
              <a:tabLst/>
            </a:pPr>
            <a:endParaRPr lang="Arial" altLang="Arial" sz="100" dirty="0"/>
          </a:p>
          <a:p>
            <a:pPr marL="2319654" algn="l" rtl="0" eaLnBrk="0">
              <a:lnSpc>
                <a:spcPct val="83000"/>
              </a:lnSpc>
              <a:tabLst/>
            </a:pPr>
            <a:r>
              <a:rPr sz="3700" b="1" kern="0" spc="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CHEM 179</a:t>
            </a:r>
            <a:r>
              <a:rPr sz="3700" b="1" kern="0" spc="12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 </a:t>
            </a:r>
            <a:r>
              <a:rPr sz="3700" b="1" kern="0" spc="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/</a:t>
            </a:r>
            <a:r>
              <a:rPr sz="3700" b="1" kern="0" spc="22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 </a:t>
            </a:r>
            <a:r>
              <a:rPr sz="3700" b="1" kern="0" spc="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279</a:t>
            </a:r>
            <a:r>
              <a:rPr sz="3700" b="1" kern="0" spc="17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 </a:t>
            </a:r>
            <a:r>
              <a:rPr sz="3700" b="1" kern="0" spc="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-</a:t>
            </a:r>
            <a:endParaRPr lang="Georgia" altLang="Georgia" sz="3700" dirty="0"/>
          </a:p>
          <a:p>
            <a:pPr marL="330834" algn="l" rtl="0" eaLnBrk="0">
              <a:lnSpc>
                <a:spcPct val="84000"/>
              </a:lnSpc>
              <a:spcBef>
                <a:spcPts val="452"/>
              </a:spcBef>
              <a:tabLst/>
            </a:pPr>
            <a:r>
              <a:rPr sz="3700" b="1" kern="0" spc="3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Numerical Algorithms Applied to</a:t>
            </a:r>
            <a:endParaRPr lang="Georgia" altLang="Georgia" sz="3700" dirty="0"/>
          </a:p>
          <a:p>
            <a:pPr marL="12700" algn="l" rtl="0" eaLnBrk="0">
              <a:lnSpc>
                <a:spcPct val="84000"/>
              </a:lnSpc>
              <a:spcBef>
                <a:spcPts val="451"/>
              </a:spcBef>
              <a:tabLst/>
            </a:pPr>
            <a:r>
              <a:rPr sz="3700" b="1" kern="0" spc="3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Computational Quantum Chemistry</a:t>
            </a:r>
            <a:endParaRPr lang="Georgia" altLang="Georgia" sz="37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marL="2741295" algn="l" rtl="0" eaLnBrk="0">
              <a:lnSpc>
                <a:spcPct val="79000"/>
              </a:lnSpc>
              <a:spcBef>
                <a:spcPts val="906"/>
              </a:spcBef>
              <a:tabLst/>
            </a:pPr>
            <a:r>
              <a:rPr sz="30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Lecture 20:  3/4/2024</a:t>
            </a:r>
            <a:endParaRPr lang="Gill Sans MT" altLang="Gill Sans MT" sz="3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6000"/>
              </a:lnSpc>
              <a:tabLst/>
            </a:pPr>
            <a:endParaRPr lang="Arial" altLang="Arial" sz="200" dirty="0"/>
          </a:p>
          <a:p>
            <a:pPr algn="r" rtl="0" eaLnBrk="0">
              <a:lnSpc>
                <a:spcPct val="93000"/>
              </a:lnSpc>
              <a:spcBef>
                <a:spcPts val="2"/>
              </a:spcBef>
              <a:tabLst/>
            </a:pPr>
            <a:r>
              <a:rPr sz="900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picture 3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1057275"/>
            <a:ext cx="10058400" cy="5657850"/>
          </a:xfrm>
          <a:prstGeom prst="rect">
            <a:avLst/>
          </a:prstGeom>
        </p:spPr>
      </p:pic>
      <p:sp>
        <p:nvSpPr>
          <p:cNvPr id="312" name="textbox 312"/>
          <p:cNvSpPr/>
          <p:nvPr/>
        </p:nvSpPr>
        <p:spPr>
          <a:xfrm>
            <a:off x="575690" y="2334963"/>
            <a:ext cx="9260205" cy="41598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054"/>
              </a:lnSpc>
              <a:tabLst/>
            </a:pPr>
            <a:r>
              <a:rPr sz="1700" kern="0" spc="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   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SCF</a:t>
            </a:r>
            <a:r>
              <a:rPr sz="1700" kern="0" spc="5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equations</a:t>
            </a:r>
            <a:r>
              <a:rPr sz="1700" kern="0" spc="5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are</a:t>
            </a:r>
            <a:r>
              <a:rPr sz="1700" kern="0" spc="1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non</a:t>
            </a:r>
            <a:r>
              <a:rPr sz="1700" kern="0" spc="5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-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linear</a:t>
            </a:r>
            <a:endParaRPr lang="Gill Sans MT" altLang="Gill Sans MT" sz="1700" dirty="0"/>
          </a:p>
          <a:p>
            <a:pPr marL="537209" algn="l" rtl="0" eaLnBrk="0">
              <a:lnSpc>
                <a:spcPct val="99000"/>
              </a:lnSpc>
              <a:spcBef>
                <a:spcPts val="273"/>
              </a:spcBef>
              <a:tabLst/>
            </a:pPr>
            <a:r>
              <a:rPr sz="1500" kern="0" spc="7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r>
              <a:rPr sz="1500" kern="0" spc="16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There</a:t>
            </a:r>
            <a:r>
              <a:rPr sz="15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are</a:t>
            </a:r>
            <a:r>
              <a:rPr sz="15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no</a:t>
            </a:r>
            <a:r>
              <a:rPr sz="15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formal</a:t>
            </a:r>
            <a:r>
              <a:rPr sz="15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guarantees</a:t>
            </a:r>
            <a:r>
              <a:rPr sz="15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that</a:t>
            </a:r>
            <a:r>
              <a:rPr sz="15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the</a:t>
            </a:r>
            <a:r>
              <a:rPr sz="15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SCF</a:t>
            </a:r>
            <a:r>
              <a:rPr sz="15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procedure</a:t>
            </a:r>
            <a:r>
              <a:rPr sz="15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will</a:t>
            </a:r>
            <a:r>
              <a:rPr sz="15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converge</a:t>
            </a:r>
            <a:endParaRPr lang="Gill Sans MT" altLang="Gill Sans MT" sz="1500" dirty="0"/>
          </a:p>
          <a:p>
            <a:pPr marL="537209" algn="l" rtl="0" eaLnBrk="0">
              <a:lnSpc>
                <a:spcPts val="2024"/>
              </a:lnSpc>
              <a:tabLst/>
            </a:pPr>
            <a:r>
              <a:rPr sz="1500" kern="0" spc="5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r>
              <a:rPr sz="1500" kern="0" spc="18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Depends</a:t>
            </a:r>
            <a:r>
              <a:rPr sz="1500" kern="0" spc="5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on</a:t>
            </a:r>
            <a:r>
              <a:rPr sz="1500" kern="0" spc="1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initial</a:t>
            </a:r>
            <a:r>
              <a:rPr sz="1500" kern="0" spc="5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guess</a:t>
            </a:r>
            <a:endParaRPr lang="Gill Sans MT" altLang="Gill Sans MT" sz="15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marL="536575" indent="-524509" algn="l" rtl="0" eaLnBrk="0">
              <a:lnSpc>
                <a:spcPct val="107000"/>
              </a:lnSpc>
              <a:spcBef>
                <a:spcPts val="515"/>
              </a:spcBef>
              <a:tabLst/>
            </a:pPr>
            <a:r>
              <a:rPr sz="1700" kern="0" spc="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We</a:t>
            </a:r>
            <a:r>
              <a:rPr sz="17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discussed</a:t>
            </a:r>
            <a:r>
              <a:rPr sz="1700" kern="0" spc="14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P</a:t>
            </a:r>
            <a:r>
              <a:rPr sz="17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=0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as</a:t>
            </a:r>
            <a:r>
              <a:rPr sz="17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</a:t>
            </a:r>
            <a:r>
              <a:rPr sz="17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guess</a:t>
            </a:r>
            <a:r>
              <a:rPr sz="17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last</a:t>
            </a:r>
            <a:r>
              <a:rPr sz="17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week</a:t>
            </a:r>
            <a:r>
              <a:rPr sz="17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,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but</a:t>
            </a:r>
            <a:r>
              <a:rPr sz="17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that</a:t>
            </a:r>
            <a:r>
              <a:rPr sz="17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’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s</a:t>
            </a:r>
            <a:r>
              <a:rPr sz="17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not</a:t>
            </a:r>
            <a:r>
              <a:rPr sz="1700" kern="0" spc="6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</a:t>
            </a:r>
            <a:r>
              <a:rPr sz="17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very</a:t>
            </a:r>
            <a:r>
              <a:rPr sz="17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good</a:t>
            </a:r>
            <a:r>
              <a:rPr sz="17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guess</a:t>
            </a:r>
            <a:r>
              <a:rPr sz="17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!           </a:t>
            </a:r>
            <a:r>
              <a:rPr sz="1700" kern="0" spc="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                            </a:t>
            </a:r>
            <a:r>
              <a:rPr sz="1500" kern="0" spc="5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r>
              <a:rPr sz="1500" kern="0" spc="18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Only</a:t>
            </a:r>
            <a:r>
              <a:rPr sz="1500" kern="0" spc="5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works</a:t>
            </a:r>
            <a:r>
              <a:rPr sz="1500" kern="0" spc="5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for</a:t>
            </a:r>
            <a:r>
              <a:rPr sz="1500" kern="0" spc="5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very</a:t>
            </a:r>
            <a:r>
              <a:rPr sz="1500" kern="0" spc="5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well</a:t>
            </a:r>
            <a:r>
              <a:rPr sz="1500" kern="0" spc="5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-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behaved</a:t>
            </a:r>
            <a:r>
              <a:rPr sz="1500" kern="0" spc="5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molecules</a:t>
            </a:r>
            <a:endParaRPr lang="Gill Sans MT" altLang="Gill Sans MT" sz="1500" dirty="0"/>
          </a:p>
          <a:p>
            <a:pPr marL="12700" algn="l" rtl="0" eaLnBrk="0">
              <a:lnSpc>
                <a:spcPts val="2054"/>
              </a:lnSpc>
              <a:spcBef>
                <a:spcPts val="1693"/>
              </a:spcBef>
              <a:tabLst/>
            </a:pPr>
            <a:r>
              <a:rPr sz="1700" kern="0" spc="8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700" kern="0" spc="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Another</a:t>
            </a:r>
            <a:r>
              <a:rPr sz="17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convenient</a:t>
            </a:r>
            <a:r>
              <a:rPr sz="17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alternative</a:t>
            </a:r>
            <a:r>
              <a:rPr sz="17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is</a:t>
            </a:r>
            <a:r>
              <a:rPr sz="17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</a:t>
            </a:r>
            <a:r>
              <a:rPr sz="1700" kern="0" spc="15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Huckel</a:t>
            </a:r>
            <a:r>
              <a:rPr sz="17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guess</a:t>
            </a:r>
            <a:r>
              <a:rPr sz="17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(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you</a:t>
            </a:r>
            <a:r>
              <a:rPr sz="17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will</a:t>
            </a:r>
            <a:r>
              <a:rPr sz="1700" kern="0" spc="1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have</a:t>
            </a:r>
            <a:r>
              <a:rPr sz="1700" kern="0" spc="6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all</a:t>
            </a:r>
            <a:r>
              <a:rPr sz="17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the</a:t>
            </a:r>
            <a:r>
              <a:rPr sz="1700" kern="0" spc="1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pieces</a:t>
            </a:r>
            <a:r>
              <a:rPr sz="17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)</a:t>
            </a:r>
            <a:endParaRPr lang="Gill Sans MT" altLang="Gill Sans MT" sz="1700" dirty="0"/>
          </a:p>
          <a:p>
            <a:pPr marL="1546860" algn="l" rtl="0" eaLnBrk="0">
              <a:lnSpc>
                <a:spcPts val="2983"/>
              </a:lnSpc>
              <a:spcBef>
                <a:spcPts val="1394"/>
              </a:spcBef>
              <a:tabLst/>
            </a:pPr>
            <a:r>
              <a:rPr sz="2300" kern="0" spc="0" baseline="49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4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2300" kern="0" spc="0" baseline="25293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Form</a:t>
            </a:r>
            <a:r>
              <a:rPr sz="14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2400" i="1" kern="0" spc="0" baseline="24239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700" i="1" kern="0" spc="0" baseline="-117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μμ</a:t>
            </a:r>
            <a:r>
              <a:rPr sz="1100" i="1" kern="0" spc="2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-     </a:t>
            </a:r>
            <a:r>
              <a:rPr sz="2400" i="1" kern="0" spc="0" baseline="24239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700" i="1" kern="0" spc="0" baseline="-117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</a:t>
            </a:r>
            <a:r>
              <a:rPr sz="1100" i="1" kern="0" spc="1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0" baseline="22068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</a:t>
            </a:r>
            <a:r>
              <a:rPr sz="1500" kern="0" spc="-17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400" i="1" kern="0" spc="0" baseline="22068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700" i="1" kern="0" spc="-10" baseline="-117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</a:t>
            </a:r>
            <a:r>
              <a:rPr sz="1100" i="1" kern="0" spc="-1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2400" kern="0" spc="-10" baseline="2535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,</a:t>
            </a:r>
            <a:r>
              <a:rPr sz="1500" kern="0" spc="10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2400" i="1" kern="0" spc="-10" baseline="24239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700" i="1" kern="0" spc="-10" baseline="-117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μν</a:t>
            </a:r>
            <a:r>
              <a:rPr sz="11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600" kern="0" spc="-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-   (</a:t>
            </a:r>
            <a:r>
              <a:rPr sz="16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β</a:t>
            </a:r>
            <a:r>
              <a:rPr sz="1700" i="1" kern="0" spc="-10" baseline="3579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i="1" kern="0" spc="1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-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</a:t>
            </a:r>
            <a:r>
              <a:rPr sz="1600" kern="0" spc="-17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6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β</a:t>
            </a:r>
            <a:r>
              <a:rPr sz="1700" i="1" kern="0" spc="-10" baseline="3579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1600" kern="0" spc="-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6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700" i="1" kern="0" spc="-10" baseline="-117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μν</a:t>
            </a:r>
            <a:endParaRPr lang="Arial" altLang="Arial" sz="1700" baseline="-11740" dirty="0"/>
          </a:p>
          <a:p>
            <a:pPr marL="1546860" algn="l" rtl="0" eaLnBrk="0">
              <a:lnSpc>
                <a:spcPct val="85000"/>
              </a:lnSpc>
              <a:spcBef>
                <a:spcPts val="1584"/>
              </a:spcBef>
              <a:tabLst/>
            </a:pPr>
            <a:r>
              <a:rPr sz="2300" kern="0" spc="-10" baseline="-11323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400" kern="0" spc="8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2300" kern="0" spc="-10" baseline="-6794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Solve</a:t>
            </a:r>
            <a:r>
              <a:rPr sz="1400" kern="0" spc="-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2400" b="1" kern="0" spc="-10" baseline="-6511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HC</a:t>
            </a:r>
            <a:r>
              <a:rPr sz="1700" kern="0" spc="-10" baseline="24512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(0)</a:t>
            </a:r>
            <a:r>
              <a:rPr sz="1100" kern="0" spc="2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400" kern="0" spc="-10" baseline="-6511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500" kern="0" spc="8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400" b="1" kern="0" spc="-10" baseline="-6511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700" kern="0" spc="-10" baseline="24512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(0)</a:t>
            </a:r>
            <a:r>
              <a:rPr sz="2400" b="1" i="1" kern="0" spc="-10" baseline="-6511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ε</a:t>
            </a:r>
            <a:endParaRPr lang="Arial" altLang="Arial" sz="2400" baseline="-6511" dirty="0"/>
          </a:p>
          <a:p>
            <a:pPr marL="1546860" algn="l" rtl="0" eaLnBrk="0">
              <a:lnSpc>
                <a:spcPts val="2211"/>
              </a:lnSpc>
              <a:spcBef>
                <a:spcPts val="1624"/>
              </a:spcBef>
              <a:tabLst/>
            </a:pPr>
            <a:r>
              <a:rPr sz="2300" kern="0" spc="-10" baseline="-7629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4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2300" kern="0" spc="-10" baseline="-100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Make</a:t>
            </a:r>
            <a:r>
              <a:rPr sz="1400" kern="0" spc="14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2800" kern="0" spc="-10" baseline="-100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800" i="1" kern="0" spc="-10" baseline="-100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 i="1" kern="0" spc="28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i="1" kern="0" spc="-10" baseline="-2440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ν</a:t>
            </a:r>
            <a:r>
              <a:rPr sz="1300" i="1" kern="0" spc="-2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kern="0" spc="-10" baseline="-100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2000" kern="0" spc="-10" baseline="32896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(0)</a:t>
            </a:r>
            <a:r>
              <a:rPr sz="1300" kern="0" spc="2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800" kern="0" spc="-10" baseline="-100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800" kern="0" spc="29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800" kern="0" spc="-10" baseline="-100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Σ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2800" i="1" kern="0" spc="-10" baseline="-100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8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000" kern="0" spc="-10" baseline="32896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2800" i="1" kern="0" spc="-10" baseline="-100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800" i="1" kern="0" spc="7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000" kern="0" spc="-10" baseline="32896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2800" kern="0" spc="-10" baseline="-100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;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</a:t>
            </a:r>
            <a:r>
              <a:rPr sz="2800" kern="0" spc="-10" baseline="-100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800" i="1" kern="0" spc="-10" baseline="-100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800" kern="0" spc="-10" baseline="-100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2000" kern="0" spc="-10" baseline="32896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(0)</a:t>
            </a:r>
            <a:r>
              <a:rPr sz="1300" kern="0" spc="2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800" kern="0" spc="-10" baseline="-100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800" kern="0" spc="-10" baseline="-100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Σ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2800" i="1" kern="0" spc="-10" baseline="-100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800" i="1" kern="0" spc="7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000" kern="0" spc="-10" baseline="32896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2800" i="1" kern="0" spc="-10" baseline="-100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800" i="1" kern="0" spc="8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000" kern="0" spc="-10" baseline="32896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endParaRPr lang="Microsoft YaHei" altLang="Microsoft YaHei" sz="2000" baseline="32896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39000"/>
              </a:lnSpc>
              <a:tabLst/>
            </a:pPr>
            <a:endParaRPr lang="Arial" altLang="Arial" sz="200" dirty="0"/>
          </a:p>
          <a:p>
            <a:pPr algn="r" rtl="0" eaLnBrk="0">
              <a:lnSpc>
                <a:spcPct val="80000"/>
              </a:lnSpc>
              <a:tabLst/>
            </a:pPr>
            <a:r>
              <a:rPr sz="1100" kern="0" spc="-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10</a:t>
            </a:r>
            <a:endParaRPr lang="Arial" altLang="Arial" sz="1100" dirty="0"/>
          </a:p>
        </p:txBody>
      </p:sp>
      <p:sp>
        <p:nvSpPr>
          <p:cNvPr id="314" name="textbox 314"/>
          <p:cNvSpPr/>
          <p:nvPr/>
        </p:nvSpPr>
        <p:spPr>
          <a:xfrm>
            <a:off x="7102508" y="5654226"/>
            <a:ext cx="64135" cy="175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92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6000"/>
              </a:lnSpc>
              <a:tabLst/>
            </a:pPr>
            <a:r>
              <a:rPr sz="1300" i="1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endParaRPr lang="Arial" altLang="Arial" sz="1300" dirty="0"/>
          </a:p>
        </p:txBody>
      </p:sp>
      <p:sp>
        <p:nvSpPr>
          <p:cNvPr id="316" name="textbox 316"/>
          <p:cNvSpPr/>
          <p:nvPr/>
        </p:nvSpPr>
        <p:spPr>
          <a:xfrm>
            <a:off x="7106265" y="5496490"/>
            <a:ext cx="104775" cy="1720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64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7000"/>
              </a:lnSpc>
              <a:tabLst/>
            </a:pPr>
            <a:r>
              <a:rPr sz="1100" kern="0" spc="-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</a:t>
            </a:r>
            <a:endParaRPr lang="Microsoft YaHei" altLang="Microsoft YaHei" sz="1100" dirty="0"/>
          </a:p>
        </p:txBody>
      </p:sp>
      <p:sp>
        <p:nvSpPr>
          <p:cNvPr id="318" name="textbox 318"/>
          <p:cNvSpPr/>
          <p:nvPr/>
        </p:nvSpPr>
        <p:spPr>
          <a:xfrm>
            <a:off x="7018417" y="5689743"/>
            <a:ext cx="100964" cy="1416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13"/>
              </a:lnSpc>
              <a:tabLst/>
            </a:pPr>
            <a:r>
              <a:rPr sz="13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ν</a:t>
            </a:r>
            <a:endParaRPr lang="Arial" altLang="Arial" sz="1300" dirty="0"/>
          </a:p>
        </p:txBody>
      </p:sp>
      <p:sp>
        <p:nvSpPr>
          <p:cNvPr id="320" name="textbox 320"/>
          <p:cNvSpPr/>
          <p:nvPr/>
        </p:nvSpPr>
        <p:spPr>
          <a:xfrm>
            <a:off x="7028417" y="5496490"/>
            <a:ext cx="73025" cy="1790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42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7000"/>
              </a:lnSpc>
              <a:tabLst/>
            </a:pPr>
            <a:r>
              <a:rPr sz="1300" kern="0" spc="-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endParaRPr lang="Microsoft YaHei" altLang="Microsoft YaHei" sz="1300" dirty="0"/>
          </a:p>
        </p:txBody>
      </p:sp>
      <p:sp>
        <p:nvSpPr>
          <p:cNvPr id="322" name="textbox 322"/>
          <p:cNvSpPr/>
          <p:nvPr/>
        </p:nvSpPr>
        <p:spPr>
          <a:xfrm>
            <a:off x="6747156" y="5654226"/>
            <a:ext cx="64135" cy="175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92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6000"/>
              </a:lnSpc>
              <a:tabLst/>
            </a:pPr>
            <a:r>
              <a:rPr sz="1300" i="1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endParaRPr lang="Arial" altLang="Arial" sz="1300" dirty="0"/>
          </a:p>
        </p:txBody>
      </p:sp>
      <p:sp>
        <p:nvSpPr>
          <p:cNvPr id="324" name="textbox 324"/>
          <p:cNvSpPr/>
          <p:nvPr/>
        </p:nvSpPr>
        <p:spPr>
          <a:xfrm>
            <a:off x="6741456" y="5496490"/>
            <a:ext cx="104775" cy="1720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64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7000"/>
              </a:lnSpc>
              <a:tabLst/>
            </a:pPr>
            <a:r>
              <a:rPr sz="1100" kern="0" spc="-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</a:t>
            </a:r>
            <a:endParaRPr lang="Microsoft YaHei" altLang="Microsoft YaHei" sz="1100" dirty="0"/>
          </a:p>
        </p:txBody>
      </p:sp>
      <p:sp>
        <p:nvSpPr>
          <p:cNvPr id="326" name="textbox 326"/>
          <p:cNvSpPr/>
          <p:nvPr/>
        </p:nvSpPr>
        <p:spPr>
          <a:xfrm>
            <a:off x="6645940" y="5691911"/>
            <a:ext cx="118745" cy="1377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83"/>
              </a:lnSpc>
              <a:tabLst/>
            </a:pPr>
            <a:r>
              <a:rPr sz="1300" i="1" kern="0" spc="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</a:t>
            </a:r>
            <a:endParaRPr lang="Arial" altLang="Arial" sz="1300" dirty="0"/>
          </a:p>
        </p:txBody>
      </p:sp>
      <p:sp>
        <p:nvSpPr>
          <p:cNvPr id="328" name="textbox 328"/>
          <p:cNvSpPr/>
          <p:nvPr/>
        </p:nvSpPr>
        <p:spPr>
          <a:xfrm>
            <a:off x="6654938" y="5496490"/>
            <a:ext cx="73025" cy="1790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42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7000"/>
              </a:lnSpc>
              <a:tabLst/>
            </a:pPr>
            <a:r>
              <a:rPr sz="1300" kern="0" spc="-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endParaRPr lang="Microsoft YaHei" altLang="Microsoft YaHei" sz="1300" dirty="0"/>
          </a:p>
        </p:txBody>
      </p:sp>
      <p:sp>
        <p:nvSpPr>
          <p:cNvPr id="330" name="textbox 330"/>
          <p:cNvSpPr/>
          <p:nvPr/>
        </p:nvSpPr>
        <p:spPr>
          <a:xfrm>
            <a:off x="6388536" y="5688846"/>
            <a:ext cx="64135" cy="175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92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6000"/>
              </a:lnSpc>
              <a:tabLst/>
            </a:pPr>
            <a:r>
              <a:rPr sz="1300" i="1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endParaRPr lang="Arial" altLang="Arial" sz="1300" dirty="0"/>
          </a:p>
        </p:txBody>
      </p:sp>
      <p:sp>
        <p:nvSpPr>
          <p:cNvPr id="332" name="textbox 332"/>
          <p:cNvSpPr/>
          <p:nvPr/>
        </p:nvSpPr>
        <p:spPr>
          <a:xfrm>
            <a:off x="6362305" y="5505184"/>
            <a:ext cx="121920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0"/>
              </a:lnSpc>
              <a:tabLst/>
            </a:pPr>
            <a:r>
              <a:rPr sz="1300" i="1" kern="0" spc="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endParaRPr lang="Arial" altLang="Arial" sz="1300" dirty="0"/>
          </a:p>
        </p:txBody>
      </p:sp>
      <p:sp>
        <p:nvSpPr>
          <p:cNvPr id="334" name="textbox 334"/>
          <p:cNvSpPr/>
          <p:nvPr/>
        </p:nvSpPr>
        <p:spPr>
          <a:xfrm>
            <a:off x="5424089" y="5684966"/>
            <a:ext cx="198120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82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58000"/>
              </a:lnSpc>
              <a:tabLst/>
            </a:pPr>
            <a:r>
              <a:rPr sz="13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μν</a:t>
            </a:r>
            <a:endParaRPr lang="Arial" altLang="Arial" sz="1300" dirty="0"/>
          </a:p>
        </p:txBody>
      </p:sp>
      <p:sp>
        <p:nvSpPr>
          <p:cNvPr id="336" name="textbox 336"/>
          <p:cNvSpPr/>
          <p:nvPr/>
        </p:nvSpPr>
        <p:spPr>
          <a:xfrm>
            <a:off x="5449197" y="5539355"/>
            <a:ext cx="113029" cy="1384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88"/>
              </a:lnSpc>
              <a:tabLst/>
            </a:pPr>
            <a:r>
              <a:rPr sz="13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α</a:t>
            </a:r>
            <a:endParaRPr lang="Arial" altLang="Arial" sz="1300" dirty="0"/>
          </a:p>
        </p:txBody>
      </p:sp>
      <p:sp>
        <p:nvSpPr>
          <p:cNvPr id="338" name="textbox 338"/>
          <p:cNvSpPr/>
          <p:nvPr/>
        </p:nvSpPr>
        <p:spPr>
          <a:xfrm>
            <a:off x="4826391" y="5654226"/>
            <a:ext cx="64135" cy="175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92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6000"/>
              </a:lnSpc>
              <a:tabLst/>
            </a:pPr>
            <a:r>
              <a:rPr sz="1300" i="1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endParaRPr lang="Arial" altLang="Arial" sz="1300" dirty="0"/>
          </a:p>
        </p:txBody>
      </p:sp>
      <p:sp>
        <p:nvSpPr>
          <p:cNvPr id="340" name="textbox 340"/>
          <p:cNvSpPr/>
          <p:nvPr/>
        </p:nvSpPr>
        <p:spPr>
          <a:xfrm>
            <a:off x="4845665" y="5496490"/>
            <a:ext cx="104775" cy="1720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64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7000"/>
              </a:lnSpc>
              <a:tabLst/>
            </a:pPr>
            <a:r>
              <a:rPr sz="1100" kern="0" spc="-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</a:t>
            </a:r>
            <a:endParaRPr lang="Microsoft YaHei" altLang="Microsoft YaHei" sz="1100" dirty="0"/>
          </a:p>
        </p:txBody>
      </p:sp>
      <p:sp>
        <p:nvSpPr>
          <p:cNvPr id="342" name="textbox 342"/>
          <p:cNvSpPr/>
          <p:nvPr/>
        </p:nvSpPr>
        <p:spPr>
          <a:xfrm>
            <a:off x="4742301" y="5689743"/>
            <a:ext cx="100964" cy="1416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13"/>
              </a:lnSpc>
              <a:tabLst/>
            </a:pPr>
            <a:r>
              <a:rPr sz="13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ν</a:t>
            </a:r>
            <a:endParaRPr lang="Arial" altLang="Arial" sz="1300" dirty="0"/>
          </a:p>
        </p:txBody>
      </p:sp>
      <p:sp>
        <p:nvSpPr>
          <p:cNvPr id="344" name="textbox 344"/>
          <p:cNvSpPr/>
          <p:nvPr/>
        </p:nvSpPr>
        <p:spPr>
          <a:xfrm>
            <a:off x="4767818" y="5496490"/>
            <a:ext cx="73025" cy="1790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42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7000"/>
              </a:lnSpc>
              <a:tabLst/>
            </a:pPr>
            <a:r>
              <a:rPr sz="1300" kern="0" spc="-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endParaRPr lang="Microsoft YaHei" altLang="Microsoft YaHei" sz="1300" dirty="0"/>
          </a:p>
        </p:txBody>
      </p:sp>
      <p:sp>
        <p:nvSpPr>
          <p:cNvPr id="346" name="textbox 346"/>
          <p:cNvSpPr/>
          <p:nvPr/>
        </p:nvSpPr>
        <p:spPr>
          <a:xfrm>
            <a:off x="4471039" y="5654226"/>
            <a:ext cx="64135" cy="175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92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6000"/>
              </a:lnSpc>
              <a:tabLst/>
            </a:pPr>
            <a:r>
              <a:rPr sz="1300" i="1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endParaRPr lang="Arial" altLang="Arial" sz="1300" dirty="0"/>
          </a:p>
        </p:txBody>
      </p:sp>
      <p:sp>
        <p:nvSpPr>
          <p:cNvPr id="348" name="textbox 348"/>
          <p:cNvSpPr/>
          <p:nvPr/>
        </p:nvSpPr>
        <p:spPr>
          <a:xfrm>
            <a:off x="4501178" y="5496490"/>
            <a:ext cx="104775" cy="1720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64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7000"/>
              </a:lnSpc>
              <a:tabLst/>
            </a:pPr>
            <a:r>
              <a:rPr sz="1100" kern="0" spc="-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</a:t>
            </a:r>
            <a:endParaRPr lang="Microsoft YaHei" altLang="Microsoft YaHei" sz="1100" dirty="0"/>
          </a:p>
        </p:txBody>
      </p:sp>
      <p:sp>
        <p:nvSpPr>
          <p:cNvPr id="350" name="textbox 350"/>
          <p:cNvSpPr/>
          <p:nvPr/>
        </p:nvSpPr>
        <p:spPr>
          <a:xfrm>
            <a:off x="4369823" y="5691911"/>
            <a:ext cx="118745" cy="1377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83"/>
              </a:lnSpc>
              <a:tabLst/>
            </a:pPr>
            <a:r>
              <a:rPr sz="1300" i="1" kern="0" spc="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</a:t>
            </a:r>
            <a:endParaRPr lang="Arial" altLang="Arial" sz="1300" dirty="0"/>
          </a:p>
        </p:txBody>
      </p:sp>
      <p:sp>
        <p:nvSpPr>
          <p:cNvPr id="352" name="textbox 352"/>
          <p:cNvSpPr/>
          <p:nvPr/>
        </p:nvSpPr>
        <p:spPr>
          <a:xfrm>
            <a:off x="4414660" y="5496490"/>
            <a:ext cx="73025" cy="1790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42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7000"/>
              </a:lnSpc>
              <a:tabLst/>
            </a:pPr>
            <a:r>
              <a:rPr sz="1300" kern="0" spc="-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endParaRPr lang="Microsoft YaHei" altLang="Microsoft YaHei" sz="1300" dirty="0"/>
          </a:p>
        </p:txBody>
      </p:sp>
      <p:sp>
        <p:nvSpPr>
          <p:cNvPr id="354" name="textbox 354"/>
          <p:cNvSpPr/>
          <p:nvPr/>
        </p:nvSpPr>
        <p:spPr>
          <a:xfrm>
            <a:off x="4113087" y="5688846"/>
            <a:ext cx="64135" cy="175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92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6000"/>
              </a:lnSpc>
              <a:tabLst/>
            </a:pPr>
            <a:r>
              <a:rPr sz="1300" i="1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endParaRPr lang="Arial" altLang="Arial" sz="1300" dirty="0"/>
          </a:p>
        </p:txBody>
      </p:sp>
      <p:sp>
        <p:nvSpPr>
          <p:cNvPr id="356" name="textbox 356"/>
          <p:cNvSpPr/>
          <p:nvPr/>
        </p:nvSpPr>
        <p:spPr>
          <a:xfrm>
            <a:off x="4138535" y="5505184"/>
            <a:ext cx="104775" cy="1409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ts val="905"/>
              </a:lnSpc>
              <a:tabLst/>
            </a:pPr>
            <a:r>
              <a:rPr sz="1300" i="1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q</a:t>
            </a:r>
            <a:endParaRPr lang="Arial" altLang="Arial" sz="1300" dirty="0"/>
          </a:p>
        </p:txBody>
      </p:sp>
      <p:sp>
        <p:nvSpPr>
          <p:cNvPr id="358" name="textbox 358"/>
          <p:cNvSpPr/>
          <p:nvPr/>
        </p:nvSpPr>
        <p:spPr>
          <a:xfrm>
            <a:off x="3122544" y="5687395"/>
            <a:ext cx="118745" cy="1377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83"/>
              </a:lnSpc>
              <a:tabLst/>
            </a:pPr>
            <a:r>
              <a:rPr sz="1300" i="1" kern="0" spc="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</a:t>
            </a:r>
            <a:endParaRPr lang="Arial" altLang="Arial" sz="1300" dirty="0"/>
          </a:p>
        </p:txBody>
      </p:sp>
      <p:sp>
        <p:nvSpPr>
          <p:cNvPr id="360" name="textbox 360"/>
          <p:cNvSpPr/>
          <p:nvPr/>
        </p:nvSpPr>
        <p:spPr>
          <a:xfrm>
            <a:off x="3166655" y="5491486"/>
            <a:ext cx="118110" cy="1797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15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8000"/>
              </a:lnSpc>
              <a:tabLst/>
            </a:pPr>
            <a:r>
              <a:rPr sz="1300" i="1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β</a:t>
            </a:r>
            <a:endParaRPr lang="Arial" altLang="Arial" sz="1300" dirty="0"/>
          </a:p>
        </p:txBody>
      </p:sp>
      <p:pic>
        <p:nvPicPr>
          <p:cNvPr id="362" name="picture 3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471486" y="4560928"/>
            <a:ext cx="114052" cy="295491"/>
          </a:xfrm>
          <a:prstGeom prst="rect">
            <a:avLst/>
          </a:prstGeom>
        </p:spPr>
      </p:pic>
      <p:pic>
        <p:nvPicPr>
          <p:cNvPr id="364" name="picture 3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634588" y="4520746"/>
            <a:ext cx="279685" cy="378940"/>
          </a:xfrm>
          <a:prstGeom prst="rect">
            <a:avLst/>
          </a:prstGeom>
        </p:spPr>
      </p:pic>
      <p:sp>
        <p:nvSpPr>
          <p:cNvPr id="366" name="textbox 366"/>
          <p:cNvSpPr/>
          <p:nvPr/>
        </p:nvSpPr>
        <p:spPr>
          <a:xfrm>
            <a:off x="444428" y="1364955"/>
            <a:ext cx="5301615" cy="4146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5000"/>
              </a:lnSpc>
              <a:tabLst/>
            </a:pPr>
            <a:r>
              <a:rPr sz="3000" b="1" kern="0" spc="4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Converging SCF equa</a:t>
            </a:r>
            <a:r>
              <a:rPr sz="3000" b="1" kern="0" spc="3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tions</a:t>
            </a:r>
            <a:endParaRPr lang="Georgia" altLang="Georgia" sz="3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picture 3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1057275"/>
            <a:ext cx="10058400" cy="5657850"/>
          </a:xfrm>
          <a:prstGeom prst="rect">
            <a:avLst/>
          </a:prstGeom>
        </p:spPr>
      </p:pic>
      <p:graphicFrame>
        <p:nvGraphicFramePr>
          <p:cNvPr id="370" name="table 370"/>
          <p:cNvGraphicFramePr>
            <a:graphicFrameLocks noGrp="1"/>
          </p:cNvGraphicFramePr>
          <p:nvPr/>
        </p:nvGraphicFramePr>
        <p:xfrm>
          <a:off x="691648" y="2350053"/>
          <a:ext cx="8896984" cy="3060699"/>
        </p:xfrm>
        <a:graphic>
          <a:graphicData uri="http://schemas.openxmlformats.org/drawingml/2006/table">
            <a:tbl>
              <a:tblPr/>
              <a:tblGrid>
                <a:gridCol w="1783714"/>
                <a:gridCol w="1776095"/>
                <a:gridCol w="1776730"/>
                <a:gridCol w="1776730"/>
                <a:gridCol w="1783714"/>
              </a:tblGrid>
              <a:tr h="3454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490219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500" b="1" kern="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Molecule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2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527684" algn="l" rtl="0" eaLnBrk="0">
                        <a:lnSpc>
                          <a:spcPct val="82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500" b="1" kern="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CNDO</a:t>
                      </a:r>
                      <a:r>
                        <a:rPr sz="1500" b="1" kern="0" spc="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/2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2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370204" algn="l" rtl="0" eaLnBrk="0">
                        <a:lnSpc>
                          <a:spcPct val="82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500" b="1" kern="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Experiment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2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528319" algn="l" rtl="0" eaLnBrk="0">
                        <a:lnSpc>
                          <a:spcPct val="82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500" b="1" kern="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CNDO</a:t>
                      </a:r>
                      <a:r>
                        <a:rPr sz="1500" b="1" kern="0" spc="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/2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2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370204" algn="l" rtl="0" eaLnBrk="0">
                        <a:lnSpc>
                          <a:spcPct val="82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500" b="1" kern="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Experiment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2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B40"/>
                    </a:solidFill>
                  </a:tcPr>
                </a:tc>
              </a:tr>
              <a:tr h="33845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84225" algn="l" rtl="0" eaLnBrk="0">
                        <a:lnSpc>
                          <a:spcPct val="82000"/>
                        </a:lnSpc>
                        <a:tabLst/>
                      </a:pPr>
                      <a:r>
                        <a:rPr sz="15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H2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2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06119" algn="l" rtl="0" eaLnBrk="0">
                        <a:lnSpc>
                          <a:spcPct val="81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5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0.75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2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C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06755" algn="l" rtl="0" eaLnBrk="0">
                        <a:lnSpc>
                          <a:spcPct val="81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5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0.74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2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C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60730" algn="l" rtl="0" eaLnBrk="0">
                        <a:lnSpc>
                          <a:spcPct val="81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5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5.4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2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C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55015" algn="l" rtl="0" eaLnBrk="0">
                        <a:lnSpc>
                          <a:spcPct val="81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4.8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2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CD"/>
                    </a:solidFill>
                  </a:tcPr>
                </a:tc>
              </a:tr>
              <a:tr h="33845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68350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5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HB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18819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5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1.19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19455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5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1.23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19455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5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10.0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60730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5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3.6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E8"/>
                    </a:solidFill>
                  </a:tcPr>
                </a:tc>
              </a:tr>
              <a:tr h="33845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79144" algn="l" rtl="0" eaLnBrk="0">
                        <a:lnSpc>
                          <a:spcPct val="81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5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HF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18819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5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1.00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C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06755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5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0.92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C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60094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5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6.8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C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60094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5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6.1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CD"/>
                    </a:solidFill>
                  </a:tcPr>
                </a:tc>
              </a:tr>
              <a:tr h="33845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57555" algn="l" rtl="0" eaLnBrk="0">
                        <a:lnSpc>
                          <a:spcPct val="82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500" b="1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18819" algn="l" rtl="0" eaLnBrk="0">
                        <a:lnSpc>
                          <a:spcPct val="81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5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1.19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19455" algn="l" rtl="0" eaLnBrk="0">
                        <a:lnSpc>
                          <a:spcPct val="81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5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1.13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04215" algn="l" rtl="0" eaLnBrk="0">
                        <a:lnSpc>
                          <a:spcPct val="82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22.2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27075" algn="l" rtl="0" eaLnBrk="0">
                        <a:lnSpc>
                          <a:spcPct val="82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5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11.2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E8"/>
                    </a:solidFill>
                  </a:tcPr>
                </a:tc>
              </a:tr>
              <a:tr h="33845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84225" algn="l" rtl="0" eaLnBrk="0">
                        <a:lnSpc>
                          <a:spcPct val="82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5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N2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18819" algn="l" rtl="0" eaLnBrk="0">
                        <a:lnSpc>
                          <a:spcPct val="82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5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1.14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C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19455" algn="l" rtl="0" eaLnBrk="0">
                        <a:lnSpc>
                          <a:spcPct val="81000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15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1.09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C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04215" algn="l" rtl="0" eaLnBrk="0">
                        <a:lnSpc>
                          <a:spcPct val="81000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25.5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C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60730" algn="l" rtl="0" eaLnBrk="0">
                        <a:lnSpc>
                          <a:spcPct val="81000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15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9.9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CD"/>
                    </a:solidFill>
                  </a:tcPr>
                </a:tc>
              </a:tr>
              <a:tr h="33845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56919" algn="l" rtl="0" eaLnBrk="0">
                        <a:lnSpc>
                          <a:spcPct val="82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500" b="1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OH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18819" algn="l" rtl="0" eaLnBrk="0">
                        <a:lnSpc>
                          <a:spcPct val="81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5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1.03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06755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15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0.97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62000" algn="l" rtl="0" eaLnBrk="0">
                        <a:lnSpc>
                          <a:spcPct val="81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5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7.4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55015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E8"/>
                    </a:solidFill>
                  </a:tcPr>
                </a:tc>
              </a:tr>
              <a:tr h="3390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63269" algn="l" rtl="0" eaLnBrk="0">
                        <a:lnSpc>
                          <a:spcPct val="82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5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CH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26440" algn="l" rtl="0" eaLnBrk="0">
                        <a:lnSpc>
                          <a:spcPct val="82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5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1.11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C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19455" algn="l" rtl="0" eaLnBrk="0">
                        <a:lnSpc>
                          <a:spcPct val="82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5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1.12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C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60730" algn="l" rtl="0" eaLnBrk="0">
                        <a:lnSpc>
                          <a:spcPct val="81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5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9.6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C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60730" algn="l" rtl="0" eaLnBrk="0">
                        <a:lnSpc>
                          <a:spcPct val="81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5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3.6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CD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63269" algn="l" rtl="0" eaLnBrk="0">
                        <a:lnSpc>
                          <a:spcPct val="82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5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CN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18819" algn="l" rtl="0" eaLnBrk="0">
                        <a:lnSpc>
                          <a:spcPct val="82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5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1.17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19455" algn="l" rtl="0" eaLnBrk="0">
                        <a:lnSpc>
                          <a:spcPct val="82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5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1.17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04215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23.8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762000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5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7.6</a:t>
                      </a:r>
                      <a:endParaRPr lang="Arial" altLang="Arial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E8"/>
                    </a:solidFill>
                  </a:tcPr>
                </a:tc>
              </a:tr>
            </a:tbl>
          </a:graphicData>
        </a:graphic>
      </p:graphicFrame>
      <p:sp>
        <p:nvSpPr>
          <p:cNvPr id="372" name="textbox 372"/>
          <p:cNvSpPr/>
          <p:nvPr/>
        </p:nvSpPr>
        <p:spPr>
          <a:xfrm>
            <a:off x="444428" y="1364955"/>
            <a:ext cx="8205469" cy="9245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5000"/>
              </a:lnSpc>
              <a:tabLst/>
            </a:pPr>
            <a:r>
              <a:rPr sz="3000" b="1" kern="0" spc="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CNDO</a:t>
            </a:r>
            <a:r>
              <a:rPr sz="3000" b="1" kern="0" spc="24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/2 </a:t>
            </a:r>
            <a:r>
              <a:rPr sz="3000" b="1" kern="0" spc="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chemistry</a:t>
            </a:r>
            <a:r>
              <a:rPr sz="3000" b="1" kern="0" spc="24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: </a:t>
            </a:r>
            <a:r>
              <a:rPr sz="3000" b="1" kern="0" spc="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diatomic</a:t>
            </a:r>
            <a:r>
              <a:rPr sz="3000" b="1" kern="0" spc="24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 </a:t>
            </a:r>
            <a:r>
              <a:rPr sz="3000" b="1" kern="0" spc="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molecules</a:t>
            </a:r>
            <a:endParaRPr lang="Georgia" altLang="Georgia" sz="3000" dirty="0"/>
          </a:p>
          <a:p>
            <a:pPr algn="l" rtl="0" eaLnBrk="0">
              <a:lnSpc>
                <a:spcPct val="11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8000"/>
              </a:lnSpc>
              <a:tabLst/>
            </a:pPr>
            <a:endParaRPr lang="Arial" altLang="Arial" sz="300" dirty="0"/>
          </a:p>
          <a:p>
            <a:pPr algn="r" rtl="0" eaLnBrk="0">
              <a:lnSpc>
                <a:spcPts val="2135"/>
              </a:lnSpc>
              <a:spcBef>
                <a:spcPts val="1"/>
              </a:spcBef>
              <a:tabLst/>
            </a:pPr>
            <a:r>
              <a:rPr sz="15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Equilibrium</a:t>
            </a:r>
            <a:r>
              <a:rPr sz="1500" b="1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bond</a:t>
            </a:r>
            <a:r>
              <a:rPr sz="15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length</a:t>
            </a:r>
            <a:r>
              <a:rPr sz="15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(Å)</a:t>
            </a:r>
            <a:r>
              <a:rPr sz="15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</a:t>
            </a:r>
            <a:r>
              <a:rPr sz="15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15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Binding</a:t>
            </a:r>
            <a:r>
              <a:rPr sz="15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energy</a:t>
            </a:r>
            <a:r>
              <a:rPr sz="15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(</a:t>
            </a:r>
            <a:r>
              <a:rPr sz="15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eV</a:t>
            </a:r>
            <a:r>
              <a:rPr sz="15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500" dirty="0"/>
          </a:p>
        </p:txBody>
      </p:sp>
      <p:sp>
        <p:nvSpPr>
          <p:cNvPr id="374" name="textbox 374"/>
          <p:cNvSpPr/>
          <p:nvPr/>
        </p:nvSpPr>
        <p:spPr>
          <a:xfrm>
            <a:off x="6582190" y="5551012"/>
            <a:ext cx="2456814" cy="4527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2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6000"/>
              </a:lnSpc>
              <a:tabLst/>
            </a:pPr>
            <a:r>
              <a:rPr sz="15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Drastically</a:t>
            </a:r>
            <a:r>
              <a:rPr sz="1500" b="1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poorer</a:t>
            </a:r>
            <a:r>
              <a:rPr sz="1500" b="1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than</a:t>
            </a:r>
            <a:r>
              <a:rPr sz="15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HF</a:t>
            </a:r>
            <a:endParaRPr lang="Arial" altLang="Arial" sz="1500" dirty="0"/>
          </a:p>
          <a:p>
            <a:pPr marL="473075" algn="l" rtl="0" eaLnBrk="0">
              <a:lnSpc>
                <a:spcPts val="1994"/>
              </a:lnSpc>
              <a:tabLst/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Huge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overbinding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500" dirty="0"/>
          </a:p>
        </p:txBody>
      </p:sp>
      <p:sp>
        <p:nvSpPr>
          <p:cNvPr id="376" name="textbox 376"/>
          <p:cNvSpPr/>
          <p:nvPr/>
        </p:nvSpPr>
        <p:spPr>
          <a:xfrm>
            <a:off x="3413423" y="5551012"/>
            <a:ext cx="1826260" cy="4527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94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3000"/>
              </a:lnSpc>
              <a:tabLst/>
            </a:pPr>
            <a:r>
              <a:rPr sz="15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Far</a:t>
            </a:r>
            <a:r>
              <a:rPr sz="15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better</a:t>
            </a:r>
            <a:r>
              <a:rPr sz="15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than</a:t>
            </a:r>
            <a:r>
              <a:rPr sz="15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EHF</a:t>
            </a:r>
            <a:endParaRPr lang="Arial" altLang="Arial" sz="1500" dirty="0"/>
          </a:p>
          <a:p>
            <a:pPr marL="26034" algn="l" rtl="0" eaLnBrk="0">
              <a:lnSpc>
                <a:spcPts val="2049"/>
              </a:lnSpc>
              <a:tabLst/>
            </a:pP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Less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good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than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HF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500" dirty="0"/>
          </a:p>
        </p:txBody>
      </p:sp>
      <p:sp>
        <p:nvSpPr>
          <p:cNvPr id="378" name="textbox 378"/>
          <p:cNvSpPr/>
          <p:nvPr/>
        </p:nvSpPr>
        <p:spPr>
          <a:xfrm>
            <a:off x="9680213" y="6335095"/>
            <a:ext cx="155575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487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6000"/>
              </a:lnSpc>
              <a:tabLst/>
            </a:pPr>
            <a:r>
              <a:rPr sz="1000" kern="0" spc="-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11</a:t>
            </a:r>
            <a:endParaRPr lang="Arial" altLang="Arial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1057275"/>
            <a:ext cx="10058400" cy="5657850"/>
          </a:xfrm>
          <a:prstGeom prst="rect">
            <a:avLst/>
          </a:prstGeom>
        </p:spPr>
      </p:pic>
      <p:sp>
        <p:nvSpPr>
          <p:cNvPr id="8" name="textbox 8"/>
          <p:cNvSpPr/>
          <p:nvPr/>
        </p:nvSpPr>
        <p:spPr>
          <a:xfrm>
            <a:off x="444428" y="1364955"/>
            <a:ext cx="5690234" cy="26346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51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5000"/>
              </a:lnSpc>
              <a:tabLst/>
            </a:pPr>
            <a:r>
              <a:rPr sz="3000" b="1" kern="0" spc="2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Outline</a:t>
            </a:r>
            <a:endParaRPr lang="Georgia" altLang="Georgia" sz="3000" dirty="0"/>
          </a:p>
          <a:p>
            <a:pPr algn="l" rtl="0" eaLnBrk="0">
              <a:lnSpc>
                <a:spcPct val="11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1000" dirty="0"/>
          </a:p>
          <a:p>
            <a:pPr marL="146050" algn="l" rtl="0" eaLnBrk="0">
              <a:lnSpc>
                <a:spcPts val="2311"/>
              </a:lnSpc>
              <a:spcBef>
                <a:spcPts val="573"/>
              </a:spcBef>
              <a:tabLst/>
            </a:pPr>
            <a:r>
              <a:rPr sz="1900" kern="0" spc="7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900" kern="0" spc="1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Recap</a:t>
            </a:r>
            <a:r>
              <a:rPr sz="19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and</a:t>
            </a:r>
            <a:r>
              <a:rPr sz="19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wrap</a:t>
            </a:r>
            <a:r>
              <a:rPr sz="19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-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up</a:t>
            </a:r>
            <a:r>
              <a:rPr sz="19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: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CNDO</a:t>
            </a:r>
            <a:r>
              <a:rPr sz="19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/2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SCF</a:t>
            </a:r>
            <a:r>
              <a:rPr sz="19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model</a:t>
            </a:r>
            <a:endParaRPr lang="Gill Sans MT" altLang="Gill Sans MT" sz="19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r" rtl="0" eaLnBrk="0">
              <a:lnSpc>
                <a:spcPts val="2311"/>
              </a:lnSpc>
              <a:spcBef>
                <a:spcPts val="578"/>
              </a:spcBef>
              <a:tabLst/>
            </a:pPr>
            <a:r>
              <a:rPr sz="1900" kern="0" spc="10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  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How</a:t>
            </a:r>
            <a:r>
              <a:rPr sz="1900" kern="0" spc="10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to</a:t>
            </a:r>
            <a:r>
              <a:rPr sz="1900" kern="0" spc="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evaluate</a:t>
            </a:r>
            <a:r>
              <a:rPr sz="1900" kern="0" spc="1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CNDO</a:t>
            </a:r>
            <a:r>
              <a:rPr sz="1900" kern="0" spc="10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/2’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s</a:t>
            </a:r>
            <a:r>
              <a:rPr sz="1900" kern="0" spc="10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two</a:t>
            </a:r>
            <a:r>
              <a:rPr sz="1900" kern="0" spc="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-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electron</a:t>
            </a:r>
            <a:r>
              <a:rPr sz="1900" kern="0" spc="1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integrals</a:t>
            </a:r>
            <a:endParaRPr lang="Gill Sans MT" altLang="Gill Sans MT" sz="19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0000"/>
              </a:lnSpc>
              <a:tabLst/>
            </a:pPr>
            <a:endParaRPr lang="Arial" altLang="Arial" sz="400" dirty="0"/>
          </a:p>
          <a:p>
            <a:pPr marL="146050" algn="l" rtl="0" eaLnBrk="0">
              <a:lnSpc>
                <a:spcPts val="2311"/>
              </a:lnSpc>
              <a:spcBef>
                <a:spcPts val="2"/>
              </a:spcBef>
              <a:tabLst/>
            </a:pPr>
            <a:r>
              <a:rPr sz="1900" kern="0" spc="1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900" kern="0" spc="9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CNDO</a:t>
            </a:r>
            <a:r>
              <a:rPr sz="1900" kern="0" spc="1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/2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chemistry</a:t>
            </a:r>
            <a:endParaRPr lang="Gill Sans MT" altLang="Gill Sans MT" sz="1900" dirty="0"/>
          </a:p>
        </p:txBody>
      </p:sp>
      <p:sp>
        <p:nvSpPr>
          <p:cNvPr id="10" name="textbox 10"/>
          <p:cNvSpPr/>
          <p:nvPr/>
        </p:nvSpPr>
        <p:spPr>
          <a:xfrm>
            <a:off x="9736363" y="6335095"/>
            <a:ext cx="99060" cy="1593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48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1100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1057275"/>
            <a:ext cx="10058400" cy="565785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275778" y="5179619"/>
            <a:ext cx="660110" cy="679020"/>
          </a:xfrm>
          <a:prstGeom prst="rect">
            <a:avLst/>
          </a:prstGeom>
        </p:spPr>
      </p:pic>
      <p:sp>
        <p:nvSpPr>
          <p:cNvPr id="16" name="textbox 16"/>
          <p:cNvSpPr/>
          <p:nvPr/>
        </p:nvSpPr>
        <p:spPr>
          <a:xfrm>
            <a:off x="578092" y="2330592"/>
            <a:ext cx="9140190" cy="34061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311"/>
              </a:lnSpc>
              <a:tabLst/>
            </a:pPr>
            <a:r>
              <a:rPr sz="1900" kern="0" spc="17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   </a:t>
            </a:r>
            <a:r>
              <a:rPr sz="1900" kern="0" spc="1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 (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quite</a:t>
            </a:r>
            <a:r>
              <a:rPr sz="1900" kern="0" spc="1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drastic</a:t>
            </a:r>
            <a:r>
              <a:rPr sz="1900" kern="0" spc="1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)</a:t>
            </a:r>
            <a:r>
              <a:rPr sz="1900" kern="0" spc="14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simplification</a:t>
            </a:r>
            <a:r>
              <a:rPr sz="1900" kern="0" spc="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of</a:t>
            </a:r>
            <a:r>
              <a:rPr sz="1900" kern="0" spc="1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abinitio</a:t>
            </a:r>
            <a:r>
              <a:rPr sz="1900" kern="0" spc="1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HF</a:t>
            </a:r>
            <a:r>
              <a:rPr sz="1900" kern="0" spc="1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theory</a:t>
            </a:r>
            <a:endParaRPr lang="Gill Sans MT" altLang="Gill Sans MT" sz="1900" dirty="0"/>
          </a:p>
          <a:p>
            <a:pPr marL="12700" algn="l" rtl="0" eaLnBrk="0">
              <a:lnSpc>
                <a:spcPts val="2311"/>
              </a:lnSpc>
              <a:spcBef>
                <a:spcPts val="1104"/>
              </a:spcBef>
              <a:tabLst/>
            </a:pPr>
            <a:r>
              <a:rPr sz="1900" kern="0" spc="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   </a:t>
            </a:r>
            <a:r>
              <a:rPr sz="19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(i)</a:t>
            </a:r>
            <a:r>
              <a:rPr sz="1900" kern="0" spc="14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Use</a:t>
            </a:r>
            <a:r>
              <a:rPr sz="19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</a:t>
            </a:r>
            <a:r>
              <a:rPr sz="19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valence</a:t>
            </a:r>
            <a:r>
              <a:rPr sz="1900" kern="0" spc="14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minimal</a:t>
            </a:r>
            <a:r>
              <a:rPr sz="1900" kern="0" spc="1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basis</a:t>
            </a:r>
            <a:r>
              <a:rPr sz="1900" kern="0" spc="15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(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like</a:t>
            </a:r>
            <a:r>
              <a:rPr sz="1900" kern="0" spc="1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EHT</a:t>
            </a:r>
            <a:r>
              <a:rPr sz="19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)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so</a:t>
            </a:r>
            <a:r>
              <a:rPr sz="1900" kern="0" spc="14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no</a:t>
            </a:r>
            <a:r>
              <a:rPr sz="1900" kern="0" spc="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core</a:t>
            </a:r>
            <a:r>
              <a:rPr sz="19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 1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s</a:t>
            </a:r>
            <a:r>
              <a:rPr sz="19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electrons</a:t>
            </a:r>
            <a:r>
              <a:rPr sz="1900" kern="0" spc="4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for</a:t>
            </a:r>
            <a:r>
              <a:rPr sz="1900" kern="0" spc="1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C</a:t>
            </a:r>
            <a:r>
              <a:rPr sz="19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, N,</a:t>
            </a:r>
            <a:r>
              <a:rPr sz="1900" kern="0" spc="-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O,</a:t>
            </a:r>
            <a:r>
              <a:rPr sz="1900" kern="0" spc="-10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etc</a:t>
            </a:r>
            <a:r>
              <a:rPr sz="19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.</a:t>
            </a:r>
            <a:endParaRPr lang="Gill Sans MT" altLang="Gill Sans MT" sz="1900" dirty="0"/>
          </a:p>
          <a:p>
            <a:pPr marL="534034" indent="-521969" algn="l" rtl="0" eaLnBrk="0">
              <a:lnSpc>
                <a:spcPct val="114000"/>
              </a:lnSpc>
              <a:spcBef>
                <a:spcPts val="1097"/>
              </a:spcBef>
              <a:tabLst/>
            </a:pPr>
            <a:r>
              <a:rPr sz="1900" kern="0" spc="8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   </a:t>
            </a:r>
            <a:r>
              <a:rPr sz="19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(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ii</a:t>
            </a:r>
            <a:r>
              <a:rPr sz="19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)</a:t>
            </a:r>
            <a:r>
              <a:rPr sz="1900" kern="0" spc="-1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“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Zero</a:t>
            </a:r>
            <a:r>
              <a:rPr sz="19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differential</a:t>
            </a:r>
            <a:r>
              <a:rPr sz="19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overlap</a:t>
            </a:r>
            <a:r>
              <a:rPr sz="19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”</a:t>
            </a:r>
            <a:r>
              <a:rPr sz="1900" kern="0" spc="15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(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ZDO</a:t>
            </a:r>
            <a:r>
              <a:rPr sz="19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)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approximation</a:t>
            </a:r>
            <a:r>
              <a:rPr sz="19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to</a:t>
            </a:r>
            <a:r>
              <a:rPr sz="1900" kern="0" spc="10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simplify</a:t>
            </a:r>
            <a:r>
              <a:rPr sz="19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2-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electron</a:t>
            </a:r>
            <a:r>
              <a:rPr sz="1900" kern="0" spc="14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integrals</a:t>
            </a:r>
            <a:r>
              <a:rPr sz="19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   </a:t>
            </a:r>
            <a:r>
              <a:rPr sz="19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2300" kern="0" spc="-10" baseline="-9058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r>
              <a:rPr sz="1400" kern="0" spc="-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</a:t>
            </a:r>
            <a:r>
              <a:rPr sz="1500" kern="0" spc="-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Like </a:t>
            </a:r>
            <a:r>
              <a:rPr sz="16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700" i="1" kern="0" spc="-10" baseline="-18384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μν</a:t>
            </a:r>
            <a:r>
              <a:rPr sz="2300" kern="0" spc="-10" baseline="-13588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,</a:t>
            </a:r>
            <a:r>
              <a:rPr sz="1400" kern="0" spc="-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-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ERIs decay </a:t>
            </a:r>
            <a:r>
              <a:rPr sz="1500" kern="0" spc="-10" dirty="0">
                <a:solidFill>
                  <a:srgbClr val="4F8F00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exponentially </a:t>
            </a:r>
            <a:r>
              <a:rPr sz="1500" kern="0" spc="-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with</a:t>
            </a:r>
            <a:r>
              <a:rPr sz="15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-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distance</a:t>
            </a:r>
            <a:r>
              <a:rPr sz="1500" kern="0" spc="10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-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bet</a:t>
            </a:r>
            <a:r>
              <a:rPr sz="1500" kern="0" spc="-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ween </a:t>
            </a:r>
            <a:r>
              <a:rPr sz="1600" i="1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ω</a:t>
            </a:r>
            <a:r>
              <a:rPr sz="1700" i="1" kern="0" spc="-20" baseline="-21448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</a:t>
            </a:r>
            <a:r>
              <a:rPr sz="1100" i="1" kern="0" spc="17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kern="0" spc="-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and</a:t>
            </a:r>
            <a:r>
              <a:rPr sz="1500" kern="0" spc="5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600" i="1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ω</a:t>
            </a:r>
            <a:r>
              <a:rPr sz="1700" i="1" kern="0" spc="-20" baseline="-21448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ν</a:t>
            </a:r>
            <a:r>
              <a:rPr sz="1100" i="1" kern="0" spc="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kern="0" spc="-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(&amp;</a:t>
            </a:r>
            <a:r>
              <a:rPr sz="1500" kern="0" spc="1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-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likewise</a:t>
            </a:r>
            <a:r>
              <a:rPr sz="1500" kern="0" spc="5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600" i="1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ω</a:t>
            </a:r>
            <a:r>
              <a:rPr sz="1700" i="1" kern="0" spc="-20" baseline="-21448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λ</a:t>
            </a:r>
            <a:r>
              <a:rPr sz="1100" i="1" kern="0" spc="17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kern="0" spc="-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and</a:t>
            </a:r>
            <a:r>
              <a:rPr sz="1500" kern="0" spc="5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600" i="1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ω</a:t>
            </a:r>
            <a:r>
              <a:rPr sz="1700" i="1" kern="0" spc="-20" baseline="-21448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σ</a:t>
            </a:r>
            <a:r>
              <a:rPr sz="1500" kern="0" spc="-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)</a:t>
            </a:r>
            <a:endParaRPr lang="Gill Sans MT" altLang="Gill Sans MT" sz="1500" dirty="0"/>
          </a:p>
          <a:p>
            <a:pPr marL="534669" algn="l" rtl="0" eaLnBrk="0">
              <a:lnSpc>
                <a:spcPts val="2129"/>
              </a:lnSpc>
              <a:tabLst/>
            </a:pPr>
            <a:r>
              <a:rPr sz="2300" kern="0" spc="0" baseline="4782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r>
              <a:rPr sz="1400" kern="0" spc="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But decay only as </a:t>
            </a:r>
            <a:r>
              <a:rPr sz="1600" i="1" kern="0" spc="0" dirty="0">
                <a:solidFill>
                  <a:srgbClr val="FF26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700" kern="0" spc="0" baseline="46302" dirty="0">
                <a:solidFill>
                  <a:srgbClr val="FF26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100" kern="0" spc="-210" dirty="0">
                <a:solidFill>
                  <a:srgbClr val="FF26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700" kern="0" spc="0" baseline="46302" dirty="0">
                <a:solidFill>
                  <a:srgbClr val="FF26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sz="1100" kern="0" spc="110" dirty="0">
                <a:solidFill>
                  <a:srgbClr val="FF26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with distance</a:t>
            </a:r>
            <a:r>
              <a:rPr sz="1500" kern="0" spc="10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between</a:t>
            </a:r>
            <a:r>
              <a:rPr sz="1500" kern="0" spc="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600" kern="0" spc="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600" i="1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μν</a:t>
            </a:r>
            <a:r>
              <a:rPr sz="1600" kern="0" spc="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an</a:t>
            </a:r>
            <a:r>
              <a:rPr sz="1500" kern="0" spc="-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d</a:t>
            </a:r>
            <a:r>
              <a:rPr sz="1500" kern="0" spc="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6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λσ</a:t>
            </a:r>
            <a:r>
              <a:rPr sz="1600" kern="0" spc="-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endParaRPr lang="Microsoft YaHei" altLang="Microsoft YaHei" sz="1600" dirty="0"/>
          </a:p>
          <a:p>
            <a:pPr marL="534669" algn="l" rtl="0" eaLnBrk="0">
              <a:lnSpc>
                <a:spcPts val="2173"/>
              </a:lnSpc>
              <a:spcBef>
                <a:spcPts val="236"/>
              </a:spcBef>
              <a:tabLst/>
            </a:pPr>
            <a:r>
              <a:rPr sz="2300" kern="0" spc="-10" baseline="100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r>
              <a:rPr sz="1400" kern="0" spc="-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</a:t>
            </a:r>
            <a:r>
              <a:rPr sz="1500" kern="0" spc="-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Motivates the ZDO approximation for</a:t>
            </a:r>
            <a:r>
              <a:rPr sz="1500" kern="0" spc="1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-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ERIs:    </a:t>
            </a:r>
            <a:r>
              <a:rPr sz="1600" kern="0" spc="-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600" i="1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μν </a:t>
            </a:r>
            <a:r>
              <a:rPr sz="1600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| </a:t>
            </a:r>
            <a:r>
              <a:rPr sz="1600" i="1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λσ</a:t>
            </a:r>
            <a:r>
              <a:rPr sz="1600" kern="0" spc="-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 ≈ (</a:t>
            </a:r>
            <a:r>
              <a:rPr sz="1600" i="1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μμ </a:t>
            </a:r>
            <a:r>
              <a:rPr sz="1600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| </a:t>
            </a:r>
            <a:r>
              <a:rPr sz="1600" i="1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λ</a:t>
            </a:r>
            <a:r>
              <a:rPr sz="1600" i="1" kern="0" spc="-3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i="1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λ</a:t>
            </a:r>
            <a:r>
              <a:rPr sz="1600" kern="0" spc="-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600" i="1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δ</a:t>
            </a:r>
            <a:r>
              <a:rPr sz="1700" i="1" kern="0" spc="-20" baseline="-8041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μν</a:t>
            </a:r>
            <a:r>
              <a:rPr sz="1600" i="1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δ</a:t>
            </a:r>
            <a:r>
              <a:rPr sz="1700" i="1" kern="0" spc="-20" baseline="-8041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λσ</a:t>
            </a:r>
            <a:endParaRPr lang="Arial" altLang="Arial" sz="1700" baseline="-8041" dirty="0"/>
          </a:p>
          <a:p>
            <a:pPr marL="12700" algn="l" rtl="0" eaLnBrk="0">
              <a:lnSpc>
                <a:spcPts val="2342"/>
              </a:lnSpc>
              <a:spcBef>
                <a:spcPts val="1088"/>
              </a:spcBef>
              <a:tabLst/>
            </a:pPr>
            <a:r>
              <a:rPr sz="1900" kern="0" spc="7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  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Approximate</a:t>
            </a:r>
            <a:r>
              <a:rPr sz="1900" kern="0" spc="15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retained</a:t>
            </a:r>
            <a:r>
              <a:rPr sz="1900" kern="0" spc="1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ERIs</a:t>
            </a:r>
            <a:r>
              <a:rPr sz="19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so</a:t>
            </a:r>
            <a:r>
              <a:rPr sz="19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as</a:t>
            </a:r>
            <a:r>
              <a:rPr sz="19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to</a:t>
            </a:r>
            <a:r>
              <a:rPr sz="19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preserve</a:t>
            </a:r>
            <a:r>
              <a:rPr sz="1900" kern="0" spc="16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rotational</a:t>
            </a:r>
            <a:r>
              <a:rPr sz="1900" kern="0" spc="1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invariance</a:t>
            </a:r>
            <a:r>
              <a:rPr sz="1900" kern="0" spc="10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of</a:t>
            </a:r>
            <a:r>
              <a:rPr sz="19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i="1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2100" kern="0" spc="0" baseline="-10399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CNDO</a:t>
            </a:r>
            <a:r>
              <a:rPr sz="2100" kern="0" spc="60" baseline="-10399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/2</a:t>
            </a:r>
            <a:endParaRPr lang="Microsoft YaHei" altLang="Microsoft YaHei" sz="2100" baseline="-10399" dirty="0"/>
          </a:p>
          <a:p>
            <a:pPr marL="534669" algn="l" rtl="0" eaLnBrk="0">
              <a:lnSpc>
                <a:spcPts val="2128"/>
              </a:lnSpc>
              <a:spcBef>
                <a:spcPts val="307"/>
              </a:spcBef>
              <a:tabLst/>
            </a:pPr>
            <a:r>
              <a:rPr sz="2300" kern="0" spc="-10" baseline="100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r>
              <a:rPr sz="1400" kern="0" spc="-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</a:t>
            </a:r>
            <a:r>
              <a:rPr sz="1600" kern="0" spc="-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6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μμ </a:t>
            </a:r>
            <a:r>
              <a:rPr sz="16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| </a:t>
            </a:r>
            <a:r>
              <a:rPr sz="16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λ</a:t>
            </a:r>
            <a:r>
              <a:rPr sz="1600" i="1" kern="0" spc="-3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λ</a:t>
            </a:r>
            <a:r>
              <a:rPr sz="1600" kern="0" spc="-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 ← </a:t>
            </a:r>
            <a:r>
              <a:rPr sz="16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γ</a:t>
            </a:r>
            <a:r>
              <a:rPr sz="1700" i="1" kern="0" spc="-10" baseline="-9071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AB</a:t>
            </a:r>
            <a:r>
              <a:rPr sz="11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kern="0" spc="-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where </a:t>
            </a:r>
            <a:r>
              <a:rPr sz="16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ω</a:t>
            </a:r>
            <a:r>
              <a:rPr sz="1700" i="1" kern="0" spc="-10" baseline="-9071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</a:t>
            </a:r>
            <a:r>
              <a:rPr sz="11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500" kern="0" spc="-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is on atom</a:t>
            </a:r>
            <a:r>
              <a:rPr sz="1500" i="1" kern="0" spc="-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A,</a:t>
            </a:r>
            <a:r>
              <a:rPr sz="1500" i="1" kern="0" spc="-10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-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and </a:t>
            </a:r>
            <a:r>
              <a:rPr sz="16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ω</a:t>
            </a:r>
            <a:r>
              <a:rPr sz="1700" i="1" kern="0" spc="-10" baseline="-9071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ν</a:t>
            </a:r>
            <a:r>
              <a:rPr sz="11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i="1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kern="0" spc="-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is on</a:t>
            </a:r>
            <a:r>
              <a:rPr sz="1500" kern="0" spc="5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-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atom</a:t>
            </a:r>
            <a:r>
              <a:rPr sz="15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i="1" kern="0" spc="-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B</a:t>
            </a:r>
            <a:endParaRPr lang="Gill Sans MT" altLang="Gill Sans MT" sz="1500" dirty="0"/>
          </a:p>
          <a:p>
            <a:pPr algn="r" rtl="0" eaLnBrk="0">
              <a:lnSpc>
                <a:spcPts val="2685"/>
              </a:lnSpc>
              <a:tabLst/>
            </a:pPr>
            <a:r>
              <a:rPr sz="2200" kern="0" spc="-20" baseline="10823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r>
              <a:rPr sz="1300" kern="0" spc="-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</a:t>
            </a:r>
            <a:r>
              <a:rPr sz="1500" i="1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γ</a:t>
            </a:r>
            <a:r>
              <a:rPr sz="1600" i="1" kern="0" spc="-20" baseline="-1395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AB</a:t>
            </a:r>
            <a:r>
              <a:rPr sz="1000" i="1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500" kern="0" spc="-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500" kern="0" spc="27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-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∫</a:t>
            </a:r>
            <a:r>
              <a:rPr sz="1500" kern="0" spc="-2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i="1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500" b="1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500" b="1" kern="0" spc="-1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kern="0" spc="-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∫</a:t>
            </a:r>
            <a:r>
              <a:rPr sz="1500" kern="0" spc="-2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i="1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500" b="1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500" kern="0" spc="-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′[</a:t>
            </a:r>
            <a:r>
              <a:rPr sz="1500" i="1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600" i="1" kern="0" spc="-20" baseline="-1395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500" kern="0" spc="-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500" b="1" kern="0" spc="-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500" kern="0" spc="-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)]</a:t>
            </a:r>
            <a:r>
              <a:rPr sz="1600" kern="0" spc="-30" baseline="60459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sz="1000" kern="0" spc="9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-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| </a:t>
            </a:r>
            <a:r>
              <a:rPr sz="1500" b="1" kern="0" spc="-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 </a:t>
            </a:r>
            <a:r>
              <a:rPr sz="1500" kern="0" spc="-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 </a:t>
            </a:r>
            <a:r>
              <a:rPr sz="1500" b="1" kern="0" spc="-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600" kern="0" spc="-30" baseline="44182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r>
              <a:rPr sz="1000" kern="0" spc="-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-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1500" kern="0" spc="-1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-30" baseline="6697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000" kern="0" spc="-17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600" kern="0" spc="-30" baseline="6697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sz="1000" kern="0" spc="-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-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[</a:t>
            </a:r>
            <a:r>
              <a:rPr sz="1500" i="1" kern="0" spc="-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600" i="1" kern="0" spc="-30" baseline="-1395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1500" kern="0" spc="-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500" b="1" kern="0" spc="-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500" b="1" kern="0" spc="-29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kern="0" spc="-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′)]</a:t>
            </a:r>
            <a:r>
              <a:rPr sz="1600" kern="0" spc="-30" baseline="60459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sz="1000" kern="0" spc="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                    </a:t>
            </a:r>
            <a:r>
              <a:rPr sz="1000" kern="0" spc="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                                                                                        </a:t>
            </a:r>
            <a:r>
              <a:rPr sz="1900" kern="0" spc="-30" baseline="-25848" dirty="0">
                <a:solidFill>
                  <a:srgbClr val="FFFB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  <a:hlinkClick r:id="rId4" tooltip="" action="ppaction://hlinksldjump">
                  <a:extLst>
                    <a:ext uri="{DAF060AB-1E55-43B9-8AAB-6FB025537F2F}">
                      <wpsdc:hlinkClr xmlns:wpsdc="http://www.wps.cn/officeDocument/2017/drawingmlCustomData" val="FFFB00"/>
                      <wpsdc:folHlinkClr xmlns:wpsdc="http://www.wps.cn/officeDocument/2017/drawingmlCustomData" val="FFFB00"/>
                      <wpsdc:hlinkUnderline xmlns:wpsdc="http://www.wps.cn/officeDocument/2017/drawingmlCustomData" val="0"/>
                    </a:ext>
                  </a:extLst>
                </a:hlinkClick>
              </a:rPr>
              <a:t>2</a:t>
            </a:r>
            <a:endParaRPr lang="Microsoft YaHei" altLang="Microsoft YaHei" sz="1900" baseline="-25848" dirty="0"/>
          </a:p>
          <a:p>
            <a:pPr algn="r" rtl="0" eaLnBrk="0">
              <a:lnSpc>
                <a:spcPts val="1546"/>
              </a:lnSpc>
              <a:spcBef>
                <a:spcPts val="369"/>
              </a:spcBef>
              <a:tabLst/>
            </a:pPr>
            <a:r>
              <a:rPr sz="2600" kern="0" spc="-700" dirty="0">
                <a:solidFill>
                  <a:srgbClr val="FF26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______</a:t>
            </a:r>
            <a:r>
              <a:rPr sz="2600" kern="0" spc="5590" dirty="0">
                <a:solidFill>
                  <a:srgbClr val="FF26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——</a:t>
            </a:r>
            <a:r>
              <a:rPr sz="2600" kern="0" spc="80" dirty="0">
                <a:solidFill>
                  <a:srgbClr val="FF26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2000" i="1" kern="0" spc="0" baseline="29021" dirty="0">
                <a:solidFill>
                  <a:srgbClr val="FFFB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endParaRPr lang="Arial" altLang="Arial" sz="2000" baseline="29021" dirty="0"/>
          </a:p>
        </p:txBody>
      </p:sp>
      <p:sp>
        <p:nvSpPr>
          <p:cNvPr id="18" name="textbox 18"/>
          <p:cNvSpPr/>
          <p:nvPr/>
        </p:nvSpPr>
        <p:spPr>
          <a:xfrm>
            <a:off x="444036" y="1369649"/>
            <a:ext cx="3173729" cy="4102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53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4000"/>
              </a:lnSpc>
              <a:tabLst/>
            </a:pPr>
            <a:r>
              <a:rPr sz="3000" b="1" kern="0" spc="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Recap</a:t>
            </a:r>
            <a:r>
              <a:rPr sz="3000" b="1" kern="0" spc="12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: </a:t>
            </a:r>
            <a:r>
              <a:rPr sz="3000" b="1" kern="0" spc="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CNDO</a:t>
            </a:r>
            <a:r>
              <a:rPr sz="3000" b="1" kern="0" spc="12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/2</a:t>
            </a:r>
            <a:endParaRPr lang="Georgia" altLang="Georgia" sz="3000" dirty="0"/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5743481" y="5457059"/>
            <a:ext cx="657311" cy="664215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5753760" y="5442255"/>
            <a:ext cx="649394" cy="655756"/>
          </a:xfrm>
          <a:prstGeom prst="rect">
            <a:avLst/>
          </a:prstGeom>
        </p:spPr>
      </p:pic>
      <p:sp>
        <p:nvSpPr>
          <p:cNvPr id="24" name="textbox 24"/>
          <p:cNvSpPr/>
          <p:nvPr/>
        </p:nvSpPr>
        <p:spPr>
          <a:xfrm>
            <a:off x="5975145" y="5595170"/>
            <a:ext cx="2223770" cy="4000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8000"/>
              </a:lnSpc>
              <a:tabLst/>
            </a:pPr>
            <a:endParaRPr lang="Arial" altLang="Arial" sz="500" dirty="0"/>
          </a:p>
          <a:p>
            <a:pPr algn="r" rtl="0" eaLnBrk="0">
              <a:lnSpc>
                <a:spcPts val="2337"/>
              </a:lnSpc>
              <a:spcBef>
                <a:spcPts val="3"/>
              </a:spcBef>
              <a:tabLst/>
            </a:pPr>
            <a:r>
              <a:rPr sz="2400" i="1" kern="0" spc="-70" baseline="22097" dirty="0">
                <a:solidFill>
                  <a:srgbClr val="FFFB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500" i="1" kern="0" spc="10" dirty="0">
                <a:solidFill>
                  <a:srgbClr val="FFFB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1500" i="1" kern="0" spc="0" dirty="0">
                <a:solidFill>
                  <a:srgbClr val="FFFB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</a:t>
            </a:r>
            <a:r>
              <a:rPr sz="2800" i="1" kern="0" spc="-70" baseline="-23845" dirty="0">
                <a:solidFill>
                  <a:srgbClr val="FF26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700" i="1" kern="0" spc="-270" dirty="0">
                <a:solidFill>
                  <a:srgbClr val="FF26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70" dirty="0">
                <a:solidFill>
                  <a:srgbClr val="FF26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300" kern="0" spc="-220" dirty="0">
                <a:solidFill>
                  <a:srgbClr val="FF26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300" kern="0" spc="-70" dirty="0">
                <a:solidFill>
                  <a:srgbClr val="FF26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  <a:endParaRPr lang="Microsoft YaHei" altLang="Microsoft YaHei" sz="1300" dirty="0"/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6417633" y="5607870"/>
            <a:ext cx="188472" cy="184207"/>
          </a:xfrm>
          <a:prstGeom prst="rect">
            <a:avLst/>
          </a:prstGeom>
        </p:spPr>
      </p:pic>
      <p:sp>
        <p:nvSpPr>
          <p:cNvPr id="28" name="textbox 28"/>
          <p:cNvSpPr/>
          <p:nvPr/>
        </p:nvSpPr>
        <p:spPr>
          <a:xfrm>
            <a:off x="6045053" y="5777476"/>
            <a:ext cx="137160" cy="1778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84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7000"/>
              </a:lnSpc>
              <a:tabLst/>
            </a:pPr>
            <a:r>
              <a:rPr sz="1300" i="1" kern="0" spc="0" dirty="0">
                <a:solidFill>
                  <a:srgbClr val="FFFB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1300" dirty="0"/>
          </a:p>
        </p:txBody>
      </p:sp>
      <p:sp>
        <p:nvSpPr>
          <p:cNvPr id="30" name="textbox 30"/>
          <p:cNvSpPr/>
          <p:nvPr/>
        </p:nvSpPr>
        <p:spPr>
          <a:xfrm>
            <a:off x="6059537" y="5616826"/>
            <a:ext cx="104775" cy="1727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68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8000"/>
              </a:lnSpc>
              <a:tabLst/>
            </a:pPr>
            <a:r>
              <a:rPr sz="1100" kern="0" spc="-40" dirty="0">
                <a:solidFill>
                  <a:srgbClr val="FFFB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endParaRPr lang="Microsoft YaHei" altLang="Microsoft YaHei" sz="1100" dirty="0"/>
          </a:p>
        </p:txBody>
      </p:sp>
      <p:sp>
        <p:nvSpPr>
          <p:cNvPr id="32" name="textbox 32"/>
          <p:cNvSpPr/>
          <p:nvPr/>
        </p:nvSpPr>
        <p:spPr>
          <a:xfrm>
            <a:off x="9101585" y="5450861"/>
            <a:ext cx="520700" cy="2374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200660" algn="l" rtl="0" eaLnBrk="0">
              <a:lnSpc>
                <a:spcPts val="847"/>
              </a:lnSpc>
              <a:tabLst>
                <a:tab pos="418465" algn="l"/>
              </a:tabLst>
            </a:pPr>
            <a:r>
              <a:rPr sz="1500" kern="0" spc="0" dirty="0">
                <a:solidFill>
                  <a:srgbClr val="FFFB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500" i="1" kern="0" spc="-60" dirty="0">
                <a:solidFill>
                  <a:srgbClr val="FFFB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1500" dirty="0"/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9114285" y="5491269"/>
            <a:ext cx="188470" cy="184206"/>
          </a:xfrm>
          <a:prstGeom prst="rect">
            <a:avLst/>
          </a:prstGeom>
        </p:spPr>
      </p:pic>
      <p:sp>
        <p:nvSpPr>
          <p:cNvPr id="36" name="textbox 36"/>
          <p:cNvSpPr/>
          <p:nvPr/>
        </p:nvSpPr>
        <p:spPr>
          <a:xfrm>
            <a:off x="9738179" y="6335095"/>
            <a:ext cx="97789" cy="1593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85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1100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1057275"/>
            <a:ext cx="10058400" cy="5657850"/>
          </a:xfrm>
          <a:prstGeom prst="rect">
            <a:avLst/>
          </a:prstGeom>
        </p:spPr>
      </p:pic>
      <p:sp>
        <p:nvSpPr>
          <p:cNvPr id="40" name="textbox 40"/>
          <p:cNvSpPr/>
          <p:nvPr/>
        </p:nvSpPr>
        <p:spPr>
          <a:xfrm>
            <a:off x="522213" y="3032838"/>
            <a:ext cx="8035925" cy="17545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18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100000"/>
              </a:lnSpc>
              <a:tabLst/>
            </a:pPr>
            <a:r>
              <a:rPr sz="1500" kern="0" spc="9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r>
              <a:rPr sz="1500" kern="0" spc="19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Each</a:t>
            </a:r>
            <a:r>
              <a:rPr sz="1500" kern="0" spc="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term</a:t>
            </a:r>
            <a:r>
              <a:rPr sz="1500" kern="0" spc="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of</a:t>
            </a:r>
            <a:r>
              <a:rPr sz="1500" kern="0" spc="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the</a:t>
            </a:r>
            <a:r>
              <a:rPr sz="1500" kern="0" spc="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abinitio</a:t>
            </a:r>
            <a:r>
              <a:rPr sz="1500" kern="0" spc="1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Hamiltonian</a:t>
            </a:r>
            <a:r>
              <a:rPr sz="1500" kern="0" spc="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is</a:t>
            </a:r>
            <a:r>
              <a:rPr sz="1500" kern="0" spc="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accounted</a:t>
            </a:r>
            <a:r>
              <a:rPr sz="1500" kern="0" spc="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for</a:t>
            </a:r>
            <a:r>
              <a:rPr sz="1500" kern="0" spc="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…..</a:t>
            </a:r>
            <a:r>
              <a:rPr sz="1500" kern="0" spc="-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of</a:t>
            </a:r>
            <a:r>
              <a:rPr sz="1500" kern="0" spc="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course</a:t>
            </a:r>
            <a:r>
              <a:rPr sz="1500" kern="0" spc="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with</a:t>
            </a:r>
            <a:r>
              <a:rPr sz="1500" kern="0" spc="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approximations</a:t>
            </a:r>
            <a:r>
              <a:rPr sz="1500" kern="0" spc="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!</a:t>
            </a:r>
            <a:endParaRPr lang="Gill Sans MT" altLang="Gill Sans MT" sz="1500" dirty="0"/>
          </a:p>
          <a:p>
            <a:pPr marL="534669" algn="l" rtl="0" eaLnBrk="0">
              <a:lnSpc>
                <a:spcPts val="3980"/>
              </a:lnSpc>
              <a:spcBef>
                <a:spcPts val="247"/>
              </a:spcBef>
              <a:tabLst/>
            </a:pPr>
            <a:r>
              <a:rPr sz="2300" kern="0" spc="30" baseline="7131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r>
              <a:rPr sz="1400" kern="0" spc="16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2400" i="1" kern="0" spc="30" baseline="37218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500" i="1" kern="0" spc="1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600" kern="0" spc="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       </a:t>
            </a:r>
            <a:r>
              <a:rPr sz="2400" i="1" kern="0" spc="30" baseline="37218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700" i="1" kern="0" spc="30" baseline="6584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</a:t>
            </a:r>
            <a:r>
              <a:rPr sz="1100" i="1" kern="0" spc="1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30" baseline="35048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</a:t>
            </a:r>
            <a:r>
              <a:rPr sz="1500" kern="0" spc="-17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400" i="1" kern="0" spc="30" baseline="35048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700" i="1" kern="0" spc="30" baseline="6584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</a:t>
            </a:r>
            <a:r>
              <a:rPr sz="1100" i="1" kern="0" spc="-1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) </a:t>
            </a:r>
            <a:r>
              <a:rPr sz="1600" kern="0" spc="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</a:t>
            </a:r>
            <a:r>
              <a:rPr sz="1600" kern="0" spc="2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600" kern="0" spc="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[(</a:t>
            </a:r>
            <a:r>
              <a:rPr sz="2400" i="1" kern="0" spc="0" baseline="24196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500" i="1" kern="0" spc="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300" kern="0" spc="0" baseline="61484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</a:t>
            </a:r>
            <a:r>
              <a:rPr sz="14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600" kern="0" spc="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600" kern="0" spc="-1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400" i="1" kern="0" spc="0" baseline="37218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700" i="1" kern="0" spc="0" baseline="21904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i="1" kern="0" spc="-1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600" kern="0" spc="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600" kern="0" spc="1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600" kern="0" spc="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2400" i="1" kern="0" spc="20" baseline="24196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500" i="1" kern="0" spc="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</a:t>
            </a:r>
            <a:r>
              <a:rPr sz="2400" i="1" kern="0" spc="20" baseline="24196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γ</a:t>
            </a:r>
            <a:r>
              <a:rPr sz="1700" i="1" kern="0" spc="0" baseline="21904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AA</a:t>
            </a:r>
            <a:r>
              <a:rPr sz="1100" i="1" kern="0" spc="1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 Σ</a:t>
            </a:r>
            <a:r>
              <a:rPr sz="1700" i="1" kern="0" spc="20" baseline="100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1700" kern="0" spc="20" baseline="100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≠</a:t>
            </a:r>
            <a:r>
              <a:rPr sz="1700" i="1" kern="0" spc="20" baseline="100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i="1" kern="0" spc="19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2400" i="1" kern="0" spc="0" baseline="24196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500" i="1" kern="0" spc="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300" kern="0" spc="0" baseline="61484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</a:t>
            </a:r>
            <a:r>
              <a:rPr sz="14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600" kern="0" spc="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600" kern="0" spc="-1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400" i="1" kern="0" spc="0" baseline="37218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700" i="1" kern="0" spc="0" baseline="21904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1100" i="1" kern="0" spc="-1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600" kern="0" spc="-1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i="1" kern="0" spc="20" baseline="24196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γ</a:t>
            </a:r>
            <a:r>
              <a:rPr sz="1700" i="1" kern="0" spc="0" baseline="21904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AB</a:t>
            </a:r>
            <a:endParaRPr lang="Arial" altLang="Arial" sz="1700" baseline="21904" dirty="0"/>
          </a:p>
          <a:p>
            <a:pPr marL="1553210" algn="l" rtl="0" eaLnBrk="0">
              <a:lnSpc>
                <a:spcPts val="1904"/>
              </a:lnSpc>
              <a:spcBef>
                <a:spcPts val="123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Tabulated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site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site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Off-site</a:t>
            </a:r>
            <a:endParaRPr lang="Arial" altLang="Arial" sz="1500" dirty="0"/>
          </a:p>
          <a:p>
            <a:pPr marL="1573530" algn="l" rtl="0" eaLnBrk="0">
              <a:lnSpc>
                <a:spcPts val="1904"/>
              </a:lnSpc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IP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500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electrostatics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Exchange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electrostatics</a:t>
            </a:r>
            <a:endParaRPr lang="Arial" altLang="Arial" sz="15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100" dirty="0"/>
          </a:p>
          <a:p>
            <a:pPr algn="l" rtl="0" eaLnBrk="0">
              <a:lnSpc>
                <a:spcPct val="871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311"/>
              </a:lnSpc>
              <a:tabLst/>
            </a:pPr>
            <a:r>
              <a:rPr sz="1900" kern="0" spc="18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  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Off</a:t>
            </a:r>
            <a:r>
              <a:rPr sz="1900" kern="0" spc="1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-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diagonal</a:t>
            </a:r>
            <a:r>
              <a:rPr sz="1900" kern="0" spc="1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Fock</a:t>
            </a:r>
            <a:r>
              <a:rPr sz="1900" kern="0" spc="1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matrix</a:t>
            </a:r>
            <a:r>
              <a:rPr sz="1900" kern="0" spc="10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elements</a:t>
            </a:r>
            <a:r>
              <a:rPr sz="19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with</a:t>
            </a:r>
            <a:r>
              <a:rPr sz="1900" kern="0" spc="5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ZDO</a:t>
            </a:r>
            <a:endParaRPr lang="Gill Sans MT" altLang="Gill Sans MT" sz="1900" dirty="0"/>
          </a:p>
        </p:txBody>
      </p:sp>
      <p:pic>
        <p:nvPicPr>
          <p:cNvPr id="42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904432" y="3352861"/>
            <a:ext cx="100724" cy="308517"/>
          </a:xfrm>
          <a:prstGeom prst="rect">
            <a:avLst/>
          </a:prstGeom>
        </p:spPr>
      </p:pic>
      <p:sp>
        <p:nvSpPr>
          <p:cNvPr id="44" name="textbox 44"/>
          <p:cNvSpPr/>
          <p:nvPr/>
        </p:nvSpPr>
        <p:spPr>
          <a:xfrm>
            <a:off x="6838011" y="3553403"/>
            <a:ext cx="115570" cy="1543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56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7000"/>
              </a:lnSpc>
              <a:tabLst/>
            </a:pPr>
            <a:r>
              <a:rPr sz="1100" i="1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endParaRPr lang="Arial" altLang="Arial" sz="1100" dirty="0"/>
          </a:p>
        </p:txBody>
      </p:sp>
      <p:sp>
        <p:nvSpPr>
          <p:cNvPr id="46" name="textbox 46"/>
          <p:cNvSpPr/>
          <p:nvPr/>
        </p:nvSpPr>
        <p:spPr>
          <a:xfrm>
            <a:off x="6823826" y="3415264"/>
            <a:ext cx="90805" cy="1771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19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66000"/>
              </a:lnSpc>
              <a:tabLst/>
            </a:pP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</a:t>
            </a:r>
            <a:endParaRPr lang="Gill Sans MT" altLang="Gill Sans MT" sz="1500" dirty="0"/>
          </a:p>
        </p:txBody>
      </p:sp>
      <p:pic>
        <p:nvPicPr>
          <p:cNvPr id="48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042996" y="3305249"/>
            <a:ext cx="527765" cy="505528"/>
          </a:xfrm>
          <a:prstGeom prst="rect">
            <a:avLst/>
          </a:prstGeom>
        </p:spPr>
      </p:pic>
      <p:sp>
        <p:nvSpPr>
          <p:cNvPr id="50" name="textbox 50"/>
          <p:cNvSpPr/>
          <p:nvPr/>
        </p:nvSpPr>
        <p:spPr>
          <a:xfrm>
            <a:off x="4839237" y="3586231"/>
            <a:ext cx="184150" cy="1238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27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58000"/>
              </a:lnSpc>
              <a:tabLst/>
            </a:pPr>
            <a:r>
              <a:rPr sz="1100" i="1" kern="0" spc="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μμ</a:t>
            </a:r>
            <a:endParaRPr lang="Arial" altLang="Arial" sz="1100" dirty="0"/>
          </a:p>
        </p:txBody>
      </p:sp>
      <p:sp>
        <p:nvSpPr>
          <p:cNvPr id="52" name="textbox 52"/>
          <p:cNvSpPr/>
          <p:nvPr/>
        </p:nvSpPr>
        <p:spPr>
          <a:xfrm>
            <a:off x="4825640" y="3456925"/>
            <a:ext cx="102235" cy="1231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69"/>
              </a:lnSpc>
              <a:tabLst/>
            </a:pPr>
            <a:r>
              <a:rPr sz="11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α</a:t>
            </a:r>
            <a:endParaRPr lang="Arial" altLang="Arial" sz="1100" dirty="0"/>
          </a:p>
        </p:txBody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709426" y="3352861"/>
            <a:ext cx="113264" cy="308517"/>
          </a:xfrm>
          <a:prstGeom prst="rect">
            <a:avLst/>
          </a:prstGeom>
        </p:spPr>
      </p:pic>
      <p:sp>
        <p:nvSpPr>
          <p:cNvPr id="56" name="textbox 56"/>
          <p:cNvSpPr/>
          <p:nvPr/>
        </p:nvSpPr>
        <p:spPr>
          <a:xfrm>
            <a:off x="3587871" y="3551214"/>
            <a:ext cx="121920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93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8000"/>
              </a:lnSpc>
              <a:tabLst/>
            </a:pPr>
            <a:r>
              <a:rPr sz="1100" i="1" kern="0" spc="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1100" dirty="0"/>
          </a:p>
        </p:txBody>
      </p:sp>
      <p:sp>
        <p:nvSpPr>
          <p:cNvPr id="58" name="textbox 58"/>
          <p:cNvSpPr/>
          <p:nvPr/>
        </p:nvSpPr>
        <p:spPr>
          <a:xfrm>
            <a:off x="3622545" y="3415264"/>
            <a:ext cx="90805" cy="1771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19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66000"/>
              </a:lnSpc>
              <a:tabLst/>
            </a:pP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</a:t>
            </a:r>
            <a:endParaRPr lang="Gill Sans MT" altLang="Gill Sans MT" sz="1500" dirty="0"/>
          </a:p>
        </p:txBody>
      </p:sp>
      <p:pic>
        <p:nvPicPr>
          <p:cNvPr id="60" name="picture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955013" y="3368440"/>
            <a:ext cx="429809" cy="378940"/>
          </a:xfrm>
          <a:prstGeom prst="rect">
            <a:avLst/>
          </a:prstGeom>
        </p:spPr>
      </p:pic>
      <p:sp>
        <p:nvSpPr>
          <p:cNvPr id="62" name="textbox 62"/>
          <p:cNvSpPr/>
          <p:nvPr/>
        </p:nvSpPr>
        <p:spPr>
          <a:xfrm>
            <a:off x="1494764" y="3586231"/>
            <a:ext cx="184150" cy="1238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27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58000"/>
              </a:lnSpc>
              <a:tabLst/>
            </a:pPr>
            <a:r>
              <a:rPr sz="1100" i="1" kern="0" spc="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μμ</a:t>
            </a:r>
            <a:endParaRPr lang="Arial" altLang="Arial" sz="1100" dirty="0"/>
          </a:p>
        </p:txBody>
      </p:sp>
      <p:sp>
        <p:nvSpPr>
          <p:cNvPr id="64" name="textbox 64"/>
          <p:cNvSpPr/>
          <p:nvPr/>
        </p:nvSpPr>
        <p:spPr>
          <a:xfrm>
            <a:off x="1504031" y="3456925"/>
            <a:ext cx="102235" cy="1231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69"/>
              </a:lnSpc>
              <a:tabLst/>
            </a:pPr>
            <a:r>
              <a:rPr sz="11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α</a:t>
            </a:r>
            <a:endParaRPr lang="Arial" altLang="Arial" sz="1100" dirty="0"/>
          </a:p>
        </p:txBody>
      </p:sp>
      <p:pic>
        <p:nvPicPr>
          <p:cNvPr id="66" name="picture 6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5009226" y="4780628"/>
            <a:ext cx="4865887" cy="1118368"/>
          </a:xfrm>
          <a:prstGeom prst="rect">
            <a:avLst/>
          </a:prstGeom>
        </p:spPr>
      </p:pic>
      <p:sp>
        <p:nvSpPr>
          <p:cNvPr id="68" name="textbox 68"/>
          <p:cNvSpPr/>
          <p:nvPr/>
        </p:nvSpPr>
        <p:spPr>
          <a:xfrm>
            <a:off x="522213" y="2064570"/>
            <a:ext cx="4682490" cy="9556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3379"/>
              </a:lnSpc>
              <a:tabLst/>
            </a:pPr>
            <a:r>
              <a:rPr sz="2900" kern="0" spc="-40" baseline="9803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800" kern="0" spc="1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900" i="1" kern="0" spc="-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γ</a:t>
            </a:r>
            <a:r>
              <a:rPr sz="2100" i="1" kern="0" spc="-40" baseline="-3823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AB</a:t>
            </a:r>
            <a:r>
              <a:rPr sz="1300" i="1" kern="0" spc="-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900" kern="0" spc="-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900" kern="0" spc="38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900" kern="0" spc="-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∫</a:t>
            </a:r>
            <a:r>
              <a:rPr sz="1900" kern="0" spc="-27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900" i="1" kern="0" spc="-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900" b="1" kern="0" spc="-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900" b="1" kern="0" spc="-18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900" kern="0" spc="-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∫</a:t>
            </a:r>
            <a:r>
              <a:rPr sz="1900" kern="0" spc="-27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900" i="1" kern="0" spc="-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900" b="1" kern="0" spc="-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900" kern="0" spc="-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′[</a:t>
            </a:r>
            <a:r>
              <a:rPr sz="1900" i="1" kern="0" spc="-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2100" i="1" kern="0" spc="-50" baseline="-3823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900" kern="0" spc="-5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900" b="1" kern="0" spc="-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900" kern="0" spc="-5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)]</a:t>
            </a:r>
            <a:r>
              <a:rPr sz="2100" kern="0" spc="-50" baseline="58185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sz="1300" kern="0" spc="1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900" kern="0" spc="-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| </a:t>
            </a:r>
            <a:r>
              <a:rPr sz="1900" b="1" kern="0" spc="-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 </a:t>
            </a:r>
            <a:r>
              <a:rPr sz="1900" kern="0" spc="-5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 </a:t>
            </a:r>
            <a:r>
              <a:rPr sz="1900" b="1" kern="0" spc="-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100" kern="0" spc="-50" baseline="43303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r>
              <a:rPr sz="1300" kern="0" spc="-5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900" kern="0" spc="-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1900" kern="0" spc="-17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kern="0" spc="-50" baseline="65627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300" kern="0" spc="-2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100" kern="0" spc="-50" baseline="65627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sz="1300" kern="0" spc="-5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900" kern="0" spc="-5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[</a:t>
            </a:r>
            <a:r>
              <a:rPr sz="1900" i="1" kern="0" spc="-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2100" i="1" kern="0" spc="-50" baseline="-3823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1900" kern="0" spc="-5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900" b="1" kern="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900" b="1" kern="0" spc="-37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900" kern="0" spc="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′)]</a:t>
            </a:r>
            <a:r>
              <a:rPr sz="2100" kern="0" spc="30" baseline="58185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endParaRPr lang="Microsoft YaHei" altLang="Microsoft YaHei" sz="2100" baseline="58185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300" dirty="0"/>
          </a:p>
          <a:p>
            <a:pPr algn="l" rtl="0" eaLnBrk="0">
              <a:lnSpc>
                <a:spcPct val="606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311"/>
              </a:lnSpc>
              <a:tabLst/>
            </a:pPr>
            <a:r>
              <a:rPr sz="1900" kern="0" spc="1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900" kern="0" spc="1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Diagonal</a:t>
            </a:r>
            <a:r>
              <a:rPr sz="1900" kern="0" spc="20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Fock</a:t>
            </a:r>
            <a:r>
              <a:rPr sz="1900" kern="0" spc="16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matrix</a:t>
            </a:r>
            <a:r>
              <a:rPr sz="1900" kern="0" spc="16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elements</a:t>
            </a:r>
            <a:r>
              <a:rPr sz="1900" kern="0" spc="16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with</a:t>
            </a:r>
            <a:r>
              <a:rPr sz="1900" kern="0" spc="16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ZDO</a:t>
            </a:r>
            <a:endParaRPr lang="Gill Sans MT" altLang="Gill Sans MT" sz="1900" dirty="0"/>
          </a:p>
        </p:txBody>
      </p:sp>
      <p:sp>
        <p:nvSpPr>
          <p:cNvPr id="70" name="textbox 70"/>
          <p:cNvSpPr/>
          <p:nvPr/>
        </p:nvSpPr>
        <p:spPr>
          <a:xfrm>
            <a:off x="1044355" y="4794143"/>
            <a:ext cx="2888614" cy="11042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372"/>
              </a:lnSpc>
              <a:tabLst/>
            </a:pPr>
            <a:r>
              <a:rPr sz="2300" kern="0" spc="-60" baseline="2119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r>
              <a:rPr sz="1400" kern="0" spc="-6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</a:t>
            </a:r>
            <a:r>
              <a:rPr sz="1600" i="1" kern="0" spc="-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600" i="1" kern="0" spc="27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i="1" kern="0" spc="-60" baseline="-1858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ν</a:t>
            </a:r>
            <a:r>
              <a:rPr sz="1100" i="1" kern="0" spc="-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600" kern="0" spc="-6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600" kern="0" spc="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</a:t>
            </a:r>
            <a:r>
              <a:rPr sz="1700" i="1" kern="0" spc="-70" baseline="-9388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i="1" kern="0" spc="1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-7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</a:t>
            </a:r>
            <a:r>
              <a:rPr sz="1600" kern="0" spc="-18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600" i="1" kern="0" spc="-7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β</a:t>
            </a:r>
            <a:r>
              <a:rPr sz="1700" i="1" kern="0" spc="-70" baseline="-9388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1100" i="1" kern="0" spc="-1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-7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600" kern="0" spc="-1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i="1" kern="0" spc="-70" baseline="8542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700" i="1" kern="0" spc="-70" baseline="-24708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μν</a:t>
            </a:r>
            <a:r>
              <a:rPr sz="1100" i="1" kern="0" spc="1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-7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600" kern="0" spc="-2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400" i="1" kern="0" spc="-70" baseline="2031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500" i="1" kern="0" spc="30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i="1" kern="0" spc="-70" baseline="-1858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ν</a:t>
            </a:r>
            <a:r>
              <a:rPr sz="1100" i="1" kern="0" spc="-2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i="1" kern="0" spc="-70" baseline="2031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γ</a:t>
            </a:r>
            <a:r>
              <a:rPr sz="1700" i="1" kern="0" spc="-70" baseline="-9388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AB</a:t>
            </a:r>
            <a:endParaRPr lang="Arial" altLang="Arial" sz="1700" baseline="-9388" dirty="0"/>
          </a:p>
          <a:p>
            <a:pPr algn="r" rtl="0" eaLnBrk="0">
              <a:lnSpc>
                <a:spcPts val="2373"/>
              </a:lnSpc>
              <a:spcBef>
                <a:spcPts val="1140"/>
              </a:spcBef>
              <a:tabLst/>
            </a:pPr>
            <a:r>
              <a:rPr sz="2300" kern="0" spc="0" baseline="33319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Tabulated</a:t>
            </a:r>
            <a:r>
              <a:rPr sz="14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2300" kern="0" spc="0" baseline="1613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site</a:t>
            </a:r>
            <a:r>
              <a:rPr sz="2300" kern="0" spc="10" baseline="1613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2300" kern="0" spc="0" baseline="1613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site</a:t>
            </a:r>
            <a:endParaRPr lang="Arial" altLang="Arial" sz="2300" baseline="1613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900" dirty="0"/>
          </a:p>
          <a:p>
            <a:pPr marL="1162685" algn="l" rtl="0" eaLnBrk="0">
              <a:lnSpc>
                <a:spcPct val="81000"/>
              </a:lnSpc>
              <a:spcBef>
                <a:spcPts val="6"/>
              </a:spcBef>
              <a:tabLst/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h+J</a:t>
            </a:r>
            <a:endParaRPr lang="Arial" altLang="Arial" sz="1500" dirty="0"/>
          </a:p>
        </p:txBody>
      </p:sp>
      <p:sp>
        <p:nvSpPr>
          <p:cNvPr id="72" name="textbox 72"/>
          <p:cNvSpPr/>
          <p:nvPr/>
        </p:nvSpPr>
        <p:spPr>
          <a:xfrm>
            <a:off x="3452769" y="4993296"/>
            <a:ext cx="107314" cy="1238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71"/>
              </a:lnSpc>
              <a:tabLst/>
            </a:pPr>
            <a:r>
              <a:rPr sz="1100" i="1" kern="0" spc="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</a:t>
            </a:r>
            <a:endParaRPr lang="Arial" altLang="Arial" sz="1100" dirty="0"/>
          </a:p>
        </p:txBody>
      </p:sp>
      <p:sp>
        <p:nvSpPr>
          <p:cNvPr id="74" name="textbox 74"/>
          <p:cNvSpPr/>
          <p:nvPr/>
        </p:nvSpPr>
        <p:spPr>
          <a:xfrm>
            <a:off x="3451182" y="4863989"/>
            <a:ext cx="102235" cy="1231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69"/>
              </a:lnSpc>
              <a:tabLst/>
            </a:pPr>
            <a:r>
              <a:rPr sz="11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α</a:t>
            </a:r>
            <a:endParaRPr lang="Arial" altLang="Arial" sz="1100" dirty="0"/>
          </a:p>
        </p:txBody>
      </p:sp>
      <p:pic>
        <p:nvPicPr>
          <p:cNvPr id="76" name="picture 7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922587" y="4815687"/>
            <a:ext cx="360445" cy="295491"/>
          </a:xfrm>
          <a:prstGeom prst="rect">
            <a:avLst/>
          </a:prstGeom>
        </p:spPr>
      </p:pic>
      <p:sp>
        <p:nvSpPr>
          <p:cNvPr id="78" name="textbox 78"/>
          <p:cNvSpPr/>
          <p:nvPr/>
        </p:nvSpPr>
        <p:spPr>
          <a:xfrm>
            <a:off x="1494764" y="4993296"/>
            <a:ext cx="107314" cy="1238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71"/>
              </a:lnSpc>
              <a:tabLst/>
            </a:pPr>
            <a:r>
              <a:rPr sz="1100" i="1" kern="0" spc="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</a:t>
            </a:r>
            <a:endParaRPr lang="Arial" altLang="Arial" sz="1100" dirty="0"/>
          </a:p>
        </p:txBody>
      </p:sp>
      <p:sp>
        <p:nvSpPr>
          <p:cNvPr id="80" name="textbox 80"/>
          <p:cNvSpPr/>
          <p:nvPr/>
        </p:nvSpPr>
        <p:spPr>
          <a:xfrm>
            <a:off x="1472916" y="4863989"/>
            <a:ext cx="102235" cy="1231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69"/>
              </a:lnSpc>
              <a:tabLst/>
            </a:pPr>
            <a:r>
              <a:rPr sz="11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α</a:t>
            </a:r>
            <a:endParaRPr lang="Arial" altLang="Arial" sz="1100" dirty="0"/>
          </a:p>
        </p:txBody>
      </p:sp>
      <p:sp>
        <p:nvSpPr>
          <p:cNvPr id="82" name="textbox 82"/>
          <p:cNvSpPr/>
          <p:nvPr/>
        </p:nvSpPr>
        <p:spPr>
          <a:xfrm>
            <a:off x="444036" y="1364955"/>
            <a:ext cx="5695950" cy="4146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5000"/>
              </a:lnSpc>
              <a:tabLst/>
            </a:pPr>
            <a:r>
              <a:rPr sz="3000" b="1" kern="0" spc="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Recap</a:t>
            </a:r>
            <a:r>
              <a:rPr sz="3000" b="1" kern="0" spc="16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: </a:t>
            </a:r>
            <a:r>
              <a:rPr sz="3000" b="1" kern="0" spc="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CNDO</a:t>
            </a:r>
            <a:r>
              <a:rPr sz="3000" b="1" kern="0" spc="16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/2 </a:t>
            </a:r>
            <a:r>
              <a:rPr sz="3000" b="1" kern="0" spc="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Fock</a:t>
            </a:r>
            <a:r>
              <a:rPr sz="3000" b="1" kern="0" spc="16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 </a:t>
            </a:r>
            <a:r>
              <a:rPr sz="3000" b="1" kern="0" spc="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matrix</a:t>
            </a:r>
            <a:endParaRPr lang="Georgia" altLang="Georgia" sz="3000" dirty="0"/>
          </a:p>
        </p:txBody>
      </p:sp>
      <p:sp>
        <p:nvSpPr>
          <p:cNvPr id="84" name="textbox 84"/>
          <p:cNvSpPr/>
          <p:nvPr/>
        </p:nvSpPr>
        <p:spPr>
          <a:xfrm>
            <a:off x="2011395" y="5407025"/>
            <a:ext cx="2009139" cy="3835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819"/>
              </a:lnSpc>
              <a:tabLst/>
            </a:pPr>
            <a:r>
              <a:rPr sz="2300" kern="0" spc="10" baseline="37057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site-site</a:t>
            </a:r>
            <a:r>
              <a:rPr sz="14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2300" kern="0" spc="10" baseline="5351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exchang</a:t>
            </a:r>
            <a:r>
              <a:rPr sz="2300" kern="0" spc="0" baseline="5351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endParaRPr lang="Arial" altLang="Arial" sz="2300" baseline="5351" dirty="0"/>
          </a:p>
        </p:txBody>
      </p:sp>
      <p:pic>
        <p:nvPicPr>
          <p:cNvPr id="86" name="picture 8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9275778" y="1701089"/>
            <a:ext cx="660110" cy="679020"/>
          </a:xfrm>
          <a:prstGeom prst="rect">
            <a:avLst/>
          </a:prstGeom>
        </p:spPr>
      </p:pic>
      <p:pic>
        <p:nvPicPr>
          <p:cNvPr id="88" name="picture 8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5743481" y="1978104"/>
            <a:ext cx="657311" cy="665277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5753760" y="1963725"/>
            <a:ext cx="649394" cy="655756"/>
            <a:chOff x="0" y="0"/>
            <a:chExt cx="649394" cy="655756"/>
          </a:xfrm>
        </p:grpSpPr>
        <p:pic>
          <p:nvPicPr>
            <p:cNvPr id="90" name="picture 9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21600000">
              <a:off x="0" y="0"/>
              <a:ext cx="649394" cy="655756"/>
            </a:xfrm>
            <a:prstGeom prst="rect">
              <a:avLst/>
            </a:prstGeom>
          </p:spPr>
        </p:pic>
        <p:sp>
          <p:nvSpPr>
            <p:cNvPr id="92" name="textbox 92"/>
            <p:cNvSpPr/>
            <p:nvPr/>
          </p:nvSpPr>
          <p:spPr>
            <a:xfrm>
              <a:off x="221385" y="174571"/>
              <a:ext cx="210820" cy="22987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8591"/>
                </a:lnSpc>
                <a:tabLst/>
              </a:pPr>
              <a:endParaRPr lang="Arial" altLang="Arial" sz="100" dirty="0"/>
            </a:p>
            <a:p>
              <a:pPr algn="r" rtl="0" eaLnBrk="0">
                <a:lnSpc>
                  <a:spcPct val="79000"/>
                </a:lnSpc>
                <a:tabLst/>
              </a:pPr>
              <a:r>
                <a:rPr sz="2600" i="1" kern="0" spc="-70" baseline="-14023" dirty="0">
                  <a:solidFill>
                    <a:srgbClr val="FFFB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s</a:t>
              </a:r>
              <a:r>
                <a:rPr sz="1900" kern="0" spc="-70" baseline="16448" dirty="0">
                  <a:solidFill>
                    <a:srgbClr val="FFFB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2</a:t>
              </a:r>
              <a:endParaRPr lang="Microsoft YaHei" altLang="Microsoft YaHei" sz="1900" baseline="16448" dirty="0"/>
            </a:p>
          </p:txBody>
        </p:sp>
      </p:grpSp>
      <p:sp>
        <p:nvSpPr>
          <p:cNvPr id="94" name="path"/>
          <p:cNvSpPr/>
          <p:nvPr/>
        </p:nvSpPr>
        <p:spPr>
          <a:xfrm>
            <a:off x="6553035" y="2081778"/>
            <a:ext cx="2612535" cy="162730"/>
          </a:xfrm>
          <a:custGeom>
            <a:avLst/>
            <a:gdLst/>
            <a:ahLst/>
            <a:cxnLst/>
            <a:rect l="0" t="0" r="0" b="0"/>
            <a:pathLst>
              <a:path w="4114" h="256">
                <a:moveTo>
                  <a:pt x="1" y="223"/>
                </a:moveTo>
                <a:lnTo>
                  <a:pt x="4112" y="32"/>
                </a:lnTo>
              </a:path>
            </a:pathLst>
          </a:custGeom>
          <a:noFill/>
          <a:ln w="41910" cap="flat">
            <a:solidFill>
              <a:srgbClr val="FF26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6" name="textbox 96"/>
          <p:cNvSpPr/>
          <p:nvPr/>
        </p:nvSpPr>
        <p:spPr>
          <a:xfrm>
            <a:off x="9418694" y="6078136"/>
            <a:ext cx="417194" cy="4165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85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3000"/>
              </a:lnSpc>
              <a:tabLst/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(eV)</a:t>
            </a:r>
            <a:endParaRPr lang="Arial" altLang="Arial" sz="15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400" dirty="0"/>
          </a:p>
          <a:p>
            <a:pPr algn="r" rtl="0" eaLnBrk="0">
              <a:lnSpc>
                <a:spcPct val="80000"/>
              </a:lnSpc>
              <a:spcBef>
                <a:spcPts val="2"/>
              </a:spcBef>
              <a:tabLst/>
            </a:pPr>
            <a:r>
              <a:rPr sz="1100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endParaRPr lang="Arial" altLang="Arial" sz="1100" dirty="0"/>
          </a:p>
        </p:txBody>
      </p:sp>
      <p:sp>
        <p:nvSpPr>
          <p:cNvPr id="98" name="textbox 98"/>
          <p:cNvSpPr/>
          <p:nvPr/>
        </p:nvSpPr>
        <p:spPr>
          <a:xfrm>
            <a:off x="7762454" y="2194265"/>
            <a:ext cx="436244" cy="3225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ts val="2337"/>
              </a:lnSpc>
              <a:tabLst/>
            </a:pPr>
            <a:r>
              <a:rPr sz="2800" i="1" kern="0" spc="-70" baseline="-18605" dirty="0">
                <a:solidFill>
                  <a:srgbClr val="FF26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800" i="1" kern="0" spc="-290" dirty="0">
                <a:solidFill>
                  <a:srgbClr val="FF26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kern="0" spc="-70" baseline="10414" dirty="0">
                <a:solidFill>
                  <a:srgbClr val="FF26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200" kern="0" spc="-180" dirty="0">
                <a:solidFill>
                  <a:srgbClr val="FF26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000" kern="0" spc="-70" baseline="10414" dirty="0">
                <a:solidFill>
                  <a:srgbClr val="FF26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  <a:endParaRPr lang="Microsoft YaHei" altLang="Microsoft YaHei" sz="2000" baseline="10414" dirty="0"/>
          </a:p>
        </p:txBody>
      </p:sp>
      <p:sp>
        <p:nvSpPr>
          <p:cNvPr id="100" name="textbox 100"/>
          <p:cNvSpPr/>
          <p:nvPr/>
        </p:nvSpPr>
        <p:spPr>
          <a:xfrm>
            <a:off x="9507877" y="1875660"/>
            <a:ext cx="210820" cy="229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599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79000"/>
              </a:lnSpc>
              <a:tabLst/>
            </a:pPr>
            <a:r>
              <a:rPr sz="2600" i="1" kern="0" spc="-70" baseline="-14023" dirty="0">
                <a:solidFill>
                  <a:srgbClr val="FFFB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900" kern="0" spc="-70" baseline="16448" dirty="0">
                <a:solidFill>
                  <a:srgbClr val="FFFB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endParaRPr lang="Microsoft YaHei" altLang="Microsoft YaHei" sz="1900" baseline="16448" dirty="0"/>
          </a:p>
        </p:txBody>
      </p:sp>
      <p:pic>
        <p:nvPicPr>
          <p:cNvPr id="102" name="picture 10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6415849" y="2129340"/>
            <a:ext cx="188472" cy="184207"/>
          </a:xfrm>
          <a:prstGeom prst="rect">
            <a:avLst/>
          </a:prstGeom>
        </p:spPr>
      </p:pic>
      <p:pic>
        <p:nvPicPr>
          <p:cNvPr id="104" name="picture 10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9114285" y="2012738"/>
            <a:ext cx="188470" cy="184207"/>
          </a:xfrm>
          <a:prstGeom prst="rect">
            <a:avLst/>
          </a:prstGeom>
        </p:spPr>
      </p:pic>
      <p:sp>
        <p:nvSpPr>
          <p:cNvPr id="106" name="textbox 106"/>
          <p:cNvSpPr/>
          <p:nvPr/>
        </p:nvSpPr>
        <p:spPr>
          <a:xfrm>
            <a:off x="6045053" y="2298946"/>
            <a:ext cx="137160" cy="1778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84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7000"/>
              </a:lnSpc>
              <a:tabLst/>
            </a:pPr>
            <a:r>
              <a:rPr sz="1300" i="1" kern="0" spc="0" dirty="0">
                <a:solidFill>
                  <a:srgbClr val="FFFB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1300" dirty="0"/>
          </a:p>
        </p:txBody>
      </p:sp>
      <p:sp>
        <p:nvSpPr>
          <p:cNvPr id="108" name="textbox 108"/>
          <p:cNvSpPr/>
          <p:nvPr/>
        </p:nvSpPr>
        <p:spPr>
          <a:xfrm>
            <a:off x="9585374" y="2036310"/>
            <a:ext cx="129539" cy="1752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28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5000"/>
              </a:lnSpc>
              <a:tabLst/>
            </a:pPr>
            <a:r>
              <a:rPr sz="1300" i="1" kern="0" spc="-10" dirty="0">
                <a:solidFill>
                  <a:srgbClr val="FFFB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endParaRPr lang="Arial" altLang="Arial"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1057275"/>
            <a:ext cx="10058400" cy="5657850"/>
          </a:xfrm>
          <a:prstGeom prst="rect">
            <a:avLst/>
          </a:prstGeom>
        </p:spPr>
      </p:pic>
      <p:sp>
        <p:nvSpPr>
          <p:cNvPr id="112" name="textbox 112"/>
          <p:cNvSpPr/>
          <p:nvPr/>
        </p:nvSpPr>
        <p:spPr>
          <a:xfrm>
            <a:off x="444428" y="1364955"/>
            <a:ext cx="9100184" cy="4343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8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5000"/>
              </a:lnSpc>
              <a:tabLst/>
            </a:pPr>
            <a:r>
              <a:rPr sz="3000" b="1" kern="0" spc="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CNDO</a:t>
            </a:r>
            <a:r>
              <a:rPr sz="3000" b="1" kern="0" spc="18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/2 </a:t>
            </a:r>
            <a:r>
              <a:rPr sz="3000" b="1" kern="0" spc="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SCF</a:t>
            </a:r>
            <a:r>
              <a:rPr sz="3000" b="1" kern="0" spc="18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 </a:t>
            </a:r>
            <a:r>
              <a:rPr sz="3000" b="1" kern="0" spc="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method</a:t>
            </a:r>
            <a:endParaRPr lang="Georgia" altLang="Georgia" sz="3000" dirty="0"/>
          </a:p>
          <a:p>
            <a:pPr algn="l" rtl="0" eaLnBrk="0">
              <a:lnSpc>
                <a:spcPct val="194000"/>
              </a:lnSpc>
              <a:tabLst/>
            </a:pPr>
            <a:endParaRPr lang="Arial" altLang="Arial" sz="1000" dirty="0"/>
          </a:p>
          <a:p>
            <a:pPr marL="90169" algn="l" rtl="0" eaLnBrk="0">
              <a:lnSpc>
                <a:spcPct val="100000"/>
              </a:lnSpc>
              <a:spcBef>
                <a:spcPts val="574"/>
              </a:spcBef>
              <a:tabLst/>
            </a:pPr>
            <a:r>
              <a:rPr sz="1900" kern="0" spc="10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  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The</a:t>
            </a:r>
            <a:r>
              <a:rPr sz="1900" kern="0" spc="10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CNDO</a:t>
            </a:r>
            <a:r>
              <a:rPr sz="1900" kern="0" spc="10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/2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method</a:t>
            </a:r>
            <a:r>
              <a:rPr sz="1900" kern="0" spc="10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applies</a:t>
            </a:r>
            <a:r>
              <a:rPr sz="1900" kern="0" spc="10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the</a:t>
            </a:r>
            <a:r>
              <a:rPr sz="1900" kern="0" spc="10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ZDO</a:t>
            </a:r>
            <a:r>
              <a:rPr sz="1900" kern="0" spc="14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approximation</a:t>
            </a:r>
            <a:r>
              <a:rPr sz="1900" kern="0" spc="10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to</a:t>
            </a:r>
            <a:r>
              <a:rPr sz="1900" kern="0" spc="10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the</a:t>
            </a:r>
            <a:r>
              <a:rPr sz="1900" kern="0" spc="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overlap</a:t>
            </a:r>
            <a:r>
              <a:rPr sz="1900" kern="0" spc="1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matrix</a:t>
            </a:r>
            <a:r>
              <a:rPr sz="19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also</a:t>
            </a:r>
            <a:endParaRPr lang="Gill Sans MT" altLang="Gill Sans MT" sz="1900" dirty="0"/>
          </a:p>
          <a:p>
            <a:pPr marL="612140" algn="l" rtl="0" eaLnBrk="0">
              <a:lnSpc>
                <a:spcPct val="106000"/>
              </a:lnSpc>
              <a:spcBef>
                <a:spcPts val="294"/>
              </a:spcBef>
              <a:tabLst/>
            </a:pP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r>
              <a:rPr sz="1500" kern="0" spc="1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As a consequence,</a:t>
            </a:r>
            <a:r>
              <a:rPr sz="1500" kern="0" spc="-14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the eigenvalue problem is</a:t>
            </a:r>
            <a:r>
              <a:rPr sz="1500" kern="0" spc="6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conventional</a:t>
            </a:r>
            <a:r>
              <a:rPr sz="1500" kern="0" spc="1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(like</a:t>
            </a:r>
            <a:r>
              <a:rPr sz="1500" kern="0" spc="1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Huckel)</a:t>
            </a:r>
            <a:r>
              <a:rPr sz="1500" kern="0" spc="10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not generalized</a:t>
            </a:r>
            <a:r>
              <a:rPr sz="1500" kern="0" spc="1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(l</a:t>
            </a:r>
            <a:r>
              <a:rPr sz="1500" kern="0" spc="-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ike</a:t>
            </a:r>
            <a:r>
              <a:rPr sz="1500" kern="0" spc="1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-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EHT</a:t>
            </a:r>
            <a:r>
              <a:rPr sz="1500" kern="0" spc="5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-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&amp;</a:t>
            </a:r>
            <a:r>
              <a:rPr sz="1500" kern="0" spc="1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-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HF)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 </a:t>
            </a:r>
            <a:r>
              <a:rPr sz="1500" kern="0" spc="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r>
              <a:rPr sz="1500" kern="0" spc="20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For</a:t>
            </a:r>
            <a:r>
              <a:rPr sz="1500" kern="0" spc="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unrestricted</a:t>
            </a:r>
            <a:r>
              <a:rPr sz="1500" kern="0" spc="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orbitals</a:t>
            </a:r>
            <a:r>
              <a:rPr sz="1500" kern="0" spc="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,</a:t>
            </a:r>
            <a:r>
              <a:rPr sz="1500" kern="0" spc="-14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we</a:t>
            </a:r>
            <a:r>
              <a:rPr sz="1500" kern="0" spc="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have</a:t>
            </a:r>
            <a:r>
              <a:rPr sz="1500" kern="0" spc="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the</a:t>
            </a:r>
            <a:r>
              <a:rPr sz="1500" kern="0" spc="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following</a:t>
            </a:r>
            <a:r>
              <a:rPr sz="1500" kern="0" spc="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equations</a:t>
            </a:r>
            <a:r>
              <a:rPr sz="1500" kern="0" spc="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for</a:t>
            </a:r>
            <a:r>
              <a:rPr sz="1500" kern="0" spc="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the</a:t>
            </a:r>
            <a:r>
              <a:rPr sz="1500" kern="0" spc="10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unknown</a:t>
            </a:r>
            <a:r>
              <a:rPr sz="1500" kern="0" spc="1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MO</a:t>
            </a:r>
            <a:r>
              <a:rPr sz="15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coefficients</a:t>
            </a:r>
            <a:r>
              <a:rPr sz="1500" kern="0" spc="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.</a:t>
            </a:r>
            <a:endParaRPr lang="Gill Sans MT" altLang="Gill Sans MT" sz="1500" dirty="0"/>
          </a:p>
          <a:p>
            <a:pPr marL="614044" algn="l" rtl="0" eaLnBrk="0">
              <a:lnSpc>
                <a:spcPct val="82000"/>
              </a:lnSpc>
              <a:spcBef>
                <a:spcPts val="369"/>
              </a:spcBef>
              <a:tabLst/>
            </a:pPr>
            <a:r>
              <a:rPr sz="2600" kern="0" spc="-20" baseline="-10016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r>
              <a:rPr sz="1600" kern="0" spc="-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2800" b="1" kern="0" spc="-20" baseline="-7441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900" i="1" kern="0" spc="-20" baseline="21931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α</a:t>
            </a:r>
            <a:r>
              <a:rPr sz="1200" i="1" kern="0" spc="-2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b="1" kern="0" spc="-20" baseline="-7441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900" i="1" kern="0" spc="-20" baseline="21931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α</a:t>
            </a:r>
            <a:r>
              <a:rPr sz="1200" i="1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800" kern="0" spc="-20" baseline="-7441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800" kern="0" spc="-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800" b="1" kern="0" spc="-20" baseline="-7441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900" i="1" kern="0" spc="-20" baseline="21931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α</a:t>
            </a:r>
            <a:r>
              <a:rPr sz="1200" i="1" kern="0" spc="-2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b="1" i="1" kern="0" spc="-20" baseline="-7441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ε</a:t>
            </a:r>
            <a:r>
              <a:rPr sz="1800" b="1" i="1" kern="0" spc="-37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900" i="1" kern="0" spc="-20" baseline="21931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α</a:t>
            </a:r>
            <a:r>
              <a:rPr sz="1200" i="1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</a:t>
            </a:r>
            <a:r>
              <a:rPr sz="2800" b="1" kern="0" spc="-20" baseline="-7441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900" i="1" kern="0" spc="-20" baseline="21931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β</a:t>
            </a:r>
            <a:r>
              <a:rPr sz="1200" i="1" kern="0" spc="-2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b="1" kern="0" spc="-20" baseline="-7441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900" i="1" kern="0" spc="-30" baseline="21931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β</a:t>
            </a:r>
            <a:r>
              <a:rPr sz="1200" i="1" kern="0" spc="-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800" kern="0" spc="-30" baseline="-7441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800" kern="0" spc="-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800" b="1" kern="0" spc="-30" baseline="-7441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900" i="1" kern="0" spc="-30" baseline="21931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β</a:t>
            </a:r>
            <a:r>
              <a:rPr sz="1200" i="1" kern="0" spc="-2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800" b="1" i="1" kern="0" spc="-30" baseline="-7441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ε</a:t>
            </a:r>
            <a:r>
              <a:rPr sz="1900" i="1" kern="0" spc="-30" baseline="21931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β</a:t>
            </a:r>
            <a:endParaRPr lang="Arial" altLang="Arial" sz="1900" baseline="21931" dirty="0"/>
          </a:p>
          <a:p>
            <a:pPr algn="l" rtl="0" eaLnBrk="0">
              <a:lnSpc>
                <a:spcPct val="189000"/>
              </a:lnSpc>
              <a:tabLst/>
            </a:pPr>
            <a:endParaRPr lang="Arial" altLang="Arial" sz="1000" dirty="0"/>
          </a:p>
          <a:p>
            <a:pPr marL="90169" algn="l" rtl="0" eaLnBrk="0">
              <a:lnSpc>
                <a:spcPct val="100000"/>
              </a:lnSpc>
              <a:spcBef>
                <a:spcPts val="580"/>
              </a:spcBef>
              <a:tabLst/>
            </a:pPr>
            <a:r>
              <a:rPr sz="1900" kern="0" spc="7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  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The</a:t>
            </a:r>
            <a:r>
              <a:rPr sz="19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density</a:t>
            </a:r>
            <a:r>
              <a:rPr sz="19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matrices</a:t>
            </a:r>
            <a:r>
              <a:rPr sz="1900" kern="0" spc="1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needed</a:t>
            </a:r>
            <a:r>
              <a:rPr sz="19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to</a:t>
            </a:r>
            <a:r>
              <a:rPr sz="1900" kern="0" spc="1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build</a:t>
            </a:r>
            <a:r>
              <a:rPr sz="19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the</a:t>
            </a:r>
            <a:r>
              <a:rPr sz="1900" kern="0" spc="16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Fock</a:t>
            </a:r>
            <a:r>
              <a:rPr sz="1900" kern="0" spc="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matrices</a:t>
            </a:r>
            <a:r>
              <a:rPr sz="19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are</a:t>
            </a:r>
            <a:r>
              <a:rPr sz="19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given</a:t>
            </a:r>
            <a:r>
              <a:rPr sz="1900" kern="0" spc="1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by</a:t>
            </a:r>
            <a:r>
              <a:rPr sz="19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:</a:t>
            </a:r>
            <a:endParaRPr lang="Gill Sans MT" altLang="Gill Sans MT" sz="1900" dirty="0"/>
          </a:p>
          <a:p>
            <a:pPr marL="614044" algn="l" rtl="0" eaLnBrk="0">
              <a:lnSpc>
                <a:spcPts val="2428"/>
              </a:lnSpc>
              <a:spcBef>
                <a:spcPts val="598"/>
              </a:spcBef>
              <a:tabLst/>
            </a:pPr>
            <a:r>
              <a:rPr sz="2600" kern="0" spc="0" baseline="-3903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r>
              <a:rPr sz="1600" kern="0" spc="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</a:t>
            </a:r>
            <a:r>
              <a:rPr sz="1800" i="1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 i="1" kern="0" spc="1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800" kern="0" spc="29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Σ  </a:t>
            </a:r>
            <a:r>
              <a:rPr sz="1800" i="1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800" i="1" kern="0" spc="4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i="1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C               P</a:t>
            </a:r>
            <a:r>
              <a:rPr sz="1800" i="1" kern="0" spc="27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900" i="1" kern="0" spc="0" baseline="-10824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ν</a:t>
            </a:r>
            <a:r>
              <a:rPr sz="1200" i="1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800" kern="0" spc="28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Σ  </a:t>
            </a:r>
            <a:r>
              <a:rPr sz="1800" i="1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C  C              P</a:t>
            </a:r>
            <a:r>
              <a:rPr sz="1800" i="1" kern="0" spc="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800" kern="0" spc="30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Σ</a:t>
            </a:r>
            <a:r>
              <a:rPr sz="1900" i="1" kern="0" spc="0" baseline="-27273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</a:t>
            </a:r>
            <a:r>
              <a:rPr sz="1900" kern="0" spc="-10" baseline="-27273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900" i="1" kern="0" spc="-10" baseline="-27273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i="1" kern="0" spc="1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[</a:t>
            </a:r>
            <a:r>
              <a:rPr sz="18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P   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</a:t>
            </a:r>
            <a:r>
              <a:rPr sz="1800" kern="0" spc="-1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 i="1" kern="0" spc="1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]</a:t>
            </a:r>
            <a:endParaRPr lang="Microsoft YaHei" altLang="Microsoft YaHei" sz="1800" dirty="0"/>
          </a:p>
          <a:p>
            <a:pPr algn="l" rtl="0" eaLnBrk="0">
              <a:lnSpc>
                <a:spcPct val="149000"/>
              </a:lnSpc>
              <a:tabLst/>
            </a:pPr>
            <a:endParaRPr lang="Arial" altLang="Arial" sz="1000" dirty="0"/>
          </a:p>
          <a:p>
            <a:pPr marL="90169" algn="l" rtl="0" eaLnBrk="0">
              <a:lnSpc>
                <a:spcPct val="100000"/>
              </a:lnSpc>
              <a:spcBef>
                <a:spcPts val="575"/>
              </a:spcBef>
              <a:tabLst/>
            </a:pPr>
            <a:r>
              <a:rPr sz="1900" kern="0" spc="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  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The</a:t>
            </a:r>
            <a:r>
              <a:rPr sz="1900" kern="0" spc="1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Fock</a:t>
            </a:r>
            <a:r>
              <a:rPr sz="1900" kern="0" spc="6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matrix</a:t>
            </a:r>
            <a:r>
              <a:rPr sz="1900" kern="0" spc="10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expressions</a:t>
            </a:r>
            <a:r>
              <a:rPr sz="19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also</a:t>
            </a:r>
            <a:r>
              <a:rPr sz="1900" kern="0" spc="1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involve</a:t>
            </a:r>
            <a:r>
              <a:rPr sz="1900" kern="0" spc="6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:</a:t>
            </a:r>
            <a:endParaRPr lang="Gill Sans MT" altLang="Gill Sans MT" sz="1900" dirty="0"/>
          </a:p>
          <a:p>
            <a:pPr marL="612140" algn="l" rtl="0" eaLnBrk="0">
              <a:lnSpc>
                <a:spcPts val="2044"/>
              </a:lnSpc>
              <a:spcBef>
                <a:spcPts val="367"/>
              </a:spcBef>
              <a:tabLst/>
            </a:pPr>
            <a:r>
              <a:rPr sz="2300" kern="0" spc="10" baseline="2347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r>
              <a:rPr sz="1400" kern="0" spc="16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The</a:t>
            </a:r>
            <a:r>
              <a:rPr sz="1500" kern="0" spc="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tabulated</a:t>
            </a:r>
            <a:r>
              <a:rPr sz="1500" kern="0" spc="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parameters</a:t>
            </a:r>
            <a:r>
              <a:rPr sz="1500" kern="0" spc="1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(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easy</a:t>
            </a:r>
            <a:r>
              <a:rPr sz="1500" kern="0" spc="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to</a:t>
            </a:r>
            <a:r>
              <a:rPr sz="1500" kern="0" spc="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implement</a:t>
            </a:r>
            <a:r>
              <a:rPr sz="1500" kern="0" spc="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):</a:t>
            </a:r>
            <a:r>
              <a:rPr sz="1500" kern="0" spc="2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600" i="1" kern="0" spc="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β</a:t>
            </a:r>
            <a:r>
              <a:rPr sz="1700" i="1" kern="0" spc="10" baseline="-9079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</a:t>
            </a:r>
            <a:r>
              <a:rPr sz="1100" i="1" kern="0" spc="-2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, </a:t>
            </a:r>
            <a:r>
              <a:rPr sz="1600" i="1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700" i="1" kern="0" spc="0" baseline="-9079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</a:t>
            </a:r>
            <a:r>
              <a:rPr sz="1100" i="1" kern="0" spc="-2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,</a:t>
            </a:r>
            <a:r>
              <a:rPr sz="1600" kern="0" spc="8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600" i="1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700" i="1" kern="0" spc="0" baseline="-9079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</a:t>
            </a:r>
            <a:endParaRPr lang="Arial" altLang="Arial" sz="1700" baseline="-9079" dirty="0"/>
          </a:p>
          <a:p>
            <a:pPr marL="612140" algn="l" rtl="0" eaLnBrk="0">
              <a:lnSpc>
                <a:spcPct val="110000"/>
              </a:lnSpc>
              <a:spcBef>
                <a:spcPts val="320"/>
              </a:spcBef>
              <a:tabLst/>
            </a:pP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r>
              <a:rPr sz="1500" kern="0" spc="1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The</a:t>
            </a:r>
            <a:r>
              <a:rPr sz="1500" kern="0" spc="10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(geometry-dependent) overlap matrix: Ready to</a:t>
            </a:r>
            <a:r>
              <a:rPr sz="1500" kern="0" spc="1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re-use from your</a:t>
            </a:r>
            <a:r>
              <a:rPr sz="1500" kern="0" spc="1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EHT code                       </a:t>
            </a:r>
            <a:r>
              <a:rPr sz="1500" kern="0" spc="-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           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r>
              <a:rPr sz="1500" kern="0" spc="1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The small number of ERIs.</a:t>
            </a:r>
            <a:r>
              <a:rPr sz="1500" kern="0" spc="10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We</a:t>
            </a:r>
            <a:r>
              <a:rPr sz="1500" kern="0" spc="10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must</a:t>
            </a:r>
            <a:r>
              <a:rPr sz="15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discuss</a:t>
            </a:r>
            <a:r>
              <a:rPr sz="1500" kern="0" spc="1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how to</a:t>
            </a:r>
            <a:r>
              <a:rPr sz="15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evaluate them!</a:t>
            </a:r>
            <a:endParaRPr lang="Gill Sans MT" altLang="Gill Sans MT" sz="1500" dirty="0"/>
          </a:p>
        </p:txBody>
      </p:sp>
      <p:sp>
        <p:nvSpPr>
          <p:cNvPr id="114" name="textbox 114"/>
          <p:cNvSpPr/>
          <p:nvPr/>
        </p:nvSpPr>
        <p:spPr>
          <a:xfrm>
            <a:off x="8223112" y="4100201"/>
            <a:ext cx="204470" cy="1365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24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60000"/>
              </a:lnSpc>
              <a:tabLst/>
            </a:pPr>
            <a:r>
              <a:rPr sz="1200" i="1" kern="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μμ</a:t>
            </a:r>
            <a:endParaRPr lang="Arial" altLang="Arial" sz="1200" dirty="0"/>
          </a:p>
        </p:txBody>
      </p:sp>
      <p:sp>
        <p:nvSpPr>
          <p:cNvPr id="116" name="textbox 116"/>
          <p:cNvSpPr/>
          <p:nvPr/>
        </p:nvSpPr>
        <p:spPr>
          <a:xfrm>
            <a:off x="8235726" y="3914777"/>
            <a:ext cx="116839" cy="1778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7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3000"/>
              </a:lnSpc>
              <a:tabLst/>
            </a:pPr>
            <a:r>
              <a:rPr sz="1200" i="1" kern="0" spc="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β</a:t>
            </a:r>
            <a:endParaRPr lang="Arial" altLang="Arial" sz="1200" dirty="0"/>
          </a:p>
        </p:txBody>
      </p:sp>
      <p:sp>
        <p:nvSpPr>
          <p:cNvPr id="118" name="textbox 118"/>
          <p:cNvSpPr/>
          <p:nvPr/>
        </p:nvSpPr>
        <p:spPr>
          <a:xfrm>
            <a:off x="7652949" y="4100201"/>
            <a:ext cx="204470" cy="1365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24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60000"/>
              </a:lnSpc>
              <a:tabLst/>
            </a:pPr>
            <a:r>
              <a:rPr sz="1200" i="1" kern="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μμ</a:t>
            </a:r>
            <a:endParaRPr lang="Arial" altLang="Arial" sz="1200" dirty="0"/>
          </a:p>
        </p:txBody>
      </p:sp>
      <p:sp>
        <p:nvSpPr>
          <p:cNvPr id="120" name="textbox 120"/>
          <p:cNvSpPr/>
          <p:nvPr/>
        </p:nvSpPr>
        <p:spPr>
          <a:xfrm>
            <a:off x="7615328" y="3953901"/>
            <a:ext cx="112395" cy="1352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60"/>
              </a:lnSpc>
              <a:tabLst/>
            </a:pPr>
            <a:r>
              <a:rPr sz="1200" i="1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α</a:t>
            </a:r>
            <a:endParaRPr lang="Arial" altLang="Arial" sz="1200" dirty="0"/>
          </a:p>
        </p:txBody>
      </p:sp>
      <p:sp>
        <p:nvSpPr>
          <p:cNvPr id="122" name="textbox 122"/>
          <p:cNvSpPr/>
          <p:nvPr/>
        </p:nvSpPr>
        <p:spPr>
          <a:xfrm>
            <a:off x="6343504" y="4074389"/>
            <a:ext cx="250190" cy="1727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99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1200" i="1" kern="0" spc="7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AA</a:t>
            </a:r>
            <a:endParaRPr lang="Arial" altLang="Arial" sz="1200" dirty="0"/>
          </a:p>
        </p:txBody>
      </p:sp>
      <p:sp>
        <p:nvSpPr>
          <p:cNvPr id="124" name="textbox 124"/>
          <p:cNvSpPr/>
          <p:nvPr/>
        </p:nvSpPr>
        <p:spPr>
          <a:xfrm>
            <a:off x="6336288" y="3931120"/>
            <a:ext cx="196214" cy="1517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74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3000"/>
              </a:lnSpc>
              <a:tabLst/>
            </a:pPr>
            <a:r>
              <a:rPr sz="1000" kern="0" spc="-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tot</a:t>
            </a:r>
            <a:endParaRPr lang="Microsoft YaHei" altLang="Microsoft YaHei" sz="1000" dirty="0"/>
          </a:p>
        </p:txBody>
      </p:sp>
      <p:sp>
        <p:nvSpPr>
          <p:cNvPr id="126" name="textbox 126"/>
          <p:cNvSpPr/>
          <p:nvPr/>
        </p:nvSpPr>
        <p:spPr>
          <a:xfrm>
            <a:off x="5299373" y="4067623"/>
            <a:ext cx="146685" cy="1733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24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1200" i="1" kern="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νi</a:t>
            </a:r>
            <a:endParaRPr lang="Arial" altLang="Arial" sz="1200" dirty="0"/>
          </a:p>
        </p:txBody>
      </p:sp>
      <p:sp>
        <p:nvSpPr>
          <p:cNvPr id="128" name="textbox 128"/>
          <p:cNvSpPr/>
          <p:nvPr/>
        </p:nvSpPr>
        <p:spPr>
          <a:xfrm>
            <a:off x="5302605" y="3906511"/>
            <a:ext cx="116839" cy="1778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7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3000"/>
              </a:lnSpc>
              <a:tabLst/>
            </a:pPr>
            <a:r>
              <a:rPr sz="1200" i="1" kern="0" spc="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β</a:t>
            </a:r>
            <a:endParaRPr lang="Arial" altLang="Arial" sz="1200" dirty="0"/>
          </a:p>
        </p:txBody>
      </p:sp>
      <p:sp>
        <p:nvSpPr>
          <p:cNvPr id="130" name="textbox 130"/>
          <p:cNvSpPr/>
          <p:nvPr/>
        </p:nvSpPr>
        <p:spPr>
          <a:xfrm>
            <a:off x="5011816" y="4067623"/>
            <a:ext cx="163829" cy="1733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7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1200" i="1" kern="0" spc="7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μi</a:t>
            </a:r>
            <a:endParaRPr lang="Arial" altLang="Arial" sz="1200" dirty="0"/>
          </a:p>
        </p:txBody>
      </p:sp>
      <p:sp>
        <p:nvSpPr>
          <p:cNvPr id="132" name="textbox 132"/>
          <p:cNvSpPr/>
          <p:nvPr/>
        </p:nvSpPr>
        <p:spPr>
          <a:xfrm>
            <a:off x="5001920" y="3906511"/>
            <a:ext cx="116839" cy="1778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7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3000"/>
              </a:lnSpc>
              <a:tabLst/>
            </a:pPr>
            <a:r>
              <a:rPr sz="1200" i="1" kern="0" spc="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β</a:t>
            </a:r>
            <a:endParaRPr lang="Arial" altLang="Arial" sz="1200" dirty="0"/>
          </a:p>
        </p:txBody>
      </p:sp>
      <p:sp>
        <p:nvSpPr>
          <p:cNvPr id="134" name="textbox 134"/>
          <p:cNvSpPr/>
          <p:nvPr/>
        </p:nvSpPr>
        <p:spPr>
          <a:xfrm>
            <a:off x="4757647" y="4101897"/>
            <a:ext cx="63500" cy="1720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65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1200" i="1" kern="0" spc="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endParaRPr lang="Arial" altLang="Arial" sz="1200" dirty="0"/>
          </a:p>
        </p:txBody>
      </p:sp>
      <p:sp>
        <p:nvSpPr>
          <p:cNvPr id="136" name="textbox 136"/>
          <p:cNvSpPr/>
          <p:nvPr/>
        </p:nvSpPr>
        <p:spPr>
          <a:xfrm>
            <a:off x="4723653" y="3920070"/>
            <a:ext cx="104139" cy="1390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93"/>
              </a:lnSpc>
              <a:tabLst/>
            </a:pPr>
            <a:r>
              <a:rPr sz="12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q</a:t>
            </a:r>
            <a:endParaRPr lang="Arial" altLang="Arial" sz="1200" dirty="0"/>
          </a:p>
        </p:txBody>
      </p:sp>
      <p:sp>
        <p:nvSpPr>
          <p:cNvPr id="138" name="textbox 138"/>
          <p:cNvSpPr/>
          <p:nvPr/>
        </p:nvSpPr>
        <p:spPr>
          <a:xfrm>
            <a:off x="4051053" y="4100460"/>
            <a:ext cx="118110" cy="1365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71"/>
              </a:lnSpc>
              <a:tabLst/>
            </a:pPr>
            <a:r>
              <a:rPr sz="1200" i="1" kern="0" spc="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</a:t>
            </a:r>
            <a:endParaRPr lang="Arial" altLang="Arial" sz="1200" dirty="0"/>
          </a:p>
        </p:txBody>
      </p:sp>
      <p:sp>
        <p:nvSpPr>
          <p:cNvPr id="140" name="textbox 140"/>
          <p:cNvSpPr/>
          <p:nvPr/>
        </p:nvSpPr>
        <p:spPr>
          <a:xfrm>
            <a:off x="4041194" y="3906511"/>
            <a:ext cx="116839" cy="1778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7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3000"/>
              </a:lnSpc>
              <a:tabLst/>
            </a:pPr>
            <a:r>
              <a:rPr sz="1200" i="1" kern="0" spc="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β</a:t>
            </a:r>
            <a:endParaRPr lang="Arial" altLang="Arial" sz="1200" dirty="0"/>
          </a:p>
        </p:txBody>
      </p:sp>
      <p:sp>
        <p:nvSpPr>
          <p:cNvPr id="142" name="textbox 142"/>
          <p:cNvSpPr/>
          <p:nvPr/>
        </p:nvSpPr>
        <p:spPr>
          <a:xfrm>
            <a:off x="2940566" y="4062893"/>
            <a:ext cx="146685" cy="1733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24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1200" i="1" kern="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νi</a:t>
            </a:r>
            <a:endParaRPr lang="Arial" altLang="Arial" sz="1200" dirty="0"/>
          </a:p>
        </p:txBody>
      </p:sp>
      <p:sp>
        <p:nvSpPr>
          <p:cNvPr id="144" name="textbox 144"/>
          <p:cNvSpPr/>
          <p:nvPr/>
        </p:nvSpPr>
        <p:spPr>
          <a:xfrm>
            <a:off x="2939799" y="3953901"/>
            <a:ext cx="112395" cy="1352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60"/>
              </a:lnSpc>
              <a:tabLst/>
            </a:pPr>
            <a:r>
              <a:rPr sz="1200" i="1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α</a:t>
            </a:r>
            <a:endParaRPr lang="Arial" altLang="Arial" sz="1200" dirty="0"/>
          </a:p>
        </p:txBody>
      </p:sp>
      <p:sp>
        <p:nvSpPr>
          <p:cNvPr id="146" name="textbox 146"/>
          <p:cNvSpPr/>
          <p:nvPr/>
        </p:nvSpPr>
        <p:spPr>
          <a:xfrm>
            <a:off x="2652343" y="4062893"/>
            <a:ext cx="163829" cy="1733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7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1200" i="1" kern="0" spc="7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μi</a:t>
            </a:r>
            <a:endParaRPr lang="Arial" altLang="Arial" sz="1200" dirty="0"/>
          </a:p>
        </p:txBody>
      </p:sp>
      <p:sp>
        <p:nvSpPr>
          <p:cNvPr id="148" name="textbox 148"/>
          <p:cNvSpPr/>
          <p:nvPr/>
        </p:nvSpPr>
        <p:spPr>
          <a:xfrm>
            <a:off x="2646735" y="3953901"/>
            <a:ext cx="112395" cy="1352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60"/>
              </a:lnSpc>
              <a:tabLst/>
            </a:pPr>
            <a:r>
              <a:rPr sz="1200" i="1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α</a:t>
            </a:r>
            <a:endParaRPr lang="Arial" altLang="Arial" sz="1200" dirty="0"/>
          </a:p>
        </p:txBody>
      </p:sp>
      <p:sp>
        <p:nvSpPr>
          <p:cNvPr id="150" name="textbox 150"/>
          <p:cNvSpPr/>
          <p:nvPr/>
        </p:nvSpPr>
        <p:spPr>
          <a:xfrm>
            <a:off x="2396850" y="4101897"/>
            <a:ext cx="63500" cy="1720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65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1200" i="1" kern="0" spc="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endParaRPr lang="Arial" altLang="Arial" sz="1200" dirty="0"/>
          </a:p>
        </p:txBody>
      </p:sp>
      <p:sp>
        <p:nvSpPr>
          <p:cNvPr id="152" name="textbox 152"/>
          <p:cNvSpPr/>
          <p:nvPr/>
        </p:nvSpPr>
        <p:spPr>
          <a:xfrm>
            <a:off x="2351461" y="3920070"/>
            <a:ext cx="121285" cy="1384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87"/>
              </a:lnSpc>
              <a:tabLst/>
            </a:pPr>
            <a:r>
              <a:rPr sz="1200" i="1" kern="0" spc="7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endParaRPr lang="Arial" altLang="Arial" sz="1200" dirty="0"/>
          </a:p>
        </p:txBody>
      </p:sp>
      <p:sp>
        <p:nvSpPr>
          <p:cNvPr id="154" name="textbox 154"/>
          <p:cNvSpPr/>
          <p:nvPr/>
        </p:nvSpPr>
        <p:spPr>
          <a:xfrm>
            <a:off x="1690255" y="4098055"/>
            <a:ext cx="196214" cy="1384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32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62000"/>
              </a:lnSpc>
              <a:tabLst/>
            </a:pPr>
            <a:r>
              <a:rPr sz="1200" i="1" kern="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μν</a:t>
            </a:r>
            <a:endParaRPr lang="Arial" altLang="Arial" sz="1200" dirty="0"/>
          </a:p>
        </p:txBody>
      </p:sp>
      <p:sp>
        <p:nvSpPr>
          <p:cNvPr id="156" name="textbox 156"/>
          <p:cNvSpPr/>
          <p:nvPr/>
        </p:nvSpPr>
        <p:spPr>
          <a:xfrm>
            <a:off x="1713955" y="3953901"/>
            <a:ext cx="112395" cy="1352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860"/>
              </a:lnSpc>
              <a:tabLst/>
            </a:pPr>
            <a:r>
              <a:rPr sz="1200" i="1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α</a:t>
            </a:r>
            <a:endParaRPr lang="Arial" altLang="Arial" sz="1200" dirty="0"/>
          </a:p>
        </p:txBody>
      </p:sp>
      <p:sp>
        <p:nvSpPr>
          <p:cNvPr id="158" name="textbox 158"/>
          <p:cNvSpPr/>
          <p:nvPr/>
        </p:nvSpPr>
        <p:spPr>
          <a:xfrm>
            <a:off x="9738179" y="6336911"/>
            <a:ext cx="97789" cy="1574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46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9000"/>
              </a:lnSpc>
              <a:tabLst/>
            </a:pPr>
            <a:r>
              <a:rPr sz="1100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1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1057275"/>
            <a:ext cx="10058400" cy="5657850"/>
          </a:xfrm>
          <a:prstGeom prst="rect">
            <a:avLst/>
          </a:prstGeom>
        </p:spPr>
      </p:pic>
      <p:sp>
        <p:nvSpPr>
          <p:cNvPr id="162" name="textbox 162"/>
          <p:cNvSpPr/>
          <p:nvPr/>
        </p:nvSpPr>
        <p:spPr>
          <a:xfrm>
            <a:off x="444036" y="1364955"/>
            <a:ext cx="6752590" cy="40754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5000"/>
              </a:lnSpc>
              <a:tabLst/>
            </a:pPr>
            <a:r>
              <a:rPr sz="3000" b="1" kern="0" spc="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Evaluation</a:t>
            </a:r>
            <a:r>
              <a:rPr sz="3000" b="1" kern="0" spc="24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 </a:t>
            </a:r>
            <a:r>
              <a:rPr sz="3000" b="1" kern="0" spc="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of</a:t>
            </a:r>
            <a:r>
              <a:rPr sz="3000" b="1" kern="0" spc="24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 2-</a:t>
            </a:r>
            <a:r>
              <a:rPr sz="3000" b="1" kern="0" spc="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electron</a:t>
            </a:r>
            <a:r>
              <a:rPr sz="3000" b="1" kern="0" spc="24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 </a:t>
            </a:r>
            <a:r>
              <a:rPr sz="3000" b="1" kern="0" spc="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integrals</a:t>
            </a:r>
            <a:endParaRPr lang="Georgia" altLang="Georgia" sz="3000" dirty="0"/>
          </a:p>
          <a:p>
            <a:pPr algn="l" rtl="0" eaLnBrk="0">
              <a:lnSpc>
                <a:spcPct val="11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5000"/>
              </a:lnSpc>
              <a:tabLst/>
            </a:pPr>
            <a:endParaRPr lang="Arial" altLang="Arial" sz="1000" dirty="0"/>
          </a:p>
          <a:p>
            <a:pPr marL="146685" algn="l" rtl="0" eaLnBrk="0">
              <a:lnSpc>
                <a:spcPct val="99000"/>
              </a:lnSpc>
              <a:spcBef>
                <a:spcPts val="578"/>
              </a:spcBef>
              <a:tabLst/>
            </a:pPr>
            <a:r>
              <a:rPr sz="1900" kern="0" spc="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  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Let</a:t>
            </a:r>
            <a:r>
              <a:rPr sz="1900" kern="0" spc="6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’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s</a:t>
            </a:r>
            <a:r>
              <a:rPr sz="1900" kern="0" spc="1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look</a:t>
            </a:r>
            <a:r>
              <a:rPr sz="1900" kern="0" spc="6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closely</a:t>
            </a:r>
            <a:r>
              <a:rPr sz="19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at</a:t>
            </a:r>
            <a:r>
              <a:rPr sz="19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the</a:t>
            </a:r>
            <a:r>
              <a:rPr sz="1900" kern="0" spc="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6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2-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center</a:t>
            </a:r>
            <a:r>
              <a:rPr sz="1900" kern="0" spc="6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,</a:t>
            </a:r>
            <a:r>
              <a:rPr sz="1900" kern="0" spc="-1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6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2-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electron</a:t>
            </a:r>
            <a:r>
              <a:rPr sz="1900" kern="0" spc="1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integrals</a:t>
            </a:r>
            <a:r>
              <a:rPr sz="1900" kern="0" spc="6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:</a:t>
            </a:r>
            <a:endParaRPr lang="Gill Sans MT" altLang="Gill Sans MT" sz="1900" dirty="0"/>
          </a:p>
          <a:p>
            <a:pPr marL="672465" algn="l" rtl="0" eaLnBrk="0">
              <a:lnSpc>
                <a:spcPts val="2601"/>
              </a:lnSpc>
              <a:tabLst/>
            </a:pPr>
            <a:r>
              <a:rPr sz="2200" kern="0" spc="-40" baseline="12005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300" kern="0" spc="-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500" i="1" kern="0" spc="-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γ</a:t>
            </a:r>
            <a:r>
              <a:rPr sz="1600" i="1" kern="0" spc="-40" baseline="-3026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AB</a:t>
            </a:r>
            <a:r>
              <a:rPr sz="1000" i="1" kern="0" spc="-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500" kern="0" spc="-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500" kern="0" spc="28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-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∫</a:t>
            </a:r>
            <a:r>
              <a:rPr sz="1500" kern="0" spc="-2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i="1" kern="0" spc="-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500" b="1" kern="0" spc="-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600" kern="0" spc="-40" baseline="-3026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sz="1000" kern="0" spc="-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-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∫</a:t>
            </a:r>
            <a:r>
              <a:rPr sz="1500" kern="0" spc="-2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i="1" kern="0" spc="-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500" b="1" kern="0" spc="-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600" kern="0" spc="-40" baseline="-3026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sz="1000" kern="0" spc="-16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-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[</a:t>
            </a:r>
            <a:r>
              <a:rPr sz="1500" i="1" kern="0" spc="-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600" i="1" kern="0" spc="-40" baseline="-3026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500" kern="0" spc="-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500" b="1" kern="0" spc="-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600" kern="0" spc="-40" baseline="-3026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sz="1500" kern="0" spc="-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)]</a:t>
            </a:r>
            <a:r>
              <a:rPr sz="1600" kern="0" spc="-40" baseline="58828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sz="1000" kern="0" spc="9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-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| </a:t>
            </a:r>
            <a:r>
              <a:rPr sz="1500" b="1" kern="0" spc="-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600" kern="0" spc="-40" baseline="-3026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sz="1000" kern="0" spc="16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-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 </a:t>
            </a:r>
            <a:r>
              <a:rPr sz="1500" b="1" kern="0" spc="-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600" kern="0" spc="-40" baseline="-3026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sz="1000" kern="0" spc="8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-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1500" kern="0" spc="-1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-40" baseline="68595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000" kern="0" spc="-17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600" kern="0" spc="-40" baseline="68595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sz="1000" kern="0" spc="-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-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[</a:t>
            </a:r>
            <a:r>
              <a:rPr sz="1500" i="1" kern="0" spc="-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600" i="1" kern="0" spc="-40" baseline="-3026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1500" kern="0" spc="-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500" b="1" kern="0" spc="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600" kern="0" spc="60" baseline="-3026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sz="1500" kern="0" spc="6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)]</a:t>
            </a:r>
            <a:r>
              <a:rPr sz="1600" kern="0" spc="60" baseline="58828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endParaRPr lang="Microsoft YaHei" altLang="Microsoft YaHei" sz="1600" baseline="58828" dirty="0"/>
          </a:p>
          <a:p>
            <a:pPr marL="146685" algn="l" rtl="0" eaLnBrk="0">
              <a:lnSpc>
                <a:spcPts val="2311"/>
              </a:lnSpc>
              <a:spcBef>
                <a:spcPts val="1483"/>
              </a:spcBef>
              <a:tabLst/>
            </a:pPr>
            <a:r>
              <a:rPr sz="1900" kern="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   </a:t>
            </a:r>
            <a:r>
              <a:rPr sz="1900" kern="0" spc="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The atomic spher</a:t>
            </a:r>
            <a:r>
              <a:rPr sz="19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ical</a:t>
            </a:r>
            <a:r>
              <a:rPr sz="1900" kern="0" spc="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charge</a:t>
            </a:r>
            <a:r>
              <a:rPr sz="1900" kern="0" spc="1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distributions</a:t>
            </a:r>
            <a:r>
              <a:rPr sz="19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are</a:t>
            </a:r>
            <a:r>
              <a:rPr sz="1900" kern="0" spc="1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defined</a:t>
            </a:r>
            <a:r>
              <a:rPr sz="19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as</a:t>
            </a:r>
            <a:endParaRPr lang="Gill Sans MT" altLang="Gill Sans MT" sz="1900" dirty="0"/>
          </a:p>
          <a:p>
            <a:pPr marL="672465" algn="l" rtl="0" eaLnBrk="0">
              <a:lnSpc>
                <a:spcPts val="2983"/>
              </a:lnSpc>
              <a:spcBef>
                <a:spcPts val="325"/>
              </a:spcBef>
              <a:tabLst/>
            </a:pPr>
            <a:r>
              <a:rPr sz="2300" kern="0" spc="30" baseline="12199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400" kern="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2400" i="1" kern="0" spc="0" baseline="29053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700" i="1" kern="0" spc="0" baseline="16504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400" kern="0" spc="30" baseline="29053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b="1" kern="0" spc="30" baseline="29053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400" kern="0" spc="30" baseline="29053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500" kern="0" spc="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400" kern="0" spc="30" baseline="29053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≡</a:t>
            </a:r>
            <a:r>
              <a:rPr sz="1500" kern="0" spc="30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400" kern="0" spc="30" baseline="29053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Σ</a:t>
            </a:r>
            <a:r>
              <a:rPr sz="1500" kern="0" spc="8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2400" kern="0" spc="30" baseline="3009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2400" i="1" kern="0" spc="0" baseline="29053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700" i="1" kern="0" spc="0" baseline="16504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ks</a:t>
            </a:r>
            <a:r>
              <a:rPr sz="1300" i="1" kern="0" spc="0" baseline="1549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400" i="1" kern="0" spc="0" baseline="29053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500" i="1" kern="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30" baseline="3009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500" kern="0" spc="-10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i="1" kern="0" spc="30" baseline="29053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500" i="1" kern="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30" baseline="29053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b="1" kern="0" spc="30" baseline="29053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500" b="1" kern="0" spc="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30" baseline="29053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500" kern="0" spc="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400" b="1" kern="0" spc="0" baseline="29053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i="1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400" kern="0" spc="30" baseline="29053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500" kern="0" spc="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400" kern="0" spc="30" baseline="29053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500" kern="0" spc="10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400" kern="0" spc="30" baseline="29053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Σ</a:t>
            </a:r>
            <a:r>
              <a:rPr sz="1500" kern="0" spc="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2400" i="1" kern="0" spc="0" baseline="29053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500" i="1" kern="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i="1" kern="0" spc="0" baseline="10376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300" i="1" kern="0" spc="0" baseline="13569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400" i="1" kern="0" spc="0" baseline="29053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500" i="1" kern="0" spc="1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30" baseline="29053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2400" b="1" kern="0" spc="30" baseline="29053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500" b="1" kern="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30" baseline="29053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500" kern="0" spc="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400" b="1" kern="0" spc="0" baseline="29053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100" i="1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400" kern="0" spc="30" baseline="29053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endParaRPr lang="Microsoft YaHei" altLang="Microsoft YaHei" sz="2400" baseline="29053" dirty="0"/>
          </a:p>
          <a:p>
            <a:pPr marL="538480" algn="l" rtl="0" eaLnBrk="0">
              <a:lnSpc>
                <a:spcPts val="2132"/>
              </a:lnSpc>
              <a:spcBef>
                <a:spcPts val="984"/>
              </a:spcBef>
              <a:tabLst/>
            </a:pPr>
            <a:r>
              <a:rPr sz="2300" kern="0" spc="0" baseline="21923" dirty="0">
                <a:solidFill>
                  <a:srgbClr val="000000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contraction</a:t>
            </a:r>
            <a:r>
              <a:rPr sz="1400" kern="0" spc="20" dirty="0">
                <a:solidFill>
                  <a:srgbClr val="000000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                        </a:t>
            </a:r>
            <a:r>
              <a:rPr sz="1400" kern="0" spc="10" dirty="0">
                <a:solidFill>
                  <a:srgbClr val="000000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                   </a:t>
            </a:r>
            <a:r>
              <a:rPr sz="2300" kern="0" spc="0" baseline="8335" dirty="0">
                <a:solidFill>
                  <a:srgbClr val="000000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primitive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2300" kern="0" spc="0" baseline="8335" dirty="0">
                <a:solidFill>
                  <a:srgbClr val="000000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s</a:t>
            </a:r>
            <a:r>
              <a:rPr sz="2300" kern="0" spc="10" baseline="8335" dirty="0">
                <a:solidFill>
                  <a:srgbClr val="000000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-</a:t>
            </a:r>
            <a:r>
              <a:rPr sz="2300" kern="0" spc="0" baseline="8335" dirty="0">
                <a:solidFill>
                  <a:srgbClr val="000000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type</a:t>
            </a:r>
            <a:endParaRPr lang="Gill Sans MT" altLang="Gill Sans MT" sz="2300" baseline="8335" dirty="0"/>
          </a:p>
          <a:p>
            <a:pPr algn="l" rtl="0" eaLnBrk="0">
              <a:lnSpc>
                <a:spcPct val="168000"/>
              </a:lnSpc>
              <a:tabLst/>
            </a:pPr>
            <a:endParaRPr lang="Arial" altLang="Arial" sz="1000" dirty="0"/>
          </a:p>
          <a:p>
            <a:pPr marL="146685" algn="l" rtl="0" eaLnBrk="0">
              <a:lnSpc>
                <a:spcPts val="2311"/>
              </a:lnSpc>
              <a:spcBef>
                <a:spcPts val="576"/>
              </a:spcBef>
              <a:tabLst/>
            </a:pPr>
            <a:r>
              <a:rPr sz="1900" kern="0" spc="1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  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Expanding</a:t>
            </a:r>
            <a:r>
              <a:rPr sz="1900" kern="0" spc="1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it</a:t>
            </a:r>
            <a:r>
              <a:rPr sz="1900" kern="0" spc="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out</a:t>
            </a:r>
            <a:r>
              <a:rPr sz="1900" kern="0" spc="1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gives</a:t>
            </a:r>
            <a:r>
              <a:rPr sz="19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1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81</a:t>
            </a:r>
            <a:r>
              <a:rPr sz="1900" kern="0" spc="14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primitive</a:t>
            </a:r>
            <a:r>
              <a:rPr sz="1900" kern="0" spc="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contributions</a:t>
            </a:r>
            <a:endParaRPr lang="Gill Sans MT" altLang="Gill Sans MT" sz="1900" dirty="0"/>
          </a:p>
          <a:p>
            <a:pPr marL="672465" algn="l" rtl="0" eaLnBrk="0">
              <a:lnSpc>
                <a:spcPts val="2032"/>
              </a:lnSpc>
              <a:spcBef>
                <a:spcPts val="560"/>
              </a:spcBef>
              <a:tabLst/>
            </a:pPr>
            <a:r>
              <a:rPr sz="2300" kern="0" spc="10" baseline="100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400" kern="0" spc="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600" i="1" kern="0" spc="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γ</a:t>
            </a:r>
            <a:r>
              <a:rPr sz="1700" i="1" kern="0" spc="0" baseline="-12039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AB</a:t>
            </a:r>
            <a:r>
              <a:rPr sz="1100" i="1" kern="0" spc="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600" kern="0" spc="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600" kern="0" spc="27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600" kern="0" spc="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Σ</a:t>
            </a:r>
            <a:r>
              <a:rPr sz="1600" kern="0" spc="46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600" kern="0" spc="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Σ </a:t>
            </a:r>
            <a:r>
              <a:rPr sz="1700" kern="0" spc="10" baseline="-27359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r>
              <a:rPr sz="1100" kern="0" spc="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600" kern="0" spc="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Σ  Σ  </a:t>
            </a:r>
            <a:r>
              <a:rPr sz="1600" i="1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600" i="1" kern="0" spc="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i="1" kern="0" spc="0" baseline="-21231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300" i="1" kern="0" spc="0" baseline="-27764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600" i="1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600" i="1" kern="0" spc="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kern="0" spc="10" baseline="-12039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r>
              <a:rPr sz="1700" i="1" kern="0" spc="0" baseline="-21231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300" i="1" kern="0" spc="0" baseline="-27764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600" i="1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600" i="1" kern="0" spc="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i="1" kern="0" spc="0" baseline="-21231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300" i="1" kern="0" spc="0" baseline="-27764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1600" i="1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600" i="1" kern="0" spc="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kern="0" spc="10" baseline="-12039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r>
              <a:rPr sz="1700" i="1" kern="0" spc="0" baseline="-21231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300" i="1" kern="0" spc="0" baseline="-27764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1600" kern="0" spc="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[0]</a:t>
            </a:r>
            <a:r>
              <a:rPr sz="1700" kern="0" spc="10" baseline="46176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(0)</a:t>
            </a:r>
            <a:endParaRPr lang="Microsoft YaHei" altLang="Microsoft YaHei" sz="1700" baseline="46176" dirty="0"/>
          </a:p>
          <a:p>
            <a:pPr algn="r" rtl="0" eaLnBrk="0">
              <a:lnSpc>
                <a:spcPts val="2389"/>
              </a:lnSpc>
              <a:spcBef>
                <a:spcPts val="277"/>
              </a:spcBef>
              <a:tabLst/>
            </a:pPr>
            <a:r>
              <a:rPr sz="2300" kern="0" spc="-110" baseline="100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400" kern="0" spc="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600" kern="0" spc="-1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[0]</a:t>
            </a:r>
            <a:r>
              <a:rPr sz="1700" kern="0" spc="-110" baseline="46665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(0)</a:t>
            </a:r>
            <a:r>
              <a:rPr sz="1100" kern="0" spc="2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600" kern="0" spc="-1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600" kern="0" spc="25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600" kern="0" spc="-1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∫</a:t>
            </a:r>
            <a:r>
              <a:rPr sz="1600" kern="0" spc="-25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400" i="1" kern="0" spc="-110" baseline="20032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2400" b="1" kern="0" spc="0" baseline="20032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700" kern="0" spc="210" baseline="-5422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sz="1100" kern="0" spc="-5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600" kern="0" spc="-6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∫</a:t>
            </a:r>
            <a:r>
              <a:rPr sz="1600" kern="0" spc="-25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400" i="1" kern="0" spc="-60" baseline="20032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2400" b="1" kern="0" spc="-60" baseline="20032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700" kern="0" spc="-60" baseline="-5422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sz="1600" i="1" kern="0" spc="-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600" i="1" kern="0" spc="8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-6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600" b="1" kern="0" spc="-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700" kern="0" spc="-60" baseline="-5422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sz="1100" kern="0" spc="1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400" kern="0" spc="-60" baseline="15692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500" kern="0" spc="-6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400" b="1" kern="0" spc="-60" baseline="20032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700" i="1" kern="0" spc="-60" baseline="-5422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600" kern="0" spc="-6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600" i="1" kern="0" spc="-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600" i="1" kern="0" spc="8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kern="0" spc="-60" baseline="9897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r>
              <a:rPr sz="1600" kern="0" spc="-6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600" b="1" kern="0" spc="-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700" kern="0" spc="-30" baseline="-5422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sz="1100" kern="0" spc="1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400" kern="0" spc="-30" baseline="15692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500" kern="0" spc="-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400" b="1" kern="0" spc="-30" baseline="20032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700" i="1" kern="0" spc="-30" baseline="-5422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600" kern="0" spc="-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600" kern="0" spc="10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</a:t>
            </a:r>
            <a:r>
              <a:rPr sz="1600" i="1" kern="0" spc="-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m </a:t>
            </a:r>
            <a:r>
              <a:rPr sz="1600" kern="0" spc="-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600" b="1" kern="0" spc="-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700" kern="0" spc="-30" baseline="-5422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sz="1100" kern="0" spc="1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400" kern="0" spc="-30" baseline="15692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500" kern="0" spc="-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400" b="1" kern="0" spc="-30" baseline="20032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700" i="1" kern="0" spc="-30" baseline="-5422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1600" kern="0" spc="-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600" i="1" kern="0" spc="-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600" i="1" kern="0" spc="1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-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600" b="1" kern="0" spc="-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700" kern="0" spc="-30" baseline="-5422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sz="1100" kern="0" spc="1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400" kern="0" spc="-30" baseline="15692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500" kern="0" spc="-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400" b="1" kern="0" spc="-30" baseline="20032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700" i="1" kern="0" spc="-40" baseline="-5422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1600" kern="0" spc="-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endParaRPr lang="Microsoft YaHei" altLang="Microsoft YaHei" sz="1600" dirty="0"/>
          </a:p>
        </p:txBody>
      </p:sp>
      <p:sp>
        <p:nvSpPr>
          <p:cNvPr id="164" name="textbox 164"/>
          <p:cNvSpPr/>
          <p:nvPr/>
        </p:nvSpPr>
        <p:spPr>
          <a:xfrm>
            <a:off x="6325406" y="5242030"/>
            <a:ext cx="102235" cy="1606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86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1100" i="1" kern="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kern="0" spc="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endParaRPr lang="Microsoft YaHei" altLang="Microsoft YaHei" sz="1100" dirty="0"/>
          </a:p>
        </p:txBody>
      </p:sp>
      <p:sp>
        <p:nvSpPr>
          <p:cNvPr id="166" name="textbox 166"/>
          <p:cNvSpPr/>
          <p:nvPr/>
        </p:nvSpPr>
        <p:spPr>
          <a:xfrm>
            <a:off x="6344199" y="5149783"/>
            <a:ext cx="80010" cy="1181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243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67000"/>
              </a:lnSpc>
              <a:tabLst/>
            </a:pPr>
            <a:r>
              <a:rPr sz="900" i="1" kern="0" spc="-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900" dirty="0"/>
          </a:p>
        </p:txBody>
      </p:sp>
      <p:sp>
        <p:nvSpPr>
          <p:cNvPr id="168" name="textbox 168"/>
          <p:cNvSpPr/>
          <p:nvPr/>
        </p:nvSpPr>
        <p:spPr>
          <a:xfrm>
            <a:off x="5340912" y="5242030"/>
            <a:ext cx="60325" cy="1606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86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1100" i="1" kern="0" spc="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endParaRPr lang="Arial" altLang="Arial" sz="1100" dirty="0"/>
          </a:p>
        </p:txBody>
      </p:sp>
      <p:sp>
        <p:nvSpPr>
          <p:cNvPr id="170" name="textbox 170"/>
          <p:cNvSpPr/>
          <p:nvPr/>
        </p:nvSpPr>
        <p:spPr>
          <a:xfrm>
            <a:off x="5356457" y="5149783"/>
            <a:ext cx="80010" cy="1181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243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67000"/>
              </a:lnSpc>
              <a:tabLst/>
            </a:pPr>
            <a:r>
              <a:rPr sz="900" i="1" kern="0" spc="-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900" dirty="0"/>
          </a:p>
        </p:txBody>
      </p:sp>
      <p:pic>
        <p:nvPicPr>
          <p:cNvPr id="172" name="picture 1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986947" y="5101626"/>
            <a:ext cx="205104" cy="325955"/>
          </a:xfrm>
          <a:prstGeom prst="rect">
            <a:avLst/>
          </a:prstGeom>
        </p:spPr>
      </p:pic>
      <p:sp>
        <p:nvSpPr>
          <p:cNvPr id="174" name="textbox 174"/>
          <p:cNvSpPr/>
          <p:nvPr/>
        </p:nvSpPr>
        <p:spPr>
          <a:xfrm>
            <a:off x="4087591" y="5242030"/>
            <a:ext cx="90805" cy="1606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86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11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1100" dirty="0"/>
          </a:p>
        </p:txBody>
      </p:sp>
      <p:sp>
        <p:nvSpPr>
          <p:cNvPr id="176" name="textbox 176"/>
          <p:cNvSpPr/>
          <p:nvPr/>
        </p:nvSpPr>
        <p:spPr>
          <a:xfrm>
            <a:off x="4106646" y="5149783"/>
            <a:ext cx="80010" cy="1181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243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67000"/>
              </a:lnSpc>
              <a:tabLst/>
            </a:pPr>
            <a:r>
              <a:rPr sz="900" i="1" kern="0" spc="-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900" dirty="0"/>
          </a:p>
        </p:txBody>
      </p:sp>
      <p:sp>
        <p:nvSpPr>
          <p:cNvPr id="178" name="textbox 178"/>
          <p:cNvSpPr/>
          <p:nvPr/>
        </p:nvSpPr>
        <p:spPr>
          <a:xfrm>
            <a:off x="3106598" y="5242030"/>
            <a:ext cx="90805" cy="1606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86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11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1100" dirty="0"/>
          </a:p>
        </p:txBody>
      </p:sp>
      <p:sp>
        <p:nvSpPr>
          <p:cNvPr id="180" name="textbox 180"/>
          <p:cNvSpPr/>
          <p:nvPr/>
        </p:nvSpPr>
        <p:spPr>
          <a:xfrm>
            <a:off x="3139225" y="5149783"/>
            <a:ext cx="80010" cy="1181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243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67000"/>
              </a:lnSpc>
              <a:tabLst/>
            </a:pPr>
            <a:r>
              <a:rPr sz="900" i="1" kern="0" spc="-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900" dirty="0"/>
          </a:p>
        </p:txBody>
      </p:sp>
      <p:sp>
        <p:nvSpPr>
          <p:cNvPr id="182" name="textbox 182"/>
          <p:cNvSpPr/>
          <p:nvPr/>
        </p:nvSpPr>
        <p:spPr>
          <a:xfrm>
            <a:off x="4227055" y="4913148"/>
            <a:ext cx="60325" cy="1606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86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1100" i="1" kern="0" spc="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endParaRPr lang="Arial" altLang="Arial" sz="1100" dirty="0"/>
          </a:p>
        </p:txBody>
      </p:sp>
      <p:sp>
        <p:nvSpPr>
          <p:cNvPr id="184" name="textbox 184"/>
          <p:cNvSpPr/>
          <p:nvPr/>
        </p:nvSpPr>
        <p:spPr>
          <a:xfrm>
            <a:off x="4158379" y="4822097"/>
            <a:ext cx="69850" cy="2374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57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7000"/>
              </a:lnSpc>
              <a:tabLst/>
            </a:pPr>
            <a:r>
              <a:rPr sz="1600" kern="0" spc="-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endParaRPr lang="Microsoft YaHei" altLang="Microsoft YaHei" sz="1600" dirty="0"/>
          </a:p>
        </p:txBody>
      </p:sp>
      <p:sp>
        <p:nvSpPr>
          <p:cNvPr id="186" name="textbox 186"/>
          <p:cNvSpPr/>
          <p:nvPr/>
        </p:nvSpPr>
        <p:spPr>
          <a:xfrm>
            <a:off x="3957599" y="4913148"/>
            <a:ext cx="60325" cy="1606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86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1100" i="1" kern="0" spc="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endParaRPr lang="Arial" altLang="Arial" sz="1100" dirty="0"/>
          </a:p>
        </p:txBody>
      </p:sp>
      <p:sp>
        <p:nvSpPr>
          <p:cNvPr id="188" name="textbox 188"/>
          <p:cNvSpPr/>
          <p:nvPr/>
        </p:nvSpPr>
        <p:spPr>
          <a:xfrm>
            <a:off x="3844687" y="4822097"/>
            <a:ext cx="69850" cy="2374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57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7000"/>
              </a:lnSpc>
              <a:tabLst/>
            </a:pPr>
            <a:r>
              <a:rPr sz="1600" kern="0" spc="-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endParaRPr lang="Microsoft YaHei" altLang="Microsoft YaHei" sz="1600" dirty="0"/>
          </a:p>
        </p:txBody>
      </p:sp>
      <p:sp>
        <p:nvSpPr>
          <p:cNvPr id="190" name="textbox 190"/>
          <p:cNvSpPr/>
          <p:nvPr/>
        </p:nvSpPr>
        <p:spPr>
          <a:xfrm>
            <a:off x="3618816" y="4913148"/>
            <a:ext cx="90805" cy="1606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86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11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1100" dirty="0"/>
          </a:p>
        </p:txBody>
      </p:sp>
      <p:sp>
        <p:nvSpPr>
          <p:cNvPr id="192" name="textbox 192"/>
          <p:cNvSpPr/>
          <p:nvPr/>
        </p:nvSpPr>
        <p:spPr>
          <a:xfrm>
            <a:off x="3489276" y="4822097"/>
            <a:ext cx="69850" cy="2374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57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7000"/>
              </a:lnSpc>
              <a:tabLst/>
            </a:pPr>
            <a:r>
              <a:rPr sz="1600" kern="0" spc="-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endParaRPr lang="Microsoft YaHei" altLang="Microsoft YaHei" sz="1600" dirty="0"/>
          </a:p>
        </p:txBody>
      </p:sp>
      <p:sp>
        <p:nvSpPr>
          <p:cNvPr id="194" name="textbox 194"/>
          <p:cNvSpPr/>
          <p:nvPr/>
        </p:nvSpPr>
        <p:spPr>
          <a:xfrm>
            <a:off x="3324660" y="4913148"/>
            <a:ext cx="90805" cy="1606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86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11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1100" dirty="0"/>
          </a:p>
        </p:txBody>
      </p:sp>
      <p:sp>
        <p:nvSpPr>
          <p:cNvPr id="196" name="textbox 196"/>
          <p:cNvSpPr/>
          <p:nvPr/>
        </p:nvSpPr>
        <p:spPr>
          <a:xfrm>
            <a:off x="3175585" y="4822097"/>
            <a:ext cx="69850" cy="2374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57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7000"/>
              </a:lnSpc>
              <a:tabLst/>
            </a:pPr>
            <a:r>
              <a:rPr sz="1600" kern="0" spc="-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endParaRPr lang="Microsoft YaHei" altLang="Microsoft YaHei" sz="1600" dirty="0"/>
          </a:p>
        </p:txBody>
      </p:sp>
      <p:sp>
        <p:nvSpPr>
          <p:cNvPr id="198" name="textbox 198"/>
          <p:cNvSpPr/>
          <p:nvPr/>
        </p:nvSpPr>
        <p:spPr>
          <a:xfrm>
            <a:off x="3116148" y="4947621"/>
            <a:ext cx="102235" cy="1606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86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1100" i="1" kern="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100" kern="0" spc="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endParaRPr lang="Microsoft YaHei" altLang="Microsoft YaHei" sz="1100" dirty="0"/>
          </a:p>
        </p:txBody>
      </p:sp>
      <p:sp>
        <p:nvSpPr>
          <p:cNvPr id="200" name="textbox 200"/>
          <p:cNvSpPr/>
          <p:nvPr/>
        </p:nvSpPr>
        <p:spPr>
          <a:xfrm>
            <a:off x="2956075" y="4756860"/>
            <a:ext cx="92710" cy="152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515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92000"/>
              </a:lnSpc>
              <a:tabLst/>
            </a:pPr>
            <a:r>
              <a:rPr sz="900" kern="0" spc="-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3</a:t>
            </a:r>
            <a:endParaRPr lang="Microsoft YaHei" altLang="Microsoft YaHei" sz="900" dirty="0"/>
          </a:p>
        </p:txBody>
      </p:sp>
      <p:sp>
        <p:nvSpPr>
          <p:cNvPr id="202" name="textbox 202"/>
          <p:cNvSpPr/>
          <p:nvPr/>
        </p:nvSpPr>
        <p:spPr>
          <a:xfrm>
            <a:off x="2821120" y="4947621"/>
            <a:ext cx="60325" cy="1606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86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1100" i="1" kern="0" spc="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endParaRPr lang="Arial" altLang="Arial" sz="1100" dirty="0"/>
          </a:p>
        </p:txBody>
      </p:sp>
      <p:sp>
        <p:nvSpPr>
          <p:cNvPr id="204" name="textbox 204"/>
          <p:cNvSpPr/>
          <p:nvPr/>
        </p:nvSpPr>
        <p:spPr>
          <a:xfrm>
            <a:off x="2717314" y="4756860"/>
            <a:ext cx="92710" cy="152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515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92000"/>
              </a:lnSpc>
              <a:tabLst/>
            </a:pPr>
            <a:r>
              <a:rPr sz="900" kern="0" spc="-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3</a:t>
            </a:r>
            <a:endParaRPr lang="Microsoft YaHei" altLang="Microsoft YaHei" sz="900" dirty="0"/>
          </a:p>
        </p:txBody>
      </p:sp>
      <p:sp>
        <p:nvSpPr>
          <p:cNvPr id="206" name="textbox 206"/>
          <p:cNvSpPr/>
          <p:nvPr/>
        </p:nvSpPr>
        <p:spPr>
          <a:xfrm>
            <a:off x="2491540" y="4947621"/>
            <a:ext cx="90805" cy="1606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86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11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1100" dirty="0"/>
          </a:p>
        </p:txBody>
      </p:sp>
      <p:sp>
        <p:nvSpPr>
          <p:cNvPr id="208" name="textbox 208"/>
          <p:cNvSpPr/>
          <p:nvPr/>
        </p:nvSpPr>
        <p:spPr>
          <a:xfrm>
            <a:off x="2455882" y="4756860"/>
            <a:ext cx="92710" cy="152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515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92000"/>
              </a:lnSpc>
              <a:tabLst/>
            </a:pPr>
            <a:r>
              <a:rPr sz="900" kern="0" spc="-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3</a:t>
            </a:r>
            <a:endParaRPr lang="Microsoft YaHei" altLang="Microsoft YaHei" sz="900" dirty="0"/>
          </a:p>
        </p:txBody>
      </p:sp>
      <p:sp>
        <p:nvSpPr>
          <p:cNvPr id="210" name="textbox 210"/>
          <p:cNvSpPr/>
          <p:nvPr/>
        </p:nvSpPr>
        <p:spPr>
          <a:xfrm>
            <a:off x="2196512" y="4947621"/>
            <a:ext cx="90805" cy="1606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86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11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1100" dirty="0"/>
          </a:p>
        </p:txBody>
      </p:sp>
      <p:sp>
        <p:nvSpPr>
          <p:cNvPr id="212" name="textbox 212"/>
          <p:cNvSpPr/>
          <p:nvPr/>
        </p:nvSpPr>
        <p:spPr>
          <a:xfrm>
            <a:off x="2221567" y="4756860"/>
            <a:ext cx="92710" cy="152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515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92000"/>
              </a:lnSpc>
              <a:tabLst/>
            </a:pPr>
            <a:r>
              <a:rPr sz="900" kern="0" spc="-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3</a:t>
            </a:r>
            <a:endParaRPr lang="Microsoft YaHei" altLang="Microsoft YaHei" sz="900" dirty="0"/>
          </a:p>
        </p:txBody>
      </p:sp>
      <p:sp>
        <p:nvSpPr>
          <p:cNvPr id="214" name="path"/>
          <p:cNvSpPr/>
          <p:nvPr/>
        </p:nvSpPr>
        <p:spPr>
          <a:xfrm>
            <a:off x="3042061" y="3751233"/>
            <a:ext cx="258472" cy="258472"/>
          </a:xfrm>
          <a:custGeom>
            <a:avLst/>
            <a:gdLst/>
            <a:ahLst/>
            <a:cxnLst/>
            <a:rect l="0" t="0" r="0" b="0"/>
            <a:pathLst>
              <a:path w="407" h="407">
                <a:moveTo>
                  <a:pt x="401" y="401"/>
                </a:moveTo>
                <a:lnTo>
                  <a:pt x="5" y="5"/>
                </a:lnTo>
              </a:path>
            </a:pathLst>
          </a:custGeom>
          <a:noFill/>
          <a:ln w="10477" cap="flat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6" name="path"/>
          <p:cNvSpPr/>
          <p:nvPr/>
        </p:nvSpPr>
        <p:spPr>
          <a:xfrm>
            <a:off x="1972137" y="3747389"/>
            <a:ext cx="719173" cy="332360"/>
          </a:xfrm>
          <a:custGeom>
            <a:avLst/>
            <a:gdLst/>
            <a:ahLst/>
            <a:cxnLst/>
            <a:rect l="0" t="0" r="0" b="0"/>
            <a:pathLst>
              <a:path w="1132" h="523">
                <a:moveTo>
                  <a:pt x="3" y="515"/>
                </a:moveTo>
                <a:lnTo>
                  <a:pt x="1129" y="7"/>
                </a:lnTo>
              </a:path>
            </a:pathLst>
          </a:custGeom>
          <a:noFill/>
          <a:ln w="10477" cap="flat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8" name="textbox 218"/>
          <p:cNvSpPr/>
          <p:nvPr/>
        </p:nvSpPr>
        <p:spPr>
          <a:xfrm>
            <a:off x="5107042" y="3511306"/>
            <a:ext cx="90805" cy="1606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86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11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1100" dirty="0"/>
          </a:p>
        </p:txBody>
      </p:sp>
      <p:sp>
        <p:nvSpPr>
          <p:cNvPr id="220" name="textbox 220"/>
          <p:cNvSpPr/>
          <p:nvPr/>
        </p:nvSpPr>
        <p:spPr>
          <a:xfrm>
            <a:off x="5092165" y="3419059"/>
            <a:ext cx="80010" cy="1181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242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67000"/>
              </a:lnSpc>
              <a:tabLst/>
            </a:pPr>
            <a:r>
              <a:rPr sz="900" i="1" kern="0" spc="-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900" dirty="0"/>
          </a:p>
        </p:txBody>
      </p:sp>
      <p:sp>
        <p:nvSpPr>
          <p:cNvPr id="222" name="textbox 222"/>
          <p:cNvSpPr/>
          <p:nvPr/>
        </p:nvSpPr>
        <p:spPr>
          <a:xfrm>
            <a:off x="4777129" y="3511306"/>
            <a:ext cx="90805" cy="1606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86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11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1100" dirty="0"/>
          </a:p>
        </p:txBody>
      </p:sp>
      <p:sp>
        <p:nvSpPr>
          <p:cNvPr id="224" name="textbox 224"/>
          <p:cNvSpPr/>
          <p:nvPr/>
        </p:nvSpPr>
        <p:spPr>
          <a:xfrm>
            <a:off x="4722762" y="3420256"/>
            <a:ext cx="69850" cy="2374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56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7000"/>
              </a:lnSpc>
              <a:tabLst/>
            </a:pPr>
            <a:r>
              <a:rPr sz="1600" kern="0" spc="-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endParaRPr lang="Microsoft YaHei" altLang="Microsoft YaHei" sz="1600" dirty="0"/>
          </a:p>
        </p:txBody>
      </p:sp>
      <p:sp>
        <p:nvSpPr>
          <p:cNvPr id="226" name="textbox 226"/>
          <p:cNvSpPr/>
          <p:nvPr/>
        </p:nvSpPr>
        <p:spPr>
          <a:xfrm>
            <a:off x="4569201" y="3545778"/>
            <a:ext cx="90805" cy="1606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86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11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1100" dirty="0"/>
          </a:p>
        </p:txBody>
      </p:sp>
      <p:sp>
        <p:nvSpPr>
          <p:cNvPr id="228" name="textbox 228"/>
          <p:cNvSpPr/>
          <p:nvPr/>
        </p:nvSpPr>
        <p:spPr>
          <a:xfrm>
            <a:off x="4503122" y="3355017"/>
            <a:ext cx="92710" cy="152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516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92000"/>
              </a:lnSpc>
              <a:tabLst/>
            </a:pPr>
            <a:r>
              <a:rPr sz="900" kern="0" spc="-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3</a:t>
            </a:r>
            <a:endParaRPr lang="Microsoft YaHei" altLang="Microsoft YaHei" sz="900" dirty="0"/>
          </a:p>
        </p:txBody>
      </p:sp>
      <p:sp>
        <p:nvSpPr>
          <p:cNvPr id="230" name="textbox 230"/>
          <p:cNvSpPr/>
          <p:nvPr/>
        </p:nvSpPr>
        <p:spPr>
          <a:xfrm>
            <a:off x="3349237" y="3511306"/>
            <a:ext cx="90805" cy="1606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86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11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1100" dirty="0"/>
          </a:p>
        </p:txBody>
      </p:sp>
      <p:sp>
        <p:nvSpPr>
          <p:cNvPr id="232" name="textbox 232"/>
          <p:cNvSpPr/>
          <p:nvPr/>
        </p:nvSpPr>
        <p:spPr>
          <a:xfrm>
            <a:off x="3310991" y="3419059"/>
            <a:ext cx="80010" cy="1181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242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67000"/>
              </a:lnSpc>
              <a:tabLst/>
            </a:pPr>
            <a:r>
              <a:rPr sz="900" i="1" kern="0" spc="-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900" dirty="0"/>
          </a:p>
        </p:txBody>
      </p:sp>
      <p:sp>
        <p:nvSpPr>
          <p:cNvPr id="234" name="textbox 234"/>
          <p:cNvSpPr/>
          <p:nvPr/>
        </p:nvSpPr>
        <p:spPr>
          <a:xfrm>
            <a:off x="2981560" y="3511306"/>
            <a:ext cx="90805" cy="1606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86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11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1100" dirty="0"/>
          </a:p>
        </p:txBody>
      </p:sp>
      <p:sp>
        <p:nvSpPr>
          <p:cNvPr id="236" name="textbox 236"/>
          <p:cNvSpPr/>
          <p:nvPr/>
        </p:nvSpPr>
        <p:spPr>
          <a:xfrm>
            <a:off x="2962746" y="3419059"/>
            <a:ext cx="80010" cy="1181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242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67000"/>
              </a:lnSpc>
              <a:tabLst/>
            </a:pPr>
            <a:r>
              <a:rPr sz="900" i="1" kern="0" spc="-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900" dirty="0"/>
          </a:p>
        </p:txBody>
      </p:sp>
      <p:sp>
        <p:nvSpPr>
          <p:cNvPr id="238" name="textbox 238"/>
          <p:cNvSpPr/>
          <p:nvPr/>
        </p:nvSpPr>
        <p:spPr>
          <a:xfrm>
            <a:off x="2322123" y="3545778"/>
            <a:ext cx="90805" cy="1606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86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1100" i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endParaRPr lang="Arial" altLang="Arial" sz="1100" dirty="0"/>
          </a:p>
        </p:txBody>
      </p:sp>
      <p:sp>
        <p:nvSpPr>
          <p:cNvPr id="240" name="textbox 240"/>
          <p:cNvSpPr/>
          <p:nvPr/>
        </p:nvSpPr>
        <p:spPr>
          <a:xfrm>
            <a:off x="2311102" y="3355017"/>
            <a:ext cx="92710" cy="152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516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92000"/>
              </a:lnSpc>
              <a:tabLst/>
            </a:pPr>
            <a:r>
              <a:rPr sz="900" kern="0" spc="-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3</a:t>
            </a:r>
            <a:endParaRPr lang="Microsoft YaHei" altLang="Microsoft YaHei" sz="900" dirty="0"/>
          </a:p>
        </p:txBody>
      </p:sp>
      <p:pic>
        <p:nvPicPr>
          <p:cNvPr id="242" name="picture 2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9310892" y="1841991"/>
            <a:ext cx="659672" cy="679020"/>
          </a:xfrm>
          <a:prstGeom prst="rect">
            <a:avLst/>
          </a:prstGeom>
        </p:spPr>
      </p:pic>
      <p:pic>
        <p:nvPicPr>
          <p:cNvPr id="244" name="picture 2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7450036" y="3182699"/>
            <a:ext cx="658521" cy="677431"/>
          </a:xfrm>
          <a:prstGeom prst="rect">
            <a:avLst/>
          </a:prstGeom>
        </p:spPr>
      </p:pic>
      <p:sp>
        <p:nvSpPr>
          <p:cNvPr id="246" name="path"/>
          <p:cNvSpPr/>
          <p:nvPr/>
        </p:nvSpPr>
        <p:spPr>
          <a:xfrm>
            <a:off x="7689599" y="2386914"/>
            <a:ext cx="2035528" cy="931429"/>
          </a:xfrm>
          <a:custGeom>
            <a:avLst/>
            <a:gdLst/>
            <a:ahLst/>
            <a:cxnLst/>
            <a:rect l="0" t="0" r="0" b="0"/>
            <a:pathLst>
              <a:path w="3205" h="1466">
                <a:moveTo>
                  <a:pt x="13" y="1436"/>
                </a:moveTo>
                <a:lnTo>
                  <a:pt x="3192" y="30"/>
                </a:lnTo>
              </a:path>
            </a:pathLst>
          </a:custGeom>
          <a:noFill/>
          <a:ln w="41909" cap="flat">
            <a:solidFill>
              <a:srgbClr val="FF26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8" name="textbox 248"/>
          <p:cNvSpPr/>
          <p:nvPr/>
        </p:nvSpPr>
        <p:spPr>
          <a:xfrm>
            <a:off x="1022067" y="4003601"/>
            <a:ext cx="4131309" cy="294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117"/>
              </a:lnSpc>
              <a:tabLst/>
            </a:pPr>
            <a:r>
              <a:rPr sz="2300" kern="0" spc="0" baseline="1122" dirty="0">
                <a:solidFill>
                  <a:srgbClr val="000000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coefficient</a:t>
            </a:r>
            <a:r>
              <a:rPr sz="1400" kern="0" spc="30" dirty="0">
                <a:solidFill>
                  <a:srgbClr val="000000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            </a:t>
            </a:r>
            <a:r>
              <a:rPr sz="1400" kern="0" spc="20" dirty="0">
                <a:solidFill>
                  <a:srgbClr val="000000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   </a:t>
            </a:r>
            <a:r>
              <a:rPr sz="2300" kern="0" spc="0" baseline="14710" dirty="0">
                <a:solidFill>
                  <a:srgbClr val="000000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normalization</a:t>
            </a:r>
            <a:r>
              <a:rPr sz="1400" kern="0" spc="20" dirty="0">
                <a:solidFill>
                  <a:srgbClr val="000000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            </a:t>
            </a:r>
            <a:r>
              <a:rPr sz="2300" kern="0" spc="0" baseline="-14730" dirty="0">
                <a:solidFill>
                  <a:srgbClr val="000000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Gaussian</a:t>
            </a:r>
            <a:endParaRPr lang="Gill Sans MT" altLang="Gill Sans MT" sz="2300" baseline="-14730" dirty="0"/>
          </a:p>
        </p:txBody>
      </p:sp>
      <p:sp>
        <p:nvSpPr>
          <p:cNvPr id="250" name="textbox 250"/>
          <p:cNvSpPr/>
          <p:nvPr/>
        </p:nvSpPr>
        <p:spPr>
          <a:xfrm>
            <a:off x="8509368" y="3005192"/>
            <a:ext cx="1294764" cy="3219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ts val="2332"/>
              </a:lnSpc>
              <a:tabLst/>
            </a:pPr>
            <a:r>
              <a:rPr sz="1900" i="1" kern="0" spc="100" baseline="10379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200" i="1" kern="0" spc="15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300" kern="0" spc="-130" baseline="59245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sz="800" kern="0" spc="24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900" kern="0" spc="-130" baseline="13121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200" kern="0" spc="2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kern="0" spc="-1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1200" kern="0" spc="5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900" b="1" kern="0" spc="-10" baseline="13121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300" kern="0" spc="-10" baseline="-887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sz="800" kern="0" spc="17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900" kern="0" spc="-10" baseline="15862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2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900" b="1" kern="0" spc="-10" baseline="13121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300" kern="0" spc="-10" baseline="-887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sz="800" kern="0" spc="1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kern="0" spc="-1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|</a:t>
            </a:r>
            <a:r>
              <a:rPr sz="1200" kern="0" spc="-9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10" baseline="63251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800" kern="0" spc="-1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300" kern="0" spc="-10" baseline="67258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  <a:endParaRPr lang="Microsoft YaHei" altLang="Microsoft YaHei" sz="1300" baseline="67258" dirty="0"/>
          </a:p>
        </p:txBody>
      </p:sp>
      <p:pic>
        <p:nvPicPr>
          <p:cNvPr id="252" name="picture 2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8589456" y="3031481"/>
            <a:ext cx="115911" cy="257883"/>
          </a:xfrm>
          <a:prstGeom prst="rect">
            <a:avLst/>
          </a:prstGeom>
        </p:spPr>
      </p:pic>
      <p:sp>
        <p:nvSpPr>
          <p:cNvPr id="254" name="path"/>
          <p:cNvSpPr/>
          <p:nvPr/>
        </p:nvSpPr>
        <p:spPr>
          <a:xfrm>
            <a:off x="3703547" y="3666152"/>
            <a:ext cx="822256" cy="225092"/>
          </a:xfrm>
          <a:custGeom>
            <a:avLst/>
            <a:gdLst/>
            <a:ahLst/>
            <a:cxnLst/>
            <a:rect l="0" t="0" r="0" b="0"/>
            <a:pathLst>
              <a:path w="1294" h="354">
                <a:moveTo>
                  <a:pt x="1292" y="346"/>
                </a:moveTo>
                <a:lnTo>
                  <a:pt x="2" y="7"/>
                </a:lnTo>
              </a:path>
            </a:pathLst>
          </a:custGeom>
          <a:noFill/>
          <a:ln w="10477" cap="flat">
            <a:solidFill>
              <a:srgbClr val="595959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56" name="textbox 256"/>
          <p:cNvSpPr/>
          <p:nvPr/>
        </p:nvSpPr>
        <p:spPr>
          <a:xfrm>
            <a:off x="9542557" y="2016562"/>
            <a:ext cx="210820" cy="229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594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79000"/>
              </a:lnSpc>
              <a:tabLst/>
            </a:pPr>
            <a:r>
              <a:rPr sz="2600" i="1" kern="0" spc="-70" baseline="-14023" dirty="0">
                <a:solidFill>
                  <a:srgbClr val="FFFB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900" kern="0" spc="-70" baseline="16448" dirty="0">
                <a:solidFill>
                  <a:srgbClr val="FFFB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endParaRPr lang="Microsoft YaHei" altLang="Microsoft YaHei" sz="1900" baseline="16448" dirty="0"/>
          </a:p>
        </p:txBody>
      </p:sp>
      <p:sp>
        <p:nvSpPr>
          <p:cNvPr id="258" name="textbox 258"/>
          <p:cNvSpPr/>
          <p:nvPr/>
        </p:nvSpPr>
        <p:spPr>
          <a:xfrm>
            <a:off x="7682138" y="3355683"/>
            <a:ext cx="210820" cy="229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59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79000"/>
              </a:lnSpc>
              <a:tabLst/>
            </a:pPr>
            <a:r>
              <a:rPr sz="2600" i="1" kern="0" spc="-70" baseline="-14023" dirty="0">
                <a:solidFill>
                  <a:srgbClr val="FFFB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900" kern="0" spc="-70" baseline="16448" dirty="0">
                <a:solidFill>
                  <a:srgbClr val="FFFB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endParaRPr lang="Microsoft YaHei" altLang="Microsoft YaHei" sz="1900" baseline="16448" dirty="0"/>
          </a:p>
        </p:txBody>
      </p:sp>
      <p:pic>
        <p:nvPicPr>
          <p:cNvPr id="260" name="picture 2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7571601" y="3196211"/>
            <a:ext cx="205942" cy="168635"/>
          </a:xfrm>
          <a:prstGeom prst="rect">
            <a:avLst/>
          </a:prstGeom>
        </p:spPr>
      </p:pic>
      <p:pic>
        <p:nvPicPr>
          <p:cNvPr id="262" name="picture 2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9637186" y="2340412"/>
            <a:ext cx="205940" cy="168636"/>
          </a:xfrm>
          <a:prstGeom prst="rect">
            <a:avLst/>
          </a:prstGeom>
        </p:spPr>
      </p:pic>
      <p:sp>
        <p:nvSpPr>
          <p:cNvPr id="264" name="textbox 264"/>
          <p:cNvSpPr/>
          <p:nvPr/>
        </p:nvSpPr>
        <p:spPr>
          <a:xfrm>
            <a:off x="7752045" y="3516332"/>
            <a:ext cx="137160" cy="1778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84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7000"/>
              </a:lnSpc>
              <a:tabLst/>
            </a:pPr>
            <a:r>
              <a:rPr sz="1300" i="1" kern="0" spc="0" dirty="0">
                <a:solidFill>
                  <a:srgbClr val="FFFB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lang="Arial" altLang="Arial" sz="1300" dirty="0"/>
          </a:p>
        </p:txBody>
      </p:sp>
      <p:sp>
        <p:nvSpPr>
          <p:cNvPr id="266" name="textbox 266"/>
          <p:cNvSpPr/>
          <p:nvPr/>
        </p:nvSpPr>
        <p:spPr>
          <a:xfrm>
            <a:off x="9620053" y="2177212"/>
            <a:ext cx="129539" cy="1752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28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5000"/>
              </a:lnSpc>
              <a:tabLst/>
            </a:pPr>
            <a:r>
              <a:rPr sz="1300" i="1" kern="0" spc="-10" dirty="0">
                <a:solidFill>
                  <a:srgbClr val="FFFB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endParaRPr lang="Arial" altLang="Arial" sz="1300" dirty="0"/>
          </a:p>
        </p:txBody>
      </p:sp>
      <p:sp>
        <p:nvSpPr>
          <p:cNvPr id="268" name="textbox 268"/>
          <p:cNvSpPr/>
          <p:nvPr/>
        </p:nvSpPr>
        <p:spPr>
          <a:xfrm>
            <a:off x="9737621" y="6335095"/>
            <a:ext cx="97789" cy="1593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38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1100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picture 2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1057275"/>
            <a:ext cx="10058400" cy="5657850"/>
          </a:xfrm>
          <a:prstGeom prst="rect">
            <a:avLst/>
          </a:prstGeom>
        </p:spPr>
      </p:pic>
      <p:sp>
        <p:nvSpPr>
          <p:cNvPr id="272" name="textbox 272"/>
          <p:cNvSpPr/>
          <p:nvPr/>
        </p:nvSpPr>
        <p:spPr>
          <a:xfrm>
            <a:off x="574488" y="2330592"/>
            <a:ext cx="8013065" cy="31140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5875" algn="l" rtl="0" eaLnBrk="0">
              <a:lnSpc>
                <a:spcPts val="2311"/>
              </a:lnSpc>
              <a:tabLst/>
            </a:pPr>
            <a:r>
              <a:rPr sz="1900" kern="0" spc="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  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Key</a:t>
            </a:r>
            <a:r>
              <a:rPr sz="1900" kern="0" spc="15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result</a:t>
            </a:r>
            <a:r>
              <a:rPr sz="1900" kern="0" spc="6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:</a:t>
            </a:r>
            <a:r>
              <a:rPr sz="1900" kern="0" spc="-1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this</a:t>
            </a:r>
            <a:r>
              <a:rPr sz="1900" kern="0" spc="6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difficult</a:t>
            </a:r>
            <a:r>
              <a:rPr sz="1900" kern="0" spc="6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-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looking</a:t>
            </a:r>
            <a:r>
              <a:rPr sz="1900" kern="0" spc="1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6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6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D</a:t>
            </a:r>
            <a:r>
              <a:rPr sz="1900" kern="0" spc="1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integral</a:t>
            </a:r>
            <a:r>
              <a:rPr sz="1900" kern="0" spc="10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can</a:t>
            </a:r>
            <a:r>
              <a:rPr sz="1900" kern="0" spc="14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be</a:t>
            </a:r>
            <a:r>
              <a:rPr sz="1900" kern="0" spc="15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reduced</a:t>
            </a:r>
            <a:r>
              <a:rPr sz="1900" kern="0" spc="6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to</a:t>
            </a:r>
            <a:r>
              <a:rPr sz="19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</a:t>
            </a:r>
            <a:r>
              <a:rPr sz="1900" kern="0" spc="6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 </a:t>
            </a:r>
            <a:r>
              <a:rPr sz="1900" kern="0" spc="5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1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D</a:t>
            </a:r>
            <a:r>
              <a:rPr sz="1900" kern="0" spc="5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integral</a:t>
            </a:r>
            <a:endParaRPr lang="Gill Sans MT" altLang="Gill Sans MT" sz="1900" dirty="0"/>
          </a:p>
          <a:p>
            <a:pPr marL="544194" algn="l" rtl="0" eaLnBrk="0">
              <a:lnSpc>
                <a:spcPts val="2054"/>
              </a:lnSpc>
              <a:spcBef>
                <a:spcPts val="379"/>
              </a:spcBef>
              <a:tabLst/>
            </a:pP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   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As first proven</a:t>
            </a:r>
            <a:r>
              <a:rPr sz="1700" kern="0" spc="1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by S.F. Boys in  1950</a:t>
            </a:r>
            <a:r>
              <a:rPr sz="1700" kern="0" spc="1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(the integral</a:t>
            </a:r>
            <a:r>
              <a:rPr sz="1700" kern="0" spc="1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is called</a:t>
            </a:r>
            <a:r>
              <a:rPr sz="1700" kern="0" spc="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the</a:t>
            </a:r>
            <a:r>
              <a:rPr sz="1700" kern="0" spc="15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Boys</a:t>
            </a:r>
            <a:r>
              <a:rPr sz="1700" kern="0" spc="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functi</a:t>
            </a:r>
            <a:r>
              <a:rPr sz="1700" kern="0" spc="-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on)</a:t>
            </a:r>
            <a:endParaRPr lang="Gill Sans MT" altLang="Gill Sans MT" sz="1700" dirty="0"/>
          </a:p>
          <a:p>
            <a:pPr marL="542925" algn="l" rtl="0" eaLnBrk="0">
              <a:lnSpc>
                <a:spcPts val="2599"/>
              </a:lnSpc>
              <a:spcBef>
                <a:spcPts val="640"/>
              </a:spcBef>
              <a:tabLst/>
            </a:pPr>
            <a:r>
              <a:rPr sz="2500" kern="0" spc="-50" baseline="-2658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600" kern="0" spc="-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700" kern="0" spc="-5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[0]</a:t>
            </a:r>
            <a:r>
              <a:rPr sz="1800" kern="0" spc="-50" baseline="45502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(0)</a:t>
            </a:r>
            <a:r>
              <a:rPr sz="1100" kern="0" spc="-5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700" kern="0" spc="-5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700" kern="0" spc="16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700" i="1" kern="0" spc="-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800" i="1" kern="0" spc="-50" baseline="-6585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i="1" kern="0" spc="-1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i="1" kern="0" spc="-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800" i="1" kern="0" spc="-50" baseline="-6585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1100" i="1" kern="0" spc="-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2600" kern="0" spc="-50" baseline="17477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sz="2600" i="1" kern="0" spc="-50" baseline="17477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800" kern="0" spc="-50" baseline="51289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sz="1100" kern="0" spc="-5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</a:t>
            </a:r>
            <a:r>
              <a:rPr sz="1100" kern="0" spc="-6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</a:t>
            </a:r>
            <a:r>
              <a:rPr sz="1800" kern="0" spc="-60" baseline="744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sz="1100" kern="0" spc="-6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600" kern="0" spc="-60" baseline="3454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exp</a:t>
            </a:r>
            <a:r>
              <a:rPr sz="1600" kern="0" spc="5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700" kern="0" spc="-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700" kern="0" spc="-6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700" i="1" kern="0" spc="-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Tu</a:t>
            </a:r>
            <a:r>
              <a:rPr sz="1800" kern="0" spc="-60" baseline="51289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sz="1100" kern="0" spc="-17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700" kern="0" spc="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2600" i="1" kern="0" spc="0" baseline="17477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du</a:t>
            </a:r>
            <a:endParaRPr lang="Arial" altLang="Arial" sz="2600" baseline="17477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ct val="98000"/>
              </a:lnSpc>
              <a:spcBef>
                <a:spcPts val="515"/>
              </a:spcBef>
              <a:tabLst/>
            </a:pPr>
            <a:r>
              <a:rPr sz="1600" kern="0" spc="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    </a:t>
            </a:r>
            <a:r>
              <a:rPr sz="16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The</a:t>
            </a:r>
            <a:r>
              <a:rPr sz="1600" kern="0" spc="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6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constants</a:t>
            </a:r>
            <a:r>
              <a:rPr sz="1600" kern="0" spc="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i="1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700" kern="0" spc="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,</a:t>
            </a:r>
            <a:r>
              <a:rPr sz="1700" kern="0" spc="27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700" i="1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800" i="1" kern="0" spc="0" baseline="-231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700" kern="0" spc="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,</a:t>
            </a:r>
            <a:r>
              <a:rPr sz="1700" kern="0" spc="25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700" i="1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800" i="1" kern="0" spc="0" baseline="-231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1700" kern="0" spc="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,</a:t>
            </a:r>
            <a:r>
              <a:rPr sz="1700" kern="0" spc="20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700" i="1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700" i="1" kern="0" spc="-10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are</a:t>
            </a:r>
            <a:r>
              <a:rPr sz="1600" kern="0" spc="5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6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all</a:t>
            </a:r>
            <a:r>
              <a:rPr sz="1600" kern="0" spc="1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6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related</a:t>
            </a:r>
            <a:r>
              <a:rPr sz="1600" kern="0" spc="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6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to</a:t>
            </a:r>
            <a:r>
              <a:rPr sz="1600" kern="0" spc="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6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the</a:t>
            </a:r>
            <a:r>
              <a:rPr sz="1600" kern="0" spc="10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6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Gaussian</a:t>
            </a:r>
            <a:r>
              <a:rPr sz="16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6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exponents</a:t>
            </a:r>
            <a:r>
              <a:rPr sz="1600" kern="0" spc="5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6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and</a:t>
            </a:r>
            <a:r>
              <a:rPr sz="1600" kern="0" spc="1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6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positions</a:t>
            </a:r>
            <a:r>
              <a:rPr sz="1600" kern="0" spc="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:</a:t>
            </a:r>
            <a:endParaRPr lang="Gill Sans MT" altLang="Gill Sans MT" sz="1600" dirty="0"/>
          </a:p>
          <a:p>
            <a:pPr marL="542925" algn="l" rtl="0" eaLnBrk="0">
              <a:lnSpc>
                <a:spcPts val="2551"/>
              </a:lnSpc>
              <a:spcBef>
                <a:spcPts val="251"/>
              </a:spcBef>
              <a:tabLst/>
            </a:pPr>
            <a:r>
              <a:rPr sz="1600" kern="0" spc="-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600" kern="0" spc="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2600" i="1" kern="0" spc="-40" baseline="17147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600" i="1" kern="0" spc="1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40" baseline="17147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600" kern="0" spc="1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600" i="1" kern="0" spc="-40" baseline="17147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800" kern="0" spc="-40" baseline="59493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sz="1100" kern="0" spc="2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600" kern="0" spc="-40" baseline="5126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2600" b="1" kern="0" spc="-40" baseline="17147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800" i="1" kern="0" spc="-40" baseline="1617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i="1" kern="0" spc="19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40" baseline="17147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600" kern="0" spc="-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600" b="1" kern="0" spc="-40" baseline="17147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800" i="1" kern="0" spc="-40" baseline="1617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1100" i="1" kern="0" spc="-1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40" baseline="5126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 kern="0" spc="-40" baseline="85537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endParaRPr lang="Microsoft YaHei" altLang="Microsoft YaHei" sz="1800" baseline="85537" dirty="0"/>
          </a:p>
          <a:p>
            <a:pPr marL="542925" algn="l" rtl="0" eaLnBrk="0">
              <a:lnSpc>
                <a:spcPts val="2835"/>
              </a:lnSpc>
              <a:tabLst/>
            </a:pPr>
            <a:r>
              <a:rPr sz="2500" kern="0" spc="-110" baseline="8894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600" kern="0" spc="8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700" i="1" kern="0" spc="-1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800" kern="0" spc="-110" baseline="5576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sz="1100" kern="0" spc="2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700" kern="0" spc="-1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700" kern="0" spc="2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600" kern="0" spc="-110" baseline="2542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700" i="1" kern="0" spc="-1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σ</a:t>
            </a:r>
            <a:r>
              <a:rPr sz="1800" i="1" kern="0" spc="-110" baseline="-2115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i="1" kern="0" spc="16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kern="0" spc="-1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 </a:t>
            </a:r>
            <a:r>
              <a:rPr sz="1700" i="1" kern="0" spc="-1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σ</a:t>
            </a:r>
            <a:r>
              <a:rPr sz="1800" i="1" kern="0" spc="-110" baseline="-2115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1100" i="1" kern="0" spc="-1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30" baseline="2542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 kern="0" spc="30" baseline="81804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100" kern="0" spc="-19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30" baseline="81804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  <a:endParaRPr lang="Microsoft YaHei" altLang="Microsoft YaHei" sz="1800" baseline="81804" dirty="0"/>
          </a:p>
          <a:p>
            <a:pPr marL="542925" algn="l" rtl="0" eaLnBrk="0">
              <a:lnSpc>
                <a:spcPts val="2479"/>
              </a:lnSpc>
              <a:spcBef>
                <a:spcPts val="323"/>
              </a:spcBef>
              <a:tabLst/>
            </a:pPr>
            <a:r>
              <a:rPr sz="1500" kern="0" spc="-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500" kern="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600" i="1" kern="0" spc="-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700" i="1" kern="0" spc="-40" baseline="1437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i="1" kern="0" spc="-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600" kern="0" spc="-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600" kern="0" spc="25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500" kern="0" spc="-40" baseline="5144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600" i="1" kern="0" spc="-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πσ</a:t>
            </a:r>
            <a:r>
              <a:rPr sz="1700" i="1" kern="0" spc="-40" baseline="1437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i="1" kern="0" spc="-1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-40" baseline="5144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700" kern="0" spc="-40" baseline="90293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3/2</a:t>
            </a:r>
            <a:endParaRPr lang="Microsoft YaHei" altLang="Microsoft YaHei" sz="1700" baseline="90293" dirty="0"/>
          </a:p>
          <a:p>
            <a:pPr marL="542925" algn="l" rtl="0" eaLnBrk="0">
              <a:lnSpc>
                <a:spcPts val="2907"/>
              </a:lnSpc>
              <a:tabLst/>
            </a:pPr>
            <a:r>
              <a:rPr sz="2500" kern="0" spc="-70" baseline="11866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600" kern="0" spc="-7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700" i="1" kern="0" spc="-7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σ</a:t>
            </a:r>
            <a:r>
              <a:rPr sz="1800" i="1" kern="0" spc="-70" baseline="2012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100" i="1" kern="0" spc="-7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700" kern="0" spc="-7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700" kern="0" spc="2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600" kern="0" spc="-70" baseline="5399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700" i="1" kern="0" spc="-7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α</a:t>
            </a:r>
            <a:r>
              <a:rPr sz="1800" i="1" kern="0" spc="-80" baseline="2012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100" i="1" kern="0" spc="19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kern="0" spc="-8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 </a:t>
            </a:r>
            <a:r>
              <a:rPr sz="1700" i="1" kern="0" spc="-8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α</a:t>
            </a:r>
            <a:r>
              <a:rPr sz="1800" i="1" kern="0" spc="-80" baseline="2012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100" i="1" kern="0" spc="-20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80" baseline="2012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r>
              <a:rPr sz="2600" kern="0" spc="20" baseline="5399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 kern="0" spc="20" baseline="85932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100" kern="0" spc="-18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20" baseline="85932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  <a:endParaRPr lang="Microsoft YaHei" altLang="Microsoft YaHei" sz="1800" baseline="85932" dirty="0"/>
          </a:p>
        </p:txBody>
      </p:sp>
      <p:pic>
        <p:nvPicPr>
          <p:cNvPr id="274" name="picture 2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656168" y="3053879"/>
            <a:ext cx="145758" cy="313528"/>
          </a:xfrm>
          <a:prstGeom prst="rect">
            <a:avLst/>
          </a:prstGeom>
        </p:spPr>
      </p:pic>
      <p:pic>
        <p:nvPicPr>
          <p:cNvPr id="276" name="picture 2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484011" y="3044199"/>
            <a:ext cx="122824" cy="317503"/>
          </a:xfrm>
          <a:prstGeom prst="rect">
            <a:avLst/>
          </a:prstGeom>
        </p:spPr>
      </p:pic>
      <p:sp>
        <p:nvSpPr>
          <p:cNvPr id="278" name="textbox 278"/>
          <p:cNvSpPr/>
          <p:nvPr/>
        </p:nvSpPr>
        <p:spPr>
          <a:xfrm>
            <a:off x="444036" y="1364955"/>
            <a:ext cx="6739255" cy="4146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5000"/>
              </a:lnSpc>
              <a:tabLst/>
            </a:pPr>
            <a:r>
              <a:rPr sz="3000" b="1" kern="0" spc="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Evaluation</a:t>
            </a:r>
            <a:r>
              <a:rPr sz="3000" b="1" kern="0" spc="24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 </a:t>
            </a:r>
            <a:r>
              <a:rPr sz="3000" b="1" kern="0" spc="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of</a:t>
            </a:r>
            <a:r>
              <a:rPr sz="3000" b="1" kern="0" spc="24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 2-</a:t>
            </a:r>
            <a:r>
              <a:rPr sz="3000" b="1" kern="0" spc="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electron</a:t>
            </a:r>
            <a:r>
              <a:rPr sz="3000" b="1" kern="0" spc="24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 </a:t>
            </a:r>
            <a:r>
              <a:rPr sz="3000" b="1" kern="0" spc="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integrals</a:t>
            </a:r>
            <a:endParaRPr lang="Georgia" altLang="Georgia" sz="3000" dirty="0"/>
          </a:p>
        </p:txBody>
      </p:sp>
      <p:sp>
        <p:nvSpPr>
          <p:cNvPr id="280" name="textbox 280"/>
          <p:cNvSpPr/>
          <p:nvPr/>
        </p:nvSpPr>
        <p:spPr>
          <a:xfrm>
            <a:off x="9738878" y="6336771"/>
            <a:ext cx="96519" cy="1581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48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9000"/>
              </a:lnSpc>
              <a:tabLst/>
            </a:pPr>
            <a:r>
              <a:rPr sz="1100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7</a:t>
            </a:r>
            <a:endParaRPr lang="Arial" altLang="Arial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picture 2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1057275"/>
            <a:ext cx="10058400" cy="5657850"/>
          </a:xfrm>
          <a:prstGeom prst="rect">
            <a:avLst/>
          </a:prstGeom>
        </p:spPr>
      </p:pic>
      <p:pic>
        <p:nvPicPr>
          <p:cNvPr id="284" name="picture 2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216919" y="3697074"/>
            <a:ext cx="197701" cy="179754"/>
          </a:xfrm>
          <a:prstGeom prst="rect">
            <a:avLst/>
          </a:prstGeom>
        </p:spPr>
      </p:pic>
      <p:sp>
        <p:nvSpPr>
          <p:cNvPr id="286" name="textbox 286"/>
          <p:cNvSpPr/>
          <p:nvPr/>
        </p:nvSpPr>
        <p:spPr>
          <a:xfrm>
            <a:off x="575690" y="2334963"/>
            <a:ext cx="6441440" cy="25755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054"/>
              </a:lnSpc>
              <a:tabLst/>
            </a:pP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700" kern="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Here is the</a:t>
            </a:r>
            <a:r>
              <a:rPr sz="1700" kern="0" spc="14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key</a:t>
            </a:r>
            <a:r>
              <a:rPr sz="1700" kern="0" spc="1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i</a:t>
            </a:r>
            <a:r>
              <a:rPr sz="1700" kern="0" spc="-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dentity</a:t>
            </a:r>
            <a:endParaRPr lang="Gill Sans MT" altLang="Gill Sans MT" sz="1700" dirty="0"/>
          </a:p>
          <a:p>
            <a:pPr marL="541019" algn="l" rtl="0" eaLnBrk="0">
              <a:lnSpc>
                <a:spcPct val="100000"/>
              </a:lnSpc>
              <a:spcBef>
                <a:spcPts val="298"/>
              </a:spcBef>
              <a:tabLst/>
            </a:pPr>
            <a:r>
              <a:rPr sz="2300" kern="0" spc="-80" baseline="-15852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400" kern="0" spc="3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1700" kern="0" spc="-80" baseline="58216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sz="1100" kern="0" spc="-8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400" kern="0" spc="-80" baseline="-6511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exp</a:t>
            </a:r>
            <a:r>
              <a:rPr sz="1500" kern="0" spc="9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400" kern="0" spc="-80" baseline="434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2400" kern="0" spc="-80" baseline="43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2400" i="1" kern="0" spc="-80" baseline="6511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</a:t>
            </a:r>
            <a:r>
              <a:rPr sz="2400" i="1" kern="0" spc="-90" baseline="6511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u</a:t>
            </a:r>
            <a:r>
              <a:rPr sz="1700" kern="0" spc="-90" baseline="36768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sz="1100" kern="0" spc="-19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6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2400" i="1" kern="0" spc="-10" baseline="6511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du</a:t>
            </a:r>
            <a:r>
              <a:rPr sz="1500" kern="0" spc="18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600" kern="0" spc="-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600" kern="0" spc="5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</a:t>
            </a:r>
            <a:r>
              <a:rPr sz="1600" strike="sngStrike" kern="0" spc="-26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600" kern="0" spc="20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300" kern="0" spc="-10" baseline="6794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erf</a:t>
            </a:r>
            <a:r>
              <a:rPr sz="1400" kern="0" spc="-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27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v·</a:t>
            </a:r>
            <a:r>
              <a:rPr sz="2400" i="1" kern="0" spc="-10" baseline="6511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</a:t>
            </a:r>
            <a:r>
              <a:rPr sz="16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600" dirty="0"/>
          </a:p>
          <a:p>
            <a:pPr marL="12700" algn="l" rtl="0" eaLnBrk="0">
              <a:lnSpc>
                <a:spcPts val="2054"/>
              </a:lnSpc>
              <a:spcBef>
                <a:spcPts val="1058"/>
              </a:spcBef>
              <a:tabLst/>
            </a:pPr>
            <a:r>
              <a:rPr sz="17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    </a:t>
            </a:r>
            <a:r>
              <a:rPr sz="1700" kern="0" spc="-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The error function varies from 0</a:t>
            </a:r>
            <a:r>
              <a:rPr sz="1700" kern="0" spc="16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-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(as </a:t>
            </a:r>
            <a:r>
              <a:rPr sz="1600" i="1" kern="0" spc="-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x</a:t>
            </a:r>
            <a:r>
              <a:rPr sz="1600" kern="0" spc="1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600" kern="0" spc="-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→ 0</a:t>
            </a:r>
            <a:r>
              <a:rPr sz="1700" kern="0" spc="-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)</a:t>
            </a:r>
            <a:r>
              <a:rPr sz="17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-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to  1</a:t>
            </a:r>
            <a:r>
              <a:rPr sz="1700" kern="0" spc="1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-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(as </a:t>
            </a:r>
            <a:r>
              <a:rPr sz="1600" i="1" kern="0" spc="-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x</a:t>
            </a:r>
            <a:r>
              <a:rPr sz="1600" kern="0" spc="15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600" kern="0" spc="-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→ ∞</a:t>
            </a:r>
            <a:r>
              <a:rPr sz="1700" kern="0" spc="-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):</a:t>
            </a:r>
            <a:endParaRPr lang="Gill Sans MT" altLang="Gill Sans MT" sz="1700" dirty="0"/>
          </a:p>
          <a:p>
            <a:pPr marL="541019" algn="l" rtl="0" eaLnBrk="0">
              <a:lnSpc>
                <a:spcPts val="2790"/>
              </a:lnSpc>
              <a:spcBef>
                <a:spcPts val="224"/>
              </a:spcBef>
              <a:tabLst/>
            </a:pPr>
            <a:r>
              <a:rPr sz="2100" kern="0" spc="-80" baseline="-420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300" kern="0" spc="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500" kern="0" spc="-8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erf(</a:t>
            </a:r>
            <a:r>
              <a:rPr sz="1500" i="1" kern="0" spc="-8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x</a:t>
            </a:r>
            <a:r>
              <a:rPr sz="1500" kern="0" spc="-8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500" kern="0" spc="1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-8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</a:t>
            </a:r>
            <a:r>
              <a:rPr sz="1500" strike="sngStrike" kern="0" spc="-8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600" kern="0" spc="-80" baseline="82386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sz="1600" i="1" kern="0" spc="-80" baseline="-38067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石</a:t>
            </a:r>
            <a:r>
              <a:rPr sz="1000" strike="sngStrike" kern="0" spc="-1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kern="0" spc="7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-8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∫</a:t>
            </a:r>
            <a:r>
              <a:rPr sz="1500" kern="0" spc="8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500" kern="0" spc="-8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exp </a:t>
            </a:r>
            <a:r>
              <a:rPr sz="1500" kern="0" spc="-8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500" kern="0" spc="-8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500" i="1" kern="0" spc="5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v</a:t>
            </a:r>
            <a:r>
              <a:rPr sz="1600" kern="0" spc="50" baseline="69364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sz="1000" kern="0" spc="-16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200" kern="0" spc="50" baseline="7828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500" i="1" kern="0" spc="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dv</a:t>
            </a:r>
            <a:endParaRPr lang="Microsoft YaHei" altLang="Microsoft YaHei" sz="1500" dirty="0"/>
          </a:p>
          <a:p>
            <a:pPr marL="12700" algn="l" rtl="0" eaLnBrk="0">
              <a:lnSpc>
                <a:spcPts val="2291"/>
              </a:lnSpc>
              <a:spcBef>
                <a:spcPts val="1539"/>
              </a:spcBef>
              <a:tabLst/>
            </a:pPr>
            <a:r>
              <a:rPr sz="17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    </a:t>
            </a:r>
            <a:r>
              <a:rPr sz="1700" kern="0" spc="-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In fact,electron</a:t>
            </a:r>
            <a:r>
              <a:rPr sz="1700" kern="0" spc="1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-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repulsion does</a:t>
            </a:r>
            <a:r>
              <a:rPr sz="1700" kern="0" spc="1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-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not</a:t>
            </a:r>
            <a:r>
              <a:rPr sz="1700" kern="0" spc="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-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diverge</a:t>
            </a:r>
            <a:r>
              <a:rPr sz="1700" kern="0" spc="6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700" kern="0" spc="-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as  </a:t>
            </a:r>
            <a:r>
              <a:rPr sz="16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| </a:t>
            </a:r>
            <a:r>
              <a:rPr sz="1600" b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700" i="1" kern="0" spc="-10" baseline="-8153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</a:t>
            </a:r>
            <a:r>
              <a:rPr sz="1100" kern="0" spc="1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600" kern="0" spc="-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 </a:t>
            </a:r>
            <a:r>
              <a:rPr sz="1600" b="1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700" i="1" kern="0" spc="-10" baseline="-8153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B</a:t>
            </a:r>
            <a:r>
              <a:rPr sz="1100" kern="0" spc="-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600" kern="0" spc="-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|  </a:t>
            </a:r>
            <a:r>
              <a:rPr sz="1600" kern="0" spc="-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→</a:t>
            </a:r>
            <a:r>
              <a:rPr sz="1600" kern="0" spc="-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0</a:t>
            </a:r>
            <a:endParaRPr lang="Microsoft YaHei" altLang="Microsoft YaHei" sz="1600" dirty="0"/>
          </a:p>
          <a:p>
            <a:pPr marL="542290" algn="l" rtl="0" eaLnBrk="0">
              <a:lnSpc>
                <a:spcPts val="2269"/>
              </a:lnSpc>
              <a:tabLst/>
            </a:pPr>
            <a:r>
              <a:rPr sz="2500" kern="0" spc="-80" baseline="-100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600" kern="0" spc="5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700" kern="0" spc="-8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lim</a:t>
            </a:r>
            <a:r>
              <a:rPr sz="1800" i="1" kern="0" spc="-80" baseline="-20972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r</a:t>
            </a:r>
            <a:r>
              <a:rPr sz="1100" kern="0" spc="-2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80" baseline="-20972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→0</a:t>
            </a:r>
            <a:r>
              <a:rPr sz="1100" kern="0" spc="-17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700" kern="0" spc="-8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[</a:t>
            </a:r>
            <a:r>
              <a:rPr sz="1700" i="1" kern="0" spc="-8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r</a:t>
            </a:r>
            <a:r>
              <a:rPr sz="1700" kern="0" spc="-37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80" baseline="39797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100" kern="0" spc="-19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80" baseline="39797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sz="1700" kern="0" spc="-8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erf(</a:t>
            </a:r>
            <a:r>
              <a:rPr sz="1700" i="1" kern="0" spc="-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r</a:t>
            </a:r>
            <a:r>
              <a:rPr sz="1700" kern="0" spc="-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)]</a:t>
            </a:r>
            <a:r>
              <a:rPr sz="1700" kern="0" spc="6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700" kern="0" spc="-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2/</a:t>
            </a:r>
            <a:r>
              <a:rPr sz="1700" kern="0" spc="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</a:t>
            </a:r>
            <a:r>
              <a:rPr sz="1700" i="1" kern="0" spc="-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石</a:t>
            </a:r>
            <a:endParaRPr lang="Microsoft YaHei" altLang="Microsoft YaHei" sz="1700" dirty="0"/>
          </a:p>
          <a:p>
            <a:pPr algn="r" rtl="0" eaLnBrk="0">
              <a:lnSpc>
                <a:spcPct val="100000"/>
              </a:lnSpc>
              <a:spcBef>
                <a:spcPts val="336"/>
              </a:spcBef>
              <a:tabLst/>
            </a:pPr>
            <a:r>
              <a:rPr sz="1600" kern="0" spc="8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    </a:t>
            </a:r>
            <a:r>
              <a:rPr sz="16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</a:t>
            </a:r>
            <a:r>
              <a:rPr sz="16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6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consequence</a:t>
            </a:r>
            <a:r>
              <a:rPr sz="16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6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of</a:t>
            </a:r>
            <a:r>
              <a:rPr sz="16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6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charge</a:t>
            </a:r>
            <a:r>
              <a:rPr sz="16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6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distributions</a:t>
            </a:r>
            <a:r>
              <a:rPr sz="1600" kern="0" spc="1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6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rather</a:t>
            </a:r>
            <a:r>
              <a:rPr sz="16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6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than</a:t>
            </a:r>
            <a:r>
              <a:rPr sz="1600" kern="0" spc="10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6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point</a:t>
            </a:r>
            <a:r>
              <a:rPr sz="16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6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charges</a:t>
            </a:r>
            <a:r>
              <a:rPr sz="16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!</a:t>
            </a:r>
            <a:endParaRPr lang="Gill Sans MT" altLang="Gill Sans MT" sz="1600" dirty="0"/>
          </a:p>
        </p:txBody>
      </p:sp>
      <p:sp>
        <p:nvSpPr>
          <p:cNvPr id="288" name="textbox 288"/>
          <p:cNvSpPr/>
          <p:nvPr/>
        </p:nvSpPr>
        <p:spPr>
          <a:xfrm>
            <a:off x="2543360" y="3679017"/>
            <a:ext cx="95250" cy="1581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400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79000"/>
              </a:lnSpc>
              <a:tabLst/>
            </a:pPr>
            <a:r>
              <a:rPr sz="1100" kern="0" spc="-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</a:t>
            </a:r>
            <a:endParaRPr lang="Microsoft YaHei" altLang="Microsoft YaHei" sz="1100" dirty="0"/>
          </a:p>
        </p:txBody>
      </p:sp>
      <p:sp>
        <p:nvSpPr>
          <p:cNvPr id="290" name="textbox 290"/>
          <p:cNvSpPr/>
          <p:nvPr/>
        </p:nvSpPr>
        <p:spPr>
          <a:xfrm>
            <a:off x="2584600" y="3496451"/>
            <a:ext cx="94614" cy="1250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782"/>
              </a:lnSpc>
              <a:tabLst/>
            </a:pPr>
            <a:r>
              <a:rPr sz="1100" i="1" kern="0" spc="-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x</a:t>
            </a:r>
            <a:endParaRPr lang="Microsoft YaHei" altLang="Microsoft YaHei" sz="1100" dirty="0"/>
          </a:p>
        </p:txBody>
      </p:sp>
      <p:sp>
        <p:nvSpPr>
          <p:cNvPr id="292" name="textbox 292"/>
          <p:cNvSpPr/>
          <p:nvPr/>
        </p:nvSpPr>
        <p:spPr>
          <a:xfrm>
            <a:off x="3552544" y="2872035"/>
            <a:ext cx="109220" cy="1543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56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7000"/>
              </a:lnSpc>
              <a:tabLst/>
            </a:pPr>
            <a:r>
              <a:rPr sz="1100" i="1" kern="0" spc="1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</a:t>
            </a:r>
            <a:endParaRPr lang="Microsoft YaHei" altLang="Microsoft YaHei" sz="1100" dirty="0"/>
          </a:p>
        </p:txBody>
      </p:sp>
      <p:sp>
        <p:nvSpPr>
          <p:cNvPr id="294" name="textbox 294"/>
          <p:cNvSpPr/>
          <p:nvPr/>
        </p:nvSpPr>
        <p:spPr>
          <a:xfrm>
            <a:off x="3597812" y="2709638"/>
            <a:ext cx="100964" cy="99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153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1000"/>
              </a:lnSpc>
              <a:tabLst/>
            </a:pPr>
            <a:r>
              <a:rPr sz="600" i="1" kern="0" spc="-2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石</a:t>
            </a:r>
            <a:endParaRPr lang="Microsoft YaHei" altLang="Microsoft YaHei" sz="600" dirty="0"/>
          </a:p>
        </p:txBody>
      </p:sp>
      <p:pic>
        <p:nvPicPr>
          <p:cNvPr id="296" name="picture 2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231626" y="2686154"/>
            <a:ext cx="114052" cy="295492"/>
          </a:xfrm>
          <a:prstGeom prst="rect">
            <a:avLst/>
          </a:prstGeom>
        </p:spPr>
      </p:pic>
      <p:pic>
        <p:nvPicPr>
          <p:cNvPr id="298" name="picture 2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515639" y="2695188"/>
            <a:ext cx="136040" cy="292627"/>
          </a:xfrm>
          <a:prstGeom prst="rect">
            <a:avLst/>
          </a:prstGeom>
        </p:spPr>
      </p:pic>
      <p:sp>
        <p:nvSpPr>
          <p:cNvPr id="300" name="textbox 300"/>
          <p:cNvSpPr/>
          <p:nvPr/>
        </p:nvSpPr>
        <p:spPr>
          <a:xfrm>
            <a:off x="433084" y="1364955"/>
            <a:ext cx="7682865" cy="4146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33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5000"/>
              </a:lnSpc>
              <a:tabLst/>
            </a:pPr>
            <a:r>
              <a:rPr sz="3000" b="1" kern="0" spc="4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The Boys function is an error f</a:t>
            </a:r>
            <a:r>
              <a:rPr sz="3000" b="1" kern="0" spc="3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unction</a:t>
            </a:r>
            <a:endParaRPr lang="Georgia" altLang="Georgia" sz="3000" dirty="0"/>
          </a:p>
        </p:txBody>
      </p:sp>
      <p:sp>
        <p:nvSpPr>
          <p:cNvPr id="302" name="textbox 302"/>
          <p:cNvSpPr/>
          <p:nvPr/>
        </p:nvSpPr>
        <p:spPr>
          <a:xfrm>
            <a:off x="9738039" y="6335095"/>
            <a:ext cx="97789" cy="1593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38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1100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endParaRPr lang="Arial" altLang="Arial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picture 3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1057275"/>
            <a:ext cx="10058400" cy="5657850"/>
          </a:xfrm>
          <a:prstGeom prst="rect">
            <a:avLst/>
          </a:prstGeom>
        </p:spPr>
      </p:pic>
      <p:sp>
        <p:nvSpPr>
          <p:cNvPr id="306" name="textbox 306"/>
          <p:cNvSpPr/>
          <p:nvPr/>
        </p:nvSpPr>
        <p:spPr>
          <a:xfrm>
            <a:off x="436213" y="1364955"/>
            <a:ext cx="9154794" cy="40805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48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5000"/>
              </a:lnSpc>
              <a:tabLst/>
            </a:pPr>
            <a:r>
              <a:rPr sz="3000" b="1" kern="0" spc="4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Notes on this ev</a:t>
            </a:r>
            <a:r>
              <a:rPr sz="3000" b="1" kern="0" spc="30" dirty="0">
                <a:solidFill>
                  <a:srgbClr val="000000">
                    <a:alpha val="100000"/>
                  </a:srgbClr>
                </a:solidFill>
                <a:latin typeface="Georgia"/>
                <a:ea typeface="Georgia"/>
                <a:cs typeface="Georgia"/>
              </a:rPr>
              <a:t>aluation</a:t>
            </a:r>
            <a:endParaRPr lang="Georgia" altLang="Georgia" sz="3000" dirty="0"/>
          </a:p>
          <a:p>
            <a:pPr algn="l" rtl="0" eaLnBrk="0">
              <a:lnSpc>
                <a:spcPct val="11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0000"/>
              </a:lnSpc>
              <a:tabLst/>
            </a:pPr>
            <a:endParaRPr lang="Arial" altLang="Arial" sz="1000" dirty="0"/>
          </a:p>
          <a:p>
            <a:pPr marL="516255" indent="-361950" algn="l" rtl="0" eaLnBrk="0">
              <a:lnSpc>
                <a:spcPct val="116000"/>
              </a:lnSpc>
              <a:spcBef>
                <a:spcPts val="579"/>
              </a:spcBef>
              <a:tabLst/>
            </a:pPr>
            <a:r>
              <a:rPr sz="1900" kern="0" spc="11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  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This</a:t>
            </a:r>
            <a:r>
              <a:rPr sz="1900" kern="0" spc="1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method</a:t>
            </a:r>
            <a:r>
              <a:rPr sz="1900" kern="0" spc="1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is</a:t>
            </a:r>
            <a:r>
              <a:rPr sz="1900" kern="0" spc="1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of</a:t>
            </a:r>
            <a:r>
              <a:rPr sz="1900" kern="0" spc="1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computing</a:t>
            </a:r>
            <a:r>
              <a:rPr sz="1900" kern="0" spc="1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the</a:t>
            </a:r>
            <a:r>
              <a:rPr sz="1900" kern="0" spc="1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i="1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s</a:t>
            </a:r>
            <a:r>
              <a:rPr sz="1900" kern="0" spc="1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-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type</a:t>
            </a:r>
            <a:r>
              <a:rPr sz="1900" kern="0" spc="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1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2-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center</a:t>
            </a:r>
            <a:r>
              <a:rPr sz="1900" kern="0" spc="1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,</a:t>
            </a:r>
            <a:r>
              <a:rPr sz="1900" kern="0" spc="-1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1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2-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electron</a:t>
            </a:r>
            <a:r>
              <a:rPr sz="1900" kern="0" spc="1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integrals</a:t>
            </a:r>
            <a:r>
              <a:rPr sz="1900" kern="0" spc="1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is</a:t>
            </a:r>
            <a:r>
              <a:rPr sz="1900" kern="0" spc="14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both</a:t>
            </a:r>
            <a:r>
              <a:rPr sz="1900" kern="0" spc="10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efficient  </a:t>
            </a:r>
            <a:r>
              <a:rPr sz="19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and accurate</a:t>
            </a:r>
            <a:endParaRPr lang="Gill Sans MT" altLang="Gill Sans MT" sz="1900" dirty="0"/>
          </a:p>
          <a:p>
            <a:pPr marL="676275" algn="l" rtl="0" eaLnBrk="0">
              <a:lnSpc>
                <a:spcPct val="99000"/>
              </a:lnSpc>
              <a:spcBef>
                <a:spcPts val="16"/>
              </a:spcBef>
              <a:tabLst/>
            </a:pPr>
            <a:r>
              <a:rPr sz="1500" kern="0" spc="3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r>
              <a:rPr sz="1500" kern="0" spc="140" dirty="0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You</a:t>
            </a:r>
            <a:r>
              <a:rPr sz="1500" kern="0" spc="1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have</a:t>
            </a:r>
            <a:r>
              <a:rPr sz="1500" kern="0" spc="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already</a:t>
            </a:r>
            <a:r>
              <a:rPr sz="1500" kern="0" spc="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gone</a:t>
            </a:r>
            <a:r>
              <a:rPr sz="1500" kern="0" spc="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over</a:t>
            </a:r>
            <a:r>
              <a:rPr sz="1500" kern="0" spc="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things</a:t>
            </a:r>
            <a:r>
              <a:rPr sz="1500" kern="0" spc="1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related</a:t>
            </a:r>
            <a:r>
              <a:rPr sz="1500" kern="0" spc="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to</a:t>
            </a:r>
            <a:r>
              <a:rPr sz="1500" kern="0" spc="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this</a:t>
            </a:r>
            <a:r>
              <a:rPr sz="1500" kern="0" spc="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in</a:t>
            </a:r>
            <a:r>
              <a:rPr sz="1500" kern="0" spc="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your</a:t>
            </a:r>
            <a:r>
              <a:rPr sz="1500" kern="0" spc="1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lab</a:t>
            </a:r>
            <a:r>
              <a:rPr sz="1500" kern="0" spc="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section</a:t>
            </a:r>
            <a:r>
              <a:rPr sz="1500" kern="0" spc="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this</a:t>
            </a:r>
            <a:r>
              <a:rPr sz="1500" kern="0" spc="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5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week</a:t>
            </a:r>
            <a:endParaRPr lang="Gill Sans MT" altLang="Gill Sans MT" sz="1500" dirty="0"/>
          </a:p>
          <a:p>
            <a:pPr algn="l" rtl="0" eaLnBrk="0">
              <a:lnSpc>
                <a:spcPct val="144000"/>
              </a:lnSpc>
              <a:tabLst/>
            </a:pPr>
            <a:endParaRPr lang="Arial" altLang="Arial" sz="1000" dirty="0"/>
          </a:p>
          <a:p>
            <a:pPr marL="518794" indent="-364490" algn="l" rtl="0" eaLnBrk="0">
              <a:lnSpc>
                <a:spcPct val="118000"/>
              </a:lnSpc>
              <a:spcBef>
                <a:spcPts val="571"/>
              </a:spcBef>
              <a:tabLst/>
            </a:pPr>
            <a:r>
              <a:rPr sz="1900" kern="0" spc="9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  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Algorithms</a:t>
            </a:r>
            <a:r>
              <a:rPr sz="1900" kern="0" spc="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for</a:t>
            </a:r>
            <a:r>
              <a:rPr sz="1900" kern="0" spc="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evaluating</a:t>
            </a:r>
            <a:r>
              <a:rPr sz="1900" kern="0" spc="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erf</a:t>
            </a:r>
            <a:r>
              <a:rPr sz="1900" kern="0" spc="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are</a:t>
            </a:r>
            <a:r>
              <a:rPr sz="1900" kern="0" spc="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in</a:t>
            </a:r>
            <a:r>
              <a:rPr sz="1900" kern="0" spc="1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Numerical</a:t>
            </a:r>
            <a:r>
              <a:rPr sz="1900" kern="0" spc="1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Recipes</a:t>
            </a:r>
            <a:r>
              <a:rPr sz="1900" kern="0" spc="1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Ch</a:t>
            </a:r>
            <a:r>
              <a:rPr sz="19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.</a:t>
            </a:r>
            <a:r>
              <a:rPr sz="1900" kern="0" spc="-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6.2,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but</a:t>
            </a:r>
            <a:r>
              <a:rPr sz="19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also</a:t>
            </a:r>
            <a:r>
              <a:rPr sz="1900" kern="0" spc="1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it</a:t>
            </a:r>
            <a:r>
              <a:rPr sz="19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’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s</a:t>
            </a:r>
            <a:r>
              <a:rPr sz="1900" kern="0" spc="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</a:t>
            </a:r>
            <a:r>
              <a:rPr sz="1900" kern="0" spc="4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function </a:t>
            </a:r>
            <a:r>
              <a:rPr sz="19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call available</a:t>
            </a:r>
            <a:r>
              <a:rPr sz="1900" kern="0" spc="1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in</a:t>
            </a:r>
            <a:r>
              <a:rPr sz="1900" kern="0" spc="-18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Armadill</a:t>
            </a:r>
            <a:r>
              <a:rPr sz="1900" kern="0" spc="1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o</a:t>
            </a:r>
            <a:endParaRPr lang="Gill Sans MT" altLang="Gill Sans MT" sz="1900" dirty="0"/>
          </a:p>
          <a:p>
            <a:pPr algn="l" rtl="0" eaLnBrk="0">
              <a:lnSpc>
                <a:spcPct val="114000"/>
              </a:lnSpc>
              <a:tabLst/>
            </a:pPr>
            <a:endParaRPr lang="Arial" altLang="Arial" sz="1000" dirty="0"/>
          </a:p>
          <a:p>
            <a:pPr marL="521969" indent="-367665" algn="l" rtl="0" eaLnBrk="0">
              <a:lnSpc>
                <a:spcPct val="109000"/>
              </a:lnSpc>
              <a:spcBef>
                <a:spcPts val="579"/>
              </a:spcBef>
              <a:tabLst/>
            </a:pPr>
            <a:r>
              <a:rPr sz="1900" kern="0" spc="17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  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Physically</a:t>
            </a:r>
            <a:r>
              <a:rPr sz="1900" kern="0" spc="1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,</a:t>
            </a:r>
            <a:r>
              <a:rPr sz="1900" kern="0" spc="-16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we</a:t>
            </a:r>
            <a:r>
              <a:rPr sz="1900" kern="0" spc="1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consider</a:t>
            </a:r>
            <a:r>
              <a:rPr sz="1900" kern="0" spc="1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the</a:t>
            </a:r>
            <a:r>
              <a:rPr sz="1900" kern="0" spc="1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net</a:t>
            </a:r>
            <a:r>
              <a:rPr sz="1900" kern="0" spc="9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charge</a:t>
            </a:r>
            <a:r>
              <a:rPr sz="1900" kern="0" spc="10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on</a:t>
            </a:r>
            <a:r>
              <a:rPr sz="19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an</a:t>
            </a:r>
            <a:r>
              <a:rPr sz="19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atom</a:t>
            </a:r>
            <a:r>
              <a:rPr sz="1900" kern="0" spc="1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to</a:t>
            </a:r>
            <a:r>
              <a:rPr sz="1900" kern="0" spc="14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be</a:t>
            </a:r>
            <a:r>
              <a:rPr sz="1900" kern="0" spc="10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spherical</a:t>
            </a:r>
            <a:r>
              <a:rPr sz="1900" kern="0" spc="7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and</a:t>
            </a:r>
            <a:r>
              <a:rPr sz="1900" kern="0" spc="10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compute</a:t>
            </a:r>
            <a:r>
              <a:rPr sz="19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the     </a:t>
            </a:r>
            <a:r>
              <a:rPr sz="1900" kern="0" spc="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Coulomb</a:t>
            </a:r>
            <a:r>
              <a:rPr sz="1900" kern="0" spc="15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3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repulsion of that amount of net charge fr</a:t>
            </a:r>
            <a:r>
              <a:rPr sz="19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om the other spherical</a:t>
            </a:r>
            <a:r>
              <a:rPr sz="1900" kern="0" spc="14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 </a:t>
            </a:r>
            <a:r>
              <a:rPr sz="19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net</a:t>
            </a:r>
            <a:endParaRPr lang="Gill Sans MT" altLang="Gill Sans MT" sz="1900" dirty="0"/>
          </a:p>
          <a:p>
            <a:pPr marL="519430" algn="l" rtl="0" eaLnBrk="0">
              <a:lnSpc>
                <a:spcPts val="2311"/>
              </a:lnSpc>
              <a:spcBef>
                <a:spcPts val="345"/>
              </a:spcBef>
              <a:tabLst/>
            </a:pPr>
            <a:r>
              <a:rPr sz="1900" kern="0" spc="20" dirty="0">
                <a:solidFill>
                  <a:srgbClr val="595959">
                    <a:alpha val="100000"/>
                  </a:srgbClr>
                </a:solidFill>
                <a:latin typeface="Gill Sans MT"/>
                <a:ea typeface="Gill Sans MT"/>
                <a:cs typeface="Gill Sans MT"/>
              </a:rPr>
              <a:t>charges</a:t>
            </a:r>
            <a:endParaRPr lang="Gill Sans MT" altLang="Gill Sans MT" sz="1900" dirty="0"/>
          </a:p>
        </p:txBody>
      </p:sp>
      <p:sp>
        <p:nvSpPr>
          <p:cNvPr id="308" name="textbox 308"/>
          <p:cNvSpPr/>
          <p:nvPr/>
        </p:nvSpPr>
        <p:spPr>
          <a:xfrm>
            <a:off x="9738179" y="6335095"/>
            <a:ext cx="97789" cy="1593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38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1100" kern="0" spc="-20" dirty="0">
                <a:solidFill>
                  <a:srgbClr val="595959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Application>Keynote</ap:Applicat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CHEM279 Lec 20</dc:title>
  <dc:creator>Martin HeadGordon</dc:creator>
  <dcterms:created xsi:type="dcterms:W3CDTF">2024-03-04T06:08:24Z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2024-04-27T17:22:13</vt:filetime>
  </property>
</Properties>
</file>