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9646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48068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0105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48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4893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257179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04986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88538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9464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76368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93552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14573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20986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97311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40423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1104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6137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lang="en-US" spc="15" smtClean="0"/>
              <a:t>‹#›</a:t>
            </a:fld>
            <a:endParaRPr lang="en-US" spc="15" dirty="0"/>
          </a:p>
        </p:txBody>
      </p:sp>
    </p:spTree>
    <p:extLst>
      <p:ext uri="{BB962C8B-B14F-4D97-AF65-F5344CB8AC3E}">
        <p14:creationId xmlns:p14="http://schemas.microsoft.com/office/powerpoint/2010/main" val="319101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1427988"/>
            <a:ext cx="10163556" cy="34914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951" y="1797761"/>
            <a:ext cx="8520430" cy="2983230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12700" marR="5080">
              <a:lnSpc>
                <a:spcPct val="77800"/>
              </a:lnSpc>
              <a:spcBef>
                <a:spcPts val="2440"/>
              </a:spcBef>
            </a:pPr>
            <a:r>
              <a:rPr sz="8800" spc="-1530" dirty="0">
                <a:solidFill>
                  <a:srgbClr val="00C5BA"/>
                </a:solidFill>
                <a:latin typeface="Bahnschrift"/>
                <a:cs typeface="Bahnschrift"/>
              </a:rPr>
              <a:t>D</a:t>
            </a:r>
            <a:r>
              <a:rPr sz="8800" spc="-1090" dirty="0">
                <a:solidFill>
                  <a:srgbClr val="00C5BA"/>
                </a:solidFill>
                <a:latin typeface="Bahnschrift"/>
                <a:cs typeface="Bahnschrift"/>
              </a:rPr>
              <a:t>a</a:t>
            </a:r>
            <a:r>
              <a:rPr sz="8800" spc="-825" dirty="0">
                <a:solidFill>
                  <a:srgbClr val="00C5BA"/>
                </a:solidFill>
                <a:latin typeface="Bahnschrift"/>
                <a:cs typeface="Bahnschrift"/>
              </a:rPr>
              <a:t>t</a:t>
            </a:r>
            <a:r>
              <a:rPr sz="8800" spc="450" dirty="0">
                <a:solidFill>
                  <a:srgbClr val="00C5BA"/>
                </a:solidFill>
                <a:latin typeface="Bahnschrift"/>
                <a:cs typeface="Bahnschrift"/>
              </a:rPr>
              <a:t>a</a:t>
            </a:r>
            <a:r>
              <a:rPr sz="8800" spc="-1440" dirty="0">
                <a:solidFill>
                  <a:srgbClr val="00C5BA"/>
                </a:solidFill>
                <a:latin typeface="Bahnschrift"/>
                <a:cs typeface="Bahnschrift"/>
              </a:rPr>
              <a:t>S</a:t>
            </a:r>
            <a:r>
              <a:rPr sz="8800" spc="-1160" dirty="0">
                <a:solidFill>
                  <a:srgbClr val="00C5BA"/>
                </a:solidFill>
                <a:latin typeface="Bahnschrift"/>
                <a:cs typeface="Bahnschrift"/>
              </a:rPr>
              <a:t>c</a:t>
            </a:r>
            <a:r>
              <a:rPr sz="8800" spc="-860" dirty="0">
                <a:solidFill>
                  <a:srgbClr val="00C5BA"/>
                </a:solidFill>
                <a:latin typeface="Bahnschrift"/>
                <a:cs typeface="Bahnschrift"/>
              </a:rPr>
              <a:t>i</a:t>
            </a:r>
            <a:r>
              <a:rPr sz="8800" spc="-1265" dirty="0">
                <a:solidFill>
                  <a:srgbClr val="00C5BA"/>
                </a:solidFill>
                <a:latin typeface="Bahnschrift"/>
                <a:cs typeface="Bahnschrift"/>
              </a:rPr>
              <a:t>e</a:t>
            </a:r>
            <a:r>
              <a:rPr sz="8800" spc="-1255" dirty="0">
                <a:solidFill>
                  <a:srgbClr val="00C5BA"/>
                </a:solidFill>
                <a:latin typeface="Bahnschrift"/>
                <a:cs typeface="Bahnschrift"/>
              </a:rPr>
              <a:t>n</a:t>
            </a:r>
            <a:r>
              <a:rPr sz="8800" spc="-1160" dirty="0">
                <a:solidFill>
                  <a:srgbClr val="00C5BA"/>
                </a:solidFill>
                <a:latin typeface="Bahnschrift"/>
                <a:cs typeface="Bahnschrift"/>
              </a:rPr>
              <a:t>c</a:t>
            </a:r>
            <a:r>
              <a:rPr sz="8800" spc="-114" dirty="0">
                <a:solidFill>
                  <a:srgbClr val="00C5BA"/>
                </a:solidFill>
                <a:latin typeface="Bahnschrift"/>
                <a:cs typeface="Bahnschrift"/>
              </a:rPr>
              <a:t>e</a:t>
            </a:r>
            <a:r>
              <a:rPr sz="8800" spc="-1455" dirty="0">
                <a:solidFill>
                  <a:srgbClr val="00C5BA"/>
                </a:solidFill>
                <a:latin typeface="Bahnschrift"/>
                <a:cs typeface="Bahnschrift"/>
              </a:rPr>
              <a:t>C</a:t>
            </a:r>
            <a:r>
              <a:rPr sz="8800" spc="-1110" dirty="0">
                <a:solidFill>
                  <a:srgbClr val="00C5BA"/>
                </a:solidFill>
                <a:latin typeface="Bahnschrift"/>
                <a:cs typeface="Bahnschrift"/>
              </a:rPr>
              <a:t>a</a:t>
            </a:r>
            <a:r>
              <a:rPr sz="8800" spc="-1195" dirty="0">
                <a:solidFill>
                  <a:srgbClr val="00C5BA"/>
                </a:solidFill>
                <a:latin typeface="Bahnschrift"/>
                <a:cs typeface="Bahnschrift"/>
              </a:rPr>
              <a:t>p</a:t>
            </a:r>
            <a:r>
              <a:rPr sz="8800" spc="-1410" dirty="0">
                <a:solidFill>
                  <a:srgbClr val="00C5BA"/>
                </a:solidFill>
                <a:latin typeface="Bahnschrift"/>
                <a:cs typeface="Bahnschrift"/>
              </a:rPr>
              <a:t>s</a:t>
            </a:r>
            <a:r>
              <a:rPr sz="8800" spc="-855" dirty="0">
                <a:solidFill>
                  <a:srgbClr val="00C5BA"/>
                </a:solidFill>
                <a:latin typeface="Bahnschrift"/>
                <a:cs typeface="Bahnschrift"/>
              </a:rPr>
              <a:t>t</a:t>
            </a:r>
            <a:r>
              <a:rPr sz="8800" spc="-1290" dirty="0">
                <a:solidFill>
                  <a:srgbClr val="00C5BA"/>
                </a:solidFill>
                <a:latin typeface="Bahnschrift"/>
                <a:cs typeface="Bahnschrift"/>
              </a:rPr>
              <a:t>o</a:t>
            </a:r>
            <a:r>
              <a:rPr sz="8800" spc="-1190" dirty="0">
                <a:solidFill>
                  <a:srgbClr val="00C5BA"/>
                </a:solidFill>
                <a:latin typeface="Bahnschrift"/>
                <a:cs typeface="Bahnschrift"/>
              </a:rPr>
              <a:t>n</a:t>
            </a:r>
            <a:r>
              <a:rPr sz="8800" spc="-5" dirty="0">
                <a:solidFill>
                  <a:srgbClr val="00C5BA"/>
                </a:solidFill>
                <a:latin typeface="Bahnschrift"/>
                <a:cs typeface="Bahnschrift"/>
              </a:rPr>
              <a:t>e  </a:t>
            </a:r>
            <a:r>
              <a:rPr sz="8800" spc="-810" dirty="0">
                <a:solidFill>
                  <a:srgbClr val="00C5BA"/>
                </a:solidFill>
                <a:latin typeface="Bahnschrift"/>
                <a:cs typeface="Bahnschrift"/>
              </a:rPr>
              <a:t>Project</a:t>
            </a:r>
            <a:endParaRPr sz="8800" dirty="0">
              <a:latin typeface="Bahnschrift"/>
              <a:cs typeface="Bahnschrift"/>
            </a:endParaRPr>
          </a:p>
          <a:p>
            <a:pPr marL="29209">
              <a:lnSpc>
                <a:spcPct val="100000"/>
              </a:lnSpc>
              <a:spcBef>
                <a:spcPts val="1639"/>
              </a:spcBef>
            </a:pPr>
            <a:r>
              <a:rPr lang="en-US" sz="2400" spc="-185">
                <a:solidFill>
                  <a:srgbClr val="606D52"/>
                </a:solidFill>
                <a:latin typeface="Arial MT"/>
                <a:cs typeface="Arial MT"/>
              </a:rPr>
              <a:t>Jigar 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6292596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564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6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91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1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425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12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9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80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37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170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6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43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2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li</a:t>
            </a:r>
            <a:r>
              <a:rPr sz="4000" b="1" spc="-545" dirty="0">
                <a:solidFill>
                  <a:srgbClr val="FDFDFD"/>
                </a:solidFill>
                <a:latin typeface="Tahoma"/>
                <a:cs typeface="Tahoma"/>
              </a:rPr>
              <a:t>z</a:t>
            </a:r>
            <a:r>
              <a:rPr sz="4000" b="1" spc="-2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74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210462" y="2273554"/>
            <a:ext cx="9850755" cy="2529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Number,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Mass,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Site,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Orbit,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Year.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Plots</a:t>
            </a:r>
            <a:r>
              <a:rPr sz="2000" u="heavy" spc="-95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Used:</a:t>
            </a:r>
            <a:endParaRPr sz="2000">
              <a:latin typeface="Calibri"/>
              <a:cs typeface="Calibri"/>
            </a:endParaRPr>
          </a:p>
          <a:p>
            <a:pPr marL="12700" marR="363855">
              <a:lnSpc>
                <a:spcPts val="2210"/>
              </a:lnSpc>
              <a:spcBef>
                <a:spcPts val="143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Flight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Mass,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Flight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Site,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Mass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vs.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Site, </a:t>
            </a:r>
            <a:r>
              <a:rPr sz="2000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Rate,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Orbit,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Orbit,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Success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Yearly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Trend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  <a:spcBef>
                <a:spcPts val="1045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Scatter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plots,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charts,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compare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decide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320192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2613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6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91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1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425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35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123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495" dirty="0">
                <a:solidFill>
                  <a:srgbClr val="FDFDFD"/>
                </a:solidFill>
                <a:latin typeface="Tahoma"/>
                <a:cs typeface="Tahoma"/>
              </a:rPr>
              <a:t>Q</a:t>
            </a:r>
            <a:r>
              <a:rPr sz="4000" b="1" spc="-53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990396" y="2420699"/>
            <a:ext cx="9175115" cy="2185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Loade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IBM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abase.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Queried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integration.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were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10"/>
              </a:lnSpc>
              <a:spcBef>
                <a:spcPts val="143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Queried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names,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mission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outcomes,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pay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sizes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versions,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8514588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7865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70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4000" b="1" spc="-409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490" dirty="0">
                <a:solidFill>
                  <a:srgbClr val="FDFDFD"/>
                </a:solidFill>
                <a:latin typeface="Tahoma"/>
                <a:cs typeface="Tahoma"/>
              </a:rPr>
              <a:t>il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55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27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4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6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4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36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66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2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65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5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2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66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44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285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18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39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65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6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4000" b="1" spc="-62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25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14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670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4000" b="1" spc="-17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509" dirty="0">
                <a:solidFill>
                  <a:srgbClr val="FDFDFD"/>
                </a:solidFill>
                <a:latin typeface="Tahoma"/>
                <a:cs typeface="Tahoma"/>
              </a:rPr>
              <a:t>li</a:t>
            </a:r>
            <a:r>
              <a:rPr sz="4000" b="1" spc="-43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6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212900" y="2959735"/>
            <a:ext cx="9718040" cy="13354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Folium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maps mark Launch Sites, successful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unsuccessful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landings, and a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proximity example </a:t>
            </a:r>
            <a:r>
              <a:rPr sz="2000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locations: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Railway,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Highway,</a:t>
            </a:r>
            <a:r>
              <a:rPr sz="2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Coast,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City.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  <a:spcBef>
                <a:spcPts val="95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are.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visualizes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landings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relative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location.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791870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7290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90" dirty="0">
                <a:solidFill>
                  <a:srgbClr val="FDFDFD"/>
                </a:solidFill>
                <a:latin typeface="Tahoma"/>
                <a:cs typeface="Tahoma"/>
              </a:rPr>
              <a:t>Build</a:t>
            </a:r>
            <a:r>
              <a:rPr sz="4000" b="1" spc="-55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24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8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40" dirty="0">
                <a:solidFill>
                  <a:srgbClr val="FDFDFD"/>
                </a:solidFill>
                <a:latin typeface="Tahoma"/>
                <a:cs typeface="Tahoma"/>
              </a:rPr>
              <a:t>Dashboard</a:t>
            </a:r>
            <a:r>
              <a:rPr sz="4000" b="1" spc="-7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50" dirty="0">
                <a:solidFill>
                  <a:srgbClr val="FDFDFD"/>
                </a:solidFill>
                <a:latin typeface="Tahoma"/>
                <a:cs typeface="Tahoma"/>
              </a:rPr>
              <a:t>with</a:t>
            </a:r>
            <a:r>
              <a:rPr sz="4000" b="1" spc="-11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00" dirty="0">
                <a:solidFill>
                  <a:srgbClr val="FDFDFD"/>
                </a:solidFill>
                <a:latin typeface="Tahoma"/>
                <a:cs typeface="Tahoma"/>
              </a:rPr>
              <a:t>PlotlyDash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609091" y="2207339"/>
            <a:ext cx="11264900" cy="28835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hb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inclu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 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art 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att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Pie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chart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rates.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455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Scatter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inputs: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slider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10000</a:t>
            </a:r>
            <a:r>
              <a:rPr sz="2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kg.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pie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chart 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visualize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launch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2000">
              <a:latin typeface="Calibri"/>
              <a:cs typeface="Calibri"/>
            </a:endParaRPr>
          </a:p>
          <a:p>
            <a:pPr marL="12700" marR="2089150">
              <a:lnSpc>
                <a:spcPct val="100000"/>
              </a:lnSpc>
              <a:spcBef>
                <a:spcPts val="111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scatter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varies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mass,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category.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7694676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7045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30" dirty="0">
                <a:solidFill>
                  <a:srgbClr val="FDFDFD"/>
                </a:solidFill>
                <a:latin typeface="Tahoma"/>
                <a:cs typeface="Tahoma"/>
              </a:rPr>
              <a:t>Predictive</a:t>
            </a:r>
            <a:r>
              <a:rPr sz="4000" b="1" spc="-4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75" dirty="0">
                <a:solidFill>
                  <a:srgbClr val="FDFDFD"/>
                </a:solidFill>
                <a:latin typeface="Tahoma"/>
                <a:cs typeface="Tahoma"/>
              </a:rPr>
              <a:t>analysis(Classification)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grpSp>
        <p:nvGrpSpPr>
          <p:cNvPr id="4" name="object 4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5" name="object 5"/>
            <p:cNvSpPr/>
            <p:nvPr/>
          </p:nvSpPr>
          <p:spPr>
            <a:xfrm>
              <a:off x="3829812" y="1941575"/>
              <a:ext cx="1923414" cy="1720850"/>
            </a:xfrm>
            <a:custGeom>
              <a:avLst/>
              <a:gdLst/>
              <a:ahLst/>
              <a:cxnLst/>
              <a:rect l="l" t="t" r="r" b="b"/>
              <a:pathLst>
                <a:path w="1923414" h="1720850">
                  <a:moveTo>
                    <a:pt x="1923034" y="115316"/>
                  </a:moveTo>
                  <a:lnTo>
                    <a:pt x="1914017" y="70485"/>
                  </a:lnTo>
                  <a:lnTo>
                    <a:pt x="1889252" y="33782"/>
                  </a:lnTo>
                  <a:lnTo>
                    <a:pt x="1852549" y="9017"/>
                  </a:lnTo>
                  <a:lnTo>
                    <a:pt x="1807718" y="0"/>
                  </a:lnTo>
                  <a:lnTo>
                    <a:pt x="115316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7" y="70485"/>
                  </a:lnTo>
                  <a:lnTo>
                    <a:pt x="0" y="115316"/>
                  </a:lnTo>
                  <a:lnTo>
                    <a:pt x="0" y="1038098"/>
                  </a:lnTo>
                  <a:lnTo>
                    <a:pt x="9017" y="1082929"/>
                  </a:lnTo>
                  <a:lnTo>
                    <a:pt x="33782" y="1119632"/>
                  </a:lnTo>
                  <a:lnTo>
                    <a:pt x="70485" y="1144397"/>
                  </a:lnTo>
                  <a:lnTo>
                    <a:pt x="115316" y="1153414"/>
                  </a:lnTo>
                  <a:lnTo>
                    <a:pt x="303276" y="1153414"/>
                  </a:lnTo>
                  <a:lnTo>
                    <a:pt x="303276" y="1720596"/>
                  </a:lnTo>
                  <a:lnTo>
                    <a:pt x="476504" y="1720596"/>
                  </a:lnTo>
                  <a:lnTo>
                    <a:pt x="476504" y="1153414"/>
                  </a:lnTo>
                  <a:lnTo>
                    <a:pt x="1807718" y="1153414"/>
                  </a:lnTo>
                  <a:lnTo>
                    <a:pt x="1852549" y="1144397"/>
                  </a:lnTo>
                  <a:lnTo>
                    <a:pt x="1889252" y="1119632"/>
                  </a:lnTo>
                  <a:lnTo>
                    <a:pt x="1914017" y="1082929"/>
                  </a:lnTo>
                  <a:lnTo>
                    <a:pt x="1923034" y="1038098"/>
                  </a:lnTo>
                  <a:lnTo>
                    <a:pt x="1923034" y="115316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717" y="0"/>
                  </a:lnTo>
                  <a:lnTo>
                    <a:pt x="1852549" y="9016"/>
                  </a:lnTo>
                  <a:lnTo>
                    <a:pt x="1889252" y="33782"/>
                  </a:lnTo>
                  <a:lnTo>
                    <a:pt x="1914016" y="70485"/>
                  </a:lnTo>
                  <a:lnTo>
                    <a:pt x="1923034" y="115315"/>
                  </a:lnTo>
                  <a:lnTo>
                    <a:pt x="1923034" y="1038098"/>
                  </a:lnTo>
                  <a:lnTo>
                    <a:pt x="1914016" y="1082928"/>
                  </a:lnTo>
                  <a:lnTo>
                    <a:pt x="1889252" y="1119632"/>
                  </a:lnTo>
                  <a:lnTo>
                    <a:pt x="1852549" y="1144397"/>
                  </a:lnTo>
                  <a:lnTo>
                    <a:pt x="1807717" y="1153414"/>
                  </a:lnTo>
                  <a:lnTo>
                    <a:pt x="115315" y="1153414"/>
                  </a:lnTo>
                  <a:lnTo>
                    <a:pt x="70485" y="1144397"/>
                  </a:lnTo>
                  <a:lnTo>
                    <a:pt x="33782" y="1119632"/>
                  </a:lnTo>
                  <a:lnTo>
                    <a:pt x="9016" y="1082928"/>
                  </a:lnTo>
                  <a:lnTo>
                    <a:pt x="0" y="1038098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98721" y="2207513"/>
            <a:ext cx="15532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Split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labelcolumn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7950" y="2443733"/>
            <a:ext cx="170433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‘Class’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fromdataset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0" name="object 10"/>
            <p:cNvSpPr/>
            <p:nvPr/>
          </p:nvSpPr>
          <p:spPr>
            <a:xfrm>
              <a:off x="3829812" y="3383279"/>
              <a:ext cx="1923414" cy="1722120"/>
            </a:xfrm>
            <a:custGeom>
              <a:avLst/>
              <a:gdLst/>
              <a:ahLst/>
              <a:cxnLst/>
              <a:rect l="l" t="t" r="r" b="b"/>
              <a:pathLst>
                <a:path w="1923414" h="1722120">
                  <a:moveTo>
                    <a:pt x="1923034" y="115570"/>
                  </a:moveTo>
                  <a:lnTo>
                    <a:pt x="1914017" y="70485"/>
                  </a:lnTo>
                  <a:lnTo>
                    <a:pt x="1889252" y="33782"/>
                  </a:lnTo>
                  <a:lnTo>
                    <a:pt x="1852422" y="9017"/>
                  </a:lnTo>
                  <a:lnTo>
                    <a:pt x="1807464" y="0"/>
                  </a:ln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241"/>
                  </a:lnTo>
                  <a:lnTo>
                    <a:pt x="9017" y="1084326"/>
                  </a:lnTo>
                  <a:lnTo>
                    <a:pt x="33782" y="1121029"/>
                  </a:lnTo>
                  <a:lnTo>
                    <a:pt x="70612" y="1145794"/>
                  </a:lnTo>
                  <a:lnTo>
                    <a:pt x="115570" y="1154811"/>
                  </a:lnTo>
                  <a:lnTo>
                    <a:pt x="303276" y="1154811"/>
                  </a:lnTo>
                  <a:lnTo>
                    <a:pt x="303276" y="1722120"/>
                  </a:lnTo>
                  <a:lnTo>
                    <a:pt x="476504" y="1722120"/>
                  </a:lnTo>
                  <a:lnTo>
                    <a:pt x="476504" y="1154811"/>
                  </a:lnTo>
                  <a:lnTo>
                    <a:pt x="1807464" y="1154811"/>
                  </a:lnTo>
                  <a:lnTo>
                    <a:pt x="1852422" y="1145794"/>
                  </a:lnTo>
                  <a:lnTo>
                    <a:pt x="1889252" y="1121029"/>
                  </a:lnTo>
                  <a:lnTo>
                    <a:pt x="1914017" y="1084326"/>
                  </a:lnTo>
                  <a:lnTo>
                    <a:pt x="1923034" y="1039241"/>
                  </a:lnTo>
                  <a:lnTo>
                    <a:pt x="1923034" y="11557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464" y="0"/>
                  </a:lnTo>
                  <a:lnTo>
                    <a:pt x="1852422" y="9017"/>
                  </a:lnTo>
                  <a:lnTo>
                    <a:pt x="1889252" y="33782"/>
                  </a:lnTo>
                  <a:lnTo>
                    <a:pt x="1914016" y="70485"/>
                  </a:lnTo>
                  <a:lnTo>
                    <a:pt x="1923034" y="115570"/>
                  </a:lnTo>
                  <a:lnTo>
                    <a:pt x="1923034" y="1039241"/>
                  </a:lnTo>
                  <a:lnTo>
                    <a:pt x="1914016" y="1084326"/>
                  </a:lnTo>
                  <a:lnTo>
                    <a:pt x="1889252" y="1121029"/>
                  </a:lnTo>
                  <a:lnTo>
                    <a:pt x="1852422" y="1145794"/>
                  </a:lnTo>
                  <a:lnTo>
                    <a:pt x="1807464" y="1154811"/>
                  </a:lnTo>
                  <a:lnTo>
                    <a:pt x="115570" y="1154811"/>
                  </a:lnTo>
                  <a:lnTo>
                    <a:pt x="70612" y="1145794"/>
                  </a:lnTo>
                  <a:lnTo>
                    <a:pt x="33782" y="1121029"/>
                  </a:lnTo>
                  <a:lnTo>
                    <a:pt x="9016" y="1084326"/>
                  </a:lnTo>
                  <a:lnTo>
                    <a:pt x="0" y="1039241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10914" y="3532123"/>
            <a:ext cx="14897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5026" y="3767454"/>
            <a:ext cx="12617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Featuresusing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7782" y="4005198"/>
            <a:ext cx="13493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22191" y="4818888"/>
            <a:ext cx="2950210" cy="1169035"/>
            <a:chOff x="3822191" y="4818888"/>
            <a:chExt cx="2950210" cy="1169035"/>
          </a:xfrm>
        </p:grpSpPr>
        <p:sp>
          <p:nvSpPr>
            <p:cNvPr id="16" name="object 16"/>
            <p:cNvSpPr/>
            <p:nvPr/>
          </p:nvSpPr>
          <p:spPr>
            <a:xfrm>
              <a:off x="3829812" y="4826507"/>
              <a:ext cx="2942590" cy="1153795"/>
            </a:xfrm>
            <a:custGeom>
              <a:avLst/>
              <a:gdLst/>
              <a:ahLst/>
              <a:cxnLst/>
              <a:rect l="l" t="t" r="r" b="b"/>
              <a:pathLst>
                <a:path w="2942590" h="1153795">
                  <a:moveTo>
                    <a:pt x="2942590" y="196596"/>
                  </a:moveTo>
                  <a:lnTo>
                    <a:pt x="1923034" y="196596"/>
                  </a:lnTo>
                  <a:lnTo>
                    <a:pt x="1923034" y="115316"/>
                  </a:lnTo>
                  <a:lnTo>
                    <a:pt x="1914017" y="70485"/>
                  </a:lnTo>
                  <a:lnTo>
                    <a:pt x="1889252" y="33782"/>
                  </a:lnTo>
                  <a:lnTo>
                    <a:pt x="1852549" y="9017"/>
                  </a:lnTo>
                  <a:lnTo>
                    <a:pt x="1807718" y="0"/>
                  </a:lnTo>
                  <a:lnTo>
                    <a:pt x="115316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7" y="70485"/>
                  </a:lnTo>
                  <a:lnTo>
                    <a:pt x="0" y="115316"/>
                  </a:lnTo>
                  <a:lnTo>
                    <a:pt x="0" y="1038072"/>
                  </a:lnTo>
                  <a:lnTo>
                    <a:pt x="9017" y="1082967"/>
                  </a:lnTo>
                  <a:lnTo>
                    <a:pt x="33782" y="1119632"/>
                  </a:lnTo>
                  <a:lnTo>
                    <a:pt x="70485" y="1144346"/>
                  </a:lnTo>
                  <a:lnTo>
                    <a:pt x="115316" y="1153414"/>
                  </a:lnTo>
                  <a:lnTo>
                    <a:pt x="1807718" y="1153414"/>
                  </a:lnTo>
                  <a:lnTo>
                    <a:pt x="1852549" y="1144346"/>
                  </a:lnTo>
                  <a:lnTo>
                    <a:pt x="1889252" y="1119632"/>
                  </a:lnTo>
                  <a:lnTo>
                    <a:pt x="1914017" y="1082967"/>
                  </a:lnTo>
                  <a:lnTo>
                    <a:pt x="1923034" y="1038072"/>
                  </a:lnTo>
                  <a:lnTo>
                    <a:pt x="1923034" y="369824"/>
                  </a:lnTo>
                  <a:lnTo>
                    <a:pt x="2942590" y="369824"/>
                  </a:lnTo>
                  <a:lnTo>
                    <a:pt x="2942590" y="196596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717" y="0"/>
                  </a:lnTo>
                  <a:lnTo>
                    <a:pt x="1852549" y="9017"/>
                  </a:lnTo>
                  <a:lnTo>
                    <a:pt x="1889252" y="33782"/>
                  </a:lnTo>
                  <a:lnTo>
                    <a:pt x="1914016" y="70485"/>
                  </a:lnTo>
                  <a:lnTo>
                    <a:pt x="1923034" y="115316"/>
                  </a:lnTo>
                  <a:lnTo>
                    <a:pt x="1923034" y="1038072"/>
                  </a:lnTo>
                  <a:lnTo>
                    <a:pt x="1914016" y="1082967"/>
                  </a:lnTo>
                  <a:lnTo>
                    <a:pt x="1889252" y="1119632"/>
                  </a:lnTo>
                  <a:lnTo>
                    <a:pt x="1852549" y="1144346"/>
                  </a:lnTo>
                  <a:lnTo>
                    <a:pt x="1807717" y="1153414"/>
                  </a:lnTo>
                  <a:lnTo>
                    <a:pt x="115315" y="1153414"/>
                  </a:lnTo>
                  <a:lnTo>
                    <a:pt x="70485" y="1144346"/>
                  </a:lnTo>
                  <a:lnTo>
                    <a:pt x="33782" y="1119632"/>
                  </a:lnTo>
                  <a:lnTo>
                    <a:pt x="9016" y="1082967"/>
                  </a:lnTo>
                  <a:lnTo>
                    <a:pt x="0" y="1038072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03878" y="5092700"/>
            <a:ext cx="13112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Train_test_split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3938" y="5329173"/>
            <a:ext cx="407034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1" name="object 21"/>
            <p:cNvSpPr/>
            <p:nvPr/>
          </p:nvSpPr>
          <p:spPr>
            <a:xfrm>
              <a:off x="6388608" y="3672840"/>
              <a:ext cx="1923414" cy="2307590"/>
            </a:xfrm>
            <a:custGeom>
              <a:avLst/>
              <a:gdLst/>
              <a:ahLst/>
              <a:cxnLst/>
              <a:rect l="l" t="t" r="r" b="b"/>
              <a:pathLst>
                <a:path w="1923415" h="2307590">
                  <a:moveTo>
                    <a:pt x="1923034" y="1268984"/>
                  </a:moveTo>
                  <a:lnTo>
                    <a:pt x="1914017" y="1224153"/>
                  </a:lnTo>
                  <a:lnTo>
                    <a:pt x="1889252" y="1187450"/>
                  </a:lnTo>
                  <a:lnTo>
                    <a:pt x="1852549" y="1162685"/>
                  </a:lnTo>
                  <a:lnTo>
                    <a:pt x="1807718" y="1153668"/>
                  </a:lnTo>
                  <a:lnTo>
                    <a:pt x="475094" y="1153668"/>
                  </a:lnTo>
                  <a:lnTo>
                    <a:pt x="475094" y="0"/>
                  </a:lnTo>
                  <a:lnTo>
                    <a:pt x="303276" y="0"/>
                  </a:lnTo>
                  <a:lnTo>
                    <a:pt x="303276" y="1153668"/>
                  </a:lnTo>
                  <a:lnTo>
                    <a:pt x="115316" y="1153668"/>
                  </a:lnTo>
                  <a:lnTo>
                    <a:pt x="70485" y="1162685"/>
                  </a:lnTo>
                  <a:lnTo>
                    <a:pt x="33782" y="1187450"/>
                  </a:lnTo>
                  <a:lnTo>
                    <a:pt x="9017" y="1224153"/>
                  </a:lnTo>
                  <a:lnTo>
                    <a:pt x="0" y="1268984"/>
                  </a:lnTo>
                  <a:lnTo>
                    <a:pt x="0" y="2191740"/>
                  </a:lnTo>
                  <a:lnTo>
                    <a:pt x="9017" y="2236635"/>
                  </a:lnTo>
                  <a:lnTo>
                    <a:pt x="33782" y="2273300"/>
                  </a:lnTo>
                  <a:lnTo>
                    <a:pt x="70485" y="2298014"/>
                  </a:lnTo>
                  <a:lnTo>
                    <a:pt x="115316" y="2307082"/>
                  </a:lnTo>
                  <a:lnTo>
                    <a:pt x="1807718" y="2307082"/>
                  </a:lnTo>
                  <a:lnTo>
                    <a:pt x="1852549" y="2298014"/>
                  </a:lnTo>
                  <a:lnTo>
                    <a:pt x="1889252" y="2273300"/>
                  </a:lnTo>
                  <a:lnTo>
                    <a:pt x="1914017" y="2236635"/>
                  </a:lnTo>
                  <a:lnTo>
                    <a:pt x="1923034" y="2191740"/>
                  </a:lnTo>
                  <a:lnTo>
                    <a:pt x="1923034" y="1268984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717" y="0"/>
                  </a:lnTo>
                  <a:lnTo>
                    <a:pt x="1852548" y="9017"/>
                  </a:lnTo>
                  <a:lnTo>
                    <a:pt x="1889251" y="33782"/>
                  </a:lnTo>
                  <a:lnTo>
                    <a:pt x="1914016" y="70485"/>
                  </a:lnTo>
                  <a:lnTo>
                    <a:pt x="1923034" y="115316"/>
                  </a:lnTo>
                  <a:lnTo>
                    <a:pt x="1923034" y="1038072"/>
                  </a:lnTo>
                  <a:lnTo>
                    <a:pt x="1914016" y="1082967"/>
                  </a:lnTo>
                  <a:lnTo>
                    <a:pt x="1889251" y="1119632"/>
                  </a:lnTo>
                  <a:lnTo>
                    <a:pt x="1852548" y="1144346"/>
                  </a:lnTo>
                  <a:lnTo>
                    <a:pt x="1807717" y="1153414"/>
                  </a:lnTo>
                  <a:lnTo>
                    <a:pt x="115315" y="1153414"/>
                  </a:lnTo>
                  <a:lnTo>
                    <a:pt x="70484" y="1144346"/>
                  </a:lnTo>
                  <a:lnTo>
                    <a:pt x="33781" y="1119632"/>
                  </a:lnTo>
                  <a:lnTo>
                    <a:pt x="9016" y="1082967"/>
                  </a:lnTo>
                  <a:lnTo>
                    <a:pt x="0" y="1038072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36080" y="4986528"/>
              <a:ext cx="1219200" cy="285115"/>
            </a:xfrm>
            <a:custGeom>
              <a:avLst/>
              <a:gdLst/>
              <a:ahLst/>
              <a:cxnLst/>
              <a:rect l="l" t="t" r="r" b="b"/>
              <a:pathLst>
                <a:path w="1219200" h="285114">
                  <a:moveTo>
                    <a:pt x="1219200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1219200" y="284988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36206" y="4974082"/>
            <a:ext cx="1213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GridSearchCV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6271" y="5210936"/>
            <a:ext cx="1707514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(cv=10) to find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optim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27" name="object 27"/>
            <p:cNvSpPr/>
            <p:nvPr/>
          </p:nvSpPr>
          <p:spPr>
            <a:xfrm>
              <a:off x="6388608" y="2229611"/>
              <a:ext cx="1923414" cy="2308860"/>
            </a:xfrm>
            <a:custGeom>
              <a:avLst/>
              <a:gdLst/>
              <a:ahLst/>
              <a:cxnLst/>
              <a:rect l="l" t="t" r="r" b="b"/>
              <a:pathLst>
                <a:path w="1923415" h="2308860">
                  <a:moveTo>
                    <a:pt x="1923034" y="1269238"/>
                  </a:moveTo>
                  <a:lnTo>
                    <a:pt x="1914017" y="1224153"/>
                  </a:lnTo>
                  <a:lnTo>
                    <a:pt x="1889252" y="1187450"/>
                  </a:lnTo>
                  <a:lnTo>
                    <a:pt x="1852422" y="1162685"/>
                  </a:lnTo>
                  <a:lnTo>
                    <a:pt x="1807464" y="1153668"/>
                  </a:lnTo>
                  <a:lnTo>
                    <a:pt x="475094" y="1153668"/>
                  </a:lnTo>
                  <a:lnTo>
                    <a:pt x="475094" y="0"/>
                  </a:lnTo>
                  <a:lnTo>
                    <a:pt x="303276" y="0"/>
                  </a:lnTo>
                  <a:lnTo>
                    <a:pt x="303276" y="1153668"/>
                  </a:lnTo>
                  <a:lnTo>
                    <a:pt x="115570" y="1153668"/>
                  </a:lnTo>
                  <a:lnTo>
                    <a:pt x="70612" y="1162685"/>
                  </a:lnTo>
                  <a:lnTo>
                    <a:pt x="33782" y="1187450"/>
                  </a:lnTo>
                  <a:lnTo>
                    <a:pt x="9017" y="1224153"/>
                  </a:lnTo>
                  <a:lnTo>
                    <a:pt x="0" y="1269238"/>
                  </a:lnTo>
                  <a:lnTo>
                    <a:pt x="0" y="2192909"/>
                  </a:lnTo>
                  <a:lnTo>
                    <a:pt x="9017" y="2237994"/>
                  </a:lnTo>
                  <a:lnTo>
                    <a:pt x="33782" y="2274697"/>
                  </a:lnTo>
                  <a:lnTo>
                    <a:pt x="70612" y="2299462"/>
                  </a:lnTo>
                  <a:lnTo>
                    <a:pt x="115570" y="2308479"/>
                  </a:lnTo>
                  <a:lnTo>
                    <a:pt x="1807464" y="2308479"/>
                  </a:lnTo>
                  <a:lnTo>
                    <a:pt x="1852422" y="2299462"/>
                  </a:lnTo>
                  <a:lnTo>
                    <a:pt x="1889252" y="2274697"/>
                  </a:lnTo>
                  <a:lnTo>
                    <a:pt x="1914017" y="2237994"/>
                  </a:lnTo>
                  <a:lnTo>
                    <a:pt x="1923034" y="2192909"/>
                  </a:lnTo>
                  <a:lnTo>
                    <a:pt x="1923034" y="1269238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464" y="0"/>
                  </a:lnTo>
                  <a:lnTo>
                    <a:pt x="1852421" y="9017"/>
                  </a:lnTo>
                  <a:lnTo>
                    <a:pt x="1889251" y="33782"/>
                  </a:lnTo>
                  <a:lnTo>
                    <a:pt x="1914016" y="70485"/>
                  </a:lnTo>
                  <a:lnTo>
                    <a:pt x="1923034" y="115570"/>
                  </a:lnTo>
                  <a:lnTo>
                    <a:pt x="1923034" y="1039241"/>
                  </a:lnTo>
                  <a:lnTo>
                    <a:pt x="1914016" y="1084326"/>
                  </a:lnTo>
                  <a:lnTo>
                    <a:pt x="1889251" y="1121029"/>
                  </a:lnTo>
                  <a:lnTo>
                    <a:pt x="1852421" y="1145794"/>
                  </a:lnTo>
                  <a:lnTo>
                    <a:pt x="1807464" y="1154811"/>
                  </a:lnTo>
                  <a:lnTo>
                    <a:pt x="115569" y="1154811"/>
                  </a:lnTo>
                  <a:lnTo>
                    <a:pt x="70612" y="1145794"/>
                  </a:lnTo>
                  <a:lnTo>
                    <a:pt x="33781" y="1121029"/>
                  </a:lnTo>
                  <a:lnTo>
                    <a:pt x="9016" y="1084326"/>
                  </a:lnTo>
                  <a:lnTo>
                    <a:pt x="0" y="1039241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46850" y="3412693"/>
            <a:ext cx="15792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7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03238" y="3647643"/>
            <a:ext cx="1471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VM,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36181" y="3886580"/>
            <a:ext cx="15735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Tree,and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95643" y="4122801"/>
            <a:ext cx="10915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KNN</a:t>
            </a:r>
            <a:r>
              <a:rPr sz="17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80988" y="1933955"/>
            <a:ext cx="2950210" cy="1169035"/>
            <a:chOff x="6380988" y="1933955"/>
            <a:chExt cx="2950210" cy="1169035"/>
          </a:xfrm>
        </p:grpSpPr>
        <p:sp>
          <p:nvSpPr>
            <p:cNvPr id="34" name="object 34"/>
            <p:cNvSpPr/>
            <p:nvPr/>
          </p:nvSpPr>
          <p:spPr>
            <a:xfrm>
              <a:off x="6388608" y="1941575"/>
              <a:ext cx="2942590" cy="1153795"/>
            </a:xfrm>
            <a:custGeom>
              <a:avLst/>
              <a:gdLst/>
              <a:ahLst/>
              <a:cxnLst/>
              <a:rect l="l" t="t" r="r" b="b"/>
              <a:pathLst>
                <a:path w="2942590" h="1153795">
                  <a:moveTo>
                    <a:pt x="2942590" y="196596"/>
                  </a:moveTo>
                  <a:lnTo>
                    <a:pt x="1923034" y="196596"/>
                  </a:lnTo>
                  <a:lnTo>
                    <a:pt x="1923034" y="115316"/>
                  </a:lnTo>
                  <a:lnTo>
                    <a:pt x="1914017" y="70485"/>
                  </a:lnTo>
                  <a:lnTo>
                    <a:pt x="1889252" y="33782"/>
                  </a:lnTo>
                  <a:lnTo>
                    <a:pt x="1852549" y="9017"/>
                  </a:lnTo>
                  <a:lnTo>
                    <a:pt x="1807718" y="0"/>
                  </a:lnTo>
                  <a:lnTo>
                    <a:pt x="115316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7" y="70485"/>
                  </a:lnTo>
                  <a:lnTo>
                    <a:pt x="0" y="115316"/>
                  </a:lnTo>
                  <a:lnTo>
                    <a:pt x="0" y="1038098"/>
                  </a:lnTo>
                  <a:lnTo>
                    <a:pt x="9017" y="1082929"/>
                  </a:lnTo>
                  <a:lnTo>
                    <a:pt x="33782" y="1119632"/>
                  </a:lnTo>
                  <a:lnTo>
                    <a:pt x="70485" y="1144397"/>
                  </a:lnTo>
                  <a:lnTo>
                    <a:pt x="115316" y="1153414"/>
                  </a:lnTo>
                  <a:lnTo>
                    <a:pt x="1807718" y="1153414"/>
                  </a:lnTo>
                  <a:lnTo>
                    <a:pt x="1852549" y="1144397"/>
                  </a:lnTo>
                  <a:lnTo>
                    <a:pt x="1889252" y="1119632"/>
                  </a:lnTo>
                  <a:lnTo>
                    <a:pt x="1914017" y="1082929"/>
                  </a:lnTo>
                  <a:lnTo>
                    <a:pt x="1923034" y="1038098"/>
                  </a:lnTo>
                  <a:lnTo>
                    <a:pt x="1923034" y="369824"/>
                  </a:lnTo>
                  <a:lnTo>
                    <a:pt x="2942590" y="369824"/>
                  </a:lnTo>
                  <a:lnTo>
                    <a:pt x="2942590" y="196596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717" y="0"/>
                  </a:lnTo>
                  <a:lnTo>
                    <a:pt x="1852548" y="9016"/>
                  </a:lnTo>
                  <a:lnTo>
                    <a:pt x="1889251" y="33782"/>
                  </a:lnTo>
                  <a:lnTo>
                    <a:pt x="1914016" y="70485"/>
                  </a:lnTo>
                  <a:lnTo>
                    <a:pt x="1923034" y="115315"/>
                  </a:lnTo>
                  <a:lnTo>
                    <a:pt x="1923034" y="1038098"/>
                  </a:lnTo>
                  <a:lnTo>
                    <a:pt x="1914016" y="1082928"/>
                  </a:lnTo>
                  <a:lnTo>
                    <a:pt x="1889251" y="1119632"/>
                  </a:lnTo>
                  <a:lnTo>
                    <a:pt x="1852548" y="1144397"/>
                  </a:lnTo>
                  <a:lnTo>
                    <a:pt x="1807717" y="1153414"/>
                  </a:lnTo>
                  <a:lnTo>
                    <a:pt x="115315" y="1153414"/>
                  </a:lnTo>
                  <a:lnTo>
                    <a:pt x="70484" y="1144397"/>
                  </a:lnTo>
                  <a:lnTo>
                    <a:pt x="33781" y="1119632"/>
                  </a:lnTo>
                  <a:lnTo>
                    <a:pt x="9016" y="1082928"/>
                  </a:lnTo>
                  <a:lnTo>
                    <a:pt x="0" y="1038098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4286" y="2207513"/>
            <a:ext cx="14389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6310" y="2443733"/>
            <a:ext cx="10547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split</a:t>
            </a:r>
            <a:r>
              <a:rPr sz="17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testset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39" name="object 39"/>
            <p:cNvSpPr/>
            <p:nvPr/>
          </p:nvSpPr>
          <p:spPr>
            <a:xfrm>
              <a:off x="8945880" y="1941575"/>
              <a:ext cx="1923414" cy="1720850"/>
            </a:xfrm>
            <a:custGeom>
              <a:avLst/>
              <a:gdLst/>
              <a:ahLst/>
              <a:cxnLst/>
              <a:rect l="l" t="t" r="r" b="b"/>
              <a:pathLst>
                <a:path w="1923415" h="1720850">
                  <a:moveTo>
                    <a:pt x="1923034" y="115316"/>
                  </a:moveTo>
                  <a:lnTo>
                    <a:pt x="1914017" y="70485"/>
                  </a:lnTo>
                  <a:lnTo>
                    <a:pt x="1889252" y="33782"/>
                  </a:lnTo>
                  <a:lnTo>
                    <a:pt x="1852549" y="9017"/>
                  </a:lnTo>
                  <a:lnTo>
                    <a:pt x="1807718" y="0"/>
                  </a:lnTo>
                  <a:lnTo>
                    <a:pt x="115316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7" y="70485"/>
                  </a:lnTo>
                  <a:lnTo>
                    <a:pt x="0" y="115316"/>
                  </a:lnTo>
                  <a:lnTo>
                    <a:pt x="0" y="1038098"/>
                  </a:lnTo>
                  <a:lnTo>
                    <a:pt x="9017" y="1082929"/>
                  </a:lnTo>
                  <a:lnTo>
                    <a:pt x="33782" y="1119632"/>
                  </a:lnTo>
                  <a:lnTo>
                    <a:pt x="70485" y="1144397"/>
                  </a:lnTo>
                  <a:lnTo>
                    <a:pt x="115316" y="1153414"/>
                  </a:lnTo>
                  <a:lnTo>
                    <a:pt x="303276" y="1153414"/>
                  </a:lnTo>
                  <a:lnTo>
                    <a:pt x="303276" y="1720596"/>
                  </a:lnTo>
                  <a:lnTo>
                    <a:pt x="476504" y="1720596"/>
                  </a:lnTo>
                  <a:lnTo>
                    <a:pt x="476504" y="1153414"/>
                  </a:lnTo>
                  <a:lnTo>
                    <a:pt x="1807718" y="1153414"/>
                  </a:lnTo>
                  <a:lnTo>
                    <a:pt x="1852549" y="1144397"/>
                  </a:lnTo>
                  <a:lnTo>
                    <a:pt x="1889252" y="1119632"/>
                  </a:lnTo>
                  <a:lnTo>
                    <a:pt x="1914017" y="1082929"/>
                  </a:lnTo>
                  <a:lnTo>
                    <a:pt x="1923034" y="1038098"/>
                  </a:lnTo>
                  <a:lnTo>
                    <a:pt x="1923034" y="115316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718" y="0"/>
                  </a:lnTo>
                  <a:lnTo>
                    <a:pt x="1852549" y="9016"/>
                  </a:lnTo>
                  <a:lnTo>
                    <a:pt x="1889252" y="33782"/>
                  </a:lnTo>
                  <a:lnTo>
                    <a:pt x="1914017" y="70485"/>
                  </a:lnTo>
                  <a:lnTo>
                    <a:pt x="1923034" y="115315"/>
                  </a:lnTo>
                  <a:lnTo>
                    <a:pt x="1923034" y="1038098"/>
                  </a:lnTo>
                  <a:lnTo>
                    <a:pt x="1914017" y="1082928"/>
                  </a:lnTo>
                  <a:lnTo>
                    <a:pt x="1889252" y="1119632"/>
                  </a:lnTo>
                  <a:lnTo>
                    <a:pt x="1852549" y="1144397"/>
                  </a:lnTo>
                  <a:lnTo>
                    <a:pt x="1807718" y="1153414"/>
                  </a:lnTo>
                  <a:lnTo>
                    <a:pt x="115316" y="1153414"/>
                  </a:lnTo>
                  <a:lnTo>
                    <a:pt x="70485" y="1144397"/>
                  </a:lnTo>
                  <a:lnTo>
                    <a:pt x="33781" y="1119632"/>
                  </a:lnTo>
                  <a:lnTo>
                    <a:pt x="9017" y="1082928"/>
                  </a:lnTo>
                  <a:lnTo>
                    <a:pt x="0" y="1038098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141332" y="2207513"/>
            <a:ext cx="15062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fus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9829" y="2443733"/>
            <a:ext cx="1187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938260" y="3375660"/>
            <a:ext cx="1938655" cy="1170305"/>
            <a:chOff x="8938260" y="3375660"/>
            <a:chExt cx="1938655" cy="1170305"/>
          </a:xfrm>
        </p:grpSpPr>
        <p:sp>
          <p:nvSpPr>
            <p:cNvPr id="44" name="object 44"/>
            <p:cNvSpPr/>
            <p:nvPr/>
          </p:nvSpPr>
          <p:spPr>
            <a:xfrm>
              <a:off x="8945880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923034" y="115570"/>
                  </a:moveTo>
                  <a:lnTo>
                    <a:pt x="1914017" y="70485"/>
                  </a:lnTo>
                  <a:lnTo>
                    <a:pt x="1889252" y="33782"/>
                  </a:lnTo>
                  <a:lnTo>
                    <a:pt x="1852422" y="9017"/>
                  </a:lnTo>
                  <a:lnTo>
                    <a:pt x="1807464" y="0"/>
                  </a:ln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241"/>
                  </a:lnTo>
                  <a:lnTo>
                    <a:pt x="9017" y="1084326"/>
                  </a:lnTo>
                  <a:lnTo>
                    <a:pt x="33782" y="1121029"/>
                  </a:lnTo>
                  <a:lnTo>
                    <a:pt x="70612" y="1145794"/>
                  </a:lnTo>
                  <a:lnTo>
                    <a:pt x="115570" y="1154811"/>
                  </a:lnTo>
                  <a:lnTo>
                    <a:pt x="1807464" y="1154811"/>
                  </a:lnTo>
                  <a:lnTo>
                    <a:pt x="1852422" y="1145794"/>
                  </a:lnTo>
                  <a:lnTo>
                    <a:pt x="1889252" y="1121029"/>
                  </a:lnTo>
                  <a:lnTo>
                    <a:pt x="1914017" y="1084326"/>
                  </a:lnTo>
                  <a:lnTo>
                    <a:pt x="1923034" y="1039241"/>
                  </a:lnTo>
                  <a:lnTo>
                    <a:pt x="1923034" y="11557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464" y="0"/>
                  </a:lnTo>
                  <a:lnTo>
                    <a:pt x="1852422" y="9017"/>
                  </a:lnTo>
                  <a:lnTo>
                    <a:pt x="1889252" y="33782"/>
                  </a:lnTo>
                  <a:lnTo>
                    <a:pt x="1914017" y="70485"/>
                  </a:lnTo>
                  <a:lnTo>
                    <a:pt x="1923034" y="115570"/>
                  </a:lnTo>
                  <a:lnTo>
                    <a:pt x="1923034" y="1039241"/>
                  </a:lnTo>
                  <a:lnTo>
                    <a:pt x="1914017" y="1084326"/>
                  </a:lnTo>
                  <a:lnTo>
                    <a:pt x="1889252" y="1121029"/>
                  </a:lnTo>
                  <a:lnTo>
                    <a:pt x="1852422" y="1145794"/>
                  </a:lnTo>
                  <a:lnTo>
                    <a:pt x="1807464" y="1154811"/>
                  </a:lnTo>
                  <a:lnTo>
                    <a:pt x="115570" y="1154811"/>
                  </a:lnTo>
                  <a:lnTo>
                    <a:pt x="70612" y="1145794"/>
                  </a:lnTo>
                  <a:lnTo>
                    <a:pt x="33781" y="1121029"/>
                  </a:lnTo>
                  <a:lnTo>
                    <a:pt x="9017" y="1084326"/>
                  </a:lnTo>
                  <a:lnTo>
                    <a:pt x="0" y="1039241"/>
                  </a:lnTo>
                  <a:lnTo>
                    <a:pt x="0" y="115570"/>
                  </a:lnTo>
                  <a:close/>
                </a:path>
              </a:pathLst>
            </a:custGeom>
            <a:ln w="152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055989" y="3650107"/>
            <a:ext cx="168910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2026920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1387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69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19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67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53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62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84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30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15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146" y="5543499"/>
            <a:ext cx="8946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 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preview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Plotly dashboard.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following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sides will show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results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EDA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visualization,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SQL,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Folium,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finally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our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 83%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accuracy.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2133600"/>
            <a:ext cx="5963411" cy="33543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15" y="2923413"/>
            <a:ext cx="84254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E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D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w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 </a:t>
            </a:r>
            <a:r>
              <a:rPr sz="7200" spc="-1165" dirty="0" err="1">
                <a:solidFill>
                  <a:srgbClr val="FFFFFF"/>
                </a:solidFill>
                <a:latin typeface="Bahnschrift"/>
                <a:cs typeface="Bahnschrift"/>
              </a:rPr>
              <a:t>i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t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h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 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V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I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s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u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l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 err="1">
                <a:solidFill>
                  <a:srgbClr val="FFFFFF"/>
                </a:solidFill>
                <a:latin typeface="Bahnschrift"/>
                <a:cs typeface="Bahnschrift"/>
              </a:rPr>
              <a:t>i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z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t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 err="1">
                <a:solidFill>
                  <a:srgbClr val="FFFFFF"/>
                </a:solidFill>
                <a:latin typeface="Bahnschrift"/>
                <a:cs typeface="Bahnschrift"/>
              </a:rPr>
              <a:t>i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o</a:t>
            </a:r>
            <a:r>
              <a:rPr lang="en-US" sz="7200" spc="-116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7200" spc="-1165" dirty="0">
                <a:solidFill>
                  <a:srgbClr val="FFFFFF"/>
                </a:solidFill>
                <a:latin typeface="Bahnschrift"/>
                <a:cs typeface="Bahnschrift"/>
              </a:rPr>
              <a:t>n</a:t>
            </a:r>
            <a:endParaRPr sz="72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75715" y="4724400"/>
            <a:ext cx="7404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2860" algn="l"/>
              </a:tabLst>
            </a:pPr>
            <a:r>
              <a:rPr sz="2400" spc="-285" dirty="0">
                <a:solidFill>
                  <a:srgbClr val="606D52"/>
                </a:solidFill>
                <a:latin typeface="Arial MT"/>
                <a:cs typeface="Arial MT"/>
              </a:rPr>
              <a:t>EX</a:t>
            </a:r>
            <a:r>
              <a:rPr lang="en-US" sz="2400" spc="-285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285" dirty="0">
                <a:solidFill>
                  <a:srgbClr val="606D52"/>
                </a:solidFill>
                <a:latin typeface="Arial MT"/>
                <a:cs typeface="Arial MT"/>
              </a:rPr>
              <a:t>PLORAT</a:t>
            </a:r>
            <a:r>
              <a:rPr lang="en-US" sz="2400" spc="-285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285" dirty="0">
                <a:solidFill>
                  <a:srgbClr val="606D52"/>
                </a:solidFill>
                <a:latin typeface="Arial MT"/>
                <a:cs typeface="Arial MT"/>
              </a:rPr>
              <a:t>ORY	</a:t>
            </a:r>
            <a:r>
              <a:rPr sz="2400" spc="-350" dirty="0">
                <a:solidFill>
                  <a:srgbClr val="606D52"/>
                </a:solidFill>
                <a:latin typeface="Arial MT"/>
                <a:cs typeface="Arial MT"/>
              </a:rPr>
              <a:t>DATA</a:t>
            </a:r>
            <a:r>
              <a:rPr sz="2400" spc="-285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229" dirty="0">
                <a:solidFill>
                  <a:srgbClr val="606D52"/>
                </a:solidFill>
                <a:latin typeface="Arial MT"/>
                <a:cs typeface="Arial MT"/>
              </a:rPr>
              <a:t>ANALYSIS	</a:t>
            </a:r>
            <a:r>
              <a:rPr sz="2400" spc="-65" dirty="0">
                <a:solidFill>
                  <a:srgbClr val="606D52"/>
                </a:solidFill>
                <a:latin typeface="Arial MT"/>
                <a:cs typeface="Arial MT"/>
              </a:rPr>
              <a:t>WITH	</a:t>
            </a:r>
            <a:r>
              <a:rPr sz="2400" spc="-195" dirty="0">
                <a:solidFill>
                  <a:srgbClr val="606D52"/>
                </a:solidFill>
                <a:latin typeface="Arial MT"/>
                <a:cs typeface="Arial MT"/>
              </a:rPr>
              <a:t>SEABORN</a:t>
            </a:r>
            <a:r>
              <a:rPr sz="2400" spc="210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245" dirty="0">
                <a:solidFill>
                  <a:srgbClr val="606D52"/>
                </a:solidFill>
                <a:latin typeface="Arial MT"/>
                <a:cs typeface="Arial MT"/>
              </a:rPr>
              <a:t>PLOTS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5" y="0"/>
            <a:ext cx="5399532" cy="1524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8255" y="83058"/>
            <a:ext cx="4801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00000"/>
              </a:lnSpc>
              <a:spcBef>
                <a:spcPts val="100"/>
              </a:spcBef>
            </a:pPr>
            <a:r>
              <a:rPr sz="3600" b="1" spc="-425" dirty="0">
                <a:latin typeface="Tahoma"/>
                <a:cs typeface="Tahoma"/>
              </a:rPr>
              <a:t>Fligh</a:t>
            </a:r>
            <a:r>
              <a:rPr sz="3600" b="1" spc="-185" dirty="0">
                <a:latin typeface="Tahoma"/>
                <a:cs typeface="Tahoma"/>
              </a:rPr>
              <a:t>t</a:t>
            </a:r>
            <a:r>
              <a:rPr sz="3600" b="1" spc="-455" dirty="0">
                <a:latin typeface="Tahoma"/>
                <a:cs typeface="Tahoma"/>
              </a:rPr>
              <a:t> </a:t>
            </a:r>
            <a:r>
              <a:rPr sz="3600" b="1" spc="-345" dirty="0">
                <a:latin typeface="Tahoma"/>
                <a:cs typeface="Tahoma"/>
              </a:rPr>
              <a:t>N</a:t>
            </a:r>
            <a:r>
              <a:rPr sz="3600" b="1" spc="-375" dirty="0">
                <a:latin typeface="Tahoma"/>
                <a:cs typeface="Tahoma"/>
              </a:rPr>
              <a:t>u</a:t>
            </a:r>
            <a:r>
              <a:rPr sz="3600" b="1" spc="-280" dirty="0">
                <a:latin typeface="Tahoma"/>
                <a:cs typeface="Tahoma"/>
              </a:rPr>
              <a:t>m</a:t>
            </a:r>
            <a:r>
              <a:rPr sz="3600" b="1" spc="-130" dirty="0">
                <a:latin typeface="Tahoma"/>
                <a:cs typeface="Tahoma"/>
              </a:rPr>
              <a:t>b</a:t>
            </a:r>
            <a:r>
              <a:rPr sz="3600" b="1" spc="-65" dirty="0">
                <a:latin typeface="Tahoma"/>
                <a:cs typeface="Tahoma"/>
              </a:rPr>
              <a:t>e</a:t>
            </a:r>
            <a:r>
              <a:rPr sz="3600" b="1" spc="-409" dirty="0">
                <a:latin typeface="Tahoma"/>
                <a:cs typeface="Tahoma"/>
              </a:rPr>
              <a:t>r</a:t>
            </a:r>
            <a:r>
              <a:rPr sz="3600" b="1" spc="-520" dirty="0">
                <a:latin typeface="Tahoma"/>
                <a:cs typeface="Tahoma"/>
              </a:rPr>
              <a:t> </a:t>
            </a:r>
            <a:r>
              <a:rPr sz="3600" b="1" spc="-484" dirty="0">
                <a:latin typeface="Tahoma"/>
                <a:cs typeface="Tahoma"/>
              </a:rPr>
              <a:t>vs</a:t>
            </a:r>
            <a:r>
              <a:rPr sz="3600" b="1" spc="-105" dirty="0">
                <a:latin typeface="Tahoma"/>
                <a:cs typeface="Tahoma"/>
              </a:rPr>
              <a:t>.</a:t>
            </a:r>
            <a:r>
              <a:rPr sz="3600" b="1" spc="-635" dirty="0">
                <a:latin typeface="Tahoma"/>
                <a:cs typeface="Tahoma"/>
              </a:rPr>
              <a:t> </a:t>
            </a:r>
            <a:r>
              <a:rPr sz="3600" b="1" spc="-360" dirty="0">
                <a:latin typeface="Tahoma"/>
                <a:cs typeface="Tahoma"/>
              </a:rPr>
              <a:t>Launch  </a:t>
            </a:r>
            <a:r>
              <a:rPr sz="3600" b="1" spc="-490" dirty="0">
                <a:latin typeface="Tahoma"/>
                <a:cs typeface="Tahoma"/>
              </a:rPr>
              <a:t>Site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3" y="1632204"/>
            <a:ext cx="12100560" cy="2377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6602" y="4334383"/>
            <a:ext cx="6861175" cy="169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Green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launch;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Purple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 marR="5080" algn="just">
              <a:lnSpc>
                <a:spcPct val="120900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Graphic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rate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Flight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Number).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big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breakthrough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around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flight 20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significantly increased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rate.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CCAFS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volume.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" y="42671"/>
            <a:ext cx="4209288" cy="16108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309" y="212597"/>
            <a:ext cx="36118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latin typeface="Tahoma"/>
                <a:cs typeface="Tahoma"/>
              </a:rPr>
              <a:t>Payloa</a:t>
            </a:r>
            <a:r>
              <a:rPr sz="3600" b="1" spc="10" dirty="0">
                <a:latin typeface="Tahoma"/>
                <a:cs typeface="Tahoma"/>
              </a:rPr>
              <a:t>d</a:t>
            </a:r>
            <a:r>
              <a:rPr sz="3600" b="1" spc="-720" dirty="0">
                <a:latin typeface="Tahoma"/>
                <a:cs typeface="Tahoma"/>
              </a:rPr>
              <a:t> </a:t>
            </a:r>
            <a:r>
              <a:rPr sz="3600" b="1" spc="-484" dirty="0">
                <a:latin typeface="Tahoma"/>
                <a:cs typeface="Tahoma"/>
              </a:rPr>
              <a:t>vs</a:t>
            </a:r>
            <a:r>
              <a:rPr sz="3600" b="1" spc="-105" dirty="0">
                <a:latin typeface="Tahoma"/>
                <a:cs typeface="Tahoma"/>
              </a:rPr>
              <a:t>.</a:t>
            </a:r>
            <a:r>
              <a:rPr sz="3600" b="1" spc="-635" dirty="0">
                <a:latin typeface="Tahoma"/>
                <a:cs typeface="Tahoma"/>
              </a:rPr>
              <a:t> </a:t>
            </a:r>
            <a:r>
              <a:rPr sz="3600" b="1" spc="-360" dirty="0">
                <a:latin typeface="Tahoma"/>
                <a:cs typeface="Tahoma"/>
              </a:rPr>
              <a:t>Launch  </a:t>
            </a:r>
            <a:r>
              <a:rPr sz="3600" b="1" spc="-490" dirty="0">
                <a:latin typeface="Tahoma"/>
                <a:cs typeface="Tahoma"/>
              </a:rPr>
              <a:t>Site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3" y="1653539"/>
            <a:ext cx="12100560" cy="23774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309" y="4334383"/>
            <a:ext cx="5795645" cy="1353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Green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launch;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Purple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700" marR="759460">
              <a:lnSpc>
                <a:spcPct val="121200"/>
              </a:lnSpc>
              <a:spcBef>
                <a:spcPts val="5"/>
              </a:spcBef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appears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fall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mostly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0-6000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kg.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seem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mass.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0"/>
            <a:ext cx="4596384" cy="14706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291" y="30860"/>
            <a:ext cx="3975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3600" b="1" spc="-445" dirty="0">
                <a:latin typeface="Tahoma"/>
                <a:cs typeface="Tahoma"/>
              </a:rPr>
              <a:t>Succes</a:t>
            </a:r>
            <a:r>
              <a:rPr sz="3600" b="1" spc="114" dirty="0">
                <a:latin typeface="Tahoma"/>
                <a:cs typeface="Tahoma"/>
              </a:rPr>
              <a:t>s</a:t>
            </a:r>
            <a:r>
              <a:rPr sz="3600" b="1" spc="-275" dirty="0">
                <a:latin typeface="Tahoma"/>
                <a:cs typeface="Tahoma"/>
              </a:rPr>
              <a:t>rat</a:t>
            </a:r>
            <a:r>
              <a:rPr sz="3600" b="1" spc="-130" dirty="0">
                <a:latin typeface="Tahoma"/>
                <a:cs typeface="Tahoma"/>
              </a:rPr>
              <a:t>e</a:t>
            </a:r>
            <a:r>
              <a:rPr sz="3600" b="1" spc="-375" dirty="0">
                <a:latin typeface="Tahoma"/>
                <a:cs typeface="Tahoma"/>
              </a:rPr>
              <a:t> </a:t>
            </a:r>
            <a:r>
              <a:rPr sz="3600" b="1" spc="-484" dirty="0">
                <a:latin typeface="Tahoma"/>
                <a:cs typeface="Tahoma"/>
              </a:rPr>
              <a:t>vs</a:t>
            </a:r>
            <a:r>
              <a:rPr sz="3600" b="1" spc="-105" dirty="0">
                <a:latin typeface="Tahoma"/>
                <a:cs typeface="Tahoma"/>
              </a:rPr>
              <a:t>.</a:t>
            </a:r>
            <a:r>
              <a:rPr sz="3600" b="1" spc="-645" dirty="0">
                <a:latin typeface="Tahoma"/>
                <a:cs typeface="Tahoma"/>
              </a:rPr>
              <a:t> </a:t>
            </a:r>
            <a:r>
              <a:rPr sz="3600" b="1" spc="-260" dirty="0">
                <a:latin typeface="Tahoma"/>
                <a:cs typeface="Tahoma"/>
              </a:rPr>
              <a:t>Orbit  </a:t>
            </a:r>
            <a:r>
              <a:rPr sz="3600" b="1" spc="-180" dirty="0">
                <a:latin typeface="Tahoma"/>
                <a:cs typeface="Tahoma"/>
              </a:rPr>
              <a:t>type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19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44" y="4882032"/>
            <a:ext cx="6370955" cy="15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(1)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(1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%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succes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 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SSO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(5)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100%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(14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ece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succes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(1)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0%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success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GTO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(27)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largest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051" y="1185672"/>
            <a:ext cx="5430011" cy="35143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04097" y="3372992"/>
            <a:ext cx="2159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  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0%</a:t>
            </a:r>
            <a:endParaRPr sz="1800">
              <a:latin typeface="Calibri"/>
              <a:cs typeface="Calibri"/>
            </a:endParaRPr>
          </a:p>
          <a:p>
            <a:pPr marL="12700" marR="11766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0.6 as</a:t>
            </a:r>
            <a:r>
              <a:rPr sz="18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60%  1 as</a:t>
            </a:r>
            <a:r>
              <a:rPr sz="1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" y="199643"/>
            <a:ext cx="2724912" cy="17785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953" y="385953"/>
            <a:ext cx="20808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71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x</a:t>
            </a:r>
            <a:r>
              <a:rPr sz="4000" b="1" spc="-14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49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79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409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e  </a:t>
            </a:r>
            <a:r>
              <a:rPr sz="4000" b="1" spc="-455" dirty="0">
                <a:solidFill>
                  <a:srgbClr val="FDFDFD"/>
                </a:solidFill>
                <a:latin typeface="Tahoma"/>
                <a:cs typeface="Tahoma"/>
              </a:rPr>
              <a:t>Summary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9940" y="6561835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962" y="2203449"/>
            <a:ext cx="10074910" cy="36283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81610" indent="-228600">
              <a:lnSpc>
                <a:spcPct val="90000"/>
              </a:lnSpc>
              <a:spcBef>
                <a:spcPts val="3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Collected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public SpaceX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API and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Wikipedia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page.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labels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column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‘class’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which classifies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successful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landings.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Explored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SQL, 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visualization,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folium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maps,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dashboards.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Gathered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relevant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columns 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features.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Changed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categorical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variables 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binary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one hot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encoding.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Standardized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GridSearchCV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r>
              <a:rPr sz="22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Visualize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91100"/>
              </a:lnSpc>
              <a:spcBef>
                <a:spcPts val="15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Four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learning models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produced: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Logistic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Regression,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Vector 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Machine,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Decision </a:t>
            </a:r>
            <a:r>
              <a:rPr sz="2200" spc="-105" dirty="0">
                <a:solidFill>
                  <a:srgbClr val="FFFFFF"/>
                </a:solidFill>
                <a:latin typeface="Calibri"/>
                <a:cs typeface="Calibri"/>
              </a:rPr>
              <a:t>Tree 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Classifier,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K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Nearest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Neighbors.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produced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similar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results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accuracy 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rate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about 83.33%. All models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predicted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successful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landings.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neede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2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spc="-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" y="0"/>
            <a:ext cx="5013960" cy="15392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309" y="99186"/>
            <a:ext cx="4393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3600" b="1" spc="-425" dirty="0">
                <a:latin typeface="Tahoma"/>
                <a:cs typeface="Tahoma"/>
              </a:rPr>
              <a:t>Fligh</a:t>
            </a:r>
            <a:r>
              <a:rPr sz="3600" b="1" spc="-185" dirty="0">
                <a:latin typeface="Tahoma"/>
                <a:cs typeface="Tahoma"/>
              </a:rPr>
              <a:t>t</a:t>
            </a:r>
            <a:r>
              <a:rPr sz="3600" b="1" spc="-455" dirty="0">
                <a:latin typeface="Tahoma"/>
                <a:cs typeface="Tahoma"/>
              </a:rPr>
              <a:t> </a:t>
            </a:r>
            <a:r>
              <a:rPr sz="3600" b="1" spc="-310" dirty="0">
                <a:latin typeface="Tahoma"/>
                <a:cs typeface="Tahoma"/>
              </a:rPr>
              <a:t>Numbe</a:t>
            </a:r>
            <a:r>
              <a:rPr sz="3600" b="1" spc="-50" dirty="0">
                <a:latin typeface="Tahoma"/>
                <a:cs typeface="Tahoma"/>
              </a:rPr>
              <a:t>r</a:t>
            </a:r>
            <a:r>
              <a:rPr sz="3600" b="1" spc="-525" dirty="0">
                <a:latin typeface="Tahoma"/>
                <a:cs typeface="Tahoma"/>
              </a:rPr>
              <a:t> </a:t>
            </a:r>
            <a:r>
              <a:rPr sz="3600" b="1" spc="-484" dirty="0">
                <a:latin typeface="Tahoma"/>
                <a:cs typeface="Tahoma"/>
              </a:rPr>
              <a:t>vs</a:t>
            </a:r>
            <a:r>
              <a:rPr sz="3600" b="1" spc="-105" dirty="0">
                <a:latin typeface="Tahoma"/>
                <a:cs typeface="Tahoma"/>
              </a:rPr>
              <a:t>.</a:t>
            </a:r>
            <a:r>
              <a:rPr sz="3600" b="1" spc="-635" dirty="0">
                <a:latin typeface="Tahoma"/>
                <a:cs typeface="Tahoma"/>
              </a:rPr>
              <a:t> </a:t>
            </a:r>
            <a:r>
              <a:rPr sz="3600" b="1" spc="-260" dirty="0">
                <a:latin typeface="Tahoma"/>
                <a:cs typeface="Tahoma"/>
              </a:rPr>
              <a:t>Orbit  </a:t>
            </a:r>
            <a:r>
              <a:rPr sz="3600" b="1" spc="-175" dirty="0">
                <a:latin typeface="Tahoma"/>
                <a:cs typeface="Tahoma"/>
              </a:rPr>
              <a:t>type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" y="1644395"/>
            <a:ext cx="12094464" cy="23759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309" y="4334383"/>
            <a:ext cx="8729345" cy="185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Green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launch;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Purple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preferences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Number.</a:t>
            </a:r>
            <a:endParaRPr sz="160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40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Outcome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seems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correlate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preference.</a:t>
            </a:r>
            <a:endParaRPr sz="1600">
              <a:latin typeface="Calibri"/>
              <a:cs typeface="Calibri"/>
            </a:endParaRPr>
          </a:p>
          <a:p>
            <a:pPr marL="227965" marR="5080">
              <a:lnSpc>
                <a:spcPct val="12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orbits which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saw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launches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SpaceX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perform better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orbits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Sun-synchronous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orbits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96011"/>
            <a:ext cx="3823716" cy="1609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803" y="265557"/>
            <a:ext cx="3202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latin typeface="Tahoma"/>
                <a:cs typeface="Tahoma"/>
              </a:rPr>
              <a:t>Payloa</a:t>
            </a:r>
            <a:r>
              <a:rPr sz="3600" b="1" spc="10" dirty="0">
                <a:latin typeface="Tahoma"/>
                <a:cs typeface="Tahoma"/>
              </a:rPr>
              <a:t>d</a:t>
            </a:r>
            <a:r>
              <a:rPr sz="3600" b="1" spc="-720" dirty="0">
                <a:latin typeface="Tahoma"/>
                <a:cs typeface="Tahoma"/>
              </a:rPr>
              <a:t> </a:t>
            </a:r>
            <a:r>
              <a:rPr sz="3600" b="1" spc="-484" dirty="0">
                <a:latin typeface="Tahoma"/>
                <a:cs typeface="Tahoma"/>
              </a:rPr>
              <a:t>vs</a:t>
            </a:r>
            <a:r>
              <a:rPr sz="3600" b="1" spc="-105" dirty="0">
                <a:latin typeface="Tahoma"/>
                <a:cs typeface="Tahoma"/>
              </a:rPr>
              <a:t>.</a:t>
            </a:r>
            <a:r>
              <a:rPr sz="3600" b="1" spc="-635" dirty="0">
                <a:latin typeface="Tahoma"/>
                <a:cs typeface="Tahoma"/>
              </a:rPr>
              <a:t> </a:t>
            </a:r>
            <a:r>
              <a:rPr sz="3600" b="1" spc="-260" dirty="0">
                <a:latin typeface="Tahoma"/>
                <a:cs typeface="Tahoma"/>
              </a:rPr>
              <a:t>Orbit  </a:t>
            </a:r>
            <a:r>
              <a:rPr sz="3600" b="1" spc="-175" dirty="0">
                <a:latin typeface="Tahoma"/>
                <a:cs typeface="Tahoma"/>
              </a:rPr>
              <a:t>type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" y="1615439"/>
            <a:ext cx="12094464" cy="23759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309" y="4334383"/>
            <a:ext cx="8150225" cy="160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Green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launch;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Purple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launch.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seems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correlate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endParaRPr sz="160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395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LEO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SSO seem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endParaRPr sz="160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VLEO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payload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end 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0"/>
            <a:ext cx="4754880" cy="14005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5715" y="0"/>
            <a:ext cx="4159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00000"/>
              </a:lnSpc>
              <a:spcBef>
                <a:spcPts val="100"/>
              </a:spcBef>
            </a:pPr>
            <a:r>
              <a:rPr sz="3600" b="1" spc="-365" dirty="0">
                <a:latin typeface="Tahoma"/>
                <a:cs typeface="Tahoma"/>
              </a:rPr>
              <a:t>Launc</a:t>
            </a:r>
            <a:r>
              <a:rPr sz="3600" b="1" spc="-50" dirty="0">
                <a:latin typeface="Tahoma"/>
                <a:cs typeface="Tahoma"/>
              </a:rPr>
              <a:t>h</a:t>
            </a:r>
            <a:r>
              <a:rPr sz="3600" b="1" spc="-655" dirty="0">
                <a:latin typeface="Tahoma"/>
                <a:cs typeface="Tahoma"/>
              </a:rPr>
              <a:t> </a:t>
            </a:r>
            <a:r>
              <a:rPr sz="3600" b="1" spc="-440" dirty="0">
                <a:latin typeface="Tahoma"/>
                <a:cs typeface="Tahoma"/>
              </a:rPr>
              <a:t>Succes</a:t>
            </a:r>
            <a:r>
              <a:rPr sz="3600" b="1" spc="105" dirty="0">
                <a:latin typeface="Tahoma"/>
                <a:cs typeface="Tahoma"/>
              </a:rPr>
              <a:t>s</a:t>
            </a:r>
            <a:r>
              <a:rPr sz="3600" b="1" spc="-405" dirty="0">
                <a:latin typeface="Tahoma"/>
                <a:cs typeface="Tahoma"/>
              </a:rPr>
              <a:t>Yearly  </a:t>
            </a:r>
            <a:r>
              <a:rPr sz="3600" b="1" spc="-500" dirty="0">
                <a:latin typeface="Tahoma"/>
                <a:cs typeface="Tahoma"/>
              </a:rPr>
              <a:t>Trend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175715" y="5020716"/>
            <a:ext cx="592264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generally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2013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slight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dip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2018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recent years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80%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4892" y="1484375"/>
            <a:ext cx="4565904" cy="30495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18958" y="2737866"/>
            <a:ext cx="1941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95%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confidence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interval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lig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715" y="2900552"/>
            <a:ext cx="6319520" cy="2353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30" dirty="0">
                <a:latin typeface="Arial MT"/>
                <a:cs typeface="Arial MT"/>
              </a:rPr>
              <a:t>E</a:t>
            </a:r>
            <a:r>
              <a:rPr sz="8000" spc="-1125" dirty="0">
                <a:latin typeface="Arial MT"/>
                <a:cs typeface="Arial MT"/>
              </a:rPr>
              <a:t>D</a:t>
            </a:r>
            <a:r>
              <a:rPr sz="8000" spc="-480" dirty="0">
                <a:latin typeface="Arial MT"/>
                <a:cs typeface="Arial MT"/>
              </a:rPr>
              <a:t>A</a:t>
            </a:r>
            <a:r>
              <a:rPr sz="8000" spc="-40" dirty="0">
                <a:latin typeface="Arial MT"/>
                <a:cs typeface="Arial MT"/>
              </a:rPr>
              <a:t>w</a:t>
            </a:r>
            <a:r>
              <a:rPr sz="8000" spc="-55" dirty="0">
                <a:latin typeface="Arial MT"/>
                <a:cs typeface="Arial MT"/>
              </a:rPr>
              <a:t>i</a:t>
            </a:r>
            <a:r>
              <a:rPr sz="8000" spc="-60" dirty="0">
                <a:latin typeface="Arial MT"/>
                <a:cs typeface="Arial MT"/>
              </a:rPr>
              <a:t>t</a:t>
            </a:r>
            <a:r>
              <a:rPr sz="8000" dirty="0">
                <a:latin typeface="Arial MT"/>
                <a:cs typeface="Arial MT"/>
              </a:rPr>
              <a:t>h</a:t>
            </a:r>
            <a:r>
              <a:rPr sz="8000" spc="-1370" dirty="0">
                <a:latin typeface="Arial MT"/>
                <a:cs typeface="Arial MT"/>
              </a:rPr>
              <a:t> </a:t>
            </a:r>
            <a:r>
              <a:rPr sz="8000" spc="-1270" dirty="0">
                <a:latin typeface="Arial MT"/>
                <a:cs typeface="Arial MT"/>
              </a:rPr>
              <a:t>SQL</a:t>
            </a:r>
            <a:endParaRPr sz="8000">
              <a:latin typeface="Arial MT"/>
              <a:cs typeface="Arial MT"/>
            </a:endParaRPr>
          </a:p>
          <a:p>
            <a:pPr marL="12700" marR="5080">
              <a:lnSpc>
                <a:spcPct val="137900"/>
              </a:lnSpc>
              <a:spcBef>
                <a:spcPts val="785"/>
              </a:spcBef>
              <a:tabLst>
                <a:tab pos="1867535" algn="l"/>
                <a:tab pos="2051685" algn="l"/>
                <a:tab pos="4217670" algn="l"/>
                <a:tab pos="4427855" algn="l"/>
              </a:tabLst>
            </a:pPr>
            <a:r>
              <a:rPr sz="2400" spc="-285" dirty="0">
                <a:solidFill>
                  <a:srgbClr val="606D52"/>
                </a:solidFill>
                <a:latin typeface="Arial MT"/>
                <a:cs typeface="Arial MT"/>
              </a:rPr>
              <a:t>EXPLORATORY	</a:t>
            </a:r>
            <a:r>
              <a:rPr sz="2400" spc="-350" dirty="0">
                <a:solidFill>
                  <a:srgbClr val="606D52"/>
                </a:solidFill>
                <a:latin typeface="Arial MT"/>
                <a:cs typeface="Arial MT"/>
              </a:rPr>
              <a:t>DATA</a:t>
            </a:r>
            <a:r>
              <a:rPr sz="2400" spc="-310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606D52"/>
                </a:solidFill>
                <a:latin typeface="Arial MT"/>
                <a:cs typeface="Arial MT"/>
              </a:rPr>
              <a:t>ANALYSIS	</a:t>
            </a:r>
            <a:r>
              <a:rPr sz="2400" spc="-65" dirty="0">
                <a:solidFill>
                  <a:srgbClr val="606D52"/>
                </a:solidFill>
                <a:latin typeface="Arial MT"/>
                <a:cs typeface="Arial MT"/>
              </a:rPr>
              <a:t>WITH</a:t>
            </a:r>
            <a:r>
              <a:rPr sz="2400" spc="265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D52"/>
                </a:solidFill>
                <a:latin typeface="Arial MT"/>
                <a:cs typeface="Arial MT"/>
              </a:rPr>
              <a:t>SQL</a:t>
            </a:r>
            <a:r>
              <a:rPr sz="2400" spc="60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D52"/>
                </a:solidFill>
                <a:latin typeface="Arial MT"/>
                <a:cs typeface="Arial MT"/>
              </a:rPr>
              <a:t>DB2 </a:t>
            </a:r>
            <a:r>
              <a:rPr sz="2400" spc="-650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606D52"/>
                </a:solidFill>
                <a:latin typeface="Arial MT"/>
                <a:cs typeface="Arial MT"/>
              </a:rPr>
              <a:t>I</a:t>
            </a:r>
            <a:r>
              <a:rPr sz="2400" spc="-204" dirty="0">
                <a:solidFill>
                  <a:srgbClr val="606D52"/>
                </a:solidFill>
                <a:latin typeface="Arial MT"/>
                <a:cs typeface="Arial MT"/>
              </a:rPr>
              <a:t>N</a:t>
            </a:r>
            <a:r>
              <a:rPr sz="2400" spc="-195" dirty="0">
                <a:solidFill>
                  <a:srgbClr val="606D52"/>
                </a:solidFill>
                <a:latin typeface="Arial MT"/>
                <a:cs typeface="Arial MT"/>
              </a:rPr>
              <a:t>T</a:t>
            </a:r>
            <a:r>
              <a:rPr sz="2400" spc="-200" dirty="0">
                <a:solidFill>
                  <a:srgbClr val="606D52"/>
                </a:solidFill>
                <a:latin typeface="Arial MT"/>
                <a:cs typeface="Arial MT"/>
              </a:rPr>
              <a:t>E</a:t>
            </a:r>
            <a:r>
              <a:rPr sz="2400" spc="-190" dirty="0">
                <a:solidFill>
                  <a:srgbClr val="606D52"/>
                </a:solidFill>
                <a:latin typeface="Arial MT"/>
                <a:cs typeface="Arial MT"/>
              </a:rPr>
              <a:t>G</a:t>
            </a:r>
            <a:r>
              <a:rPr sz="2400" spc="-204" dirty="0">
                <a:solidFill>
                  <a:srgbClr val="606D52"/>
                </a:solidFill>
                <a:latin typeface="Arial MT"/>
                <a:cs typeface="Arial MT"/>
              </a:rPr>
              <a:t>R</a:t>
            </a:r>
            <a:r>
              <a:rPr sz="2400" spc="-380" dirty="0">
                <a:solidFill>
                  <a:srgbClr val="606D52"/>
                </a:solidFill>
                <a:latin typeface="Arial MT"/>
                <a:cs typeface="Arial MT"/>
              </a:rPr>
              <a:t>A</a:t>
            </a:r>
            <a:r>
              <a:rPr sz="2400" spc="-195" dirty="0">
                <a:solidFill>
                  <a:srgbClr val="606D52"/>
                </a:solidFill>
                <a:latin typeface="Arial MT"/>
                <a:cs typeface="Arial MT"/>
              </a:rPr>
              <a:t>T</a:t>
            </a:r>
            <a:r>
              <a:rPr sz="2400" spc="-200" dirty="0">
                <a:solidFill>
                  <a:srgbClr val="606D52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606D52"/>
                </a:solidFill>
                <a:latin typeface="Arial MT"/>
                <a:cs typeface="Arial MT"/>
              </a:rPr>
              <a:t>D</a:t>
            </a:r>
            <a:r>
              <a:rPr sz="2400" dirty="0">
                <a:solidFill>
                  <a:srgbClr val="606D52"/>
                </a:solidFill>
                <a:latin typeface="Arial MT"/>
                <a:cs typeface="Arial MT"/>
              </a:rPr>
              <a:t>	</a:t>
            </a:r>
            <a:r>
              <a:rPr sz="2400" spc="-95" dirty="0">
                <a:solidFill>
                  <a:srgbClr val="606D52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606D52"/>
                </a:solidFill>
                <a:latin typeface="Arial MT"/>
                <a:cs typeface="Arial MT"/>
              </a:rPr>
              <a:t>N</a:t>
            </a:r>
            <a:r>
              <a:rPr sz="2400" spc="260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185" dirty="0">
                <a:solidFill>
                  <a:srgbClr val="606D52"/>
                </a:solidFill>
                <a:latin typeface="Arial MT"/>
                <a:cs typeface="Arial MT"/>
              </a:rPr>
              <a:t>PYT</a:t>
            </a:r>
            <a:r>
              <a:rPr sz="2400" spc="-190" dirty="0">
                <a:solidFill>
                  <a:srgbClr val="606D52"/>
                </a:solidFill>
                <a:latin typeface="Arial MT"/>
                <a:cs typeface="Arial MT"/>
              </a:rPr>
              <a:t>H</a:t>
            </a:r>
            <a:r>
              <a:rPr sz="2400" spc="-180" dirty="0">
                <a:solidFill>
                  <a:srgbClr val="606D52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606D52"/>
                </a:solidFill>
                <a:latin typeface="Arial MT"/>
                <a:cs typeface="Arial MT"/>
              </a:rPr>
              <a:t>N</a:t>
            </a:r>
            <a:r>
              <a:rPr sz="2400" spc="225" dirty="0">
                <a:solidFill>
                  <a:srgbClr val="606D52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606D52"/>
                </a:solidFill>
                <a:latin typeface="Arial MT"/>
                <a:cs typeface="Arial MT"/>
              </a:rPr>
              <a:t>W</a:t>
            </a:r>
            <a:r>
              <a:rPr sz="2400" spc="-80" dirty="0">
                <a:solidFill>
                  <a:srgbClr val="606D52"/>
                </a:solidFill>
                <a:latin typeface="Arial MT"/>
                <a:cs typeface="Arial MT"/>
              </a:rPr>
              <a:t>I</a:t>
            </a:r>
            <a:r>
              <a:rPr sz="2400" spc="-90" dirty="0">
                <a:solidFill>
                  <a:srgbClr val="606D52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606D52"/>
                </a:solidFill>
                <a:latin typeface="Arial MT"/>
                <a:cs typeface="Arial MT"/>
              </a:rPr>
              <a:t>H</a:t>
            </a:r>
            <a:r>
              <a:rPr sz="2400" dirty="0">
                <a:solidFill>
                  <a:srgbClr val="606D52"/>
                </a:solidFill>
                <a:latin typeface="Arial MT"/>
                <a:cs typeface="Arial MT"/>
              </a:rPr>
              <a:t>	</a:t>
            </a:r>
            <a:r>
              <a:rPr sz="2400" spc="-185" dirty="0">
                <a:solidFill>
                  <a:srgbClr val="606D52"/>
                </a:solidFill>
                <a:latin typeface="Arial MT"/>
                <a:cs typeface="Arial MT"/>
              </a:rPr>
              <a:t>S</a:t>
            </a:r>
            <a:r>
              <a:rPr sz="2400" spc="-180" dirty="0">
                <a:solidFill>
                  <a:srgbClr val="606D52"/>
                </a:solidFill>
                <a:latin typeface="Arial MT"/>
                <a:cs typeface="Arial MT"/>
              </a:rPr>
              <a:t>Q</a:t>
            </a:r>
            <a:r>
              <a:rPr sz="2400" spc="-190" dirty="0">
                <a:solidFill>
                  <a:srgbClr val="606D52"/>
                </a:solidFill>
                <a:latin typeface="Arial MT"/>
                <a:cs typeface="Arial MT"/>
              </a:rPr>
              <a:t>L</a:t>
            </a:r>
            <a:r>
              <a:rPr sz="2400" spc="-185" dirty="0">
                <a:solidFill>
                  <a:srgbClr val="606D52"/>
                </a:solidFill>
                <a:latin typeface="Arial MT"/>
                <a:cs typeface="Arial MT"/>
              </a:rPr>
              <a:t>A</a:t>
            </a:r>
            <a:r>
              <a:rPr sz="2400" spc="-190" dirty="0">
                <a:solidFill>
                  <a:srgbClr val="606D52"/>
                </a:solidFill>
                <a:latin typeface="Arial MT"/>
                <a:cs typeface="Arial MT"/>
              </a:rPr>
              <a:t>LC</a:t>
            </a:r>
            <a:r>
              <a:rPr sz="2400" spc="-180" dirty="0">
                <a:solidFill>
                  <a:srgbClr val="606D52"/>
                </a:solidFill>
                <a:latin typeface="Arial MT"/>
                <a:cs typeface="Arial MT"/>
              </a:rPr>
              <a:t>H</a:t>
            </a:r>
            <a:r>
              <a:rPr sz="2400" spc="-185" dirty="0">
                <a:solidFill>
                  <a:srgbClr val="606D52"/>
                </a:solidFill>
                <a:latin typeface="Arial MT"/>
                <a:cs typeface="Arial MT"/>
              </a:rPr>
              <a:t>E</a:t>
            </a:r>
            <a:r>
              <a:rPr sz="2400" spc="-165" dirty="0">
                <a:solidFill>
                  <a:srgbClr val="606D52"/>
                </a:solidFill>
                <a:latin typeface="Arial MT"/>
                <a:cs typeface="Arial MT"/>
              </a:rPr>
              <a:t>M</a:t>
            </a:r>
            <a:r>
              <a:rPr sz="2400" dirty="0">
                <a:solidFill>
                  <a:srgbClr val="606D52"/>
                </a:solidFill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5132832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4504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25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229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92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15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65" dirty="0">
                <a:solidFill>
                  <a:srgbClr val="FDFDFD"/>
                </a:solidFill>
                <a:latin typeface="Tahoma"/>
                <a:cs typeface="Tahoma"/>
              </a:rPr>
              <a:t>un</a:t>
            </a:r>
            <a:r>
              <a:rPr sz="4000" b="1" spc="4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86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79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58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80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26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59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21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2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28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4874514" y="2952089"/>
            <a:ext cx="6129655" cy="24777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ique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f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abase.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CCA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CC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C-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li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 launch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CCAFS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LC-40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name.</a:t>
            </a:r>
            <a:endParaRPr sz="2000">
              <a:latin typeface="Calibri"/>
              <a:cs typeface="Calibri"/>
            </a:endParaRPr>
          </a:p>
          <a:p>
            <a:pPr marL="12700" marR="2091689">
              <a:lnSpc>
                <a:spcPct val="142000"/>
              </a:lnSpc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unique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launch_site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values: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CCA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40,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39A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C-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4E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956560"/>
            <a:ext cx="3220212" cy="27630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780300"/>
            <a:ext cx="8991600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732" y="965454"/>
            <a:ext cx="8385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3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15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60" dirty="0">
                <a:solidFill>
                  <a:srgbClr val="FDFDFD"/>
                </a:solidFill>
                <a:latin typeface="Tahoma"/>
                <a:cs typeface="Tahoma"/>
              </a:rPr>
              <a:t>un</a:t>
            </a:r>
            <a:r>
              <a:rPr sz="4000" b="1" spc="4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86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81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59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81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18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7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59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21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2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28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6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770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4000" b="1" spc="-16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215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4000" b="1" spc="-58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00" dirty="0">
                <a:solidFill>
                  <a:srgbClr val="FDFDFD"/>
                </a:solidFill>
                <a:latin typeface="Tahoma"/>
                <a:cs typeface="Tahoma"/>
              </a:rPr>
              <a:t>nn</a:t>
            </a:r>
            <a:r>
              <a:rPr sz="4000" b="1" spc="-58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0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4000" b="1" spc="-75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55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000" b="1" spc="-33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5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69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1135" dirty="0">
                <a:solidFill>
                  <a:srgbClr val="FDFDFD"/>
                </a:solidFill>
                <a:latin typeface="Tahoma"/>
                <a:cs typeface="Tahoma"/>
              </a:rPr>
              <a:t>`</a:t>
            </a:r>
            <a:r>
              <a:rPr sz="4000" b="1" spc="-175" dirty="0">
                <a:solidFill>
                  <a:srgbClr val="FDFDFD"/>
                </a:solidFill>
                <a:latin typeface="Tahoma"/>
                <a:cs typeface="Tahoma"/>
              </a:rPr>
              <a:t>CC</a:t>
            </a:r>
            <a:r>
              <a:rPr sz="4000" b="1" spc="-41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09" dirty="0">
                <a:solidFill>
                  <a:srgbClr val="FDFDFD"/>
                </a:solidFill>
                <a:latin typeface="Tahoma"/>
                <a:cs typeface="Tahoma"/>
              </a:rPr>
              <a:t>`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9342246" y="2461336"/>
            <a:ext cx="1822450" cy="14503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five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entries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database 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nch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CCA.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232660"/>
            <a:ext cx="8272272" cy="33314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6723888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612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13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27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82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12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25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80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819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409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4000" b="1" spc="-67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33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90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09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19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73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4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55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4000" b="1" spc="-59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4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6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77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819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48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114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21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738109" y="2212594"/>
            <a:ext cx="3469640" cy="2440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sums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mass in kg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NASA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customer.</a:t>
            </a:r>
            <a:endParaRPr sz="2000">
              <a:latin typeface="Calibri"/>
              <a:cs typeface="Calibri"/>
            </a:endParaRPr>
          </a:p>
          <a:p>
            <a:pPr marL="12700" marR="8255">
              <a:lnSpc>
                <a:spcPct val="90000"/>
              </a:lnSpc>
              <a:spcBef>
                <a:spcPts val="140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CRS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stands for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Commercial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esupp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payloads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sent to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Station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(ISS).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4063" y="2263139"/>
            <a:ext cx="5687568" cy="25542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7383780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673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85" dirty="0">
                <a:solidFill>
                  <a:srgbClr val="FDFDFD"/>
                </a:solidFill>
                <a:latin typeface="Tahoma"/>
                <a:cs typeface="Tahoma"/>
              </a:rPr>
              <a:t>AveragePayloadMassby</a:t>
            </a:r>
            <a:r>
              <a:rPr sz="4000" b="1" spc="-6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500" dirty="0">
                <a:solidFill>
                  <a:srgbClr val="FDFDFD"/>
                </a:solidFill>
                <a:latin typeface="Tahoma"/>
                <a:cs typeface="Tahoma"/>
              </a:rPr>
              <a:t>F9v1.1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8153781" y="2423287"/>
            <a:ext cx="2705100" cy="21920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170815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alcul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loa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launches which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version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F9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v1.1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10"/>
              </a:lnSpc>
              <a:spcBef>
                <a:spcPts val="1395"/>
              </a:spcBef>
            </a:pP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loa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F9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0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 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loa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400"/>
            <a:ext cx="6364224" cy="28696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483120"/>
            <a:ext cx="888644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668858"/>
            <a:ext cx="8244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5" dirty="0">
                <a:solidFill>
                  <a:srgbClr val="FDFDFD"/>
                </a:solidFill>
                <a:latin typeface="Tahoma"/>
                <a:cs typeface="Tahoma"/>
              </a:rPr>
              <a:t>First</a:t>
            </a:r>
            <a:r>
              <a:rPr sz="4000" b="1" spc="-6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80" dirty="0">
                <a:solidFill>
                  <a:srgbClr val="FDFDFD"/>
                </a:solidFill>
                <a:latin typeface="Tahoma"/>
                <a:cs typeface="Tahoma"/>
              </a:rPr>
              <a:t>Successful</a:t>
            </a:r>
            <a:r>
              <a:rPr sz="4000" b="1" spc="-89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05" dirty="0">
                <a:solidFill>
                  <a:srgbClr val="FDFDFD"/>
                </a:solidFill>
                <a:latin typeface="Tahoma"/>
                <a:cs typeface="Tahoma"/>
              </a:rPr>
              <a:t>Ground</a:t>
            </a:r>
            <a:r>
              <a:rPr sz="4000" b="1" spc="-65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65" dirty="0">
                <a:solidFill>
                  <a:srgbClr val="FDFDFD"/>
                </a:solidFill>
                <a:latin typeface="Tahoma"/>
                <a:cs typeface="Tahoma"/>
              </a:rPr>
              <a:t>PadLandingDate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521702" y="2157222"/>
            <a:ext cx="3213735" cy="23660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130810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 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date.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  <a:spcBef>
                <a:spcPts val="1060"/>
              </a:spcBef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ground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wasn’t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2015.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starting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2014.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3667" y="2223516"/>
            <a:ext cx="5780532" cy="28605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116" y="178307"/>
            <a:ext cx="8567928" cy="1805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373125"/>
            <a:ext cx="7845425" cy="12382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880"/>
              </a:spcBef>
            </a:pPr>
            <a:r>
              <a:rPr sz="4300" b="1" spc="-88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300" b="1" spc="-56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300" b="1" spc="90" dirty="0">
                <a:solidFill>
                  <a:srgbClr val="FDFDFD"/>
                </a:solidFill>
                <a:latin typeface="Tahoma"/>
                <a:cs typeface="Tahoma"/>
              </a:rPr>
              <a:t>cc</a:t>
            </a:r>
            <a:r>
              <a:rPr sz="4300" b="1" spc="-19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300" b="1" spc="-720" dirty="0">
                <a:solidFill>
                  <a:srgbClr val="FDFDFD"/>
                </a:solidFill>
                <a:latin typeface="Tahoma"/>
                <a:cs typeface="Tahoma"/>
              </a:rPr>
              <a:t>ss</a:t>
            </a:r>
            <a:r>
              <a:rPr sz="4300" b="1" spc="-83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4300" b="1" spc="-57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300" b="1" spc="-27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300" b="1" spc="-86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55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300" b="1" spc="-80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300" b="1" spc="-21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300" b="1" spc="-47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19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300" b="1" spc="-66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86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300" b="1" spc="-54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300" b="1" spc="-64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300" b="1" spc="125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4300" b="1" spc="-8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919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300" b="1" spc="-8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-51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-22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300" b="1" spc="-60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300" b="1" spc="-51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125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4300" b="1" spc="-77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470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300" b="1" spc="-34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300" b="1" spc="-58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300" b="1" spc="-114" dirty="0">
                <a:solidFill>
                  <a:srgbClr val="FDFDFD"/>
                </a:solidFill>
                <a:latin typeface="Tahoma"/>
                <a:cs typeface="Tahoma"/>
              </a:rPr>
              <a:t>h  </a:t>
            </a:r>
            <a:r>
              <a:rPr sz="4300" b="1" spc="-800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4300" b="1" spc="-1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-370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4300" b="1" spc="-65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300" b="1" spc="-29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300" b="1" spc="-1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13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3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745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4300" b="1" spc="-10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300" b="1" spc="-79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300" b="1" spc="-690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300" b="1" spc="-100" dirty="0">
                <a:solidFill>
                  <a:srgbClr val="FDFDFD"/>
                </a:solidFill>
                <a:latin typeface="Tahoma"/>
                <a:cs typeface="Tahoma"/>
              </a:rPr>
              <a:t>ee</a:t>
            </a:r>
            <a:r>
              <a:rPr sz="4300" b="1" spc="-17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-64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620" dirty="0">
                <a:solidFill>
                  <a:srgbClr val="FDFDFD"/>
                </a:solidFill>
                <a:latin typeface="Tahoma"/>
                <a:cs typeface="Tahoma"/>
              </a:rPr>
              <a:t>400</a:t>
            </a:r>
            <a:r>
              <a:rPr sz="4300" b="1" spc="-335" dirty="0">
                <a:solidFill>
                  <a:srgbClr val="FDFDFD"/>
                </a:solidFill>
                <a:latin typeface="Tahoma"/>
                <a:cs typeface="Tahoma"/>
              </a:rPr>
              <a:t>0</a:t>
            </a:r>
            <a:r>
              <a:rPr sz="4300" b="1" spc="-6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3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-46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34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300" b="1" spc="-620" dirty="0">
                <a:solidFill>
                  <a:srgbClr val="FDFDFD"/>
                </a:solidFill>
                <a:latin typeface="Tahoma"/>
                <a:cs typeface="Tahoma"/>
              </a:rPr>
              <a:t>6000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904733" y="2614930"/>
            <a:ext cx="3100705" cy="14528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9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four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had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andings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payload mass between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4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00</a:t>
            </a:r>
            <a:r>
              <a:rPr sz="20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spc="-15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362200"/>
            <a:ext cx="6886956" cy="2638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12788"/>
            <a:ext cx="3447288" cy="11688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795" y="297942"/>
            <a:ext cx="2780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FDFDFD"/>
                </a:solidFill>
                <a:latin typeface="Tahoma"/>
                <a:cs typeface="Tahoma"/>
              </a:rPr>
              <a:t>Introduction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7088" y="413832"/>
            <a:ext cx="6767195" cy="447611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2512060">
              <a:lnSpc>
                <a:spcPct val="100000"/>
              </a:lnSpc>
              <a:spcBef>
                <a:spcPts val="1410"/>
              </a:spcBef>
            </a:pP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Background:</a:t>
            </a:r>
            <a:endParaRPr sz="3000">
              <a:latin typeface="Calibri"/>
              <a:cs typeface="Calibri"/>
            </a:endParaRPr>
          </a:p>
          <a:p>
            <a:pPr marL="265430" indent="-229235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65430" algn="l"/>
                <a:tab pos="266065" algn="l"/>
              </a:tabLst>
            </a:pP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Commercial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endParaRPr sz="2200">
              <a:latin typeface="Calibri"/>
              <a:cs typeface="Calibri"/>
            </a:endParaRPr>
          </a:p>
          <a:p>
            <a:pPr marL="265430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65430" algn="l"/>
                <a:tab pos="266065" algn="l"/>
              </a:tabLst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pricing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($62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$165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USD)</a:t>
            </a:r>
            <a:endParaRPr sz="2200">
              <a:latin typeface="Calibri"/>
              <a:cs typeface="Calibri"/>
            </a:endParaRPr>
          </a:p>
          <a:p>
            <a:pPr marL="26543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65430" algn="l"/>
                <a:tab pos="266065" algn="l"/>
              </a:tabLst>
            </a:pP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Largely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recover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rocket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(Stage</a:t>
            </a:r>
            <a:r>
              <a:rPr sz="2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endParaRPr sz="2200">
              <a:latin typeface="Calibri"/>
              <a:cs typeface="Calibri"/>
            </a:endParaRPr>
          </a:p>
          <a:p>
            <a:pPr marL="26543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65430" algn="l"/>
                <a:tab pos="266065" algn="l"/>
              </a:tabLst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compete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22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198120" algn="ctr">
              <a:lnSpc>
                <a:spcPct val="100000"/>
              </a:lnSpc>
            </a:pP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Problem:</a:t>
            </a:r>
            <a:endParaRPr sz="3000">
              <a:latin typeface="Calibri"/>
              <a:cs typeface="Calibri"/>
            </a:endParaRPr>
          </a:p>
          <a:p>
            <a:pPr marL="240665" marR="568960" indent="-240665">
              <a:lnSpc>
                <a:spcPts val="257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54000" algn="l"/>
              </a:tabLst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endParaRPr sz="2200">
              <a:latin typeface="Calibri"/>
              <a:cs typeface="Calibri"/>
            </a:endParaRPr>
          </a:p>
          <a:p>
            <a:pPr marR="2395220" algn="ctr">
              <a:lnSpc>
                <a:spcPts val="2570"/>
              </a:lnSpc>
            </a:pP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recovery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311" y="1178052"/>
            <a:ext cx="4043172" cy="40446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36014" y="5186934"/>
            <a:ext cx="249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Spa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400" spc="11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9940" y="6561835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51" y="691908"/>
            <a:ext cx="881786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601" y="877316"/>
            <a:ext cx="8174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13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2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82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12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25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80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2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45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35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175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4000" b="1" spc="-11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459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58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1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41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4000" b="1" spc="-19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93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9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114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254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5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580" dirty="0">
                <a:solidFill>
                  <a:srgbClr val="FDFDFD"/>
                </a:solidFill>
                <a:latin typeface="Tahoma"/>
                <a:cs typeface="Tahoma"/>
              </a:rPr>
              <a:t>ss</a:t>
            </a:r>
            <a:r>
              <a:rPr sz="4000" b="1" spc="-5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19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8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4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49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79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24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385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18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30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211948" y="2003298"/>
            <a:ext cx="3702050" cy="33915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97485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turns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mission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outcome.</a:t>
            </a:r>
            <a:endParaRPr sz="2000">
              <a:latin typeface="Calibri"/>
              <a:cs typeface="Calibri"/>
            </a:endParaRPr>
          </a:p>
          <a:p>
            <a:pPr marL="12700" marR="93345">
              <a:lnSpc>
                <a:spcPct val="91700"/>
              </a:lnSpc>
              <a:spcBef>
                <a:spcPts val="134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appears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achieve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 time.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failures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intended.</a:t>
            </a:r>
            <a:endParaRPr sz="2000">
              <a:latin typeface="Calibri"/>
              <a:cs typeface="Calibri"/>
            </a:endParaRPr>
          </a:p>
          <a:p>
            <a:pPr marL="12700" marR="354965">
              <a:lnSpc>
                <a:spcPct val="91800"/>
              </a:lnSpc>
              <a:spcBef>
                <a:spcPts val="1340"/>
              </a:spcBef>
            </a:pP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Interestingly,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unclear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status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unfortunately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flight.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9303" y="2026920"/>
            <a:ext cx="5138928" cy="34411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201525" cy="6646545"/>
            <a:chOff x="-4762" y="0"/>
            <a:chExt cx="12201525" cy="6646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755648"/>
              <a:ext cx="5811011" cy="4885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6" y="763536"/>
              <a:ext cx="9035796" cy="11688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330" y="949579"/>
            <a:ext cx="840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20" dirty="0">
                <a:solidFill>
                  <a:srgbClr val="FDFDFD"/>
                </a:solidFill>
                <a:latin typeface="Tahoma"/>
                <a:cs typeface="Tahoma"/>
              </a:rPr>
              <a:t>Boosters</a:t>
            </a:r>
            <a:r>
              <a:rPr sz="4000" b="1" spc="-7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295" dirty="0">
                <a:solidFill>
                  <a:srgbClr val="FDFDFD"/>
                </a:solidFill>
                <a:latin typeface="Tahoma"/>
                <a:cs typeface="Tahoma"/>
              </a:rPr>
              <a:t>that</a:t>
            </a:r>
            <a:r>
              <a:rPr sz="4000" b="1" spc="-229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295" dirty="0">
                <a:solidFill>
                  <a:srgbClr val="FDFDFD"/>
                </a:solidFill>
                <a:latin typeface="Tahoma"/>
                <a:cs typeface="Tahoma"/>
              </a:rPr>
              <a:t>Carried</a:t>
            </a:r>
            <a:r>
              <a:rPr sz="4000" b="1" spc="-69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45" dirty="0">
                <a:solidFill>
                  <a:srgbClr val="FDFDFD"/>
                </a:solidFill>
                <a:latin typeface="Tahoma"/>
                <a:cs typeface="Tahoma"/>
              </a:rPr>
              <a:t>MaximumPayload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31</a:t>
            </a:fld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6987031" y="2088845"/>
            <a:ext cx="449326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carried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highest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mass 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15600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kg.</a:t>
            </a:r>
            <a:endParaRPr sz="2000">
              <a:latin typeface="Calibri"/>
              <a:cs typeface="Calibri"/>
            </a:endParaRPr>
          </a:p>
          <a:p>
            <a:pPr marL="12700" marR="9271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versions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similar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 B5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B1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8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  <a:spcBef>
                <a:spcPts val="116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likely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correlates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691908"/>
            <a:ext cx="8648700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618" y="877569"/>
            <a:ext cx="8021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45" dirty="0">
                <a:solidFill>
                  <a:srgbClr val="FDFDFD"/>
                </a:solidFill>
                <a:latin typeface="Tahoma"/>
                <a:cs typeface="Tahoma"/>
              </a:rPr>
              <a:t>2015</a:t>
            </a:r>
            <a:r>
              <a:rPr sz="4000" b="1" spc="-66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75" dirty="0">
                <a:solidFill>
                  <a:srgbClr val="FDFDFD"/>
                </a:solidFill>
                <a:latin typeface="Tahoma"/>
                <a:cs typeface="Tahoma"/>
              </a:rPr>
              <a:t>Failed</a:t>
            </a:r>
            <a:r>
              <a:rPr sz="4000" b="1" spc="-76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75" dirty="0">
                <a:solidFill>
                  <a:srgbClr val="FDFDFD"/>
                </a:solidFill>
                <a:latin typeface="Tahoma"/>
                <a:cs typeface="Tahoma"/>
              </a:rPr>
              <a:t>Drone</a:t>
            </a:r>
            <a:r>
              <a:rPr sz="4000" b="1" spc="-66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500" dirty="0">
                <a:solidFill>
                  <a:srgbClr val="FDFDFD"/>
                </a:solidFill>
                <a:latin typeface="Tahoma"/>
                <a:cs typeface="Tahoma"/>
              </a:rPr>
              <a:t>Ship</a:t>
            </a:r>
            <a:r>
              <a:rPr sz="4000" b="1" spc="-86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34" dirty="0">
                <a:solidFill>
                  <a:srgbClr val="FDFDFD"/>
                </a:solidFill>
                <a:latin typeface="Tahoma"/>
                <a:cs typeface="Tahoma"/>
              </a:rPr>
              <a:t>LandingRecords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32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7585075" y="2575306"/>
            <a:ext cx="3966845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turns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th,</a:t>
            </a:r>
            <a:r>
              <a:rPr sz="20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ding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2000" spc="-1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  Mass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(kg),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2015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launches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stage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failed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ship.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occurrences.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" y="2630423"/>
            <a:ext cx="7306056" cy="20772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0"/>
            <a:ext cx="8694420" cy="2113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891" y="0"/>
            <a:ext cx="8001634" cy="17983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lnSpc>
                <a:spcPct val="85300"/>
              </a:lnSpc>
              <a:spcBef>
                <a:spcPts val="855"/>
              </a:spcBef>
            </a:pPr>
            <a:r>
              <a:rPr sz="4300" b="1" spc="-101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300" b="1" spc="-1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-56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-480" dirty="0">
                <a:solidFill>
                  <a:srgbClr val="FDFDFD"/>
                </a:solidFill>
                <a:latin typeface="Tahoma"/>
                <a:cs typeface="Tahoma"/>
              </a:rPr>
              <a:t>k</a:t>
            </a:r>
            <a:r>
              <a:rPr sz="4300" b="1" spc="-65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300" b="1" spc="-56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130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4300" b="1" spc="-8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14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300" b="1" spc="-25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300" b="1" spc="-515" dirty="0">
                <a:solidFill>
                  <a:srgbClr val="FDFDFD"/>
                </a:solidFill>
                <a:latin typeface="Tahoma"/>
                <a:cs typeface="Tahoma"/>
              </a:rPr>
              <a:t>un</a:t>
            </a:r>
            <a:r>
              <a:rPr sz="4300" b="1" spc="-84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300" b="1" spc="-32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300" b="1" spc="-7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29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300" b="1" spc="-13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4300" b="1" spc="-22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88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300" b="1" spc="-56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300" b="1" spc="90" dirty="0">
                <a:solidFill>
                  <a:srgbClr val="FDFDFD"/>
                </a:solidFill>
                <a:latin typeface="Tahoma"/>
                <a:cs typeface="Tahoma"/>
              </a:rPr>
              <a:t>cc</a:t>
            </a:r>
            <a:r>
              <a:rPr sz="4300" b="1" spc="-19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300" b="1" spc="-720" dirty="0">
                <a:solidFill>
                  <a:srgbClr val="FDFDFD"/>
                </a:solidFill>
                <a:latin typeface="Tahoma"/>
                <a:cs typeface="Tahoma"/>
              </a:rPr>
              <a:t>ss</a:t>
            </a:r>
            <a:r>
              <a:rPr sz="4300" b="1" spc="-83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4300" b="1" spc="-57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300" b="1" spc="-265" dirty="0">
                <a:solidFill>
                  <a:srgbClr val="FDFDFD"/>
                </a:solidFill>
                <a:latin typeface="Tahoma"/>
                <a:cs typeface="Tahoma"/>
              </a:rPr>
              <a:t>l  </a:t>
            </a:r>
            <a:r>
              <a:rPr sz="4300" b="1" spc="-95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300" b="1" spc="-114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-54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-25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300" b="1" spc="-64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300" b="1" spc="-54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-250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4300" b="1" spc="-32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300" b="1" spc="2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745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4300" b="1" spc="-9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300" b="1" spc="-79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300" b="1" spc="-685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r>
              <a:rPr sz="4300" b="1" spc="-95" dirty="0">
                <a:solidFill>
                  <a:srgbClr val="FDFDFD"/>
                </a:solidFill>
                <a:latin typeface="Tahoma"/>
                <a:cs typeface="Tahoma"/>
              </a:rPr>
              <a:t>ee</a:t>
            </a:r>
            <a:r>
              <a:rPr sz="4300" b="1" spc="-17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-6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610" dirty="0">
                <a:solidFill>
                  <a:srgbClr val="FDFDFD"/>
                </a:solidFill>
                <a:latin typeface="Tahoma"/>
                <a:cs typeface="Tahoma"/>
              </a:rPr>
              <a:t>201</a:t>
            </a:r>
            <a:r>
              <a:rPr sz="4300" b="1" spc="-605" dirty="0">
                <a:solidFill>
                  <a:srgbClr val="FDFDFD"/>
                </a:solidFill>
                <a:latin typeface="Tahoma"/>
                <a:cs typeface="Tahoma"/>
              </a:rPr>
              <a:t>0</a:t>
            </a:r>
            <a:r>
              <a:rPr sz="4300" b="1" spc="-330" dirty="0">
                <a:solidFill>
                  <a:srgbClr val="FDFDFD"/>
                </a:solidFill>
                <a:latin typeface="Tahoma"/>
                <a:cs typeface="Tahoma"/>
              </a:rPr>
              <a:t>-</a:t>
            </a:r>
            <a:r>
              <a:rPr sz="4300" b="1" spc="-610" dirty="0">
                <a:solidFill>
                  <a:srgbClr val="FDFDFD"/>
                </a:solidFill>
                <a:latin typeface="Tahoma"/>
                <a:cs typeface="Tahoma"/>
              </a:rPr>
              <a:t>0</a:t>
            </a:r>
            <a:r>
              <a:rPr sz="4300" b="1" spc="-605" dirty="0">
                <a:solidFill>
                  <a:srgbClr val="FDFDFD"/>
                </a:solidFill>
                <a:latin typeface="Tahoma"/>
                <a:cs typeface="Tahoma"/>
              </a:rPr>
              <a:t>6</a:t>
            </a:r>
            <a:r>
              <a:rPr sz="4300" b="1" spc="-330" dirty="0">
                <a:solidFill>
                  <a:srgbClr val="FDFDFD"/>
                </a:solidFill>
                <a:latin typeface="Tahoma"/>
                <a:cs typeface="Tahoma"/>
              </a:rPr>
              <a:t>-</a:t>
            </a:r>
            <a:r>
              <a:rPr sz="4300" b="1" spc="-610" dirty="0">
                <a:solidFill>
                  <a:srgbClr val="FDFDFD"/>
                </a:solidFill>
                <a:latin typeface="Tahoma"/>
                <a:cs typeface="Tahoma"/>
              </a:rPr>
              <a:t>0</a:t>
            </a:r>
            <a:r>
              <a:rPr sz="4300" b="1" spc="-335" dirty="0">
                <a:solidFill>
                  <a:srgbClr val="FDFDFD"/>
                </a:solidFill>
                <a:latin typeface="Tahoma"/>
                <a:cs typeface="Tahoma"/>
              </a:rPr>
              <a:t>4</a:t>
            </a:r>
            <a:r>
              <a:rPr sz="4300" b="1" spc="-64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300" b="1" spc="-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300" b="1" spc="-459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300" b="1" spc="80" dirty="0">
                <a:solidFill>
                  <a:srgbClr val="FDFDFD"/>
                </a:solidFill>
                <a:latin typeface="Tahoma"/>
                <a:cs typeface="Tahoma"/>
              </a:rPr>
              <a:t>d  </a:t>
            </a:r>
            <a:r>
              <a:rPr sz="4300" b="1" spc="-575" dirty="0">
                <a:solidFill>
                  <a:srgbClr val="FDFDFD"/>
                </a:solidFill>
                <a:latin typeface="Tahoma"/>
                <a:cs typeface="Tahoma"/>
              </a:rPr>
              <a:t>2017-03-20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6923658" y="2241550"/>
            <a:ext cx="4686300" cy="26479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turns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  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 2010-06-04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2017-03-20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inclusively.</a:t>
            </a:r>
            <a:endParaRPr sz="2000">
              <a:latin typeface="Calibri"/>
              <a:cs typeface="Calibri"/>
            </a:endParaRPr>
          </a:p>
          <a:p>
            <a:pPr marL="12700" marR="469265">
              <a:lnSpc>
                <a:spcPct val="92100"/>
              </a:lnSpc>
              <a:spcBef>
                <a:spcPts val="1355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anding 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outcomes: drone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ship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ground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landings.</a:t>
            </a:r>
            <a:endParaRPr sz="2000">
              <a:latin typeface="Calibri"/>
              <a:cs typeface="Calibri"/>
            </a:endParaRPr>
          </a:p>
          <a:p>
            <a:pPr marL="12700" marR="569595">
              <a:lnSpc>
                <a:spcPts val="2300"/>
              </a:lnSpc>
              <a:spcBef>
                <a:spcPts val="1250"/>
              </a:spcBef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suc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6" y="2307335"/>
            <a:ext cx="6257544" cy="239877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201525" cy="5235575"/>
            <a:chOff x="-4762" y="0"/>
            <a:chExt cx="12201525" cy="5235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21854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51" y="1953767"/>
              <a:ext cx="8545068" cy="3276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2796" y="2280920"/>
            <a:ext cx="727900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33655">
              <a:lnSpc>
                <a:spcPts val="8200"/>
              </a:lnSpc>
              <a:spcBef>
                <a:spcPts val="1540"/>
              </a:spcBef>
              <a:tabLst>
                <a:tab pos="2513330" algn="l"/>
              </a:tabLst>
            </a:pPr>
            <a:r>
              <a:rPr sz="8000" b="1" spc="-1925" dirty="0">
                <a:latin typeface="Tahoma"/>
                <a:cs typeface="Tahoma"/>
              </a:rPr>
              <a:t>I</a:t>
            </a:r>
            <a:r>
              <a:rPr sz="8000" b="1" spc="-625" dirty="0">
                <a:latin typeface="Tahoma"/>
                <a:cs typeface="Tahoma"/>
              </a:rPr>
              <a:t>n</a:t>
            </a:r>
            <a:r>
              <a:rPr sz="8000" b="1" spc="-1230" dirty="0">
                <a:latin typeface="Tahoma"/>
                <a:cs typeface="Tahoma"/>
              </a:rPr>
              <a:t>t</a:t>
            </a:r>
            <a:r>
              <a:rPr sz="8000" b="1" spc="70" dirty="0">
                <a:latin typeface="Tahoma"/>
                <a:cs typeface="Tahoma"/>
              </a:rPr>
              <a:t>e</a:t>
            </a:r>
            <a:r>
              <a:rPr sz="8000" b="1" spc="-1215" dirty="0">
                <a:latin typeface="Tahoma"/>
                <a:cs typeface="Tahoma"/>
              </a:rPr>
              <a:t>r</a:t>
            </a:r>
            <a:r>
              <a:rPr sz="8000" b="1" spc="180" dirty="0">
                <a:latin typeface="Tahoma"/>
                <a:cs typeface="Tahoma"/>
              </a:rPr>
              <a:t>a</a:t>
            </a:r>
            <a:r>
              <a:rPr sz="8000" b="1" spc="600" dirty="0">
                <a:latin typeface="Tahoma"/>
                <a:cs typeface="Tahoma"/>
              </a:rPr>
              <a:t>c</a:t>
            </a:r>
            <a:r>
              <a:rPr sz="8000" b="1" spc="-1230" dirty="0">
                <a:latin typeface="Tahoma"/>
                <a:cs typeface="Tahoma"/>
              </a:rPr>
              <a:t>t</a:t>
            </a:r>
            <a:r>
              <a:rPr sz="8000" b="1" spc="-805" dirty="0">
                <a:latin typeface="Tahoma"/>
                <a:cs typeface="Tahoma"/>
              </a:rPr>
              <a:t>i</a:t>
            </a:r>
            <a:r>
              <a:rPr sz="8000" b="1" spc="-450" dirty="0">
                <a:latin typeface="Tahoma"/>
                <a:cs typeface="Tahoma"/>
              </a:rPr>
              <a:t>v</a:t>
            </a:r>
            <a:r>
              <a:rPr sz="8000" b="1" spc="370" dirty="0">
                <a:latin typeface="Tahoma"/>
                <a:cs typeface="Tahoma"/>
              </a:rPr>
              <a:t>e</a:t>
            </a:r>
            <a:r>
              <a:rPr sz="8000" b="1" spc="-700" dirty="0">
                <a:latin typeface="Tahoma"/>
                <a:cs typeface="Tahoma"/>
              </a:rPr>
              <a:t> </a:t>
            </a:r>
            <a:r>
              <a:rPr sz="8000" b="1" spc="-130" dirty="0">
                <a:latin typeface="Tahoma"/>
                <a:cs typeface="Tahoma"/>
              </a:rPr>
              <a:t>Map  </a:t>
            </a:r>
            <a:r>
              <a:rPr sz="8000" b="1" spc="-655" dirty="0">
                <a:latin typeface="Tahoma"/>
                <a:cs typeface="Tahoma"/>
              </a:rPr>
              <a:t>with	</a:t>
            </a:r>
            <a:r>
              <a:rPr sz="8000" b="1" spc="-685" dirty="0">
                <a:latin typeface="Tahoma"/>
                <a:cs typeface="Tahoma"/>
              </a:rPr>
              <a:t>Folium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34</a:t>
            </a:fld>
            <a:endParaRPr spc="1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5102352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4454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0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1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35" dirty="0">
                <a:solidFill>
                  <a:srgbClr val="FDFDFD"/>
                </a:solidFill>
                <a:latin typeface="Tahoma"/>
                <a:cs typeface="Tahoma"/>
              </a:rPr>
              <a:t>un</a:t>
            </a:r>
            <a:r>
              <a:rPr sz="4000" b="1" spc="7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7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79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79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5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83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22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14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6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76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55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22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46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30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35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876" y="6001918"/>
            <a:ext cx="982916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left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map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 launch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relative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 map.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right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map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Florida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other.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ocean.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263" y="2299716"/>
            <a:ext cx="10279380" cy="36149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6946392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6296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2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24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24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78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375" dirty="0">
                <a:solidFill>
                  <a:srgbClr val="FDFDFD"/>
                </a:solidFill>
                <a:latin typeface="Tahoma"/>
                <a:cs typeface="Tahoma"/>
              </a:rPr>
              <a:t>-</a:t>
            </a:r>
            <a:r>
              <a:rPr sz="4000" b="1" spc="12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24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204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14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6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90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1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35" dirty="0">
                <a:solidFill>
                  <a:srgbClr val="FDFDFD"/>
                </a:solidFill>
                <a:latin typeface="Tahoma"/>
                <a:cs typeface="Tahoma"/>
              </a:rPr>
              <a:t>un</a:t>
            </a:r>
            <a:r>
              <a:rPr sz="4000" b="1" spc="70" dirty="0">
                <a:solidFill>
                  <a:srgbClr val="FDFDFD"/>
                </a:solidFill>
                <a:latin typeface="Tahoma"/>
                <a:cs typeface="Tahoma"/>
              </a:rPr>
              <a:t>ch</a:t>
            </a:r>
            <a:r>
              <a:rPr sz="4000" b="1" spc="-24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72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360" dirty="0">
                <a:solidFill>
                  <a:srgbClr val="FDFDFD"/>
                </a:solidFill>
                <a:latin typeface="Tahoma"/>
                <a:cs typeface="Tahoma"/>
              </a:rPr>
              <a:t>k</a:t>
            </a:r>
            <a:r>
              <a:rPr sz="4000" b="1" spc="-8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72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30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36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996" y="5827267"/>
            <a:ext cx="1001649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Clusters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Folium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clicked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(green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icon)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4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(red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icon).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VAFB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SLC-4E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successful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2209800"/>
            <a:ext cx="5620511" cy="35112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5690615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5037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25" dirty="0">
                <a:solidFill>
                  <a:srgbClr val="FDFDFD"/>
                </a:solidFill>
                <a:latin typeface="Tahoma"/>
                <a:cs typeface="Tahoma"/>
              </a:rPr>
              <a:t>K</a:t>
            </a:r>
            <a:r>
              <a:rPr sz="4000" b="1" spc="-32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140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4000" b="1" spc="-79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18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73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79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670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4000" b="1" spc="-72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455" dirty="0">
                <a:solidFill>
                  <a:srgbClr val="FDFDFD"/>
                </a:solidFill>
                <a:latin typeface="Tahoma"/>
                <a:cs typeface="Tahoma"/>
              </a:rPr>
              <a:t>x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325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51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73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50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8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30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37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703" y="5375859"/>
            <a:ext cx="9942195" cy="10623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just">
              <a:lnSpc>
                <a:spcPts val="1920"/>
              </a:lnSpc>
              <a:spcBef>
                <a:spcPts val="56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KSC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LC-39A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an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example,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sites are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close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railways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and supply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transportation.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sites 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close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highways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human and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supply transport.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sites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close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to coasts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relatively far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cities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failures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sea 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rockets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falling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densely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populated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areas.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0516" y="2074164"/>
            <a:ext cx="9217660" cy="3171825"/>
            <a:chOff x="1080516" y="2074164"/>
            <a:chExt cx="9217660" cy="31718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2074164"/>
              <a:ext cx="8389620" cy="17236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1967" y="3683508"/>
              <a:ext cx="3409187" cy="15148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1156" y="3683508"/>
              <a:ext cx="4096511" cy="1562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201525" cy="5235575"/>
            <a:chOff x="-4762" y="0"/>
            <a:chExt cx="12201525" cy="5235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21854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1" y="1953767"/>
              <a:ext cx="9287256" cy="3276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8996" y="2280920"/>
            <a:ext cx="8059420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  <a:tabLst>
                <a:tab pos="2513330" algn="l"/>
              </a:tabLst>
            </a:pPr>
            <a:r>
              <a:rPr sz="8000" b="1" spc="-1215" dirty="0">
                <a:latin typeface="Tahoma"/>
                <a:cs typeface="Tahoma"/>
              </a:rPr>
              <a:t>B</a:t>
            </a:r>
            <a:r>
              <a:rPr sz="8000" b="1" spc="-685" dirty="0">
                <a:latin typeface="Tahoma"/>
                <a:cs typeface="Tahoma"/>
              </a:rPr>
              <a:t>u</a:t>
            </a:r>
            <a:r>
              <a:rPr sz="8000" b="1" spc="-860" dirty="0">
                <a:latin typeface="Tahoma"/>
                <a:cs typeface="Tahoma"/>
              </a:rPr>
              <a:t>il</a:t>
            </a:r>
            <a:r>
              <a:rPr sz="8000" b="1" spc="245" dirty="0">
                <a:latin typeface="Tahoma"/>
                <a:cs typeface="Tahoma"/>
              </a:rPr>
              <a:t>d</a:t>
            </a:r>
            <a:r>
              <a:rPr sz="8000" b="1" spc="-875" dirty="0">
                <a:latin typeface="Tahoma"/>
                <a:cs typeface="Tahoma"/>
              </a:rPr>
              <a:t> </a:t>
            </a:r>
            <a:r>
              <a:rPr sz="8000" b="1" spc="490" dirty="0">
                <a:latin typeface="Tahoma"/>
                <a:cs typeface="Tahoma"/>
              </a:rPr>
              <a:t>a</a:t>
            </a:r>
            <a:r>
              <a:rPr sz="8000" b="1" spc="-1475" dirty="0">
                <a:latin typeface="Tahoma"/>
                <a:cs typeface="Tahoma"/>
              </a:rPr>
              <a:t> </a:t>
            </a:r>
            <a:r>
              <a:rPr sz="8000" b="1" spc="-985" dirty="0">
                <a:latin typeface="Tahoma"/>
                <a:cs typeface="Tahoma"/>
              </a:rPr>
              <a:t>D</a:t>
            </a:r>
            <a:r>
              <a:rPr sz="8000" b="1" spc="-40" dirty="0">
                <a:latin typeface="Tahoma"/>
                <a:cs typeface="Tahoma"/>
              </a:rPr>
              <a:t>a</a:t>
            </a:r>
            <a:r>
              <a:rPr sz="8000" b="1" spc="-1140" dirty="0">
                <a:latin typeface="Tahoma"/>
                <a:cs typeface="Tahoma"/>
              </a:rPr>
              <a:t>s</a:t>
            </a:r>
            <a:r>
              <a:rPr sz="8000" b="1" spc="-850" dirty="0">
                <a:latin typeface="Tahoma"/>
                <a:cs typeface="Tahoma"/>
              </a:rPr>
              <a:t>h</a:t>
            </a:r>
            <a:r>
              <a:rPr sz="8000" b="1" spc="-305" dirty="0">
                <a:latin typeface="Tahoma"/>
                <a:cs typeface="Tahoma"/>
              </a:rPr>
              <a:t>b</a:t>
            </a:r>
            <a:r>
              <a:rPr sz="8000" b="1" spc="-345" dirty="0">
                <a:latin typeface="Tahoma"/>
                <a:cs typeface="Tahoma"/>
              </a:rPr>
              <a:t>o</a:t>
            </a:r>
            <a:r>
              <a:rPr sz="8000" b="1" spc="-40" dirty="0">
                <a:latin typeface="Tahoma"/>
                <a:cs typeface="Tahoma"/>
              </a:rPr>
              <a:t>a</a:t>
            </a:r>
            <a:r>
              <a:rPr sz="8000" b="1" spc="-1445" dirty="0">
                <a:latin typeface="Tahoma"/>
                <a:cs typeface="Tahoma"/>
              </a:rPr>
              <a:t>r</a:t>
            </a:r>
            <a:r>
              <a:rPr sz="8000" b="1" spc="160" dirty="0">
                <a:latin typeface="Tahoma"/>
                <a:cs typeface="Tahoma"/>
              </a:rPr>
              <a:t>d  </a:t>
            </a:r>
            <a:r>
              <a:rPr sz="8000" b="1" spc="-775" dirty="0">
                <a:latin typeface="Tahoma"/>
                <a:cs typeface="Tahoma"/>
              </a:rPr>
              <a:t>w</a:t>
            </a:r>
            <a:r>
              <a:rPr sz="8000" b="1" spc="-550" dirty="0">
                <a:latin typeface="Tahoma"/>
                <a:cs typeface="Tahoma"/>
              </a:rPr>
              <a:t>i</a:t>
            </a:r>
            <a:r>
              <a:rPr sz="8000" b="1" spc="-975" dirty="0">
                <a:latin typeface="Tahoma"/>
                <a:cs typeface="Tahoma"/>
              </a:rPr>
              <a:t>t</a:t>
            </a:r>
            <a:r>
              <a:rPr sz="8000" b="1" spc="-320" dirty="0">
                <a:latin typeface="Tahoma"/>
                <a:cs typeface="Tahoma"/>
              </a:rPr>
              <a:t>h</a:t>
            </a:r>
            <a:r>
              <a:rPr sz="8000" b="1" dirty="0">
                <a:latin typeface="Tahoma"/>
                <a:cs typeface="Tahoma"/>
              </a:rPr>
              <a:t>	</a:t>
            </a:r>
            <a:r>
              <a:rPr sz="8000" b="1" spc="-1085" dirty="0">
                <a:latin typeface="Tahoma"/>
                <a:cs typeface="Tahoma"/>
              </a:rPr>
              <a:t>P</a:t>
            </a:r>
            <a:r>
              <a:rPr sz="8000" b="1" spc="-815" dirty="0">
                <a:latin typeface="Tahoma"/>
                <a:cs typeface="Tahoma"/>
              </a:rPr>
              <a:t>l</a:t>
            </a:r>
            <a:r>
              <a:rPr sz="8000" b="1" spc="-130" dirty="0">
                <a:latin typeface="Tahoma"/>
                <a:cs typeface="Tahoma"/>
              </a:rPr>
              <a:t>o</a:t>
            </a:r>
            <a:r>
              <a:rPr sz="8000" b="1" spc="-1240" dirty="0">
                <a:latin typeface="Tahoma"/>
                <a:cs typeface="Tahoma"/>
              </a:rPr>
              <a:t>t</a:t>
            </a:r>
            <a:r>
              <a:rPr sz="8000" b="1" spc="-830" dirty="0">
                <a:latin typeface="Tahoma"/>
                <a:cs typeface="Tahoma"/>
              </a:rPr>
              <a:t>l</a:t>
            </a:r>
            <a:r>
              <a:rPr sz="8000" b="1" spc="35" dirty="0">
                <a:latin typeface="Tahoma"/>
                <a:cs typeface="Tahoma"/>
              </a:rPr>
              <a:t>y</a:t>
            </a:r>
            <a:r>
              <a:rPr sz="8000" b="1" spc="-1045" dirty="0">
                <a:latin typeface="Tahoma"/>
                <a:cs typeface="Tahoma"/>
              </a:rPr>
              <a:t> </a:t>
            </a:r>
            <a:r>
              <a:rPr sz="8000" b="1" spc="-1185" dirty="0">
                <a:latin typeface="Tahoma"/>
                <a:cs typeface="Tahoma"/>
              </a:rPr>
              <a:t>D</a:t>
            </a:r>
            <a:r>
              <a:rPr sz="8000" b="1" spc="-250" dirty="0">
                <a:latin typeface="Tahoma"/>
                <a:cs typeface="Tahoma"/>
              </a:rPr>
              <a:t>a</a:t>
            </a:r>
            <a:r>
              <a:rPr sz="8000" b="1" spc="-1340" dirty="0">
                <a:latin typeface="Tahoma"/>
                <a:cs typeface="Tahoma"/>
              </a:rPr>
              <a:t>s</a:t>
            </a:r>
            <a:r>
              <a:rPr sz="8000" b="1" spc="-320" dirty="0">
                <a:latin typeface="Tahoma"/>
                <a:cs typeface="Tahoma"/>
              </a:rPr>
              <a:t>h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38</a:t>
            </a:fld>
            <a:endParaRPr spc="1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879500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815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45" dirty="0">
                <a:solidFill>
                  <a:srgbClr val="FDFDFD"/>
                </a:solidFill>
                <a:latin typeface="Tahoma"/>
                <a:cs typeface="Tahoma"/>
              </a:rPr>
              <a:t>Successful</a:t>
            </a:r>
            <a:r>
              <a:rPr sz="4000" b="1" spc="-79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05" dirty="0">
                <a:solidFill>
                  <a:srgbClr val="FDFDFD"/>
                </a:solidFill>
                <a:latin typeface="Tahoma"/>
                <a:cs typeface="Tahoma"/>
              </a:rPr>
              <a:t>Launches</a:t>
            </a:r>
            <a:r>
              <a:rPr sz="4000" b="1" spc="-8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85" dirty="0">
                <a:solidFill>
                  <a:srgbClr val="FDFDFD"/>
                </a:solidFill>
                <a:latin typeface="Tahoma"/>
                <a:cs typeface="Tahoma"/>
              </a:rPr>
              <a:t>Across</a:t>
            </a:r>
            <a:r>
              <a:rPr sz="4000" b="1" spc="-8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30" dirty="0">
                <a:solidFill>
                  <a:srgbClr val="FDFDFD"/>
                </a:solidFill>
                <a:latin typeface="Tahoma"/>
                <a:cs typeface="Tahoma"/>
              </a:rPr>
              <a:t>LaunchSites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39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847750" y="4780534"/>
            <a:ext cx="10683875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distribution of successful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 launch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sites.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CCAFS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LC-40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CCAFS SLC-40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CCAFS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KSC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same 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 landings, but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majority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performed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change.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VAFB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smallest share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successful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landings.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difficulty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west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coast.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5591" y="1923288"/>
            <a:ext cx="4700270" cy="2581910"/>
            <a:chOff x="4355591" y="1923288"/>
            <a:chExt cx="4700270" cy="25819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5591" y="1923288"/>
              <a:ext cx="2570988" cy="25816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0520" y="2189988"/>
              <a:ext cx="1085087" cy="6659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374294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308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90" dirty="0">
                <a:solidFill>
                  <a:srgbClr val="FDFDFD"/>
                </a:solidFill>
                <a:latin typeface="Tahoma"/>
                <a:cs typeface="Tahoma"/>
              </a:rPr>
              <a:t>Methodology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9940" y="6561835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91" y="2193481"/>
            <a:ext cx="7677784" cy="3147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ect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thod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logy: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Combined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SpaceX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 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SpaceX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Wikipedia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lin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Classifying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otherwise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exploratory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(EDA)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Folium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Plotly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Dash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using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22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600468"/>
            <a:ext cx="7289292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786511"/>
            <a:ext cx="6632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3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54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4000" b="1" spc="-450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11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59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46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58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98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68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75" dirty="0">
                <a:solidFill>
                  <a:srgbClr val="FDFDFD"/>
                </a:solidFill>
                <a:latin typeface="Tahoma"/>
                <a:cs typeface="Tahoma"/>
              </a:rPr>
              <a:t>cc</a:t>
            </a:r>
            <a:r>
              <a:rPr sz="4000" b="1" spc="-3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819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22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99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15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86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18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82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90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13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535" dirty="0">
                <a:solidFill>
                  <a:srgbClr val="FDFDFD"/>
                </a:solidFill>
                <a:latin typeface="Tahoma"/>
                <a:cs typeface="Tahoma"/>
              </a:rPr>
              <a:t>un</a:t>
            </a:r>
            <a:r>
              <a:rPr sz="4000" b="1" spc="7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4000" b="1" spc="-80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Site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40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175715" y="5052441"/>
            <a:ext cx="9126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KSC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LC-39A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1267" y="2243327"/>
            <a:ext cx="2570988" cy="25709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155" y="2308860"/>
            <a:ext cx="3401568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1480" y="2429255"/>
            <a:ext cx="324611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0"/>
            <a:ext cx="9770364" cy="1770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622" y="163779"/>
            <a:ext cx="9125585" cy="1258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4910"/>
              </a:lnSpc>
              <a:spcBef>
                <a:spcPts val="85"/>
              </a:spcBef>
            </a:pPr>
            <a:r>
              <a:rPr sz="4000" b="1" spc="-785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4000" b="1" spc="-14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375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4000" b="1" spc="-63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4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120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80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36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4000" b="1" spc="-14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68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30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84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450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-66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135" dirty="0">
                <a:solidFill>
                  <a:srgbClr val="FDFDFD"/>
                </a:solidFill>
                <a:latin typeface="Tahoma"/>
                <a:cs typeface="Tahoma"/>
              </a:rPr>
              <a:t>.</a:t>
            </a:r>
            <a:r>
              <a:rPr sz="4000" b="1" spc="-7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97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680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4000" b="1" spc="-70" dirty="0">
                <a:solidFill>
                  <a:srgbClr val="FDFDFD"/>
                </a:solidFill>
                <a:latin typeface="Tahoma"/>
                <a:cs typeface="Tahoma"/>
              </a:rPr>
              <a:t>cc</a:t>
            </a:r>
            <a:r>
              <a:rPr sz="4000" b="1" spc="-3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81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22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450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-66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135" dirty="0">
                <a:solidFill>
                  <a:srgbClr val="FDFDFD"/>
                </a:solidFill>
                <a:latin typeface="Tahoma"/>
                <a:cs typeface="Tahoma"/>
              </a:rPr>
              <a:t>.</a:t>
            </a:r>
            <a:r>
              <a:rPr sz="4000" b="1" spc="-7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695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4000" b="1" spc="-180" dirty="0">
                <a:solidFill>
                  <a:srgbClr val="FDFDFD"/>
                </a:solidFill>
                <a:latin typeface="Tahoma"/>
                <a:cs typeface="Tahoma"/>
              </a:rPr>
              <a:t>oo</a:t>
            </a:r>
            <a:r>
              <a:rPr sz="4000" b="1" spc="-56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73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9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459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25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229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-15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78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62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24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05" dirty="0">
                <a:solidFill>
                  <a:srgbClr val="FDFDFD"/>
                </a:solidFill>
                <a:latin typeface="Tahoma"/>
                <a:cs typeface="Tahoma"/>
              </a:rPr>
              <a:t>n  </a:t>
            </a:r>
            <a:r>
              <a:rPr sz="4000" b="1" spc="-265" dirty="0">
                <a:solidFill>
                  <a:srgbClr val="FDFDFD"/>
                </a:solidFill>
                <a:latin typeface="Tahoma"/>
                <a:cs typeface="Tahoma"/>
              </a:rPr>
              <a:t>Category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41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986" y="5215890"/>
            <a:ext cx="9685020" cy="11728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9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Plotly dashboard has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range 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selector. However,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 is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0-10000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instead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max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15600.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indicates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 and 0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failure. Scatter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 also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accounts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for booster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version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category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color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launches in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point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size.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this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0-6000,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interestingly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failed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payloads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zero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208276"/>
            <a:ext cx="11568684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0"/>
            <a:ext cx="3171443" cy="14980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227" y="57099"/>
            <a:ext cx="2579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75" dirty="0">
                <a:latin typeface="Tahoma"/>
                <a:cs typeface="Tahoma"/>
              </a:rPr>
              <a:t>C</a:t>
            </a:r>
            <a:r>
              <a:rPr sz="3600" b="1" spc="-455" dirty="0">
                <a:latin typeface="Tahoma"/>
                <a:cs typeface="Tahoma"/>
              </a:rPr>
              <a:t>l</a:t>
            </a:r>
            <a:r>
              <a:rPr sz="3600" b="1" spc="-10" dirty="0">
                <a:latin typeface="Tahoma"/>
                <a:cs typeface="Tahoma"/>
              </a:rPr>
              <a:t>a</a:t>
            </a:r>
            <a:r>
              <a:rPr sz="3600" b="1" spc="-500" dirty="0">
                <a:latin typeface="Tahoma"/>
                <a:cs typeface="Tahoma"/>
              </a:rPr>
              <a:t>ss</a:t>
            </a:r>
            <a:r>
              <a:rPr sz="3600" b="1" spc="-455" dirty="0">
                <a:latin typeface="Tahoma"/>
                <a:cs typeface="Tahoma"/>
              </a:rPr>
              <a:t>i</a:t>
            </a:r>
            <a:r>
              <a:rPr sz="3600" b="1" spc="-600" dirty="0">
                <a:latin typeface="Tahoma"/>
                <a:cs typeface="Tahoma"/>
              </a:rPr>
              <a:t>f</a:t>
            </a:r>
            <a:r>
              <a:rPr sz="3600" b="1" spc="-455" dirty="0">
                <a:latin typeface="Tahoma"/>
                <a:cs typeface="Tahoma"/>
              </a:rPr>
              <a:t>i</a:t>
            </a:r>
            <a:r>
              <a:rPr sz="3600" b="1" spc="175" dirty="0">
                <a:latin typeface="Tahoma"/>
                <a:cs typeface="Tahoma"/>
              </a:rPr>
              <a:t>c</a:t>
            </a:r>
            <a:r>
              <a:rPr sz="3600" b="1" spc="-10" dirty="0">
                <a:latin typeface="Tahoma"/>
                <a:cs typeface="Tahoma"/>
              </a:rPr>
              <a:t>a</a:t>
            </a:r>
            <a:r>
              <a:rPr sz="3600" b="1" spc="-650" dirty="0">
                <a:latin typeface="Tahoma"/>
                <a:cs typeface="Tahoma"/>
              </a:rPr>
              <a:t>t</a:t>
            </a:r>
            <a:r>
              <a:rPr sz="3600" b="1" spc="-455" dirty="0">
                <a:latin typeface="Tahoma"/>
                <a:cs typeface="Tahoma"/>
              </a:rPr>
              <a:t>i</a:t>
            </a:r>
            <a:r>
              <a:rPr sz="3600" b="1" spc="-150" dirty="0">
                <a:latin typeface="Tahoma"/>
                <a:cs typeface="Tahoma"/>
              </a:rPr>
              <a:t>o</a:t>
            </a:r>
            <a:r>
              <a:rPr sz="3600" b="1" spc="-95" dirty="0">
                <a:latin typeface="Tahoma"/>
                <a:cs typeface="Tahoma"/>
              </a:rPr>
              <a:t>n  </a:t>
            </a:r>
            <a:r>
              <a:rPr sz="3600" b="1" spc="-140" dirty="0">
                <a:latin typeface="Tahoma"/>
                <a:cs typeface="Tahoma"/>
              </a:rPr>
              <a:t>Accuracy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715" y="4967376"/>
            <a:ext cx="10579735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0380">
              <a:lnSpc>
                <a:spcPct val="1212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 models had virtually the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 the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83.33% 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accuracy.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shou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sma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18.</a:t>
            </a:r>
            <a:endParaRPr sz="1600">
              <a:latin typeface="Calibri"/>
              <a:cs typeface="Calibri"/>
            </a:endParaRPr>
          </a:p>
          <a:p>
            <a:pPr marL="12700" marR="1503680">
              <a:lnSpc>
                <a:spcPts val="2320"/>
              </a:lnSpc>
              <a:spcBef>
                <a:spcPts val="2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cause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results,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Decision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6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repeated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runs.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705"/>
              </a:lnSpc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42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6100" y="1207008"/>
            <a:ext cx="5076444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2" y="0"/>
            <a:ext cx="2580132" cy="15422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796" y="101295"/>
            <a:ext cx="1985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60" dirty="0">
                <a:latin typeface="Tahoma"/>
                <a:cs typeface="Tahoma"/>
              </a:rPr>
              <a:t>C</a:t>
            </a:r>
            <a:r>
              <a:rPr sz="3600" b="1" spc="-165" dirty="0">
                <a:latin typeface="Tahoma"/>
                <a:cs typeface="Tahoma"/>
              </a:rPr>
              <a:t>o</a:t>
            </a:r>
            <a:r>
              <a:rPr sz="3600" b="1" spc="-390" dirty="0">
                <a:latin typeface="Tahoma"/>
                <a:cs typeface="Tahoma"/>
              </a:rPr>
              <a:t>n</a:t>
            </a:r>
            <a:r>
              <a:rPr sz="3600" b="1" spc="-615" dirty="0">
                <a:latin typeface="Tahoma"/>
                <a:cs typeface="Tahoma"/>
              </a:rPr>
              <a:t>f</a:t>
            </a:r>
            <a:r>
              <a:rPr sz="3600" b="1" spc="-390" dirty="0">
                <a:latin typeface="Tahoma"/>
                <a:cs typeface="Tahoma"/>
              </a:rPr>
              <a:t>u</a:t>
            </a:r>
            <a:r>
              <a:rPr sz="3600" b="1" spc="-515" dirty="0">
                <a:latin typeface="Tahoma"/>
                <a:cs typeface="Tahoma"/>
              </a:rPr>
              <a:t>s</a:t>
            </a:r>
            <a:r>
              <a:rPr sz="3600" b="1" spc="-470" dirty="0">
                <a:latin typeface="Tahoma"/>
                <a:cs typeface="Tahoma"/>
              </a:rPr>
              <a:t>i</a:t>
            </a:r>
            <a:r>
              <a:rPr sz="3600" b="1" spc="-165" dirty="0">
                <a:latin typeface="Tahoma"/>
                <a:cs typeface="Tahoma"/>
              </a:rPr>
              <a:t>o</a:t>
            </a:r>
            <a:r>
              <a:rPr sz="3600" b="1" spc="-95" dirty="0">
                <a:latin typeface="Tahoma"/>
                <a:cs typeface="Tahoma"/>
              </a:rPr>
              <a:t>n  </a:t>
            </a:r>
            <a:r>
              <a:rPr sz="3600" b="1" spc="-254" dirty="0">
                <a:latin typeface="Tahoma"/>
                <a:cs typeface="Tahoma"/>
              </a:rPr>
              <a:t>Matrix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6002" y="608451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C5BA"/>
                </a:solidFill>
                <a:latin typeface="Tahoma"/>
                <a:cs typeface="Tahoma"/>
              </a:rPr>
              <a:t>43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918" y="5029098"/>
            <a:ext cx="846455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99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set,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confusion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matrix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models.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models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12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16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successful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true label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918" y="5881522"/>
            <a:ext cx="85953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predicted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when the true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unsuccessful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(false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positives).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landings.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5432" y="1219200"/>
            <a:ext cx="4541520" cy="34533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016" y="2349246"/>
            <a:ext cx="2172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Correct predictions are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diagonal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" y="446544"/>
            <a:ext cx="320954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5715" y="631952"/>
            <a:ext cx="2609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10" dirty="0">
                <a:solidFill>
                  <a:srgbClr val="FDFDFD"/>
                </a:solidFill>
                <a:latin typeface="Tahoma"/>
                <a:cs typeface="Tahoma"/>
              </a:rPr>
              <a:t>CONCLUSION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175715" y="1452360"/>
            <a:ext cx="8946541" cy="419548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75665" indent="-183515">
              <a:lnSpc>
                <a:spcPct val="100000"/>
              </a:lnSpc>
              <a:spcBef>
                <a:spcPts val="495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dirty="0"/>
              <a:t>Our</a:t>
            </a:r>
            <a:r>
              <a:rPr spc="-15" dirty="0"/>
              <a:t> </a:t>
            </a:r>
            <a:r>
              <a:rPr spc="-5" dirty="0"/>
              <a:t>task: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40" dirty="0"/>
              <a:t> </a:t>
            </a:r>
            <a:r>
              <a:rPr spc="-30" dirty="0"/>
              <a:t>develop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machine</a:t>
            </a:r>
            <a:r>
              <a:rPr spc="5" dirty="0"/>
              <a:t> </a:t>
            </a:r>
            <a:r>
              <a:rPr spc="-5" dirty="0"/>
              <a:t>learning</a:t>
            </a:r>
            <a:r>
              <a:rPr dirty="0"/>
              <a:t> model</a:t>
            </a:r>
            <a:r>
              <a:rPr spc="-10" dirty="0"/>
              <a:t> </a:t>
            </a:r>
            <a:r>
              <a:rPr spc="-30" dirty="0"/>
              <a:t>for</a:t>
            </a:r>
            <a:r>
              <a:rPr spc="-55" dirty="0"/>
              <a:t> </a:t>
            </a:r>
            <a:r>
              <a:rPr dirty="0"/>
              <a:t>Space</a:t>
            </a:r>
            <a:r>
              <a:rPr spc="-10" dirty="0"/>
              <a:t> </a:t>
            </a:r>
            <a:r>
              <a:rPr dirty="0"/>
              <a:t>Y who</a:t>
            </a:r>
            <a:r>
              <a:rPr spc="-25" dirty="0"/>
              <a:t> </a:t>
            </a:r>
            <a:r>
              <a:rPr spc="-30" dirty="0"/>
              <a:t>wants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40" dirty="0"/>
              <a:t> </a:t>
            </a:r>
            <a:r>
              <a:rPr spc="-5" dirty="0"/>
              <a:t>bid</a:t>
            </a:r>
            <a:r>
              <a:rPr spc="-10" dirty="0"/>
              <a:t> </a:t>
            </a:r>
            <a:r>
              <a:rPr spc="-30" dirty="0"/>
              <a:t>against</a:t>
            </a:r>
            <a:r>
              <a:rPr spc="-70" dirty="0"/>
              <a:t> </a:t>
            </a:r>
            <a:r>
              <a:rPr dirty="0"/>
              <a:t>SpaceX</a:t>
            </a:r>
          </a:p>
          <a:p>
            <a:pPr marL="875665" indent="-183515">
              <a:lnSpc>
                <a:spcPct val="100000"/>
              </a:lnSpc>
              <a:spcBef>
                <a:spcPts val="395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goal</a:t>
            </a:r>
            <a:r>
              <a:rPr spc="-25" dirty="0"/>
              <a:t> </a:t>
            </a:r>
            <a:r>
              <a:rPr spc="-5" dirty="0"/>
              <a:t>of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30" dirty="0"/>
              <a:t> </a:t>
            </a:r>
            <a:r>
              <a:rPr spc="-5" dirty="0"/>
              <a:t>predict</a:t>
            </a:r>
            <a:r>
              <a:rPr spc="-35" dirty="0"/>
              <a:t> </a:t>
            </a:r>
            <a:r>
              <a:rPr dirty="0"/>
              <a:t>when</a:t>
            </a:r>
            <a:r>
              <a:rPr spc="-35" dirty="0"/>
              <a:t> </a:t>
            </a:r>
            <a:r>
              <a:rPr spc="-20" dirty="0"/>
              <a:t>Stage</a:t>
            </a:r>
            <a:r>
              <a:rPr spc="-55" dirty="0"/>
              <a:t> </a:t>
            </a:r>
            <a:r>
              <a:rPr dirty="0"/>
              <a:t>1 </a:t>
            </a:r>
            <a:r>
              <a:rPr spc="-5" dirty="0"/>
              <a:t>will</a:t>
            </a:r>
            <a:r>
              <a:rPr spc="-15" dirty="0"/>
              <a:t> </a:t>
            </a:r>
            <a:r>
              <a:rPr spc="-5" dirty="0"/>
              <a:t>successfully</a:t>
            </a:r>
            <a:r>
              <a:rPr spc="-45" dirty="0"/>
              <a:t> </a:t>
            </a:r>
            <a:r>
              <a:rPr dirty="0"/>
              <a:t>land</a:t>
            </a:r>
            <a:r>
              <a:rPr spc="5" dirty="0"/>
              <a:t> </a:t>
            </a:r>
            <a:r>
              <a:rPr spc="-25" dirty="0"/>
              <a:t>to</a:t>
            </a:r>
            <a:r>
              <a:rPr spc="-45" dirty="0"/>
              <a:t> </a:t>
            </a:r>
            <a:r>
              <a:rPr spc="-50" dirty="0"/>
              <a:t>save</a:t>
            </a:r>
            <a:r>
              <a:rPr spc="-40" dirty="0"/>
              <a:t> </a:t>
            </a:r>
            <a:r>
              <a:rPr dirty="0"/>
              <a:t>~$100</a:t>
            </a:r>
            <a:r>
              <a:rPr spc="-50" dirty="0"/>
              <a:t> </a:t>
            </a:r>
            <a:r>
              <a:rPr spc="-5" dirty="0"/>
              <a:t>million</a:t>
            </a:r>
            <a:r>
              <a:rPr spc="-125" dirty="0"/>
              <a:t> </a:t>
            </a:r>
            <a:r>
              <a:rPr dirty="0"/>
              <a:t>USD</a:t>
            </a:r>
          </a:p>
          <a:p>
            <a:pPr marL="875665" indent="-183515">
              <a:lnSpc>
                <a:spcPct val="100000"/>
              </a:lnSpc>
              <a:spcBef>
                <a:spcPts val="409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spc="-5" dirty="0"/>
              <a:t>Used</a:t>
            </a:r>
            <a:r>
              <a:rPr spc="-25" dirty="0"/>
              <a:t> </a:t>
            </a:r>
            <a:r>
              <a:rPr spc="-30" dirty="0"/>
              <a:t>data</a:t>
            </a:r>
            <a:r>
              <a:rPr spc="-45" dirty="0"/>
              <a:t> </a:t>
            </a:r>
            <a:r>
              <a:rPr spc="-30" dirty="0"/>
              <a:t>from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public</a:t>
            </a:r>
            <a:r>
              <a:rPr spc="-40" dirty="0"/>
              <a:t> </a:t>
            </a:r>
            <a:r>
              <a:rPr dirty="0"/>
              <a:t>SpaceX API and</a:t>
            </a:r>
            <a:r>
              <a:rPr spc="-5" dirty="0"/>
              <a:t> web</a:t>
            </a:r>
            <a:r>
              <a:rPr spc="-30" dirty="0"/>
              <a:t> </a:t>
            </a:r>
            <a:r>
              <a:rPr spc="-5" dirty="0"/>
              <a:t>scraping</a:t>
            </a:r>
            <a:r>
              <a:rPr spc="-50" dirty="0"/>
              <a:t> </a:t>
            </a:r>
            <a:r>
              <a:rPr dirty="0"/>
              <a:t>SpaceX</a:t>
            </a:r>
            <a:r>
              <a:rPr spc="-5" dirty="0"/>
              <a:t> </a:t>
            </a:r>
            <a:r>
              <a:rPr dirty="0"/>
              <a:t>Wikipedia</a:t>
            </a:r>
            <a:r>
              <a:rPr spc="-185" dirty="0"/>
              <a:t> </a:t>
            </a:r>
            <a:r>
              <a:rPr spc="-5" dirty="0"/>
              <a:t>page</a:t>
            </a:r>
          </a:p>
          <a:p>
            <a:pPr marL="875665" indent="-183515">
              <a:lnSpc>
                <a:spcPct val="100000"/>
              </a:lnSpc>
              <a:spcBef>
                <a:spcPts val="395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spc="-35" dirty="0"/>
              <a:t>Created</a:t>
            </a:r>
            <a:r>
              <a:rPr spc="-45" dirty="0"/>
              <a:t> </a:t>
            </a:r>
            <a:r>
              <a:rPr spc="-30" dirty="0"/>
              <a:t>data</a:t>
            </a:r>
            <a:r>
              <a:rPr spc="-55" dirty="0"/>
              <a:t> </a:t>
            </a:r>
            <a:r>
              <a:rPr spc="-5" dirty="0"/>
              <a:t>labels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35" dirty="0"/>
              <a:t>stored</a:t>
            </a:r>
            <a:r>
              <a:rPr spc="-55" dirty="0"/>
              <a:t> </a:t>
            </a:r>
            <a:r>
              <a:rPr spc="-30" dirty="0"/>
              <a:t>data</a:t>
            </a:r>
            <a:r>
              <a:rPr spc="-45" dirty="0"/>
              <a:t> </a:t>
            </a:r>
            <a:r>
              <a:rPr spc="-30" dirty="0"/>
              <a:t>into</a:t>
            </a:r>
            <a:r>
              <a:rPr spc="-4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DB2</a:t>
            </a:r>
            <a:r>
              <a:rPr spc="-40" dirty="0"/>
              <a:t> </a:t>
            </a:r>
            <a:r>
              <a:rPr spc="-5" dirty="0"/>
              <a:t>SQL</a:t>
            </a:r>
            <a:r>
              <a:rPr spc="-25" dirty="0"/>
              <a:t> </a:t>
            </a:r>
            <a:r>
              <a:rPr spc="-5" dirty="0"/>
              <a:t>database</a:t>
            </a:r>
          </a:p>
          <a:p>
            <a:pPr marL="875665" indent="-183515">
              <a:lnSpc>
                <a:spcPct val="100000"/>
              </a:lnSpc>
              <a:spcBef>
                <a:spcPts val="400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spc="-25" dirty="0"/>
              <a:t>C</a:t>
            </a:r>
            <a:r>
              <a:rPr spc="-55" dirty="0"/>
              <a:t>r</a:t>
            </a:r>
            <a:r>
              <a:rPr spc="-30" dirty="0"/>
              <a:t>e</a:t>
            </a:r>
            <a:r>
              <a:rPr spc="-50" dirty="0"/>
              <a:t>at</a:t>
            </a:r>
            <a:r>
              <a:rPr spc="-30" dirty="0"/>
              <a:t>e</a:t>
            </a:r>
            <a:r>
              <a:rPr dirty="0"/>
              <a:t>d</a:t>
            </a:r>
            <a:r>
              <a:rPr spc="-4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dash</a:t>
            </a:r>
            <a:r>
              <a:rPr spc="5" dirty="0"/>
              <a:t>b</a:t>
            </a:r>
            <a:r>
              <a:rPr spc="-5" dirty="0"/>
              <a:t>oa</a:t>
            </a:r>
            <a:r>
              <a:rPr spc="-45" dirty="0"/>
              <a:t>r</a:t>
            </a:r>
            <a:r>
              <a:rPr dirty="0"/>
              <a:t>d</a:t>
            </a:r>
            <a:r>
              <a:rPr spc="-50" dirty="0"/>
              <a:t> </a:t>
            </a:r>
            <a:r>
              <a:rPr spc="-65" dirty="0"/>
              <a:t>f</a:t>
            </a:r>
            <a:r>
              <a:rPr spc="-25" dirty="0"/>
              <a:t>o</a:t>
            </a:r>
            <a:r>
              <a:rPr dirty="0"/>
              <a:t>r</a:t>
            </a:r>
            <a:r>
              <a:rPr spc="-155" dirty="0"/>
              <a:t> </a:t>
            </a:r>
            <a:r>
              <a:rPr spc="-30" dirty="0"/>
              <a:t>vis</a:t>
            </a:r>
            <a:r>
              <a:rPr spc="-25" dirty="0"/>
              <a:t>ua</a:t>
            </a:r>
            <a:r>
              <a:rPr spc="-30" dirty="0"/>
              <a:t>li</a:t>
            </a:r>
            <a:r>
              <a:rPr spc="-65" dirty="0"/>
              <a:t>z</a:t>
            </a:r>
            <a:r>
              <a:rPr spc="-40" dirty="0"/>
              <a:t>a</a:t>
            </a:r>
            <a:r>
              <a:rPr spc="-15" dirty="0"/>
              <a:t>t</a:t>
            </a:r>
            <a:r>
              <a:rPr spc="-30" dirty="0"/>
              <a:t>i</a:t>
            </a:r>
            <a:r>
              <a:rPr spc="-25" dirty="0"/>
              <a:t>o</a:t>
            </a:r>
            <a:r>
              <a:rPr dirty="0"/>
              <a:t>n</a:t>
            </a:r>
          </a:p>
          <a:p>
            <a:pPr marL="875665" indent="-183515">
              <a:lnSpc>
                <a:spcPct val="100000"/>
              </a:lnSpc>
              <a:spcBef>
                <a:spcPts val="405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spc="-60" dirty="0"/>
              <a:t>We</a:t>
            </a:r>
            <a:r>
              <a:rPr spc="-120" dirty="0"/>
              <a:t> </a:t>
            </a:r>
            <a:r>
              <a:rPr spc="-35" dirty="0"/>
              <a:t>created</a:t>
            </a:r>
            <a:r>
              <a:rPr spc="-40" dirty="0"/>
              <a:t> </a:t>
            </a:r>
            <a:r>
              <a:rPr dirty="0"/>
              <a:t>a machine learning </a:t>
            </a:r>
            <a:r>
              <a:rPr spc="-5" dirty="0"/>
              <a:t>model</a:t>
            </a:r>
            <a:r>
              <a:rPr dirty="0"/>
              <a:t> </a:t>
            </a:r>
            <a:r>
              <a:rPr spc="-5" dirty="0"/>
              <a:t>with</a:t>
            </a:r>
            <a:r>
              <a:rPr spc="-30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-5" dirty="0"/>
              <a:t>accuracy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125" dirty="0"/>
              <a:t> </a:t>
            </a:r>
            <a:r>
              <a:rPr dirty="0"/>
              <a:t>83%</a:t>
            </a:r>
          </a:p>
          <a:p>
            <a:pPr marL="875665" marR="992505" indent="-183515">
              <a:lnSpc>
                <a:spcPct val="91800"/>
              </a:lnSpc>
              <a:spcBef>
                <a:spcPts val="595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spc="-5" dirty="0"/>
              <a:t>Allon </a:t>
            </a:r>
            <a:r>
              <a:rPr dirty="0"/>
              <a:t>Mask </a:t>
            </a:r>
            <a:r>
              <a:rPr spc="-5" dirty="0"/>
              <a:t>of </a:t>
            </a:r>
            <a:r>
              <a:rPr dirty="0"/>
              <a:t>SpaceY </a:t>
            </a:r>
            <a:r>
              <a:rPr spc="-5" dirty="0"/>
              <a:t>can use </a:t>
            </a:r>
            <a:r>
              <a:rPr dirty="0"/>
              <a:t>this </a:t>
            </a:r>
            <a:r>
              <a:rPr spc="-5" dirty="0"/>
              <a:t>model </a:t>
            </a:r>
            <a:r>
              <a:rPr spc="-25" dirty="0"/>
              <a:t>to </a:t>
            </a:r>
            <a:r>
              <a:rPr spc="-5" dirty="0"/>
              <a:t>predict with </a:t>
            </a:r>
            <a:r>
              <a:rPr spc="-30" dirty="0"/>
              <a:t>relatively </a:t>
            </a:r>
            <a:r>
              <a:rPr spc="-5" dirty="0"/>
              <a:t>high accuracy whether </a:t>
            </a:r>
            <a:r>
              <a:rPr dirty="0"/>
              <a:t>a </a:t>
            </a:r>
            <a:r>
              <a:rPr spc="5" dirty="0"/>
              <a:t> </a:t>
            </a:r>
            <a:r>
              <a:rPr dirty="0"/>
              <a:t>launch</a:t>
            </a:r>
            <a:r>
              <a:rPr spc="-1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spc="-45" dirty="0"/>
              <a:t>have</a:t>
            </a:r>
            <a:r>
              <a:rPr spc="-5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successful</a:t>
            </a:r>
            <a:r>
              <a:rPr spc="-25" dirty="0"/>
              <a:t> Stage</a:t>
            </a:r>
            <a:r>
              <a:rPr spc="-3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landing</a:t>
            </a:r>
            <a:r>
              <a:rPr spc="-5" dirty="0"/>
              <a:t> </a:t>
            </a:r>
            <a:r>
              <a:rPr spc="-35" dirty="0"/>
              <a:t>before</a:t>
            </a:r>
            <a:r>
              <a:rPr spc="-65" dirty="0"/>
              <a:t> </a:t>
            </a:r>
            <a:r>
              <a:rPr dirty="0"/>
              <a:t>launch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30" dirty="0"/>
              <a:t> </a:t>
            </a:r>
            <a:r>
              <a:rPr spc="-5" dirty="0"/>
              <a:t>determine</a:t>
            </a:r>
            <a:r>
              <a:rPr spc="-30" dirty="0"/>
              <a:t> </a:t>
            </a:r>
            <a:r>
              <a:rPr spc="-5" dirty="0"/>
              <a:t>whether</a:t>
            </a:r>
            <a:r>
              <a:rPr spc="-4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launch </a:t>
            </a:r>
            <a:r>
              <a:rPr spc="-440" dirty="0"/>
              <a:t> </a:t>
            </a:r>
            <a:r>
              <a:rPr spc="-5" dirty="0"/>
              <a:t>should</a:t>
            </a:r>
            <a:r>
              <a:rPr spc="-5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made or</a:t>
            </a:r>
            <a:r>
              <a:rPr spc="-135" dirty="0"/>
              <a:t> </a:t>
            </a:r>
            <a:r>
              <a:rPr spc="-5" dirty="0"/>
              <a:t>not</a:t>
            </a:r>
          </a:p>
          <a:p>
            <a:pPr marL="875665" marR="732155" indent="-183515">
              <a:lnSpc>
                <a:spcPts val="2200"/>
              </a:lnSpc>
              <a:spcBef>
                <a:spcPts val="635"/>
              </a:spcBef>
              <a:buClr>
                <a:srgbClr val="E18312"/>
              </a:buClr>
              <a:buChar char="◦"/>
              <a:tabLst>
                <a:tab pos="876935" algn="l"/>
              </a:tabLst>
            </a:pPr>
            <a:r>
              <a:rPr dirty="0"/>
              <a:t>If </a:t>
            </a:r>
            <a:r>
              <a:rPr spc="-5" dirty="0"/>
              <a:t>possible </a:t>
            </a:r>
            <a:r>
              <a:rPr spc="-30" dirty="0"/>
              <a:t>more data </a:t>
            </a:r>
            <a:r>
              <a:rPr spc="-5" dirty="0"/>
              <a:t>should </a:t>
            </a:r>
            <a:r>
              <a:rPr dirty="0"/>
              <a:t>be </a:t>
            </a:r>
            <a:r>
              <a:rPr spc="-5" dirty="0"/>
              <a:t>collected </a:t>
            </a:r>
            <a:r>
              <a:rPr spc="-25" dirty="0"/>
              <a:t>to </a:t>
            </a:r>
            <a:r>
              <a:rPr spc="-35" dirty="0"/>
              <a:t>better </a:t>
            </a:r>
            <a:r>
              <a:rPr spc="-5" dirty="0"/>
              <a:t>determine </a:t>
            </a:r>
            <a:r>
              <a:rPr dirty="0"/>
              <a:t>the </a:t>
            </a:r>
            <a:r>
              <a:rPr spc="-20" dirty="0"/>
              <a:t>best </a:t>
            </a:r>
            <a:r>
              <a:rPr dirty="0"/>
              <a:t>machine </a:t>
            </a:r>
            <a:r>
              <a:rPr spc="-5" dirty="0"/>
              <a:t>learning </a:t>
            </a:r>
            <a:r>
              <a:rPr dirty="0"/>
              <a:t>model </a:t>
            </a:r>
            <a:r>
              <a:rPr spc="-44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35" dirty="0"/>
              <a:t>improve</a:t>
            </a:r>
            <a:r>
              <a:rPr spc="-60" dirty="0"/>
              <a:t> </a:t>
            </a:r>
            <a:r>
              <a:rPr spc="-5" dirty="0"/>
              <a:t>accuracy</a:t>
            </a:r>
          </a:p>
          <a:p>
            <a:pPr marL="680085" marR="5080" algn="r">
              <a:lnSpc>
                <a:spcPts val="2260"/>
              </a:lnSpc>
            </a:pPr>
            <a:r>
              <a:rPr spc="20" dirty="0">
                <a:solidFill>
                  <a:srgbClr val="00C5BA"/>
                </a:solidFill>
                <a:latin typeface="Tahoma"/>
                <a:cs typeface="Tahoma"/>
              </a:rPr>
              <a:t>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15" y="2900552"/>
            <a:ext cx="547941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65" dirty="0">
                <a:solidFill>
                  <a:srgbClr val="FFFFFF"/>
                </a:solidFill>
                <a:latin typeface="Arial MT"/>
                <a:cs typeface="Arial MT"/>
              </a:rPr>
              <a:t>Methodology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9940" y="6561835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715" y="4387977"/>
            <a:ext cx="855726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  <a:tabLst>
                <a:tab pos="1963420" algn="l"/>
              </a:tabLst>
            </a:pPr>
            <a:r>
              <a:rPr sz="2400" spc="-165" dirty="0">
                <a:solidFill>
                  <a:schemeClr val="tx2"/>
                </a:solidFill>
                <a:latin typeface="Arial MT"/>
                <a:cs typeface="Arial MT"/>
              </a:rPr>
              <a:t>O</a:t>
            </a:r>
            <a:r>
              <a:rPr sz="2400" spc="-175" dirty="0">
                <a:solidFill>
                  <a:schemeClr val="tx2"/>
                </a:solidFill>
                <a:latin typeface="Arial MT"/>
                <a:cs typeface="Arial MT"/>
              </a:rPr>
              <a:t>VE</a:t>
            </a:r>
            <a:r>
              <a:rPr sz="2400" spc="-229" dirty="0">
                <a:solidFill>
                  <a:schemeClr val="tx2"/>
                </a:solidFill>
                <a:latin typeface="Arial MT"/>
                <a:cs typeface="Arial MT"/>
              </a:rPr>
              <a:t>R</a:t>
            </a:r>
            <a:r>
              <a:rPr sz="2400" spc="-175" dirty="0">
                <a:solidFill>
                  <a:schemeClr val="tx2"/>
                </a:solidFill>
                <a:latin typeface="Arial MT"/>
                <a:cs typeface="Arial MT"/>
              </a:rPr>
              <a:t>V</a:t>
            </a:r>
            <a:r>
              <a:rPr sz="2400" spc="-165" dirty="0">
                <a:solidFill>
                  <a:schemeClr val="tx2"/>
                </a:solidFill>
                <a:latin typeface="Arial MT"/>
                <a:cs typeface="Arial MT"/>
              </a:rPr>
              <a:t>I</a:t>
            </a:r>
            <a:r>
              <a:rPr sz="2400" spc="-175" dirty="0">
                <a:solidFill>
                  <a:schemeClr val="tx2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chemeClr val="tx2"/>
                </a:solidFill>
                <a:latin typeface="Arial MT"/>
                <a:cs typeface="Arial MT"/>
              </a:rPr>
              <a:t>W</a:t>
            </a:r>
            <a:r>
              <a:rPr sz="2400" spc="-30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400" spc="-285" dirty="0">
                <a:solidFill>
                  <a:schemeClr val="tx2"/>
                </a:solidFill>
                <a:latin typeface="Arial MT"/>
                <a:cs typeface="Arial MT"/>
              </a:rPr>
              <a:t>O</a:t>
            </a:r>
            <a:r>
              <a:rPr sz="2400" spc="80" dirty="0">
                <a:solidFill>
                  <a:schemeClr val="tx2"/>
                </a:solidFill>
                <a:latin typeface="Arial MT"/>
                <a:cs typeface="Arial MT"/>
              </a:rPr>
              <a:t>F</a:t>
            </a:r>
            <a:r>
              <a:rPr sz="2400" spc="-350" dirty="0">
                <a:solidFill>
                  <a:schemeClr val="tx2"/>
                </a:solidFill>
                <a:latin typeface="Arial MT"/>
                <a:cs typeface="Arial MT"/>
              </a:rPr>
              <a:t>D</a:t>
            </a:r>
            <a:r>
              <a:rPr sz="2400" spc="-525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sz="2400" spc="-520" dirty="0">
                <a:solidFill>
                  <a:schemeClr val="tx2"/>
                </a:solidFill>
                <a:latin typeface="Arial MT"/>
                <a:cs typeface="Arial MT"/>
              </a:rPr>
              <a:t>T</a:t>
            </a:r>
            <a:r>
              <a:rPr sz="2400" spc="-150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sz="2400" spc="-155" dirty="0">
                <a:solidFill>
                  <a:schemeClr val="tx2"/>
                </a:solidFill>
                <a:latin typeface="Arial MT"/>
                <a:cs typeface="Arial MT"/>
              </a:rPr>
              <a:t>C</a:t>
            </a:r>
            <a:r>
              <a:rPr sz="2400" spc="-140" dirty="0">
                <a:solidFill>
                  <a:schemeClr val="tx2"/>
                </a:solidFill>
                <a:latin typeface="Arial MT"/>
                <a:cs typeface="Arial MT"/>
              </a:rPr>
              <a:t>O</a:t>
            </a:r>
            <a:r>
              <a:rPr sz="2400" spc="-155" dirty="0">
                <a:solidFill>
                  <a:schemeClr val="tx2"/>
                </a:solidFill>
                <a:latin typeface="Arial MT"/>
                <a:cs typeface="Arial MT"/>
              </a:rPr>
              <a:t>LL</a:t>
            </a:r>
            <a:r>
              <a:rPr sz="2400" spc="-150" dirty="0">
                <a:solidFill>
                  <a:schemeClr val="tx2"/>
                </a:solidFill>
                <a:latin typeface="Arial MT"/>
                <a:cs typeface="Arial MT"/>
              </a:rPr>
              <a:t>E</a:t>
            </a:r>
            <a:r>
              <a:rPr sz="2400" spc="-155" dirty="0">
                <a:solidFill>
                  <a:schemeClr val="tx2"/>
                </a:solidFill>
                <a:latin typeface="Arial MT"/>
                <a:cs typeface="Arial MT"/>
              </a:rPr>
              <a:t>C</a:t>
            </a:r>
            <a:r>
              <a:rPr sz="2400" spc="-150" dirty="0">
                <a:solidFill>
                  <a:schemeClr val="tx2"/>
                </a:solidFill>
                <a:latin typeface="Arial MT"/>
                <a:cs typeface="Arial MT"/>
              </a:rPr>
              <a:t>T</a:t>
            </a:r>
            <a:r>
              <a:rPr sz="2400" spc="-140" dirty="0">
                <a:solidFill>
                  <a:schemeClr val="tx2"/>
                </a:solidFill>
                <a:latin typeface="Arial MT"/>
                <a:cs typeface="Arial MT"/>
              </a:rPr>
              <a:t>IO</a:t>
            </a:r>
            <a:r>
              <a:rPr sz="2400" spc="-155" dirty="0">
                <a:solidFill>
                  <a:schemeClr val="tx2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chemeClr val="tx2"/>
                </a:solidFill>
                <a:latin typeface="Arial MT"/>
                <a:cs typeface="Arial MT"/>
              </a:rPr>
              <a:t>,</a:t>
            </a:r>
            <a:r>
              <a:rPr sz="2400" spc="-229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chemeClr val="tx2"/>
                </a:solidFill>
                <a:latin typeface="Arial MT"/>
                <a:cs typeface="Arial MT"/>
              </a:rPr>
              <a:t>W</a:t>
            </a:r>
            <a:r>
              <a:rPr sz="2400" spc="-110" dirty="0">
                <a:solidFill>
                  <a:schemeClr val="tx2"/>
                </a:solidFill>
                <a:latin typeface="Arial MT"/>
                <a:cs typeface="Arial MT"/>
              </a:rPr>
              <a:t>R</a:t>
            </a:r>
            <a:r>
              <a:rPr sz="2400" spc="-105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sz="2400" spc="-110" dirty="0">
                <a:solidFill>
                  <a:schemeClr val="tx2"/>
                </a:solidFill>
                <a:latin typeface="Arial MT"/>
                <a:cs typeface="Arial MT"/>
              </a:rPr>
              <a:t>N</a:t>
            </a:r>
            <a:r>
              <a:rPr sz="2400" spc="-95" dirty="0">
                <a:solidFill>
                  <a:schemeClr val="tx2"/>
                </a:solidFill>
                <a:latin typeface="Arial MT"/>
                <a:cs typeface="Arial MT"/>
              </a:rPr>
              <a:t>G</a:t>
            </a:r>
            <a:r>
              <a:rPr sz="2400" spc="-105" dirty="0">
                <a:solidFill>
                  <a:schemeClr val="tx2"/>
                </a:solidFill>
                <a:latin typeface="Arial MT"/>
                <a:cs typeface="Arial MT"/>
              </a:rPr>
              <a:t>L</a:t>
            </a:r>
            <a:r>
              <a:rPr sz="2400" spc="-95" dirty="0">
                <a:solidFill>
                  <a:schemeClr val="tx2"/>
                </a:solidFill>
                <a:latin typeface="Arial MT"/>
                <a:cs typeface="Arial MT"/>
              </a:rPr>
              <a:t>I</a:t>
            </a:r>
            <a:r>
              <a:rPr sz="2400" spc="-110" dirty="0">
                <a:solidFill>
                  <a:schemeClr val="tx2"/>
                </a:solidFill>
                <a:latin typeface="Arial MT"/>
                <a:cs typeface="Arial MT"/>
              </a:rPr>
              <a:t>N</a:t>
            </a:r>
            <a:r>
              <a:rPr sz="2400" spc="-95" dirty="0">
                <a:solidFill>
                  <a:schemeClr val="tx2"/>
                </a:solidFill>
                <a:latin typeface="Arial MT"/>
                <a:cs typeface="Arial MT"/>
              </a:rPr>
              <a:t>G</a:t>
            </a:r>
            <a:r>
              <a:rPr sz="2400" dirty="0">
                <a:solidFill>
                  <a:schemeClr val="tx2"/>
                </a:solidFill>
                <a:latin typeface="Arial MT"/>
                <a:cs typeface="Arial MT"/>
              </a:rPr>
              <a:t>,</a:t>
            </a:r>
            <a:r>
              <a:rPr sz="2400" spc="-21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chemeClr val="tx2"/>
                </a:solidFill>
                <a:latin typeface="Arial MT"/>
                <a:cs typeface="Arial MT"/>
              </a:rPr>
              <a:t>V</a:t>
            </a:r>
            <a:r>
              <a:rPr sz="2400" spc="-105" dirty="0">
                <a:solidFill>
                  <a:schemeClr val="tx2"/>
                </a:solidFill>
                <a:latin typeface="Arial MT"/>
                <a:cs typeface="Arial MT"/>
              </a:rPr>
              <a:t>I</a:t>
            </a:r>
            <a:r>
              <a:rPr sz="2400" spc="-114" dirty="0">
                <a:solidFill>
                  <a:schemeClr val="tx2"/>
                </a:solidFill>
                <a:latin typeface="Arial MT"/>
                <a:cs typeface="Arial MT"/>
              </a:rPr>
              <a:t>S</a:t>
            </a:r>
            <a:r>
              <a:rPr sz="2400" spc="-120" dirty="0">
                <a:solidFill>
                  <a:schemeClr val="tx2"/>
                </a:solidFill>
                <a:latin typeface="Arial MT"/>
                <a:cs typeface="Arial MT"/>
              </a:rPr>
              <a:t>U</a:t>
            </a:r>
            <a:r>
              <a:rPr sz="2400" spc="-114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sz="2400" spc="-120" dirty="0">
                <a:solidFill>
                  <a:schemeClr val="tx2"/>
                </a:solidFill>
                <a:latin typeface="Arial MT"/>
                <a:cs typeface="Arial MT"/>
              </a:rPr>
              <a:t>L</a:t>
            </a:r>
            <a:r>
              <a:rPr sz="2400" spc="-105" dirty="0">
                <a:solidFill>
                  <a:schemeClr val="tx2"/>
                </a:solidFill>
                <a:latin typeface="Arial MT"/>
                <a:cs typeface="Arial MT"/>
              </a:rPr>
              <a:t>I</a:t>
            </a:r>
            <a:r>
              <a:rPr sz="2400" spc="-114" dirty="0">
                <a:solidFill>
                  <a:schemeClr val="tx2"/>
                </a:solidFill>
                <a:latin typeface="Arial MT"/>
                <a:cs typeface="Arial MT"/>
              </a:rPr>
              <a:t>Z</a:t>
            </a:r>
            <a:r>
              <a:rPr sz="2400" spc="-295" dirty="0">
                <a:solidFill>
                  <a:schemeClr val="tx2"/>
                </a:solidFill>
                <a:latin typeface="Arial MT"/>
                <a:cs typeface="Arial MT"/>
              </a:rPr>
              <a:t>A</a:t>
            </a:r>
            <a:r>
              <a:rPr sz="2400" spc="-114" dirty="0">
                <a:solidFill>
                  <a:schemeClr val="tx2"/>
                </a:solidFill>
                <a:latin typeface="Arial MT"/>
                <a:cs typeface="Arial MT"/>
              </a:rPr>
              <a:t>T</a:t>
            </a:r>
            <a:r>
              <a:rPr sz="2400" spc="-105" dirty="0">
                <a:solidFill>
                  <a:schemeClr val="tx2"/>
                </a:solidFill>
                <a:latin typeface="Arial MT"/>
                <a:cs typeface="Arial MT"/>
              </a:rPr>
              <a:t>IO</a:t>
            </a:r>
            <a:r>
              <a:rPr sz="2400" spc="-120" dirty="0">
                <a:solidFill>
                  <a:schemeClr val="tx2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chemeClr val="tx2"/>
                </a:solidFill>
                <a:latin typeface="Arial MT"/>
                <a:cs typeface="Arial MT"/>
              </a:rPr>
              <a:t>,  </a:t>
            </a:r>
            <a:r>
              <a:rPr sz="2400" spc="-160" dirty="0">
                <a:solidFill>
                  <a:schemeClr val="tx2"/>
                </a:solidFill>
                <a:latin typeface="Arial MT"/>
                <a:cs typeface="Arial MT"/>
              </a:rPr>
              <a:t>DASHBOARD,	</a:t>
            </a:r>
            <a:r>
              <a:rPr sz="2400" spc="-114" dirty="0">
                <a:solidFill>
                  <a:schemeClr val="tx2"/>
                </a:solidFill>
                <a:latin typeface="Arial MT"/>
                <a:cs typeface="Arial MT"/>
              </a:rPr>
              <a:t>AND</a:t>
            </a:r>
            <a:r>
              <a:rPr sz="2400" spc="245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chemeClr val="tx2"/>
                </a:solidFill>
                <a:latin typeface="Arial MT"/>
                <a:cs typeface="Arial MT"/>
              </a:rPr>
              <a:t>MODEL</a:t>
            </a:r>
            <a:r>
              <a:rPr sz="2400" spc="300" dirty="0">
                <a:solidFill>
                  <a:schemeClr val="tx2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chemeClr val="tx2"/>
                </a:solidFill>
                <a:latin typeface="Arial MT"/>
                <a:cs typeface="Arial MT"/>
              </a:rPr>
              <a:t>METHODS</a:t>
            </a:r>
            <a:endParaRPr sz="2400" dirty="0">
              <a:solidFill>
                <a:schemeClr val="tx2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201525" cy="2195195"/>
            <a:chOff x="-4762" y="0"/>
            <a:chExt cx="12201525" cy="2195195"/>
          </a:xfrm>
        </p:grpSpPr>
        <p:sp>
          <p:nvSpPr>
            <p:cNvPr id="3" name="object 3"/>
            <p:cNvSpPr/>
            <p:nvPr/>
          </p:nvSpPr>
          <p:spPr>
            <a:xfrm>
              <a:off x="1193291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455" y="800112"/>
              <a:ext cx="6172200" cy="11688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6810" y="986104"/>
            <a:ext cx="5521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75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4000" b="1" spc="-9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80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24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4000" b="1" spc="-7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204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15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25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4000" b="1" spc="-69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6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204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4000" b="1" spc="-69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4000" b="1" spc="-48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15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16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4000" b="1" spc="-72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4000" b="1" spc="-365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-10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73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4000" b="1" spc="-365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4000" b="1" spc="-5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4000" b="1" spc="-10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4000" b="1" spc="-365" dirty="0">
                <a:solidFill>
                  <a:srgbClr val="FDFDFD"/>
                </a:solidFill>
                <a:latin typeface="Tahoma"/>
                <a:cs typeface="Tahoma"/>
              </a:rPr>
              <a:t>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49940" y="6561835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5715" y="1812163"/>
            <a:ext cx="9805670" cy="3698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process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involved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combination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requests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libri"/>
                <a:cs typeface="Calibri"/>
              </a:rPr>
              <a:t>scraping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90" dirty="0">
                <a:latin typeface="Calibri"/>
                <a:cs typeface="Calibri"/>
              </a:rPr>
              <a:t>X’s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Wikipedia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entry.</a:t>
            </a:r>
            <a:endParaRPr sz="2000" dirty="0">
              <a:latin typeface="Calibri"/>
              <a:cs typeface="Calibri"/>
            </a:endParaRPr>
          </a:p>
          <a:p>
            <a:pPr marL="12700" marR="305435">
              <a:lnSpc>
                <a:spcPts val="2300"/>
              </a:lnSpc>
              <a:spcBef>
                <a:spcPts val="115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30" dirty="0">
                <a:latin typeface="Calibri"/>
                <a:cs typeface="Calibri"/>
              </a:rPr>
              <a:t>next </a:t>
            </a:r>
            <a:r>
              <a:rPr sz="2000" spc="-5" dirty="0">
                <a:latin typeface="Calibri"/>
                <a:cs typeface="Calibri"/>
              </a:rPr>
              <a:t>slide will show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flowchart of </a:t>
            </a:r>
            <a:r>
              <a:rPr sz="2000" spc="-3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collection </a:t>
            </a:r>
            <a:r>
              <a:rPr sz="2000" spc="-3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API and the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30" dirty="0">
                <a:latin typeface="Calibri"/>
                <a:cs typeface="Calibri"/>
              </a:rPr>
              <a:t>after </a:t>
            </a:r>
            <a:r>
              <a:rPr sz="2000" spc="-5" dirty="0">
                <a:latin typeface="Calibri"/>
                <a:cs typeface="Calibri"/>
              </a:rPr>
              <a:t>will show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flowchart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from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webscraping.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ace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X API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</a:t>
            </a:r>
            <a:r>
              <a:rPr sz="2000" u="heavy" spc="-5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at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</a:t>
            </a:r>
            <a:r>
              <a:rPr sz="2000" u="heavy" spc="-13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Colu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ns: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  <a:spcBef>
                <a:spcPts val="1105"/>
              </a:spcBef>
            </a:pPr>
            <a:r>
              <a:rPr sz="2000" spc="-50" dirty="0">
                <a:latin typeface="Calibri"/>
                <a:cs typeface="Calibri"/>
              </a:rPr>
              <a:t>FlightNumber,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Date, </a:t>
            </a:r>
            <a:r>
              <a:rPr sz="2000" spc="-40" dirty="0">
                <a:latin typeface="Calibri"/>
                <a:cs typeface="Calibri"/>
              </a:rPr>
              <a:t>BoosterVersion, </a:t>
            </a:r>
            <a:r>
              <a:rPr sz="2000" spc="-30" dirty="0">
                <a:latin typeface="Calibri"/>
                <a:cs typeface="Calibri"/>
              </a:rPr>
              <a:t>PayloadMass,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Orbit,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LaunchSite,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Outcome,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Flights,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GridFins,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</a:pPr>
            <a:r>
              <a:rPr sz="2000" spc="-5" dirty="0">
                <a:latin typeface="Calibri"/>
                <a:cs typeface="Calibri"/>
              </a:rPr>
              <a:t>Reused,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Legs,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LandingPad,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ReusedCount,</a:t>
            </a:r>
            <a:r>
              <a:rPr sz="2000" spc="-5" dirty="0">
                <a:latin typeface="Calibri"/>
                <a:cs typeface="Calibri"/>
              </a:rPr>
              <a:t> Serial,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Longitude,</a:t>
            </a:r>
            <a:r>
              <a:rPr sz="2000" spc="-25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Latitude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Wikipedia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W</a:t>
            </a:r>
            <a:r>
              <a:rPr sz="2000" u="heavy" spc="-3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</a:t>
            </a:r>
            <a:r>
              <a:rPr sz="2000" u="heavy" spc="-3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b</a:t>
            </a:r>
            <a:r>
              <a:rPr sz="2000" u="heavy" spc="-3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</a:t>
            </a:r>
            <a:r>
              <a:rPr sz="2000" u="heavy" spc="-6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r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ap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e</a:t>
            </a:r>
            <a:r>
              <a:rPr sz="2000" u="heavy" spc="-7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</a:t>
            </a:r>
            <a:r>
              <a:rPr sz="2000" u="heavy" spc="-5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at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</a:t>
            </a:r>
            <a:r>
              <a:rPr sz="2000" u="heavy" spc="-16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Colu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ns: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15" dirty="0">
                <a:latin typeface="Calibri"/>
                <a:cs typeface="Calibri"/>
              </a:rPr>
              <a:t>Flight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No.,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site,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Payload,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PayloadMass,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Orbit,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Customer,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outcome,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Version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65" dirty="0">
                <a:latin typeface="Calibri"/>
                <a:cs typeface="Calibri"/>
              </a:rPr>
              <a:t>Boo</a:t>
            </a:r>
            <a:r>
              <a:rPr sz="2000" spc="-90" dirty="0">
                <a:latin typeface="Calibri"/>
                <a:cs typeface="Calibri"/>
              </a:rPr>
              <a:t>s</a:t>
            </a:r>
            <a:r>
              <a:rPr sz="2000" spc="-85" dirty="0">
                <a:latin typeface="Calibri"/>
                <a:cs typeface="Calibri"/>
              </a:rPr>
              <a:t>t</a:t>
            </a:r>
            <a:r>
              <a:rPr sz="2000" spc="-65" dirty="0">
                <a:latin typeface="Calibri"/>
                <a:cs typeface="Calibri"/>
              </a:rPr>
              <a:t>e</a:t>
            </a:r>
            <a:r>
              <a:rPr sz="2000" spc="-2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oo</a:t>
            </a:r>
            <a:r>
              <a:rPr sz="2000" spc="-5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andin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</a:t>
            </a:r>
            <a:r>
              <a:rPr sz="2000" spc="-5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330" y="1708150"/>
            <a:ext cx="3026410" cy="10820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00"/>
              </a:spcBef>
            </a:pPr>
            <a:r>
              <a:rPr sz="3600" spc="-27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600" spc="-2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2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5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600" spc="-5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600" spc="-1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600" spc="-1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600" spc="-19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2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600" spc="254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–  </a:t>
            </a:r>
            <a:r>
              <a:rPr sz="3600" spc="-370" dirty="0">
                <a:solidFill>
                  <a:srgbClr val="FFFFFF"/>
                </a:solidFill>
                <a:latin typeface="Arial MT"/>
                <a:cs typeface="Arial MT"/>
              </a:rPr>
              <a:t>SpaceXAPI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82311" y="1478280"/>
            <a:ext cx="1851660" cy="1666239"/>
            <a:chOff x="4782311" y="1478280"/>
            <a:chExt cx="1851660" cy="16662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2727" y="1754124"/>
              <a:ext cx="237744" cy="1389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82312" y="1478279"/>
              <a:ext cx="1851660" cy="1607820"/>
            </a:xfrm>
            <a:custGeom>
              <a:avLst/>
              <a:gdLst/>
              <a:ahLst/>
              <a:cxnLst/>
              <a:rect l="l" t="t" r="r" b="b"/>
              <a:pathLst>
                <a:path w="1851659" h="1607820">
                  <a:moveTo>
                    <a:pt x="185166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301752" y="1143000"/>
                  </a:lnTo>
                  <a:lnTo>
                    <a:pt x="301752" y="1607820"/>
                  </a:lnTo>
                  <a:lnTo>
                    <a:pt x="460248" y="1607820"/>
                  </a:lnTo>
                  <a:lnTo>
                    <a:pt x="460248" y="1143000"/>
                  </a:lnTo>
                  <a:lnTo>
                    <a:pt x="1851660" y="114300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15865" y="1751838"/>
            <a:ext cx="1304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500" spc="8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4114" y="1956053"/>
            <a:ext cx="415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PI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2312" y="2807207"/>
            <a:ext cx="1851660" cy="1666239"/>
          </a:xfrm>
          <a:custGeom>
            <a:avLst/>
            <a:gdLst/>
            <a:ahLst/>
            <a:cxnLst/>
            <a:rect l="l" t="t" r="r" b="b"/>
            <a:pathLst>
              <a:path w="1851659" h="1666239">
                <a:moveTo>
                  <a:pt x="1851660" y="0"/>
                </a:moveTo>
                <a:lnTo>
                  <a:pt x="0" y="0"/>
                </a:lnTo>
                <a:lnTo>
                  <a:pt x="0" y="1143000"/>
                </a:lnTo>
                <a:lnTo>
                  <a:pt x="280416" y="1143000"/>
                </a:lnTo>
                <a:lnTo>
                  <a:pt x="280416" y="1665732"/>
                </a:lnTo>
                <a:lnTo>
                  <a:pt x="518160" y="1665732"/>
                </a:lnTo>
                <a:lnTo>
                  <a:pt x="518160" y="1143000"/>
                </a:lnTo>
                <a:lnTo>
                  <a:pt x="1851660" y="1143000"/>
                </a:lnTo>
                <a:lnTo>
                  <a:pt x="1851660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3576" y="2875915"/>
            <a:ext cx="8902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.JSON</a:t>
            </a:r>
            <a:r>
              <a:rPr sz="1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3264" y="3086227"/>
            <a:ext cx="1309370" cy="6750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655" marR="5080" indent="-21590" algn="just">
              <a:lnSpc>
                <a:spcPts val="1660"/>
              </a:lnSpc>
              <a:spcBef>
                <a:spcPts val="270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ts(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,  Boo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sion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loa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2312" y="4137659"/>
            <a:ext cx="2790825" cy="1141730"/>
          </a:xfrm>
          <a:custGeom>
            <a:avLst/>
            <a:gdLst/>
            <a:ahLst/>
            <a:cxnLst/>
            <a:rect l="l" t="t" r="r" b="b"/>
            <a:pathLst>
              <a:path w="2790825" h="1141729">
                <a:moveTo>
                  <a:pt x="2790444" y="181356"/>
                </a:moveTo>
                <a:lnTo>
                  <a:pt x="1851660" y="181356"/>
                </a:lnTo>
                <a:lnTo>
                  <a:pt x="1851660" y="0"/>
                </a:lnTo>
                <a:lnTo>
                  <a:pt x="0" y="0"/>
                </a:lnTo>
                <a:lnTo>
                  <a:pt x="0" y="1141476"/>
                </a:lnTo>
                <a:lnTo>
                  <a:pt x="1851660" y="1141476"/>
                </a:lnTo>
                <a:lnTo>
                  <a:pt x="1851660" y="420624"/>
                </a:lnTo>
                <a:lnTo>
                  <a:pt x="2790444" y="420624"/>
                </a:lnTo>
                <a:lnTo>
                  <a:pt x="2790444" y="181356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3640" y="4309617"/>
            <a:ext cx="1383665" cy="665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ts val="1620"/>
              </a:lnSpc>
              <a:spcBef>
                <a:spcPts val="300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Json_normalizeto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DataFrame data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sz="1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39940" y="3073907"/>
            <a:ext cx="1851660" cy="2205355"/>
          </a:xfrm>
          <a:custGeom>
            <a:avLst/>
            <a:gdLst/>
            <a:ahLst/>
            <a:cxnLst/>
            <a:rect l="l" t="t" r="r" b="b"/>
            <a:pathLst>
              <a:path w="1851659" h="2205354">
                <a:moveTo>
                  <a:pt x="1851660" y="1063752"/>
                </a:moveTo>
                <a:lnTo>
                  <a:pt x="518160" y="1063752"/>
                </a:lnTo>
                <a:lnTo>
                  <a:pt x="518160" y="0"/>
                </a:lnTo>
                <a:lnTo>
                  <a:pt x="278892" y="0"/>
                </a:lnTo>
                <a:lnTo>
                  <a:pt x="278892" y="1063752"/>
                </a:lnTo>
                <a:lnTo>
                  <a:pt x="0" y="1063752"/>
                </a:lnTo>
                <a:lnTo>
                  <a:pt x="0" y="2205228"/>
                </a:lnTo>
                <a:lnTo>
                  <a:pt x="1851660" y="2205228"/>
                </a:lnTo>
                <a:lnTo>
                  <a:pt x="1851660" y="1063752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01230" y="4411726"/>
            <a:ext cx="1462405" cy="458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75945" marR="5080" indent="-563880">
              <a:lnSpc>
                <a:spcPts val="1610"/>
              </a:lnSpc>
              <a:spcBef>
                <a:spcPts val="31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9940" y="1744979"/>
            <a:ext cx="1851660" cy="2205355"/>
          </a:xfrm>
          <a:custGeom>
            <a:avLst/>
            <a:gdLst/>
            <a:ahLst/>
            <a:cxnLst/>
            <a:rect l="l" t="t" r="r" b="b"/>
            <a:pathLst>
              <a:path w="1851659" h="2205354">
                <a:moveTo>
                  <a:pt x="1851660" y="1062228"/>
                </a:moveTo>
                <a:lnTo>
                  <a:pt x="518160" y="1062228"/>
                </a:lnTo>
                <a:lnTo>
                  <a:pt x="518160" y="0"/>
                </a:lnTo>
                <a:lnTo>
                  <a:pt x="278892" y="0"/>
                </a:lnTo>
                <a:lnTo>
                  <a:pt x="278892" y="1062228"/>
                </a:lnTo>
                <a:lnTo>
                  <a:pt x="0" y="1062228"/>
                </a:lnTo>
                <a:lnTo>
                  <a:pt x="0" y="2205228"/>
                </a:lnTo>
                <a:lnTo>
                  <a:pt x="1851660" y="2205228"/>
                </a:lnTo>
                <a:lnTo>
                  <a:pt x="1851660" y="1062228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2085" y="3081604"/>
            <a:ext cx="14719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05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ictio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6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 marL="16510" algn="ctr">
              <a:lnSpc>
                <a:spcPts val="1705"/>
              </a:lnSpc>
            </a:pP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18" name="object 18"/>
            <p:cNvSpPr/>
            <p:nvPr/>
          </p:nvSpPr>
          <p:spPr>
            <a:xfrm>
              <a:off x="7139940" y="1478279"/>
              <a:ext cx="2790825" cy="1143000"/>
            </a:xfrm>
            <a:custGeom>
              <a:avLst/>
              <a:gdLst/>
              <a:ahLst/>
              <a:cxnLst/>
              <a:rect l="l" t="t" r="r" b="b"/>
              <a:pathLst>
                <a:path w="2790825" h="1143000">
                  <a:moveTo>
                    <a:pt x="2790444" y="182880"/>
                  </a:moveTo>
                  <a:lnTo>
                    <a:pt x="1851660" y="182880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1143000"/>
                  </a:lnTo>
                  <a:lnTo>
                    <a:pt x="1851660" y="1143000"/>
                  </a:lnTo>
                  <a:lnTo>
                    <a:pt x="1851660" y="420624"/>
                  </a:lnTo>
                  <a:lnTo>
                    <a:pt x="2790444" y="420624"/>
                  </a:lnTo>
                  <a:lnTo>
                    <a:pt x="2790444" y="18288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9376" y="1563598"/>
              <a:ext cx="1769364" cy="93271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54569" y="1649729"/>
            <a:ext cx="1383030" cy="6858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ct val="94300"/>
              </a:lnSpc>
              <a:spcBef>
                <a:spcPts val="20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Fil</a:t>
            </a:r>
            <a:r>
              <a:rPr sz="15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spc="1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y  include </a:t>
            </a:r>
            <a:r>
              <a:rPr sz="1500" b="1" spc="-35" dirty="0">
                <a:solidFill>
                  <a:srgbClr val="FFFFFF"/>
                </a:solidFill>
                <a:latin typeface="Calibri"/>
                <a:cs typeface="Calibri"/>
              </a:rPr>
              <a:t>Falcon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9 </a:t>
            </a:r>
            <a:r>
              <a:rPr sz="15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96044" y="1478279"/>
            <a:ext cx="1894839" cy="1143000"/>
          </a:xfrm>
          <a:custGeom>
            <a:avLst/>
            <a:gdLst/>
            <a:ahLst/>
            <a:cxnLst/>
            <a:rect l="l" t="t" r="r" b="b"/>
            <a:pathLst>
              <a:path w="1894840" h="1143000">
                <a:moveTo>
                  <a:pt x="1894332" y="137172"/>
                </a:moveTo>
                <a:lnTo>
                  <a:pt x="1851660" y="137172"/>
                </a:lnTo>
                <a:lnTo>
                  <a:pt x="1851660" y="0"/>
                </a:lnTo>
                <a:lnTo>
                  <a:pt x="0" y="0"/>
                </a:lnTo>
                <a:lnTo>
                  <a:pt x="0" y="1143000"/>
                </a:lnTo>
                <a:lnTo>
                  <a:pt x="1851660" y="1143000"/>
                </a:lnTo>
                <a:lnTo>
                  <a:pt x="1851660" y="1040892"/>
                </a:lnTo>
                <a:lnTo>
                  <a:pt x="1894332" y="1040892"/>
                </a:lnTo>
                <a:lnTo>
                  <a:pt x="1894332" y="137172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658350" y="1649729"/>
            <a:ext cx="1513205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mpu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PayloadMassvalues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330" y="1708150"/>
            <a:ext cx="3026410" cy="10820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500"/>
              </a:spcBef>
            </a:pPr>
            <a:r>
              <a:rPr sz="3600" spc="-27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3600" spc="-2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2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5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600" spc="-5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600" spc="-1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3600" spc="-1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600" spc="-19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600" spc="-2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3600" spc="254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–  </a:t>
            </a:r>
            <a:r>
              <a:rPr sz="3600" spc="-36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3600" spc="-30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3600" spc="-6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30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3600" spc="-300" dirty="0">
                <a:solidFill>
                  <a:srgbClr val="FFFFFF"/>
                </a:solidFill>
                <a:latin typeface="Arial MT"/>
                <a:cs typeface="Arial MT"/>
              </a:rPr>
              <a:t>cr</a:t>
            </a:r>
            <a:r>
              <a:rPr sz="3600" spc="-305" dirty="0">
                <a:solidFill>
                  <a:srgbClr val="FFFFFF"/>
                </a:solidFill>
                <a:latin typeface="Arial MT"/>
                <a:cs typeface="Arial MT"/>
              </a:rPr>
              <a:t>apin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1496" y="713231"/>
            <a:ext cx="2621280" cy="2318385"/>
          </a:xfrm>
          <a:custGeom>
            <a:avLst/>
            <a:gdLst/>
            <a:ahLst/>
            <a:cxnLst/>
            <a:rect l="l" t="t" r="r" b="b"/>
            <a:pathLst>
              <a:path w="2621279" h="2318385">
                <a:moveTo>
                  <a:pt x="2621280" y="324612"/>
                </a:moveTo>
                <a:lnTo>
                  <a:pt x="2580132" y="324612"/>
                </a:lnTo>
                <a:lnTo>
                  <a:pt x="2580132" y="0"/>
                </a:lnTo>
                <a:lnTo>
                  <a:pt x="0" y="0"/>
                </a:lnTo>
                <a:lnTo>
                  <a:pt x="0" y="1580388"/>
                </a:lnTo>
                <a:lnTo>
                  <a:pt x="394716" y="1580388"/>
                </a:lnTo>
                <a:lnTo>
                  <a:pt x="394716" y="2318004"/>
                </a:lnTo>
                <a:lnTo>
                  <a:pt x="699516" y="2318004"/>
                </a:lnTo>
                <a:lnTo>
                  <a:pt x="699516" y="1580388"/>
                </a:lnTo>
                <a:lnTo>
                  <a:pt x="2580132" y="1580388"/>
                </a:lnTo>
                <a:lnTo>
                  <a:pt x="2580132" y="1306068"/>
                </a:lnTo>
                <a:lnTo>
                  <a:pt x="2621280" y="1306068"/>
                </a:lnTo>
                <a:lnTo>
                  <a:pt x="2621280" y="324612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7047" y="1068704"/>
            <a:ext cx="2091689" cy="677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90575" marR="5080" indent="-791210">
              <a:lnSpc>
                <a:spcPts val="2500"/>
              </a:lnSpc>
              <a:spcBef>
                <a:spcPts val="295"/>
              </a:spcBef>
            </a:pP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Wikipe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ia 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1496" y="2589275"/>
            <a:ext cx="2580640" cy="2318385"/>
          </a:xfrm>
          <a:custGeom>
            <a:avLst/>
            <a:gdLst/>
            <a:ahLst/>
            <a:cxnLst/>
            <a:rect l="l" t="t" r="r" b="b"/>
            <a:pathLst>
              <a:path w="2580640" h="2318385">
                <a:moveTo>
                  <a:pt x="2580132" y="0"/>
                </a:moveTo>
                <a:lnTo>
                  <a:pt x="0" y="0"/>
                </a:lnTo>
                <a:lnTo>
                  <a:pt x="0" y="1580388"/>
                </a:lnTo>
                <a:lnTo>
                  <a:pt x="394716" y="1580388"/>
                </a:lnTo>
                <a:lnTo>
                  <a:pt x="394716" y="2318004"/>
                </a:lnTo>
                <a:lnTo>
                  <a:pt x="699516" y="2318004"/>
                </a:lnTo>
                <a:lnTo>
                  <a:pt x="699516" y="1580388"/>
                </a:lnTo>
                <a:lnTo>
                  <a:pt x="2580132" y="1580388"/>
                </a:lnTo>
                <a:lnTo>
                  <a:pt x="2580132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27547" y="2945637"/>
            <a:ext cx="1670685" cy="677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080" indent="60960">
              <a:lnSpc>
                <a:spcPts val="2500"/>
              </a:lnSpc>
              <a:spcBef>
                <a:spcPts val="295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BeautifulSoup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l5li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11496" y="4465320"/>
            <a:ext cx="3906520" cy="1580515"/>
          </a:xfrm>
          <a:custGeom>
            <a:avLst/>
            <a:gdLst/>
            <a:ahLst/>
            <a:cxnLst/>
            <a:rect l="l" t="t" r="r" b="b"/>
            <a:pathLst>
              <a:path w="3906520" h="1580514">
                <a:moveTo>
                  <a:pt x="3906012" y="256032"/>
                </a:moveTo>
                <a:lnTo>
                  <a:pt x="2580132" y="256032"/>
                </a:lnTo>
                <a:lnTo>
                  <a:pt x="2580132" y="0"/>
                </a:lnTo>
                <a:lnTo>
                  <a:pt x="0" y="0"/>
                </a:lnTo>
                <a:lnTo>
                  <a:pt x="0" y="1580388"/>
                </a:lnTo>
                <a:lnTo>
                  <a:pt x="2580132" y="1580388"/>
                </a:lnTo>
                <a:lnTo>
                  <a:pt x="2580132" y="560832"/>
                </a:lnTo>
                <a:lnTo>
                  <a:pt x="3906012" y="560832"/>
                </a:lnTo>
                <a:lnTo>
                  <a:pt x="3906012" y="256032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3097" y="4839411"/>
            <a:ext cx="176974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ts val="252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laun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-9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  <a:p>
            <a:pPr marL="1905" algn="ctr">
              <a:lnSpc>
                <a:spcPts val="2520"/>
              </a:lnSpc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tm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bl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38388" y="2965703"/>
            <a:ext cx="2580640" cy="3080385"/>
          </a:xfrm>
          <a:custGeom>
            <a:avLst/>
            <a:gdLst/>
            <a:ahLst/>
            <a:cxnLst/>
            <a:rect l="l" t="t" r="r" b="b"/>
            <a:pathLst>
              <a:path w="2580640" h="3080385">
                <a:moveTo>
                  <a:pt x="2580132" y="1499616"/>
                </a:moveTo>
                <a:lnTo>
                  <a:pt x="699516" y="1499616"/>
                </a:lnTo>
                <a:lnTo>
                  <a:pt x="699516" y="0"/>
                </a:lnTo>
                <a:lnTo>
                  <a:pt x="394716" y="0"/>
                </a:lnTo>
                <a:lnTo>
                  <a:pt x="394716" y="1499616"/>
                </a:lnTo>
                <a:lnTo>
                  <a:pt x="0" y="1499616"/>
                </a:lnTo>
                <a:lnTo>
                  <a:pt x="0" y="3080004"/>
                </a:lnTo>
                <a:lnTo>
                  <a:pt x="2580132" y="3080004"/>
                </a:lnTo>
                <a:lnTo>
                  <a:pt x="2580132" y="1499616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40775" y="4991176"/>
            <a:ext cx="1905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8388" y="1089659"/>
            <a:ext cx="2580640" cy="3112135"/>
          </a:xfrm>
          <a:custGeom>
            <a:avLst/>
            <a:gdLst/>
            <a:ahLst/>
            <a:cxnLst/>
            <a:rect l="l" t="t" r="r" b="b"/>
            <a:pathLst>
              <a:path w="2580640" h="3112135">
                <a:moveTo>
                  <a:pt x="2580132" y="1499616"/>
                </a:moveTo>
                <a:lnTo>
                  <a:pt x="699516" y="1499616"/>
                </a:lnTo>
                <a:lnTo>
                  <a:pt x="699516" y="0"/>
                </a:lnTo>
                <a:lnTo>
                  <a:pt x="394716" y="0"/>
                </a:lnTo>
                <a:lnTo>
                  <a:pt x="394716" y="1499616"/>
                </a:lnTo>
                <a:lnTo>
                  <a:pt x="0" y="1499616"/>
                </a:lnTo>
                <a:lnTo>
                  <a:pt x="0" y="3080004"/>
                </a:lnTo>
                <a:lnTo>
                  <a:pt x="220980" y="3080004"/>
                </a:lnTo>
                <a:lnTo>
                  <a:pt x="220980" y="3112008"/>
                </a:lnTo>
                <a:lnTo>
                  <a:pt x="2424684" y="3112008"/>
                </a:lnTo>
                <a:lnTo>
                  <a:pt x="2424684" y="3080004"/>
                </a:lnTo>
                <a:lnTo>
                  <a:pt x="2580132" y="3080004"/>
                </a:lnTo>
                <a:lnTo>
                  <a:pt x="2580132" y="1499616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77934" y="2654554"/>
            <a:ext cx="1657985" cy="12852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80" algn="ctr">
              <a:lnSpc>
                <a:spcPct val="92000"/>
              </a:lnSpc>
              <a:spcBef>
                <a:spcPts val="305"/>
              </a:spcBef>
            </a:pP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 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dictionary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38388" y="713231"/>
            <a:ext cx="2580640" cy="1580515"/>
          </a:xfrm>
          <a:custGeom>
            <a:avLst/>
            <a:gdLst/>
            <a:ahLst/>
            <a:cxnLst/>
            <a:rect l="l" t="t" r="r" b="b"/>
            <a:pathLst>
              <a:path w="2580640" h="1580514">
                <a:moveTo>
                  <a:pt x="2580131" y="0"/>
                </a:moveTo>
                <a:lnTo>
                  <a:pt x="0" y="0"/>
                </a:lnTo>
                <a:lnTo>
                  <a:pt x="0" y="1580388"/>
                </a:lnTo>
                <a:lnTo>
                  <a:pt x="2580131" y="1580388"/>
                </a:lnTo>
                <a:lnTo>
                  <a:pt x="2580131" y="0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98995" marR="5080" algn="ctr">
              <a:lnSpc>
                <a:spcPts val="2520"/>
              </a:lnSpc>
              <a:spcBef>
                <a:spcPts val="95"/>
              </a:spcBef>
            </a:pPr>
            <a:r>
              <a:rPr spc="-30" dirty="0"/>
              <a:t>Ca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35" dirty="0"/>
              <a:t> </a:t>
            </a:r>
            <a:r>
              <a:rPr spc="-10" dirty="0"/>
              <a:t>di</a:t>
            </a:r>
            <a:r>
              <a:rPr spc="-15" dirty="0"/>
              <a:t>c</a:t>
            </a:r>
            <a:r>
              <a:rPr spc="-5" dirty="0"/>
              <a:t>tion</a:t>
            </a:r>
            <a:r>
              <a:rPr spc="-20" dirty="0"/>
              <a:t>a</a:t>
            </a:r>
            <a:r>
              <a:rPr spc="-5" dirty="0"/>
              <a:t>ry</a:t>
            </a:r>
            <a:r>
              <a:rPr spc="-170" dirty="0"/>
              <a:t> </a:t>
            </a:r>
            <a:r>
              <a:rPr spc="-95" dirty="0"/>
              <a:t>t</a:t>
            </a:r>
            <a:r>
              <a:rPr spc="-5" dirty="0"/>
              <a:t>o</a:t>
            </a:r>
          </a:p>
          <a:p>
            <a:pPr marL="7204075" algn="ctr">
              <a:lnSpc>
                <a:spcPts val="2520"/>
              </a:lnSpc>
            </a:pPr>
            <a:r>
              <a:rPr spc="-40" dirty="0"/>
              <a:t>DataFrame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556272"/>
            <a:ext cx="3956304" cy="11688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330" y="741679"/>
            <a:ext cx="3305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0" dirty="0">
                <a:solidFill>
                  <a:srgbClr val="FDFDFD"/>
                </a:solidFill>
                <a:latin typeface="Tahoma"/>
                <a:cs typeface="Tahoma"/>
              </a:rPr>
              <a:t>DataWrangling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23" y="2171700"/>
            <a:ext cx="11228831" cy="3276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900" y="2273045"/>
            <a:ext cx="10812780" cy="297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38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 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385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components: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‘Mission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Outcome’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‘Landing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Location’</a:t>
            </a:r>
            <a:endParaRPr sz="2000">
              <a:latin typeface="Calibri"/>
              <a:cs typeface="Calibri"/>
            </a:endParaRPr>
          </a:p>
          <a:p>
            <a:pPr marL="29209" marR="5080" indent="-17145">
              <a:lnSpc>
                <a:spcPct val="150000"/>
              </a:lnSpc>
              <a:spcBef>
                <a:spcPts val="530"/>
              </a:spcBef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-6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New training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label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column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‘class’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 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 if ‘Mission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Outcome’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True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0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otherwise.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u="heavy" spc="-45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Value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Mapping: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1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 </a:t>
            </a:r>
            <a:r>
              <a:rPr sz="2000" spc="-155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ASDS,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65" dirty="0">
                <a:solidFill>
                  <a:srgbClr val="00C5BA"/>
                </a:solidFill>
                <a:latin typeface="Microsoft Sans Serif"/>
                <a:cs typeface="Microsoft Sans Serif"/>
              </a:rPr>
              <a:t>🞅</a:t>
            </a:r>
            <a:r>
              <a:rPr sz="2000" spc="390" dirty="0">
                <a:solidFill>
                  <a:srgbClr val="00C5BA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None,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ASDS,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None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ASDS,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Ocean,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RTLS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–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2439</Words>
  <Application>Microsoft Office PowerPoint</Application>
  <PresentationFormat>Widescreen</PresentationFormat>
  <Paragraphs>258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MT</vt:lpstr>
      <vt:lpstr>Bahnschrift</vt:lpstr>
      <vt:lpstr>Calibri</vt:lpstr>
      <vt:lpstr>Century Gothic</vt:lpstr>
      <vt:lpstr>Microsoft Sans Serif</vt:lpstr>
      <vt:lpstr>Tahoma</vt:lpstr>
      <vt:lpstr>Wingdings 3</vt:lpstr>
      <vt:lpstr>Ion</vt:lpstr>
      <vt:lpstr>DataScienceCapstone  Project Jigar S.</vt:lpstr>
      <vt:lpstr>Executive  Summary</vt:lpstr>
      <vt:lpstr>Introduction</vt:lpstr>
      <vt:lpstr>Methodology</vt:lpstr>
      <vt:lpstr>PowerPoint Presentation</vt:lpstr>
      <vt:lpstr>Data Col ection Overview</vt:lpstr>
      <vt:lpstr>PowerPoint Presentation</vt:lpstr>
      <vt:lpstr>Cast dictionary to DataFrame</vt:lpstr>
      <vt:lpstr>DataWrangling</vt:lpstr>
      <vt:lpstr>EDAwith DataVisualization</vt:lpstr>
      <vt:lpstr>EDAwith SQL</vt:lpstr>
      <vt:lpstr>Build an interactive map withFolium</vt:lpstr>
      <vt:lpstr>Build a Dashboard with PlotlyDash</vt:lpstr>
      <vt:lpstr>Predictive analysis(Classification)</vt:lpstr>
      <vt:lpstr>Results</vt:lpstr>
      <vt:lpstr>PowerPoint Presentation</vt:lpstr>
      <vt:lpstr>Flight Number vs. Launch  Site</vt:lpstr>
      <vt:lpstr>Payload vs. Launch  Site</vt:lpstr>
      <vt:lpstr>Successrate vs. Orbit  type</vt:lpstr>
      <vt:lpstr>Flight Number vs. Orbit  type</vt:lpstr>
      <vt:lpstr>Payload vs. Orbit  type</vt:lpstr>
      <vt:lpstr>Launch SuccessYearly  Trend</vt:lpstr>
      <vt:lpstr>EDAwith SQL EXPLORATORY DATA ANALYSIS WITH SQL DB2  INTEGRATED IN PYTHON WITH SQLALCHEMY</vt:lpstr>
      <vt:lpstr>Al Launch SiteNames</vt:lpstr>
      <vt:lpstr>Launch Site NamesBeginning with `CCA`</vt:lpstr>
      <vt:lpstr>Total Payload Massfrom NASA</vt:lpstr>
      <vt:lpstr>AveragePayloadMassby F9v1.1</vt:lpstr>
      <vt:lpstr>First Successful Ground PadLandingDate</vt:lpstr>
      <vt:lpstr>Successful Drone Ship Landing with  Payload Between 4000 and6000</vt:lpstr>
      <vt:lpstr>Total Number of EachMissionOutcome</vt:lpstr>
      <vt:lpstr>Boosters that Carried MaximumPayload</vt:lpstr>
      <vt:lpstr>2015 Failed Drone Ship LandingRecords</vt:lpstr>
      <vt:lpstr>Ranking Counts of Successful  Landings Between 2010-06-04 and  2017-03-20</vt:lpstr>
      <vt:lpstr>Interactive Map  with Folium</vt:lpstr>
      <vt:lpstr>Launch SiteLocations</vt:lpstr>
      <vt:lpstr>Color-Coded LaunchMarkers</vt:lpstr>
      <vt:lpstr>KeyLocation Proximities</vt:lpstr>
      <vt:lpstr>Build a Dashboard  with Plotly Dash</vt:lpstr>
      <vt:lpstr>Successful Launches Across LaunchSites</vt:lpstr>
      <vt:lpstr>Highest SuccessRate Launch Site</vt:lpstr>
      <vt:lpstr>Payload Mass vs. Successvs. Booster Version  Category</vt:lpstr>
      <vt:lpstr>Classification  Accuracy</vt:lpstr>
      <vt:lpstr>Confusion 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Jigar S</cp:lastModifiedBy>
  <cp:revision>2</cp:revision>
  <dcterms:created xsi:type="dcterms:W3CDTF">2023-08-20T09:41:13Z</dcterms:created>
  <dcterms:modified xsi:type="dcterms:W3CDTF">2023-08-20T09:51:03Z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2023-08-20T00:00:00Z</vt:filetime>
  </property>
</Properties>
</file>