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13716000" cx="24384000"/>
  <p:notesSz cx="6858000" cy="9144000"/>
  <p:embeddedFontLst>
    <p:embeddedFont>
      <p:font typeface="Nunito Sans Light"/>
      <p:regular r:id="rId22"/>
      <p:bold r:id="rId23"/>
      <p:italic r:id="rId24"/>
      <p:boldItalic r:id="rId25"/>
    </p:embeddedFont>
    <p:embeddedFont>
      <p:font typeface="Nunito Sans Black"/>
      <p:bold r:id="rId26"/>
      <p:boldItalic r:id="rId27"/>
    </p:embeddedFont>
    <p:embeddedFont>
      <p:font typeface="Nunito Sans Medium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Nunito Sans SemiBold"/>
      <p:regular r:id="rId36"/>
      <p:bold r:id="rId37"/>
      <p:italic r:id="rId38"/>
      <p:boldItalic r:id="rId39"/>
    </p:embeddedFont>
    <p:embeddedFont>
      <p:font typeface="Nuni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4">
          <p15:clr>
            <a:srgbClr val="747775"/>
          </p15:clr>
        </p15:guide>
        <p15:guide id="2" orient="horz" pos="288">
          <p15:clr>
            <a:srgbClr val="747775"/>
          </p15:clr>
        </p15:guide>
        <p15:guide id="3" orient="horz" pos="1470">
          <p15:clr>
            <a:srgbClr val="747775"/>
          </p15:clr>
        </p15:guide>
        <p15:guide id="4" orient="horz" pos="1728">
          <p15:clr>
            <a:srgbClr val="747775"/>
          </p15:clr>
        </p15:guide>
        <p15:guide id="5" orient="horz" pos="1213">
          <p15:clr>
            <a:srgbClr val="747775"/>
          </p15:clr>
        </p15:guide>
        <p15:guide id="6" orient="horz" pos="7907">
          <p15:clr>
            <a:srgbClr val="747775"/>
          </p15:clr>
        </p15:guide>
        <p15:guide id="7" pos="11520">
          <p15:clr>
            <a:srgbClr val="747775"/>
          </p15:clr>
        </p15:guide>
        <p15:guide id="8" pos="3840">
          <p15:clr>
            <a:srgbClr val="747775"/>
          </p15:clr>
        </p15:guide>
        <p15:guide id="9" orient="horz" pos="7447">
          <p15:clr>
            <a:srgbClr val="747775"/>
          </p15:clr>
        </p15:guide>
        <p15:guide id="10" pos="7833">
          <p15:clr>
            <a:srgbClr val="747775"/>
          </p15:clr>
        </p15:guide>
        <p15:guide id="11" pos="288">
          <p15:clr>
            <a:srgbClr val="747775"/>
          </p15:clr>
        </p15:guide>
        <p15:guide id="12" pos="15072">
          <p15:clr>
            <a:srgbClr val="747775"/>
          </p15:clr>
        </p15:guide>
        <p15:guide id="13" pos="12915">
          <p15:clr>
            <a:srgbClr val="747775"/>
          </p15:clr>
        </p15:guide>
        <p15:guide id="14" orient="horz" pos="2913">
          <p15:clr>
            <a:srgbClr val="747775"/>
          </p15:clr>
        </p15:guide>
        <p15:guide id="15" orient="horz" pos="8505">
          <p15:clr>
            <a:srgbClr val="747775"/>
          </p15:clr>
        </p15:guide>
      </p15:sldGuideLst>
    </p:ext>
    <p:ext uri="GoogleSlidesCustomDataVersion2">
      <go:slidesCustomData xmlns:go="http://customooxmlschemas.google.com/" r:id="rId44" roundtripDataSignature="AMtx7miNF4EAxYyyULvlZOG1fQ1B3s8A6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rancesca Scipio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4"/>
        <p:guide pos="288" orient="horz"/>
        <p:guide pos="1470" orient="horz"/>
        <p:guide pos="1728" orient="horz"/>
        <p:guide pos="1213" orient="horz"/>
        <p:guide pos="7907" orient="horz"/>
        <p:guide pos="11520"/>
        <p:guide pos="3840"/>
        <p:guide pos="7447" orient="horz"/>
        <p:guide pos="7833"/>
        <p:guide pos="288"/>
        <p:guide pos="15072"/>
        <p:guide pos="12915"/>
        <p:guide pos="2913" orient="horz"/>
        <p:guide pos="850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regular.fntdata"/><Relationship Id="rId20" Type="http://schemas.openxmlformats.org/officeDocument/2006/relationships/slide" Target="slides/slide14.xml"/><Relationship Id="rId42" Type="http://schemas.openxmlformats.org/officeDocument/2006/relationships/font" Target="fonts/NunitoSans-italic.fntdata"/><Relationship Id="rId41" Type="http://schemas.openxmlformats.org/officeDocument/2006/relationships/font" Target="fonts/NunitoSans-bold.fntdata"/><Relationship Id="rId22" Type="http://schemas.openxmlformats.org/officeDocument/2006/relationships/font" Target="fonts/NunitoSansLight-regular.fntdata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NunitoSans-boldItalic.fntdata"/><Relationship Id="rId24" Type="http://schemas.openxmlformats.org/officeDocument/2006/relationships/font" Target="fonts/NunitoSansLight-italic.fntdata"/><Relationship Id="rId23" Type="http://schemas.openxmlformats.org/officeDocument/2006/relationships/font" Target="fonts/Nunito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NunitoSansBlack-bold.fntdata"/><Relationship Id="rId25" Type="http://schemas.openxmlformats.org/officeDocument/2006/relationships/font" Target="fonts/NunitoSansLight-boldItalic.fntdata"/><Relationship Id="rId28" Type="http://schemas.openxmlformats.org/officeDocument/2006/relationships/font" Target="fonts/NunitoSansMedium-regular.fntdata"/><Relationship Id="rId27" Type="http://schemas.openxmlformats.org/officeDocument/2006/relationships/font" Target="fonts/NunitoSans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Medium-boldItalic.fntdata"/><Relationship Id="rId30" Type="http://schemas.openxmlformats.org/officeDocument/2006/relationships/font" Target="fonts/NunitoSansMedium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37" Type="http://schemas.openxmlformats.org/officeDocument/2006/relationships/font" Target="fonts/NunitoSansSemiBold-bold.fntdata"/><Relationship Id="rId14" Type="http://schemas.openxmlformats.org/officeDocument/2006/relationships/slide" Target="slides/slide8.xml"/><Relationship Id="rId36" Type="http://schemas.openxmlformats.org/officeDocument/2006/relationships/font" Target="fonts/NunitoSans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NunitoSans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NunitoSans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4T20:14:26.726">
    <p:pos x="4214" y="6859"/>
    <p:text>replace last point with something more fitting - like real time analysis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S_gvED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b5487f5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b5487f5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Sowjanya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79ee1af5a9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79ee1af5a9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Francesca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9f42d699f_3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9f42d699f_3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Omar: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On this slide, we compare the performance of our model without data augmentation and with data augmentation.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We use confusion matrices to visualize and analyze the classification results of both models.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The left confusion matrix represents the model’s performance without any data augmentation, which surprisingly outperformed the model that used data augmentations.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Despite the high validation accuracy of around 84%, there are several misclassifications, particularly with the expressions SAD with NEUTRAL and FEAR, and NEUTRAL with SAD.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ANGRY and DISGUST are generally well classified, with only minor misclassifications.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Although there are occasional misclassifications of other expressions, SAD stands out as the most problematic.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The right confusion matrix represents the model's performance after applying data augmentation techniques.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Despite augmentation, SAD remains the most confused expression, with 506 images misclassified as NEUTRAL and 203 as ANGRY.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FEAR is frequently misclassified as ANGRY, SAD, and NEUTRAL.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/>
              <a:t>ANGRY is confused with NEUTRAL 304 times.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Augmentation seems to have increased the model's sensitivity to certain expressions, leading to higher confusion in some cases but possibly improving general robustness.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It was surprising to us that the augmentation of the data did not substantially improve the model’s accuracy.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There is a need to refine the augmentation techniques or consider additional methods to improve classification accuracy for these expressions.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Further investigations might be needed to understand why </a:t>
            </a:r>
            <a:r>
              <a:rPr lang="en-US" sz="1200"/>
              <a:t>certain expressions</a:t>
            </a:r>
            <a:r>
              <a:rPr lang="en-US" sz="1200"/>
              <a:t> like SAD and FEAR are most prone to confusion.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9edee29a7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9edee29a7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Omar: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On this slide we show some of our conclusions and highlights of our investigation when building this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Our results show that the performance of both the baseline and hyperparameter-tuned model decreases when we adopt data augmentation.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our possible explanations for this include: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Inadequate augmentation parameters: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chosen parameters might not be optimal for the given data and task we were working with.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Complexity: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augmentation might increase the complexity that the model cannot handle effectively.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Instability: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Augmentation introduced instability during training, leading to poorer performance.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Overfitting to augmented data: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possible that the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might overfit to the augmented data, reducing its ability to generali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or not to adopt data augmentation might also depend on the specific model task.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use cases that would make sense for adopting data augmentation would include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 high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variability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images: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Security Threats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Content Moderation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Healthcare Diagnostics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Automotive Driver Monitoring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Cases where data augmentation might not be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would include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scenarios where we are working with images that are fairly standardized/cleaned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as: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Passport Security Check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High-Stakes Legal Identifications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Forensic Analysis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also some ethical considerations and limitations we’ve considered when building this model. For instance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 in Training Data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Models trained on biased datasets can perpetuate and amplify those biases, leading to unfair or inaccurate emotion classification. As we saw earlier in the presentation, there was an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underrepresented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that we had to correct for.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Concerns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use of facial recognition technology for emotion classification raises significant privacy issues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 of Augmentation Techniques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While augmentation can improve model robustness, inappropriate or excessive augmentation can degrade model performance and lead to unreliable predictions. This highlights the need for careful parameter tuning and validation.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looking over our results, we considered using more augmentation techniques, like adjusting for brightness and contrast in the images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hope this augmentation might help prevent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overfitting to specific emotional expressions like the HAPPY class that might have been present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in conclusion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augmentation significantly reduced training accuracy, making training more challenging.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Augmentation also led to lower validation and testing accuracy, indicating our augmentation were in poor alignment with the dataset.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 and FEAR emotions were frequently misclassified in both all our models, especially with augmentation.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fine tuned model without augmentation performed best across all phases.</a:t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070d51f7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f070d51f70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Omar: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T</a:t>
            </a:r>
            <a:r>
              <a:rPr lang="en-US" sz="1200">
                <a:solidFill>
                  <a:schemeClr val="dk1"/>
                </a:solidFill>
              </a:rPr>
              <a:t>hank you all for listening to our presentation!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/>
              <a:t>We also invite you all to try out the models yourself!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There is a live demo feature built into the workbook that allows you to test the models we’ve built.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We hope you gained some key insights into how convolutional neural networks can be used to solve various problems involving images you may encounter during your careers. 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79f42d699f_9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79f42d699f_9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79f42d699f_9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79f42d699f_9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ebb11d60a_1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ebb11d60a_1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Sowjanya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9f42d699f_9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9f42d699f_9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9f42d699f_7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9f42d699f_7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9fee82630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9fee82630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Sowjanya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9f42d699f_8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9f42d699f_8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Sowjanya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9fee8263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9fee82630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Pryia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9f42d699f_8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9f42d699f_8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Pryia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9ee1af5a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9ee1af5a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Francesca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0"/>
              <a:buFont typeface="Arial"/>
              <a:buNone/>
              <a:defRPr sz="10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>
            <p:ph type="title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body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b="1" sz="5400" u="sng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b="1" sz="5400" u="sng" cap="non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b="1" sz="5400" u="sng" cap="non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b="1" sz="5400" u="sng" cap="non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b="1" sz="5400" u="sng" cap="non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0"/>
              <a:buFont typeface="Arial"/>
              <a:buNone/>
              <a:defRPr b="1" sz="10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0"/>
              <a:buFont typeface="Arial"/>
              <a:buNone/>
              <a:defRPr b="1" sz="10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0"/>
              <a:buFont typeface="Arial"/>
              <a:buNone/>
              <a:defRPr b="1" sz="10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0"/>
              <a:buFont typeface="Arial"/>
              <a:buNone/>
              <a:defRPr b="1" sz="10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0"/>
              <a:buFont typeface="Arial"/>
              <a:buNone/>
              <a:defRPr b="1" sz="102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b="1" sz="2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b="1" sz="2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b="1" sz="2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b="1" sz="2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b="1" sz="22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5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  <a:defRPr sz="294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1" sz="133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1" sz="133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1" sz="133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1" sz="133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1" sz="133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>
            <p:ph idx="2" type="pic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7"/>
          <p:cNvSpPr/>
          <p:nvPr>
            <p:ph idx="3" type="pic"/>
          </p:nvPr>
        </p:nvSpPr>
        <p:spPr>
          <a:xfrm>
            <a:off x="-1" y="-525805"/>
            <a:ext cx="12065001" cy="778261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7"/>
          <p:cNvSpPr/>
          <p:nvPr>
            <p:ph idx="4" type="pic"/>
          </p:nvPr>
        </p:nvSpPr>
        <p:spPr>
          <a:xfrm>
            <a:off x="-1" y="6384784"/>
            <a:ext cx="12065001" cy="804823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>
            <p:ph idx="2" type="pic"/>
          </p:nvPr>
        </p:nvSpPr>
        <p:spPr>
          <a:xfrm>
            <a:off x="0" y="-1266000"/>
            <a:ext cx="24384000" cy="1624800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>
            <p:ph idx="2" type="pic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8922063" y="-1"/>
            <a:ext cx="20573998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1pPr>
            <a:lvl2pPr indent="-228600" lvl="1" marL="9144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2pPr>
            <a:lvl3pPr indent="-228600" lvl="2" marL="1371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3pPr>
            <a:lvl4pPr indent="-228600" lvl="3" marL="18288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4pPr>
            <a:lvl5pPr indent="-228600" lvl="4" marL="22860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3558499" y="12981031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1pPr>
            <a:lvl2pPr indent="-228600" lvl="1" marL="9144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2pPr>
            <a:lvl3pPr indent="-228600" lvl="2" marL="1371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3pPr>
            <a:lvl4pPr indent="-228600" lvl="3" marL="18288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4pPr>
            <a:lvl5pPr indent="-228600" lvl="4" marL="22860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>
            <p:ph idx="2" type="pic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1pPr>
            <a:lvl2pPr indent="-228600" lvl="1" marL="9144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2pPr>
            <a:lvl3pPr indent="-228600" lvl="2" marL="1371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3pPr>
            <a:lvl4pPr indent="-228600" lvl="3" marL="18288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4pPr>
            <a:lvl5pPr indent="-228600" lvl="4" marL="22860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5"/>
              <a:buFont typeface="Arial"/>
              <a:buNone/>
              <a:defRPr sz="3395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Small">
  <p:cSld name="Title, Bullets &amp; Live Video Small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1pPr>
            <a:lvl2pPr indent="-228600" lvl="1" marL="9144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2pPr>
            <a:lvl3pPr indent="-228600" lvl="2" marL="1371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3pPr>
            <a:lvl4pPr indent="-228600" lvl="3" marL="18288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4pPr>
            <a:lvl5pPr indent="-228600" lvl="4" marL="22860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9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3" type="body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5"/>
              <a:buFont typeface="Arial"/>
              <a:buNone/>
              <a:defRPr sz="3395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Large">
  <p:cSld name="Title, Bullets &amp; Live Video Large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1pPr>
            <a:lvl2pPr indent="-228600" lvl="1" marL="9144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2pPr>
            <a:lvl3pPr indent="-228600" lvl="2" marL="13716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3pPr>
            <a:lvl4pPr indent="-228600" lvl="3" marL="18288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4pPr>
            <a:lvl5pPr indent="-228600" lvl="4" marL="228600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cap="none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3" type="body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5"/>
              <a:buFont typeface="Arial"/>
              <a:buNone/>
              <a:defRPr sz="3395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0" sz="1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0" sz="1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0" sz="1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0" sz="1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0" sz="1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0" sz="1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0" sz="1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0" sz="1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0"/>
              <a:buFont typeface="Arial"/>
              <a:buNone/>
              <a:defRPr b="1" i="0" sz="1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23558499" y="12979146"/>
            <a:ext cx="361189" cy="404115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5.png"/><Relationship Id="rId13" Type="http://schemas.openxmlformats.org/officeDocument/2006/relationships/image" Target="../media/image9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0.png"/><Relationship Id="rId9" Type="http://schemas.openxmlformats.org/officeDocument/2006/relationships/image" Target="../media/image16.png"/><Relationship Id="rId1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79b5487f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83999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79b5487f5e_0_0"/>
          <p:cNvSpPr/>
          <p:nvPr/>
        </p:nvSpPr>
        <p:spPr>
          <a:xfrm>
            <a:off x="1186575" y="1914900"/>
            <a:ext cx="22496700" cy="98862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79b5487f5e_0_0"/>
          <p:cNvSpPr txBox="1"/>
          <p:nvPr/>
        </p:nvSpPr>
        <p:spPr>
          <a:xfrm>
            <a:off x="1084200" y="2465875"/>
            <a:ext cx="22215600" cy="2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>
                <a:solidFill>
                  <a:srgbClr val="E86D6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EMOTIONS DECODED</a:t>
            </a:r>
            <a:endParaRPr sz="16000">
              <a:solidFill>
                <a:srgbClr val="E86D6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03" name="Google Shape;103;g279b5487f5e_0_0"/>
          <p:cNvSpPr txBox="1"/>
          <p:nvPr/>
        </p:nvSpPr>
        <p:spPr>
          <a:xfrm>
            <a:off x="1084200" y="4800275"/>
            <a:ext cx="22215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86D6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The Power of CNNs in Facial Expression Recognition</a:t>
            </a:r>
            <a:endParaRPr sz="6000">
              <a:solidFill>
                <a:srgbClr val="E86D62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cxnSp>
        <p:nvCxnSpPr>
          <p:cNvPr id="104" name="Google Shape;104;g279b5487f5e_0_0"/>
          <p:cNvCxnSpPr/>
          <p:nvPr/>
        </p:nvCxnSpPr>
        <p:spPr>
          <a:xfrm>
            <a:off x="0" y="5851775"/>
            <a:ext cx="24391800" cy="4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g279b5487f5e_0_0"/>
          <p:cNvSpPr txBox="1"/>
          <p:nvPr/>
        </p:nvSpPr>
        <p:spPr>
          <a:xfrm>
            <a:off x="5180025" y="7834450"/>
            <a:ext cx="4572000" cy="20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Helvetica Neue"/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TEAM 1</a:t>
            </a:r>
            <a:endParaRPr b="1" sz="2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Priya Iragavarapu </a:t>
            </a:r>
            <a:endParaRPr sz="24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Francesca Scipioni </a:t>
            </a:r>
            <a:endParaRPr sz="24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Sowjanya Yaddanapudi </a:t>
            </a:r>
            <a:endParaRPr sz="24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Omar Zu'bi</a:t>
            </a:r>
            <a:endParaRPr sz="40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06" name="Google Shape;106;g279b5487f5e_0_0"/>
          <p:cNvSpPr txBox="1"/>
          <p:nvPr/>
        </p:nvSpPr>
        <p:spPr>
          <a:xfrm>
            <a:off x="10148925" y="7834450"/>
            <a:ext cx="4572000" cy="20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DATASCI 207 - Section 4</a:t>
            </a:r>
            <a:endParaRPr sz="2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August 17th, 2024</a:t>
            </a:r>
            <a:endParaRPr sz="24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University of California</a:t>
            </a:r>
            <a:endParaRPr sz="24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Berkeley</a:t>
            </a:r>
            <a:endParaRPr sz="24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07" name="Google Shape;107;g279b5487f5e_0_0"/>
          <p:cNvSpPr txBox="1"/>
          <p:nvPr/>
        </p:nvSpPr>
        <p:spPr>
          <a:xfrm>
            <a:off x="14933700" y="7834450"/>
            <a:ext cx="4572000" cy="20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KAGGLE</a:t>
            </a: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Challenges in Representation Learning: Facial Expression Recognition Challenge. </a:t>
            </a:r>
            <a:endParaRPr sz="24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g279ee1af5a9_0_55"/>
          <p:cNvCxnSpPr>
            <a:endCxn id="346" idx="0"/>
          </p:cNvCxnSpPr>
          <p:nvPr/>
        </p:nvCxnSpPr>
        <p:spPr>
          <a:xfrm flipH="1">
            <a:off x="15014438" y="10490350"/>
            <a:ext cx="300" cy="19500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g279ee1af5a9_0_55"/>
          <p:cNvSpPr/>
          <p:nvPr/>
        </p:nvSpPr>
        <p:spPr>
          <a:xfrm>
            <a:off x="2429475" y="4903825"/>
            <a:ext cx="3657600" cy="34794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8" name="Google Shape;348;g279ee1af5a9_0_55"/>
          <p:cNvSpPr txBox="1"/>
          <p:nvPr/>
        </p:nvSpPr>
        <p:spPr>
          <a:xfrm>
            <a:off x="7808400" y="457200"/>
            <a:ext cx="876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MODELING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349" name="Google Shape;349;g279ee1af5a9_0_55"/>
          <p:cNvSpPr txBox="1"/>
          <p:nvPr/>
        </p:nvSpPr>
        <p:spPr>
          <a:xfrm>
            <a:off x="7808400" y="1562700"/>
            <a:ext cx="876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With Data Augmentation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0" name="Google Shape;350;g279ee1af5a9_0_55"/>
          <p:cNvSpPr txBox="1"/>
          <p:nvPr/>
        </p:nvSpPr>
        <p:spPr>
          <a:xfrm>
            <a:off x="2429475" y="2743200"/>
            <a:ext cx="826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BASELINE MODEL</a:t>
            </a:r>
            <a:endParaRPr b="1" sz="2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 Medium"/>
                <a:ea typeface="Nunito Sans Medium"/>
                <a:cs typeface="Nunito Sans Medium"/>
                <a:sym typeface="Nunito Sans Medium"/>
              </a:rPr>
              <a:t>ARCHITECTURE &amp; MODEL PERFORMANCES</a:t>
            </a:r>
            <a:endParaRPr sz="19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sp>
        <p:nvSpPr>
          <p:cNvPr id="351" name="Google Shape;351;g279ee1af5a9_0_55"/>
          <p:cNvSpPr/>
          <p:nvPr/>
        </p:nvSpPr>
        <p:spPr>
          <a:xfrm>
            <a:off x="2429475" y="365130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Input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Sequential()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2" name="Google Shape;352;g279ee1af5a9_0_55"/>
          <p:cNvSpPr/>
          <p:nvPr/>
        </p:nvSpPr>
        <p:spPr>
          <a:xfrm>
            <a:off x="2429475" y="4903925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Conv2D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12  3x3 filters - 1x1 striding - ‘same’ padding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3" name="Google Shape;353;g279ee1af5a9_0_55"/>
          <p:cNvSpPr/>
          <p:nvPr/>
        </p:nvSpPr>
        <p:spPr>
          <a:xfrm>
            <a:off x="2429475" y="740905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MaxPooling2D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2x2 pool size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54" name="Google Shape;354;g279ee1af5a9_0_55"/>
          <p:cNvCxnSpPr>
            <a:stCxn id="351" idx="2"/>
            <a:endCxn id="352" idx="0"/>
          </p:cNvCxnSpPr>
          <p:nvPr/>
        </p:nvCxnSpPr>
        <p:spPr>
          <a:xfrm>
            <a:off x="4258275" y="46254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g279ee1af5a9_0_55"/>
          <p:cNvCxnSpPr/>
          <p:nvPr/>
        </p:nvCxnSpPr>
        <p:spPr>
          <a:xfrm>
            <a:off x="4258275" y="5878025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g279ee1af5a9_0_55"/>
          <p:cNvCxnSpPr/>
          <p:nvPr/>
        </p:nvCxnSpPr>
        <p:spPr>
          <a:xfrm>
            <a:off x="4258275" y="83832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g279ee1af5a9_0_55"/>
          <p:cNvSpPr/>
          <p:nvPr/>
        </p:nvSpPr>
        <p:spPr>
          <a:xfrm>
            <a:off x="2429475" y="8661675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Flatten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58" name="Google Shape;358;g279ee1af5a9_0_55"/>
          <p:cNvCxnSpPr/>
          <p:nvPr/>
        </p:nvCxnSpPr>
        <p:spPr>
          <a:xfrm>
            <a:off x="4258275" y="9635825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g279ee1af5a9_0_55"/>
          <p:cNvSpPr/>
          <p:nvPr/>
        </p:nvSpPr>
        <p:spPr>
          <a:xfrm>
            <a:off x="2429475" y="991430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Dense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output dimension 128 - ReLU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0" name="Google Shape;360;g279ee1af5a9_0_55"/>
          <p:cNvSpPr/>
          <p:nvPr/>
        </p:nvSpPr>
        <p:spPr>
          <a:xfrm>
            <a:off x="2429475" y="6156488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Activation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ReLU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61" name="Google Shape;361;g279ee1af5a9_0_55"/>
          <p:cNvCxnSpPr/>
          <p:nvPr/>
        </p:nvCxnSpPr>
        <p:spPr>
          <a:xfrm>
            <a:off x="4258275" y="71306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g279ee1af5a9_0_55"/>
          <p:cNvCxnSpPr/>
          <p:nvPr/>
        </p:nvCxnSpPr>
        <p:spPr>
          <a:xfrm>
            <a:off x="4258275" y="108884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g279ee1af5a9_0_55"/>
          <p:cNvSpPr/>
          <p:nvPr/>
        </p:nvSpPr>
        <p:spPr>
          <a:xfrm>
            <a:off x="2429475" y="11166925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0.3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4" name="Google Shape;364;g279ee1af5a9_0_55"/>
          <p:cNvSpPr/>
          <p:nvPr/>
        </p:nvSpPr>
        <p:spPr>
          <a:xfrm>
            <a:off x="7038375" y="6097275"/>
            <a:ext cx="3657600" cy="3479400"/>
          </a:xfrm>
          <a:prstGeom prst="roundRect">
            <a:avLst>
              <a:gd fmla="val 16667" name="adj"/>
            </a:avLst>
          </a:prstGeom>
          <a:solidFill>
            <a:srgbClr val="E86D62"/>
          </a:solidFill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TRAINABLE PARAMETERS</a:t>
            </a:r>
            <a:endParaRPr b="1"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886274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TRAINING ACCURACY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46.5%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VALIDATION ACCURACY </a:t>
            </a:r>
            <a:endParaRPr b="1"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60.2%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65" name="Google Shape;365;g279ee1af5a9_0_55"/>
          <p:cNvCxnSpPr/>
          <p:nvPr/>
        </p:nvCxnSpPr>
        <p:spPr>
          <a:xfrm>
            <a:off x="4258275" y="121409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g279ee1af5a9_0_55"/>
          <p:cNvSpPr/>
          <p:nvPr/>
        </p:nvSpPr>
        <p:spPr>
          <a:xfrm>
            <a:off x="2429475" y="1241955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Dense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output dimension 10 - Softmax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67" name="Google Shape;367;g279ee1af5a9_0_55"/>
          <p:cNvCxnSpPr>
            <a:stCxn id="366" idx="0"/>
            <a:endCxn id="366" idx="0"/>
          </p:cNvCxnSpPr>
          <p:nvPr/>
        </p:nvCxnSpPr>
        <p:spPr>
          <a:xfrm>
            <a:off x="4258275" y="12419550"/>
            <a:ext cx="0" cy="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g279ee1af5a9_0_55"/>
          <p:cNvCxnSpPr>
            <a:stCxn id="366" idx="3"/>
            <a:endCxn id="364" idx="2"/>
          </p:cNvCxnSpPr>
          <p:nvPr/>
        </p:nvCxnSpPr>
        <p:spPr>
          <a:xfrm flipH="1" rot="10800000">
            <a:off x="6087075" y="9576600"/>
            <a:ext cx="2780100" cy="3330000"/>
          </a:xfrm>
          <a:prstGeom prst="bentConnector2">
            <a:avLst/>
          </a:prstGeom>
          <a:noFill/>
          <a:ln cap="flat" cmpd="sng" w="762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g279ee1af5a9_0_55"/>
          <p:cNvSpPr txBox="1"/>
          <p:nvPr/>
        </p:nvSpPr>
        <p:spPr>
          <a:xfrm>
            <a:off x="14173800" y="2743200"/>
            <a:ext cx="826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HYPERPARAMETER-TUNED</a:t>
            </a:r>
            <a:r>
              <a:rPr b="1" lang="en-US" sz="2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MODEL</a:t>
            </a:r>
            <a:endParaRPr b="1" sz="2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 Medium"/>
                <a:ea typeface="Nunito Sans Medium"/>
                <a:cs typeface="Nunito Sans Medium"/>
                <a:sym typeface="Nunito Sans Medium"/>
              </a:rPr>
              <a:t>BEST </a:t>
            </a:r>
            <a:r>
              <a:rPr lang="en-US" sz="1900">
                <a:solidFill>
                  <a:schemeClr val="dk2"/>
                </a:solidFill>
                <a:latin typeface="Nunito Sans Medium"/>
                <a:ea typeface="Nunito Sans Medium"/>
                <a:cs typeface="Nunito Sans Medium"/>
                <a:sym typeface="Nunito Sans Medium"/>
              </a:rPr>
              <a:t>ARCHITECTURE &amp; MODEL PERFORMANCES</a:t>
            </a:r>
            <a:endParaRPr sz="19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sp>
        <p:nvSpPr>
          <p:cNvPr id="370" name="Google Shape;370;g279ee1af5a9_0_55"/>
          <p:cNvSpPr/>
          <p:nvPr/>
        </p:nvSpPr>
        <p:spPr>
          <a:xfrm>
            <a:off x="13182600" y="365130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Input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Sequential()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1" name="Google Shape;371;g279ee1af5a9_0_55"/>
          <p:cNvSpPr/>
          <p:nvPr/>
        </p:nvSpPr>
        <p:spPr>
          <a:xfrm>
            <a:off x="13163550" y="4849500"/>
            <a:ext cx="10248900" cy="4670100"/>
          </a:xfrm>
          <a:prstGeom prst="roundRect">
            <a:avLst>
              <a:gd fmla="val 2405" name="adj"/>
            </a:avLst>
          </a:prstGeom>
          <a:solidFill>
            <a:srgbClr val="418DB3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2" name="Google Shape;372;g279ee1af5a9_0_55"/>
          <p:cNvSpPr/>
          <p:nvPr/>
        </p:nvSpPr>
        <p:spPr>
          <a:xfrm>
            <a:off x="13182600" y="4827725"/>
            <a:ext cx="2560200" cy="12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Conv2D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64  3x5 filters - l2 regularization - ReLU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3" name="Google Shape;373;g279ee1af5a9_0_55"/>
          <p:cNvSpPr/>
          <p:nvPr/>
        </p:nvSpPr>
        <p:spPr>
          <a:xfrm>
            <a:off x="13182600" y="6358775"/>
            <a:ext cx="2560200" cy="6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BatchNormalization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74" name="Google Shape;374;g279ee1af5a9_0_55"/>
          <p:cNvCxnSpPr>
            <a:stCxn id="370" idx="2"/>
            <a:endCxn id="372" idx="0"/>
          </p:cNvCxnSpPr>
          <p:nvPr/>
        </p:nvCxnSpPr>
        <p:spPr>
          <a:xfrm flipH="1">
            <a:off x="14462700" y="4625400"/>
            <a:ext cx="548700" cy="2022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g279ee1af5a9_0_55"/>
          <p:cNvCxnSpPr/>
          <p:nvPr/>
        </p:nvCxnSpPr>
        <p:spPr>
          <a:xfrm>
            <a:off x="14462700" y="60803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g279ee1af5a9_0_55"/>
          <p:cNvCxnSpPr/>
          <p:nvPr/>
        </p:nvCxnSpPr>
        <p:spPr>
          <a:xfrm>
            <a:off x="14462700" y="70144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g279ee1af5a9_0_55"/>
          <p:cNvSpPr/>
          <p:nvPr/>
        </p:nvSpPr>
        <p:spPr>
          <a:xfrm>
            <a:off x="13185650" y="9882000"/>
            <a:ext cx="3657600" cy="64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Flatten</a:t>
            </a:r>
            <a:endParaRPr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8" name="Google Shape;378;g279ee1af5a9_0_55"/>
          <p:cNvSpPr/>
          <p:nvPr/>
        </p:nvSpPr>
        <p:spPr>
          <a:xfrm>
            <a:off x="13185648" y="10621388"/>
            <a:ext cx="3657600" cy="9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Dense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output dimension 128 - ReLU activation - l2 regularization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6" name="Google Shape;346;g279ee1af5a9_0_55"/>
          <p:cNvSpPr/>
          <p:nvPr/>
        </p:nvSpPr>
        <p:spPr>
          <a:xfrm>
            <a:off x="13185638" y="12440350"/>
            <a:ext cx="3657600" cy="9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Dense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output dimension 10 - Softmax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79" name="Google Shape;379;g279ee1af5a9_0_55"/>
          <p:cNvCxnSpPr>
            <a:stCxn id="346" idx="0"/>
            <a:endCxn id="346" idx="0"/>
          </p:cNvCxnSpPr>
          <p:nvPr/>
        </p:nvCxnSpPr>
        <p:spPr>
          <a:xfrm>
            <a:off x="15014438" y="12440350"/>
            <a:ext cx="0" cy="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g279ee1af5a9_0_55"/>
          <p:cNvSpPr/>
          <p:nvPr/>
        </p:nvSpPr>
        <p:spPr>
          <a:xfrm>
            <a:off x="13182600" y="7292800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MaxPooling2D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2x2 pool size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81" name="Google Shape;381;g279ee1af5a9_0_55"/>
          <p:cNvCxnSpPr/>
          <p:nvPr/>
        </p:nvCxnSpPr>
        <p:spPr>
          <a:xfrm>
            <a:off x="14462700" y="82670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g279ee1af5a9_0_55"/>
          <p:cNvSpPr/>
          <p:nvPr/>
        </p:nvSpPr>
        <p:spPr>
          <a:xfrm>
            <a:off x="13182600" y="8545488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0.0-0.5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3" name="Google Shape;383;g279ee1af5a9_0_55"/>
          <p:cNvSpPr/>
          <p:nvPr/>
        </p:nvSpPr>
        <p:spPr>
          <a:xfrm>
            <a:off x="17026950" y="4827725"/>
            <a:ext cx="2560200" cy="12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Conv2D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224  3x5 filters - l2 regularization - ReLU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4" name="Google Shape;384;g279ee1af5a9_0_55"/>
          <p:cNvSpPr/>
          <p:nvPr/>
        </p:nvSpPr>
        <p:spPr>
          <a:xfrm>
            <a:off x="17026950" y="6358775"/>
            <a:ext cx="2560200" cy="6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BatchNormalization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85" name="Google Shape;385;g279ee1af5a9_0_55"/>
          <p:cNvCxnSpPr/>
          <p:nvPr/>
        </p:nvCxnSpPr>
        <p:spPr>
          <a:xfrm>
            <a:off x="18307050" y="60803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g279ee1af5a9_0_55"/>
          <p:cNvCxnSpPr/>
          <p:nvPr/>
        </p:nvCxnSpPr>
        <p:spPr>
          <a:xfrm>
            <a:off x="18307050" y="70144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g279ee1af5a9_0_55"/>
          <p:cNvSpPr/>
          <p:nvPr/>
        </p:nvSpPr>
        <p:spPr>
          <a:xfrm>
            <a:off x="17026950" y="7292800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MaxPooling2D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2x2 pool size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88" name="Google Shape;388;g279ee1af5a9_0_55"/>
          <p:cNvCxnSpPr/>
          <p:nvPr/>
        </p:nvCxnSpPr>
        <p:spPr>
          <a:xfrm>
            <a:off x="18307050" y="82670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g279ee1af5a9_0_55"/>
          <p:cNvSpPr/>
          <p:nvPr/>
        </p:nvSpPr>
        <p:spPr>
          <a:xfrm>
            <a:off x="17026950" y="8545488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0.0-0.5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0" name="Google Shape;390;g279ee1af5a9_0_55"/>
          <p:cNvSpPr/>
          <p:nvPr/>
        </p:nvSpPr>
        <p:spPr>
          <a:xfrm>
            <a:off x="20871300" y="4827725"/>
            <a:ext cx="2560200" cy="12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Conv2D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160  3x5 filters - l2 regularization - ReLU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1" name="Google Shape;391;g279ee1af5a9_0_55"/>
          <p:cNvSpPr/>
          <p:nvPr/>
        </p:nvSpPr>
        <p:spPr>
          <a:xfrm>
            <a:off x="20871300" y="6358775"/>
            <a:ext cx="2560200" cy="6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BatchNormalization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92" name="Google Shape;392;g279ee1af5a9_0_55"/>
          <p:cNvCxnSpPr/>
          <p:nvPr/>
        </p:nvCxnSpPr>
        <p:spPr>
          <a:xfrm>
            <a:off x="22151400" y="60803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g279ee1af5a9_0_55"/>
          <p:cNvCxnSpPr/>
          <p:nvPr/>
        </p:nvCxnSpPr>
        <p:spPr>
          <a:xfrm>
            <a:off x="22151400" y="70144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g279ee1af5a9_0_55"/>
          <p:cNvSpPr/>
          <p:nvPr/>
        </p:nvSpPr>
        <p:spPr>
          <a:xfrm>
            <a:off x="20871300" y="7292800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MaxPooling2D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2x2 pool size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95" name="Google Shape;395;g279ee1af5a9_0_55"/>
          <p:cNvCxnSpPr/>
          <p:nvPr/>
        </p:nvCxnSpPr>
        <p:spPr>
          <a:xfrm>
            <a:off x="22151400" y="82670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g279ee1af5a9_0_55"/>
          <p:cNvSpPr/>
          <p:nvPr/>
        </p:nvSpPr>
        <p:spPr>
          <a:xfrm>
            <a:off x="20871300" y="8545488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0.0-0.5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97" name="Google Shape;397;g279ee1af5a9_0_55"/>
          <p:cNvCxnSpPr>
            <a:stCxn id="382" idx="3"/>
            <a:endCxn id="383" idx="1"/>
          </p:cNvCxnSpPr>
          <p:nvPr/>
        </p:nvCxnSpPr>
        <p:spPr>
          <a:xfrm flipH="1" rot="10800000">
            <a:off x="15742800" y="5453838"/>
            <a:ext cx="1284300" cy="35787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g279ee1af5a9_0_55"/>
          <p:cNvCxnSpPr>
            <a:stCxn id="389" idx="3"/>
            <a:endCxn id="390" idx="1"/>
          </p:cNvCxnSpPr>
          <p:nvPr/>
        </p:nvCxnSpPr>
        <p:spPr>
          <a:xfrm flipH="1" rot="10800000">
            <a:off x="19587150" y="5453838"/>
            <a:ext cx="1284300" cy="35787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g279ee1af5a9_0_55"/>
          <p:cNvCxnSpPr>
            <a:stCxn id="396" idx="2"/>
            <a:endCxn id="377" idx="0"/>
          </p:cNvCxnSpPr>
          <p:nvPr/>
        </p:nvCxnSpPr>
        <p:spPr>
          <a:xfrm rot="5400000">
            <a:off x="18401700" y="6132288"/>
            <a:ext cx="362400" cy="71370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g279ee1af5a9_0_55"/>
          <p:cNvSpPr/>
          <p:nvPr/>
        </p:nvSpPr>
        <p:spPr>
          <a:xfrm>
            <a:off x="18307050" y="10143700"/>
            <a:ext cx="5124600" cy="2783700"/>
          </a:xfrm>
          <a:prstGeom prst="roundRect">
            <a:avLst>
              <a:gd fmla="val 16667" name="adj"/>
            </a:avLst>
          </a:prstGeom>
          <a:solidFill>
            <a:srgbClr val="418DB3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57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401" name="Google Shape;401;g279ee1af5a9_0_55"/>
          <p:cNvCxnSpPr>
            <a:stCxn id="346" idx="3"/>
            <a:endCxn id="400" idx="1"/>
          </p:cNvCxnSpPr>
          <p:nvPr/>
        </p:nvCxnSpPr>
        <p:spPr>
          <a:xfrm flipH="1" rot="10800000">
            <a:off x="16843238" y="11535700"/>
            <a:ext cx="1463700" cy="1391700"/>
          </a:xfrm>
          <a:prstGeom prst="bentConnector3">
            <a:avLst>
              <a:gd fmla="val 50004" name="adj1"/>
            </a:avLst>
          </a:prstGeom>
          <a:noFill/>
          <a:ln cap="flat" cmpd="sng" w="762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g279ee1af5a9_0_55"/>
          <p:cNvSpPr/>
          <p:nvPr/>
        </p:nvSpPr>
        <p:spPr>
          <a:xfrm>
            <a:off x="13185650" y="11694675"/>
            <a:ext cx="36576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0.0-0.5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03" name="Google Shape;403;g279ee1af5a9_0_55"/>
          <p:cNvSpPr txBox="1"/>
          <p:nvPr/>
        </p:nvSpPr>
        <p:spPr>
          <a:xfrm>
            <a:off x="18307050" y="10333150"/>
            <a:ext cx="25602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TRAINABLE PARAMETERS</a:t>
            </a:r>
            <a:endParaRPr b="1"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1769866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TRAINING ACCURACY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57.3%</a:t>
            </a:r>
            <a:endParaRPr sz="3500"/>
          </a:p>
        </p:txBody>
      </p:sp>
      <p:sp>
        <p:nvSpPr>
          <p:cNvPr id="404" name="Google Shape;404;g279ee1af5a9_0_55"/>
          <p:cNvSpPr txBox="1"/>
          <p:nvPr/>
        </p:nvSpPr>
        <p:spPr>
          <a:xfrm>
            <a:off x="20871300" y="10331950"/>
            <a:ext cx="25602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VALIDATION ACCURACY </a:t>
            </a:r>
            <a:endParaRPr b="1"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61.6%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TESTING ACCURACY</a:t>
            </a:r>
            <a:endParaRPr sz="1900">
              <a:solidFill>
                <a:srgbClr val="12114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61.4%</a:t>
            </a:r>
            <a:endParaRPr sz="3500">
              <a:solidFill>
                <a:srgbClr val="12114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79f42d699f_3_17"/>
          <p:cNvSpPr txBox="1"/>
          <p:nvPr/>
        </p:nvSpPr>
        <p:spPr>
          <a:xfrm>
            <a:off x="7808400" y="457200"/>
            <a:ext cx="876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MODELING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410" name="Google Shape;410;g279f42d699f_3_17"/>
          <p:cNvSpPr txBox="1"/>
          <p:nvPr/>
        </p:nvSpPr>
        <p:spPr>
          <a:xfrm>
            <a:off x="7808400" y="1562700"/>
            <a:ext cx="876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Comparing Confusion Matrices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1" name="Google Shape;411;g279f42d699f_3_17"/>
          <p:cNvSpPr txBox="1"/>
          <p:nvPr/>
        </p:nvSpPr>
        <p:spPr>
          <a:xfrm>
            <a:off x="2429475" y="2743200"/>
            <a:ext cx="826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WITHOUT AUGMENTATION</a:t>
            </a:r>
            <a:endParaRPr b="1" sz="2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 Medium"/>
                <a:ea typeface="Nunito Sans Medium"/>
                <a:cs typeface="Nunito Sans Medium"/>
                <a:sym typeface="Nunito Sans Medium"/>
              </a:rPr>
              <a:t>CONFUSION MATRIX</a:t>
            </a:r>
            <a:endParaRPr sz="19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sp>
        <p:nvSpPr>
          <p:cNvPr id="412" name="Google Shape;412;g279f42d699f_3_17"/>
          <p:cNvSpPr txBox="1"/>
          <p:nvPr/>
        </p:nvSpPr>
        <p:spPr>
          <a:xfrm>
            <a:off x="14173800" y="2743200"/>
            <a:ext cx="826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WITH AUGMENTATION</a:t>
            </a:r>
            <a:endParaRPr b="1" sz="2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 Medium"/>
                <a:ea typeface="Nunito Sans Medium"/>
                <a:cs typeface="Nunito Sans Medium"/>
                <a:sym typeface="Nunito Sans Medium"/>
              </a:rPr>
              <a:t>CONFUSION MATRIX</a:t>
            </a:r>
            <a:endParaRPr sz="19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pic>
        <p:nvPicPr>
          <p:cNvPr id="413" name="Google Shape;413;g279f42d699f_3_17"/>
          <p:cNvPicPr preferRelativeResize="0"/>
          <p:nvPr/>
        </p:nvPicPr>
        <p:blipFill rotWithShape="1">
          <a:blip r:embed="rId3">
            <a:alphaModFix/>
          </a:blip>
          <a:srcRect b="0" l="0" r="0" t="5553"/>
          <a:stretch/>
        </p:blipFill>
        <p:spPr>
          <a:xfrm>
            <a:off x="14649450" y="3629375"/>
            <a:ext cx="7315200" cy="57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279f42d699f_3_17"/>
          <p:cNvPicPr preferRelativeResize="0"/>
          <p:nvPr/>
        </p:nvPicPr>
        <p:blipFill rotWithShape="1">
          <a:blip r:embed="rId4">
            <a:alphaModFix/>
          </a:blip>
          <a:srcRect b="0" l="0" r="0" t="6367"/>
          <a:stretch/>
        </p:blipFill>
        <p:spPr>
          <a:xfrm>
            <a:off x="2905125" y="3651300"/>
            <a:ext cx="7315200" cy="56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279f42d699f_3_17"/>
          <p:cNvSpPr/>
          <p:nvPr/>
        </p:nvSpPr>
        <p:spPr>
          <a:xfrm>
            <a:off x="6635750" y="7912100"/>
            <a:ext cx="744600" cy="7176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6" name="Google Shape;416;g279f42d699f_3_17"/>
          <p:cNvSpPr/>
          <p:nvPr/>
        </p:nvSpPr>
        <p:spPr>
          <a:xfrm>
            <a:off x="8153400" y="6499200"/>
            <a:ext cx="744600" cy="7176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7" name="Google Shape;417;g279f42d699f_3_17"/>
          <p:cNvSpPr/>
          <p:nvPr/>
        </p:nvSpPr>
        <p:spPr>
          <a:xfrm>
            <a:off x="6635750" y="5105400"/>
            <a:ext cx="744600" cy="7176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8" name="Google Shape;418;g279f42d699f_3_17"/>
          <p:cNvSpPr/>
          <p:nvPr/>
        </p:nvSpPr>
        <p:spPr>
          <a:xfrm>
            <a:off x="15367000" y="5137150"/>
            <a:ext cx="744600" cy="7176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9" name="Google Shape;419;g279f42d699f_3_17"/>
          <p:cNvSpPr/>
          <p:nvPr/>
        </p:nvSpPr>
        <p:spPr>
          <a:xfrm>
            <a:off x="18383250" y="5105400"/>
            <a:ext cx="2247900" cy="7176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0" name="Google Shape;420;g279f42d699f_3_17"/>
          <p:cNvSpPr/>
          <p:nvPr/>
        </p:nvSpPr>
        <p:spPr>
          <a:xfrm>
            <a:off x="19886550" y="3721100"/>
            <a:ext cx="744600" cy="7176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1" name="Google Shape;421;g279f42d699f_3_17"/>
          <p:cNvSpPr/>
          <p:nvPr/>
        </p:nvSpPr>
        <p:spPr>
          <a:xfrm>
            <a:off x="19886550" y="6546850"/>
            <a:ext cx="744600" cy="7176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2" name="Google Shape;422;g279f42d699f_3_17"/>
          <p:cNvSpPr/>
          <p:nvPr/>
        </p:nvSpPr>
        <p:spPr>
          <a:xfrm>
            <a:off x="15367000" y="6546850"/>
            <a:ext cx="744600" cy="7176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3" name="Google Shape;423;g279f42d699f_3_17"/>
          <p:cNvSpPr txBox="1"/>
          <p:nvPr/>
        </p:nvSpPr>
        <p:spPr>
          <a:xfrm>
            <a:off x="2429475" y="9342375"/>
            <a:ext cx="82296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2743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 SemiBold"/>
              <a:buChar char="●"/>
            </a:pP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SAD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is the expression that is most often confused</a:t>
            </a:r>
            <a:r>
              <a:rPr lang="en-US" sz="24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, 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with </a:t>
            </a:r>
            <a:r>
              <a:rPr lang="en-US" sz="2400">
                <a:solidFill>
                  <a:schemeClr val="accent5"/>
                </a:solidFill>
                <a:latin typeface="Nunito Sans"/>
                <a:ea typeface="Nunito Sans"/>
                <a:cs typeface="Nunito Sans"/>
                <a:sym typeface="Nunito Sans"/>
              </a:rPr>
              <a:t>182 images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misclassified as 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NEUTRAL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●"/>
            </a:pP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On the other hand, the model predicts 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SAD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for 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FEAR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164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misclassified images) and 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NEUTRAL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157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misclassified images).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4" name="Google Shape;424;g279f42d699f_3_17"/>
          <p:cNvSpPr txBox="1"/>
          <p:nvPr/>
        </p:nvSpPr>
        <p:spPr>
          <a:xfrm>
            <a:off x="14192250" y="9372600"/>
            <a:ext cx="8229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2743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 SemiBold"/>
              <a:buChar char="●"/>
            </a:pP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SAD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is the expression that is most often confused</a:t>
            </a:r>
            <a:r>
              <a:rPr lang="en-US" sz="24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, 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with </a:t>
            </a:r>
            <a:r>
              <a:rPr lang="en-US" sz="2400">
                <a:solidFill>
                  <a:schemeClr val="accent5"/>
                </a:solidFill>
                <a:latin typeface="Nunito Sans"/>
                <a:ea typeface="Nunito Sans"/>
                <a:cs typeface="Nunito Sans"/>
                <a:sym typeface="Nunito Sans"/>
              </a:rPr>
              <a:t>506</a:t>
            </a:r>
            <a:r>
              <a:rPr lang="en-US" sz="2400">
                <a:solidFill>
                  <a:schemeClr val="accent5"/>
                </a:solidFill>
                <a:latin typeface="Nunito Sans"/>
                <a:ea typeface="Nunito Sans"/>
                <a:cs typeface="Nunito Sans"/>
                <a:sym typeface="Nunito Sans"/>
              </a:rPr>
              <a:t> images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misclassified as 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NEUTRAL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, and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>
                <a:solidFill>
                  <a:schemeClr val="accent5"/>
                </a:solidFill>
                <a:latin typeface="Nunito Sans"/>
                <a:ea typeface="Nunito Sans"/>
                <a:cs typeface="Nunito Sans"/>
                <a:sym typeface="Nunito Sans"/>
              </a:rPr>
              <a:t>203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misclassified as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 ANGRY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FEAR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is also largely misclassified: </a:t>
            </a:r>
            <a:r>
              <a:rPr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278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times as 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ANGRY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333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times as 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SAD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, and </a:t>
            </a:r>
            <a:r>
              <a:rPr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266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times as 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NEUTRAL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ANGRY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is confused with </a:t>
            </a:r>
            <a:r>
              <a:rPr b="1"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NEUTRAL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304</a:t>
            </a:r>
            <a:r>
              <a:rPr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times.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9edee29a7_0_94"/>
          <p:cNvSpPr txBox="1"/>
          <p:nvPr/>
        </p:nvSpPr>
        <p:spPr>
          <a:xfrm>
            <a:off x="933450" y="457200"/>
            <a:ext cx="224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DISCUSSION AND CONCLUSIONS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430" name="Google Shape;430;g279edee29a7_0_94"/>
          <p:cNvSpPr txBox="1"/>
          <p:nvPr/>
        </p:nvSpPr>
        <p:spPr>
          <a:xfrm>
            <a:off x="6562725" y="1562700"/>
            <a:ext cx="1174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Summarizing Key Findings and Further Considerations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1" name="Google Shape;431;g279edee29a7_0_94"/>
          <p:cNvSpPr/>
          <p:nvPr/>
        </p:nvSpPr>
        <p:spPr>
          <a:xfrm>
            <a:off x="6451600" y="2753463"/>
            <a:ext cx="5486400" cy="1659000"/>
          </a:xfrm>
          <a:prstGeom prst="rect">
            <a:avLst/>
          </a:prstGeom>
          <a:solidFill>
            <a:srgbClr val="5CBE97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USE CASES</a:t>
            </a:r>
            <a:endParaRPr b="1" sz="2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Nunito Sans Medium"/>
                <a:ea typeface="Nunito Sans Medium"/>
                <a:cs typeface="Nunito Sans Medium"/>
                <a:sym typeface="Nunito Sans Medium"/>
              </a:rPr>
              <a:t>FOR EMOTION CLASSIFICATION</a:t>
            </a:r>
            <a:endParaRPr sz="1900">
              <a:solidFill>
                <a:schemeClr val="lt1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79edee29a7_0_94"/>
          <p:cNvSpPr/>
          <p:nvPr/>
        </p:nvSpPr>
        <p:spPr>
          <a:xfrm>
            <a:off x="457200" y="2735013"/>
            <a:ext cx="5486400" cy="1659000"/>
          </a:xfrm>
          <a:prstGeom prst="rect">
            <a:avLst/>
          </a:prstGeom>
          <a:solidFill>
            <a:srgbClr val="87C243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DATA AUGMENTATION</a:t>
            </a:r>
            <a:endParaRPr b="1" sz="2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 Medium"/>
                <a:ea typeface="Nunito Sans Medium"/>
                <a:cs typeface="Nunito Sans Medium"/>
                <a:sym typeface="Nunito Sans Medium"/>
              </a:rPr>
              <a:t>YES, NO, AND WHY</a:t>
            </a:r>
            <a:endParaRPr sz="1900">
              <a:solidFill>
                <a:schemeClr val="lt1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79edee29a7_0_94"/>
          <p:cNvSpPr/>
          <p:nvPr/>
        </p:nvSpPr>
        <p:spPr>
          <a:xfrm flipH="1" rot="10800000">
            <a:off x="457200" y="4624550"/>
            <a:ext cx="5486400" cy="8876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7C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79edee29a7_0_94"/>
          <p:cNvSpPr txBox="1"/>
          <p:nvPr/>
        </p:nvSpPr>
        <p:spPr>
          <a:xfrm>
            <a:off x="457200" y="4705625"/>
            <a:ext cx="5486400" cy="6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Our results show that the </a:t>
            </a:r>
            <a:r>
              <a:rPr lang="en-US"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performance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of both the baseline and hyperparameter-tuned model </a:t>
            </a:r>
            <a:r>
              <a:rPr lang="en-US"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decreases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when we adopt data </a:t>
            </a:r>
            <a:r>
              <a:rPr lang="en-US"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augmentation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.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Possible </a:t>
            </a:r>
            <a:r>
              <a:rPr lang="en-US"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explanations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include: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 Light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INADEQUATE AUGMENTATION PARAMETERS</a:t>
            </a:r>
            <a:endParaRPr sz="24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 Light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MODEL COMPLEXITY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 Light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TRAINING INSTABILITY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 Light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OVERFITTING TO AUGMENTED DATA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435" name="Google Shape;435;g279edee29a7_0_94"/>
          <p:cNvSpPr/>
          <p:nvPr/>
        </p:nvSpPr>
        <p:spPr>
          <a:xfrm flipH="1" rot="10800000">
            <a:off x="6451600" y="4621325"/>
            <a:ext cx="5486400" cy="8865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CBE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79edee29a7_0_94"/>
          <p:cNvSpPr txBox="1"/>
          <p:nvPr/>
        </p:nvSpPr>
        <p:spPr>
          <a:xfrm>
            <a:off x="6451600" y="4624325"/>
            <a:ext cx="5486400" cy="7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Whether to adopt data augmentation, might also depend on the specific model </a:t>
            </a:r>
            <a:r>
              <a:rPr lang="en-US"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task.</a:t>
            </a:r>
            <a:endParaRPr sz="2000">
              <a:solidFill>
                <a:srgbClr val="121142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Use cases for </a:t>
            </a:r>
            <a:r>
              <a:rPr lang="en-US" sz="2000">
                <a:solidFill>
                  <a:srgbClr val="12114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ADOPTING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augmentation: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 Light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DETECT SECURITY THREATS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SOCIAL MEDIA CONTENT MODERATION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HEALTHCARE DIAGNOSTICS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AUTOMOTIVE DRIVER MONITORING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Use cases for </a:t>
            </a:r>
            <a:r>
              <a:rPr lang="en-US" sz="2000">
                <a:solidFill>
                  <a:srgbClr val="12114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NOT adopting</a:t>
            </a:r>
            <a:r>
              <a:rPr lang="en-US" sz="19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 augmentation:</a:t>
            </a:r>
            <a:endParaRPr sz="19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 Light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PASSPORT SECURITY CHECK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HIGH-STAKES LEGAL IDENTIFICATIONS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FORENSIC ANALYSIS</a:t>
            </a:r>
            <a:endParaRPr sz="3500"/>
          </a:p>
        </p:txBody>
      </p:sp>
      <p:sp>
        <p:nvSpPr>
          <p:cNvPr id="437" name="Google Shape;437;g279edee29a7_0_94"/>
          <p:cNvSpPr/>
          <p:nvPr/>
        </p:nvSpPr>
        <p:spPr>
          <a:xfrm>
            <a:off x="18440400" y="2735000"/>
            <a:ext cx="5486400" cy="1659000"/>
          </a:xfrm>
          <a:prstGeom prst="rect">
            <a:avLst/>
          </a:prstGeom>
          <a:solidFill>
            <a:srgbClr val="3470B2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CONCLUSIONS</a:t>
            </a:r>
            <a:endParaRPr sz="1900">
              <a:solidFill>
                <a:schemeClr val="lt1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79edee29a7_0_94"/>
          <p:cNvSpPr/>
          <p:nvPr/>
        </p:nvSpPr>
        <p:spPr>
          <a:xfrm flipH="1" rot="10800000">
            <a:off x="18440400" y="4624550"/>
            <a:ext cx="5486400" cy="8876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470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79edee29a7_0_94"/>
          <p:cNvSpPr txBox="1"/>
          <p:nvPr/>
        </p:nvSpPr>
        <p:spPr>
          <a:xfrm>
            <a:off x="18440400" y="6651650"/>
            <a:ext cx="5486400" cy="6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182875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142"/>
              </a:buClr>
              <a:buSzPts val="2400"/>
              <a:buFont typeface="Nunito Sans"/>
              <a:buChar char="●"/>
            </a:pPr>
            <a:r>
              <a:rPr b="1" lang="en-US" sz="19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IMPACT OF DATA AUGMENTATION ON TRAINING ACCURACY.</a:t>
            </a:r>
            <a:r>
              <a:rPr lang="en-US" sz="19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Data augmentation significantly reduced training accuracy, making training more challenging.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1142"/>
              </a:buClr>
              <a:buSzPts val="2400"/>
              <a:buFont typeface="Nunito Sans"/>
              <a:buChar char="●"/>
            </a:pPr>
            <a:r>
              <a:rPr b="1" lang="en-US" sz="19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EFFECT ON VALIDATION AND TESTING ACCURACY</a:t>
            </a:r>
            <a:r>
              <a:rPr lang="en-US" sz="19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. 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Augmentation led to lower validation and testing accuracy, indicating poor alignment with the dataset.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1142"/>
              </a:buClr>
              <a:buSzPts val="2400"/>
              <a:buFont typeface="Nunito Sans"/>
              <a:buChar char="●"/>
            </a:pPr>
            <a:r>
              <a:rPr b="1" lang="en-US" sz="19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CONFUSION IN EMOTION CLASSIFICATION. 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SAD and FEAR emotions were frequently misclassified, especially with augmentation.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21142"/>
              </a:buClr>
              <a:buSzPts val="2400"/>
              <a:buFont typeface="Nunito Sans"/>
              <a:buChar char="●"/>
            </a:pPr>
            <a:r>
              <a:rPr b="1" lang="en-US" sz="19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MODEL PERFORMANCE WITHOUT AUGMENTATION. 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The hyperparameter-tuned model without augmentation performed best across all phases.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440" name="Google Shape;440;g279edee29a7_0_94"/>
          <p:cNvSpPr/>
          <p:nvPr/>
        </p:nvSpPr>
        <p:spPr>
          <a:xfrm>
            <a:off x="12446000" y="2753463"/>
            <a:ext cx="5486400" cy="1659000"/>
          </a:xfrm>
          <a:prstGeom prst="rect">
            <a:avLst/>
          </a:prstGeom>
          <a:solidFill>
            <a:srgbClr val="418DB3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ETHICS AND LIMITATIONS</a:t>
            </a:r>
            <a:endParaRPr sz="1900">
              <a:solidFill>
                <a:schemeClr val="lt1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79edee29a7_0_94"/>
          <p:cNvSpPr/>
          <p:nvPr/>
        </p:nvSpPr>
        <p:spPr>
          <a:xfrm flipH="1" rot="10800000">
            <a:off x="12446000" y="4621250"/>
            <a:ext cx="5486400" cy="888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418D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79edee29a7_0_94"/>
          <p:cNvSpPr txBox="1"/>
          <p:nvPr/>
        </p:nvSpPr>
        <p:spPr>
          <a:xfrm>
            <a:off x="12446000" y="4624450"/>
            <a:ext cx="5486400" cy="6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2743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When performing emotion classification, it’s crucial to consider the </a:t>
            </a:r>
            <a:r>
              <a:rPr lang="en-US"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potential introduction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of: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BIAS IN TRAINING DATA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PRIVACY CONCERNS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Additionally, we acknowledge our model approach </a:t>
            </a:r>
            <a:r>
              <a:rPr lang="en-US"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limitations:</a:t>
            </a:r>
            <a:endParaRPr sz="2000">
              <a:solidFill>
                <a:srgbClr val="121142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CONSIDER ADOPTING MORE AUGMENTATION TECHNIQUES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1142"/>
              </a:buClr>
              <a:buSzPts val="2200"/>
              <a:buFont typeface="Nunito Sans"/>
              <a:buChar char="○"/>
            </a:pPr>
            <a:r>
              <a:rPr b="1" lang="en-US" sz="22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BRIGHTNESS </a:t>
            </a:r>
            <a:endParaRPr b="1" sz="2200">
              <a:solidFill>
                <a:srgbClr val="12114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1142"/>
              </a:buClr>
              <a:buSzPts val="2200"/>
              <a:buFont typeface="Nunito Sans"/>
              <a:buChar char="○"/>
            </a:pPr>
            <a:r>
              <a:rPr b="1" lang="en-US" sz="22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CONTRAST</a:t>
            </a:r>
            <a:endParaRPr b="1" sz="2200">
              <a:solidFill>
                <a:srgbClr val="12114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Font typeface="Nunito Sans"/>
              <a:buChar char="●"/>
            </a:pPr>
            <a:r>
              <a:rPr b="1" lang="en-US" sz="2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POTENTIAL </a:t>
            </a:r>
            <a:r>
              <a:rPr b="1" lang="en-US" sz="22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OVERFITTING</a:t>
            </a:r>
            <a:r>
              <a:rPr b="1" lang="en-US" sz="2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TO SPECIFIC EMOTIONAL EXPRESSIONS </a:t>
            </a:r>
            <a:endParaRPr b="1" sz="2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3" name="Google Shape;443;g279edee29a7_0_94"/>
          <p:cNvSpPr txBox="1"/>
          <p:nvPr/>
        </p:nvSpPr>
        <p:spPr>
          <a:xfrm>
            <a:off x="18440400" y="4631500"/>
            <a:ext cx="5486400" cy="20319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t" bIns="91425" lIns="274300" spcFirstLastPara="1" rIns="274300" wrap="square" tIns="1828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470B2"/>
                </a:solidFill>
                <a:latin typeface="Nunito Sans"/>
                <a:ea typeface="Nunito Sans"/>
                <a:cs typeface="Nunito Sans"/>
                <a:sym typeface="Nunito Sans"/>
              </a:rPr>
              <a:t>TESTING ACCURACY</a:t>
            </a:r>
            <a:endParaRPr b="1" sz="1900">
              <a:solidFill>
                <a:srgbClr val="3470B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470B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470B2"/>
                </a:solidFill>
                <a:latin typeface="Nunito Sans"/>
                <a:ea typeface="Nunito Sans"/>
                <a:cs typeface="Nunito Sans"/>
                <a:sym typeface="Nunito Sans"/>
              </a:rPr>
              <a:t>WITHOUT                                               WITH</a:t>
            </a:r>
            <a:endParaRPr b="1" sz="1900">
              <a:solidFill>
                <a:srgbClr val="3470B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3470B2"/>
                </a:solidFill>
                <a:latin typeface="Nunito Sans"/>
                <a:ea typeface="Nunito Sans"/>
                <a:cs typeface="Nunito Sans"/>
                <a:sym typeface="Nunito Sans"/>
              </a:rPr>
              <a:t>AUGMENTATION              </a:t>
            </a:r>
            <a:r>
              <a:rPr b="1" lang="en-US" sz="1900">
                <a:solidFill>
                  <a:srgbClr val="3470B2"/>
                </a:solidFill>
                <a:latin typeface="Nunito Sans"/>
                <a:ea typeface="Nunito Sans"/>
                <a:cs typeface="Nunito Sans"/>
                <a:sym typeface="Nunito Sans"/>
              </a:rPr>
              <a:t>AUGMENTATION</a:t>
            </a:r>
            <a:endParaRPr b="1" sz="1900">
              <a:solidFill>
                <a:srgbClr val="3470B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84.6%                                                     61.4%</a:t>
            </a:r>
            <a:endParaRPr b="1" sz="1900">
              <a:solidFill>
                <a:srgbClr val="12114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2114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444" name="Google Shape;444;g279edee29a7_0_94"/>
          <p:cNvCxnSpPr/>
          <p:nvPr/>
        </p:nvCxnSpPr>
        <p:spPr>
          <a:xfrm flipH="1" rot="10800000">
            <a:off x="18307125" y="6643250"/>
            <a:ext cx="5917800" cy="84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g2f070d51f70_0_20"/>
          <p:cNvPicPr preferRelativeResize="0"/>
          <p:nvPr/>
        </p:nvPicPr>
        <p:blipFill rotWithShape="1">
          <a:blip r:embed="rId3">
            <a:alphaModFix/>
          </a:blip>
          <a:srcRect b="0" l="11207" r="35089" t="0"/>
          <a:stretch/>
        </p:blipFill>
        <p:spPr>
          <a:xfrm>
            <a:off x="6993475" y="6617450"/>
            <a:ext cx="3537626" cy="52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2f070d51f70_0_20"/>
          <p:cNvSpPr txBox="1"/>
          <p:nvPr/>
        </p:nvSpPr>
        <p:spPr>
          <a:xfrm>
            <a:off x="0" y="13080325"/>
            <a:ext cx="1906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Project Repository Link:</a:t>
            </a:r>
            <a:r>
              <a:rPr b="1" lang="en-US" sz="3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b="1" lang="en-US" sz="3000">
                <a:solidFill>
                  <a:srgbClr val="3470B2"/>
                </a:solidFill>
                <a:latin typeface="Nunito Sans"/>
                <a:ea typeface="Nunito Sans"/>
                <a:cs typeface="Nunito Sans"/>
                <a:sym typeface="Nunito Sans"/>
              </a:rPr>
              <a:t>https://github.com/DrZubi/MIDS_DATASCI_207 </a:t>
            </a:r>
            <a:endParaRPr sz="2600">
              <a:solidFill>
                <a:srgbClr val="3470B2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pic>
        <p:nvPicPr>
          <p:cNvPr id="451" name="Google Shape;451;g2f070d51f70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5850" y="1042143"/>
            <a:ext cx="3752875" cy="5550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2f070d51f70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4925" y="1040713"/>
            <a:ext cx="4240200" cy="555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2f070d51f70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34926" y="6444575"/>
            <a:ext cx="4240202" cy="55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79f42d699f_9_20"/>
          <p:cNvSpPr/>
          <p:nvPr/>
        </p:nvSpPr>
        <p:spPr>
          <a:xfrm>
            <a:off x="3477750" y="3398950"/>
            <a:ext cx="5236500" cy="411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CNN Model build and implementations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Tested different types of data augmentations.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Wrote comments after major steps performed in the Jupyter notebook.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Code debugging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Draw conclusions based on observed results.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Reviewed and participated in team discussions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9" name="Google Shape;459;g279f42d699f_9_20"/>
          <p:cNvSpPr txBox="1"/>
          <p:nvPr/>
        </p:nvSpPr>
        <p:spPr>
          <a:xfrm>
            <a:off x="933450" y="457200"/>
            <a:ext cx="224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TEAM MEMBERS CONTRIBUTION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460" name="Google Shape;460;g279f42d699f_9_20"/>
          <p:cNvSpPr txBox="1"/>
          <p:nvPr/>
        </p:nvSpPr>
        <p:spPr>
          <a:xfrm>
            <a:off x="7808400" y="1562700"/>
            <a:ext cx="876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To the Project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1" name="Google Shape;461;g279f42d699f_9_20"/>
          <p:cNvSpPr/>
          <p:nvPr/>
        </p:nvSpPr>
        <p:spPr>
          <a:xfrm>
            <a:off x="4267200" y="2743200"/>
            <a:ext cx="3657600" cy="1416000"/>
          </a:xfrm>
          <a:prstGeom prst="roundRect">
            <a:avLst>
              <a:gd fmla="val 16667" name="adj"/>
            </a:avLst>
          </a:prstGeom>
          <a:solidFill>
            <a:srgbClr val="E86D62"/>
          </a:solidFill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Priya Iragvarupu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2" name="Google Shape;462;g279f42d699f_9_20"/>
          <p:cNvSpPr/>
          <p:nvPr/>
        </p:nvSpPr>
        <p:spPr>
          <a:xfrm>
            <a:off x="3477750" y="8366100"/>
            <a:ext cx="5236500" cy="411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Testing hyperparameter tuning combinations.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Tested different 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types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of data augmentations.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Wrote comments after major steps performed in the Jupyter notebook.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Draw conclusions based on observed results.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Created, edited and produced half of the slides, in the presentation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3" name="Google Shape;463;g279f42d699f_9_20"/>
          <p:cNvSpPr/>
          <p:nvPr/>
        </p:nvSpPr>
        <p:spPr>
          <a:xfrm>
            <a:off x="4267200" y="7861425"/>
            <a:ext cx="3657600" cy="1416000"/>
          </a:xfrm>
          <a:prstGeom prst="roundRect">
            <a:avLst>
              <a:gd fmla="val 16667" name="adj"/>
            </a:avLst>
          </a:prstGeom>
          <a:solidFill>
            <a:srgbClr val="87C243"/>
          </a:solidFill>
          <a:ln cap="flat" cmpd="sng" w="38100">
            <a:solidFill>
              <a:srgbClr val="87C2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Francesca Scipioni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Google Shape;464;g279f42d699f_9_20"/>
          <p:cNvSpPr/>
          <p:nvPr/>
        </p:nvSpPr>
        <p:spPr>
          <a:xfrm>
            <a:off x="15669750" y="3398950"/>
            <a:ext cx="5236500" cy="411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Worked on the structure of the code and the presentation workflow.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Conducted weekly syncs to ensure the project is on track.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Added the class balance, augmentation, hyper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parameter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tuning and test accuracy for model with Aug.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Created, edited and produced half of the slides, in the presentation.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5" name="Google Shape;465;g279f42d699f_9_20"/>
          <p:cNvSpPr/>
          <p:nvPr/>
        </p:nvSpPr>
        <p:spPr>
          <a:xfrm>
            <a:off x="16459200" y="2743200"/>
            <a:ext cx="3657600" cy="1416000"/>
          </a:xfrm>
          <a:prstGeom prst="roundRect">
            <a:avLst>
              <a:gd fmla="val 16667" name="adj"/>
            </a:avLst>
          </a:prstGeom>
          <a:solidFill>
            <a:srgbClr val="70B5CA"/>
          </a:solidFill>
          <a:ln cap="flat" cmpd="sng" w="38100">
            <a:solidFill>
              <a:srgbClr val="70B5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Sowjanya Yaddanapudi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6" name="Google Shape;466;g279f42d699f_9_20"/>
          <p:cNvSpPr/>
          <p:nvPr/>
        </p:nvSpPr>
        <p:spPr>
          <a:xfrm>
            <a:off x="15669750" y="8517175"/>
            <a:ext cx="5236500" cy="411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Data Exploration and Analysis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CNN Model Implementations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Live Demonstration Features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Model Export Processes and Repository Error Troubleshooting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GitHub Repository Management and resolving merge conflicts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ans"/>
              <a:buChar char="●"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Code 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Debugging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7" name="Google Shape;467;g279f42d699f_9_20"/>
          <p:cNvSpPr/>
          <p:nvPr/>
        </p:nvSpPr>
        <p:spPr>
          <a:xfrm>
            <a:off x="16459200" y="7861425"/>
            <a:ext cx="3657600" cy="1416000"/>
          </a:xfrm>
          <a:prstGeom prst="roundRect">
            <a:avLst>
              <a:gd fmla="val 16667" name="adj"/>
            </a:avLst>
          </a:prstGeom>
          <a:solidFill>
            <a:srgbClr val="51B08B"/>
          </a:solidFill>
          <a:ln cap="flat" cmpd="sng" w="38100">
            <a:solidFill>
              <a:srgbClr val="51B0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Omar Zu’bi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79f42d699f_9_36"/>
          <p:cNvSpPr txBox="1"/>
          <p:nvPr/>
        </p:nvSpPr>
        <p:spPr>
          <a:xfrm>
            <a:off x="6096000" y="457200"/>
            <a:ext cx="12192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NeurIPS checklist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473" name="Google Shape;473;g279f42d699f_9_36"/>
          <p:cNvSpPr txBox="1"/>
          <p:nvPr/>
        </p:nvSpPr>
        <p:spPr>
          <a:xfrm>
            <a:off x="4069200" y="4159325"/>
            <a:ext cx="16245600" cy="8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Nunito Sans"/>
                <a:ea typeface="Nunito Sans"/>
                <a:cs typeface="Nunito Sans"/>
                <a:sym typeface="Nunito Sans"/>
              </a:rPr>
              <a:t>1. For all authors...</a:t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Nunito Sans"/>
                <a:ea typeface="Nunito Sans"/>
                <a:cs typeface="Nunito Sans"/>
                <a:sym typeface="Nunito Sans"/>
              </a:rPr>
              <a:t>(a) Do the main claims made in the abstract and introduction accurately reflect the paper's contributions and scope? </a:t>
            </a:r>
            <a:r>
              <a:rPr b="1" lang="en-US" sz="2400">
                <a:latin typeface="Nunito Sans"/>
                <a:ea typeface="Nunito Sans"/>
                <a:cs typeface="Nunito Sans"/>
                <a:sym typeface="Nunito Sans"/>
              </a:rPr>
              <a:t>YES</a:t>
            </a:r>
            <a:endParaRPr b="1"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Nunito Sans"/>
                <a:ea typeface="Nunito Sans"/>
                <a:cs typeface="Nunito Sans"/>
                <a:sym typeface="Nunito Sans"/>
              </a:rPr>
              <a:t>(b) Have you read the ethics review guidelines and ensured that your paper conforms to them? </a:t>
            </a:r>
            <a:r>
              <a:rPr b="1" lang="en-US" sz="2400">
                <a:latin typeface="Nunito Sans"/>
                <a:ea typeface="Nunito Sans"/>
                <a:cs typeface="Nunito Sans"/>
                <a:sym typeface="Nunito Sans"/>
              </a:rPr>
              <a:t>YES</a:t>
            </a:r>
            <a:endParaRPr b="1"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Nunito Sans"/>
                <a:ea typeface="Nunito Sans"/>
                <a:cs typeface="Nunito Sans"/>
                <a:sym typeface="Nunito Sans"/>
              </a:rPr>
              <a:t>(c) Did you discuss any potential negative societal impacts of your work? </a:t>
            </a:r>
            <a:r>
              <a:rPr b="1" lang="en-US" sz="2400">
                <a:latin typeface="Nunito Sans"/>
                <a:ea typeface="Nunito Sans"/>
                <a:cs typeface="Nunito Sans"/>
                <a:sym typeface="Nunito Sans"/>
              </a:rPr>
              <a:t>YES</a:t>
            </a:r>
            <a:endParaRPr b="1"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Nunito Sans"/>
                <a:ea typeface="Nunito Sans"/>
                <a:cs typeface="Nunito Sans"/>
                <a:sym typeface="Nunito Sans"/>
              </a:rPr>
              <a:t>(d) Did you describe the limitations of your work? </a:t>
            </a:r>
            <a:r>
              <a:rPr b="1" lang="en-US" sz="2400">
                <a:latin typeface="Nunito Sans"/>
                <a:ea typeface="Nunito Sans"/>
                <a:cs typeface="Nunito Sans"/>
                <a:sym typeface="Nunito Sans"/>
              </a:rPr>
              <a:t>YES</a:t>
            </a:r>
            <a:endParaRPr b="1"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Nunito Sans"/>
                <a:ea typeface="Nunito Sans"/>
                <a:cs typeface="Nunito Sans"/>
                <a:sym typeface="Nunito Sans"/>
              </a:rPr>
              <a:t>2. If you are including theoretical results... </a:t>
            </a:r>
            <a:r>
              <a:rPr b="1" lang="en-US" sz="2400">
                <a:latin typeface="Nunito Sans"/>
                <a:ea typeface="Nunito Sans"/>
                <a:cs typeface="Nunito Sans"/>
                <a:sym typeface="Nunito Sans"/>
              </a:rPr>
              <a:t>N/A</a:t>
            </a:r>
            <a:endParaRPr b="1"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Nunito Sans"/>
                <a:ea typeface="Nunito Sans"/>
                <a:cs typeface="Nunito Sans"/>
                <a:sym typeface="Nunito Sans"/>
              </a:rPr>
              <a:t>3. If you ran experiments... </a:t>
            </a:r>
            <a:r>
              <a:rPr b="1" lang="en-US" sz="2400">
                <a:latin typeface="Nunito Sans"/>
                <a:ea typeface="Nunito Sans"/>
                <a:cs typeface="Nunito Sans"/>
                <a:sym typeface="Nunito Sans"/>
              </a:rPr>
              <a:t>N/A</a:t>
            </a:r>
            <a:endParaRPr b="1"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Nunito Sans"/>
                <a:ea typeface="Nunito Sans"/>
                <a:cs typeface="Nunito Sans"/>
                <a:sym typeface="Nunito Sans"/>
              </a:rPr>
              <a:t>4. If you are using existing assets (e.g., code, data, models) or curating/releasing new assets... </a:t>
            </a:r>
            <a:r>
              <a:rPr b="1" lang="en-US" sz="2400">
                <a:latin typeface="Nunito Sans"/>
                <a:ea typeface="Nunito Sans"/>
                <a:cs typeface="Nunito Sans"/>
                <a:sym typeface="Nunito Sans"/>
              </a:rPr>
              <a:t>N/A</a:t>
            </a:r>
            <a:endParaRPr b="1"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Nunito Sans"/>
                <a:ea typeface="Nunito Sans"/>
                <a:cs typeface="Nunito Sans"/>
                <a:sym typeface="Nunito Sans"/>
              </a:rPr>
              <a:t>5. If you used crowdsourcing or conducted research with human subjects... </a:t>
            </a:r>
            <a:r>
              <a:rPr b="1" lang="en-US" sz="2400">
                <a:latin typeface="Nunito Sans"/>
                <a:ea typeface="Nunito Sans"/>
                <a:cs typeface="Nunito Sans"/>
                <a:sym typeface="Nunito Sans"/>
              </a:rPr>
              <a:t>N/A</a:t>
            </a:r>
            <a:endParaRPr b="1" sz="24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ebb11d60a_1_107"/>
          <p:cNvSpPr/>
          <p:nvPr/>
        </p:nvSpPr>
        <p:spPr>
          <a:xfrm>
            <a:off x="16902625" y="3608575"/>
            <a:ext cx="5879100" cy="1188600"/>
          </a:xfrm>
          <a:prstGeom prst="roundRect">
            <a:avLst>
              <a:gd fmla="val 16667" name="adj"/>
            </a:avLst>
          </a:prstGeom>
          <a:solidFill>
            <a:srgbClr val="87C243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eebb11d60a_1_107"/>
          <p:cNvSpPr/>
          <p:nvPr/>
        </p:nvSpPr>
        <p:spPr>
          <a:xfrm>
            <a:off x="17184000" y="3617275"/>
            <a:ext cx="1104000" cy="11886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eebb11d60a_1_107"/>
          <p:cNvSpPr/>
          <p:nvPr/>
        </p:nvSpPr>
        <p:spPr>
          <a:xfrm>
            <a:off x="-268200" y="4833075"/>
            <a:ext cx="7350000" cy="6056700"/>
          </a:xfrm>
          <a:prstGeom prst="flowChartDelay">
            <a:avLst/>
          </a:prstGeom>
          <a:noFill/>
          <a:ln cap="flat" cmpd="sng" w="38100">
            <a:solidFill>
              <a:srgbClr val="1211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15" name="Google Shape;115;g2eebb11d60a_1_107"/>
          <p:cNvSpPr txBox="1"/>
          <p:nvPr/>
        </p:nvSpPr>
        <p:spPr>
          <a:xfrm>
            <a:off x="6096000" y="457200"/>
            <a:ext cx="12192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PROJECT OVERVIEW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16" name="Google Shape;116;g2eebb11d60a_1_107"/>
          <p:cNvSpPr txBox="1"/>
          <p:nvPr/>
        </p:nvSpPr>
        <p:spPr>
          <a:xfrm>
            <a:off x="4762588" y="1562700"/>
            <a:ext cx="140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Exploring the Key Aspects and Milestones of Our Emotion Classification project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" name="Google Shape;117;g2eebb11d60a_1_107"/>
          <p:cNvSpPr txBox="1"/>
          <p:nvPr/>
        </p:nvSpPr>
        <p:spPr>
          <a:xfrm>
            <a:off x="0" y="6549975"/>
            <a:ext cx="60960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OBJECTIVES</a:t>
            </a:r>
            <a:endParaRPr sz="48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&amp;</a:t>
            </a:r>
            <a:endParaRPr sz="48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MOTIVATION</a:t>
            </a:r>
            <a:endParaRPr sz="48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18" name="Google Shape;118;g2eebb11d60a_1_107"/>
          <p:cNvSpPr txBox="1"/>
          <p:nvPr/>
        </p:nvSpPr>
        <p:spPr>
          <a:xfrm>
            <a:off x="6695100" y="3617275"/>
            <a:ext cx="109746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7C243"/>
                </a:solidFill>
                <a:latin typeface="Nunito Sans"/>
                <a:ea typeface="Nunito Sans"/>
                <a:cs typeface="Nunito Sans"/>
                <a:sym typeface="Nunito Sans"/>
              </a:rPr>
              <a:t>ACCURATE EMOTION CLASSIFICATION</a:t>
            </a:r>
            <a:endParaRPr b="1" sz="2400">
              <a:solidFill>
                <a:srgbClr val="87C2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Our project focuses on detecting facial expressions using Convolutional Neural Networks (CNNs) to classify emotions from facial images.</a:t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g2eebb11d60a_1_107"/>
          <p:cNvSpPr/>
          <p:nvPr/>
        </p:nvSpPr>
        <p:spPr>
          <a:xfrm>
            <a:off x="7002950" y="5250963"/>
            <a:ext cx="1188600" cy="1188600"/>
          </a:xfrm>
          <a:prstGeom prst="ellipse">
            <a:avLst/>
          </a:prstGeom>
          <a:solidFill>
            <a:srgbClr val="51B0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eebb11d60a_1_107"/>
          <p:cNvSpPr/>
          <p:nvPr/>
        </p:nvSpPr>
        <p:spPr>
          <a:xfrm>
            <a:off x="7724025" y="7267113"/>
            <a:ext cx="1188600" cy="1188600"/>
          </a:xfrm>
          <a:prstGeom prst="ellipse">
            <a:avLst/>
          </a:prstGeom>
          <a:solidFill>
            <a:srgbClr val="418D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eebb11d60a_1_107"/>
          <p:cNvSpPr/>
          <p:nvPr/>
        </p:nvSpPr>
        <p:spPr>
          <a:xfrm>
            <a:off x="7002950" y="9283263"/>
            <a:ext cx="1188600" cy="1188600"/>
          </a:xfrm>
          <a:prstGeom prst="ellipse">
            <a:avLst/>
          </a:prstGeom>
          <a:solidFill>
            <a:srgbClr val="3470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eebb11d60a_1_107"/>
          <p:cNvSpPr/>
          <p:nvPr/>
        </p:nvSpPr>
        <p:spPr>
          <a:xfrm>
            <a:off x="5501700" y="10916963"/>
            <a:ext cx="1188600" cy="1188600"/>
          </a:xfrm>
          <a:prstGeom prst="ellipse">
            <a:avLst/>
          </a:prstGeom>
          <a:solidFill>
            <a:srgbClr val="776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eebb11d60a_1_107"/>
          <p:cNvSpPr txBox="1"/>
          <p:nvPr/>
        </p:nvSpPr>
        <p:spPr>
          <a:xfrm>
            <a:off x="8191550" y="5250975"/>
            <a:ext cx="114300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1B08B"/>
                </a:solidFill>
                <a:latin typeface="Nunito Sans"/>
                <a:ea typeface="Nunito Sans"/>
                <a:cs typeface="Nunito Sans"/>
                <a:sym typeface="Nunito Sans"/>
              </a:rPr>
              <a:t>LARGE REAL-WORLD APPLICATIONS</a:t>
            </a:r>
            <a:endParaRPr b="1" sz="2400">
              <a:solidFill>
                <a:srgbClr val="51B08B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ability to accurately recognize human emotions through facial expressions has vast implications across multiple domains:</a:t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● CUSTOMER SERVICE  ● HEALTHCARE  ● SECURITY  ● EDUCATION</a:t>
            </a:r>
            <a:endParaRPr sz="2000">
              <a:solidFill>
                <a:schemeClr val="dk2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4" name="Google Shape;124;g2eebb11d60a_1_107"/>
          <p:cNvSpPr txBox="1"/>
          <p:nvPr/>
        </p:nvSpPr>
        <p:spPr>
          <a:xfrm>
            <a:off x="8912625" y="7307525"/>
            <a:ext cx="11430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EMOTION CLASSIFICATION AS AN INSPIRING </a:t>
            </a:r>
            <a:r>
              <a:rPr b="1" lang="en-US" sz="24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CHALLENGE</a:t>
            </a:r>
            <a:endParaRPr b="1" sz="24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By tackling the complexities of human emotions, this project pushes the boundaries of AI capabilities and offers valuable insights into human behavior.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" name="Google Shape;125;g2eebb11d60a_1_107"/>
          <p:cNvSpPr txBox="1"/>
          <p:nvPr/>
        </p:nvSpPr>
        <p:spPr>
          <a:xfrm>
            <a:off x="8270400" y="9283275"/>
            <a:ext cx="11430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470B2"/>
                </a:solidFill>
                <a:latin typeface="Nunito Sans"/>
                <a:ea typeface="Nunito Sans"/>
                <a:cs typeface="Nunito Sans"/>
                <a:sym typeface="Nunito Sans"/>
              </a:rPr>
              <a:t>ADVANCING TECHNOLOGY IN AI</a:t>
            </a:r>
            <a:endParaRPr b="1" sz="2400">
              <a:solidFill>
                <a:srgbClr val="3470B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Developing robust emotion classification models contributes to the broader field of AI, enhancing machine learning techniques and fostering innovation in technology.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" name="Google Shape;126;g2eebb11d60a_1_107"/>
          <p:cNvSpPr txBox="1"/>
          <p:nvPr/>
        </p:nvSpPr>
        <p:spPr>
          <a:xfrm>
            <a:off x="6690300" y="10889775"/>
            <a:ext cx="1143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769B2"/>
                </a:solidFill>
                <a:latin typeface="Nunito Sans"/>
                <a:ea typeface="Nunito Sans"/>
                <a:cs typeface="Nunito Sans"/>
                <a:sym typeface="Nunito Sans"/>
              </a:rPr>
              <a:t>FOSTERING EMOTIONAL INTELLIGENCE</a:t>
            </a:r>
            <a:endParaRPr b="1" sz="2400">
              <a:solidFill>
                <a:srgbClr val="7769B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Implementing emotion recognition in AI systems enhances their ability to understand and respond to human emotions, leading to more emotionally intelligent interactions and improved user satisfaction.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g2eebb11d60a_1_107"/>
          <p:cNvSpPr/>
          <p:nvPr/>
        </p:nvSpPr>
        <p:spPr>
          <a:xfrm>
            <a:off x="20010225" y="3617275"/>
            <a:ext cx="2771400" cy="8192700"/>
          </a:xfrm>
          <a:prstGeom prst="roundRect">
            <a:avLst>
              <a:gd fmla="val 6595" name="adj"/>
            </a:avLst>
          </a:prstGeom>
          <a:solidFill>
            <a:srgbClr val="87C243">
              <a:alpha val="7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g2eebb11d60a_1_107"/>
          <p:cNvCxnSpPr/>
          <p:nvPr/>
        </p:nvCxnSpPr>
        <p:spPr>
          <a:xfrm rot="10800000">
            <a:off x="6095975" y="4796675"/>
            <a:ext cx="11587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g2eebb11d60a_1_107"/>
          <p:cNvCxnSpPr/>
          <p:nvPr/>
        </p:nvCxnSpPr>
        <p:spPr>
          <a:xfrm rot="10800000">
            <a:off x="6095975" y="3608575"/>
            <a:ext cx="11587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g2eebb11d60a_1_107"/>
          <p:cNvSpPr/>
          <p:nvPr/>
        </p:nvSpPr>
        <p:spPr>
          <a:xfrm>
            <a:off x="5501700" y="3617275"/>
            <a:ext cx="1188600" cy="1188600"/>
          </a:xfrm>
          <a:prstGeom prst="ellipse">
            <a:avLst/>
          </a:prstGeom>
          <a:solidFill>
            <a:srgbClr val="87C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eebb11d60a_1_107"/>
          <p:cNvSpPr txBox="1"/>
          <p:nvPr/>
        </p:nvSpPr>
        <p:spPr>
          <a:xfrm>
            <a:off x="20010225" y="3617175"/>
            <a:ext cx="277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7 </a:t>
            </a:r>
            <a:endParaRPr b="1" sz="2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EMOTIONS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32" name="Google Shape;132;g2eebb11d60a_1_107"/>
          <p:cNvSpPr txBox="1"/>
          <p:nvPr/>
        </p:nvSpPr>
        <p:spPr>
          <a:xfrm>
            <a:off x="21051925" y="4910875"/>
            <a:ext cx="1729800" cy="6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ANGRY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DISGUST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FEAR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HAPPY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SAD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SURPRISE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NEUTRAL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3" name="Google Shape;133;g2eebb11d60a_1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7513" y="4777738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eebb11d60a_1_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37513" y="5806438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eebb11d60a_1_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37513" y="6797038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eebb11d60a_1_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37513" y="7787638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eebb11d60a_1_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37513" y="8816350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eebb11d60a_1_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37513" y="9768838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eebb11d60a_1_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137513" y="10721325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eebb11d60a_1_10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38800" y="37679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eebb11d60a_1_10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40050" y="53880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eebb11d60a_1_10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52563" y="7495663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eebb11d60a_1_10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9063" y="9481338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9f42d699f_9_120"/>
          <p:cNvSpPr/>
          <p:nvPr/>
        </p:nvSpPr>
        <p:spPr>
          <a:xfrm>
            <a:off x="-268200" y="4833075"/>
            <a:ext cx="7350000" cy="6056700"/>
          </a:xfrm>
          <a:prstGeom prst="flowChartDelay">
            <a:avLst/>
          </a:prstGeom>
          <a:noFill/>
          <a:ln cap="flat" cmpd="sng" w="38100">
            <a:solidFill>
              <a:srgbClr val="1211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49" name="Google Shape;149;g279f42d699f_9_120"/>
          <p:cNvSpPr txBox="1"/>
          <p:nvPr/>
        </p:nvSpPr>
        <p:spPr>
          <a:xfrm>
            <a:off x="6096000" y="457200"/>
            <a:ext cx="12192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PROJECT OVERVIEW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50" name="Google Shape;150;g279f42d699f_9_120"/>
          <p:cNvSpPr txBox="1"/>
          <p:nvPr/>
        </p:nvSpPr>
        <p:spPr>
          <a:xfrm>
            <a:off x="4762588" y="1562700"/>
            <a:ext cx="140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Exploring the Key Aspects and Milestones of Our Emotion Classification project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g279f42d699f_9_120"/>
          <p:cNvSpPr txBox="1"/>
          <p:nvPr/>
        </p:nvSpPr>
        <p:spPr>
          <a:xfrm>
            <a:off x="0" y="6549975"/>
            <a:ext cx="60960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OBJECTIVES</a:t>
            </a:r>
            <a:endParaRPr sz="48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&amp;</a:t>
            </a:r>
            <a:endParaRPr sz="48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MOTIVATION</a:t>
            </a:r>
            <a:endParaRPr sz="48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52" name="Google Shape;152;g279f42d699f_9_120"/>
          <p:cNvSpPr/>
          <p:nvPr/>
        </p:nvSpPr>
        <p:spPr>
          <a:xfrm>
            <a:off x="5501700" y="3617275"/>
            <a:ext cx="1188600" cy="1188600"/>
          </a:xfrm>
          <a:prstGeom prst="ellipse">
            <a:avLst/>
          </a:prstGeom>
          <a:solidFill>
            <a:srgbClr val="87C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9f42d699f_9_120"/>
          <p:cNvSpPr txBox="1"/>
          <p:nvPr/>
        </p:nvSpPr>
        <p:spPr>
          <a:xfrm>
            <a:off x="6690300" y="3617275"/>
            <a:ext cx="11430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7C243"/>
                </a:solidFill>
                <a:latin typeface="Nunito Sans"/>
                <a:ea typeface="Nunito Sans"/>
                <a:cs typeface="Nunito Sans"/>
                <a:sym typeface="Nunito Sans"/>
              </a:rPr>
              <a:t>ACCURATE EMOTION CLASSIFICATION</a:t>
            </a:r>
            <a:endParaRPr b="1" sz="2400">
              <a:solidFill>
                <a:srgbClr val="87C24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Our project focuses on detecting facial expressions using Convolutional Neural Networks (CNNs) to classify emotions from facial images.</a:t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" name="Google Shape;154;g279f42d699f_9_120"/>
          <p:cNvSpPr/>
          <p:nvPr/>
        </p:nvSpPr>
        <p:spPr>
          <a:xfrm>
            <a:off x="7002950" y="5250963"/>
            <a:ext cx="1188600" cy="1188600"/>
          </a:xfrm>
          <a:prstGeom prst="ellipse">
            <a:avLst/>
          </a:prstGeom>
          <a:solidFill>
            <a:srgbClr val="51B0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79f42d699f_9_120"/>
          <p:cNvSpPr/>
          <p:nvPr/>
        </p:nvSpPr>
        <p:spPr>
          <a:xfrm>
            <a:off x="7724025" y="7267113"/>
            <a:ext cx="1188600" cy="1188600"/>
          </a:xfrm>
          <a:prstGeom prst="ellipse">
            <a:avLst/>
          </a:prstGeom>
          <a:solidFill>
            <a:srgbClr val="418D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79f42d699f_9_120"/>
          <p:cNvSpPr/>
          <p:nvPr/>
        </p:nvSpPr>
        <p:spPr>
          <a:xfrm>
            <a:off x="7002950" y="9283263"/>
            <a:ext cx="1188600" cy="1188600"/>
          </a:xfrm>
          <a:prstGeom prst="ellipse">
            <a:avLst/>
          </a:prstGeom>
          <a:solidFill>
            <a:srgbClr val="3470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79f42d699f_9_120"/>
          <p:cNvSpPr/>
          <p:nvPr/>
        </p:nvSpPr>
        <p:spPr>
          <a:xfrm>
            <a:off x="5501700" y="10916963"/>
            <a:ext cx="1188600" cy="1188600"/>
          </a:xfrm>
          <a:prstGeom prst="ellipse">
            <a:avLst/>
          </a:prstGeom>
          <a:solidFill>
            <a:srgbClr val="776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79f42d699f_9_120"/>
          <p:cNvSpPr txBox="1"/>
          <p:nvPr/>
        </p:nvSpPr>
        <p:spPr>
          <a:xfrm>
            <a:off x="8912625" y="7267125"/>
            <a:ext cx="114300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LARGE REAL-WORLD APPLICATIONS</a:t>
            </a:r>
            <a:endParaRPr b="1" sz="24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ability to accurately recognize human emotions through facial expressions has vast implications across multiple domains:</a:t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● CUSTOMER SERVICE  ● HEALTHCARE  ● SECURITY  ● EDUCATION</a:t>
            </a:r>
            <a:endParaRPr sz="2000">
              <a:solidFill>
                <a:schemeClr val="dk2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59" name="Google Shape;159;g279f42d699f_9_120"/>
          <p:cNvSpPr txBox="1"/>
          <p:nvPr/>
        </p:nvSpPr>
        <p:spPr>
          <a:xfrm>
            <a:off x="8191550" y="9283275"/>
            <a:ext cx="114300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470B2"/>
                </a:solidFill>
                <a:latin typeface="Nunito Sans"/>
                <a:ea typeface="Nunito Sans"/>
                <a:cs typeface="Nunito Sans"/>
                <a:sym typeface="Nunito Sans"/>
              </a:rPr>
              <a:t>EMOTION CLASSIFICATION AS AN INSPIRING CHALLENGE</a:t>
            </a:r>
            <a:endParaRPr b="1" sz="2400">
              <a:solidFill>
                <a:srgbClr val="3470B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By tackling the complexities of human emotions, this project pushes the boundaries of AI capabilities and offers valuable insights into human behavior.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" name="Google Shape;160;g279f42d699f_9_120"/>
          <p:cNvSpPr txBox="1"/>
          <p:nvPr/>
        </p:nvSpPr>
        <p:spPr>
          <a:xfrm>
            <a:off x="6690300" y="10916975"/>
            <a:ext cx="114300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769B2"/>
                </a:solidFill>
                <a:latin typeface="Nunito Sans"/>
                <a:ea typeface="Nunito Sans"/>
                <a:cs typeface="Nunito Sans"/>
                <a:sym typeface="Nunito Sans"/>
              </a:rPr>
              <a:t>ADVANCING TECHNOLOGY IN AI</a:t>
            </a:r>
            <a:endParaRPr b="1" sz="2400">
              <a:solidFill>
                <a:srgbClr val="7769B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Developing robust emotion classification models contributes to the broader field of AI, enhancing machine learning techniques and fostering innovation in technology.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" name="Google Shape;161;g279f42d699f_9_120"/>
          <p:cNvSpPr txBox="1"/>
          <p:nvPr/>
        </p:nvSpPr>
        <p:spPr>
          <a:xfrm>
            <a:off x="8191550" y="5214950"/>
            <a:ext cx="148518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1B08B"/>
                </a:solidFill>
                <a:latin typeface="Nunito Sans"/>
                <a:ea typeface="Nunito Sans"/>
                <a:cs typeface="Nunito Sans"/>
                <a:sym typeface="Nunito Sans"/>
              </a:rPr>
              <a:t>EXECUTIVE SUMMARY</a:t>
            </a:r>
            <a:endParaRPr b="1" sz="2400">
              <a:solidFill>
                <a:srgbClr val="51B08B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Our analysis revealed varying accuracies between the models with and without data augmentation. Specifically, the model </a:t>
            </a:r>
            <a:r>
              <a:rPr lang="en-US" sz="2000">
                <a:solidFill>
                  <a:srgbClr val="51B08B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with augmentation</a:t>
            </a: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 achieved an</a:t>
            </a:r>
            <a:r>
              <a:rPr lang="en-US" sz="2000">
                <a:solidFill>
                  <a:srgbClr val="3470B2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>
                <a:solidFill>
                  <a:srgbClr val="51B08B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accuracy of 61%</a:t>
            </a: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, while the model </a:t>
            </a:r>
            <a:r>
              <a:rPr lang="en-US" sz="2000">
                <a:solidFill>
                  <a:srgbClr val="51B08B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without augmentation</a:t>
            </a: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 reached an impressive </a:t>
            </a:r>
            <a:r>
              <a:rPr lang="en-US" sz="2000">
                <a:solidFill>
                  <a:srgbClr val="51B08B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accuracy of 84%</a:t>
            </a: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, providing intriguing insights into the effects of data enhancement on performance and its applications.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9f42d699f_7_0"/>
          <p:cNvSpPr txBox="1"/>
          <p:nvPr/>
        </p:nvSpPr>
        <p:spPr>
          <a:xfrm>
            <a:off x="8506675" y="332500"/>
            <a:ext cx="709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OVERVIEW</a:t>
            </a:r>
            <a:endParaRPr sz="8000">
              <a:solidFill>
                <a:schemeClr val="dk1"/>
              </a:solidFill>
            </a:endParaRPr>
          </a:p>
        </p:txBody>
      </p:sp>
      <p:grpSp>
        <p:nvGrpSpPr>
          <p:cNvPr id="167" name="Google Shape;167;g279f42d699f_7_0"/>
          <p:cNvGrpSpPr/>
          <p:nvPr/>
        </p:nvGrpSpPr>
        <p:grpSpPr>
          <a:xfrm>
            <a:off x="415594" y="2906725"/>
            <a:ext cx="3451171" cy="3218750"/>
            <a:chOff x="258050" y="2361600"/>
            <a:chExt cx="3468863" cy="3218750"/>
          </a:xfrm>
        </p:grpSpPr>
        <p:pic>
          <p:nvPicPr>
            <p:cNvPr id="168" name="Google Shape;168;g279f42d699f_7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8050" y="2361600"/>
              <a:ext cx="3316426" cy="314255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9" name="Google Shape;169;g279f42d699f_7_0"/>
            <p:cNvSpPr txBox="1"/>
            <p:nvPr/>
          </p:nvSpPr>
          <p:spPr>
            <a:xfrm>
              <a:off x="410413" y="5043950"/>
              <a:ext cx="3316500" cy="5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3470B2"/>
                  </a:solidFill>
                </a:rPr>
                <a:t>EXECUTIVE SUMMARY</a:t>
              </a:r>
              <a:endParaRPr b="1" sz="2000">
                <a:solidFill>
                  <a:srgbClr val="3470B2"/>
                </a:solidFill>
              </a:endParaRPr>
            </a:p>
          </p:txBody>
        </p:sp>
      </p:grpSp>
      <p:sp>
        <p:nvSpPr>
          <p:cNvPr id="170" name="Google Shape;170;g279f42d699f_7_0"/>
          <p:cNvSpPr txBox="1"/>
          <p:nvPr/>
        </p:nvSpPr>
        <p:spPr>
          <a:xfrm>
            <a:off x="3925363" y="3135925"/>
            <a:ext cx="189951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95959"/>
                </a:solidFill>
              </a:rPr>
              <a:t>Our project focuses on detecting facial expressions using Convolutional Neural Networks (CNNs) to classify emotions from facial images. Our analysis revealed varying accuracies between the models with and without data </a:t>
            </a:r>
            <a:r>
              <a:rPr lang="en-US" sz="3000">
                <a:solidFill>
                  <a:srgbClr val="595959"/>
                </a:solidFill>
              </a:rPr>
              <a:t>augmentation</a:t>
            </a:r>
            <a:r>
              <a:rPr lang="en-US" sz="3000">
                <a:solidFill>
                  <a:srgbClr val="595959"/>
                </a:solidFill>
              </a:rPr>
              <a:t>. Specifically, the model </a:t>
            </a:r>
            <a:r>
              <a:rPr b="1" lang="en-US" sz="3000">
                <a:solidFill>
                  <a:srgbClr val="3470B2"/>
                </a:solidFill>
              </a:rPr>
              <a:t>with augmentation</a:t>
            </a:r>
            <a:r>
              <a:rPr lang="en-US" sz="3000">
                <a:solidFill>
                  <a:srgbClr val="595959"/>
                </a:solidFill>
              </a:rPr>
              <a:t> achieved an</a:t>
            </a:r>
            <a:r>
              <a:rPr b="1" lang="en-US" sz="3000">
                <a:solidFill>
                  <a:srgbClr val="3470B2"/>
                </a:solidFill>
              </a:rPr>
              <a:t> accuracy of 61%</a:t>
            </a:r>
            <a:r>
              <a:rPr lang="en-US" sz="3000">
                <a:solidFill>
                  <a:srgbClr val="595959"/>
                </a:solidFill>
              </a:rPr>
              <a:t>, while the model </a:t>
            </a:r>
            <a:r>
              <a:rPr b="1" lang="en-US" sz="3000">
                <a:solidFill>
                  <a:srgbClr val="3470B2"/>
                </a:solidFill>
              </a:rPr>
              <a:t>without augmentation</a:t>
            </a:r>
            <a:r>
              <a:rPr lang="en-US" sz="3000">
                <a:solidFill>
                  <a:srgbClr val="595959"/>
                </a:solidFill>
              </a:rPr>
              <a:t> reached an impressive </a:t>
            </a:r>
            <a:r>
              <a:rPr b="1" lang="en-US" sz="3000">
                <a:solidFill>
                  <a:srgbClr val="3470B2"/>
                </a:solidFill>
              </a:rPr>
              <a:t>accuracy of 84%</a:t>
            </a:r>
            <a:r>
              <a:rPr b="1" lang="en-US" sz="3000">
                <a:solidFill>
                  <a:srgbClr val="595959"/>
                </a:solidFill>
              </a:rPr>
              <a:t>,</a:t>
            </a:r>
            <a:r>
              <a:rPr lang="en-US" sz="3000">
                <a:solidFill>
                  <a:srgbClr val="595959"/>
                </a:solidFill>
              </a:rPr>
              <a:t> providing intriguing insights into the effects of data enhancement on performance and its applications.</a:t>
            </a:r>
            <a:endParaRPr sz="3000">
              <a:solidFill>
                <a:srgbClr val="595959"/>
              </a:solidFill>
            </a:endParaRPr>
          </a:p>
        </p:txBody>
      </p:sp>
      <p:pic>
        <p:nvPicPr>
          <p:cNvPr id="171" name="Google Shape;171;g279f42d699f_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00" y="7477250"/>
            <a:ext cx="3316500" cy="3218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g279f42d699f_7_0"/>
          <p:cNvSpPr txBox="1"/>
          <p:nvPr/>
        </p:nvSpPr>
        <p:spPr>
          <a:xfrm>
            <a:off x="518188" y="10903350"/>
            <a:ext cx="33165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470B2"/>
                </a:solidFill>
              </a:rPr>
              <a:t>APPLICATIONS</a:t>
            </a:r>
            <a:endParaRPr b="1" sz="2000">
              <a:solidFill>
                <a:srgbClr val="3470B2"/>
              </a:solidFill>
            </a:endParaRPr>
          </a:p>
        </p:txBody>
      </p:sp>
      <p:sp>
        <p:nvSpPr>
          <p:cNvPr id="173" name="Google Shape;173;g279f42d699f_7_0"/>
          <p:cNvSpPr txBox="1"/>
          <p:nvPr/>
        </p:nvSpPr>
        <p:spPr>
          <a:xfrm>
            <a:off x="4118625" y="8528625"/>
            <a:ext cx="4766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70B2"/>
              </a:buClr>
              <a:buSzPts val="3000"/>
              <a:buChar char="★"/>
            </a:pPr>
            <a:r>
              <a:rPr b="1" lang="en-US" sz="3000">
                <a:solidFill>
                  <a:srgbClr val="3470B2"/>
                </a:solidFill>
              </a:rPr>
              <a:t>CUSTOMER SERVICE</a:t>
            </a:r>
            <a:endParaRPr b="1" sz="3000">
              <a:solidFill>
                <a:srgbClr val="3470B2"/>
              </a:solidFill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Personalized Interactions</a:t>
            </a:r>
            <a:endParaRPr sz="2500"/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Real Time feedback</a:t>
            </a:r>
            <a:endParaRPr sz="2500"/>
          </a:p>
        </p:txBody>
      </p:sp>
      <p:sp>
        <p:nvSpPr>
          <p:cNvPr id="174" name="Google Shape;174;g279f42d699f_7_0"/>
          <p:cNvSpPr txBox="1"/>
          <p:nvPr/>
        </p:nvSpPr>
        <p:spPr>
          <a:xfrm>
            <a:off x="9369525" y="8452425"/>
            <a:ext cx="4766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70B2"/>
              </a:buClr>
              <a:buSzPts val="3000"/>
              <a:buChar char="★"/>
            </a:pPr>
            <a:r>
              <a:rPr b="1" lang="en-US" sz="3000">
                <a:solidFill>
                  <a:srgbClr val="3470B2"/>
                </a:solidFill>
              </a:rPr>
              <a:t>HEALTHCARE </a:t>
            </a:r>
            <a:endParaRPr b="1" sz="3000">
              <a:solidFill>
                <a:srgbClr val="3470B2"/>
              </a:solidFill>
            </a:endParaRPr>
          </a:p>
          <a:p>
            <a:pPr indent="-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Mental health Monitoring</a:t>
            </a:r>
            <a:endParaRPr sz="2500"/>
          </a:p>
          <a:p>
            <a:pPr indent="-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Therapeutic Tools</a:t>
            </a:r>
            <a:endParaRPr sz="2500"/>
          </a:p>
        </p:txBody>
      </p:sp>
      <p:sp>
        <p:nvSpPr>
          <p:cNvPr id="175" name="Google Shape;175;g279f42d699f_7_0"/>
          <p:cNvSpPr txBox="1"/>
          <p:nvPr/>
        </p:nvSpPr>
        <p:spPr>
          <a:xfrm>
            <a:off x="14627450" y="8528625"/>
            <a:ext cx="419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70B2"/>
              </a:buClr>
              <a:buSzPts val="3000"/>
              <a:buChar char="★"/>
            </a:pPr>
            <a:r>
              <a:rPr b="1" lang="en-US" sz="3000">
                <a:solidFill>
                  <a:srgbClr val="3470B2"/>
                </a:solidFill>
              </a:rPr>
              <a:t>SECURITY</a:t>
            </a:r>
            <a:endParaRPr b="1" sz="3000">
              <a:solidFill>
                <a:srgbClr val="3470B2"/>
              </a:solidFill>
            </a:endParaRPr>
          </a:p>
          <a:p>
            <a:pPr indent="-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Surveillance</a:t>
            </a:r>
            <a:endParaRPr sz="2500"/>
          </a:p>
          <a:p>
            <a:pPr indent="-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Access Control</a:t>
            </a:r>
            <a:endParaRPr sz="2500"/>
          </a:p>
        </p:txBody>
      </p:sp>
      <p:sp>
        <p:nvSpPr>
          <p:cNvPr id="176" name="Google Shape;176;g279f42d699f_7_0"/>
          <p:cNvSpPr txBox="1"/>
          <p:nvPr/>
        </p:nvSpPr>
        <p:spPr>
          <a:xfrm>
            <a:off x="19136875" y="8452425"/>
            <a:ext cx="409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70B2"/>
              </a:buClr>
              <a:buSzPts val="3000"/>
              <a:buChar char="★"/>
            </a:pPr>
            <a:r>
              <a:rPr b="1" lang="en-US" sz="3000">
                <a:solidFill>
                  <a:srgbClr val="3470B2"/>
                </a:solidFill>
              </a:rPr>
              <a:t>EDUCATION</a:t>
            </a:r>
            <a:endParaRPr b="1" sz="3000">
              <a:solidFill>
                <a:srgbClr val="3470B2"/>
              </a:solidFill>
            </a:endParaRPr>
          </a:p>
          <a:p>
            <a:pPr indent="-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Adaptive learning</a:t>
            </a:r>
            <a:endParaRPr sz="2500"/>
          </a:p>
          <a:p>
            <a:pPr indent="-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Skill Development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9fee82630_0_142"/>
          <p:cNvSpPr txBox="1"/>
          <p:nvPr/>
        </p:nvSpPr>
        <p:spPr>
          <a:xfrm>
            <a:off x="2766300" y="457200"/>
            <a:ext cx="1883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EXPLORATORY DATA ANALYSIS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82" name="Google Shape;182;g279fee82630_0_142"/>
          <p:cNvSpPr txBox="1"/>
          <p:nvPr/>
        </p:nvSpPr>
        <p:spPr>
          <a:xfrm>
            <a:off x="4762588" y="1562700"/>
            <a:ext cx="140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In-Depth Data Exploration to Inform Model Development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3" name="Google Shape;183;g279fee82630_0_142"/>
          <p:cNvSpPr txBox="1"/>
          <p:nvPr/>
        </p:nvSpPr>
        <p:spPr>
          <a:xfrm>
            <a:off x="13180300" y="3072350"/>
            <a:ext cx="93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SAMPLE IMAGES PER EMOTION</a:t>
            </a:r>
            <a:endParaRPr sz="19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sp>
        <p:nvSpPr>
          <p:cNvPr id="184" name="Google Shape;184;g279fee82630_0_142"/>
          <p:cNvSpPr/>
          <p:nvPr/>
        </p:nvSpPr>
        <p:spPr>
          <a:xfrm>
            <a:off x="13180300" y="3687938"/>
            <a:ext cx="2926200" cy="29262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The dataset contains 48x48 pixel grayscale images of faces.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" name="Google Shape;185;g279fee82630_0_142"/>
          <p:cNvSpPr/>
          <p:nvPr/>
        </p:nvSpPr>
        <p:spPr>
          <a:xfrm>
            <a:off x="19589950" y="3687938"/>
            <a:ext cx="2926200" cy="29262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Some images include hands, which can enhance the perception of the emotion by providing context.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" name="Google Shape;186;g279fee82630_0_142"/>
          <p:cNvSpPr/>
          <p:nvPr/>
        </p:nvSpPr>
        <p:spPr>
          <a:xfrm>
            <a:off x="16385125" y="3687938"/>
            <a:ext cx="2926200" cy="29262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The faces have been registered to ensure they are centered and occupy the same amount of space in each image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7" name="Google Shape;187;g279fee82630_0_142"/>
          <p:cNvSpPr txBox="1"/>
          <p:nvPr/>
        </p:nvSpPr>
        <p:spPr>
          <a:xfrm>
            <a:off x="13180300" y="7538900"/>
            <a:ext cx="93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IMPLICATIONS FOR CLASSIFIER PERFORMANCE</a:t>
            </a:r>
            <a:endParaRPr sz="24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sp>
        <p:nvSpPr>
          <p:cNvPr id="188" name="Google Shape;188;g279fee82630_0_142"/>
          <p:cNvSpPr/>
          <p:nvPr/>
        </p:nvSpPr>
        <p:spPr>
          <a:xfrm>
            <a:off x="13164750" y="8092888"/>
            <a:ext cx="2926200" cy="36936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The presence of hands introduces additional features that could aid or hinder the classifier’s emotion detection.</a:t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" name="Google Shape;189;g279fee82630_0_142"/>
          <p:cNvSpPr/>
          <p:nvPr/>
        </p:nvSpPr>
        <p:spPr>
          <a:xfrm>
            <a:off x="19605500" y="8092988"/>
            <a:ext cx="2926200" cy="36936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1B08B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Variability in head positions and features may introduce noise, making it harder for the classifier to focus on facial expressions.</a:t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" name="Google Shape;190;g279fee82630_0_142"/>
          <p:cNvSpPr/>
          <p:nvPr/>
        </p:nvSpPr>
        <p:spPr>
          <a:xfrm>
            <a:off x="16385125" y="8107613"/>
            <a:ext cx="2926200" cy="36936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1B08B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Head positions and associated features provide additional cues, potentially improving the classifier’s accuracy.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1" name="Google Shape;191;g279fee82630_0_142"/>
          <p:cNvSpPr/>
          <p:nvPr/>
        </p:nvSpPr>
        <p:spPr>
          <a:xfrm>
            <a:off x="13180300" y="3687938"/>
            <a:ext cx="2926200" cy="633900"/>
          </a:xfrm>
          <a:prstGeom prst="rect">
            <a:avLst/>
          </a:prstGeom>
          <a:solidFill>
            <a:srgbClr val="87C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g279fee82630_0_142"/>
          <p:cNvSpPr/>
          <p:nvPr/>
        </p:nvSpPr>
        <p:spPr>
          <a:xfrm>
            <a:off x="16385125" y="3687938"/>
            <a:ext cx="2926200" cy="633900"/>
          </a:xfrm>
          <a:prstGeom prst="rect">
            <a:avLst/>
          </a:prstGeom>
          <a:solidFill>
            <a:srgbClr val="51B08B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UNIFORMITY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g279fee82630_0_142"/>
          <p:cNvSpPr/>
          <p:nvPr/>
        </p:nvSpPr>
        <p:spPr>
          <a:xfrm>
            <a:off x="19589950" y="3687938"/>
            <a:ext cx="2926200" cy="633900"/>
          </a:xfrm>
          <a:prstGeom prst="rect">
            <a:avLst/>
          </a:prstGeom>
          <a:solidFill>
            <a:srgbClr val="418D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HANDS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g279fee82630_0_142"/>
          <p:cNvSpPr/>
          <p:nvPr/>
        </p:nvSpPr>
        <p:spPr>
          <a:xfrm>
            <a:off x="13180300" y="8092988"/>
            <a:ext cx="2926200" cy="820200"/>
          </a:xfrm>
          <a:prstGeom prst="rect">
            <a:avLst/>
          </a:prstGeom>
          <a:solidFill>
            <a:srgbClr val="87C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INFLUENCE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g279fee82630_0_142"/>
          <p:cNvSpPr/>
          <p:nvPr/>
        </p:nvSpPr>
        <p:spPr>
          <a:xfrm>
            <a:off x="16392900" y="8107613"/>
            <a:ext cx="2926200" cy="781500"/>
          </a:xfrm>
          <a:prstGeom prst="rect">
            <a:avLst/>
          </a:prstGeom>
          <a:solidFill>
            <a:srgbClr val="51B0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ENHANCED CUES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g279fee82630_0_142"/>
          <p:cNvSpPr/>
          <p:nvPr/>
        </p:nvSpPr>
        <p:spPr>
          <a:xfrm>
            <a:off x="19605500" y="8107613"/>
            <a:ext cx="2926200" cy="781500"/>
          </a:xfrm>
          <a:prstGeom prst="rect">
            <a:avLst/>
          </a:prstGeom>
          <a:solidFill>
            <a:srgbClr val="418D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INCONSISTENCY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7" name="Google Shape;197;g279fee82630_0_142"/>
          <p:cNvPicPr preferRelativeResize="0"/>
          <p:nvPr/>
        </p:nvPicPr>
        <p:blipFill rotWithShape="1">
          <a:blip r:embed="rId3">
            <a:alphaModFix/>
          </a:blip>
          <a:srcRect b="0" l="0" r="41663" t="0"/>
          <a:stretch/>
        </p:blipFill>
        <p:spPr>
          <a:xfrm>
            <a:off x="1371600" y="2334400"/>
            <a:ext cx="10902874" cy="105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79f42d699f_8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6550" y="3087075"/>
            <a:ext cx="11359899" cy="871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279f42d699f_8_20"/>
          <p:cNvCxnSpPr>
            <a:stCxn id="204" idx="3"/>
          </p:cNvCxnSpPr>
          <p:nvPr/>
        </p:nvCxnSpPr>
        <p:spPr>
          <a:xfrm flipH="1" rot="10800000">
            <a:off x="18482025" y="5219700"/>
            <a:ext cx="1031400" cy="4500"/>
          </a:xfrm>
          <a:prstGeom prst="straightConnector1">
            <a:avLst/>
          </a:prstGeom>
          <a:noFill/>
          <a:ln cap="flat" cmpd="sng" w="28575">
            <a:solidFill>
              <a:srgbClr val="E8636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g279f42d699f_8_20"/>
          <p:cNvCxnSpPr/>
          <p:nvPr/>
        </p:nvCxnSpPr>
        <p:spPr>
          <a:xfrm>
            <a:off x="22777450" y="9448800"/>
            <a:ext cx="8100" cy="906600"/>
          </a:xfrm>
          <a:prstGeom prst="straightConnector1">
            <a:avLst/>
          </a:prstGeom>
          <a:noFill/>
          <a:ln cap="flat" cmpd="sng" w="28575">
            <a:solidFill>
              <a:srgbClr val="E86D6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g279f42d699f_8_20"/>
          <p:cNvCxnSpPr>
            <a:stCxn id="207" idx="0"/>
            <a:endCxn id="202" idx="2"/>
          </p:cNvCxnSpPr>
          <p:nvPr/>
        </p:nvCxnSpPr>
        <p:spPr>
          <a:xfrm rot="10800000">
            <a:off x="18176500" y="11801075"/>
            <a:ext cx="0" cy="559200"/>
          </a:xfrm>
          <a:prstGeom prst="straightConnector1">
            <a:avLst/>
          </a:prstGeom>
          <a:noFill/>
          <a:ln cap="flat" cmpd="sng" w="28575">
            <a:solidFill>
              <a:srgbClr val="E8636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g279f42d699f_8_20"/>
          <p:cNvSpPr txBox="1"/>
          <p:nvPr/>
        </p:nvSpPr>
        <p:spPr>
          <a:xfrm>
            <a:off x="2766300" y="457200"/>
            <a:ext cx="18832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EXPLORATORY DATA ANALYSIS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09" name="Google Shape;209;g279f42d699f_8_20"/>
          <p:cNvSpPr txBox="1"/>
          <p:nvPr/>
        </p:nvSpPr>
        <p:spPr>
          <a:xfrm>
            <a:off x="4762588" y="1562700"/>
            <a:ext cx="140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In-Depth Data Exploration to Inform Model Development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" name="Google Shape;210;g279f42d699f_8_20"/>
          <p:cNvSpPr txBox="1"/>
          <p:nvPr/>
        </p:nvSpPr>
        <p:spPr>
          <a:xfrm>
            <a:off x="1371600" y="3079725"/>
            <a:ext cx="93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HISTOGRAM OF EMOTION LABELS DISTRIBUTION</a:t>
            </a:r>
            <a:endParaRPr sz="19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sp>
        <p:nvSpPr>
          <p:cNvPr id="211" name="Google Shape;211;g279f42d699f_8_20"/>
          <p:cNvSpPr/>
          <p:nvPr/>
        </p:nvSpPr>
        <p:spPr>
          <a:xfrm>
            <a:off x="1371600" y="3695313"/>
            <a:ext cx="2926200" cy="29262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how the distribution of the emotion labels.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" name="Google Shape;212;g279f42d699f_8_20"/>
          <p:cNvSpPr/>
          <p:nvPr/>
        </p:nvSpPr>
        <p:spPr>
          <a:xfrm>
            <a:off x="7781250" y="3695313"/>
            <a:ext cx="2926200" cy="29262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</a:t>
            </a:r>
            <a:r>
              <a:rPr lang="en-US" sz="20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alanced dataset crucial for training a robust model.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" name="Google Shape;213;g279f42d699f_8_20"/>
          <p:cNvSpPr/>
          <p:nvPr/>
        </p:nvSpPr>
        <p:spPr>
          <a:xfrm>
            <a:off x="4576425" y="3695313"/>
            <a:ext cx="2926200" cy="29262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Investigate class imbalance.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" name="Google Shape;214;g279f42d699f_8_20"/>
          <p:cNvSpPr txBox="1"/>
          <p:nvPr/>
        </p:nvSpPr>
        <p:spPr>
          <a:xfrm>
            <a:off x="1371600" y="7546275"/>
            <a:ext cx="93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IMPLICATIONS OF CLASS IMBALANCE</a:t>
            </a:r>
            <a:endParaRPr sz="24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sp>
        <p:nvSpPr>
          <p:cNvPr id="215" name="Google Shape;215;g279f42d699f_8_20"/>
          <p:cNvSpPr/>
          <p:nvPr/>
        </p:nvSpPr>
        <p:spPr>
          <a:xfrm>
            <a:off x="1371600" y="8114988"/>
            <a:ext cx="2926200" cy="36936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Training a model on imbalanced data might bias towards the majority class (“Happy”). </a:t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" name="Google Shape;216;g279f42d699f_8_20"/>
          <p:cNvSpPr/>
          <p:nvPr/>
        </p:nvSpPr>
        <p:spPr>
          <a:xfrm>
            <a:off x="7796800" y="8100363"/>
            <a:ext cx="2926200" cy="36936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</a:t>
            </a:r>
            <a:r>
              <a:rPr lang="en-US" sz="20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ccuracy can be misleading in class-imbalanced datasets, reflecting success in predicting the majority class while ignoring minority classes.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" name="Google Shape;217;g279f42d699f_8_20"/>
          <p:cNvSpPr/>
          <p:nvPr/>
        </p:nvSpPr>
        <p:spPr>
          <a:xfrm>
            <a:off x="4576425" y="8114988"/>
            <a:ext cx="2926200" cy="3693600"/>
          </a:xfrm>
          <a:prstGeom prst="roundRect">
            <a:avLst>
              <a:gd fmla="val 16667" name="adj"/>
            </a:avLst>
          </a:prstGeom>
          <a:solidFill>
            <a:srgbClr val="E9F0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1B08B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Nunito Sans"/>
                <a:ea typeface="Nunito Sans"/>
                <a:cs typeface="Nunito Sans"/>
                <a:sym typeface="Nunito Sans"/>
              </a:rPr>
              <a:t>Underrepresented classes aren’t learned effectively causing poor accuracy.</a:t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" name="Google Shape;218;g279f42d699f_8_20"/>
          <p:cNvSpPr/>
          <p:nvPr/>
        </p:nvSpPr>
        <p:spPr>
          <a:xfrm>
            <a:off x="1371600" y="3695313"/>
            <a:ext cx="2926200" cy="633900"/>
          </a:xfrm>
          <a:prstGeom prst="rect">
            <a:avLst/>
          </a:prstGeom>
          <a:solidFill>
            <a:srgbClr val="87C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DISTRIBUTION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g279f42d699f_8_20"/>
          <p:cNvSpPr/>
          <p:nvPr/>
        </p:nvSpPr>
        <p:spPr>
          <a:xfrm>
            <a:off x="4576425" y="3695313"/>
            <a:ext cx="2926200" cy="633900"/>
          </a:xfrm>
          <a:prstGeom prst="rect">
            <a:avLst/>
          </a:prstGeom>
          <a:solidFill>
            <a:srgbClr val="51B0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IMBALANCE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g279f42d699f_8_20"/>
          <p:cNvSpPr/>
          <p:nvPr/>
        </p:nvSpPr>
        <p:spPr>
          <a:xfrm>
            <a:off x="7781250" y="3695313"/>
            <a:ext cx="2926200" cy="633900"/>
          </a:xfrm>
          <a:prstGeom prst="rect">
            <a:avLst/>
          </a:prstGeom>
          <a:solidFill>
            <a:srgbClr val="418D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BALANCE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g279f42d699f_8_20"/>
          <p:cNvSpPr/>
          <p:nvPr/>
        </p:nvSpPr>
        <p:spPr>
          <a:xfrm>
            <a:off x="1371600" y="8100363"/>
            <a:ext cx="2926200" cy="820200"/>
          </a:xfrm>
          <a:prstGeom prst="rect">
            <a:avLst/>
          </a:prstGeom>
          <a:solidFill>
            <a:srgbClr val="87C2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MODEL BIAS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g279f42d699f_8_20"/>
          <p:cNvSpPr/>
          <p:nvPr/>
        </p:nvSpPr>
        <p:spPr>
          <a:xfrm>
            <a:off x="4584200" y="8114988"/>
            <a:ext cx="2926200" cy="781500"/>
          </a:xfrm>
          <a:prstGeom prst="rect">
            <a:avLst/>
          </a:prstGeom>
          <a:solidFill>
            <a:srgbClr val="51B0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POOR 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g279f42d699f_8_20"/>
          <p:cNvSpPr/>
          <p:nvPr/>
        </p:nvSpPr>
        <p:spPr>
          <a:xfrm>
            <a:off x="7796800" y="8114988"/>
            <a:ext cx="2926200" cy="781500"/>
          </a:xfrm>
          <a:prstGeom prst="rect">
            <a:avLst/>
          </a:prstGeom>
          <a:solidFill>
            <a:srgbClr val="418D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MISLEADING ACCURACY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" name="Google Shape;204;g279f42d699f_8_20"/>
          <p:cNvSpPr/>
          <p:nvPr/>
        </p:nvSpPr>
        <p:spPr>
          <a:xfrm>
            <a:off x="14824425" y="4737150"/>
            <a:ext cx="3657600" cy="974100"/>
          </a:xfrm>
          <a:prstGeom prst="roundRect">
            <a:avLst>
              <a:gd fmla="val 16667" name="adj"/>
            </a:avLst>
          </a:prstGeom>
          <a:solidFill>
            <a:srgbClr val="E86D62">
              <a:alpha val="80000"/>
            </a:srgbClr>
          </a:solidFill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Over Represented Class</a:t>
            </a:r>
            <a:endParaRPr sz="2200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24" name="Google Shape;224;g279f42d699f_8_20"/>
          <p:cNvSpPr/>
          <p:nvPr/>
        </p:nvSpPr>
        <p:spPr>
          <a:xfrm>
            <a:off x="20107625" y="8470950"/>
            <a:ext cx="3657600" cy="974100"/>
          </a:xfrm>
          <a:prstGeom prst="roundRect">
            <a:avLst>
              <a:gd fmla="val 16667" name="adj"/>
            </a:avLst>
          </a:prstGeom>
          <a:solidFill>
            <a:srgbClr val="E86D62">
              <a:alpha val="80000"/>
            </a:srgbClr>
          </a:solidFill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Under</a:t>
            </a:r>
            <a:r>
              <a:rPr lang="en-US" sz="2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 Represented Class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7" name="Google Shape;207;g279f42d699f_8_20"/>
          <p:cNvSpPr/>
          <p:nvPr/>
        </p:nvSpPr>
        <p:spPr>
          <a:xfrm>
            <a:off x="13939000" y="12360275"/>
            <a:ext cx="8475000" cy="974100"/>
          </a:xfrm>
          <a:prstGeom prst="roundRect">
            <a:avLst>
              <a:gd fmla="val 16667" name="adj"/>
            </a:avLst>
          </a:prstGeom>
          <a:solidFill>
            <a:srgbClr val="E86D62">
              <a:alpha val="80000"/>
            </a:srgbClr>
          </a:solidFill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Severe class imbalance between the different emotion classes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9fee82630_0_20"/>
          <p:cNvSpPr txBox="1"/>
          <p:nvPr/>
        </p:nvSpPr>
        <p:spPr>
          <a:xfrm>
            <a:off x="7808400" y="457200"/>
            <a:ext cx="876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MODELING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30" name="Google Shape;230;g279fee82630_0_20"/>
          <p:cNvSpPr txBox="1"/>
          <p:nvPr/>
        </p:nvSpPr>
        <p:spPr>
          <a:xfrm>
            <a:off x="7808400" y="1562700"/>
            <a:ext cx="876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Without Data Augmentation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231" name="Google Shape;231;g279fee82630_0_20"/>
          <p:cNvGrpSpPr/>
          <p:nvPr/>
        </p:nvGrpSpPr>
        <p:grpSpPr>
          <a:xfrm>
            <a:off x="2572350" y="3672675"/>
            <a:ext cx="5760600" cy="9255900"/>
            <a:chOff x="2572350" y="3672675"/>
            <a:chExt cx="5760600" cy="9255900"/>
          </a:xfrm>
        </p:grpSpPr>
        <p:sp>
          <p:nvSpPr>
            <p:cNvPr id="232" name="Google Shape;232;g279fee82630_0_20"/>
            <p:cNvSpPr/>
            <p:nvPr/>
          </p:nvSpPr>
          <p:spPr>
            <a:xfrm>
              <a:off x="2572350" y="11506625"/>
              <a:ext cx="5760600" cy="548100"/>
            </a:xfrm>
            <a:prstGeom prst="rect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274300" spcFirstLastPara="1" rIns="274300" wrap="square" tIns="27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33" name="Google Shape;233;g279fee82630_0_20"/>
            <p:cNvSpPr/>
            <p:nvPr/>
          </p:nvSpPr>
          <p:spPr>
            <a:xfrm>
              <a:off x="2572350" y="11171775"/>
              <a:ext cx="5760600" cy="1756800"/>
            </a:xfrm>
            <a:prstGeom prst="diamond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34" name="Google Shape;234;g279fee82630_0_20"/>
            <p:cNvSpPr/>
            <p:nvPr/>
          </p:nvSpPr>
          <p:spPr>
            <a:xfrm>
              <a:off x="2572350" y="10643450"/>
              <a:ext cx="5760600" cy="175680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35" name="Google Shape;235;g279fee82630_0_20"/>
            <p:cNvSpPr/>
            <p:nvPr/>
          </p:nvSpPr>
          <p:spPr>
            <a:xfrm>
              <a:off x="2572350" y="3672675"/>
              <a:ext cx="5760600" cy="1756800"/>
            </a:xfrm>
            <a:prstGeom prst="diamond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36" name="Google Shape;236;g279fee82630_0_20"/>
            <p:cNvSpPr/>
            <p:nvPr/>
          </p:nvSpPr>
          <p:spPr>
            <a:xfrm>
              <a:off x="2572350" y="10297925"/>
              <a:ext cx="5760600" cy="1756800"/>
            </a:xfrm>
            <a:prstGeom prst="diamond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37" name="Google Shape;237;g279fee82630_0_20"/>
            <p:cNvSpPr/>
            <p:nvPr/>
          </p:nvSpPr>
          <p:spPr>
            <a:xfrm>
              <a:off x="2572350" y="4551075"/>
              <a:ext cx="5760600" cy="6620700"/>
            </a:xfrm>
            <a:prstGeom prst="rect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274300" spcFirstLastPara="1" rIns="274300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WHEN TO AVOID DATA AUGMENTATION</a:t>
              </a:r>
              <a:endParaRPr b="1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 image classification</a:t>
              </a:r>
              <a:endParaRPr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Data augmentation techniques may not be appropriate in the following situations:</a:t>
              </a:r>
              <a:endParaRPr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HIGHLY CONTROLLED ENVIRONMENTS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SMALL DATASETS WITH </a:t>
              </a:r>
              <a:r>
                <a:rPr b="1" lang="en-US" sz="2400">
                  <a:solidFill>
                    <a:srgbClr val="12114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HIGH QUALITY</a:t>
              </a:r>
              <a:endParaRPr b="1" sz="24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PERFORMANCE WITH AUGMENTATION DECLINES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COMPUTATIONAL </a:t>
              </a:r>
              <a:r>
                <a:rPr b="1" lang="en-US" sz="2400">
                  <a:solidFill>
                    <a:srgbClr val="12114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CONSTRAINTS</a:t>
              </a:r>
              <a:endParaRPr b="1" sz="24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238" name="Google Shape;238;g279fee82630_0_20"/>
          <p:cNvGrpSpPr/>
          <p:nvPr/>
        </p:nvGrpSpPr>
        <p:grpSpPr>
          <a:xfrm>
            <a:off x="16051050" y="3672675"/>
            <a:ext cx="5760600" cy="9255900"/>
            <a:chOff x="2572350" y="3672675"/>
            <a:chExt cx="5760600" cy="9255900"/>
          </a:xfrm>
        </p:grpSpPr>
        <p:sp>
          <p:nvSpPr>
            <p:cNvPr id="239" name="Google Shape;239;g279fee82630_0_20"/>
            <p:cNvSpPr/>
            <p:nvPr/>
          </p:nvSpPr>
          <p:spPr>
            <a:xfrm>
              <a:off x="2572350" y="11506625"/>
              <a:ext cx="5760600" cy="548100"/>
            </a:xfrm>
            <a:prstGeom prst="rect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274300" spcFirstLastPara="1" rIns="274300" wrap="square" tIns="27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40" name="Google Shape;240;g279fee82630_0_20"/>
            <p:cNvSpPr/>
            <p:nvPr/>
          </p:nvSpPr>
          <p:spPr>
            <a:xfrm>
              <a:off x="2572350" y="11171775"/>
              <a:ext cx="5760600" cy="1756800"/>
            </a:xfrm>
            <a:prstGeom prst="diamond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41" name="Google Shape;241;g279fee82630_0_20"/>
            <p:cNvSpPr/>
            <p:nvPr/>
          </p:nvSpPr>
          <p:spPr>
            <a:xfrm>
              <a:off x="2572350" y="10643450"/>
              <a:ext cx="5760600" cy="175680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42" name="Google Shape;242;g279fee82630_0_20"/>
            <p:cNvSpPr/>
            <p:nvPr/>
          </p:nvSpPr>
          <p:spPr>
            <a:xfrm>
              <a:off x="2572350" y="3672675"/>
              <a:ext cx="5760600" cy="1756800"/>
            </a:xfrm>
            <a:prstGeom prst="diamond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43" name="Google Shape;243;g279fee82630_0_20"/>
            <p:cNvSpPr/>
            <p:nvPr/>
          </p:nvSpPr>
          <p:spPr>
            <a:xfrm>
              <a:off x="2572350" y="10297925"/>
              <a:ext cx="5760600" cy="1756800"/>
            </a:xfrm>
            <a:prstGeom prst="diamond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44" name="Google Shape;244;g279fee82630_0_20"/>
            <p:cNvSpPr/>
            <p:nvPr/>
          </p:nvSpPr>
          <p:spPr>
            <a:xfrm>
              <a:off x="2572350" y="4551075"/>
              <a:ext cx="5760600" cy="6620700"/>
            </a:xfrm>
            <a:prstGeom prst="rect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274300" spcFirstLastPara="1" rIns="274300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ADDITIONAL STEPS</a:t>
              </a:r>
              <a:endParaRPr b="1" sz="28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Performed</a:t>
              </a:r>
              <a:r>
                <a:rPr lang="en-US" sz="19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in our models</a:t>
              </a:r>
              <a:endParaRPr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Alternate strategies we performed on the dataset without augmentation are:</a:t>
              </a:r>
              <a:endParaRPr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21142"/>
                </a:buClr>
                <a:buSzPts val="2400"/>
                <a:buChar char="●"/>
              </a:pPr>
              <a:r>
                <a:rPr b="1" lang="en-US" sz="2400">
                  <a:solidFill>
                    <a:srgbClr val="12114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DATA CLEANSING &amp; PRE-PROCESSING</a:t>
              </a:r>
              <a:endParaRPr b="1" sz="24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We ensured the dataset was free from errors and inconsistencies, and normalized the images for uniformity.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121142"/>
                </a:buClr>
                <a:buSzPts val="2400"/>
                <a:buChar char="●"/>
              </a:pPr>
              <a:r>
                <a:rPr b="1" lang="en-US" sz="2400">
                  <a:solidFill>
                    <a:srgbClr val="121142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CLASS IMBALANCE HANDLING</a:t>
              </a:r>
              <a:endParaRPr b="1" sz="24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We </a:t>
              </a:r>
              <a:r>
                <a:rPr lang="en-US" sz="2000">
                  <a:solidFill>
                    <a:srgbClr val="121142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oversampled</a:t>
              </a:r>
              <a:r>
                <a:rPr lang="en-US" sz="2000">
                  <a:solidFill>
                    <a:schemeClr val="lt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 the number of instances in the smallest class to address the imbalance among emotion classes, ensuring more reliable model performance.</a:t>
              </a:r>
              <a:endParaRPr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245" name="Google Shape;245;g279fee82630_0_20"/>
          <p:cNvSpPr/>
          <p:nvPr/>
        </p:nvSpPr>
        <p:spPr>
          <a:xfrm>
            <a:off x="9311700" y="11506625"/>
            <a:ext cx="5760600" cy="548100"/>
          </a:xfrm>
          <a:prstGeom prst="rect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274300" spcFirstLastPara="1" rIns="274300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" name="Google Shape;246;g279fee82630_0_20"/>
          <p:cNvSpPr/>
          <p:nvPr/>
        </p:nvSpPr>
        <p:spPr>
          <a:xfrm>
            <a:off x="9311700" y="11171775"/>
            <a:ext cx="5760600" cy="1756800"/>
          </a:xfrm>
          <a:prstGeom prst="diamond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0E0E0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" name="Google Shape;247;g279fee82630_0_20"/>
          <p:cNvSpPr/>
          <p:nvPr/>
        </p:nvSpPr>
        <p:spPr>
          <a:xfrm>
            <a:off x="9311700" y="10643450"/>
            <a:ext cx="5760600" cy="17568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0E0E0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" name="Google Shape;248;g279fee82630_0_20"/>
          <p:cNvSpPr/>
          <p:nvPr/>
        </p:nvSpPr>
        <p:spPr>
          <a:xfrm>
            <a:off x="9311700" y="3672675"/>
            <a:ext cx="5760600" cy="1756800"/>
          </a:xfrm>
          <a:prstGeom prst="diamond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0E0E0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" name="Google Shape;249;g279fee82630_0_20"/>
          <p:cNvSpPr/>
          <p:nvPr/>
        </p:nvSpPr>
        <p:spPr>
          <a:xfrm>
            <a:off x="9311700" y="10297925"/>
            <a:ext cx="5760600" cy="1756800"/>
          </a:xfrm>
          <a:prstGeom prst="diamond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0E0E0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" name="Google Shape;250;g279fee82630_0_20"/>
          <p:cNvSpPr/>
          <p:nvPr/>
        </p:nvSpPr>
        <p:spPr>
          <a:xfrm>
            <a:off x="9311700" y="4551075"/>
            <a:ext cx="5760600" cy="6620700"/>
          </a:xfrm>
          <a:prstGeom prst="rect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274300" spcFirstLastPara="1" rIns="18287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MODELING APPROACH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Strategies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The selected dataset consists of 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48 X 48 </a:t>
            </a:r>
            <a:r>
              <a:rPr b="1" lang="en-US" sz="24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HIGH-QUALITY</a:t>
            </a: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IMAGES OF FACES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IMAGES ALSO CONTAIN </a:t>
            </a:r>
            <a:r>
              <a:rPr b="1" lang="en-US" sz="24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HANDS</a:t>
            </a: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THAT ENHANCE THE EMOTION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Employment of data augmentation is </a:t>
            </a:r>
            <a:r>
              <a:rPr lang="en-US"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controversial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. We decided to test </a:t>
            </a:r>
            <a:r>
              <a:rPr lang="en-US"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two modeling strategies</a:t>
            </a: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: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MODELING </a:t>
            </a:r>
            <a:r>
              <a:rPr b="1" lang="en-US" sz="24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WITHOUT</a:t>
            </a: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AUGMENTATION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MODELING </a:t>
            </a:r>
            <a:r>
              <a:rPr b="1" lang="en-US" sz="24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WITH </a:t>
            </a: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AUGMENTATION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g279f42d699f_8_167"/>
          <p:cNvCxnSpPr>
            <a:stCxn id="256" idx="0"/>
            <a:endCxn id="257" idx="2"/>
          </p:cNvCxnSpPr>
          <p:nvPr/>
        </p:nvCxnSpPr>
        <p:spPr>
          <a:xfrm>
            <a:off x="15014450" y="9882000"/>
            <a:ext cx="0" cy="35325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g279f42d699f_8_167"/>
          <p:cNvSpPr/>
          <p:nvPr/>
        </p:nvSpPr>
        <p:spPr>
          <a:xfrm>
            <a:off x="2429475" y="4903825"/>
            <a:ext cx="3657600" cy="3479400"/>
          </a:xfrm>
          <a:prstGeom prst="roundRect">
            <a:avLst>
              <a:gd fmla="val 2405" name="adj"/>
            </a:avLst>
          </a:prstGeom>
          <a:solidFill>
            <a:srgbClr val="E86D62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9" name="Google Shape;259;g279f42d699f_8_167"/>
          <p:cNvSpPr/>
          <p:nvPr/>
        </p:nvSpPr>
        <p:spPr>
          <a:xfrm>
            <a:off x="13163550" y="4849500"/>
            <a:ext cx="10248900" cy="4670100"/>
          </a:xfrm>
          <a:prstGeom prst="roundRect">
            <a:avLst>
              <a:gd fmla="val 2405" name="adj"/>
            </a:avLst>
          </a:prstGeom>
          <a:solidFill>
            <a:srgbClr val="418DB3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" name="Google Shape;260;g279f42d699f_8_167"/>
          <p:cNvSpPr txBox="1"/>
          <p:nvPr/>
        </p:nvSpPr>
        <p:spPr>
          <a:xfrm>
            <a:off x="7808400" y="457200"/>
            <a:ext cx="876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MODELING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61" name="Google Shape;261;g279f42d699f_8_167"/>
          <p:cNvSpPr txBox="1"/>
          <p:nvPr/>
        </p:nvSpPr>
        <p:spPr>
          <a:xfrm>
            <a:off x="7808400" y="1562700"/>
            <a:ext cx="876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Without Data Augmentation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" name="Google Shape;262;g279f42d699f_8_167"/>
          <p:cNvSpPr txBox="1"/>
          <p:nvPr/>
        </p:nvSpPr>
        <p:spPr>
          <a:xfrm>
            <a:off x="2429475" y="2743200"/>
            <a:ext cx="826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BASELINE MODEL</a:t>
            </a:r>
            <a:endParaRPr b="1" sz="2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 Medium"/>
                <a:ea typeface="Nunito Sans Medium"/>
                <a:cs typeface="Nunito Sans Medium"/>
                <a:sym typeface="Nunito Sans Medium"/>
              </a:rPr>
              <a:t>ARCHITECTURE &amp; MODEL PERFORMANCES</a:t>
            </a:r>
            <a:endParaRPr sz="19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sp>
        <p:nvSpPr>
          <p:cNvPr id="263" name="Google Shape;263;g279f42d699f_8_167"/>
          <p:cNvSpPr/>
          <p:nvPr/>
        </p:nvSpPr>
        <p:spPr>
          <a:xfrm>
            <a:off x="2429475" y="365130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Input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Sequential()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4" name="Google Shape;264;g279f42d699f_8_167"/>
          <p:cNvSpPr/>
          <p:nvPr/>
        </p:nvSpPr>
        <p:spPr>
          <a:xfrm>
            <a:off x="2429475" y="4903925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Conv2D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12  3x3 filters - 1x1 striding - ‘same’ padding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" name="Google Shape;265;g279f42d699f_8_167"/>
          <p:cNvSpPr/>
          <p:nvPr/>
        </p:nvSpPr>
        <p:spPr>
          <a:xfrm>
            <a:off x="2429475" y="740905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MaxPooling2D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2x2 pool size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66" name="Google Shape;266;g279f42d699f_8_167"/>
          <p:cNvCxnSpPr>
            <a:stCxn id="263" idx="2"/>
            <a:endCxn id="264" idx="0"/>
          </p:cNvCxnSpPr>
          <p:nvPr/>
        </p:nvCxnSpPr>
        <p:spPr>
          <a:xfrm>
            <a:off x="4258275" y="46254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g279f42d699f_8_167"/>
          <p:cNvCxnSpPr/>
          <p:nvPr/>
        </p:nvCxnSpPr>
        <p:spPr>
          <a:xfrm>
            <a:off x="4258275" y="5878025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g279f42d699f_8_167"/>
          <p:cNvCxnSpPr/>
          <p:nvPr/>
        </p:nvCxnSpPr>
        <p:spPr>
          <a:xfrm>
            <a:off x="4258275" y="83832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g279f42d699f_8_167"/>
          <p:cNvSpPr/>
          <p:nvPr/>
        </p:nvSpPr>
        <p:spPr>
          <a:xfrm>
            <a:off x="2429475" y="8661675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Flatten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0" name="Google Shape;270;g279f42d699f_8_167"/>
          <p:cNvCxnSpPr/>
          <p:nvPr/>
        </p:nvCxnSpPr>
        <p:spPr>
          <a:xfrm>
            <a:off x="4258275" y="9635825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g279f42d699f_8_167"/>
          <p:cNvSpPr/>
          <p:nvPr/>
        </p:nvSpPr>
        <p:spPr>
          <a:xfrm>
            <a:off x="2429475" y="991430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Dense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output dimension 128 - ReLU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2" name="Google Shape;272;g279f42d699f_8_167"/>
          <p:cNvSpPr/>
          <p:nvPr/>
        </p:nvSpPr>
        <p:spPr>
          <a:xfrm>
            <a:off x="2429475" y="6156488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Activation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ReLU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3" name="Google Shape;273;g279f42d699f_8_167"/>
          <p:cNvCxnSpPr/>
          <p:nvPr/>
        </p:nvCxnSpPr>
        <p:spPr>
          <a:xfrm>
            <a:off x="4258275" y="71306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g279f42d699f_8_167"/>
          <p:cNvCxnSpPr/>
          <p:nvPr/>
        </p:nvCxnSpPr>
        <p:spPr>
          <a:xfrm>
            <a:off x="4258275" y="108884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g279f42d699f_8_167"/>
          <p:cNvSpPr/>
          <p:nvPr/>
        </p:nvSpPr>
        <p:spPr>
          <a:xfrm>
            <a:off x="2429475" y="11166925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0.3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6" name="Google Shape;276;g279f42d699f_8_167"/>
          <p:cNvSpPr/>
          <p:nvPr/>
        </p:nvSpPr>
        <p:spPr>
          <a:xfrm>
            <a:off x="7038375" y="6097275"/>
            <a:ext cx="3657600" cy="3479400"/>
          </a:xfrm>
          <a:prstGeom prst="roundRect">
            <a:avLst>
              <a:gd fmla="val 16667" name="adj"/>
            </a:avLst>
          </a:prstGeom>
          <a:solidFill>
            <a:srgbClr val="E86D62"/>
          </a:solidFill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TRAINABLE PARAMETERS</a:t>
            </a:r>
            <a:endParaRPr b="1"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886274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TRAINING ACCURACY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97.9%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VALIDATION ACCURACY </a:t>
            </a:r>
            <a:endParaRPr b="1"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80.3%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7" name="Google Shape;277;g279f42d699f_8_167"/>
          <p:cNvCxnSpPr/>
          <p:nvPr/>
        </p:nvCxnSpPr>
        <p:spPr>
          <a:xfrm>
            <a:off x="4258275" y="121409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g279f42d699f_8_167"/>
          <p:cNvSpPr/>
          <p:nvPr/>
        </p:nvSpPr>
        <p:spPr>
          <a:xfrm>
            <a:off x="2429475" y="1241955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86D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86D62"/>
                </a:solidFill>
                <a:latin typeface="Nunito Sans"/>
                <a:ea typeface="Nunito Sans"/>
                <a:cs typeface="Nunito Sans"/>
                <a:sym typeface="Nunito Sans"/>
              </a:rPr>
              <a:t>Dense</a:t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output dimension 10 - Softmax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9" name="Google Shape;279;g279f42d699f_8_167"/>
          <p:cNvCxnSpPr>
            <a:stCxn id="278" idx="0"/>
            <a:endCxn id="278" idx="0"/>
          </p:cNvCxnSpPr>
          <p:nvPr/>
        </p:nvCxnSpPr>
        <p:spPr>
          <a:xfrm>
            <a:off x="4258275" y="12419550"/>
            <a:ext cx="0" cy="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g279f42d699f_8_167"/>
          <p:cNvCxnSpPr>
            <a:stCxn id="278" idx="3"/>
            <a:endCxn id="276" idx="2"/>
          </p:cNvCxnSpPr>
          <p:nvPr/>
        </p:nvCxnSpPr>
        <p:spPr>
          <a:xfrm flipH="1" rot="10800000">
            <a:off x="6087075" y="9576600"/>
            <a:ext cx="2780100" cy="3330000"/>
          </a:xfrm>
          <a:prstGeom prst="bentConnector2">
            <a:avLst/>
          </a:prstGeom>
          <a:noFill/>
          <a:ln cap="flat" cmpd="sng" w="762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g279f42d699f_8_167"/>
          <p:cNvSpPr txBox="1"/>
          <p:nvPr/>
        </p:nvSpPr>
        <p:spPr>
          <a:xfrm>
            <a:off x="14173800" y="2743200"/>
            <a:ext cx="826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HYPERPARAMETER-TUNED MODEL</a:t>
            </a:r>
            <a:endParaRPr b="1" sz="28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 Medium"/>
                <a:ea typeface="Nunito Sans Medium"/>
                <a:cs typeface="Nunito Sans Medium"/>
                <a:sym typeface="Nunito Sans Medium"/>
              </a:rPr>
              <a:t>BEST ARCHITECTURE &amp; MODEL PERFORMANCES</a:t>
            </a:r>
            <a:endParaRPr sz="1900">
              <a:solidFill>
                <a:schemeClr val="dk2"/>
              </a:solidFill>
              <a:latin typeface="Nunito Sans Medium"/>
              <a:ea typeface="Nunito Sans Medium"/>
              <a:cs typeface="Nunito Sans Medium"/>
              <a:sym typeface="Nunito Sans Medium"/>
            </a:endParaRPr>
          </a:p>
        </p:txBody>
      </p:sp>
      <p:sp>
        <p:nvSpPr>
          <p:cNvPr id="282" name="Google Shape;282;g279f42d699f_8_167"/>
          <p:cNvSpPr/>
          <p:nvPr/>
        </p:nvSpPr>
        <p:spPr>
          <a:xfrm>
            <a:off x="13182600" y="3651300"/>
            <a:ext cx="36576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Input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Sequential()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3" name="Google Shape;283;g279f42d699f_8_167"/>
          <p:cNvSpPr/>
          <p:nvPr/>
        </p:nvSpPr>
        <p:spPr>
          <a:xfrm>
            <a:off x="13182600" y="4827725"/>
            <a:ext cx="2469000" cy="12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Conv2D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64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 3x5 filters - l2 regularization - ReLU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4" name="Google Shape;284;g279f42d699f_8_167"/>
          <p:cNvSpPr/>
          <p:nvPr/>
        </p:nvSpPr>
        <p:spPr>
          <a:xfrm>
            <a:off x="13182600" y="6358775"/>
            <a:ext cx="2560200" cy="6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BatchNormalization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85" name="Google Shape;285;g279f42d699f_8_167"/>
          <p:cNvCxnSpPr>
            <a:stCxn id="282" idx="2"/>
            <a:endCxn id="283" idx="0"/>
          </p:cNvCxnSpPr>
          <p:nvPr/>
        </p:nvCxnSpPr>
        <p:spPr>
          <a:xfrm flipH="1">
            <a:off x="14417100" y="4625400"/>
            <a:ext cx="594300" cy="2022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g279f42d699f_8_167"/>
          <p:cNvCxnSpPr/>
          <p:nvPr/>
        </p:nvCxnSpPr>
        <p:spPr>
          <a:xfrm>
            <a:off x="14462700" y="60803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g279f42d699f_8_167"/>
          <p:cNvCxnSpPr/>
          <p:nvPr/>
        </p:nvCxnSpPr>
        <p:spPr>
          <a:xfrm>
            <a:off x="14462700" y="70144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g279f42d699f_8_167"/>
          <p:cNvSpPr/>
          <p:nvPr/>
        </p:nvSpPr>
        <p:spPr>
          <a:xfrm>
            <a:off x="13185650" y="9882000"/>
            <a:ext cx="3657600" cy="64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Flatten</a:t>
            </a:r>
            <a:endParaRPr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8" name="Google Shape;288;g279f42d699f_8_167"/>
          <p:cNvSpPr/>
          <p:nvPr/>
        </p:nvSpPr>
        <p:spPr>
          <a:xfrm>
            <a:off x="13185648" y="10621388"/>
            <a:ext cx="3657600" cy="9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Dense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output dimension 128 - ReLU activation - l2 regularization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" name="Google Shape;257;g279f42d699f_8_167"/>
          <p:cNvSpPr/>
          <p:nvPr/>
        </p:nvSpPr>
        <p:spPr>
          <a:xfrm>
            <a:off x="13185638" y="12440350"/>
            <a:ext cx="3657600" cy="97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Dense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output dimension 10 - Softmax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89" name="Google Shape;289;g279f42d699f_8_167"/>
          <p:cNvCxnSpPr>
            <a:stCxn id="257" idx="0"/>
            <a:endCxn id="257" idx="0"/>
          </p:cNvCxnSpPr>
          <p:nvPr/>
        </p:nvCxnSpPr>
        <p:spPr>
          <a:xfrm>
            <a:off x="15014438" y="12440350"/>
            <a:ext cx="0" cy="0"/>
          </a:xfrm>
          <a:prstGeom prst="straightConnector1">
            <a:avLst/>
          </a:prstGeom>
          <a:noFill/>
          <a:ln cap="flat" cmpd="sng" w="38100">
            <a:solidFill>
              <a:srgbClr val="E86D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g279f42d699f_8_167"/>
          <p:cNvSpPr/>
          <p:nvPr/>
        </p:nvSpPr>
        <p:spPr>
          <a:xfrm>
            <a:off x="13182600" y="7292800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MaxPooling2D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2x2 pool size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91" name="Google Shape;291;g279f42d699f_8_167"/>
          <p:cNvCxnSpPr/>
          <p:nvPr/>
        </p:nvCxnSpPr>
        <p:spPr>
          <a:xfrm>
            <a:off x="14462700" y="82670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g279f42d699f_8_167"/>
          <p:cNvSpPr/>
          <p:nvPr/>
        </p:nvSpPr>
        <p:spPr>
          <a:xfrm>
            <a:off x="13182600" y="8545488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0.0-0.5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3" name="Google Shape;293;g279f42d699f_8_167"/>
          <p:cNvSpPr/>
          <p:nvPr/>
        </p:nvSpPr>
        <p:spPr>
          <a:xfrm>
            <a:off x="17026950" y="4827725"/>
            <a:ext cx="2560200" cy="12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Conv2D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224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 3x5 filters - l2 regularization - ReLU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4" name="Google Shape;294;g279f42d699f_8_167"/>
          <p:cNvSpPr/>
          <p:nvPr/>
        </p:nvSpPr>
        <p:spPr>
          <a:xfrm>
            <a:off x="17026950" y="6358775"/>
            <a:ext cx="2560200" cy="6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BatchNormalization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95" name="Google Shape;295;g279f42d699f_8_167"/>
          <p:cNvCxnSpPr/>
          <p:nvPr/>
        </p:nvCxnSpPr>
        <p:spPr>
          <a:xfrm>
            <a:off x="18307050" y="60803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g279f42d699f_8_167"/>
          <p:cNvCxnSpPr/>
          <p:nvPr/>
        </p:nvCxnSpPr>
        <p:spPr>
          <a:xfrm>
            <a:off x="18307050" y="70144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g279f42d699f_8_167"/>
          <p:cNvSpPr/>
          <p:nvPr/>
        </p:nvSpPr>
        <p:spPr>
          <a:xfrm>
            <a:off x="17026950" y="7292800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MaxPooling2D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2x2 pool size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98" name="Google Shape;298;g279f42d699f_8_167"/>
          <p:cNvCxnSpPr/>
          <p:nvPr/>
        </p:nvCxnSpPr>
        <p:spPr>
          <a:xfrm>
            <a:off x="18307050" y="82670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g279f42d699f_8_167"/>
          <p:cNvSpPr/>
          <p:nvPr/>
        </p:nvSpPr>
        <p:spPr>
          <a:xfrm>
            <a:off x="17026950" y="8545488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0.0-0.5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0" name="Google Shape;300;g279f42d699f_8_167"/>
          <p:cNvSpPr/>
          <p:nvPr/>
        </p:nvSpPr>
        <p:spPr>
          <a:xfrm>
            <a:off x="20871300" y="4827725"/>
            <a:ext cx="2560200" cy="125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Conv2D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160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 3x5 filters - l2 regularization - ReLU activation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1" name="Google Shape;301;g279f42d699f_8_167"/>
          <p:cNvSpPr/>
          <p:nvPr/>
        </p:nvSpPr>
        <p:spPr>
          <a:xfrm>
            <a:off x="20871300" y="6358775"/>
            <a:ext cx="2560200" cy="64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BatchNormalization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02" name="Google Shape;302;g279f42d699f_8_167"/>
          <p:cNvCxnSpPr/>
          <p:nvPr/>
        </p:nvCxnSpPr>
        <p:spPr>
          <a:xfrm>
            <a:off x="22151400" y="60803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g279f42d699f_8_167"/>
          <p:cNvCxnSpPr/>
          <p:nvPr/>
        </p:nvCxnSpPr>
        <p:spPr>
          <a:xfrm>
            <a:off x="22151400" y="701445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g279f42d699f_8_167"/>
          <p:cNvSpPr/>
          <p:nvPr/>
        </p:nvSpPr>
        <p:spPr>
          <a:xfrm>
            <a:off x="20871300" y="7292800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MaxPooling2D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2x2 pool size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05" name="Google Shape;305;g279f42d699f_8_167"/>
          <p:cNvCxnSpPr/>
          <p:nvPr/>
        </p:nvCxnSpPr>
        <p:spPr>
          <a:xfrm>
            <a:off x="22151400" y="8267000"/>
            <a:ext cx="0" cy="278400"/>
          </a:xfrm>
          <a:prstGeom prst="straightConnector1">
            <a:avLst/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g279f42d699f_8_167"/>
          <p:cNvSpPr/>
          <p:nvPr/>
        </p:nvSpPr>
        <p:spPr>
          <a:xfrm>
            <a:off x="20871300" y="8545488"/>
            <a:ext cx="2560200" cy="97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0.0-0.5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07" name="Google Shape;307;g279f42d699f_8_167"/>
          <p:cNvCxnSpPr>
            <a:stCxn id="292" idx="3"/>
            <a:endCxn id="293" idx="1"/>
          </p:cNvCxnSpPr>
          <p:nvPr/>
        </p:nvCxnSpPr>
        <p:spPr>
          <a:xfrm flipH="1" rot="10800000">
            <a:off x="15742800" y="5453838"/>
            <a:ext cx="1284300" cy="35787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g279f42d699f_8_167"/>
          <p:cNvCxnSpPr>
            <a:stCxn id="299" idx="3"/>
            <a:endCxn id="300" idx="1"/>
          </p:cNvCxnSpPr>
          <p:nvPr/>
        </p:nvCxnSpPr>
        <p:spPr>
          <a:xfrm flipH="1" rot="10800000">
            <a:off x="19587150" y="5453838"/>
            <a:ext cx="1284300" cy="35787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g279f42d699f_8_167"/>
          <p:cNvCxnSpPr>
            <a:stCxn id="306" idx="2"/>
            <a:endCxn id="256" idx="0"/>
          </p:cNvCxnSpPr>
          <p:nvPr/>
        </p:nvCxnSpPr>
        <p:spPr>
          <a:xfrm rot="5400000">
            <a:off x="18401700" y="6132288"/>
            <a:ext cx="362400" cy="71370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g279f42d699f_8_167"/>
          <p:cNvSpPr/>
          <p:nvPr/>
        </p:nvSpPr>
        <p:spPr>
          <a:xfrm>
            <a:off x="18307050" y="10143700"/>
            <a:ext cx="5124600" cy="2783700"/>
          </a:xfrm>
          <a:prstGeom prst="roundRect">
            <a:avLst>
              <a:gd fmla="val 16667" name="adj"/>
            </a:avLst>
          </a:prstGeom>
          <a:solidFill>
            <a:srgbClr val="418DB3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57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E86D6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1" name="Google Shape;311;g279f42d699f_8_167"/>
          <p:cNvSpPr txBox="1"/>
          <p:nvPr/>
        </p:nvSpPr>
        <p:spPr>
          <a:xfrm>
            <a:off x="18489700" y="10333150"/>
            <a:ext cx="25602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TRAINABLE PARAMETERS</a:t>
            </a:r>
            <a:endParaRPr b="1"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1769866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TRAINING ACCURACY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98.2%</a:t>
            </a:r>
            <a:endParaRPr sz="3500"/>
          </a:p>
        </p:txBody>
      </p:sp>
      <p:sp>
        <p:nvSpPr>
          <p:cNvPr id="312" name="Google Shape;312;g279f42d699f_8_167"/>
          <p:cNvSpPr txBox="1"/>
          <p:nvPr/>
        </p:nvSpPr>
        <p:spPr>
          <a:xfrm>
            <a:off x="21049900" y="10331950"/>
            <a:ext cx="25602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VALIDATION ACCURACY </a:t>
            </a:r>
            <a:endParaRPr b="1"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84.8</a:t>
            </a: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%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TESTING ACCURACY</a:t>
            </a:r>
            <a:endParaRPr sz="1900">
              <a:solidFill>
                <a:srgbClr val="12114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1142"/>
                </a:solidFill>
                <a:latin typeface="Nunito Sans"/>
                <a:ea typeface="Nunito Sans"/>
                <a:cs typeface="Nunito Sans"/>
                <a:sym typeface="Nunito Sans"/>
              </a:rPr>
              <a:t>84.6%</a:t>
            </a:r>
            <a:endParaRPr sz="3500">
              <a:solidFill>
                <a:srgbClr val="121142"/>
              </a:solidFill>
            </a:endParaRPr>
          </a:p>
        </p:txBody>
      </p:sp>
      <p:cxnSp>
        <p:nvCxnSpPr>
          <p:cNvPr id="313" name="Google Shape;313;g279f42d699f_8_167"/>
          <p:cNvCxnSpPr>
            <a:stCxn id="257" idx="3"/>
            <a:endCxn id="310" idx="1"/>
          </p:cNvCxnSpPr>
          <p:nvPr/>
        </p:nvCxnSpPr>
        <p:spPr>
          <a:xfrm flipH="1" rot="10800000">
            <a:off x="16843238" y="11535700"/>
            <a:ext cx="1463700" cy="1391700"/>
          </a:xfrm>
          <a:prstGeom prst="bentConnector3">
            <a:avLst>
              <a:gd fmla="val 50004" name="adj1"/>
            </a:avLst>
          </a:prstGeom>
          <a:noFill/>
          <a:ln cap="flat" cmpd="sng" w="76200">
            <a:solidFill>
              <a:srgbClr val="418DB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g279f42d699f_8_167"/>
          <p:cNvSpPr/>
          <p:nvPr/>
        </p:nvSpPr>
        <p:spPr>
          <a:xfrm>
            <a:off x="13185650" y="11694675"/>
            <a:ext cx="3657600" cy="64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rgbClr val="418D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418DB3"/>
                </a:solidFill>
                <a:latin typeface="Nunito Sans"/>
                <a:ea typeface="Nunito Sans"/>
                <a:cs typeface="Nunito Sans"/>
                <a:sym typeface="Nunito Sans"/>
              </a:rPr>
              <a:t>Dropout</a:t>
            </a:r>
            <a:endParaRPr b="1" sz="1900">
              <a:solidFill>
                <a:srgbClr val="418DB3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0.0-0.5</a:t>
            </a:r>
            <a:r>
              <a:rPr lang="en-US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dropout rate</a:t>
            </a:r>
            <a:endParaRPr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9ee1af5a9_0_0"/>
          <p:cNvSpPr txBox="1"/>
          <p:nvPr/>
        </p:nvSpPr>
        <p:spPr>
          <a:xfrm>
            <a:off x="7808400" y="457200"/>
            <a:ext cx="8767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12114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MODELING</a:t>
            </a:r>
            <a:endParaRPr sz="8000">
              <a:solidFill>
                <a:srgbClr val="12114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320" name="Google Shape;320;g279ee1af5a9_0_0"/>
          <p:cNvSpPr txBox="1"/>
          <p:nvPr/>
        </p:nvSpPr>
        <p:spPr>
          <a:xfrm>
            <a:off x="7808400" y="1562700"/>
            <a:ext cx="876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With Data Augmentation</a:t>
            </a:r>
            <a:endParaRPr sz="30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21" name="Google Shape;321;g279ee1af5a9_0_0"/>
          <p:cNvGrpSpPr/>
          <p:nvPr/>
        </p:nvGrpSpPr>
        <p:grpSpPr>
          <a:xfrm>
            <a:off x="2572350" y="3672675"/>
            <a:ext cx="5760600" cy="9255900"/>
            <a:chOff x="2572350" y="3672675"/>
            <a:chExt cx="5760600" cy="9255900"/>
          </a:xfrm>
        </p:grpSpPr>
        <p:sp>
          <p:nvSpPr>
            <p:cNvPr id="322" name="Google Shape;322;g279ee1af5a9_0_0"/>
            <p:cNvSpPr/>
            <p:nvPr/>
          </p:nvSpPr>
          <p:spPr>
            <a:xfrm>
              <a:off x="2572350" y="11506625"/>
              <a:ext cx="5760600" cy="548100"/>
            </a:xfrm>
            <a:prstGeom prst="rect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274300" spcFirstLastPara="1" rIns="274300" wrap="square" tIns="27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23" name="Google Shape;323;g279ee1af5a9_0_0"/>
            <p:cNvSpPr/>
            <p:nvPr/>
          </p:nvSpPr>
          <p:spPr>
            <a:xfrm>
              <a:off x="2572350" y="11171775"/>
              <a:ext cx="5760600" cy="1756800"/>
            </a:xfrm>
            <a:prstGeom prst="diamond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24" name="Google Shape;324;g279ee1af5a9_0_0"/>
            <p:cNvSpPr/>
            <p:nvPr/>
          </p:nvSpPr>
          <p:spPr>
            <a:xfrm>
              <a:off x="2572350" y="10643450"/>
              <a:ext cx="5760600" cy="175680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25" name="Google Shape;325;g279ee1af5a9_0_0"/>
            <p:cNvSpPr/>
            <p:nvPr/>
          </p:nvSpPr>
          <p:spPr>
            <a:xfrm>
              <a:off x="2572350" y="3672675"/>
              <a:ext cx="5760600" cy="1756800"/>
            </a:xfrm>
            <a:prstGeom prst="diamond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26" name="Google Shape;326;g279ee1af5a9_0_0"/>
            <p:cNvSpPr/>
            <p:nvPr/>
          </p:nvSpPr>
          <p:spPr>
            <a:xfrm>
              <a:off x="2572350" y="10297925"/>
              <a:ext cx="5760600" cy="1756800"/>
            </a:xfrm>
            <a:prstGeom prst="diamond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27" name="Google Shape;327;g279ee1af5a9_0_0"/>
            <p:cNvSpPr/>
            <p:nvPr/>
          </p:nvSpPr>
          <p:spPr>
            <a:xfrm>
              <a:off x="2572350" y="4551075"/>
              <a:ext cx="5760600" cy="6620700"/>
            </a:xfrm>
            <a:prstGeom prst="rect">
              <a:avLst/>
            </a:prstGeom>
            <a:solidFill>
              <a:srgbClr val="87C243"/>
            </a:solidFill>
            <a:ln>
              <a:noFill/>
            </a:ln>
          </p:spPr>
          <p:txBody>
            <a:bodyPr anchorCtr="0" anchor="t" bIns="91425" lIns="274300" spcFirstLastPara="1" rIns="274300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WHY DATA AUGMENTATION</a:t>
              </a:r>
              <a:endParaRPr b="1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 image classification</a:t>
              </a:r>
              <a:endParaRPr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Data augmentation techniques are widely used in image classification, because they</a:t>
              </a:r>
              <a:endParaRPr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ENHANCE MODEL GENERALIZATION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INCREASE TRAINING DATA VARIABILITY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REDUCE OVERFITTING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MAXIMIZE MODEL PERFORMANCE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28" name="Google Shape;328;g279ee1af5a9_0_0"/>
          <p:cNvGrpSpPr/>
          <p:nvPr/>
        </p:nvGrpSpPr>
        <p:grpSpPr>
          <a:xfrm>
            <a:off x="16051050" y="3672675"/>
            <a:ext cx="5760600" cy="9255900"/>
            <a:chOff x="2572350" y="3672675"/>
            <a:chExt cx="5760600" cy="9255900"/>
          </a:xfrm>
        </p:grpSpPr>
        <p:sp>
          <p:nvSpPr>
            <p:cNvPr id="329" name="Google Shape;329;g279ee1af5a9_0_0"/>
            <p:cNvSpPr/>
            <p:nvPr/>
          </p:nvSpPr>
          <p:spPr>
            <a:xfrm>
              <a:off x="2572350" y="11506625"/>
              <a:ext cx="5760600" cy="548100"/>
            </a:xfrm>
            <a:prstGeom prst="rect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274300" spcFirstLastPara="1" rIns="274300" wrap="square" tIns="274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30" name="Google Shape;330;g279ee1af5a9_0_0"/>
            <p:cNvSpPr/>
            <p:nvPr/>
          </p:nvSpPr>
          <p:spPr>
            <a:xfrm>
              <a:off x="2572350" y="11171775"/>
              <a:ext cx="5760600" cy="1756800"/>
            </a:xfrm>
            <a:prstGeom prst="diamond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31" name="Google Shape;331;g279ee1af5a9_0_0"/>
            <p:cNvSpPr/>
            <p:nvPr/>
          </p:nvSpPr>
          <p:spPr>
            <a:xfrm>
              <a:off x="2572350" y="10643450"/>
              <a:ext cx="5760600" cy="175680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32" name="Google Shape;332;g279ee1af5a9_0_0"/>
            <p:cNvSpPr/>
            <p:nvPr/>
          </p:nvSpPr>
          <p:spPr>
            <a:xfrm>
              <a:off x="2572350" y="3672675"/>
              <a:ext cx="5760600" cy="1756800"/>
            </a:xfrm>
            <a:prstGeom prst="diamond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33" name="Google Shape;333;g279ee1af5a9_0_0"/>
            <p:cNvSpPr/>
            <p:nvPr/>
          </p:nvSpPr>
          <p:spPr>
            <a:xfrm>
              <a:off x="2572350" y="10297925"/>
              <a:ext cx="5760600" cy="1756800"/>
            </a:xfrm>
            <a:prstGeom prst="diamond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rgbClr val="0E0E0E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334" name="Google Shape;334;g279ee1af5a9_0_0"/>
            <p:cNvSpPr/>
            <p:nvPr/>
          </p:nvSpPr>
          <p:spPr>
            <a:xfrm>
              <a:off x="2572350" y="4551075"/>
              <a:ext cx="5760600" cy="6620700"/>
            </a:xfrm>
            <a:prstGeom prst="rect">
              <a:avLst/>
            </a:prstGeom>
            <a:solidFill>
              <a:srgbClr val="418DB3"/>
            </a:solidFill>
            <a:ln>
              <a:noFill/>
            </a:ln>
          </p:spPr>
          <p:txBody>
            <a:bodyPr anchorCtr="0" anchor="t" bIns="91425" lIns="274300" spcFirstLastPara="1" rIns="274300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AUGMENTATION</a:t>
              </a:r>
              <a:endParaRPr b="1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Used in our models</a:t>
              </a:r>
              <a:endParaRPr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Baseline model:</a:t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HORIZONTAL FLIP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Hyperparameter-tuned model:</a:t>
              </a:r>
              <a:endParaRPr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HORIZONTAL FLIP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ROTATION ±20°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Nunito Sans"/>
                <a:buChar char="●"/>
              </a:pPr>
              <a:r>
                <a:rPr b="1" lang="en-US" sz="2400">
                  <a:solidFill>
                    <a:schemeClr val="lt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ZOOMING  ±15°</a:t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21142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Augmentation has been applied on the </a:t>
              </a:r>
              <a:r>
                <a:rPr lang="en-US" sz="2000">
                  <a:solidFill>
                    <a:schemeClr val="lt1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training dataset</a:t>
              </a:r>
              <a:r>
                <a:rPr lang="en-US" sz="2000">
                  <a:solidFill>
                    <a:srgbClr val="121142"/>
                  </a:solidFill>
                  <a:latin typeface="Nunito Sans Light"/>
                  <a:ea typeface="Nunito Sans Light"/>
                  <a:cs typeface="Nunito Sans Light"/>
                  <a:sym typeface="Nunito Sans Light"/>
                </a:rPr>
                <a:t> only.</a:t>
              </a:r>
              <a:endParaRPr sz="2000">
                <a:solidFill>
                  <a:srgbClr val="121142"/>
                </a:solidFill>
                <a:latin typeface="Nunito Sans Light"/>
                <a:ea typeface="Nunito Sans Light"/>
                <a:cs typeface="Nunito Sans Light"/>
                <a:sym typeface="Nunito Sans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t/>
              </a:r>
              <a:endParaRPr b="1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335" name="Google Shape;335;g279ee1af5a9_0_0"/>
          <p:cNvSpPr/>
          <p:nvPr/>
        </p:nvSpPr>
        <p:spPr>
          <a:xfrm>
            <a:off x="9311700" y="11506625"/>
            <a:ext cx="5760600" cy="548100"/>
          </a:xfrm>
          <a:prstGeom prst="rect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274300" spcFirstLastPara="1" rIns="274300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6" name="Google Shape;336;g279ee1af5a9_0_0"/>
          <p:cNvSpPr/>
          <p:nvPr/>
        </p:nvSpPr>
        <p:spPr>
          <a:xfrm>
            <a:off x="9311700" y="11171775"/>
            <a:ext cx="5760600" cy="1756800"/>
          </a:xfrm>
          <a:prstGeom prst="diamond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0E0E0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7" name="Google Shape;337;g279ee1af5a9_0_0"/>
          <p:cNvSpPr/>
          <p:nvPr/>
        </p:nvSpPr>
        <p:spPr>
          <a:xfrm>
            <a:off x="9311700" y="10643450"/>
            <a:ext cx="5760600" cy="17568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0E0E0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8" name="Google Shape;338;g279ee1af5a9_0_0"/>
          <p:cNvSpPr/>
          <p:nvPr/>
        </p:nvSpPr>
        <p:spPr>
          <a:xfrm>
            <a:off x="9311700" y="3672675"/>
            <a:ext cx="5760600" cy="1756800"/>
          </a:xfrm>
          <a:prstGeom prst="diamond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0E0E0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9" name="Google Shape;339;g279ee1af5a9_0_0"/>
          <p:cNvSpPr/>
          <p:nvPr/>
        </p:nvSpPr>
        <p:spPr>
          <a:xfrm>
            <a:off x="9311700" y="10297925"/>
            <a:ext cx="5760600" cy="1756800"/>
          </a:xfrm>
          <a:prstGeom prst="diamond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2400">
              <a:solidFill>
                <a:srgbClr val="0E0E0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0" name="Google Shape;340;g279ee1af5a9_0_0"/>
          <p:cNvSpPr/>
          <p:nvPr/>
        </p:nvSpPr>
        <p:spPr>
          <a:xfrm>
            <a:off x="9311700" y="4551075"/>
            <a:ext cx="5760600" cy="6620700"/>
          </a:xfrm>
          <a:prstGeom prst="rect">
            <a:avLst/>
          </a:prstGeom>
          <a:solidFill>
            <a:srgbClr val="51B08B"/>
          </a:solidFill>
          <a:ln>
            <a:noFill/>
          </a:ln>
        </p:spPr>
        <p:txBody>
          <a:bodyPr anchorCtr="0" anchor="t" bIns="91425" lIns="274300" spcFirstLastPara="1" rIns="18287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AUGMENTATIONS</a:t>
            </a:r>
            <a:endParaRPr b="1" sz="2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Real-world applicability in emotion classification</a:t>
            </a:r>
            <a:endParaRPr sz="19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Data augmentation enhances the model’s ability to accurately classify emotions in diverse and unpredictable real-world conditions.</a:t>
            </a:r>
            <a:endParaRPr sz="2000">
              <a:solidFill>
                <a:schemeClr val="lt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HANDLING NATURAL HEAD MOVEMENTS</a:t>
            </a:r>
            <a:endParaRPr b="1" sz="2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DEALING WITH FACIAL ANGLE CHANGES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Char char="●"/>
            </a:pPr>
            <a:r>
              <a:rPr b="1" lang="en-U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MANAGING DISTANCE VARIATIONS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