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2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50" autoAdjust="0"/>
  </p:normalViewPr>
  <p:slideViewPr>
    <p:cSldViewPr snapToGrid="0">
      <p:cViewPr varScale="1">
        <p:scale>
          <a:sx n="75" d="100"/>
          <a:sy n="75" d="100"/>
        </p:scale>
        <p:origin x="1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39A5A-A588-48FC-B60F-0C3E351FF3D1}" type="datetimeFigureOut">
              <a:rPr lang="sr-Latn-RS" smtClean="0"/>
              <a:t>29.8.2024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22E3C-AF12-45A5-9B0F-F109E06970A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916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22E3C-AF12-45A5-9B0F-F109E06970A9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8040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22E3C-AF12-45A5-9B0F-F109E06970A9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5956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8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88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78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5625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743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976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628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2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6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1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8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0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8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5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0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F8082C-0922-4249-A612-B415F5231620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Basic-idea-of-KPCA-a-linear-PCA-and-b-kernel-PCA_fig1_25908338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searchgate.net/figure/Basic-idea-of-KPCA-a-linear-PCA-and-b-kernel-PCA_fig1_259083384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8709-7CA5-F3DD-FD25-6ABAE3B1A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92" y="1507754"/>
            <a:ext cx="6666980" cy="2658269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Komparativna</a:t>
            </a:r>
            <a:r>
              <a:rPr lang="en-US" sz="3200" dirty="0"/>
              <a:t> </a:t>
            </a:r>
            <a:r>
              <a:rPr lang="en-US" sz="3200" dirty="0" err="1"/>
              <a:t>analiza</a:t>
            </a:r>
            <a:r>
              <a:rPr lang="en-US" sz="3200" dirty="0"/>
              <a:t> </a:t>
            </a:r>
            <a:r>
              <a:rPr lang="en-US" sz="3200" dirty="0" err="1"/>
              <a:t>linearnih</a:t>
            </a:r>
            <a:r>
              <a:rPr lang="en-US" sz="3200" dirty="0"/>
              <a:t> I </a:t>
            </a:r>
            <a:r>
              <a:rPr lang="en-US" sz="3200" dirty="0" err="1"/>
              <a:t>nelinearnih</a:t>
            </a:r>
            <a:r>
              <a:rPr lang="en-US" sz="3200" dirty="0"/>
              <a:t> </a:t>
            </a:r>
            <a:r>
              <a:rPr lang="en-US" sz="3200" dirty="0" err="1"/>
              <a:t>metoda</a:t>
            </a:r>
            <a:r>
              <a:rPr lang="en-US" sz="3200" dirty="0"/>
              <a:t> za </a:t>
            </a:r>
            <a:r>
              <a:rPr lang="en-US" sz="3200" dirty="0" err="1"/>
              <a:t>redukciju</a:t>
            </a:r>
            <a:r>
              <a:rPr lang="en-US" sz="3200" dirty="0"/>
              <a:t> </a:t>
            </a:r>
            <a:r>
              <a:rPr lang="en-US" sz="3200" dirty="0" err="1"/>
              <a:t>dimenzija</a:t>
            </a:r>
            <a:endParaRPr lang="sr-Latn-R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689D0-1AF7-F3C9-863A-7DCFA5597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109" y="4437311"/>
            <a:ext cx="6666980" cy="1172200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Radila</a:t>
            </a:r>
            <a:r>
              <a:rPr lang="en-US" sz="2000" dirty="0">
                <a:solidFill>
                  <a:schemeClr val="tx1"/>
                </a:solidFill>
              </a:rPr>
              <a:t>: Dragana Ninkovic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Mentor: Predrag Tadic</a:t>
            </a:r>
            <a:endParaRPr lang="sr-Latn-R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4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DC157-16AD-5CC8-2AEE-ECB76FAA69C6}"/>
              </a:ext>
            </a:extLst>
          </p:cNvPr>
          <p:cNvSpPr txBox="1"/>
          <p:nvPr/>
        </p:nvSpPr>
        <p:spPr>
          <a:xfrm>
            <a:off x="1189703" y="816077"/>
            <a:ext cx="8760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preuzete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:</a:t>
            </a:r>
          </a:p>
          <a:p>
            <a:r>
              <a:rPr lang="en-US" dirty="0"/>
              <a:t>[1] </a:t>
            </a:r>
            <a:r>
              <a:rPr lang="sr-Latn-RS" dirty="0">
                <a:hlinkClick r:id="rId2"/>
              </a:rPr>
              <a:t>https://www.researchgate.net/figure/Basic-idea-of-KPCA-a-linear-PCA-and-b-kernel-PCA_fig1_259083384</a:t>
            </a:r>
            <a:endParaRPr lang="en-US" dirty="0"/>
          </a:p>
          <a:p>
            <a:r>
              <a:rPr lang="en-US" dirty="0"/>
              <a:t>[2]  </a:t>
            </a:r>
            <a:r>
              <a:rPr lang="sr-Latn-RS" dirty="0"/>
              <a:t>https://www.google.com/url?sa=i&amp;url=https%3A%2F%2Fmedium.com%2F%40Vivek06%2Fcrowding-problem-c9ba85c3bb2d&amp;psig=AOvVaw3KLuVNdJjL_8rsmPBVh34B&amp;ust=1724964547044000&amp;source=images&amp;cd=vfe&amp;opi=89978449&amp;ved=0CBQQjRxqFwoTCNjNovDHmIgDFQAAAAAdAAAAABAE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4431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DE091-85E5-7D47-82EE-2B876FDC08D9}"/>
              </a:ext>
            </a:extLst>
          </p:cNvPr>
          <p:cNvSpPr txBox="1"/>
          <p:nvPr/>
        </p:nvSpPr>
        <p:spPr>
          <a:xfrm>
            <a:off x="1440426" y="2005902"/>
            <a:ext cx="93111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Zasto</a:t>
            </a:r>
            <a:r>
              <a:rPr lang="en-US" sz="2000" dirty="0"/>
              <a:t> se </a:t>
            </a:r>
            <a:r>
              <a:rPr lang="en-US" sz="2000" dirty="0" err="1"/>
              <a:t>koriste</a:t>
            </a:r>
            <a:r>
              <a:rPr lang="en-US" sz="2000" dirty="0"/>
              <a:t> </a:t>
            </a:r>
            <a:r>
              <a:rPr lang="en-US" sz="2000" dirty="0" err="1"/>
              <a:t>metodi</a:t>
            </a:r>
            <a:r>
              <a:rPr lang="en-US" sz="2000" dirty="0"/>
              <a:t> za </a:t>
            </a:r>
            <a:r>
              <a:rPr lang="en-US" sz="2000" dirty="0" err="1"/>
              <a:t>redukciju</a:t>
            </a:r>
            <a:r>
              <a:rPr lang="en-US" sz="2000" dirty="0"/>
              <a:t> </a:t>
            </a:r>
            <a:r>
              <a:rPr lang="en-US" sz="2000" dirty="0" err="1"/>
              <a:t>dimenzija</a:t>
            </a:r>
            <a:r>
              <a:rPr lang="en-US" sz="20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Posmatrani</a:t>
            </a:r>
            <a:r>
              <a:rPr lang="en-US" sz="2000" dirty="0"/>
              <a:t> </a:t>
            </a:r>
            <a:r>
              <a:rPr lang="en-US" sz="2000" dirty="0" err="1"/>
              <a:t>metodi</a:t>
            </a:r>
            <a:r>
              <a:rPr lang="en-US" sz="20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/>
              <a:t>Kernel PCA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/>
              <a:t>SNE I t-SNE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/>
              <a:t>UMAP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Korisceni</a:t>
            </a:r>
            <a:r>
              <a:rPr lang="en-US" sz="2000" dirty="0"/>
              <a:t> </a:t>
            </a:r>
            <a:r>
              <a:rPr lang="en-US" sz="2000" dirty="0" err="1"/>
              <a:t>skupovi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/>
              <a:t>MNIST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Svajcarska</a:t>
            </a:r>
            <a:r>
              <a:rPr lang="en-US" sz="2000" dirty="0"/>
              <a:t> </a:t>
            </a:r>
            <a:r>
              <a:rPr lang="en-US" sz="2000" dirty="0" err="1"/>
              <a:t>rolnica</a:t>
            </a:r>
            <a:endParaRPr lang="en-US" sz="20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/>
              <a:t>S-</a:t>
            </a:r>
            <a:r>
              <a:rPr lang="en-US" sz="2000" dirty="0" err="1"/>
              <a:t>kriva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Cilj</a:t>
            </a:r>
            <a:r>
              <a:rPr lang="en-US" sz="2000" dirty="0"/>
              <a:t>: </a:t>
            </a:r>
            <a:r>
              <a:rPr lang="en-US" sz="2000" dirty="0" err="1"/>
              <a:t>Objasnjenje</a:t>
            </a:r>
            <a:r>
              <a:rPr lang="en-US" sz="2000" dirty="0"/>
              <a:t> </a:t>
            </a:r>
            <a:r>
              <a:rPr lang="en-US" sz="2000" dirty="0" err="1"/>
              <a:t>rada</a:t>
            </a:r>
            <a:r>
              <a:rPr lang="en-US" sz="2000" dirty="0"/>
              <a:t> </a:t>
            </a:r>
            <a:r>
              <a:rPr lang="en-US" sz="2000" dirty="0" err="1"/>
              <a:t>navedenih</a:t>
            </a:r>
            <a:r>
              <a:rPr lang="en-US" sz="2000" dirty="0"/>
              <a:t> </a:t>
            </a:r>
            <a:r>
              <a:rPr lang="en-US" sz="2000" dirty="0" err="1"/>
              <a:t>modela</a:t>
            </a:r>
            <a:r>
              <a:rPr lang="en-US" sz="2000" dirty="0"/>
              <a:t> I </a:t>
            </a:r>
            <a:r>
              <a:rPr lang="en-US" sz="2000" dirty="0" err="1"/>
              <a:t>njihovo</a:t>
            </a:r>
            <a:r>
              <a:rPr lang="en-US" sz="2000" dirty="0"/>
              <a:t> </a:t>
            </a:r>
            <a:r>
              <a:rPr lang="en-US" sz="2000" dirty="0" err="1"/>
              <a:t>medjusobno</a:t>
            </a:r>
            <a:r>
              <a:rPr lang="en-US" sz="2000" dirty="0"/>
              <a:t> </a:t>
            </a:r>
            <a:r>
              <a:rPr lang="en-US" sz="2000" dirty="0" err="1"/>
              <a:t>poredjenje</a:t>
            </a:r>
            <a:r>
              <a:rPr lang="en-US" sz="2000" dirty="0"/>
              <a:t> and </a:t>
            </a:r>
            <a:r>
              <a:rPr lang="en-US" sz="2000" dirty="0" err="1"/>
              <a:t>navedenim</a:t>
            </a:r>
            <a:r>
              <a:rPr lang="en-US" sz="2000" dirty="0"/>
              <a:t> </a:t>
            </a:r>
            <a:r>
              <a:rPr lang="en-US" sz="2000" dirty="0" err="1"/>
              <a:t>skupovima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0EDF4-50EE-CEE1-52F8-B3F8389C788C}"/>
              </a:ext>
            </a:extLst>
          </p:cNvPr>
          <p:cNvSpPr txBox="1"/>
          <p:nvPr/>
        </p:nvSpPr>
        <p:spPr>
          <a:xfrm>
            <a:off x="1440426" y="943897"/>
            <a:ext cx="511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Uvod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13931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 descr="A diagram of a number of words&#10;&#10;Description automatically generated with medium confidence">
            <a:extLst>
              <a:ext uri="{FF2B5EF4-FFF2-40B4-BE49-F238E27FC236}">
                <a16:creationId xmlns:a16="http://schemas.microsoft.com/office/drawing/2014/main" id="{02562B94-1959-B045-C330-BF95B1349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36" y="924586"/>
            <a:ext cx="1220193" cy="5153048"/>
          </a:xfrm>
          <a:prstGeom prst="rect">
            <a:avLst/>
          </a:prstGeom>
        </p:spPr>
      </p:pic>
      <p:pic>
        <p:nvPicPr>
          <p:cNvPr id="3" name="Picture 2" descr="Basic idea of KPCA: (a) linear PCA and (b) kernel PCA | Download Scientific  Diagram">
            <a:extLst>
              <a:ext uri="{FF2B5EF4-FFF2-40B4-BE49-F238E27FC236}">
                <a16:creationId xmlns:a16="http://schemas.microsoft.com/office/drawing/2014/main" id="{AB204536-E0E4-64D0-D049-1290BF27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93" y="852476"/>
            <a:ext cx="5824615" cy="51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3B0685-3612-2E95-4EF8-F4BE65A1A2E5}"/>
              </a:ext>
            </a:extLst>
          </p:cNvPr>
          <p:cNvSpPr txBox="1"/>
          <p:nvPr/>
        </p:nvSpPr>
        <p:spPr>
          <a:xfrm>
            <a:off x="4167197" y="216309"/>
            <a:ext cx="2548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Kernel PCA </a:t>
            </a:r>
            <a:endParaRPr lang="sr-Latn-R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07157-3456-912E-A034-91ACA8841DD2}"/>
              </a:ext>
            </a:extLst>
          </p:cNvPr>
          <p:cNvSpPr txBox="1"/>
          <p:nvPr/>
        </p:nvSpPr>
        <p:spPr>
          <a:xfrm>
            <a:off x="1516536" y="6077634"/>
            <a:ext cx="150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 </a:t>
            </a:r>
            <a:r>
              <a:rPr lang="en-US" dirty="0" err="1"/>
              <a:t>Algoritam</a:t>
            </a:r>
            <a:endParaRPr lang="sr-Latn-R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822E4-E8DB-6849-0A40-29A68148AE8D}"/>
              </a:ext>
            </a:extLst>
          </p:cNvPr>
          <p:cNvSpPr txBox="1"/>
          <p:nvPr/>
        </p:nvSpPr>
        <p:spPr>
          <a:xfrm>
            <a:off x="4858440" y="6077634"/>
            <a:ext cx="49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Fig2. </a:t>
            </a:r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</a:t>
            </a:r>
            <a:r>
              <a:rPr lang="en-US" dirty="0" err="1"/>
              <a:t>kernela</a:t>
            </a:r>
            <a:r>
              <a:rPr lang="en-US" dirty="0"/>
              <a:t> </a:t>
            </a:r>
          </a:p>
          <a:p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preuzeta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6633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ACA9B-D30B-E7DE-AF04-9AB9F9C248E7}"/>
              </a:ext>
            </a:extLst>
          </p:cNvPr>
          <p:cNvSpPr txBox="1"/>
          <p:nvPr/>
        </p:nvSpPr>
        <p:spPr>
          <a:xfrm>
            <a:off x="684213" y="685799"/>
            <a:ext cx="4781147" cy="297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Prikaz algoritma za (t-) SNE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82AF1C0D-A6F6-7D7F-B9EB-98EF579F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56" y="8468"/>
            <a:ext cx="6519868" cy="6323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234D76-8F33-3045-F806-62EB586DCE53}"/>
              </a:ext>
            </a:extLst>
          </p:cNvPr>
          <p:cNvSpPr txBox="1"/>
          <p:nvPr/>
        </p:nvSpPr>
        <p:spPr>
          <a:xfrm>
            <a:off x="6149573" y="6451600"/>
            <a:ext cx="495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Fig3. </a:t>
            </a:r>
            <a:r>
              <a:rPr lang="en-US" dirty="0" err="1"/>
              <a:t>Opsti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za t-SNE I SNE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0757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90646A-3E91-4348-80BF-9E37EA59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95342B-FB4C-4C18-BA6A-6112A32D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8EF1C2-BF97-4134-957C-80372B5F3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AA97DE5-C666-4369-966D-58CBE552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E8B107-0B98-4A8D-A8BC-A3BF3B02D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C5A7D6B-04EE-4D39-83C0-48248654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470638-9753-4B1A-8B3D-ACD1B3ED5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258D4-913F-5B84-8892-36F192758628}"/>
              </a:ext>
            </a:extLst>
          </p:cNvPr>
          <p:cNvSpPr txBox="1"/>
          <p:nvPr/>
        </p:nvSpPr>
        <p:spPr>
          <a:xfrm>
            <a:off x="7532710" y="620722"/>
            <a:ext cx="3518748" cy="114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SNE</a:t>
            </a:r>
          </a:p>
        </p:txBody>
      </p:sp>
      <p:sp>
        <p:nvSpPr>
          <p:cNvPr id="22" name="Snip Single Corner Rectangle 1">
            <a:extLst>
              <a:ext uri="{FF2B5EF4-FFF2-40B4-BE49-F238E27FC236}">
                <a16:creationId xmlns:a16="http://schemas.microsoft.com/office/drawing/2014/main" id="{0861F19F-ACF9-40B2-B921-C4FC23783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8508" y="786117"/>
            <a:ext cx="3013681" cy="2397590"/>
          </a:xfrm>
          <a:prstGeom prst="snip1Rect">
            <a:avLst>
              <a:gd name="adj" fmla="val 21472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86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9D42B-8DC3-3A12-D922-003D4A23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93" y="1746148"/>
            <a:ext cx="2686406" cy="503701"/>
          </a:xfrm>
          <a:custGeom>
            <a:avLst/>
            <a:gdLst/>
            <a:ahLst/>
            <a:cxnLst/>
            <a:rect l="l" t="t" r="r" b="b"/>
            <a:pathLst>
              <a:path w="2686406" h="2071946">
                <a:moveTo>
                  <a:pt x="456876" y="0"/>
                </a:moveTo>
                <a:lnTo>
                  <a:pt x="2686406" y="0"/>
                </a:lnTo>
                <a:lnTo>
                  <a:pt x="2686406" y="2071946"/>
                </a:lnTo>
                <a:lnTo>
                  <a:pt x="0" y="2071946"/>
                </a:lnTo>
                <a:lnTo>
                  <a:pt x="0" y="456876"/>
                </a:lnTo>
                <a:close/>
              </a:path>
            </a:pathLst>
          </a:custGeom>
        </p:spPr>
      </p:pic>
      <p:sp>
        <p:nvSpPr>
          <p:cNvPr id="24" name="Snip Single Corner Rectangle 25">
            <a:extLst>
              <a:ext uri="{FF2B5EF4-FFF2-40B4-BE49-F238E27FC236}">
                <a16:creationId xmlns:a16="http://schemas.microsoft.com/office/drawing/2014/main" id="{6DDE57D5-60B4-4167-9842-E2CC70948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3057" y="792751"/>
            <a:ext cx="3013681" cy="2390956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t-SNE Explained &amp; Practical How To Get Started Guide">
            <a:extLst>
              <a:ext uri="{FF2B5EF4-FFF2-40B4-BE49-F238E27FC236}">
                <a16:creationId xmlns:a16="http://schemas.microsoft.com/office/drawing/2014/main" id="{68277C6F-E325-E937-3819-AD682BEC4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5671" y="1252167"/>
            <a:ext cx="2653781" cy="149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nip Single Corner Rectangle 32">
            <a:extLst>
              <a:ext uri="{FF2B5EF4-FFF2-40B4-BE49-F238E27FC236}">
                <a16:creationId xmlns:a16="http://schemas.microsoft.com/office/drawing/2014/main" id="{4F63E2C2-265A-440F-86B8-96960300A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509" y="3355734"/>
            <a:ext cx="3013681" cy="2390957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225F5-2C2E-CB5B-37D0-25CECAAEE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293" y="4210171"/>
            <a:ext cx="2686406" cy="702710"/>
          </a:xfrm>
          <a:prstGeom prst="rect">
            <a:avLst/>
          </a:prstGeom>
        </p:spPr>
      </p:pic>
      <p:sp>
        <p:nvSpPr>
          <p:cNvPr id="28" name="Snip Single Corner Rectangle 19">
            <a:extLst>
              <a:ext uri="{FF2B5EF4-FFF2-40B4-BE49-F238E27FC236}">
                <a16:creationId xmlns:a16="http://schemas.microsoft.com/office/drawing/2014/main" id="{483DAA13-55DD-4DCD-A742-B2C74A94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003057" y="3352980"/>
            <a:ext cx="3035918" cy="2389183"/>
          </a:xfrm>
          <a:prstGeom prst="snip1Rect">
            <a:avLst>
              <a:gd name="adj" fmla="val 21019"/>
            </a:avLst>
          </a:prstGeom>
          <a:solidFill>
            <a:schemeClr val="tx1"/>
          </a:solidFill>
          <a:ln>
            <a:noFill/>
          </a:ln>
          <a:effectLst>
            <a:innerShdw blurRad="57150" dist="38100" dir="60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15B03-11F0-B903-BCBC-4DFAE453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704" y="4327658"/>
            <a:ext cx="2706624" cy="439826"/>
          </a:xfrm>
          <a:custGeom>
            <a:avLst/>
            <a:gdLst/>
            <a:ahLst/>
            <a:cxnLst/>
            <a:rect l="l" t="t" r="r" b="b"/>
            <a:pathLst>
              <a:path w="2706624" h="2073033">
                <a:moveTo>
                  <a:pt x="0" y="0"/>
                </a:moveTo>
                <a:lnTo>
                  <a:pt x="2706624" y="0"/>
                </a:lnTo>
                <a:lnTo>
                  <a:pt x="2706624" y="1648617"/>
                </a:lnTo>
                <a:lnTo>
                  <a:pt x="2282208" y="2073033"/>
                </a:lnTo>
                <a:lnTo>
                  <a:pt x="0" y="207303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7FFF9-19A9-D4A9-6198-C2F1697DC828}"/>
              </a:ext>
            </a:extLst>
          </p:cNvPr>
          <p:cNvSpPr txBox="1"/>
          <p:nvPr/>
        </p:nvSpPr>
        <p:spPr>
          <a:xfrm>
            <a:off x="7532710" y="1822449"/>
            <a:ext cx="3783856" cy="1587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 err="1"/>
              <a:t>Ocuvava</a:t>
            </a:r>
            <a:r>
              <a:rPr lang="en-US" sz="2000" dirty="0"/>
              <a:t> I </a:t>
            </a:r>
            <a:r>
              <a:rPr lang="en-US" sz="2000" dirty="0" err="1"/>
              <a:t>lokalnu</a:t>
            </a:r>
            <a:r>
              <a:rPr lang="en-US" sz="2000" dirty="0"/>
              <a:t> I </a:t>
            </a:r>
            <a:r>
              <a:rPr lang="en-US" sz="2000" dirty="0" err="1"/>
              <a:t>globalnu</a:t>
            </a:r>
            <a:r>
              <a:rPr lang="en-US" sz="2000" dirty="0"/>
              <a:t> </a:t>
            </a:r>
            <a:r>
              <a:rPr lang="en-US" sz="2000" dirty="0" err="1"/>
              <a:t>strukturu</a:t>
            </a:r>
            <a:endParaRPr lang="en-US" sz="20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 err="1"/>
              <a:t>Omogucava</a:t>
            </a:r>
            <a:r>
              <a:rPr lang="en-US" sz="2000" dirty="0"/>
              <a:t> </a:t>
            </a:r>
            <a:r>
              <a:rPr lang="en-US" sz="2000" dirty="0" err="1"/>
              <a:t>preslikvanje</a:t>
            </a:r>
            <a:r>
              <a:rPr lang="en-US" sz="2000" dirty="0"/>
              <a:t> </a:t>
            </a:r>
            <a:r>
              <a:rPr lang="en-US" sz="2000" dirty="0" err="1"/>
              <a:t>jedan</a:t>
            </a:r>
            <a:r>
              <a:rPr lang="en-US" sz="2000" dirty="0"/>
              <a:t> </a:t>
            </a:r>
            <a:r>
              <a:rPr lang="en-US" sz="2000" dirty="0" err="1"/>
              <a:t>prema</a:t>
            </a:r>
            <a:r>
              <a:rPr lang="en-US" sz="2000" dirty="0"/>
              <a:t> vise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D6424-F691-47B6-AB45-E9964A2C9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292" y="2963333"/>
            <a:ext cx="1896535" cy="2218267"/>
            <a:chOff x="10292292" y="2963333"/>
            <a:chExt cx="1896535" cy="22182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8F48DE-B241-43F3-BFF0-2CF15A3C4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A3CB2D-F2AC-4B2E-8E9C-A9BB4596B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699485" y="3190344"/>
              <a:ext cx="1489342" cy="14893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1F25A0-791C-4CF2-8508-FB7C7A482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72C764-FA50-433C-B059-7422778A6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9CD024-2171-496D-8D9B-06C283D7A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84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8D336-F065-D110-8C6F-06DB51B5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97" y="1855705"/>
            <a:ext cx="3240086" cy="538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8F2E1-6029-4655-A67E-FA96775A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871" y="1879862"/>
            <a:ext cx="3240085" cy="490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3DDD7-5F39-5124-9338-64B140300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780" y="2752273"/>
            <a:ext cx="3240085" cy="676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05AA87-9506-A531-9630-5B927AB59650}"/>
              </a:ext>
            </a:extLst>
          </p:cNvPr>
          <p:cNvSpPr txBox="1"/>
          <p:nvPr/>
        </p:nvSpPr>
        <p:spPr>
          <a:xfrm>
            <a:off x="1190446" y="1215108"/>
            <a:ext cx="607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Simetrizacija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gubitka</a:t>
            </a:r>
            <a:endParaRPr lang="sr-Latn-R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B5A04-221A-E16A-D05F-CE23C73EC6C9}"/>
              </a:ext>
            </a:extLst>
          </p:cNvPr>
          <p:cNvSpPr txBox="1"/>
          <p:nvPr/>
        </p:nvSpPr>
        <p:spPr>
          <a:xfrm>
            <a:off x="1484671" y="3689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Problem </a:t>
            </a:r>
            <a:r>
              <a:rPr lang="en-US" dirty="0" err="1"/>
              <a:t>gomilanja</a:t>
            </a:r>
            <a:r>
              <a:rPr lang="en-US" dirty="0"/>
              <a:t> </a:t>
            </a:r>
            <a:r>
              <a:rPr lang="en-US" dirty="0" err="1"/>
              <a:t>tacaka</a:t>
            </a:r>
            <a:endParaRPr lang="sr-Latn-RS" sz="1800" dirty="0"/>
          </a:p>
        </p:txBody>
      </p:sp>
      <p:pic>
        <p:nvPicPr>
          <p:cNvPr id="1026" name="Picture 2" descr="Crowding problem. What is Crowding problem? | by vivek | Medium">
            <a:extLst>
              <a:ext uri="{FF2B5EF4-FFF2-40B4-BE49-F238E27FC236}">
                <a16:creationId xmlns:a16="http://schemas.microsoft.com/office/drawing/2014/main" id="{A2E10FCB-C56A-0AC8-BBD3-B3D95A644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16" y="3089786"/>
            <a:ext cx="5024284" cy="376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4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84003-0711-816A-CB65-A8449094EBDE}"/>
              </a:ext>
            </a:extLst>
          </p:cNvPr>
          <p:cNvSpPr txBox="1"/>
          <p:nvPr/>
        </p:nvSpPr>
        <p:spPr>
          <a:xfrm>
            <a:off x="1386348" y="462116"/>
            <a:ext cx="423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t-SNE – </a:t>
            </a:r>
            <a:r>
              <a:rPr lang="en-US" dirty="0" err="1"/>
              <a:t>Zasto</a:t>
            </a:r>
            <a:r>
              <a:rPr lang="en-US" dirty="0"/>
              <a:t> t-</a:t>
            </a:r>
            <a:r>
              <a:rPr lang="en-US" dirty="0" err="1"/>
              <a:t>distribucija</a:t>
            </a:r>
            <a:endParaRPr lang="sr-Latn-RS" dirty="0"/>
          </a:p>
        </p:txBody>
      </p:sp>
      <p:pic>
        <p:nvPicPr>
          <p:cNvPr id="2050" name="Picture 2" descr="How to Tell a &lt;i&gt;Z&lt;/i&gt;-Distribution from a &lt;i&gt;t&lt;/i&gt;-Distribution - dummies">
            <a:extLst>
              <a:ext uri="{FF2B5EF4-FFF2-40B4-BE49-F238E27FC236}">
                <a16:creationId xmlns:a16="http://schemas.microsoft.com/office/drawing/2014/main" id="{11BFB090-E460-9241-98B2-061C31C6B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40907"/>
            <a:ext cx="3810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106DF7-AA63-D712-6146-27DDEE38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370" y="2395275"/>
            <a:ext cx="2758679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43DD0-C8A1-97EB-ABB8-C4C6E25146EE}"/>
              </a:ext>
            </a:extLst>
          </p:cNvPr>
          <p:cNvSpPr txBox="1"/>
          <p:nvPr/>
        </p:nvSpPr>
        <p:spPr>
          <a:xfrm>
            <a:off x="1189702" y="825910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Prakticni</a:t>
            </a:r>
            <a:r>
              <a:rPr lang="en-US" dirty="0"/>
              <a:t> </a:t>
            </a:r>
            <a:r>
              <a:rPr lang="en-US" dirty="0" err="1"/>
              <a:t>dodaci</a:t>
            </a:r>
            <a:r>
              <a:rPr lang="en-US" dirty="0"/>
              <a:t> u </a:t>
            </a:r>
            <a:r>
              <a:rPr lang="en-US" dirty="0" err="1"/>
              <a:t>implementaciji</a:t>
            </a:r>
            <a:endParaRPr lang="sr-Latn-R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EF28C-AB27-EE38-3873-AFB0A8E40AC6}"/>
              </a:ext>
            </a:extLst>
          </p:cNvPr>
          <p:cNvSpPr txBox="1"/>
          <p:nvPr/>
        </p:nvSpPr>
        <p:spPr>
          <a:xfrm>
            <a:off x="1317523" y="1543665"/>
            <a:ext cx="458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Momentum</a:t>
            </a:r>
          </a:p>
          <a:p>
            <a:r>
              <a:rPr lang="en-US" dirty="0" err="1"/>
              <a:t>Adaptivna</a:t>
            </a:r>
            <a:r>
              <a:rPr lang="en-US" dirty="0"/>
              <a:t> </a:t>
            </a:r>
            <a:r>
              <a:rPr lang="en-US" dirty="0" err="1"/>
              <a:t>sema</a:t>
            </a:r>
            <a:endParaRPr lang="en-US" dirty="0"/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ranom</a:t>
            </a:r>
            <a:r>
              <a:rPr lang="en-US" dirty="0"/>
              <a:t> </a:t>
            </a:r>
            <a:r>
              <a:rPr lang="en-US" dirty="0" err="1"/>
              <a:t>kompresijom</a:t>
            </a:r>
            <a:r>
              <a:rPr lang="en-US" dirty="0"/>
              <a:t>/</a:t>
            </a:r>
            <a:r>
              <a:rPr lang="en-US" dirty="0" err="1"/>
              <a:t>Ranim</a:t>
            </a:r>
            <a:r>
              <a:rPr lang="en-US" dirty="0"/>
              <a:t> </a:t>
            </a:r>
            <a:r>
              <a:rPr lang="en-US" dirty="0" err="1"/>
              <a:t>preuvelicavanjem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4363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ABF17-6C92-1A63-D3E3-4B2E85C151A0}"/>
              </a:ext>
            </a:extLst>
          </p:cNvPr>
          <p:cNvSpPr txBox="1"/>
          <p:nvPr/>
        </p:nvSpPr>
        <p:spPr>
          <a:xfrm>
            <a:off x="2025445" y="894735"/>
            <a:ext cx="2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K-simplex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971946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329</TotalTime>
  <Words>206</Words>
  <Application>Microsoft Office PowerPoint</Application>
  <PresentationFormat>Widescreen</PresentationFormat>
  <Paragraphs>36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Century Gothic</vt:lpstr>
      <vt:lpstr>Wingdings</vt:lpstr>
      <vt:lpstr>Wingdings 3</vt:lpstr>
      <vt:lpstr>Slice</vt:lpstr>
      <vt:lpstr>Komparativna analiza linearnih I nelinearnih metoda za redukciju dimenzija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Драгана Нинковић</dc:creator>
  <cp:lastModifiedBy>Драгана Нинковић</cp:lastModifiedBy>
  <cp:revision>6</cp:revision>
  <dcterms:created xsi:type="dcterms:W3CDTF">2024-08-25T06:43:30Z</dcterms:created>
  <dcterms:modified xsi:type="dcterms:W3CDTF">2024-08-29T07:27:35Z</dcterms:modified>
</cp:coreProperties>
</file>