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282" r:id="rId3"/>
    <p:sldId id="257" r:id="rId5"/>
    <p:sldId id="283" r:id="rId6"/>
    <p:sldId id="376" r:id="rId7"/>
    <p:sldId id="377" r:id="rId8"/>
    <p:sldId id="378" r:id="rId9"/>
    <p:sldId id="379" r:id="rId10"/>
    <p:sldId id="408" r:id="rId11"/>
    <p:sldId id="410" r:id="rId12"/>
    <p:sldId id="411" r:id="rId13"/>
    <p:sldId id="412" r:id="rId14"/>
    <p:sldId id="413" r:id="rId15"/>
    <p:sldId id="414" r:id="rId16"/>
    <p:sldId id="415" r:id="rId17"/>
    <p:sldId id="416" r:id="rId18"/>
    <p:sldId id="417" r:id="rId19"/>
    <p:sldId id="418" r:id="rId20"/>
    <p:sldId id="382" r:id="rId21"/>
    <p:sldId id="383" r:id="rId22"/>
    <p:sldId id="386" r:id="rId23"/>
    <p:sldId id="387" r:id="rId24"/>
    <p:sldId id="388" r:id="rId25"/>
    <p:sldId id="389" r:id="rId26"/>
    <p:sldId id="442" r:id="rId27"/>
    <p:sldId id="443" r:id="rId28"/>
    <p:sldId id="444" r:id="rId29"/>
    <p:sldId id="407" r:id="rId30"/>
    <p:sldId id="419" r:id="rId31"/>
    <p:sldId id="420" r:id="rId32"/>
    <p:sldId id="432"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93" userDrawn="1">
          <p15:clr>
            <a:srgbClr val="A4A3A4"/>
          </p15:clr>
        </p15:guide>
        <p15:guide id="2" pos="37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FF"/>
    <a:srgbClr val="E2E2E2"/>
    <a:srgbClr val="7AB0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86909" autoAdjust="0"/>
  </p:normalViewPr>
  <p:slideViewPr>
    <p:cSldViewPr snapToGrid="0" showGuides="1">
      <p:cViewPr varScale="1">
        <p:scale>
          <a:sx n="115" d="100"/>
          <a:sy n="115" d="100"/>
        </p:scale>
        <p:origin x="258" y="102"/>
      </p:cViewPr>
      <p:guideLst>
        <p:guide orient="horz" pos="493"/>
        <p:guide pos="3727"/>
      </p:guideLst>
    </p:cSldViewPr>
  </p:slideViewPr>
  <p:notesTextViewPr>
    <p:cViewPr>
      <p:scale>
        <a:sx n="1" d="1"/>
        <a:sy n="1" d="1"/>
      </p:scale>
      <p:origin x="0" y="0"/>
    </p:cViewPr>
  </p:notesTextViewPr>
  <p:notesViewPr>
    <p:cSldViewPr snapToGrid="0">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33.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3421FD-9159-4387-9034-9D3548C19B5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76635E-8524-405D-BC49-CA71E74BFBE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B005A-7FAB-47D4-835F-628B143353B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71052-D2CD-4509-9529-09D0CAC893E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217209"/>
            <a:ext cx="10515600" cy="872004"/>
          </a:xfrm>
          <a:prstGeom prst="rect">
            <a:avLst/>
          </a:prstGeom>
        </p:spPr>
        <p:txBody>
          <a:bodyPr/>
          <a:lstStyle>
            <a:lvl1pPr>
              <a:defRPr baseline="0">
                <a:solidFill>
                  <a:schemeClr val="bg1"/>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6482536"/>
            <a:ext cx="12192000" cy="114839"/>
          </a:xfrm>
          <a:prstGeom prst="rect">
            <a:avLst/>
          </a:prstGeom>
          <a:solidFill>
            <a:srgbClr val="7AB00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00" y="0"/>
            <a:ext cx="12234261" cy="6858000"/>
          </a:xfrm>
          <a:prstGeom prst="rect">
            <a:avLst/>
          </a:prstGeom>
        </p:spPr>
      </p:pic>
      <p:sp>
        <p:nvSpPr>
          <p:cNvPr id="6" name="文本框 5"/>
          <p:cNvSpPr txBox="1"/>
          <p:nvPr/>
        </p:nvSpPr>
        <p:spPr>
          <a:xfrm>
            <a:off x="2197100" y="3155199"/>
            <a:ext cx="7797800" cy="1014730"/>
          </a:xfrm>
          <a:prstGeom prst="rect">
            <a:avLst/>
          </a:prstGeom>
          <a:noFill/>
        </p:spPr>
        <p:txBody>
          <a:bodyPr wrap="square" rtlCol="0">
            <a:spAutoFit/>
            <a:scene3d>
              <a:camera prst="orthographicFront"/>
              <a:lightRig rig="threePt" dir="t"/>
            </a:scene3d>
            <a:sp3d contourW="12700"/>
          </a:bodyPr>
          <a:lstStyle/>
          <a:p>
            <a:pPr algn="ctr"/>
            <a:r>
              <a:rPr lang="zh-CN" altLang="en-US" sz="6000" b="1" spc="300">
                <a:ln w="12700">
                  <a:noFill/>
                </a:ln>
                <a:solidFill>
                  <a:srgbClr val="0070C0"/>
                </a:solidFill>
                <a:latin typeface="微软雅黑" panose="020B0503020204020204" charset="-122"/>
                <a:ea typeface="微软雅黑" panose="020B0503020204020204" charset="-122"/>
                <a:sym typeface="+mn-ea"/>
              </a:rPr>
              <a:t>数据预处理</a:t>
            </a:r>
            <a:endParaRPr lang="zh-CN" altLang="en-US" sz="6000" b="1" spc="300" dirty="0">
              <a:ln w="12700">
                <a:noFill/>
              </a:ln>
              <a:solidFill>
                <a:srgbClr val="0070C0"/>
              </a:solidFill>
              <a:latin typeface="微软雅黑" panose="020B0503020204020204" charset="-122"/>
              <a:ea typeface="微软雅黑" panose="020B0503020204020204" charset="-122"/>
              <a:sym typeface="+mn-ea"/>
            </a:endParaRPr>
          </a:p>
        </p:txBody>
      </p:sp>
      <p:sp>
        <p:nvSpPr>
          <p:cNvPr id="7" name="文本框 6"/>
          <p:cNvSpPr txBox="1"/>
          <p:nvPr/>
        </p:nvSpPr>
        <p:spPr>
          <a:xfrm>
            <a:off x="3923061" y="2091531"/>
            <a:ext cx="4345878" cy="706755"/>
          </a:xfrm>
          <a:prstGeom prst="rect">
            <a:avLst/>
          </a:prstGeom>
          <a:noFill/>
        </p:spPr>
        <p:txBody>
          <a:bodyPr wrap="square" rtlCol="0">
            <a:spAutoFit/>
            <a:scene3d>
              <a:camera prst="orthographicFront"/>
              <a:lightRig rig="threePt" dir="t"/>
            </a:scene3d>
            <a:sp3d contourW="12700"/>
          </a:bodyPr>
          <a:lstStyle/>
          <a:p>
            <a:pPr algn="ctr"/>
            <a:r>
              <a:rPr lang="zh-CN" altLang="en-US" sz="4000" b="1" kern="0" spc="576" noProof="0" dirty="0">
                <a:ln>
                  <a:noFill/>
                </a:ln>
                <a:effectLst/>
                <a:uLnTx/>
                <a:uFillTx/>
                <a:latin typeface="Noto Sans S Chinese Light"/>
                <a:ea typeface="微软雅黑" panose="020B0503020204020204" charset="-122"/>
                <a:sym typeface="+mn-ea"/>
              </a:rPr>
              <a:t>银行营销案例</a:t>
            </a:r>
            <a:endParaRPr lang="zh-CN" altLang="en-US" sz="4000" b="1" kern="0" spc="576" noProof="0" dirty="0">
              <a:ln>
                <a:noFill/>
              </a:ln>
              <a:effectLst/>
              <a:uLnTx/>
              <a:uFillTx/>
              <a:latin typeface="Noto Sans S Chinese Light"/>
              <a:ea typeface="微软雅黑" panose="020B050302020402020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250" advClick="0" advTm="0">
        <p15:prstTrans prst="curtains"/>
      </p:transition>
    </mc:Choice>
    <mc:Fallback>
      <p:transition spd="slow"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8866" y="797878"/>
            <a:ext cx="10574268" cy="70675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、变量标准化</a:t>
            </a:r>
            <a:endParaRPr lang="en-US" altLang="zh-CN" sz="1600" b="1" dirty="0">
              <a:solidFill>
                <a:srgbClr val="0070C0"/>
              </a:solidFill>
              <a:latin typeface="微软雅黑" panose="020B0503020204020204" charset="-122"/>
              <a:ea typeface="微软雅黑" panose="020B0503020204020204" charset="-122"/>
              <a:sym typeface="+mn-ea"/>
            </a:endParaRPr>
          </a:p>
        </p:txBody>
      </p:sp>
      <p:sp>
        <p:nvSpPr>
          <p:cNvPr id="5" name="文本框 6"/>
          <p:cNvSpPr txBox="1"/>
          <p:nvPr/>
        </p:nvSpPr>
        <p:spPr>
          <a:xfrm>
            <a:off x="1022350" y="399098"/>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
        <p:nvSpPr>
          <p:cNvPr id="6"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02</a:t>
            </a:r>
            <a:endParaRPr lang="en-US" altLang="zh-CN" dirty="0">
              <a:solidFill>
                <a:schemeClr val="bg1"/>
              </a:solidFill>
              <a:latin typeface="Arial" panose="020B0604020202020204" pitchFamily="34" charset="0"/>
              <a:ea typeface="微软雅黑" panose="020B0503020204020204" charset="-122"/>
            </a:endParaRPr>
          </a:p>
        </p:txBody>
      </p:sp>
      <p:sp>
        <p:nvSpPr>
          <p:cNvPr id="2" name="矩形 1"/>
          <p:cNvSpPr/>
          <p:nvPr/>
        </p:nvSpPr>
        <p:spPr>
          <a:xfrm>
            <a:off x="1167776" y="1902599"/>
            <a:ext cx="10792352" cy="800219"/>
          </a:xfrm>
          <a:prstGeom prst="rect">
            <a:avLst/>
          </a:prstGeom>
        </p:spPr>
        <p:txBody>
          <a:bodyPr wrap="square">
            <a:spAutoFit/>
          </a:bodyPr>
          <a:lstStyle/>
          <a:p>
            <a:pPr>
              <a:lnSpc>
                <a:spcPct val="150000"/>
              </a:lnSpc>
            </a:pPr>
            <a:r>
              <a:rPr lang="en-US" altLang="zh-CN" sz="1600" b="1" dirty="0">
                <a:solidFill>
                  <a:srgbClr val="0070C0"/>
                </a:solidFill>
                <a:latin typeface="Courier New" panose="02070309020205020404" pitchFamily="49" charset="0"/>
                <a:cs typeface="Courier New" panose="02070309020205020404" pitchFamily="49" charset="0"/>
              </a:rPr>
              <a:t># </a:t>
            </a:r>
            <a:r>
              <a:rPr lang="zh-CN" altLang="en-US" sz="1600" b="1" dirty="0">
                <a:solidFill>
                  <a:srgbClr val="0070C0"/>
                </a:solidFill>
                <a:latin typeface="Courier New" panose="02070309020205020404" pitchFamily="49" charset="0"/>
                <a:cs typeface="Courier New" panose="02070309020205020404" pitchFamily="49" charset="0"/>
              </a:rPr>
              <a:t>选择对</a:t>
            </a:r>
            <a:r>
              <a:rPr lang="en-US" altLang="zh-CN" sz="1600" b="1" dirty="0">
                <a:solidFill>
                  <a:srgbClr val="0070C0"/>
                </a:solidFill>
                <a:latin typeface="Courier New" panose="02070309020205020404" pitchFamily="49" charset="0"/>
                <a:cs typeface="Courier New" panose="02070309020205020404" pitchFamily="49" charset="0"/>
              </a:rPr>
              <a:t>birthday</a:t>
            </a:r>
            <a:r>
              <a:rPr lang="zh-CN" altLang="en-US" sz="1600" b="1" dirty="0">
                <a:solidFill>
                  <a:srgbClr val="0070C0"/>
                </a:solidFill>
                <a:latin typeface="Courier New" panose="02070309020205020404" pitchFamily="49" charset="0"/>
                <a:cs typeface="Courier New" panose="02070309020205020404" pitchFamily="49" charset="0"/>
              </a:rPr>
              <a:t>和</a:t>
            </a:r>
            <a:r>
              <a:rPr lang="en-US" altLang="zh-CN" sz="1600" b="1" dirty="0">
                <a:solidFill>
                  <a:srgbClr val="0070C0"/>
                </a:solidFill>
                <a:latin typeface="Courier New" panose="02070309020205020404" pitchFamily="49" charset="0"/>
                <a:cs typeface="Courier New" panose="02070309020205020404" pitchFamily="49" charset="0"/>
              </a:rPr>
              <a:t>year</a:t>
            </a:r>
            <a:r>
              <a:rPr lang="zh-CN" altLang="en-US" sz="1600" b="1" dirty="0">
                <a:solidFill>
                  <a:srgbClr val="0070C0"/>
                </a:solidFill>
                <a:latin typeface="Courier New" panose="02070309020205020404" pitchFamily="49" charset="0"/>
                <a:cs typeface="Courier New" panose="02070309020205020404" pitchFamily="49" charset="0"/>
              </a:rPr>
              <a:t>两列进行标准化</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en-US" altLang="zh-CN" sz="1600" b="1" dirty="0">
                <a:solidFill>
                  <a:srgbClr val="0070C0"/>
                </a:solidFill>
                <a:latin typeface="Courier New" panose="02070309020205020404" pitchFamily="49" charset="0"/>
                <a:cs typeface="Courier New" panose="02070309020205020404" pitchFamily="49" charset="0"/>
              </a:rPr>
              <a:t>df = </a:t>
            </a:r>
            <a:r>
              <a:rPr lang="en-US" altLang="zh-CN" sz="1600" b="1" dirty="0" err="1">
                <a:solidFill>
                  <a:srgbClr val="0070C0"/>
                </a:solidFill>
                <a:latin typeface="Courier New" panose="02070309020205020404" pitchFamily="49" charset="0"/>
                <a:cs typeface="Courier New" panose="02070309020205020404" pitchFamily="49" charset="0"/>
              </a:rPr>
              <a:t>scaleColumns</a:t>
            </a:r>
            <a:r>
              <a:rPr lang="en-US" altLang="zh-CN" sz="1600" b="1" dirty="0">
                <a:solidFill>
                  <a:srgbClr val="0070C0"/>
                </a:solidFill>
                <a:latin typeface="Courier New" panose="02070309020205020404" pitchFamily="49" charset="0"/>
                <a:cs typeface="Courier New" panose="02070309020205020404" pitchFamily="49" charset="0"/>
              </a:rPr>
              <a:t>(df,['</a:t>
            </a:r>
            <a:r>
              <a:rPr lang="en-US" altLang="zh-CN" sz="1600" b="1" dirty="0" err="1">
                <a:solidFill>
                  <a:srgbClr val="0070C0"/>
                </a:solidFill>
                <a:latin typeface="Courier New" panose="02070309020205020404" pitchFamily="49" charset="0"/>
                <a:cs typeface="Courier New" panose="02070309020205020404" pitchFamily="49" charset="0"/>
              </a:rPr>
              <a:t>birthday','year</a:t>
            </a:r>
            <a:r>
              <a:rPr lang="en-US" altLang="zh-CN" sz="1600" b="1" dirty="0">
                <a:solidFill>
                  <a:srgbClr val="0070C0"/>
                </a:solidFill>
                <a:latin typeface="Courier New" panose="02070309020205020404" pitchFamily="49" charset="0"/>
                <a:cs typeface="Courier New" panose="02070309020205020404" pitchFamily="49" charset="0"/>
              </a:rPr>
              <a:t>'])</a:t>
            </a:r>
            <a:endParaRPr lang="zh-CN" altLang="en-US" sz="1600" b="1" dirty="0">
              <a:solidFill>
                <a:srgbClr val="0070C0"/>
              </a:solidFill>
              <a:latin typeface="Courier New" panose="02070309020205020404" pitchFamily="49" charset="0"/>
              <a:cs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33550" y="2024063"/>
            <a:ext cx="8724900" cy="3513138"/>
          </a:xfrm>
          <a:prstGeom prst="rect">
            <a:avLst/>
          </a:prstGeom>
          <a:noFill/>
          <a:ln w="38100">
            <a:solidFill>
              <a:schemeClr val="tx1"/>
            </a:solidFill>
          </a:ln>
          <a:extLst>
            <a:ext uri="{909E8E84-426E-40DD-AFC4-6F175D3DCCD1}">
              <a14:hiddenFill xmlns:a14="http://schemas.microsoft.com/office/drawing/2010/main">
                <a:solidFill>
                  <a:srgbClr val="00A1E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椭圆 6"/>
          <p:cNvSpPr/>
          <p:nvPr/>
        </p:nvSpPr>
        <p:spPr>
          <a:xfrm>
            <a:off x="5262563" y="1249363"/>
            <a:ext cx="1666875" cy="16668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315" name="文本框 7"/>
          <p:cNvSpPr txBox="1"/>
          <p:nvPr/>
        </p:nvSpPr>
        <p:spPr>
          <a:xfrm>
            <a:off x="5572125" y="1576388"/>
            <a:ext cx="1047750" cy="1014412"/>
          </a:xfrm>
          <a:prstGeom prst="rect">
            <a:avLst/>
          </a:prstGeom>
          <a:noFill/>
          <a:ln w="9525">
            <a:noFill/>
          </a:ln>
        </p:spPr>
        <p:txBody>
          <a:bodyPr wrap="square" anchor="t">
            <a:spAutoFit/>
          </a:bodyPr>
          <a:lstStyle/>
          <a:p>
            <a:r>
              <a:rPr lang="en-US" altLang="zh-CN" sz="6000" b="1" dirty="0">
                <a:solidFill>
                  <a:schemeClr val="bg1"/>
                </a:solidFill>
                <a:latin typeface="Arial" panose="020B0604020202020204" pitchFamily="34" charset="0"/>
                <a:ea typeface="思源黑体 CN Medium" panose="020B0600000000000000" charset="-122"/>
              </a:rPr>
              <a:t>03</a:t>
            </a:r>
            <a:endParaRPr lang="en-US" altLang="zh-CN" sz="6000" b="1" dirty="0">
              <a:solidFill>
                <a:schemeClr val="bg1"/>
              </a:solidFill>
              <a:latin typeface="Arial" panose="020B0604020202020204" pitchFamily="34" charset="0"/>
              <a:ea typeface="思源黑体 CN Medium" panose="020B0600000000000000" charset="-122"/>
            </a:endParaRPr>
          </a:p>
        </p:txBody>
      </p:sp>
      <p:sp>
        <p:nvSpPr>
          <p:cNvPr id="10" name="MH_Entry_1"/>
          <p:cNvSpPr/>
          <p:nvPr>
            <p:custDataLst>
              <p:tags r:id="rId1"/>
            </p:custDataLst>
          </p:nvPr>
        </p:nvSpPr>
        <p:spPr>
          <a:xfrm>
            <a:off x="3748088" y="3261152"/>
            <a:ext cx="4922576" cy="83099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fontAlgn="auto"/>
            <a:r>
              <a:rPr lang="zh-CN" altLang="en-US" sz="5400" b="1" dirty="0">
                <a:solidFill>
                  <a:schemeClr val="tx1"/>
                </a:solidFill>
                <a:latin typeface="Arial" panose="020B0604020202020204" pitchFamily="34" charset="0"/>
                <a:ea typeface="微软雅黑" panose="020B0503020204020204" charset="-122"/>
                <a:sym typeface="Arial" panose="020B0604020202020204" pitchFamily="34" charset="0"/>
              </a:rPr>
              <a:t>实验步骤与要求</a:t>
            </a:r>
            <a:endParaRPr lang="en-US" altLang="zh-CN" sz="2400" strike="noStrike" noProof="1">
              <a:solidFill>
                <a:schemeClr val="tx1"/>
              </a:solidFill>
              <a:latin typeface="Arial" panose="020B0604020202020204" pitchFamily="34" charset="0"/>
              <a:ea typeface="微软雅黑" panose="020B0503020204020204" charset="-122"/>
              <a:sym typeface="Arial" panose="020B0604020202020204" pitchFamily="34" charset="0"/>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69950" y="1205317"/>
            <a:ext cx="10820400" cy="602857"/>
          </a:xfrm>
          <a:prstGeom prst="rect">
            <a:avLst/>
          </a:prstGeom>
          <a:noFill/>
        </p:spPr>
        <p:txBody>
          <a:bodyPr wrap="square" rtlCol="0">
            <a:spAutoFit/>
          </a:bodyPr>
          <a:lstStyle/>
          <a:p>
            <a:pPr latinLnBrk="1">
              <a:lnSpc>
                <a:spcPct val="250000"/>
              </a:lnSpc>
            </a:pPr>
            <a:r>
              <a:rPr lang="zh-CN" altLang="en-US" sz="1600" b="1" dirty="0">
                <a:solidFill>
                  <a:srgbClr val="0070C0"/>
                </a:solidFill>
                <a:latin typeface="微软雅黑" panose="020B0503020204020204" charset="-122"/>
                <a:ea typeface="微软雅黑" panose="020B0503020204020204" charset="-122"/>
                <a:cs typeface="微软雅黑" panose="020B0503020204020204" charset="-122"/>
                <a:sym typeface="+mn-ea"/>
              </a:rPr>
              <a:t>导入相关库文件</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1"/>
          <a:stretch>
            <a:fillRect/>
          </a:stretch>
        </p:blipFill>
        <p:spPr>
          <a:xfrm>
            <a:off x="869950" y="1998469"/>
            <a:ext cx="4266827" cy="2168676"/>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831784"/>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1</a:t>
            </a:r>
            <a:r>
              <a:rPr lang="zh-CN" altLang="en-US" sz="1600" b="1" dirty="0">
                <a:solidFill>
                  <a:srgbClr val="0070C0"/>
                </a:solidFill>
                <a:latin typeface="微软雅黑" panose="020B0503020204020204" charset="-122"/>
                <a:ea typeface="微软雅黑" panose="020B0503020204020204" charset="-122"/>
                <a:sym typeface="+mn-ea"/>
              </a:rPr>
              <a:t>、数据装载</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1600" dirty="0">
                <a:sym typeface="+mn-ea"/>
              </a:rPr>
              <a:t>   将数据集（</a:t>
            </a:r>
            <a:r>
              <a:rPr lang="en-US" altLang="zh-CN" sz="1600" dirty="0">
                <a:sym typeface="+mn-ea"/>
              </a:rPr>
              <a:t>bank-additional-full.csv</a:t>
            </a:r>
            <a:r>
              <a:rPr lang="zh-CN" altLang="en-US" sz="1600" dirty="0">
                <a:sym typeface="+mn-ea"/>
              </a:rPr>
              <a:t>）读入到</a:t>
            </a:r>
            <a:r>
              <a:rPr lang="en-US" altLang="zh-CN" sz="1600" dirty="0" err="1">
                <a:sym typeface="+mn-ea"/>
              </a:rPr>
              <a:t>DataFrame</a:t>
            </a:r>
            <a:r>
              <a:rPr lang="zh-CN" altLang="en-US" sz="1600" dirty="0">
                <a:sym typeface="+mn-ea"/>
              </a:rPr>
              <a:t>变量中，使用</a:t>
            </a:r>
            <a:r>
              <a:rPr lang="en-US" altLang="zh-CN" sz="1600" dirty="0">
                <a:sym typeface="+mn-ea"/>
              </a:rPr>
              <a:t>head()</a:t>
            </a:r>
            <a:r>
              <a:rPr lang="zh-CN" altLang="en-US" sz="1600" dirty="0">
                <a:sym typeface="+mn-ea"/>
              </a:rPr>
              <a:t>方法观察数据读入是否正确。</a:t>
            </a:r>
            <a:endParaRPr lang="en-US" altLang="zh-CN" sz="1600" dirty="0">
              <a:sym typeface="+mn-ea"/>
            </a:endParaRPr>
          </a:p>
          <a:p>
            <a:pPr fontAlgn="auto" latinLnBrk="1">
              <a:lnSpc>
                <a:spcPct val="250000"/>
              </a:lnSpc>
            </a:pPr>
            <a:endParaRPr lang="zh-CN" altLang="en-US" sz="1600" dirty="0">
              <a:sym typeface="+mn-ea"/>
            </a:endParaRPr>
          </a:p>
        </p:txBody>
      </p:sp>
      <p:pic>
        <p:nvPicPr>
          <p:cNvPr id="3" name="图片 2"/>
          <p:cNvPicPr>
            <a:picLocks noChangeAspect="1"/>
          </p:cNvPicPr>
          <p:nvPr/>
        </p:nvPicPr>
        <p:blipFill>
          <a:blip r:embed="rId1"/>
          <a:stretch>
            <a:fillRect/>
          </a:stretch>
        </p:blipFill>
        <p:spPr>
          <a:xfrm>
            <a:off x="1285912" y="2230457"/>
            <a:ext cx="8796692" cy="1933983"/>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94647" y="1022042"/>
            <a:ext cx="10820400" cy="378460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、缺失值处理</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en-US" altLang="zh-CN" sz="1600" b="1" dirty="0">
                <a:latin typeface="微软雅黑" panose="020B0503020204020204" charset="-122"/>
                <a:ea typeface="微软雅黑" panose="020B0503020204020204" charset="-122"/>
                <a:sym typeface="+mn-ea"/>
              </a:rPr>
              <a:t>1</a:t>
            </a:r>
            <a:r>
              <a:rPr lang="zh-CN" altLang="en-US" sz="1600" b="1" dirty="0">
                <a:latin typeface="微软雅黑" panose="020B0503020204020204" charset="-122"/>
                <a:ea typeface="微软雅黑" panose="020B0503020204020204" charset="-122"/>
                <a:sym typeface="+mn-ea"/>
              </a:rPr>
              <a:t>）缺失</a:t>
            </a:r>
            <a:r>
              <a:rPr lang="zh-CN" altLang="en-US" sz="1600" b="1" dirty="0">
                <a:latin typeface="微软雅黑" panose="020B0503020204020204" charset="-122"/>
                <a:ea typeface="微软雅黑" panose="020B0503020204020204" charset="-122"/>
                <a:sym typeface="+mn-ea"/>
              </a:rPr>
              <a:t>情况检查</a:t>
            </a:r>
            <a:endParaRPr lang="en-US" altLang="zh-CN" sz="1600" b="1" dirty="0">
              <a:solidFill>
                <a:srgbClr val="0070C0"/>
              </a:solidFill>
              <a:latin typeface="微软雅黑" panose="020B0503020204020204" charset="-122"/>
              <a:ea typeface="微软雅黑" panose="020B0503020204020204" charset="-122"/>
              <a:sym typeface="+mn-ea"/>
            </a:endParaRPr>
          </a:p>
          <a:p>
            <a:pPr>
              <a:lnSpc>
                <a:spcPct val="250000"/>
              </a:lnSpc>
            </a:pPr>
            <a:r>
              <a:rPr lang="zh-CN" altLang="en-US" sz="1600" dirty="0"/>
              <a:t>数据集的输入变量是</a:t>
            </a:r>
            <a:r>
              <a:rPr lang="en-US" altLang="zh-CN" sz="1600" dirty="0"/>
              <a:t>20</a:t>
            </a:r>
            <a:r>
              <a:rPr lang="zh-CN" altLang="en-US" sz="1600" dirty="0"/>
              <a:t>个特征量，分为数值变量（</a:t>
            </a:r>
            <a:r>
              <a:rPr lang="en-US" altLang="zh-CN" sz="1600" dirty="0"/>
              <a:t>numeric</a:t>
            </a:r>
            <a:r>
              <a:rPr lang="zh-CN" altLang="en-US" sz="1600" dirty="0"/>
              <a:t>）和分类（</a:t>
            </a:r>
            <a:r>
              <a:rPr lang="en-US" altLang="zh-CN" sz="1600" dirty="0"/>
              <a:t>categorical</a:t>
            </a:r>
            <a:r>
              <a:rPr lang="zh-CN" altLang="en-US" sz="1600" dirty="0"/>
              <a:t>）变量。使用</a:t>
            </a:r>
            <a:r>
              <a:rPr lang="en-US" altLang="zh-CN" sz="1600" dirty="0" err="1"/>
              <a:t>df.isnull</a:t>
            </a:r>
            <a:r>
              <a:rPr lang="en-US" altLang="zh-CN" sz="1600" dirty="0"/>
              <a:t>().any()</a:t>
            </a:r>
            <a:r>
              <a:rPr lang="zh-CN" altLang="en-US" sz="1600" dirty="0"/>
              <a:t>观察缺失值情况，没有发现特征含有缺失值</a:t>
            </a:r>
            <a:r>
              <a:rPr lang="en-US" altLang="zh-CN" sz="1600" dirty="0"/>
              <a:t>(</a:t>
            </a:r>
            <a:r>
              <a:rPr lang="en-US" altLang="zh-CN" sz="1600" dirty="0" err="1"/>
              <a:t>NaN</a:t>
            </a:r>
            <a:r>
              <a:rPr lang="en-US" altLang="zh-CN" sz="1600" dirty="0"/>
              <a:t>)</a:t>
            </a:r>
            <a:r>
              <a:rPr lang="zh-CN" altLang="en-US" sz="1600" dirty="0"/>
              <a:t>。但是在本数据集中，缺失值是以其他的形式存在的。分类变量大部分的特征都是使用</a:t>
            </a:r>
            <a:r>
              <a:rPr lang="en-US" altLang="zh-CN" sz="1600" dirty="0"/>
              <a:t>unknown</a:t>
            </a:r>
            <a:r>
              <a:rPr lang="zh-CN" altLang="en-US" sz="1600" dirty="0"/>
              <a:t>来表示缺失值，而</a:t>
            </a:r>
            <a:r>
              <a:rPr lang="en-US" altLang="zh-CN" sz="1600" dirty="0" err="1"/>
              <a:t>poutcome</a:t>
            </a:r>
            <a:r>
              <a:rPr lang="zh-CN" altLang="en-US" sz="1600" dirty="0"/>
              <a:t>是使用</a:t>
            </a:r>
            <a:r>
              <a:rPr lang="en-US" altLang="zh-CN" sz="1600" dirty="0"/>
              <a:t>nonexistent</a:t>
            </a:r>
            <a:r>
              <a:rPr lang="zh-CN" altLang="en-US" sz="1600" dirty="0"/>
              <a:t>来表示；数值变量中只有</a:t>
            </a:r>
            <a:r>
              <a:rPr lang="en-US" altLang="zh-CN" sz="1600" dirty="0" err="1"/>
              <a:t>pdays</a:t>
            </a:r>
            <a:r>
              <a:rPr lang="zh-CN" altLang="en-US" sz="1600" dirty="0"/>
              <a:t>存在缺失值（以数字</a:t>
            </a:r>
            <a:r>
              <a:rPr lang="en-US" altLang="zh-CN" sz="1600" dirty="0"/>
              <a:t>999</a:t>
            </a:r>
            <a:r>
              <a:rPr lang="zh-CN" altLang="en-US" sz="1600" dirty="0"/>
              <a:t>形式存在）。本步骤要求</a:t>
            </a:r>
            <a:r>
              <a:rPr lang="zh-CN" altLang="en-US" sz="1600" b="1" dirty="0">
                <a:solidFill>
                  <a:srgbClr val="FF0000"/>
                </a:solidFill>
              </a:rPr>
              <a:t>对所有存在缺失值的分类变量打印其缺失值占比</a:t>
            </a:r>
            <a:r>
              <a:rPr lang="zh-CN" altLang="en-US" sz="1600" dirty="0"/>
              <a:t>。</a:t>
            </a:r>
            <a:endParaRPr lang="zh-CN" altLang="en-US" sz="1600" dirty="0">
              <a:sym typeface="+mn-ea"/>
            </a:endParaRPr>
          </a:p>
        </p:txBody>
      </p:sp>
      <p:pic>
        <p:nvPicPr>
          <p:cNvPr id="4" name="图片 3"/>
          <p:cNvPicPr>
            <a:picLocks noChangeAspect="1"/>
          </p:cNvPicPr>
          <p:nvPr/>
        </p:nvPicPr>
        <p:blipFill>
          <a:blip r:embed="rId1"/>
          <a:stretch>
            <a:fillRect/>
          </a:stretch>
        </p:blipFill>
        <p:spPr>
          <a:xfrm>
            <a:off x="8228785" y="4207030"/>
            <a:ext cx="2238506" cy="2148666"/>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571762" y="1022042"/>
            <a:ext cx="10820400" cy="378460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、缺失值处理</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en-US" altLang="zh-CN" sz="1600" b="1" dirty="0">
                <a:latin typeface="微软雅黑" panose="020B0503020204020204" charset="-122"/>
                <a:ea typeface="微软雅黑" panose="020B0503020204020204" charset="-122"/>
                <a:sym typeface="+mn-ea"/>
              </a:rPr>
              <a:t>2</a:t>
            </a:r>
            <a:r>
              <a:rPr lang="zh-CN" altLang="en-US" sz="1600" b="1" dirty="0">
                <a:latin typeface="微软雅黑" panose="020B0503020204020204" charset="-122"/>
                <a:ea typeface="微软雅黑" panose="020B0503020204020204" charset="-122"/>
                <a:sym typeface="+mn-ea"/>
              </a:rPr>
              <a:t>）缺失情况观察</a:t>
            </a:r>
            <a:endParaRPr lang="en-US" altLang="zh-CN" sz="1600" b="1" dirty="0">
              <a:solidFill>
                <a:srgbClr val="0070C0"/>
              </a:solidFill>
              <a:latin typeface="微软雅黑" panose="020B0503020204020204" charset="-122"/>
              <a:ea typeface="微软雅黑" panose="020B0503020204020204" charset="-122"/>
              <a:sym typeface="+mn-ea"/>
            </a:endParaRPr>
          </a:p>
          <a:p>
            <a:pPr>
              <a:lnSpc>
                <a:spcPct val="250000"/>
              </a:lnSpc>
            </a:pPr>
            <a:r>
              <a:rPr lang="zh-CN" altLang="en-US" sz="1600" dirty="0">
                <a:sym typeface="+mn-ea"/>
              </a:rPr>
              <a:t>在决定缺失情况之前需要对缺失值进行观察。</a:t>
            </a:r>
            <a:endParaRPr lang="zh-CN" altLang="en-US" sz="1600" dirty="0">
              <a:sym typeface="+mn-ea"/>
            </a:endParaRPr>
          </a:p>
          <a:p>
            <a:pPr>
              <a:lnSpc>
                <a:spcPct val="250000"/>
              </a:lnSpc>
            </a:pPr>
            <a:r>
              <a:rPr lang="en-US" altLang="zh-CN" sz="1600" b="1" dirty="0" err="1">
                <a:latin typeface="微软雅黑" panose="020B0503020204020204" charset="-122"/>
                <a:ea typeface="微软雅黑" panose="020B0503020204020204" charset="-122"/>
                <a:sym typeface="+mn-ea"/>
              </a:rPr>
              <a:t>A. pdays</a:t>
            </a:r>
            <a:r>
              <a:rPr lang="zh-CN" altLang="en-US" sz="1600" b="1" dirty="0">
                <a:latin typeface="微软雅黑" panose="020B0503020204020204" charset="-122"/>
                <a:ea typeface="微软雅黑" panose="020B0503020204020204" charset="-122"/>
                <a:sym typeface="+mn-ea"/>
              </a:rPr>
              <a:t>和</a:t>
            </a:r>
            <a:r>
              <a:rPr lang="en-US" altLang="zh-CN" sz="1600" b="1" dirty="0" err="1">
                <a:latin typeface="微软雅黑" panose="020B0503020204020204" charset="-122"/>
                <a:ea typeface="微软雅黑" panose="020B0503020204020204" charset="-122"/>
                <a:sym typeface="+mn-ea"/>
              </a:rPr>
              <a:t>poutcome</a:t>
            </a:r>
            <a:r>
              <a:rPr lang="zh-CN" altLang="en-US" sz="1600" b="1" dirty="0">
                <a:latin typeface="微软雅黑" panose="020B0503020204020204" charset="-122"/>
                <a:ea typeface="微软雅黑" panose="020B0503020204020204" charset="-122"/>
                <a:sym typeface="+mn-ea"/>
              </a:rPr>
              <a:t>变量分析</a:t>
            </a:r>
            <a:endParaRPr lang="en-US" altLang="zh-CN" sz="1600" b="1" dirty="0">
              <a:latin typeface="微软雅黑" panose="020B0503020204020204" charset="-122"/>
              <a:ea typeface="微软雅黑" panose="020B0503020204020204" charset="-122"/>
              <a:sym typeface="+mn-ea"/>
            </a:endParaRPr>
          </a:p>
          <a:p>
            <a:pPr>
              <a:lnSpc>
                <a:spcPct val="250000"/>
              </a:lnSpc>
            </a:pPr>
            <a:r>
              <a:rPr lang="en-US" altLang="zh-CN" sz="1600" dirty="0" err="1">
                <a:sym typeface="+mn-ea"/>
              </a:rPr>
              <a:t>poutcome</a:t>
            </a:r>
            <a:r>
              <a:rPr lang="zh-CN" altLang="en-US" sz="1600" dirty="0">
                <a:sym typeface="+mn-ea"/>
              </a:rPr>
              <a:t>和</a:t>
            </a:r>
            <a:r>
              <a:rPr lang="en-US" altLang="zh-CN" sz="1600" dirty="0" err="1">
                <a:sym typeface="+mn-ea"/>
              </a:rPr>
              <a:t>pdays</a:t>
            </a:r>
            <a:r>
              <a:rPr lang="zh-CN" altLang="en-US" sz="1600" dirty="0">
                <a:sym typeface="+mn-ea"/>
              </a:rPr>
              <a:t>的缺失值占比较高，一般缺失值超过</a:t>
            </a:r>
            <a:r>
              <a:rPr lang="en-US" altLang="zh-CN" sz="1600" dirty="0">
                <a:sym typeface="+mn-ea"/>
              </a:rPr>
              <a:t>75%</a:t>
            </a:r>
            <a:r>
              <a:rPr lang="zh-CN" altLang="en-US" sz="1600" dirty="0">
                <a:sym typeface="+mn-ea"/>
              </a:rPr>
              <a:t>就需要考虑该变量的价值，如果价值不高，则可以将变量删除（列删除）。但是在删除数据之前需要对数据进行一个详细的</a:t>
            </a:r>
            <a:r>
              <a:rPr lang="zh-CN" altLang="en-US" sz="1600" dirty="0">
                <a:sym typeface="+mn-ea"/>
              </a:rPr>
              <a:t>观察。</a:t>
            </a:r>
            <a:endParaRPr lang="zh-CN" altLang="en-US" sz="1600" dirty="0">
              <a:sym typeface="+mn-ea"/>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945067" y="953051"/>
            <a:ext cx="10820400" cy="439991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、缺失值处理</a:t>
            </a:r>
            <a:endParaRPr lang="en-US" altLang="zh-CN" sz="1600" b="1" dirty="0">
              <a:solidFill>
                <a:srgbClr val="0070C0"/>
              </a:solidFill>
              <a:latin typeface="微软雅黑" panose="020B0503020204020204" charset="-122"/>
              <a:ea typeface="微软雅黑" panose="020B0503020204020204" charset="-122"/>
              <a:sym typeface="+mn-ea"/>
            </a:endParaRPr>
          </a:p>
          <a:p>
            <a:pPr>
              <a:lnSpc>
                <a:spcPct val="250000"/>
              </a:lnSpc>
            </a:pPr>
            <a:r>
              <a:rPr lang="en-US" altLang="zh-CN" sz="1600" b="1" dirty="0" err="1">
                <a:latin typeface="微软雅黑" panose="020B0503020204020204" charset="-122"/>
                <a:ea typeface="微软雅黑" panose="020B0503020204020204" charset="-122"/>
                <a:sym typeface="+mn-ea"/>
              </a:rPr>
              <a:t>A. pdays</a:t>
            </a:r>
            <a:r>
              <a:rPr lang="zh-CN" altLang="en-US" sz="1600" b="1" dirty="0">
                <a:latin typeface="微软雅黑" panose="020B0503020204020204" charset="-122"/>
                <a:ea typeface="微软雅黑" panose="020B0503020204020204" charset="-122"/>
                <a:sym typeface="+mn-ea"/>
              </a:rPr>
              <a:t>和</a:t>
            </a:r>
            <a:r>
              <a:rPr lang="en-US" altLang="zh-CN" sz="1600" b="1" dirty="0" err="1">
                <a:latin typeface="微软雅黑" panose="020B0503020204020204" charset="-122"/>
                <a:ea typeface="微软雅黑" panose="020B0503020204020204" charset="-122"/>
                <a:sym typeface="+mn-ea"/>
              </a:rPr>
              <a:t>poutcome</a:t>
            </a:r>
            <a:r>
              <a:rPr lang="zh-CN" altLang="en-US" sz="1600" b="1" dirty="0">
                <a:latin typeface="微软雅黑" panose="020B0503020204020204" charset="-122"/>
                <a:ea typeface="微软雅黑" panose="020B0503020204020204" charset="-122"/>
                <a:sym typeface="+mn-ea"/>
              </a:rPr>
              <a:t>变量分析</a:t>
            </a:r>
            <a:endParaRPr lang="en-US" altLang="zh-CN" sz="1600" b="1" dirty="0">
              <a:latin typeface="微软雅黑" panose="020B0503020204020204" charset="-122"/>
              <a:ea typeface="微软雅黑" panose="020B0503020204020204" charset="-122"/>
              <a:sym typeface="+mn-ea"/>
            </a:endParaRPr>
          </a:p>
          <a:p>
            <a:pPr>
              <a:lnSpc>
                <a:spcPct val="250000"/>
              </a:lnSpc>
            </a:pPr>
            <a:r>
              <a:rPr lang="en-US" altLang="zh-CN" sz="1600" b="1" dirty="0" err="1">
                <a:latin typeface="微软雅黑" panose="020B0503020204020204" charset="-122"/>
                <a:ea typeface="微软雅黑" panose="020B0503020204020204" charset="-122"/>
                <a:sym typeface="+mn-ea"/>
              </a:rPr>
              <a:t>pdays</a:t>
            </a:r>
            <a:r>
              <a:rPr lang="zh-CN" altLang="en-US" sz="1600" b="1" dirty="0">
                <a:latin typeface="微软雅黑" panose="020B0503020204020204" charset="-122"/>
                <a:ea typeface="微软雅黑" panose="020B0503020204020204" charset="-122"/>
                <a:sym typeface="+mn-ea"/>
              </a:rPr>
              <a:t>（</a:t>
            </a:r>
            <a:r>
              <a:rPr lang="zh-CN" altLang="en-US" sz="1600" b="1" dirty="0">
                <a:latin typeface="微软雅黑" panose="020B0503020204020204" charset="-122"/>
                <a:ea typeface="微软雅黑" panose="020B0503020204020204" charset="-122"/>
              </a:rPr>
              <a:t>上次营销到现在已经过了多少天</a:t>
            </a:r>
            <a:r>
              <a:rPr lang="zh-CN" altLang="en-US" sz="1600" b="1" dirty="0">
                <a:latin typeface="微软雅黑" panose="020B0503020204020204" charset="-122"/>
                <a:ea typeface="微软雅黑" panose="020B0503020204020204" charset="-122"/>
                <a:sym typeface="+mn-ea"/>
              </a:rPr>
              <a:t>）和</a:t>
            </a:r>
            <a:r>
              <a:rPr lang="en-US" altLang="zh-CN" sz="1600" b="1" dirty="0" err="1">
                <a:latin typeface="微软雅黑" panose="020B0503020204020204" charset="-122"/>
                <a:ea typeface="微软雅黑" panose="020B0503020204020204" charset="-122"/>
                <a:sym typeface="+mn-ea"/>
              </a:rPr>
              <a:t>poutcome</a:t>
            </a:r>
            <a:r>
              <a:rPr lang="zh-CN" altLang="en-US" sz="1600" b="1" dirty="0">
                <a:latin typeface="微软雅黑" panose="020B0503020204020204" charset="-122"/>
                <a:ea typeface="微软雅黑" panose="020B0503020204020204" charset="-122"/>
                <a:sym typeface="+mn-ea"/>
              </a:rPr>
              <a:t>（</a:t>
            </a:r>
            <a:r>
              <a:rPr lang="zh-CN" altLang="en-US" sz="1600" b="1" dirty="0">
                <a:latin typeface="微软雅黑" panose="020B0503020204020204" charset="-122"/>
                <a:ea typeface="微软雅黑" panose="020B0503020204020204" charset="-122"/>
              </a:rPr>
              <a:t>上一次营销活动的结果</a:t>
            </a:r>
            <a:r>
              <a:rPr lang="zh-CN" altLang="en-US" sz="1600" b="1" dirty="0">
                <a:latin typeface="微软雅黑" panose="020B0503020204020204" charset="-122"/>
                <a:ea typeface="微软雅黑" panose="020B0503020204020204" charset="-122"/>
                <a:sym typeface="+mn-ea"/>
              </a:rPr>
              <a:t>）变量分析</a:t>
            </a:r>
            <a:endParaRPr lang="en-US" altLang="zh-CN" sz="1600" b="1" dirty="0">
              <a:latin typeface="微软雅黑" panose="020B0503020204020204" charset="-122"/>
              <a:ea typeface="微软雅黑" panose="020B0503020204020204" charset="-122"/>
              <a:sym typeface="+mn-ea"/>
            </a:endParaRPr>
          </a:p>
          <a:p>
            <a:pPr>
              <a:lnSpc>
                <a:spcPct val="250000"/>
              </a:lnSpc>
            </a:pPr>
            <a:r>
              <a:rPr lang="zh-CN" altLang="en-US" sz="1600" dirty="0">
                <a:sym typeface="+mn-ea"/>
              </a:rPr>
              <a:t>与</a:t>
            </a:r>
            <a:r>
              <a:rPr lang="en-US" altLang="zh-CN" sz="1600" dirty="0" err="1">
                <a:sym typeface="+mn-ea"/>
              </a:rPr>
              <a:t>pdays</a:t>
            </a:r>
            <a:r>
              <a:rPr lang="zh-CN" altLang="en-US" sz="1600" dirty="0">
                <a:sym typeface="+mn-ea"/>
              </a:rPr>
              <a:t>一样，</a:t>
            </a:r>
            <a:r>
              <a:rPr lang="en-US" altLang="zh-CN" sz="1600" dirty="0" err="1">
                <a:sym typeface="+mn-ea"/>
              </a:rPr>
              <a:t>poutcome</a:t>
            </a:r>
            <a:r>
              <a:rPr lang="zh-CN" altLang="en-US" sz="1600" dirty="0">
                <a:sym typeface="+mn-ea"/>
              </a:rPr>
              <a:t>也同样存在绝大部分缺失的情况。缺失值比例较高，需要观察该变量未缺失部分是否存在价值。</a:t>
            </a:r>
            <a:endParaRPr lang="en-US" altLang="zh-CN" sz="1600" dirty="0">
              <a:sym typeface="+mn-ea"/>
            </a:endParaRPr>
          </a:p>
          <a:p>
            <a:pPr>
              <a:lnSpc>
                <a:spcPct val="250000"/>
              </a:lnSpc>
            </a:pPr>
            <a:r>
              <a:rPr lang="zh-CN" altLang="en-US" sz="1600" dirty="0">
                <a:sym typeface="+mn-ea"/>
              </a:rPr>
              <a:t>请分析数据结果，说明这二者之间存在怎样的关联？</a:t>
            </a:r>
            <a:endParaRPr lang="en-US" altLang="zh-CN" sz="1600" dirty="0">
              <a:sym typeface="+mn-ea"/>
            </a:endParaRPr>
          </a:p>
          <a:p>
            <a:pPr>
              <a:lnSpc>
                <a:spcPct val="250000"/>
              </a:lnSpc>
            </a:pPr>
            <a:r>
              <a:rPr lang="en-US" altLang="zh-CN" sz="1600" b="1" dirty="0">
                <a:solidFill>
                  <a:srgbClr val="0070C0"/>
                </a:solidFill>
                <a:latin typeface="Courier New" panose="02070309020205020404" pitchFamily="49" charset="0"/>
                <a:cs typeface="Courier New" panose="02070309020205020404" pitchFamily="49" charset="0"/>
                <a:sym typeface="+mn-ea"/>
              </a:rPr>
              <a:t>#</a:t>
            </a:r>
            <a:r>
              <a:rPr lang="zh-CN" altLang="en-US" sz="1600" b="1" dirty="0">
                <a:solidFill>
                  <a:srgbClr val="0070C0"/>
                </a:solidFill>
                <a:latin typeface="Courier New" panose="02070309020205020404" pitchFamily="49" charset="0"/>
                <a:cs typeface="Courier New" panose="02070309020205020404" pitchFamily="49" charset="0"/>
                <a:sym typeface="+mn-ea"/>
              </a:rPr>
              <a:t>将</a:t>
            </a:r>
            <a:r>
              <a:rPr lang="en-US" altLang="zh-CN" sz="1600" b="1" dirty="0" err="1">
                <a:solidFill>
                  <a:srgbClr val="0070C0"/>
                </a:solidFill>
                <a:latin typeface="Courier New" panose="02070309020205020404" pitchFamily="49" charset="0"/>
                <a:cs typeface="Courier New" panose="02070309020205020404" pitchFamily="49" charset="0"/>
                <a:sym typeface="+mn-ea"/>
              </a:rPr>
              <a:t>pdays</a:t>
            </a:r>
            <a:r>
              <a:rPr lang="zh-CN" altLang="en-US" sz="1600" b="1" dirty="0">
                <a:solidFill>
                  <a:srgbClr val="0070C0"/>
                </a:solidFill>
                <a:latin typeface="Courier New" panose="02070309020205020404" pitchFamily="49" charset="0"/>
                <a:cs typeface="Courier New" panose="02070309020205020404" pitchFamily="49" charset="0"/>
                <a:sym typeface="+mn-ea"/>
              </a:rPr>
              <a:t>对</a:t>
            </a:r>
            <a:r>
              <a:rPr lang="en-US" altLang="zh-CN" sz="1600" b="1" dirty="0">
                <a:solidFill>
                  <a:srgbClr val="0070C0"/>
                </a:solidFill>
                <a:latin typeface="Courier New" panose="02070309020205020404" pitchFamily="49" charset="0"/>
                <a:cs typeface="Courier New" panose="02070309020205020404" pitchFamily="49" charset="0"/>
                <a:sym typeface="+mn-ea"/>
              </a:rPr>
              <a:t>5</a:t>
            </a:r>
            <a:r>
              <a:rPr lang="zh-CN" altLang="en-US" sz="1600" b="1" dirty="0">
                <a:solidFill>
                  <a:srgbClr val="0070C0"/>
                </a:solidFill>
                <a:latin typeface="Courier New" panose="02070309020205020404" pitchFamily="49" charset="0"/>
                <a:cs typeface="Courier New" panose="02070309020205020404" pitchFamily="49" charset="0"/>
                <a:sym typeface="+mn-ea"/>
              </a:rPr>
              <a:t>取</a:t>
            </a:r>
            <a:r>
              <a:rPr lang="zh-CN" altLang="en-US" sz="1600" b="1" dirty="0" smtClean="0">
                <a:solidFill>
                  <a:srgbClr val="0070C0"/>
                </a:solidFill>
                <a:latin typeface="Courier New" panose="02070309020205020404" pitchFamily="49" charset="0"/>
                <a:cs typeface="Courier New" panose="02070309020205020404" pitchFamily="49" charset="0"/>
                <a:sym typeface="+mn-ea"/>
              </a:rPr>
              <a:t>整</a:t>
            </a:r>
            <a:r>
              <a:rPr lang="en-US" altLang="zh-CN" sz="1600" b="1" dirty="0">
                <a:solidFill>
                  <a:srgbClr val="0070C0"/>
                </a:solidFill>
                <a:latin typeface="Courier New" panose="02070309020205020404" pitchFamily="49" charset="0"/>
                <a:cs typeface="Courier New" panose="02070309020205020404" pitchFamily="49" charset="0"/>
                <a:sym typeface="+mn-ea"/>
              </a:rPr>
              <a:t>-&gt;</a:t>
            </a:r>
            <a:r>
              <a:rPr lang="en-US" altLang="zh-CN" sz="1600" b="1" dirty="0" err="1">
                <a:solidFill>
                  <a:srgbClr val="0070C0"/>
                </a:solidFill>
                <a:latin typeface="Courier New" panose="02070309020205020404" pitchFamily="49" charset="0"/>
                <a:cs typeface="Courier New" panose="02070309020205020404" pitchFamily="49" charset="0"/>
                <a:sym typeface="+mn-ea"/>
              </a:rPr>
              <a:t>pdaysDf</a:t>
            </a:r>
            <a:r>
              <a:rPr lang="zh-CN" altLang="en-US" sz="1600" b="1" dirty="0" smtClean="0">
                <a:solidFill>
                  <a:srgbClr val="0070C0"/>
                </a:solidFill>
                <a:latin typeface="Courier New" panose="02070309020205020404" pitchFamily="49" charset="0"/>
                <a:cs typeface="Courier New" panose="02070309020205020404" pitchFamily="49" charset="0"/>
                <a:sym typeface="+mn-ea"/>
              </a:rPr>
              <a:t>，</a:t>
            </a:r>
            <a:r>
              <a:rPr lang="zh-CN" altLang="en-US" sz="1600" b="1" dirty="0">
                <a:solidFill>
                  <a:srgbClr val="0070C0"/>
                </a:solidFill>
                <a:latin typeface="Courier New" panose="02070309020205020404" pitchFamily="49" charset="0"/>
                <a:cs typeface="Courier New" panose="02070309020205020404" pitchFamily="49" charset="0"/>
                <a:sym typeface="+mn-ea"/>
              </a:rPr>
              <a:t>方便进行交叉表</a:t>
            </a:r>
            <a:r>
              <a:rPr lang="zh-CN" altLang="en-US" sz="1600" b="1" dirty="0" smtClean="0">
                <a:solidFill>
                  <a:srgbClr val="0070C0"/>
                </a:solidFill>
                <a:latin typeface="Courier New" panose="02070309020205020404" pitchFamily="49" charset="0"/>
                <a:cs typeface="Courier New" panose="02070309020205020404" pitchFamily="49" charset="0"/>
                <a:sym typeface="+mn-ea"/>
              </a:rPr>
              <a:t>分析</a:t>
            </a:r>
            <a:endParaRPr lang="zh-CN" altLang="en-US" sz="1600" b="1" dirty="0" smtClean="0">
              <a:solidFill>
                <a:srgbClr val="0070C0"/>
              </a:solidFill>
              <a:latin typeface="Courier New" panose="02070309020205020404" pitchFamily="49" charset="0"/>
              <a:cs typeface="Courier New" panose="02070309020205020404" pitchFamily="49" charset="0"/>
              <a:sym typeface="+mn-ea"/>
            </a:endParaRPr>
          </a:p>
          <a:p>
            <a:pPr>
              <a:lnSpc>
                <a:spcPct val="250000"/>
              </a:lnSpc>
            </a:pPr>
            <a:r>
              <a:rPr lang="en-US" altLang="zh-CN" sz="1600" b="1" dirty="0" err="1" smtClean="0">
                <a:solidFill>
                  <a:srgbClr val="0070C0"/>
                </a:solidFill>
                <a:latin typeface="Courier New" panose="02070309020205020404" pitchFamily="49" charset="0"/>
                <a:cs typeface="Courier New" panose="02070309020205020404" pitchFamily="49" charset="0"/>
                <a:sym typeface="+mn-ea"/>
              </a:rPr>
              <a:t>pd.crosstab</a:t>
            </a:r>
            <a:r>
              <a:rPr lang="en-US" altLang="zh-CN" sz="1600" b="1" dirty="0" smtClean="0">
                <a:solidFill>
                  <a:srgbClr val="0070C0"/>
                </a:solidFill>
                <a:latin typeface="Courier New" panose="02070309020205020404" pitchFamily="49" charset="0"/>
                <a:cs typeface="Courier New" panose="02070309020205020404" pitchFamily="49" charset="0"/>
                <a:sym typeface="+mn-ea"/>
              </a:rPr>
              <a:t>(</a:t>
            </a:r>
            <a:r>
              <a:rPr lang="en-US" altLang="zh-CN" sz="1600" b="1" dirty="0" err="1" smtClean="0">
                <a:solidFill>
                  <a:srgbClr val="0070C0"/>
                </a:solidFill>
                <a:latin typeface="Courier New" panose="02070309020205020404" pitchFamily="49" charset="0"/>
                <a:cs typeface="Courier New" panose="02070309020205020404" pitchFamily="49" charset="0"/>
                <a:sym typeface="+mn-ea"/>
              </a:rPr>
              <a:t>pdaysDf,df</a:t>
            </a:r>
            <a:r>
              <a:rPr lang="en-US" altLang="zh-CN" sz="1600" b="1" dirty="0" smtClean="0">
                <a:solidFill>
                  <a:srgbClr val="0070C0"/>
                </a:solidFill>
                <a:latin typeface="Courier New" panose="02070309020205020404" pitchFamily="49" charset="0"/>
                <a:cs typeface="Courier New" panose="02070309020205020404" pitchFamily="49" charset="0"/>
                <a:sym typeface="+mn-ea"/>
              </a:rPr>
              <a:t>['</a:t>
            </a:r>
            <a:r>
              <a:rPr lang="en-US" altLang="zh-CN" sz="1600" b="1" dirty="0" err="1" smtClean="0">
                <a:solidFill>
                  <a:srgbClr val="0070C0"/>
                </a:solidFill>
                <a:latin typeface="Courier New" panose="02070309020205020404" pitchFamily="49" charset="0"/>
                <a:cs typeface="Courier New" panose="02070309020205020404" pitchFamily="49" charset="0"/>
                <a:sym typeface="+mn-ea"/>
              </a:rPr>
              <a:t>poutcome</a:t>
            </a:r>
            <a:r>
              <a:rPr lang="en-US" altLang="zh-CN" sz="1600" b="1" dirty="0" smtClean="0">
                <a:solidFill>
                  <a:srgbClr val="0070C0"/>
                </a:solidFill>
                <a:latin typeface="Courier New" panose="02070309020205020404" pitchFamily="49" charset="0"/>
                <a:cs typeface="Courier New" panose="02070309020205020404" pitchFamily="49" charset="0"/>
                <a:sym typeface="+mn-ea"/>
              </a:rPr>
              <a:t>'])</a:t>
            </a:r>
            <a:endParaRPr lang="en-US" altLang="zh-CN" sz="1600" b="1" dirty="0">
              <a:solidFill>
                <a:srgbClr val="0070C0"/>
              </a:solidFill>
              <a:latin typeface="Courier New" panose="02070309020205020404" pitchFamily="49" charset="0"/>
              <a:cs typeface="Courier New" panose="02070309020205020404" pitchFamily="49" charset="0"/>
              <a:sym typeface="+mn-ea"/>
            </a:endParaRPr>
          </a:p>
        </p:txBody>
      </p:sp>
      <p:pic>
        <p:nvPicPr>
          <p:cNvPr id="3" name="图片 2"/>
          <p:cNvPicPr>
            <a:picLocks noChangeAspect="1"/>
          </p:cNvPicPr>
          <p:nvPr/>
        </p:nvPicPr>
        <p:blipFill>
          <a:blip r:embed="rId1"/>
          <a:stretch>
            <a:fillRect/>
          </a:stretch>
        </p:blipFill>
        <p:spPr>
          <a:xfrm>
            <a:off x="8290805" y="3351008"/>
            <a:ext cx="3167601" cy="2680278"/>
          </a:xfrm>
          <a:prstGeom prst="rect">
            <a:avLst/>
          </a:prstGeom>
        </p:spPr>
      </p:pic>
      <p:sp>
        <p:nvSpPr>
          <p:cNvPr id="4" name="矩形: 圆角 3"/>
          <p:cNvSpPr/>
          <p:nvPr/>
        </p:nvSpPr>
        <p:spPr>
          <a:xfrm>
            <a:off x="9988475" y="5647765"/>
            <a:ext cx="844476" cy="451821"/>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a:off x="11645152" y="3761487"/>
            <a:ext cx="0" cy="21982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90482" y="866056"/>
            <a:ext cx="10820400" cy="316928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、缺失值处理</a:t>
            </a:r>
            <a:endParaRPr lang="en-US" altLang="zh-CN" sz="1600" b="1" dirty="0">
              <a:solidFill>
                <a:srgbClr val="0070C0"/>
              </a:solidFill>
              <a:latin typeface="微软雅黑" panose="020B0503020204020204" charset="-122"/>
              <a:ea typeface="微软雅黑" panose="020B0503020204020204" charset="-122"/>
              <a:sym typeface="+mn-ea"/>
            </a:endParaRPr>
          </a:p>
          <a:p>
            <a:pPr>
              <a:lnSpc>
                <a:spcPct val="250000"/>
              </a:lnSpc>
            </a:pPr>
            <a:r>
              <a:rPr lang="zh-CN" altLang="en-US" sz="1600" b="1" dirty="0">
                <a:latin typeface="微软雅黑" panose="020B0503020204020204" charset="-122"/>
                <a:ea typeface="微软雅黑" panose="020B0503020204020204" charset="-122"/>
                <a:sym typeface="+mn-ea"/>
              </a:rPr>
              <a:t> </a:t>
            </a:r>
            <a:r>
              <a:rPr lang="en-US" altLang="zh-CN" sz="1600" b="1" dirty="0">
                <a:latin typeface="微软雅黑" panose="020B0503020204020204" charset="-122"/>
                <a:ea typeface="微软雅黑" panose="020B0503020204020204" charset="-122"/>
                <a:sym typeface="+mn-ea"/>
              </a:rPr>
              <a:t>A. </a:t>
            </a:r>
            <a:r>
              <a:rPr lang="en-US" altLang="zh-CN" sz="1600" b="1" dirty="0" err="1">
                <a:latin typeface="微软雅黑" panose="020B0503020204020204" charset="-122"/>
                <a:ea typeface="微软雅黑" panose="020B0503020204020204" charset="-122"/>
                <a:sym typeface="+mn-ea"/>
              </a:rPr>
              <a:t>pdays</a:t>
            </a:r>
            <a:r>
              <a:rPr lang="zh-CN" altLang="en-US" sz="1600" b="1" dirty="0">
                <a:latin typeface="微软雅黑" panose="020B0503020204020204" charset="-122"/>
                <a:ea typeface="微软雅黑" panose="020B0503020204020204" charset="-122"/>
                <a:sym typeface="+mn-ea"/>
              </a:rPr>
              <a:t>和</a:t>
            </a:r>
            <a:r>
              <a:rPr lang="en-US" altLang="zh-CN" sz="1600" b="1" dirty="0" err="1">
                <a:latin typeface="微软雅黑" panose="020B0503020204020204" charset="-122"/>
                <a:ea typeface="微软雅黑" panose="020B0503020204020204" charset="-122"/>
                <a:sym typeface="+mn-ea"/>
              </a:rPr>
              <a:t>poutcome</a:t>
            </a:r>
            <a:r>
              <a:rPr lang="zh-CN" altLang="en-US" sz="1600" b="1" dirty="0">
                <a:latin typeface="微软雅黑" panose="020B0503020204020204" charset="-122"/>
                <a:ea typeface="微软雅黑" panose="020B0503020204020204" charset="-122"/>
                <a:sym typeface="+mn-ea"/>
              </a:rPr>
              <a:t>变量分析</a:t>
            </a:r>
            <a:endParaRPr lang="en-US" altLang="zh-CN" sz="1600" b="1" dirty="0">
              <a:latin typeface="微软雅黑" panose="020B0503020204020204" charset="-122"/>
              <a:ea typeface="微软雅黑" panose="020B0503020204020204" charset="-122"/>
              <a:sym typeface="+mn-ea"/>
            </a:endParaRPr>
          </a:p>
          <a:p>
            <a:pPr>
              <a:lnSpc>
                <a:spcPct val="250000"/>
              </a:lnSpc>
            </a:pPr>
            <a:r>
              <a:rPr lang="zh-CN" altLang="en-US" sz="1600" dirty="0">
                <a:sym typeface="+mn-ea"/>
              </a:rPr>
              <a:t>根据前面的分析，</a:t>
            </a:r>
            <a:r>
              <a:rPr lang="en-US" altLang="zh-CN" sz="1600" dirty="0" err="1">
                <a:sym typeface="+mn-ea"/>
              </a:rPr>
              <a:t>pdays</a:t>
            </a:r>
            <a:r>
              <a:rPr lang="zh-CN" altLang="en-US" sz="1600" dirty="0">
                <a:sym typeface="+mn-ea"/>
              </a:rPr>
              <a:t>缺失值比例较高，需要观察该变量未缺失部分是否存在价值。</a:t>
            </a:r>
            <a:endParaRPr lang="zh-CN" altLang="en-US" sz="1600" dirty="0">
              <a:sym typeface="+mn-ea"/>
            </a:endParaRPr>
          </a:p>
          <a:p>
            <a:pPr>
              <a:lnSpc>
                <a:spcPct val="250000"/>
              </a:lnSpc>
            </a:pPr>
            <a:r>
              <a:rPr lang="zh-CN" altLang="en-US" sz="1600" dirty="0">
                <a:sym typeface="+mn-ea"/>
              </a:rPr>
              <a:t>将</a:t>
            </a:r>
            <a:r>
              <a:rPr lang="en-US" altLang="zh-CN" sz="1600" dirty="0">
                <a:sym typeface="+mn-ea"/>
              </a:rPr>
              <a:t>pdays</a:t>
            </a:r>
            <a:r>
              <a:rPr lang="zh-CN" altLang="en-US" sz="1600" dirty="0">
                <a:sym typeface="+mn-ea"/>
              </a:rPr>
              <a:t>中的缺失值删除，通过直方图观察其除了缺失值（</a:t>
            </a:r>
            <a:r>
              <a:rPr lang="en-US" altLang="zh-CN" sz="1600" dirty="0">
                <a:sym typeface="+mn-ea"/>
              </a:rPr>
              <a:t>999</a:t>
            </a:r>
            <a:r>
              <a:rPr lang="zh-CN" altLang="en-US" sz="1600" dirty="0">
                <a:sym typeface="+mn-ea"/>
              </a:rPr>
              <a:t>）之外的变量分布。</a:t>
            </a:r>
            <a:endParaRPr lang="en-US" altLang="zh-CN" sz="1600" dirty="0">
              <a:sym typeface="+mn-ea"/>
            </a:endParaRPr>
          </a:p>
          <a:p>
            <a:pPr>
              <a:lnSpc>
                <a:spcPct val="250000"/>
              </a:lnSpc>
            </a:pPr>
            <a:r>
              <a:rPr lang="zh-CN" altLang="en-US" sz="1600" dirty="0">
                <a:sym typeface="+mn-ea"/>
              </a:rPr>
              <a:t>通过直方图可以看出，未缺失的数据分布情况基本正常。</a:t>
            </a:r>
            <a:endParaRPr lang="en-US" altLang="zh-CN" sz="1600" dirty="0">
              <a:sym typeface="+mn-ea"/>
            </a:endParaRPr>
          </a:p>
        </p:txBody>
      </p:sp>
      <p:pic>
        <p:nvPicPr>
          <p:cNvPr id="2" name="图片 1"/>
          <p:cNvPicPr>
            <a:picLocks noChangeAspect="1"/>
          </p:cNvPicPr>
          <p:nvPr/>
        </p:nvPicPr>
        <p:blipFill>
          <a:blip r:embed="rId1"/>
          <a:stretch>
            <a:fillRect/>
          </a:stretch>
        </p:blipFill>
        <p:spPr>
          <a:xfrm>
            <a:off x="8450131" y="3290399"/>
            <a:ext cx="3671495" cy="2405942"/>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10783" y="1113482"/>
            <a:ext cx="10820400" cy="316928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、缺失值处理</a:t>
            </a:r>
            <a:endParaRPr lang="en-US" altLang="zh-CN" sz="1600" b="1" dirty="0">
              <a:solidFill>
                <a:srgbClr val="0070C0"/>
              </a:solidFill>
              <a:latin typeface="微软雅黑" panose="020B0503020204020204" charset="-122"/>
              <a:ea typeface="微软雅黑" panose="020B0503020204020204" charset="-122"/>
              <a:sym typeface="+mn-ea"/>
            </a:endParaRPr>
          </a:p>
          <a:p>
            <a:pPr>
              <a:lnSpc>
                <a:spcPct val="250000"/>
              </a:lnSpc>
            </a:pPr>
            <a:r>
              <a:rPr lang="en-US" sz="1600" b="1" dirty="0">
                <a:latin typeface="微软雅黑" panose="020B0503020204020204" charset="-122"/>
                <a:ea typeface="微软雅黑" panose="020B0503020204020204" charset="-122"/>
                <a:sym typeface="+mn-ea"/>
              </a:rPr>
              <a:t>A. </a:t>
            </a:r>
            <a:r>
              <a:rPr lang="en-US" altLang="zh-CN" sz="1600" b="1" dirty="0" err="1">
                <a:latin typeface="微软雅黑" panose="020B0503020204020204" charset="-122"/>
                <a:ea typeface="微软雅黑" panose="020B0503020204020204" charset="-122"/>
                <a:sym typeface="+mn-ea"/>
              </a:rPr>
              <a:t>pdays</a:t>
            </a:r>
            <a:r>
              <a:rPr lang="zh-CN" altLang="en-US" sz="1600" b="1" dirty="0">
                <a:latin typeface="微软雅黑" panose="020B0503020204020204" charset="-122"/>
                <a:ea typeface="微软雅黑" panose="020B0503020204020204" charset="-122"/>
                <a:sym typeface="+mn-ea"/>
              </a:rPr>
              <a:t>和</a:t>
            </a:r>
            <a:r>
              <a:rPr lang="en-US" altLang="zh-CN" sz="1600" b="1" dirty="0" err="1">
                <a:latin typeface="微软雅黑" panose="020B0503020204020204" charset="-122"/>
                <a:ea typeface="微软雅黑" panose="020B0503020204020204" charset="-122"/>
                <a:sym typeface="+mn-ea"/>
              </a:rPr>
              <a:t>poutcome</a:t>
            </a:r>
            <a:r>
              <a:rPr lang="zh-CN" altLang="en-US" sz="1600" b="1" dirty="0">
                <a:latin typeface="微软雅黑" panose="020B0503020204020204" charset="-122"/>
                <a:ea typeface="微软雅黑" panose="020B0503020204020204" charset="-122"/>
                <a:sym typeface="+mn-ea"/>
              </a:rPr>
              <a:t>变量分析</a:t>
            </a:r>
            <a:endParaRPr lang="en-US" altLang="zh-CN" sz="1600" b="1" dirty="0">
              <a:latin typeface="微软雅黑" panose="020B0503020204020204" charset="-122"/>
              <a:ea typeface="微软雅黑" panose="020B0503020204020204" charset="-122"/>
              <a:sym typeface="+mn-ea"/>
            </a:endParaRPr>
          </a:p>
          <a:p>
            <a:pPr>
              <a:lnSpc>
                <a:spcPct val="250000"/>
              </a:lnSpc>
            </a:pPr>
            <a:r>
              <a:rPr lang="zh-CN" altLang="en-US" sz="1600" dirty="0">
                <a:sym typeface="+mn-ea"/>
              </a:rPr>
              <a:t>从上面记录来看，</a:t>
            </a:r>
            <a:r>
              <a:rPr lang="en-US" altLang="zh-CN" sz="1600" dirty="0" err="1">
                <a:sym typeface="+mn-ea"/>
              </a:rPr>
              <a:t>poutcome</a:t>
            </a:r>
            <a:r>
              <a:rPr lang="zh-CN" altLang="en-US" sz="1600" dirty="0">
                <a:sym typeface="+mn-ea"/>
              </a:rPr>
              <a:t>为缺失值的，</a:t>
            </a:r>
            <a:r>
              <a:rPr lang="en-US" altLang="zh-CN" sz="1600" dirty="0" err="1">
                <a:sym typeface="+mn-ea"/>
              </a:rPr>
              <a:t>pdays</a:t>
            </a:r>
            <a:r>
              <a:rPr lang="zh-CN" altLang="en-US" sz="1600" dirty="0">
                <a:sym typeface="+mn-ea"/>
              </a:rPr>
              <a:t>也全部都是缺失值。但是未缺失的记录还是有一定的参考意义。根据前文关系度矩阵数据，</a:t>
            </a:r>
            <a:r>
              <a:rPr lang="en-US" altLang="zh-CN" sz="1600" dirty="0" err="1">
                <a:sym typeface="+mn-ea"/>
              </a:rPr>
              <a:t>pdays</a:t>
            </a:r>
            <a:r>
              <a:rPr lang="zh-CN" altLang="en-US" sz="1600" dirty="0">
                <a:sym typeface="+mn-ea"/>
              </a:rPr>
              <a:t>（</a:t>
            </a:r>
            <a:r>
              <a:rPr lang="en-US" altLang="zh-CN" sz="1600" dirty="0">
                <a:sym typeface="+mn-ea"/>
              </a:rPr>
              <a:t>-0.31</a:t>
            </a:r>
            <a:r>
              <a:rPr lang="zh-CN" altLang="en-US" sz="1600" dirty="0">
                <a:sym typeface="+mn-ea"/>
              </a:rPr>
              <a:t>）和</a:t>
            </a:r>
            <a:r>
              <a:rPr lang="en-US" altLang="zh-CN" sz="1600" dirty="0" err="1">
                <a:sym typeface="+mn-ea"/>
              </a:rPr>
              <a:t>poutcom</a:t>
            </a:r>
            <a:r>
              <a:rPr lang="zh-CN" altLang="en-US" sz="1600" dirty="0">
                <a:sym typeface="+mn-ea"/>
              </a:rPr>
              <a:t>（</a:t>
            </a:r>
            <a:r>
              <a:rPr lang="en-US" altLang="zh-CN" sz="1600" dirty="0">
                <a:sym typeface="+mn-ea"/>
              </a:rPr>
              <a:t>-0.13</a:t>
            </a:r>
            <a:r>
              <a:rPr lang="zh-CN" altLang="en-US" sz="1600" dirty="0">
                <a:sym typeface="+mn-ea"/>
              </a:rPr>
              <a:t>）对营销结果相关性较很多其他变量都要高，虽然此列的缺失值较多，但是不做删除考虑，保持现有状态，将缺失值作为一个单独的取值参与后续计算。</a:t>
            </a:r>
            <a:endParaRPr lang="en-US" altLang="zh-CN" sz="1600" dirty="0">
              <a:sym typeface="+mn-ea"/>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111998" y="833783"/>
            <a:ext cx="10820400" cy="263017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、缺失值处理</a:t>
            </a:r>
            <a:endParaRPr lang="en-US" altLang="zh-CN" sz="1600" b="1" dirty="0">
              <a:solidFill>
                <a:srgbClr val="0070C0"/>
              </a:solidFill>
              <a:latin typeface="微软雅黑" panose="020B0503020204020204" charset="-122"/>
              <a:ea typeface="微软雅黑" panose="020B0503020204020204" charset="-122"/>
              <a:sym typeface="+mn-ea"/>
            </a:endParaRPr>
          </a:p>
          <a:p>
            <a:pPr>
              <a:lnSpc>
                <a:spcPct val="250000"/>
              </a:lnSpc>
            </a:pPr>
            <a:r>
              <a:rPr lang="en-US" altLang="zh-CN" b="1" dirty="0"/>
              <a:t>B. default</a:t>
            </a:r>
            <a:r>
              <a:rPr lang="zh-CN" altLang="en-US" b="1" dirty="0"/>
              <a:t>（信用违约）缺失值分析和处理</a:t>
            </a:r>
            <a:endParaRPr lang="zh-CN" altLang="en-US" b="1" dirty="0"/>
          </a:p>
          <a:p>
            <a:pPr>
              <a:lnSpc>
                <a:spcPct val="250000"/>
              </a:lnSpc>
            </a:pPr>
            <a:r>
              <a:rPr lang="zh-CN" altLang="en-US" sz="1600" dirty="0">
                <a:sym typeface="+mn-ea"/>
              </a:rPr>
              <a:t>在对</a:t>
            </a:r>
            <a:r>
              <a:rPr lang="en-US" altLang="zh-CN" sz="1600" dirty="0">
                <a:sym typeface="+mn-ea"/>
              </a:rPr>
              <a:t>default</a:t>
            </a:r>
            <a:r>
              <a:rPr lang="zh-CN" altLang="en-US" sz="1600" dirty="0">
                <a:sym typeface="+mn-ea"/>
              </a:rPr>
              <a:t>进行修补之前，先观察缺失值属于怎样的一种状态。</a:t>
            </a:r>
            <a:endParaRPr lang="en-US" altLang="zh-CN" sz="1600" dirty="0">
              <a:sym typeface="+mn-ea"/>
            </a:endParaRPr>
          </a:p>
          <a:p>
            <a:pPr>
              <a:lnSpc>
                <a:spcPct val="250000"/>
              </a:lnSpc>
            </a:pPr>
            <a:r>
              <a:rPr lang="en-US" altLang="zh-CN" sz="1600" dirty="0" err="1">
                <a:sym typeface="+mn-ea"/>
              </a:rPr>
              <a:t>df.default.value_counts</a:t>
            </a:r>
            <a:r>
              <a:rPr lang="en-US" altLang="zh-CN" sz="1600" dirty="0">
                <a:sym typeface="+mn-ea"/>
              </a:rPr>
              <a:t>()</a:t>
            </a:r>
            <a:endParaRPr lang="en-US" altLang="zh-CN" sz="1600" dirty="0">
              <a:sym typeface="+mn-ea"/>
            </a:endParaRPr>
          </a:p>
        </p:txBody>
      </p:sp>
      <p:pic>
        <p:nvPicPr>
          <p:cNvPr id="2" name="图片 1"/>
          <p:cNvPicPr>
            <a:picLocks noChangeAspect="1"/>
          </p:cNvPicPr>
          <p:nvPr/>
        </p:nvPicPr>
        <p:blipFill>
          <a:blip r:embed="rId1"/>
          <a:stretch>
            <a:fillRect/>
          </a:stretch>
        </p:blipFill>
        <p:spPr>
          <a:xfrm>
            <a:off x="1170118" y="3708475"/>
            <a:ext cx="2772560" cy="995968"/>
          </a:xfrm>
          <a:prstGeom prst="rect">
            <a:avLst/>
          </a:prstGeom>
        </p:spPr>
      </p:pic>
      <p:sp>
        <p:nvSpPr>
          <p:cNvPr id="3" name="矩形 2"/>
          <p:cNvSpPr/>
          <p:nvPr/>
        </p:nvSpPr>
        <p:spPr>
          <a:xfrm>
            <a:off x="4278811" y="2875922"/>
            <a:ext cx="6700040" cy="3372398"/>
          </a:xfrm>
          <a:prstGeom prst="rect">
            <a:avLst/>
          </a:prstGeom>
        </p:spPr>
        <p:txBody>
          <a:bodyPr wrap="square">
            <a:spAutoFit/>
          </a:bodyPr>
          <a:lstStyle/>
          <a:p>
            <a:pPr>
              <a:lnSpc>
                <a:spcPct val="150000"/>
              </a:lnSpc>
            </a:pPr>
            <a:r>
              <a:rPr lang="zh-CN" altLang="en-US" sz="1600" dirty="0"/>
              <a:t>从数据上看，绝大部分用户都是确定没有信用违约的，而确定有信用违约的只有</a:t>
            </a:r>
            <a:r>
              <a:rPr lang="en-US" altLang="zh-CN" sz="1600" dirty="0"/>
              <a:t>3</a:t>
            </a:r>
            <a:r>
              <a:rPr lang="zh-CN" altLang="en-US" sz="1600" dirty="0"/>
              <a:t>个，少到几乎可以忽略不计。如果没有</a:t>
            </a:r>
            <a:r>
              <a:rPr lang="en-US" altLang="zh-CN" sz="1600" dirty="0"/>
              <a:t>unknown</a:t>
            </a:r>
            <a:r>
              <a:rPr lang="zh-CN" altLang="en-US" sz="1600" dirty="0"/>
              <a:t>这种取值，这个变量基本毫无参考意义，可以删除。</a:t>
            </a:r>
            <a:endParaRPr lang="en-US" altLang="zh-CN" sz="1600" dirty="0"/>
          </a:p>
          <a:p>
            <a:pPr>
              <a:lnSpc>
                <a:spcPct val="150000"/>
              </a:lnSpc>
            </a:pPr>
            <a:r>
              <a:rPr lang="zh-CN" altLang="en-US" sz="1600" dirty="0"/>
              <a:t>产生这个结果的可能两种解释：（</a:t>
            </a:r>
            <a:r>
              <a:rPr lang="en-US" altLang="zh-CN" sz="1600" dirty="0"/>
              <a:t>1</a:t>
            </a:r>
            <a:r>
              <a:rPr lang="zh-CN" altLang="en-US" sz="1600" dirty="0"/>
              <a:t>）确实只有几乎可以忽略不计的违约数，如果是这样，该变量对于后续预测帮助不大（</a:t>
            </a:r>
            <a:r>
              <a:rPr lang="en-US" altLang="zh-CN" sz="1600" dirty="0"/>
              <a:t>2</a:t>
            </a:r>
            <a:r>
              <a:rPr lang="zh-CN" altLang="en-US" sz="1600" dirty="0"/>
              <a:t>）违约信息由客户自己提供，而违约客户并不愿意提供自己违约的信息，而不违约客户则可以很干脆地提供信息。</a:t>
            </a:r>
            <a:endParaRPr lang="en-US" altLang="zh-CN" sz="1600" dirty="0"/>
          </a:p>
          <a:p>
            <a:pPr>
              <a:lnSpc>
                <a:spcPct val="150000"/>
              </a:lnSpc>
            </a:pPr>
            <a:r>
              <a:rPr lang="zh-CN" altLang="en-US" sz="1600" dirty="0"/>
              <a:t>接下来，我们要对提供</a:t>
            </a:r>
            <a:r>
              <a:rPr lang="en-US" altLang="zh-CN" sz="1600" dirty="0"/>
              <a:t>unknown</a:t>
            </a:r>
            <a:r>
              <a:rPr lang="zh-CN" altLang="en-US" sz="1600" dirty="0"/>
              <a:t>信息的客户信息做进一步分析，观察这个部分的数据相关的背景。</a:t>
            </a:r>
            <a:endParaRPr lang="en-US" altLang="zh-CN" sz="1600"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Number_1"/>
          <p:cNvSpPr/>
          <p:nvPr>
            <p:custDataLst>
              <p:tags r:id="rId1"/>
            </p:custDataLst>
          </p:nvPr>
        </p:nvSpPr>
        <p:spPr>
          <a:xfrm>
            <a:off x="5002213" y="1718310"/>
            <a:ext cx="379413" cy="379413"/>
          </a:xfrm>
          <a:prstGeom prst="ellipse">
            <a:avLst/>
          </a:prstGeom>
          <a:solidFill>
            <a:srgbClr val="0070C0"/>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auto"/>
            <a:r>
              <a:rPr lang="en-US" altLang="zh-CN" sz="2110" b="1" strike="noStrike" noProof="1">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rPr>
              <a:t>1</a:t>
            </a:r>
            <a:endParaRPr lang="zh-CN" altLang="en-US" sz="2110" b="1" strike="noStrike" noProof="1">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14" name="MH_Number_2"/>
          <p:cNvSpPr/>
          <p:nvPr>
            <p:custDataLst>
              <p:tags r:id="rId2"/>
            </p:custDataLst>
          </p:nvPr>
        </p:nvSpPr>
        <p:spPr>
          <a:xfrm>
            <a:off x="5002213" y="2704148"/>
            <a:ext cx="379413" cy="379413"/>
          </a:xfrm>
          <a:prstGeom prst="ellipse">
            <a:avLst/>
          </a:prstGeom>
          <a:solidFill>
            <a:schemeClr val="tx1"/>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auto"/>
            <a:r>
              <a:rPr lang="en-US" altLang="zh-CN" sz="2110" b="1" strike="noStrike" noProof="1">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rPr>
              <a:t>2</a:t>
            </a:r>
            <a:endParaRPr lang="zh-CN" altLang="en-US" sz="2110" b="1" strike="noStrike" noProof="1">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16" name="MH_Number_3"/>
          <p:cNvSpPr/>
          <p:nvPr>
            <p:custDataLst>
              <p:tags r:id="rId3"/>
            </p:custDataLst>
          </p:nvPr>
        </p:nvSpPr>
        <p:spPr>
          <a:xfrm>
            <a:off x="5002213" y="3689985"/>
            <a:ext cx="379413" cy="379413"/>
          </a:xfrm>
          <a:prstGeom prst="ellipse">
            <a:avLst/>
          </a:prstGeom>
          <a:solidFill>
            <a:srgbClr val="0070C0"/>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auto"/>
            <a:r>
              <a:rPr lang="en-US" altLang="zh-CN" sz="2110" b="1" strike="noStrike" noProof="1">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rPr>
              <a:t>3</a:t>
            </a:r>
            <a:endParaRPr lang="zh-CN" altLang="en-US" sz="2110" b="1" strike="noStrike" noProof="1">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24" name="MH_Entry_1"/>
          <p:cNvSpPr/>
          <p:nvPr>
            <p:custDataLst>
              <p:tags r:id="rId4"/>
            </p:custDataLst>
          </p:nvPr>
        </p:nvSpPr>
        <p:spPr>
          <a:xfrm>
            <a:off x="5734050" y="1769587"/>
            <a:ext cx="2251075" cy="2768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fontAlgn="auto"/>
            <a:r>
              <a:rPr lang="zh-CN" altLang="en-US" strike="noStrike" kern="0" noProof="1">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实验概述</a:t>
            </a:r>
            <a:endParaRPr lang="zh-CN" altLang="en-US" strike="noStrike" kern="0" noProof="1">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8" name="MH_Entry_1"/>
          <p:cNvSpPr/>
          <p:nvPr>
            <p:custDataLst>
              <p:tags r:id="rId5"/>
            </p:custDataLst>
          </p:nvPr>
        </p:nvSpPr>
        <p:spPr>
          <a:xfrm>
            <a:off x="5734050" y="3741192"/>
            <a:ext cx="2251075" cy="27699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kern="0" noProof="1">
                <a:solidFill>
                  <a:prstClr val="black"/>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实验步骤与要求</a:t>
            </a:r>
            <a:endParaRPr lang="zh-CN" altLang="en-US" kern="0" noProof="1">
              <a:solidFill>
                <a:prstClr val="black"/>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0" name="MH_Entry_1"/>
          <p:cNvSpPr/>
          <p:nvPr>
            <p:custDataLst>
              <p:tags r:id="rId6"/>
            </p:custDataLst>
          </p:nvPr>
        </p:nvSpPr>
        <p:spPr>
          <a:xfrm>
            <a:off x="5684838" y="2754562"/>
            <a:ext cx="2251075" cy="27699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kern="0" noProof="1">
                <a:solidFill>
                  <a:prstClr val="black"/>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预备知识</a:t>
            </a:r>
            <a:endParaRPr lang="zh-CN" altLang="en-US" kern="0" noProof="1">
              <a:solidFill>
                <a:prstClr val="black"/>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Tree>
    <p:custDataLst>
      <p:tags r:id="rId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90295" y="598805"/>
            <a:ext cx="7455535" cy="263017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、缺失值处理</a:t>
            </a:r>
            <a:endParaRPr lang="en-US" altLang="zh-CN" sz="1600" b="1" dirty="0">
              <a:solidFill>
                <a:srgbClr val="0070C0"/>
              </a:solidFill>
              <a:latin typeface="微软雅黑" panose="020B0503020204020204" charset="-122"/>
              <a:ea typeface="微软雅黑" panose="020B0503020204020204" charset="-122"/>
              <a:sym typeface="+mn-ea"/>
            </a:endParaRPr>
          </a:p>
          <a:p>
            <a:pPr>
              <a:lnSpc>
                <a:spcPct val="250000"/>
              </a:lnSpc>
            </a:pPr>
            <a:r>
              <a:rPr lang="en-US" altLang="zh-CN" b="1" dirty="0"/>
              <a:t>B. default</a:t>
            </a:r>
            <a:r>
              <a:rPr lang="zh-CN" altLang="en-US" b="1" dirty="0"/>
              <a:t>（信用违约）缺失值分析和处理</a:t>
            </a:r>
            <a:endParaRPr lang="zh-CN" altLang="en-US" b="1" dirty="0"/>
          </a:p>
          <a:p>
            <a:pPr>
              <a:lnSpc>
                <a:spcPct val="250000"/>
              </a:lnSpc>
            </a:pPr>
            <a:r>
              <a:rPr lang="zh-CN" altLang="en-US" sz="1600" dirty="0">
                <a:sym typeface="+mn-ea"/>
              </a:rPr>
              <a:t>例如：观察不同工作的客户群体信用违约的</a:t>
            </a:r>
            <a:r>
              <a:rPr lang="zh-CN" altLang="en-US" sz="1600" dirty="0" smtClean="0">
                <a:sym typeface="+mn-ea"/>
              </a:rPr>
              <a:t>情况</a:t>
            </a:r>
            <a:endParaRPr lang="zh-CN" altLang="en-US" sz="1600" dirty="0" smtClean="0">
              <a:sym typeface="+mn-ea"/>
            </a:endParaRPr>
          </a:p>
          <a:p>
            <a:pPr>
              <a:lnSpc>
                <a:spcPct val="250000"/>
              </a:lnSpc>
            </a:pPr>
            <a:r>
              <a:rPr lang="zh-CN" altLang="en-US" sz="1600" dirty="0">
                <a:sym typeface="+mn-ea"/>
              </a:rPr>
              <a:t>注意：</a:t>
            </a:r>
            <a:r>
              <a:rPr lang="zh-CN" altLang="en-US" sz="1600" b="1" dirty="0">
                <a:solidFill>
                  <a:srgbClr val="FF0000"/>
                </a:solidFill>
                <a:sym typeface="+mn-ea"/>
              </a:rPr>
              <a:t>使用其他可视化方法都可以，不限于折线图</a:t>
            </a:r>
            <a:endParaRPr lang="zh-CN" altLang="en-US" sz="1600" b="1" dirty="0">
              <a:solidFill>
                <a:srgbClr val="FF0000"/>
              </a:solidFill>
              <a:sym typeface="+mn-ea"/>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7245" y="3446094"/>
            <a:ext cx="10823638" cy="2744937"/>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圆角 6"/>
          <p:cNvSpPr/>
          <p:nvPr/>
        </p:nvSpPr>
        <p:spPr>
          <a:xfrm>
            <a:off x="2705547" y="3915790"/>
            <a:ext cx="505611" cy="1376978"/>
          </a:xfrm>
          <a:prstGeom prst="roundRect">
            <a:avLst/>
          </a:prstGeom>
          <a:noFill/>
          <a:ln w="28575">
            <a:solidFill>
              <a:srgbClr val="32323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4299470" y="3955231"/>
            <a:ext cx="505611" cy="1246097"/>
          </a:xfrm>
          <a:prstGeom prst="roundRect">
            <a:avLst/>
          </a:prstGeom>
          <a:noFill/>
          <a:ln w="28575">
            <a:solidFill>
              <a:srgbClr val="32323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a:off x="10336303" y="3817175"/>
            <a:ext cx="505611" cy="1427184"/>
          </a:xfrm>
          <a:prstGeom prst="roundRect">
            <a:avLst/>
          </a:prstGeom>
          <a:noFill/>
          <a:ln w="28575">
            <a:solidFill>
              <a:srgbClr val="32323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10940526" y="3856617"/>
            <a:ext cx="505611" cy="1427184"/>
          </a:xfrm>
          <a:prstGeom prst="roundRect">
            <a:avLst/>
          </a:prstGeom>
          <a:noFill/>
          <a:ln w="28575">
            <a:solidFill>
              <a:srgbClr val="32323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406179" y="1449613"/>
            <a:ext cx="4206239" cy="1156407"/>
          </a:xfrm>
          <a:prstGeom prst="rect">
            <a:avLst/>
          </a:prstGeom>
          <a:noFill/>
        </p:spPr>
        <p:txBody>
          <a:bodyPr wrap="square" rtlCol="0">
            <a:spAutoFit/>
          </a:bodyPr>
          <a:lstStyle/>
          <a:p>
            <a:pPr>
              <a:lnSpc>
                <a:spcPct val="150000"/>
              </a:lnSpc>
            </a:pPr>
            <a:r>
              <a:rPr lang="zh-CN" altLang="en-US" sz="1600" dirty="0"/>
              <a:t>根据工作情况分析，以下四种人群，信用违约情况不清楚（最少比例确认未违约的）：</a:t>
            </a:r>
            <a:r>
              <a:rPr lang="zh-CN" altLang="en-US" sz="1600" b="1" dirty="0">
                <a:solidFill>
                  <a:srgbClr val="0070C0"/>
                </a:solidFill>
              </a:rPr>
              <a:t>蓝领、家庭主妇、失业、职业未知</a:t>
            </a:r>
            <a:endParaRPr lang="zh-CN" altLang="en-US" sz="1600" b="1" dirty="0">
              <a:solidFill>
                <a:srgbClr val="0070C0"/>
              </a:solidFill>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90483" y="598488"/>
            <a:ext cx="10730042" cy="324612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、缺失值处理</a:t>
            </a:r>
            <a:endParaRPr lang="en-US" altLang="zh-CN" sz="1600" b="1" dirty="0">
              <a:solidFill>
                <a:srgbClr val="0070C0"/>
              </a:solidFill>
              <a:latin typeface="微软雅黑" panose="020B0503020204020204" charset="-122"/>
              <a:ea typeface="微软雅黑" panose="020B0503020204020204" charset="-122"/>
              <a:sym typeface="+mn-ea"/>
            </a:endParaRPr>
          </a:p>
          <a:p>
            <a:pPr>
              <a:lnSpc>
                <a:spcPct val="250000"/>
              </a:lnSpc>
            </a:pPr>
            <a:r>
              <a:rPr lang="en-US" sz="1600" b="1" dirty="0">
                <a:latin typeface="微软雅黑" panose="020B0503020204020204" charset="-122"/>
                <a:ea typeface="微软雅黑" panose="020B0503020204020204" charset="-122"/>
                <a:sym typeface="+mn-ea"/>
              </a:rPr>
              <a:t>B. </a:t>
            </a:r>
            <a:r>
              <a:rPr lang="en-US" altLang="zh-CN" b="1" dirty="0"/>
              <a:t>default</a:t>
            </a:r>
            <a:r>
              <a:rPr lang="zh-CN" altLang="en-US" b="1" dirty="0"/>
              <a:t>（信用违约）缺失值分析和处理</a:t>
            </a:r>
            <a:endParaRPr lang="zh-CN" altLang="en-US" b="1" dirty="0"/>
          </a:p>
          <a:p>
            <a:pPr>
              <a:lnSpc>
                <a:spcPct val="250000"/>
              </a:lnSpc>
            </a:pPr>
            <a:r>
              <a:rPr lang="zh-CN" altLang="en-US" sz="1600" dirty="0">
                <a:sym typeface="+mn-ea"/>
              </a:rPr>
              <a:t>请使用相似的可视化和分析方式，观察客户的其他信息：</a:t>
            </a:r>
            <a:r>
              <a:rPr lang="en-US" altLang="zh-CN" sz="1600" dirty="0">
                <a:sym typeface="+mn-ea"/>
              </a:rPr>
              <a:t>education</a:t>
            </a:r>
            <a:r>
              <a:rPr lang="zh-CN" altLang="en-US" sz="1600" dirty="0">
                <a:sym typeface="+mn-ea"/>
              </a:rPr>
              <a:t>（教育）、</a:t>
            </a:r>
            <a:r>
              <a:rPr lang="en-US" altLang="zh-CN" sz="1600" dirty="0">
                <a:sym typeface="+mn-ea"/>
              </a:rPr>
              <a:t>marital</a:t>
            </a:r>
            <a:r>
              <a:rPr lang="zh-CN" altLang="en-US" sz="1600" dirty="0">
                <a:sym typeface="+mn-ea"/>
              </a:rPr>
              <a:t>（婚姻情况）、</a:t>
            </a:r>
            <a:r>
              <a:rPr lang="en-US" altLang="zh-CN" sz="1600" dirty="0">
                <a:sym typeface="+mn-ea"/>
              </a:rPr>
              <a:t>age(</a:t>
            </a:r>
            <a:r>
              <a:rPr lang="zh-CN" altLang="en-US" sz="1600" dirty="0">
                <a:sym typeface="+mn-ea"/>
              </a:rPr>
              <a:t>年龄</a:t>
            </a:r>
            <a:r>
              <a:rPr lang="en-US" altLang="zh-CN" sz="1600" dirty="0">
                <a:sym typeface="+mn-ea"/>
              </a:rPr>
              <a:t>)</a:t>
            </a:r>
            <a:endParaRPr lang="en-US" altLang="zh-CN" sz="1600" dirty="0">
              <a:sym typeface="+mn-ea"/>
            </a:endParaRPr>
          </a:p>
          <a:p>
            <a:pPr>
              <a:lnSpc>
                <a:spcPct val="250000"/>
              </a:lnSpc>
            </a:pPr>
            <a:r>
              <a:rPr lang="zh-CN" altLang="en-US" sz="1600" dirty="0">
                <a:sym typeface="+mn-ea"/>
              </a:rPr>
              <a:t>给出自己的结论</a:t>
            </a:r>
            <a:endParaRPr lang="en-US" altLang="zh-CN" sz="1600" dirty="0">
              <a:sym typeface="+mn-ea"/>
            </a:endParaRPr>
          </a:p>
          <a:p>
            <a:pPr>
              <a:lnSpc>
                <a:spcPct val="250000"/>
              </a:lnSpc>
            </a:pPr>
            <a:endParaRPr lang="en-US" altLang="zh-CN" sz="1600" dirty="0">
              <a:sym typeface="+mn-ea"/>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90483" y="598488"/>
            <a:ext cx="10730042" cy="386143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、缺失值处理</a:t>
            </a:r>
            <a:endParaRPr lang="en-US" altLang="zh-CN" sz="1600" b="1" dirty="0">
              <a:solidFill>
                <a:srgbClr val="0070C0"/>
              </a:solidFill>
              <a:latin typeface="微软雅黑" panose="020B0503020204020204" charset="-122"/>
              <a:ea typeface="微软雅黑" panose="020B0503020204020204" charset="-122"/>
              <a:sym typeface="+mn-ea"/>
            </a:endParaRPr>
          </a:p>
          <a:p>
            <a:pPr>
              <a:lnSpc>
                <a:spcPct val="250000"/>
              </a:lnSpc>
            </a:pPr>
            <a:r>
              <a:rPr lang="en-US" sz="1600" b="1" dirty="0">
                <a:latin typeface="微软雅黑" panose="020B0503020204020204" charset="-122"/>
                <a:ea typeface="微软雅黑" panose="020B0503020204020204" charset="-122"/>
                <a:sym typeface="+mn-ea"/>
              </a:rPr>
              <a:t>B. </a:t>
            </a:r>
            <a:r>
              <a:rPr lang="en-US" altLang="zh-CN" b="1" dirty="0"/>
              <a:t>default</a:t>
            </a:r>
            <a:r>
              <a:rPr lang="zh-CN" altLang="en-US" b="1" dirty="0"/>
              <a:t>（信用违约）缺失值分析和处理</a:t>
            </a:r>
            <a:endParaRPr lang="zh-CN" altLang="en-US" b="1" dirty="0"/>
          </a:p>
          <a:p>
            <a:pPr>
              <a:lnSpc>
                <a:spcPct val="250000"/>
              </a:lnSpc>
            </a:pPr>
            <a:r>
              <a:rPr lang="zh-CN" altLang="en-US" sz="1600" dirty="0">
                <a:sym typeface="+mn-ea"/>
              </a:rPr>
              <a:t>根据以上的信用未知情况的客户群体特征分析，可以发现，这个部分的客户总体收入和学历较低、生活压力较大。可以推断具有较高的违约风险。因此可以做一些合理的推断，即，存在违约记录的人群，大部分选择沉默而不是主动提供自己的违约状况。</a:t>
            </a:r>
            <a:endParaRPr lang="en-US" altLang="zh-CN" sz="1600" dirty="0">
              <a:sym typeface="+mn-ea"/>
            </a:endParaRPr>
          </a:p>
          <a:p>
            <a:pPr>
              <a:lnSpc>
                <a:spcPct val="250000"/>
              </a:lnSpc>
            </a:pPr>
            <a:r>
              <a:rPr lang="zh-CN" altLang="en-US" sz="1600" dirty="0">
                <a:sym typeface="+mn-ea"/>
              </a:rPr>
              <a:t>在数据处理上，我们将</a:t>
            </a:r>
            <a:r>
              <a:rPr lang="en-US" altLang="zh-CN" sz="1600" dirty="0">
                <a:sym typeface="+mn-ea"/>
              </a:rPr>
              <a:t>unknown</a:t>
            </a:r>
            <a:r>
              <a:rPr lang="zh-CN" altLang="en-US" sz="1600" dirty="0">
                <a:sym typeface="+mn-ea"/>
              </a:rPr>
              <a:t>视为可疑的违约人群。由于取值</a:t>
            </a:r>
            <a:r>
              <a:rPr lang="en-US" altLang="zh-CN" sz="1600" dirty="0">
                <a:sym typeface="+mn-ea"/>
              </a:rPr>
              <a:t>yes</a:t>
            </a:r>
            <a:r>
              <a:rPr lang="zh-CN" altLang="en-US" sz="1600" dirty="0">
                <a:sym typeface="+mn-ea"/>
              </a:rPr>
              <a:t>的数量极少，可以将</a:t>
            </a:r>
            <a:r>
              <a:rPr lang="en-US" altLang="zh-CN" sz="1600" dirty="0">
                <a:sym typeface="+mn-ea"/>
              </a:rPr>
              <a:t>yes</a:t>
            </a:r>
            <a:r>
              <a:rPr lang="zh-CN" altLang="en-US" sz="1600" dirty="0">
                <a:sym typeface="+mn-ea"/>
              </a:rPr>
              <a:t>与</a:t>
            </a:r>
            <a:r>
              <a:rPr lang="en-US" altLang="zh-CN" sz="1600" dirty="0">
                <a:sym typeface="+mn-ea"/>
              </a:rPr>
              <a:t>unknown</a:t>
            </a:r>
            <a:r>
              <a:rPr lang="zh-CN" altLang="en-US" sz="1600" dirty="0">
                <a:sym typeface="+mn-ea"/>
              </a:rPr>
              <a:t>合并。</a:t>
            </a:r>
            <a:endParaRPr lang="en-US" altLang="zh-CN" sz="1600" dirty="0">
              <a:sym typeface="+mn-ea"/>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90483" y="598488"/>
            <a:ext cx="10730042" cy="263017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、缺失值处理</a:t>
            </a:r>
            <a:endParaRPr lang="en-US" altLang="zh-CN" sz="1600" b="1" dirty="0">
              <a:solidFill>
                <a:srgbClr val="0070C0"/>
              </a:solidFill>
              <a:latin typeface="微软雅黑" panose="020B0503020204020204" charset="-122"/>
              <a:ea typeface="微软雅黑" panose="020B0503020204020204" charset="-122"/>
              <a:sym typeface="+mn-ea"/>
            </a:endParaRPr>
          </a:p>
          <a:p>
            <a:pPr>
              <a:lnSpc>
                <a:spcPct val="250000"/>
              </a:lnSpc>
            </a:pPr>
            <a:r>
              <a:rPr lang="en-US" sz="1600" b="1" dirty="0">
                <a:latin typeface="微软雅黑" panose="020B0503020204020204" charset="-122"/>
                <a:ea typeface="微软雅黑" panose="020B0503020204020204" charset="-122"/>
                <a:sym typeface="+mn-ea"/>
              </a:rPr>
              <a:t>C. </a:t>
            </a:r>
            <a:r>
              <a:rPr lang="zh-CN" altLang="en-US" b="1" dirty="0"/>
              <a:t>处理其他特征</a:t>
            </a:r>
            <a:r>
              <a:rPr lang="zh-CN" altLang="en-US" b="1" dirty="0"/>
              <a:t>的缺失值</a:t>
            </a:r>
            <a:endParaRPr lang="zh-CN" altLang="en-US" b="1" dirty="0"/>
          </a:p>
          <a:p>
            <a:pPr>
              <a:lnSpc>
                <a:spcPct val="250000"/>
              </a:lnSpc>
            </a:pPr>
            <a:r>
              <a:rPr lang="zh-CN" altLang="en-US" sz="1600" dirty="0">
                <a:sym typeface="+mn-ea"/>
              </a:rPr>
              <a:t>请根据一定的可视化和数据观察，给出处理其他缺失值的方法，并且列明</a:t>
            </a:r>
            <a:r>
              <a:rPr lang="zh-CN" altLang="en-US" sz="1600" dirty="0">
                <a:sym typeface="+mn-ea"/>
              </a:rPr>
              <a:t>理由。</a:t>
            </a:r>
            <a:endParaRPr lang="zh-CN" altLang="en-US" sz="1600" dirty="0">
              <a:sym typeface="+mn-ea"/>
            </a:endParaRPr>
          </a:p>
          <a:p>
            <a:pPr>
              <a:lnSpc>
                <a:spcPct val="250000"/>
              </a:lnSpc>
            </a:pPr>
            <a:endParaRPr lang="zh-CN" altLang="en-US" sz="1600" dirty="0">
              <a:sym typeface="+mn-ea"/>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90483" y="598488"/>
            <a:ext cx="10730042" cy="478472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、分类变量转为数值变量</a:t>
            </a:r>
            <a:endParaRPr lang="en-US" altLang="zh-CN" sz="1600" b="1" dirty="0">
              <a:solidFill>
                <a:srgbClr val="0070C0"/>
              </a:solidFill>
              <a:latin typeface="微软雅黑" panose="020B0503020204020204" charset="-122"/>
              <a:ea typeface="微软雅黑" panose="020B0503020204020204" charset="-122"/>
              <a:sym typeface="+mn-ea"/>
            </a:endParaRPr>
          </a:p>
          <a:p>
            <a:pPr>
              <a:lnSpc>
                <a:spcPct val="250000"/>
              </a:lnSpc>
            </a:pPr>
            <a:r>
              <a:rPr lang="zh-CN" altLang="en-US" sz="1600" dirty="0">
                <a:sym typeface="+mn-ea"/>
              </a:rPr>
              <a:t>将填充缺失值后的所有变量按照如下类别进行</a:t>
            </a:r>
            <a:r>
              <a:rPr lang="zh-CN" altLang="en-US" sz="1600" dirty="0">
                <a:sym typeface="+mn-ea"/>
              </a:rPr>
              <a:t>分类：</a:t>
            </a:r>
            <a:endParaRPr lang="zh-CN" altLang="en-US" sz="1600" dirty="0">
              <a:sym typeface="+mn-ea"/>
            </a:endParaRPr>
          </a:p>
          <a:p>
            <a:pPr marL="285750" indent="-285750">
              <a:lnSpc>
                <a:spcPct val="250000"/>
              </a:lnSpc>
              <a:buFont typeface="Arial" panose="020B0604020202020204" pitchFamily="34" charset="0"/>
              <a:buChar char="•"/>
            </a:pPr>
            <a:r>
              <a:rPr lang="zh-CN" altLang="en-US" dirty="0">
                <a:sym typeface="+mn-ea"/>
              </a:rPr>
              <a:t>二分类变量</a:t>
            </a:r>
            <a:r>
              <a:rPr lang="en-US" altLang="zh-CN" dirty="0">
                <a:sym typeface="+mn-ea"/>
              </a:rPr>
              <a:t>: </a:t>
            </a:r>
            <a:r>
              <a:rPr lang="zh-CN" altLang="en-US" dirty="0">
                <a:sym typeface="+mn-ea"/>
              </a:rPr>
              <a:t>使用</a:t>
            </a:r>
            <a:r>
              <a:rPr lang="en-US" altLang="zh-CN" dirty="0">
                <a:sym typeface="+mn-ea"/>
              </a:rPr>
              <a:t>map</a:t>
            </a:r>
            <a:r>
              <a:rPr lang="zh-CN" altLang="en-US" dirty="0">
                <a:sym typeface="+mn-ea"/>
              </a:rPr>
              <a:t>方法，将该</a:t>
            </a:r>
            <a:r>
              <a:rPr lang="zh-CN" altLang="en-US" dirty="0">
                <a:sym typeface="+mn-ea"/>
              </a:rPr>
              <a:t>变量取值映射成数字</a:t>
            </a:r>
            <a:r>
              <a:rPr lang="en-US" altLang="zh-CN" dirty="0">
                <a:sym typeface="+mn-ea"/>
              </a:rPr>
              <a:t>0</a:t>
            </a:r>
            <a:r>
              <a:rPr lang="zh-CN" altLang="en-US" dirty="0">
                <a:sym typeface="+mn-ea"/>
              </a:rPr>
              <a:t>和</a:t>
            </a:r>
            <a:r>
              <a:rPr lang="en-US" altLang="zh-CN" dirty="0">
                <a:sym typeface="+mn-ea"/>
              </a:rPr>
              <a:t>1</a:t>
            </a:r>
            <a:endParaRPr lang="en-US" altLang="zh-CN" dirty="0">
              <a:sym typeface="+mn-ea"/>
            </a:endParaRPr>
          </a:p>
          <a:p>
            <a:pPr marL="285750" indent="-285750">
              <a:lnSpc>
                <a:spcPct val="250000"/>
              </a:lnSpc>
              <a:buFont typeface="Arial" panose="020B0604020202020204" pitchFamily="34" charset="0"/>
              <a:buChar char="•"/>
            </a:pPr>
            <a:r>
              <a:rPr lang="zh-CN" altLang="en-US" dirty="0">
                <a:sym typeface="+mn-ea"/>
              </a:rPr>
              <a:t>有序分类变量编码，使用</a:t>
            </a:r>
            <a:r>
              <a:rPr lang="en-US" altLang="zh-CN" dirty="0">
                <a:sym typeface="+mn-ea"/>
              </a:rPr>
              <a:t>map</a:t>
            </a:r>
            <a:r>
              <a:rPr lang="zh-CN" altLang="en-US" dirty="0">
                <a:sym typeface="+mn-ea"/>
              </a:rPr>
              <a:t>方法或者其他序列填充方法，将有序分类变量映射成</a:t>
            </a:r>
            <a:r>
              <a:rPr lang="zh-CN" altLang="en-US" dirty="0">
                <a:sym typeface="+mn-ea"/>
              </a:rPr>
              <a:t>数字。</a:t>
            </a:r>
            <a:endParaRPr lang="zh-CN" altLang="en-US" dirty="0">
              <a:sym typeface="+mn-ea"/>
            </a:endParaRPr>
          </a:p>
          <a:p>
            <a:pPr marL="285750" indent="-285750">
              <a:lnSpc>
                <a:spcPct val="250000"/>
              </a:lnSpc>
              <a:buFont typeface="Arial" panose="020B0604020202020204" pitchFamily="34" charset="0"/>
              <a:buChar char="•"/>
            </a:pPr>
            <a:r>
              <a:rPr lang="zh-CN" altLang="en-US" dirty="0">
                <a:sym typeface="+mn-ea"/>
              </a:rPr>
              <a:t>无序分类变量：</a:t>
            </a:r>
            <a:r>
              <a:rPr lang="en-US" altLang="zh-CN" dirty="0">
                <a:sym typeface="+mn-ea"/>
              </a:rPr>
              <a:t> </a:t>
            </a:r>
            <a:r>
              <a:rPr lang="zh-CN" altLang="en-US" dirty="0">
                <a:sym typeface="+mn-ea"/>
              </a:rPr>
              <a:t>将无序分类变量转为虚拟变量</a:t>
            </a:r>
            <a:endParaRPr lang="zh-CN" altLang="en-US" dirty="0">
              <a:sym typeface="+mn-ea"/>
            </a:endParaRPr>
          </a:p>
          <a:p>
            <a:pPr marL="285750" indent="-285750">
              <a:lnSpc>
                <a:spcPct val="250000"/>
              </a:lnSpc>
              <a:buFont typeface="Arial" panose="020B0604020202020204" pitchFamily="34" charset="0"/>
              <a:buChar char="•"/>
            </a:pPr>
            <a:endParaRPr lang="zh-CN" altLang="en-US" dirty="0">
              <a:sym typeface="+mn-ea"/>
            </a:endParaRPr>
          </a:p>
          <a:p>
            <a:pPr>
              <a:lnSpc>
                <a:spcPct val="250000"/>
              </a:lnSpc>
            </a:pPr>
            <a:endParaRPr lang="en-US" altLang="zh-CN" dirty="0">
              <a:sym typeface="+mn-ea"/>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90483" y="598488"/>
            <a:ext cx="10730042" cy="278447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、分类变量转为数值变量</a:t>
            </a:r>
            <a:endParaRPr lang="en-US" altLang="zh-CN" sz="1600" b="1" dirty="0">
              <a:solidFill>
                <a:srgbClr val="0070C0"/>
              </a:solidFill>
              <a:latin typeface="微软雅黑" panose="020B0503020204020204" charset="-122"/>
              <a:ea typeface="微软雅黑" panose="020B0503020204020204" charset="-122"/>
              <a:sym typeface="+mn-ea"/>
            </a:endParaRPr>
          </a:p>
          <a:p>
            <a:pPr marL="285750" indent="-285750">
              <a:lnSpc>
                <a:spcPct val="250000"/>
              </a:lnSpc>
              <a:buFont typeface="Arial" panose="020B0604020202020204" pitchFamily="34" charset="0"/>
              <a:buChar char="•"/>
            </a:pPr>
            <a:r>
              <a:rPr lang="zh-CN" altLang="en-US" dirty="0">
                <a:sym typeface="+mn-ea"/>
              </a:rPr>
              <a:t>无序分类变量：</a:t>
            </a:r>
            <a:r>
              <a:rPr lang="en-US" altLang="zh-CN" dirty="0">
                <a:sym typeface="+mn-ea"/>
              </a:rPr>
              <a:t> </a:t>
            </a:r>
            <a:r>
              <a:rPr lang="zh-CN" altLang="en-US" dirty="0">
                <a:sym typeface="+mn-ea"/>
              </a:rPr>
              <a:t>将无序分类变量转为虚拟变量</a:t>
            </a:r>
            <a:endParaRPr lang="zh-CN" altLang="en-US" dirty="0">
              <a:sym typeface="+mn-ea"/>
            </a:endParaRPr>
          </a:p>
          <a:p>
            <a:pPr marL="285750" indent="-285750">
              <a:lnSpc>
                <a:spcPct val="250000"/>
              </a:lnSpc>
              <a:buFont typeface="Arial" panose="020B0604020202020204" pitchFamily="34" charset="0"/>
              <a:buChar char="•"/>
            </a:pPr>
            <a:endParaRPr lang="zh-CN" altLang="en-US" dirty="0">
              <a:sym typeface="+mn-ea"/>
            </a:endParaRPr>
          </a:p>
          <a:p>
            <a:pPr>
              <a:lnSpc>
                <a:spcPct val="250000"/>
              </a:lnSpc>
            </a:pPr>
            <a:endParaRPr lang="en-US" altLang="zh-CN" dirty="0">
              <a:sym typeface="+mn-ea"/>
            </a:endParaRPr>
          </a:p>
        </p:txBody>
      </p:sp>
      <p:pic>
        <p:nvPicPr>
          <p:cNvPr id="2" name="图片 1" descr="2"/>
          <p:cNvPicPr>
            <a:picLocks noChangeAspect="1"/>
          </p:cNvPicPr>
          <p:nvPr/>
        </p:nvPicPr>
        <p:blipFill>
          <a:blip r:embed="rId1"/>
          <a:stretch>
            <a:fillRect/>
          </a:stretch>
        </p:blipFill>
        <p:spPr>
          <a:xfrm>
            <a:off x="1022350" y="2030095"/>
            <a:ext cx="5565140" cy="256540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90483" y="598488"/>
            <a:ext cx="10730042" cy="292290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、分类变量转为数值变量</a:t>
            </a:r>
            <a:endParaRPr lang="en-US" altLang="zh-CN" sz="1600" b="1" dirty="0">
              <a:solidFill>
                <a:srgbClr val="0070C0"/>
              </a:solidFill>
              <a:latin typeface="微软雅黑" panose="020B0503020204020204" charset="-122"/>
              <a:ea typeface="微软雅黑" panose="020B0503020204020204" charset="-122"/>
              <a:sym typeface="+mn-ea"/>
            </a:endParaRPr>
          </a:p>
          <a:p>
            <a:pPr marL="285750" indent="-285750">
              <a:lnSpc>
                <a:spcPct val="250000"/>
              </a:lnSpc>
              <a:buFont typeface="Arial" panose="020B0604020202020204" pitchFamily="34" charset="0"/>
              <a:buChar char="•"/>
            </a:pPr>
            <a:r>
              <a:rPr lang="zh-CN" altLang="en-US" dirty="0">
                <a:sym typeface="+mn-ea"/>
              </a:rPr>
              <a:t>无序分类变量：</a:t>
            </a:r>
            <a:r>
              <a:rPr lang="en-US" altLang="zh-CN" dirty="0">
                <a:sym typeface="+mn-ea"/>
              </a:rPr>
              <a:t> </a:t>
            </a:r>
            <a:r>
              <a:rPr lang="zh-CN" altLang="en-US" dirty="0">
                <a:sym typeface="+mn-ea"/>
              </a:rPr>
              <a:t>将无序分类变量转为虚拟变量</a:t>
            </a:r>
            <a:endParaRPr lang="zh-CN" altLang="en-US" dirty="0">
              <a:sym typeface="+mn-ea"/>
            </a:endParaRPr>
          </a:p>
          <a:p>
            <a:pPr indent="0" fontAlgn="auto">
              <a:lnSpc>
                <a:spcPct val="150000"/>
              </a:lnSpc>
              <a:buNone/>
            </a:pPr>
            <a:r>
              <a:rPr lang="en-US" altLang="zh-CN" dirty="0">
                <a:solidFill>
                  <a:srgbClr val="FF0000"/>
                </a:solidFill>
                <a:sym typeface="+mn-ea"/>
              </a:rPr>
              <a:t>df = pd.get_dummies(df, columns = ['job'])</a:t>
            </a:r>
            <a:endParaRPr lang="en-US" altLang="zh-CN" dirty="0">
              <a:solidFill>
                <a:srgbClr val="FF0000"/>
              </a:solidFill>
              <a:sym typeface="+mn-ea"/>
            </a:endParaRPr>
          </a:p>
          <a:p>
            <a:pPr indent="0" fontAlgn="auto">
              <a:lnSpc>
                <a:spcPct val="150000"/>
              </a:lnSpc>
              <a:buNone/>
            </a:pPr>
            <a:r>
              <a:rPr lang="en-US" altLang="zh-CN" dirty="0">
                <a:solidFill>
                  <a:srgbClr val="FF0000"/>
                </a:solidFill>
                <a:sym typeface="+mn-ea"/>
              </a:rPr>
              <a:t>df.info()</a:t>
            </a:r>
            <a:endParaRPr lang="en-US" altLang="zh-CN" dirty="0">
              <a:solidFill>
                <a:srgbClr val="FF0000"/>
              </a:solidFill>
              <a:sym typeface="+mn-ea"/>
            </a:endParaRPr>
          </a:p>
          <a:p>
            <a:pPr>
              <a:lnSpc>
                <a:spcPct val="250000"/>
              </a:lnSpc>
            </a:pPr>
            <a:endParaRPr lang="en-US" altLang="zh-CN" dirty="0">
              <a:solidFill>
                <a:srgbClr val="FF0000"/>
              </a:solidFill>
              <a:sym typeface="+mn-ea"/>
            </a:endParaRPr>
          </a:p>
        </p:txBody>
      </p:sp>
      <p:pic>
        <p:nvPicPr>
          <p:cNvPr id="3" name="图片 2"/>
          <p:cNvPicPr>
            <a:picLocks noChangeAspect="1"/>
          </p:cNvPicPr>
          <p:nvPr/>
        </p:nvPicPr>
        <p:blipFill>
          <a:blip r:embed="rId1"/>
          <a:stretch>
            <a:fillRect/>
          </a:stretch>
        </p:blipFill>
        <p:spPr>
          <a:xfrm>
            <a:off x="808990" y="3220720"/>
            <a:ext cx="10384790" cy="3194050"/>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576477" y="696187"/>
            <a:ext cx="10574268" cy="132207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、变量标准化</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1600" dirty="0"/>
              <a:t>在本例中，需要对所有的数值变量进行标准化，由于</a:t>
            </a:r>
            <a:r>
              <a:rPr lang="en-US" altLang="zh-CN" sz="1600" dirty="0"/>
              <a:t>education</a:t>
            </a:r>
            <a:r>
              <a:rPr lang="zh-CN" altLang="en-US" sz="1600" dirty="0"/>
              <a:t>作为有序数列，也需要进行标准化。</a:t>
            </a:r>
            <a:endParaRPr lang="en-US" altLang="zh-CN" sz="1600" dirty="0"/>
          </a:p>
        </p:txBody>
      </p:sp>
      <p:pic>
        <p:nvPicPr>
          <p:cNvPr id="2" name="图片 1"/>
          <p:cNvPicPr>
            <a:picLocks noChangeAspect="1"/>
          </p:cNvPicPr>
          <p:nvPr/>
        </p:nvPicPr>
        <p:blipFill>
          <a:blip r:embed="rId1"/>
          <a:stretch>
            <a:fillRect/>
          </a:stretch>
        </p:blipFill>
        <p:spPr>
          <a:xfrm>
            <a:off x="1699120" y="2764459"/>
            <a:ext cx="9202621" cy="2247550"/>
          </a:xfrm>
          <a:prstGeom prst="rect">
            <a:avLst/>
          </a:prstGeom>
        </p:spPr>
      </p:pic>
      <p:sp>
        <p:nvSpPr>
          <p:cNvPr id="7" name="文本框 6"/>
          <p:cNvSpPr txBox="1"/>
          <p:nvPr/>
        </p:nvSpPr>
        <p:spPr>
          <a:xfrm>
            <a:off x="1621237" y="2327674"/>
            <a:ext cx="2114900" cy="338554"/>
          </a:xfrm>
          <a:prstGeom prst="rect">
            <a:avLst/>
          </a:prstGeom>
          <a:noFill/>
        </p:spPr>
        <p:txBody>
          <a:bodyPr wrap="square" rtlCol="0">
            <a:spAutoFit/>
          </a:bodyPr>
          <a:lstStyle/>
          <a:p>
            <a:r>
              <a:rPr lang="zh-CN" altLang="en-US" sz="1600" b="1" dirty="0"/>
              <a:t>标准化后的数据：</a:t>
            </a:r>
            <a:endParaRPr lang="zh-CN" altLang="en-US" sz="1600" b="1" dirty="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576477" y="696187"/>
            <a:ext cx="10574268" cy="378460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5</a:t>
            </a:r>
            <a:r>
              <a:rPr lang="zh-CN" altLang="en-US" sz="1600" b="1" dirty="0">
                <a:solidFill>
                  <a:srgbClr val="0070C0"/>
                </a:solidFill>
                <a:latin typeface="微软雅黑" panose="020B0503020204020204" charset="-122"/>
                <a:ea typeface="微软雅黑" panose="020B0503020204020204" charset="-122"/>
                <a:sym typeface="+mn-ea"/>
              </a:rPr>
              <a:t>、处理数据泄露</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1600" dirty="0"/>
              <a:t>根据前文分析可知，</a:t>
            </a:r>
            <a:r>
              <a:rPr lang="en-US" altLang="zh-CN" sz="1600" dirty="0"/>
              <a:t>duration</a:t>
            </a:r>
            <a:r>
              <a:rPr lang="zh-CN" altLang="en-US" sz="1600" dirty="0"/>
              <a:t>（最后一次和用户的通话时间）只有在通话结束时才会知道该变量的值。营销的目的就是减少工作人员的工作量，如果已经完成了通话才对是否需要联系此用户进行预测是没有价值的。因此该变量不应该作为预测模型的一个输入变量。</a:t>
            </a:r>
            <a:endParaRPr lang="en-US" altLang="zh-CN" sz="1600" dirty="0"/>
          </a:p>
          <a:p>
            <a:pPr fontAlgn="auto" latinLnBrk="1">
              <a:lnSpc>
                <a:spcPct val="250000"/>
              </a:lnSpc>
            </a:pPr>
            <a:r>
              <a:rPr lang="zh-CN" altLang="en-US" sz="1600" dirty="0"/>
              <a:t>在这个步骤中，需要将</a:t>
            </a:r>
            <a:r>
              <a:rPr lang="en-US" altLang="zh-CN" sz="1600" dirty="0" err="1"/>
              <a:t>druation</a:t>
            </a:r>
            <a:r>
              <a:rPr lang="zh-CN" altLang="en-US" sz="1600" dirty="0"/>
              <a:t>变量删除。删除</a:t>
            </a:r>
            <a:r>
              <a:rPr lang="en-US" altLang="zh-CN" sz="1600" dirty="0"/>
              <a:t>duration</a:t>
            </a:r>
            <a:r>
              <a:rPr lang="zh-CN" altLang="en-US" sz="1600" dirty="0"/>
              <a:t>变量后的数据可以使用</a:t>
            </a:r>
            <a:r>
              <a:rPr lang="en-US" altLang="zh-CN" sz="1600" dirty="0"/>
              <a:t>df.info()</a:t>
            </a:r>
            <a:r>
              <a:rPr lang="zh-CN" altLang="en-US" sz="1600" dirty="0"/>
              <a:t>进行观察，有</a:t>
            </a:r>
            <a:r>
              <a:rPr lang="en-US" altLang="zh-CN" sz="1600" dirty="0"/>
              <a:t>46</a:t>
            </a:r>
            <a:r>
              <a:rPr lang="zh-CN" altLang="en-US" sz="1600" dirty="0"/>
              <a:t>个变量，</a:t>
            </a:r>
            <a:r>
              <a:rPr lang="en-US" altLang="zh-CN" sz="1600" dirty="0"/>
              <a:t>1</a:t>
            </a:r>
            <a:r>
              <a:rPr lang="zh-CN" altLang="en-US" sz="1600" dirty="0"/>
              <a:t>个目标</a:t>
            </a:r>
            <a:r>
              <a:rPr lang="en-US" altLang="zh-CN" sz="1600" dirty="0"/>
              <a:t>y</a:t>
            </a:r>
            <a:r>
              <a:rPr lang="zh-CN" altLang="en-US" sz="1600" dirty="0"/>
              <a:t>，</a:t>
            </a:r>
            <a:r>
              <a:rPr lang="en-US" altLang="zh-CN" sz="1600" dirty="0"/>
              <a:t>39803</a:t>
            </a:r>
            <a:r>
              <a:rPr lang="zh-CN" altLang="en-US" sz="1600" dirty="0"/>
              <a:t>行</a:t>
            </a:r>
            <a:endParaRPr lang="en-US" altLang="zh-CN" sz="1600" dirty="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576477" y="696187"/>
            <a:ext cx="10007793" cy="255333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6</a:t>
            </a:r>
            <a:r>
              <a:rPr lang="zh-CN" altLang="en-US" sz="1600" b="1" dirty="0">
                <a:solidFill>
                  <a:srgbClr val="0070C0"/>
                </a:solidFill>
                <a:latin typeface="微软雅黑" panose="020B0503020204020204" charset="-122"/>
                <a:ea typeface="微软雅黑" panose="020B0503020204020204" charset="-122"/>
                <a:sym typeface="+mn-ea"/>
              </a:rPr>
              <a:t>、预处理数据持久化</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1600" dirty="0"/>
              <a:t>将预处理后的数据保存，后续进行机器学习时，就可以直接使用预处理后的数据，而不需要重新做预处理了。</a:t>
            </a:r>
            <a:endParaRPr lang="zh-CN" altLang="en-US" sz="1600" dirty="0"/>
          </a:p>
          <a:p>
            <a:pPr fontAlgn="auto" latinLnBrk="1">
              <a:lnSpc>
                <a:spcPct val="250000"/>
              </a:lnSpc>
            </a:pPr>
            <a:r>
              <a:rPr lang="zh-CN" altLang="en-US" sz="1600" dirty="0"/>
              <a:t>由于原始数据集中，样本是按照时间顺序排列的，因此这里需要将其打乱，变成无序数据集，以免在训练过程中出现过拟合。</a:t>
            </a:r>
            <a:endParaRPr lang="en-US" altLang="zh-CN" sz="1600" dirty="0"/>
          </a:p>
        </p:txBody>
      </p:sp>
      <p:sp>
        <p:nvSpPr>
          <p:cNvPr id="2" name="矩形 1"/>
          <p:cNvSpPr/>
          <p:nvPr/>
        </p:nvSpPr>
        <p:spPr>
          <a:xfrm>
            <a:off x="1576477" y="3238266"/>
            <a:ext cx="6096000" cy="800219"/>
          </a:xfrm>
          <a:prstGeom prst="rect">
            <a:avLst/>
          </a:prstGeom>
        </p:spPr>
        <p:txBody>
          <a:bodyPr>
            <a:spAutoFit/>
          </a:bodyPr>
          <a:lstStyle/>
          <a:p>
            <a:pPr>
              <a:lnSpc>
                <a:spcPct val="150000"/>
              </a:lnSpc>
            </a:pPr>
            <a:r>
              <a:rPr lang="zh-CN" altLang="en-US" sz="1600" b="1" dirty="0">
                <a:solidFill>
                  <a:srgbClr val="0070C0"/>
                </a:solidFill>
                <a:latin typeface="Courier New" panose="02070309020205020404" pitchFamily="49" charset="0"/>
                <a:cs typeface="Courier New" panose="02070309020205020404" pitchFamily="49" charset="0"/>
              </a:rPr>
              <a:t>from sklearn.utils import shuffle</a:t>
            </a:r>
            <a:endParaRPr lang="zh-CN" altLang="en-US"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zh-CN" altLang="en-US" sz="1600" b="1" dirty="0">
                <a:solidFill>
                  <a:srgbClr val="0070C0"/>
                </a:solidFill>
                <a:latin typeface="Courier New" panose="02070309020205020404" pitchFamily="49" charset="0"/>
                <a:cs typeface="Courier New" panose="02070309020205020404" pitchFamily="49" charset="0"/>
              </a:rPr>
              <a:t>df = shuffle(df)</a:t>
            </a:r>
            <a:endParaRPr lang="zh-CN" altLang="en-US" sz="1600" b="1" dirty="0">
              <a:solidFill>
                <a:srgbClr val="0070C0"/>
              </a:solidFill>
              <a:latin typeface="Courier New" panose="02070309020205020404" pitchFamily="49" charset="0"/>
              <a:cs typeface="Courier New" panose="02070309020205020404" pitchFamily="49" charset="0"/>
            </a:endParaRPr>
          </a:p>
        </p:txBody>
      </p:sp>
      <p:sp>
        <p:nvSpPr>
          <p:cNvPr id="3" name="矩形 2"/>
          <p:cNvSpPr/>
          <p:nvPr/>
        </p:nvSpPr>
        <p:spPr>
          <a:xfrm>
            <a:off x="1576477" y="4131496"/>
            <a:ext cx="7043916" cy="338554"/>
          </a:xfrm>
          <a:prstGeom prst="rect">
            <a:avLst/>
          </a:prstGeom>
        </p:spPr>
        <p:txBody>
          <a:bodyPr wrap="none">
            <a:spAutoFit/>
          </a:bodyPr>
          <a:lstStyle/>
          <a:p>
            <a:r>
              <a:rPr lang="zh-CN" altLang="en-US" sz="1600" dirty="0"/>
              <a:t>对数据集进行持久化（保存</a:t>
            </a:r>
            <a:r>
              <a:rPr lang="zh-CN" altLang="en-US" sz="1600" dirty="0" smtClean="0"/>
              <a:t>为</a:t>
            </a:r>
            <a:r>
              <a:rPr lang="zh-CN" altLang="en-US" sz="1600" b="1" dirty="0">
                <a:solidFill>
                  <a:srgbClr val="0070C0"/>
                </a:solidFill>
                <a:latin typeface="Courier New" panose="02070309020205020404" pitchFamily="49" charset="0"/>
                <a:cs typeface="Courier New" panose="02070309020205020404" pitchFamily="49" charset="0"/>
              </a:rPr>
              <a:t>bank-preprocess.csv</a:t>
            </a:r>
            <a:r>
              <a:rPr lang="zh-CN" altLang="en-US" sz="1600" dirty="0" smtClean="0"/>
              <a:t>文件，不保存索引）</a:t>
            </a:r>
            <a:endParaRPr lang="zh-CN" altLang="en-US" sz="1600"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33550" y="2024063"/>
            <a:ext cx="8724900" cy="3513138"/>
          </a:xfrm>
          <a:prstGeom prst="rect">
            <a:avLst/>
          </a:prstGeom>
          <a:noFill/>
          <a:ln w="38100">
            <a:solidFill>
              <a:schemeClr val="tx1"/>
            </a:solidFill>
          </a:ln>
          <a:extLst>
            <a:ext uri="{909E8E84-426E-40DD-AFC4-6F175D3DCCD1}">
              <a14:hiddenFill xmlns:a14="http://schemas.microsoft.com/office/drawing/2010/main">
                <a:solidFill>
                  <a:srgbClr val="00A1E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椭圆 6"/>
          <p:cNvSpPr/>
          <p:nvPr/>
        </p:nvSpPr>
        <p:spPr>
          <a:xfrm>
            <a:off x="5262563" y="1249363"/>
            <a:ext cx="1666875" cy="16668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315" name="文本框 7"/>
          <p:cNvSpPr txBox="1"/>
          <p:nvPr/>
        </p:nvSpPr>
        <p:spPr>
          <a:xfrm>
            <a:off x="5572125" y="1576388"/>
            <a:ext cx="1047750" cy="1014412"/>
          </a:xfrm>
          <a:prstGeom prst="rect">
            <a:avLst/>
          </a:prstGeom>
          <a:noFill/>
          <a:ln w="9525">
            <a:noFill/>
          </a:ln>
        </p:spPr>
        <p:txBody>
          <a:bodyPr wrap="square" anchor="t">
            <a:spAutoFit/>
          </a:bodyPr>
          <a:lstStyle/>
          <a:p>
            <a:r>
              <a:rPr lang="en-US" altLang="zh-CN" sz="6000" b="1">
                <a:solidFill>
                  <a:schemeClr val="bg1"/>
                </a:solidFill>
                <a:latin typeface="Arial" panose="020B0604020202020204" pitchFamily="34" charset="0"/>
                <a:ea typeface="思源黑体 CN Medium" panose="020B0600000000000000" charset="-122"/>
              </a:rPr>
              <a:t>01</a:t>
            </a:r>
            <a:endParaRPr lang="en-US" altLang="zh-CN" sz="6000" b="1">
              <a:solidFill>
                <a:schemeClr val="bg1"/>
              </a:solidFill>
              <a:latin typeface="Arial" panose="020B0604020202020204" pitchFamily="34" charset="0"/>
              <a:ea typeface="思源黑体 CN Medium" panose="020B0600000000000000" charset="-122"/>
            </a:endParaRPr>
          </a:p>
        </p:txBody>
      </p:sp>
      <p:sp>
        <p:nvSpPr>
          <p:cNvPr id="10" name="MH_Entry_1"/>
          <p:cNvSpPr/>
          <p:nvPr>
            <p:custDataLst>
              <p:tags r:id="rId1"/>
            </p:custDataLst>
          </p:nvPr>
        </p:nvSpPr>
        <p:spPr>
          <a:xfrm>
            <a:off x="3748088" y="3261152"/>
            <a:ext cx="4694238" cy="83099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fontAlgn="auto"/>
            <a:r>
              <a:rPr lang="zh-CN" altLang="en-US" sz="5400" b="1" dirty="0">
                <a:solidFill>
                  <a:schemeClr val="tx1"/>
                </a:solidFill>
                <a:latin typeface="Arial" panose="020B0604020202020204" pitchFamily="34" charset="0"/>
                <a:ea typeface="微软雅黑" panose="020B0503020204020204" charset="-122"/>
                <a:sym typeface="Arial" panose="020B0604020202020204" pitchFamily="34" charset="0"/>
              </a:rPr>
              <a:t>实验概述</a:t>
            </a:r>
            <a:endParaRPr lang="en-US" altLang="zh-CN" sz="2400" strike="noStrike" noProof="1">
              <a:solidFill>
                <a:schemeClr val="tx1"/>
              </a:solidFill>
              <a:latin typeface="Arial" panose="020B0604020202020204" pitchFamily="34" charset="0"/>
              <a:ea typeface="微软雅黑" panose="020B0503020204020204" charset="-122"/>
              <a:sym typeface="Arial" panose="020B0604020202020204" pitchFamily="34" charset="0"/>
            </a:endParaRP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sp>
        <p:nvSpPr>
          <p:cNvPr id="3" name="内容占位符 2"/>
          <p:cNvSpPr>
            <a:spLocks noGrp="1"/>
          </p:cNvSpPr>
          <p:nvPr>
            <p:ph idx="1"/>
          </p:nvPr>
        </p:nvSpPr>
        <p:spPr>
          <a:xfrm>
            <a:off x="647699" y="1280160"/>
            <a:ext cx="11207969" cy="5417032"/>
          </a:xfrm>
        </p:spPr>
        <p:txBody>
          <a:bodyPr>
            <a:normAutofit fontScale="77500" lnSpcReduction="20000"/>
          </a:bodyPr>
          <a:lstStyle/>
          <a:p>
            <a:r>
              <a:rPr lang="zh-CN" altLang="en-US" dirty="0"/>
              <a:t>本实验的数据集预处理内容：</a:t>
            </a:r>
            <a:endParaRPr lang="zh-CN" altLang="en-US" dirty="0"/>
          </a:p>
          <a:p>
            <a:pPr>
              <a:lnSpc>
                <a:spcPct val="170000"/>
              </a:lnSpc>
              <a:buFont typeface="Wingdings" panose="05000000000000000000" pitchFamily="2" charset="2"/>
              <a:buChar char="Ø"/>
            </a:pPr>
            <a:r>
              <a:rPr lang="zh-CN" altLang="en-US" dirty="0"/>
              <a:t> 处理数据缺失：</a:t>
            </a:r>
            <a:endParaRPr lang="en-US" altLang="zh-CN" dirty="0"/>
          </a:p>
          <a:p>
            <a:pPr lvl="1">
              <a:lnSpc>
                <a:spcPct val="170000"/>
              </a:lnSpc>
            </a:pPr>
            <a:r>
              <a:rPr lang="zh-CN" altLang="en-US" dirty="0"/>
              <a:t>直接删除：针对极少量缺失占比的记录</a:t>
            </a:r>
            <a:endParaRPr lang="en-US" altLang="zh-CN" dirty="0"/>
          </a:p>
          <a:p>
            <a:pPr lvl="1">
              <a:lnSpc>
                <a:spcPct val="170000"/>
              </a:lnSpc>
            </a:pPr>
            <a:r>
              <a:rPr lang="zh-CN" altLang="en-US" dirty="0"/>
              <a:t>缺失值填充：① 根据上下文推断更加合理缺失值补充 ② 使用机器学习算法填充缺失值。</a:t>
            </a:r>
            <a:endParaRPr lang="zh-CN" altLang="en-US" dirty="0"/>
          </a:p>
          <a:p>
            <a:pPr>
              <a:lnSpc>
                <a:spcPct val="170000"/>
              </a:lnSpc>
              <a:buFont typeface="Wingdings" panose="05000000000000000000" pitchFamily="2" charset="2"/>
              <a:buChar char="Ø"/>
            </a:pPr>
            <a:r>
              <a:rPr lang="zh-CN" altLang="en-US" dirty="0"/>
              <a:t> 数据数值化：</a:t>
            </a:r>
            <a:endParaRPr lang="en-US" altLang="zh-CN" dirty="0"/>
          </a:p>
          <a:p>
            <a:pPr lvl="1">
              <a:lnSpc>
                <a:spcPct val="170000"/>
              </a:lnSpc>
            </a:pPr>
            <a:r>
              <a:rPr lang="zh-CN" altLang="en-US" dirty="0"/>
              <a:t>将字符串形式的分类变量转为数值类型。对二项分类变量、有序分类变量和无序分类变量要采用不同的转换方式。</a:t>
            </a:r>
            <a:endParaRPr lang="en-US" altLang="zh-CN" dirty="0"/>
          </a:p>
          <a:p>
            <a:pPr>
              <a:lnSpc>
                <a:spcPct val="170000"/>
              </a:lnSpc>
              <a:buFont typeface="Wingdings" panose="05000000000000000000" pitchFamily="2" charset="2"/>
              <a:buChar char="Ø"/>
            </a:pPr>
            <a:r>
              <a:rPr lang="en-US" altLang="zh-CN" dirty="0"/>
              <a:t> </a:t>
            </a:r>
            <a:r>
              <a:rPr lang="zh-CN" altLang="en-US" dirty="0"/>
              <a:t>数据标准化：通过标准化，将所有变量都缩放到相同的特征的尺度（单位）</a:t>
            </a:r>
            <a:endParaRPr lang="en-US" altLang="zh-CN" dirty="0"/>
          </a:p>
          <a:p>
            <a:pPr>
              <a:lnSpc>
                <a:spcPct val="170000"/>
              </a:lnSpc>
              <a:buFont typeface="Wingdings" panose="05000000000000000000" pitchFamily="2" charset="2"/>
              <a:buChar char="Ø"/>
            </a:pPr>
            <a:r>
              <a:rPr lang="en-US" altLang="zh-CN" dirty="0"/>
              <a:t> </a:t>
            </a:r>
            <a:r>
              <a:rPr lang="zh-CN" altLang="en-US" dirty="0"/>
              <a:t>特征选择：去掉导致数据泄露的特征</a:t>
            </a:r>
            <a:endParaRPr lang="en-US" altLang="zh-CN" dirty="0"/>
          </a:p>
          <a:p>
            <a:pPr>
              <a:lnSpc>
                <a:spcPct val="170000"/>
              </a:lnSpc>
              <a:buFont typeface="Wingdings" panose="05000000000000000000" pitchFamily="2" charset="2"/>
              <a:buChar char="Ø"/>
            </a:pPr>
            <a:r>
              <a:rPr lang="zh-CN" altLang="en-US" dirty="0"/>
              <a:t>数据持久化：保存预处理后的结果，方便后续的实验</a:t>
            </a:r>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869950" y="426157"/>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实验概述</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01</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6592" y="973135"/>
            <a:ext cx="10820400" cy="4911729"/>
          </a:xfrm>
          <a:prstGeom prst="rect">
            <a:avLst/>
          </a:prstGeom>
          <a:noFill/>
        </p:spPr>
        <p:txBody>
          <a:bodyPr wrap="square" rtlCol="0">
            <a:spAutoFit/>
          </a:bodyPr>
          <a:lstStyle/>
          <a:p>
            <a:pPr marL="342900" indent="-342900" fontAlgn="auto" latinLnBrk="1">
              <a:lnSpc>
                <a:spcPct val="250000"/>
              </a:lnSpc>
              <a:buFont typeface="+mj-lt"/>
              <a:buAutoNum type="alphaLcParenR"/>
            </a:pPr>
            <a:r>
              <a:rPr lang="zh-CN" altLang="en-US" sz="1600" b="1" dirty="0">
                <a:latin typeface="微软雅黑" panose="020B0503020204020204" charset="-122"/>
                <a:ea typeface="微软雅黑" panose="020B0503020204020204" charset="-122"/>
                <a:cs typeface="微软雅黑" panose="020B0503020204020204" charset="-122"/>
                <a:sym typeface="+mn-ea"/>
              </a:rPr>
              <a:t>实验目标</a:t>
            </a:r>
            <a:r>
              <a:rPr lang="en-US" altLang="zh-CN" sz="1600" b="1" dirty="0">
                <a:latin typeface="微软雅黑" panose="020B0503020204020204" charset="-122"/>
                <a:ea typeface="微软雅黑" panose="020B0503020204020204" charset="-122"/>
                <a:cs typeface="微软雅黑" panose="020B0503020204020204" charset="-122"/>
                <a:sym typeface="+mn-ea"/>
              </a:rPr>
              <a:t>：</a:t>
            </a:r>
            <a:r>
              <a:rPr lang="zh-CN" altLang="en-US" sz="1600" b="1" dirty="0">
                <a:solidFill>
                  <a:srgbClr val="0070C0"/>
                </a:solidFill>
                <a:latin typeface="微软雅黑" panose="020B0503020204020204" charset="-122"/>
                <a:ea typeface="微软雅黑" panose="020B0503020204020204" charset="-122"/>
                <a:sym typeface="+mn-ea"/>
              </a:rPr>
              <a:t>对数据集做数据预处理以便可以进行后续的机器学习。具体包括通过多种方式处理缺失值、将变量转为数值类型，使用机器学习模型填充缺失值，数据</a:t>
            </a:r>
            <a:r>
              <a:rPr lang="en-US" altLang="zh-CN" sz="1600" b="1" dirty="0">
                <a:solidFill>
                  <a:srgbClr val="0070C0"/>
                </a:solidFill>
                <a:latin typeface="微软雅黑" panose="020B0503020204020204" charset="-122"/>
                <a:ea typeface="微软雅黑" panose="020B0503020204020204" charset="-122"/>
                <a:sym typeface="+mn-ea"/>
              </a:rPr>
              <a:t>shuffle</a:t>
            </a:r>
            <a:r>
              <a:rPr lang="zh-CN" altLang="en-US" sz="1600" b="1" dirty="0">
                <a:solidFill>
                  <a:srgbClr val="0070C0"/>
                </a:solidFill>
                <a:latin typeface="微软雅黑" panose="020B0503020204020204" charset="-122"/>
                <a:ea typeface="微软雅黑" panose="020B0503020204020204" charset="-122"/>
                <a:sym typeface="+mn-ea"/>
              </a:rPr>
              <a:t>和持久化。</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a:p>
            <a:pPr marL="342900" indent="-342900" fontAlgn="auto" latinLnBrk="1">
              <a:lnSpc>
                <a:spcPct val="250000"/>
              </a:lnSpc>
              <a:buFont typeface="+mj-lt"/>
              <a:buAutoNum type="alphaLcParenR"/>
            </a:pPr>
            <a:r>
              <a:rPr lang="en-US" altLang="zh-CN" sz="1600" b="1" dirty="0">
                <a:latin typeface="微软雅黑" panose="020B0503020204020204" charset="-122"/>
                <a:ea typeface="微软雅黑" panose="020B0503020204020204" charset="-122"/>
                <a:cs typeface="微软雅黑" panose="020B0503020204020204" charset="-122"/>
                <a:sym typeface="+mn-ea"/>
              </a:rPr>
              <a:t>建议完成时间：</a:t>
            </a:r>
            <a:r>
              <a:rPr lang="en-US" altLang="zh-CN" sz="1600" b="1" dirty="0">
                <a:solidFill>
                  <a:srgbClr val="0070C0"/>
                </a:solidFill>
                <a:latin typeface="微软雅黑" panose="020B0503020204020204" charset="-122"/>
                <a:ea typeface="微软雅黑" panose="020B0503020204020204" charset="-122"/>
                <a:cs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cs typeface="微软雅黑" panose="020B0503020204020204" charset="-122"/>
                <a:sym typeface="+mn-ea"/>
              </a:rPr>
              <a:t>小时（实验），</a:t>
            </a:r>
            <a:r>
              <a:rPr lang="en-US" altLang="zh-CN" sz="1600" b="1" dirty="0">
                <a:solidFill>
                  <a:srgbClr val="0070C0"/>
                </a:solidFill>
                <a:latin typeface="微软雅黑" panose="020B0503020204020204" charset="-122"/>
                <a:ea typeface="微软雅黑" panose="020B0503020204020204" charset="-122"/>
                <a:cs typeface="微软雅黑" panose="020B0503020204020204" charset="-122"/>
                <a:sym typeface="+mn-ea"/>
              </a:rPr>
              <a:t>0.5</a:t>
            </a:r>
            <a:r>
              <a:rPr lang="zh-CN" altLang="en-US" sz="1600" b="1" dirty="0">
                <a:solidFill>
                  <a:srgbClr val="0070C0"/>
                </a:solidFill>
                <a:latin typeface="微软雅黑" panose="020B0503020204020204" charset="-122"/>
                <a:ea typeface="微软雅黑" panose="020B0503020204020204" charset="-122"/>
                <a:cs typeface="微软雅黑" panose="020B0503020204020204" charset="-122"/>
                <a:sym typeface="+mn-ea"/>
              </a:rPr>
              <a:t>小时（实验报告）</a:t>
            </a:r>
            <a:endParaRPr lang="en-US" altLang="zh-CN" sz="1600"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marL="342900" indent="-342900" fontAlgn="auto" latinLnBrk="1">
              <a:lnSpc>
                <a:spcPct val="250000"/>
              </a:lnSpc>
              <a:buFont typeface="+mj-lt"/>
              <a:buAutoNum type="alphaLcParenR"/>
            </a:pPr>
            <a:r>
              <a:rPr lang="zh-CN" altLang="en-US" sz="1600" b="1" noProof="1">
                <a:latin typeface="微软雅黑" panose="020B0503020204020204" charset="-122"/>
                <a:ea typeface="微软雅黑" panose="020B0503020204020204" charset="-122"/>
                <a:sym typeface="+mn-ea"/>
              </a:rPr>
              <a:t>实验步骤：</a:t>
            </a:r>
            <a:endParaRPr lang="en-US" altLang="zh-CN" sz="1600" b="1" noProof="1">
              <a:latin typeface="微软雅黑" panose="020B0503020204020204" charset="-122"/>
              <a:ea typeface="微软雅黑" panose="020B0503020204020204" charset="-122"/>
              <a:sym typeface="+mn-ea"/>
            </a:endParaRPr>
          </a:p>
          <a:p>
            <a:pPr marL="800100" lvl="1" indent="-342900" latinLnBrk="1">
              <a:lnSpc>
                <a:spcPct val="250000"/>
              </a:lnSpc>
              <a:buFont typeface="+mj-lt"/>
              <a:buAutoNum type="arabicPeriod"/>
            </a:pPr>
            <a:r>
              <a:rPr lang="zh-CN" altLang="en-US" sz="1600" b="1" noProof="1">
                <a:latin typeface="微软雅黑" panose="020B0503020204020204" charset="-122"/>
                <a:ea typeface="微软雅黑" panose="020B0503020204020204" charset="-122"/>
                <a:sym typeface="+mn-ea"/>
              </a:rPr>
              <a:t>数据装载</a:t>
            </a:r>
            <a:endParaRPr lang="zh-CN" altLang="en-US" sz="1600" b="1" noProof="1">
              <a:latin typeface="微软雅黑" panose="020B0503020204020204" charset="-122"/>
              <a:ea typeface="微软雅黑" panose="020B0503020204020204" charset="-122"/>
              <a:sym typeface="+mn-ea"/>
            </a:endParaRPr>
          </a:p>
          <a:p>
            <a:pPr marL="800100" lvl="1" indent="-342900" latinLnBrk="1">
              <a:lnSpc>
                <a:spcPct val="250000"/>
              </a:lnSpc>
              <a:buFont typeface="+mj-lt"/>
              <a:buAutoNum type="arabicPeriod"/>
            </a:pPr>
            <a:r>
              <a:rPr lang="en-US" altLang="zh-CN" sz="1600" b="1" noProof="1">
                <a:latin typeface="微软雅黑" panose="020B0503020204020204" charset="-122"/>
                <a:ea typeface="微软雅黑" panose="020B0503020204020204" charset="-122"/>
                <a:sym typeface="+mn-ea"/>
              </a:rPr>
              <a:t> </a:t>
            </a:r>
            <a:r>
              <a:rPr lang="zh-CN" altLang="en-US" sz="1600" b="1" noProof="1">
                <a:latin typeface="微软雅黑" panose="020B0503020204020204" charset="-122"/>
                <a:ea typeface="微软雅黑" panose="020B0503020204020204" charset="-122"/>
                <a:sym typeface="+mn-ea"/>
              </a:rPr>
              <a:t>缺失值处理</a:t>
            </a:r>
            <a:endParaRPr lang="zh-CN" altLang="en-US" sz="1600" b="1" noProof="1">
              <a:latin typeface="微软雅黑" panose="020B0503020204020204" charset="-122"/>
              <a:ea typeface="微软雅黑" panose="020B0503020204020204" charset="-122"/>
              <a:sym typeface="+mn-ea"/>
            </a:endParaRPr>
          </a:p>
          <a:p>
            <a:pPr marL="800100" lvl="1" indent="-342900" latinLnBrk="1">
              <a:lnSpc>
                <a:spcPct val="250000"/>
              </a:lnSpc>
              <a:buFont typeface="+mj-lt"/>
              <a:buAutoNum type="arabicPeriod"/>
            </a:pPr>
            <a:r>
              <a:rPr lang="en-US" altLang="zh-CN" sz="1600" b="1" noProof="1">
                <a:latin typeface="微软雅黑" panose="020B0503020204020204" charset="-122"/>
                <a:ea typeface="微软雅黑" panose="020B0503020204020204" charset="-122"/>
                <a:sym typeface="+mn-ea"/>
              </a:rPr>
              <a:t> </a:t>
            </a:r>
            <a:r>
              <a:rPr lang="zh-CN" altLang="en-US" sz="1600" b="1" noProof="1">
                <a:latin typeface="微软雅黑" panose="020B0503020204020204" charset="-122"/>
                <a:ea typeface="微软雅黑" panose="020B0503020204020204" charset="-122"/>
                <a:sym typeface="+mn-ea"/>
              </a:rPr>
              <a:t>变量数值化</a:t>
            </a:r>
            <a:endParaRPr lang="zh-CN" altLang="en-US" sz="1600" b="1" noProof="1">
              <a:latin typeface="微软雅黑" panose="020B0503020204020204" charset="-122"/>
              <a:ea typeface="微软雅黑" panose="020B0503020204020204" charset="-122"/>
              <a:sym typeface="+mn-ea"/>
            </a:endParaRPr>
          </a:p>
          <a:p>
            <a:pPr marL="800100" lvl="1" indent="-342900" latinLnBrk="1">
              <a:lnSpc>
                <a:spcPct val="250000"/>
              </a:lnSpc>
              <a:buFont typeface="+mj-lt"/>
              <a:buAutoNum type="arabicPeriod"/>
            </a:pPr>
            <a:endParaRPr lang="en-US" altLang="zh-CN" sz="1600" b="1" noProof="1">
              <a:latin typeface="微软雅黑" panose="020B0503020204020204" charset="-122"/>
              <a:ea typeface="微软雅黑" panose="020B0503020204020204" charset="-122"/>
              <a:sym typeface="+mn-ea"/>
            </a:endParaRPr>
          </a:p>
        </p:txBody>
      </p:sp>
      <p:sp>
        <p:nvSpPr>
          <p:cNvPr id="3" name="文本框 2"/>
          <p:cNvSpPr txBox="1"/>
          <p:nvPr/>
        </p:nvSpPr>
        <p:spPr>
          <a:xfrm>
            <a:off x="4549518" y="3349255"/>
            <a:ext cx="4480560" cy="2831544"/>
          </a:xfrm>
          <a:prstGeom prst="rect">
            <a:avLst/>
          </a:prstGeom>
          <a:noFill/>
        </p:spPr>
        <p:txBody>
          <a:bodyPr wrap="square" rtlCol="0">
            <a:spAutoFit/>
          </a:bodyPr>
          <a:lstStyle/>
          <a:p>
            <a:pPr marL="800100" lvl="1" indent="-342900" latinLnBrk="1">
              <a:lnSpc>
                <a:spcPct val="250000"/>
              </a:lnSpc>
              <a:buFont typeface="+mj-lt"/>
              <a:buAutoNum type="arabicPeriod" startAt="4"/>
            </a:pPr>
            <a:r>
              <a:rPr lang="zh-CN" altLang="en-US" sz="1600" b="1" noProof="1">
                <a:latin typeface="微软雅黑" panose="020B0503020204020204" charset="-122"/>
                <a:ea typeface="微软雅黑" panose="020B0503020204020204" charset="-122"/>
                <a:sym typeface="+mn-ea"/>
              </a:rPr>
              <a:t>通过机器学习补充缺失值</a:t>
            </a:r>
            <a:endParaRPr lang="zh-CN" altLang="en-US" sz="1600" b="1" noProof="1">
              <a:latin typeface="微软雅黑" panose="020B0503020204020204" charset="-122"/>
              <a:ea typeface="微软雅黑" panose="020B0503020204020204" charset="-122"/>
              <a:sym typeface="+mn-ea"/>
            </a:endParaRPr>
          </a:p>
          <a:p>
            <a:pPr marL="800100" lvl="1" indent="-342900" latinLnBrk="1">
              <a:lnSpc>
                <a:spcPct val="250000"/>
              </a:lnSpc>
              <a:buFont typeface="+mj-lt"/>
              <a:buAutoNum type="arabicPeriod" startAt="4"/>
            </a:pPr>
            <a:r>
              <a:rPr lang="en-US" altLang="zh-CN" sz="1600" b="1" noProof="1">
                <a:latin typeface="微软雅黑" panose="020B0503020204020204" charset="-122"/>
                <a:ea typeface="微软雅黑" panose="020B0503020204020204" charset="-122"/>
                <a:sym typeface="+mn-ea"/>
              </a:rPr>
              <a:t> </a:t>
            </a:r>
            <a:r>
              <a:rPr lang="zh-CN" altLang="en-US" sz="1600" b="1" noProof="1">
                <a:latin typeface="微软雅黑" panose="020B0503020204020204" charset="-122"/>
                <a:ea typeface="微软雅黑" panose="020B0503020204020204" charset="-122"/>
                <a:sym typeface="+mn-ea"/>
              </a:rPr>
              <a:t>变量标准化</a:t>
            </a:r>
            <a:endParaRPr lang="zh-CN" altLang="en-US" sz="1600" b="1" noProof="1">
              <a:latin typeface="微软雅黑" panose="020B0503020204020204" charset="-122"/>
              <a:ea typeface="微软雅黑" panose="020B0503020204020204" charset="-122"/>
              <a:sym typeface="+mn-ea"/>
            </a:endParaRPr>
          </a:p>
          <a:p>
            <a:pPr marL="800100" lvl="1" indent="-342900" latinLnBrk="1">
              <a:lnSpc>
                <a:spcPct val="250000"/>
              </a:lnSpc>
              <a:buFont typeface="+mj-lt"/>
              <a:buAutoNum type="arabicPeriod" startAt="4"/>
            </a:pPr>
            <a:r>
              <a:rPr lang="en-US" altLang="zh-CN" sz="1600" b="1" noProof="1">
                <a:latin typeface="微软雅黑" panose="020B0503020204020204" charset="-122"/>
                <a:ea typeface="微软雅黑" panose="020B0503020204020204" charset="-122"/>
                <a:sym typeface="+mn-ea"/>
              </a:rPr>
              <a:t> </a:t>
            </a:r>
            <a:r>
              <a:rPr lang="zh-CN" altLang="en-US" sz="1600" b="1" noProof="1">
                <a:latin typeface="微软雅黑" panose="020B0503020204020204" charset="-122"/>
                <a:ea typeface="微软雅黑" panose="020B0503020204020204" charset="-122"/>
                <a:sym typeface="+mn-ea"/>
              </a:rPr>
              <a:t>特征选择</a:t>
            </a:r>
            <a:endParaRPr lang="zh-CN" altLang="en-US" sz="1600" b="1" noProof="1">
              <a:latin typeface="微软雅黑" panose="020B0503020204020204" charset="-122"/>
              <a:ea typeface="微软雅黑" panose="020B0503020204020204" charset="-122"/>
              <a:sym typeface="+mn-ea"/>
            </a:endParaRPr>
          </a:p>
          <a:p>
            <a:pPr marL="800100" lvl="1" indent="-342900" latinLnBrk="1">
              <a:lnSpc>
                <a:spcPct val="250000"/>
              </a:lnSpc>
              <a:buFont typeface="+mj-lt"/>
              <a:buAutoNum type="arabicPeriod" startAt="4"/>
            </a:pPr>
            <a:r>
              <a:rPr lang="en-US" altLang="zh-CN" sz="1600" b="1" noProof="1">
                <a:latin typeface="微软雅黑" panose="020B0503020204020204" charset="-122"/>
                <a:ea typeface="微软雅黑" panose="020B0503020204020204" charset="-122"/>
                <a:sym typeface="+mn-ea"/>
              </a:rPr>
              <a:t> </a:t>
            </a:r>
            <a:r>
              <a:rPr lang="zh-CN" altLang="en-US" sz="1600" b="1" noProof="1">
                <a:latin typeface="微软雅黑" panose="020B0503020204020204" charset="-122"/>
                <a:ea typeface="微软雅黑" panose="020B0503020204020204" charset="-122"/>
                <a:sym typeface="+mn-ea"/>
              </a:rPr>
              <a:t>预处理数据持久化</a:t>
            </a:r>
            <a:endParaRPr lang="en-US" altLang="zh-CN" sz="1600" b="1" noProof="1">
              <a:latin typeface="微软雅黑" panose="020B0503020204020204" charset="-122"/>
              <a:ea typeface="微软雅黑" panose="020B0503020204020204" charset="-122"/>
              <a:sym typeface="+mn-ea"/>
            </a:endParaRPr>
          </a:p>
          <a:p>
            <a:endParaRPr lang="zh-CN" alt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7855600" y="2107075"/>
            <a:ext cx="1700777" cy="3041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3" name="矩形 32"/>
          <p:cNvSpPr/>
          <p:nvPr/>
        </p:nvSpPr>
        <p:spPr>
          <a:xfrm>
            <a:off x="5269990" y="2107075"/>
            <a:ext cx="2265207" cy="3041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2" name="矩形 31"/>
          <p:cNvSpPr/>
          <p:nvPr/>
        </p:nvSpPr>
        <p:spPr>
          <a:xfrm>
            <a:off x="2613933" y="2052978"/>
            <a:ext cx="2265207" cy="3041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文本框 6"/>
          <p:cNvSpPr txBox="1"/>
          <p:nvPr/>
        </p:nvSpPr>
        <p:spPr>
          <a:xfrm>
            <a:off x="1076655" y="399098"/>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实验概述</a:t>
            </a:r>
            <a:endParaRPr lang="id-ID" altLang="zh-CN" sz="2000" b="1" dirty="0">
              <a:latin typeface="微软雅黑" panose="020B0503020204020204" charset="-122"/>
              <a:ea typeface="微软雅黑" panose="020B0503020204020204" charset="-122"/>
            </a:endParaRPr>
          </a:p>
        </p:txBody>
      </p:sp>
      <p:sp>
        <p:nvSpPr>
          <p:cNvPr id="5"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01</a:t>
            </a:r>
            <a:endParaRPr lang="en-US" altLang="zh-CN" dirty="0">
              <a:solidFill>
                <a:schemeClr val="bg1"/>
              </a:solidFill>
              <a:latin typeface="Arial" panose="020B0604020202020204" pitchFamily="34" charset="0"/>
              <a:ea typeface="微软雅黑" panose="020B0503020204020204" charset="-122"/>
            </a:endParaRPr>
          </a:p>
        </p:txBody>
      </p:sp>
      <p:grpSp>
        <p:nvGrpSpPr>
          <p:cNvPr id="35" name="组合 34"/>
          <p:cNvGrpSpPr/>
          <p:nvPr/>
        </p:nvGrpSpPr>
        <p:grpSpPr>
          <a:xfrm>
            <a:off x="214978" y="2237594"/>
            <a:ext cx="1893346" cy="2468880"/>
            <a:chOff x="322729" y="2393577"/>
            <a:chExt cx="1893346" cy="2468880"/>
          </a:xfrm>
        </p:grpSpPr>
        <p:sp>
          <p:nvSpPr>
            <p:cNvPr id="6" name="矩形 5"/>
            <p:cNvSpPr/>
            <p:nvPr/>
          </p:nvSpPr>
          <p:spPr>
            <a:xfrm>
              <a:off x="322729" y="2393577"/>
              <a:ext cx="1893346" cy="2468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矩形: 圆角 6"/>
            <p:cNvSpPr/>
            <p:nvPr/>
          </p:nvSpPr>
          <p:spPr>
            <a:xfrm>
              <a:off x="620712" y="2576457"/>
              <a:ext cx="1280160" cy="505609"/>
            </a:xfrm>
            <a:prstGeom prst="roundRect">
              <a:avLst/>
            </a:prstGeom>
            <a:solidFill>
              <a:srgbClr val="DAE5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检查缺失值</a:t>
              </a:r>
              <a:endParaRPr lang="zh-CN" altLang="en-US" sz="1600" dirty="0">
                <a:solidFill>
                  <a:schemeClr val="tx1"/>
                </a:solidFill>
              </a:endParaRPr>
            </a:p>
          </p:txBody>
        </p:sp>
        <p:sp>
          <p:nvSpPr>
            <p:cNvPr id="9" name="矩形: 圆角 8"/>
            <p:cNvSpPr/>
            <p:nvPr/>
          </p:nvSpPr>
          <p:spPr>
            <a:xfrm>
              <a:off x="418109" y="3429000"/>
              <a:ext cx="786747" cy="1106244"/>
            </a:xfrm>
            <a:prstGeom prst="roundRect">
              <a:avLst/>
            </a:prstGeom>
            <a:solidFill>
              <a:srgbClr val="DAE5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删除含缺失值记录</a:t>
              </a:r>
              <a:endParaRPr lang="zh-CN" altLang="en-US" sz="1600" dirty="0">
                <a:solidFill>
                  <a:schemeClr val="tx1"/>
                </a:solidFill>
              </a:endParaRPr>
            </a:p>
          </p:txBody>
        </p:sp>
        <p:sp>
          <p:nvSpPr>
            <p:cNvPr id="10" name="矩形: 圆角 9"/>
            <p:cNvSpPr/>
            <p:nvPr/>
          </p:nvSpPr>
          <p:spPr>
            <a:xfrm>
              <a:off x="1314402" y="3429000"/>
              <a:ext cx="786747" cy="1106244"/>
            </a:xfrm>
            <a:prstGeom prst="roundRect">
              <a:avLst/>
            </a:prstGeom>
            <a:solidFill>
              <a:srgbClr val="DAE5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补充缺失值</a:t>
              </a:r>
              <a:endParaRPr lang="zh-CN" altLang="en-US" sz="1600" dirty="0">
                <a:solidFill>
                  <a:schemeClr val="tx1"/>
                </a:solidFill>
              </a:endParaRPr>
            </a:p>
          </p:txBody>
        </p:sp>
        <p:cxnSp>
          <p:nvCxnSpPr>
            <p:cNvPr id="12" name="直接箭头连接符 11"/>
            <p:cNvCxnSpPr>
              <a:endCxn id="9" idx="0"/>
            </p:cNvCxnSpPr>
            <p:nvPr/>
          </p:nvCxnSpPr>
          <p:spPr>
            <a:xfrm flipH="1">
              <a:off x="811483" y="3082066"/>
              <a:ext cx="393373" cy="346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10" idx="0"/>
            </p:cNvCxnSpPr>
            <p:nvPr/>
          </p:nvCxnSpPr>
          <p:spPr>
            <a:xfrm>
              <a:off x="1395627" y="3082066"/>
              <a:ext cx="312149" cy="346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pic>
        <p:nvPicPr>
          <p:cNvPr id="19" name="图片 18"/>
          <p:cNvPicPr>
            <a:picLocks noChangeAspect="1"/>
          </p:cNvPicPr>
          <p:nvPr/>
        </p:nvPicPr>
        <p:blipFill>
          <a:blip r:embed="rId1"/>
          <a:stretch>
            <a:fillRect/>
          </a:stretch>
        </p:blipFill>
        <p:spPr>
          <a:xfrm>
            <a:off x="2795918" y="2391802"/>
            <a:ext cx="1893346" cy="1003191"/>
          </a:xfrm>
          <a:prstGeom prst="rect">
            <a:avLst/>
          </a:prstGeom>
        </p:spPr>
      </p:pic>
      <p:pic>
        <p:nvPicPr>
          <p:cNvPr id="20" name="图片 19"/>
          <p:cNvPicPr>
            <a:picLocks noChangeAspect="1"/>
          </p:cNvPicPr>
          <p:nvPr/>
        </p:nvPicPr>
        <p:blipFill>
          <a:blip r:embed="rId2"/>
          <a:stretch>
            <a:fillRect/>
          </a:stretch>
        </p:blipFill>
        <p:spPr>
          <a:xfrm>
            <a:off x="2925849" y="3934949"/>
            <a:ext cx="1638862" cy="854055"/>
          </a:xfrm>
          <a:prstGeom prst="rect">
            <a:avLst/>
          </a:prstGeom>
        </p:spPr>
      </p:pic>
      <p:sp>
        <p:nvSpPr>
          <p:cNvPr id="21" name="箭头: 下 20"/>
          <p:cNvSpPr/>
          <p:nvPr/>
        </p:nvSpPr>
        <p:spPr>
          <a:xfrm>
            <a:off x="3637704" y="3532154"/>
            <a:ext cx="209774" cy="338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3"/>
          <a:stretch>
            <a:fillRect/>
          </a:stretch>
        </p:blipFill>
        <p:spPr>
          <a:xfrm>
            <a:off x="5675555" y="2359605"/>
            <a:ext cx="1058732" cy="987471"/>
          </a:xfrm>
          <a:prstGeom prst="rect">
            <a:avLst/>
          </a:prstGeom>
        </p:spPr>
      </p:pic>
      <p:pic>
        <p:nvPicPr>
          <p:cNvPr id="26" name="图片 25"/>
          <p:cNvPicPr>
            <a:picLocks noChangeAspect="1"/>
          </p:cNvPicPr>
          <p:nvPr/>
        </p:nvPicPr>
        <p:blipFill>
          <a:blip r:embed="rId4"/>
          <a:stretch>
            <a:fillRect/>
          </a:stretch>
        </p:blipFill>
        <p:spPr>
          <a:xfrm>
            <a:off x="5529431" y="3809554"/>
            <a:ext cx="1744532" cy="1187251"/>
          </a:xfrm>
          <a:prstGeom prst="rect">
            <a:avLst/>
          </a:prstGeom>
        </p:spPr>
      </p:pic>
      <p:sp>
        <p:nvSpPr>
          <p:cNvPr id="27" name="箭头: 下 26"/>
          <p:cNvSpPr/>
          <p:nvPr/>
        </p:nvSpPr>
        <p:spPr>
          <a:xfrm>
            <a:off x="6191923" y="3404487"/>
            <a:ext cx="209774" cy="338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855600" y="2576457"/>
            <a:ext cx="1464832" cy="1815882"/>
          </a:xfrm>
          <a:prstGeom prst="rect">
            <a:avLst/>
          </a:prstGeom>
        </p:spPr>
        <p:txBody>
          <a:bodyPr wrap="square">
            <a:spAutoFit/>
          </a:bodyPr>
          <a:lstStyle/>
          <a:p>
            <a:r>
              <a:rPr lang="zh-CN" altLang="en-US" sz="1400" b="1" dirty="0"/>
              <a:t>['age', 'education', 'default', 'housing', 'loan', 'contact', '</a:t>
            </a:r>
            <a:r>
              <a:rPr lang="zh-CN" altLang="en-US" sz="1400" b="1" dirty="0">
                <a:solidFill>
                  <a:srgbClr val="FF0000"/>
                </a:solidFill>
              </a:rPr>
              <a:t>duration</a:t>
            </a:r>
            <a:r>
              <a:rPr lang="zh-CN" altLang="en-US" sz="1400" b="1" dirty="0"/>
              <a:t>', 'nr.employed', 'job_admin.' ...]</a:t>
            </a:r>
            <a:endParaRPr lang="zh-CN" altLang="en-US" sz="1400" b="1" dirty="0"/>
          </a:p>
        </p:txBody>
      </p:sp>
      <p:sp>
        <p:nvSpPr>
          <p:cNvPr id="29" name="矩形 28"/>
          <p:cNvSpPr/>
          <p:nvPr/>
        </p:nvSpPr>
        <p:spPr>
          <a:xfrm>
            <a:off x="7991862" y="3786695"/>
            <a:ext cx="715384" cy="45719"/>
          </a:xfrm>
          <a:prstGeom prst="rect">
            <a:avLst/>
          </a:prstGeom>
          <a:solidFill>
            <a:srgbClr val="20202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下 29"/>
          <p:cNvSpPr/>
          <p:nvPr/>
        </p:nvSpPr>
        <p:spPr>
          <a:xfrm rot="16200000">
            <a:off x="9825318" y="3404487"/>
            <a:ext cx="209774" cy="338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折角 30"/>
          <p:cNvSpPr/>
          <p:nvPr/>
        </p:nvSpPr>
        <p:spPr>
          <a:xfrm>
            <a:off x="10461088" y="3144878"/>
            <a:ext cx="914400" cy="790071"/>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t>xxx.csv</a:t>
            </a:r>
            <a:endParaRPr lang="zh-CN" altLang="en-US" sz="1600" dirty="0"/>
          </a:p>
        </p:txBody>
      </p:sp>
      <p:sp>
        <p:nvSpPr>
          <p:cNvPr id="36" name="文本框 35"/>
          <p:cNvSpPr txBox="1"/>
          <p:nvPr/>
        </p:nvSpPr>
        <p:spPr>
          <a:xfrm>
            <a:off x="544968" y="1381329"/>
            <a:ext cx="1323366" cy="338554"/>
          </a:xfrm>
          <a:prstGeom prst="rect">
            <a:avLst/>
          </a:prstGeom>
          <a:noFill/>
        </p:spPr>
        <p:txBody>
          <a:bodyPr wrap="square" rtlCol="0">
            <a:spAutoFit/>
          </a:bodyPr>
          <a:lstStyle/>
          <a:p>
            <a:r>
              <a:rPr lang="zh-CN" altLang="en-US" sz="1600" b="1" dirty="0"/>
              <a:t>缺失值处理</a:t>
            </a:r>
            <a:endParaRPr lang="zh-CN" altLang="en-US" sz="1600" b="1" dirty="0"/>
          </a:p>
        </p:txBody>
      </p:sp>
      <p:sp>
        <p:nvSpPr>
          <p:cNvPr id="37" name="文本框 36"/>
          <p:cNvSpPr txBox="1"/>
          <p:nvPr/>
        </p:nvSpPr>
        <p:spPr>
          <a:xfrm>
            <a:off x="3015640" y="1397723"/>
            <a:ext cx="1323366" cy="338554"/>
          </a:xfrm>
          <a:prstGeom prst="rect">
            <a:avLst/>
          </a:prstGeom>
          <a:noFill/>
        </p:spPr>
        <p:txBody>
          <a:bodyPr wrap="square" rtlCol="0">
            <a:spAutoFit/>
          </a:bodyPr>
          <a:lstStyle/>
          <a:p>
            <a:r>
              <a:rPr lang="zh-CN" altLang="en-US" sz="1600" b="1" dirty="0"/>
              <a:t>变量数值化</a:t>
            </a:r>
            <a:endParaRPr lang="zh-CN" altLang="en-US" sz="1600" b="1" dirty="0"/>
          </a:p>
        </p:txBody>
      </p:sp>
      <p:sp>
        <p:nvSpPr>
          <p:cNvPr id="38" name="文本框 37"/>
          <p:cNvSpPr txBox="1"/>
          <p:nvPr/>
        </p:nvSpPr>
        <p:spPr>
          <a:xfrm>
            <a:off x="5635127" y="1381329"/>
            <a:ext cx="1323366" cy="338554"/>
          </a:xfrm>
          <a:prstGeom prst="rect">
            <a:avLst/>
          </a:prstGeom>
          <a:noFill/>
        </p:spPr>
        <p:txBody>
          <a:bodyPr wrap="square" rtlCol="0">
            <a:spAutoFit/>
          </a:bodyPr>
          <a:lstStyle/>
          <a:p>
            <a:r>
              <a:rPr lang="zh-CN" altLang="en-US" sz="1600" b="1" dirty="0"/>
              <a:t>标准化处理</a:t>
            </a:r>
            <a:endParaRPr lang="zh-CN" altLang="en-US" sz="1600" b="1" dirty="0"/>
          </a:p>
        </p:txBody>
      </p:sp>
      <p:sp>
        <p:nvSpPr>
          <p:cNvPr id="39" name="文本框 38"/>
          <p:cNvSpPr txBox="1"/>
          <p:nvPr/>
        </p:nvSpPr>
        <p:spPr>
          <a:xfrm>
            <a:off x="7991862" y="1377873"/>
            <a:ext cx="1323366" cy="338554"/>
          </a:xfrm>
          <a:prstGeom prst="rect">
            <a:avLst/>
          </a:prstGeom>
          <a:noFill/>
        </p:spPr>
        <p:txBody>
          <a:bodyPr wrap="square" rtlCol="0">
            <a:spAutoFit/>
          </a:bodyPr>
          <a:lstStyle/>
          <a:p>
            <a:r>
              <a:rPr lang="zh-CN" altLang="en-US" sz="1600" b="1" dirty="0"/>
              <a:t>特征选择</a:t>
            </a:r>
            <a:endParaRPr lang="zh-CN" altLang="en-US" sz="1600" b="1" dirty="0"/>
          </a:p>
        </p:txBody>
      </p:sp>
      <p:sp>
        <p:nvSpPr>
          <p:cNvPr id="40" name="文本框 39"/>
          <p:cNvSpPr txBox="1"/>
          <p:nvPr/>
        </p:nvSpPr>
        <p:spPr>
          <a:xfrm>
            <a:off x="10211726" y="1425595"/>
            <a:ext cx="1323366" cy="338554"/>
          </a:xfrm>
          <a:prstGeom prst="rect">
            <a:avLst/>
          </a:prstGeom>
          <a:noFill/>
        </p:spPr>
        <p:txBody>
          <a:bodyPr wrap="square" rtlCol="0">
            <a:spAutoFit/>
          </a:bodyPr>
          <a:lstStyle/>
          <a:p>
            <a:r>
              <a:rPr lang="zh-CN" altLang="en-US" sz="1600" b="1" dirty="0"/>
              <a:t>数据持久化</a:t>
            </a:r>
            <a:endParaRPr lang="zh-CN" alt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3762" y="1253331"/>
            <a:ext cx="10515600" cy="4351338"/>
          </a:xfrm>
        </p:spPr>
        <p:txBody>
          <a:bodyPr>
            <a:normAutofit/>
          </a:bodyPr>
          <a:lstStyle/>
          <a:p>
            <a:pPr>
              <a:lnSpc>
                <a:spcPct val="250000"/>
              </a:lnSpc>
            </a:pPr>
            <a:r>
              <a:rPr lang="zh-CN" altLang="en-US" sz="1800" dirty="0"/>
              <a:t>本次实验将涉及到的知识点：</a:t>
            </a:r>
            <a:endParaRPr lang="en-US" altLang="zh-CN" sz="1800" dirty="0"/>
          </a:p>
          <a:p>
            <a:pPr lvl="1">
              <a:lnSpc>
                <a:spcPct val="250000"/>
              </a:lnSpc>
            </a:pPr>
            <a:r>
              <a:rPr lang="en-US" altLang="zh-CN" sz="1600" dirty="0"/>
              <a:t>pandas</a:t>
            </a:r>
            <a:r>
              <a:rPr lang="zh-CN" altLang="en-US" sz="1600" dirty="0"/>
              <a:t>操作（抽取特定行列，删除特定行列，变量取值分布，变量映射）</a:t>
            </a:r>
            <a:endParaRPr lang="zh-CN" altLang="en-US" sz="1600" dirty="0"/>
          </a:p>
          <a:p>
            <a:pPr lvl="1">
              <a:lnSpc>
                <a:spcPct val="250000"/>
              </a:lnSpc>
            </a:pPr>
            <a:r>
              <a:rPr lang="zh-CN" altLang="en-US" sz="1600" dirty="0"/>
              <a:t>可视化（折线图、直方图）</a:t>
            </a:r>
            <a:endParaRPr lang="zh-CN" altLang="en-US" sz="1600" dirty="0"/>
          </a:p>
          <a:p>
            <a:pPr lvl="1">
              <a:lnSpc>
                <a:spcPct val="250000"/>
              </a:lnSpc>
            </a:pPr>
            <a:r>
              <a:rPr lang="zh-CN" altLang="en-US" sz="1600" dirty="0"/>
              <a:t>数据预处理技术：数据标准化方法，缺失值检查、缺失值分析与处理（删除、修改、通过机器学习填充缺失值），分类变量数值化（二分类、有序、无序）、数据</a:t>
            </a:r>
            <a:r>
              <a:rPr lang="en-US" altLang="zh-CN" sz="1600" dirty="0"/>
              <a:t>shuffle</a:t>
            </a:r>
            <a:r>
              <a:rPr lang="zh-CN" altLang="en-US" sz="1600" dirty="0"/>
              <a:t>、数据持久化</a:t>
            </a:r>
            <a:endParaRPr lang="en-US" altLang="zh-CN" sz="1600" dirty="0"/>
          </a:p>
          <a:p>
            <a:pPr lvl="1">
              <a:lnSpc>
                <a:spcPct val="250000"/>
              </a:lnSpc>
            </a:pPr>
            <a:r>
              <a:rPr lang="zh-CN" altLang="en-US" sz="1600" dirty="0"/>
              <a:t>机器学习算法：随机森林</a:t>
            </a:r>
            <a:endParaRPr lang="en-US" altLang="zh-CN" sz="1600" dirty="0"/>
          </a:p>
        </p:txBody>
      </p:sp>
      <p:sp>
        <p:nvSpPr>
          <p:cNvPr id="4" name="文本框 6"/>
          <p:cNvSpPr txBox="1"/>
          <p:nvPr/>
        </p:nvSpPr>
        <p:spPr>
          <a:xfrm>
            <a:off x="1092275" y="383858"/>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实验概述</a:t>
            </a:r>
            <a:endParaRPr lang="id-ID" altLang="zh-CN" sz="2000" b="1" dirty="0">
              <a:latin typeface="微软雅黑" panose="020B0503020204020204" charset="-122"/>
              <a:ea typeface="微软雅黑" panose="020B0503020204020204" charset="-122"/>
            </a:endParaRPr>
          </a:p>
        </p:txBody>
      </p:sp>
      <p:sp>
        <p:nvSpPr>
          <p:cNvPr id="5"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01</a:t>
            </a:r>
            <a:endParaRPr lang="en-US" altLang="zh-CN" dirty="0">
              <a:solidFill>
                <a:schemeClr val="bg1"/>
              </a:solidFill>
              <a:latin typeface="Arial" panose="020B0604020202020204" pitchFamily="34" charset="0"/>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33550" y="2024063"/>
            <a:ext cx="8724900" cy="3513138"/>
          </a:xfrm>
          <a:prstGeom prst="rect">
            <a:avLst/>
          </a:prstGeom>
          <a:noFill/>
          <a:ln w="38100">
            <a:solidFill>
              <a:schemeClr val="tx1"/>
            </a:solidFill>
          </a:ln>
          <a:extLst>
            <a:ext uri="{909E8E84-426E-40DD-AFC4-6F175D3DCCD1}">
              <a14:hiddenFill xmlns:a14="http://schemas.microsoft.com/office/drawing/2010/main">
                <a:solidFill>
                  <a:srgbClr val="00A1E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椭圆 6"/>
          <p:cNvSpPr/>
          <p:nvPr/>
        </p:nvSpPr>
        <p:spPr>
          <a:xfrm>
            <a:off x="5262563" y="1249363"/>
            <a:ext cx="1666875" cy="16668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363" name="文本框 7"/>
          <p:cNvSpPr txBox="1"/>
          <p:nvPr/>
        </p:nvSpPr>
        <p:spPr>
          <a:xfrm>
            <a:off x="5572125" y="1576388"/>
            <a:ext cx="1047750" cy="1014412"/>
          </a:xfrm>
          <a:prstGeom prst="rect">
            <a:avLst/>
          </a:prstGeom>
          <a:noFill/>
          <a:ln w="9525">
            <a:noFill/>
          </a:ln>
        </p:spPr>
        <p:txBody>
          <a:bodyPr wrap="square" anchor="t">
            <a:spAutoFit/>
          </a:bodyPr>
          <a:lstStyle/>
          <a:p>
            <a:r>
              <a:rPr lang="en-US" altLang="zh-CN" sz="6000" b="1">
                <a:solidFill>
                  <a:schemeClr val="bg1"/>
                </a:solidFill>
                <a:latin typeface="Arial" panose="020B0604020202020204" pitchFamily="34" charset="0"/>
                <a:ea typeface="思源黑体 CN Medium" panose="020B0600000000000000" charset="-122"/>
              </a:rPr>
              <a:t>02</a:t>
            </a:r>
            <a:endParaRPr lang="en-US" altLang="zh-CN" sz="6000" b="1">
              <a:solidFill>
                <a:schemeClr val="bg1"/>
              </a:solidFill>
              <a:latin typeface="Arial" panose="020B0604020202020204" pitchFamily="34" charset="0"/>
              <a:ea typeface="思源黑体 CN Medium" panose="020B0600000000000000" charset="-122"/>
            </a:endParaRPr>
          </a:p>
        </p:txBody>
      </p:sp>
      <p:sp>
        <p:nvSpPr>
          <p:cNvPr id="10" name="MH_Entry_1"/>
          <p:cNvSpPr/>
          <p:nvPr>
            <p:custDataLst>
              <p:tags r:id="rId1"/>
            </p:custDataLst>
          </p:nvPr>
        </p:nvSpPr>
        <p:spPr>
          <a:xfrm>
            <a:off x="3748088" y="3261152"/>
            <a:ext cx="4694238" cy="83099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fontAlgn="auto"/>
            <a:r>
              <a:rPr lang="zh-CN" altLang="en-US" sz="5400" b="1" strike="noStrike" noProof="1">
                <a:solidFill>
                  <a:schemeClr val="tx1"/>
                </a:solidFill>
                <a:latin typeface="Arial" panose="020B0604020202020204" pitchFamily="34" charset="0"/>
                <a:ea typeface="微软雅黑" panose="020B0503020204020204" charset="-122"/>
                <a:sym typeface="Arial" panose="020B0604020202020204" pitchFamily="34" charset="0"/>
              </a:rPr>
              <a:t>实验预备知识</a:t>
            </a:r>
            <a:endParaRPr lang="en-US" altLang="zh-CN" sz="5400" b="1" strike="noStrike" noProof="1">
              <a:solidFill>
                <a:schemeClr val="tx1"/>
              </a:solidFill>
              <a:latin typeface="Arial" panose="020B0604020202020204" pitchFamily="34" charset="0"/>
              <a:ea typeface="微软雅黑" panose="020B0503020204020204" charset="-122"/>
              <a:sym typeface="Arial" panose="020B0604020202020204" pitchFamily="34" charset="0"/>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8866" y="797878"/>
            <a:ext cx="10574268" cy="316928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1</a:t>
            </a:r>
            <a:r>
              <a:rPr lang="zh-CN" altLang="en-US" sz="1600" b="1" dirty="0">
                <a:solidFill>
                  <a:srgbClr val="0070C0"/>
                </a:solidFill>
                <a:latin typeface="微软雅黑" panose="020B0503020204020204" charset="-122"/>
                <a:ea typeface="微软雅黑" panose="020B0503020204020204" charset="-122"/>
                <a:sym typeface="+mn-ea"/>
              </a:rPr>
              <a:t>、变量标准化</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1600" dirty="0"/>
              <a:t>由于不同变量单位不同，数字差异很大，无法彼此比较，就需要使用标准化方法使得数值变量字段具有共同的标准。标准化对于众多机器学习评估器来说是必须的。</a:t>
            </a:r>
            <a:endParaRPr lang="en-US" altLang="zh-CN" sz="1600" dirty="0"/>
          </a:p>
          <a:p>
            <a:pPr fontAlgn="auto" latinLnBrk="1">
              <a:lnSpc>
                <a:spcPct val="250000"/>
              </a:lnSpc>
            </a:pPr>
            <a:r>
              <a:rPr lang="zh-CN" altLang="en-US" sz="1600" dirty="0"/>
              <a:t>以</a:t>
            </a:r>
            <a:r>
              <a:rPr lang="en-US" altLang="zh-CN" sz="1600" dirty="0"/>
              <a:t>baby</a:t>
            </a:r>
            <a:r>
              <a:rPr lang="zh-CN" altLang="en-US" sz="1600" dirty="0"/>
              <a:t>数据集为例，</a:t>
            </a:r>
            <a:r>
              <a:rPr lang="en-US" altLang="zh-CN" sz="1600" dirty="0"/>
              <a:t>birthday</a:t>
            </a:r>
            <a:r>
              <a:rPr lang="zh-CN" altLang="en-US" sz="1600" dirty="0"/>
              <a:t>的单位是日，而</a:t>
            </a:r>
            <a:r>
              <a:rPr lang="en-US" altLang="zh-CN" sz="1600" dirty="0"/>
              <a:t>year</a:t>
            </a:r>
            <a:r>
              <a:rPr lang="zh-CN" altLang="en-US" sz="1600" dirty="0"/>
              <a:t>的单位是年。虽然表达的含义都是时间，但是单位相差巨大，不利于计算</a:t>
            </a:r>
            <a:endParaRPr lang="en-US" altLang="zh-CN" sz="1600" dirty="0"/>
          </a:p>
        </p:txBody>
      </p:sp>
      <p:sp>
        <p:nvSpPr>
          <p:cNvPr id="5" name="文本框 6"/>
          <p:cNvSpPr txBox="1"/>
          <p:nvPr/>
        </p:nvSpPr>
        <p:spPr>
          <a:xfrm>
            <a:off x="1022350" y="399098"/>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
        <p:nvSpPr>
          <p:cNvPr id="6"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02</a:t>
            </a:r>
            <a:endParaRPr lang="en-US" altLang="zh-CN" dirty="0">
              <a:solidFill>
                <a:schemeClr val="bg1"/>
              </a:solidFill>
              <a:latin typeface="Arial" panose="020B0604020202020204" pitchFamily="34" charset="0"/>
              <a:ea typeface="微软雅黑" panose="020B0503020204020204" charset="-122"/>
            </a:endParaRPr>
          </a:p>
        </p:txBody>
      </p:sp>
      <p:pic>
        <p:nvPicPr>
          <p:cNvPr id="8" name="图片 7"/>
          <p:cNvPicPr>
            <a:picLocks noChangeAspect="1"/>
          </p:cNvPicPr>
          <p:nvPr/>
        </p:nvPicPr>
        <p:blipFill>
          <a:blip r:embed="rId1"/>
          <a:stretch>
            <a:fillRect/>
          </a:stretch>
        </p:blipFill>
        <p:spPr>
          <a:xfrm>
            <a:off x="6185256" y="4362482"/>
            <a:ext cx="2021903" cy="1929155"/>
          </a:xfrm>
          <a:prstGeom prst="rect">
            <a:avLst/>
          </a:prstGeom>
        </p:spPr>
      </p:pic>
      <p:pic>
        <p:nvPicPr>
          <p:cNvPr id="9" name="图片 8"/>
          <p:cNvPicPr>
            <a:picLocks noChangeAspect="1"/>
          </p:cNvPicPr>
          <p:nvPr/>
        </p:nvPicPr>
        <p:blipFill>
          <a:blip r:embed="rId2"/>
          <a:stretch>
            <a:fillRect/>
          </a:stretch>
        </p:blipFill>
        <p:spPr>
          <a:xfrm>
            <a:off x="2895161" y="4301253"/>
            <a:ext cx="1727327" cy="2051614"/>
          </a:xfrm>
          <a:prstGeom prst="rect">
            <a:avLst/>
          </a:prstGeom>
        </p:spPr>
      </p:pic>
      <p:sp>
        <p:nvSpPr>
          <p:cNvPr id="10" name="箭头: 右 9"/>
          <p:cNvSpPr/>
          <p:nvPr/>
        </p:nvSpPr>
        <p:spPr>
          <a:xfrm>
            <a:off x="5015175" y="5156594"/>
            <a:ext cx="729276" cy="3590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文本框 10"/>
          <p:cNvSpPr txBox="1"/>
          <p:nvPr/>
        </p:nvSpPr>
        <p:spPr>
          <a:xfrm>
            <a:off x="3239916" y="3862500"/>
            <a:ext cx="1037816" cy="338554"/>
          </a:xfrm>
          <a:prstGeom prst="rect">
            <a:avLst/>
          </a:prstGeom>
          <a:noFill/>
        </p:spPr>
        <p:txBody>
          <a:bodyPr wrap="square" rtlCol="0">
            <a:spAutoFit/>
          </a:bodyPr>
          <a:lstStyle/>
          <a:p>
            <a:r>
              <a:rPr lang="zh-CN" altLang="en-US" sz="1600" b="1" dirty="0"/>
              <a:t>标准化前</a:t>
            </a:r>
            <a:endParaRPr lang="zh-CN" altLang="en-US" sz="1600" b="1" dirty="0"/>
          </a:p>
        </p:txBody>
      </p:sp>
      <p:sp>
        <p:nvSpPr>
          <p:cNvPr id="12" name="文本框 11"/>
          <p:cNvSpPr txBox="1"/>
          <p:nvPr/>
        </p:nvSpPr>
        <p:spPr>
          <a:xfrm>
            <a:off x="6606741" y="3923729"/>
            <a:ext cx="1037816" cy="338554"/>
          </a:xfrm>
          <a:prstGeom prst="rect">
            <a:avLst/>
          </a:prstGeom>
          <a:noFill/>
        </p:spPr>
        <p:txBody>
          <a:bodyPr wrap="square" rtlCol="0">
            <a:spAutoFit/>
          </a:bodyPr>
          <a:lstStyle/>
          <a:p>
            <a:r>
              <a:rPr lang="zh-CN" altLang="en-US" sz="1600" b="1" dirty="0"/>
              <a:t>标准化后</a:t>
            </a:r>
            <a:endParaRPr lang="zh-CN" altLang="en-US" sz="16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8866" y="797878"/>
            <a:ext cx="10574268" cy="193802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、变量标准化</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1600" dirty="0"/>
              <a:t>标准化过程：将数据按列减去其均值，然后除以方差。最后得到的结果是，对每个属性</a:t>
            </a:r>
            <a:r>
              <a:rPr lang="en-US" altLang="zh-CN" sz="1600" dirty="0"/>
              <a:t>/</a:t>
            </a:r>
            <a:r>
              <a:rPr lang="zh-CN" altLang="en-US" sz="1600" dirty="0"/>
              <a:t>每列来说所有数据都聚集在</a:t>
            </a:r>
            <a:r>
              <a:rPr lang="en-US" altLang="zh-CN" sz="1600" dirty="0"/>
              <a:t>0</a:t>
            </a:r>
            <a:r>
              <a:rPr lang="zh-CN" altLang="en-US" sz="1600" dirty="0"/>
              <a:t>附近，方差值为</a:t>
            </a:r>
            <a:r>
              <a:rPr lang="en-US" altLang="zh-CN" sz="1600" dirty="0"/>
              <a:t>1</a:t>
            </a:r>
            <a:r>
              <a:rPr lang="zh-CN" altLang="en-US" sz="1600" dirty="0"/>
              <a:t>。这些过程可以使用</a:t>
            </a:r>
            <a:r>
              <a:rPr lang="en-US" altLang="zh-CN" sz="1600" dirty="0" err="1"/>
              <a:t>sklearn</a:t>
            </a:r>
            <a:r>
              <a:rPr lang="zh-CN" altLang="en-US" sz="1600" dirty="0"/>
              <a:t>的</a:t>
            </a:r>
            <a:r>
              <a:rPr lang="en-US" altLang="zh-CN" sz="1600" dirty="0" err="1"/>
              <a:t>StandardScaler</a:t>
            </a:r>
            <a:r>
              <a:rPr lang="zh-CN" altLang="en-US" sz="1600" dirty="0"/>
              <a:t>方法实现：</a:t>
            </a:r>
            <a:endParaRPr lang="en-US" altLang="zh-CN" sz="1600" b="1" dirty="0">
              <a:solidFill>
                <a:srgbClr val="0070C0"/>
              </a:solidFill>
              <a:latin typeface="微软雅黑" panose="020B0503020204020204" charset="-122"/>
              <a:ea typeface="微软雅黑" panose="020B0503020204020204" charset="-122"/>
              <a:sym typeface="+mn-ea"/>
            </a:endParaRPr>
          </a:p>
        </p:txBody>
      </p:sp>
      <p:sp>
        <p:nvSpPr>
          <p:cNvPr id="5" name="文本框 6"/>
          <p:cNvSpPr txBox="1"/>
          <p:nvPr/>
        </p:nvSpPr>
        <p:spPr>
          <a:xfrm>
            <a:off x="1022350" y="399098"/>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
        <p:nvSpPr>
          <p:cNvPr id="6"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02</a:t>
            </a:r>
            <a:endParaRPr lang="en-US" altLang="zh-CN" dirty="0">
              <a:solidFill>
                <a:schemeClr val="bg1"/>
              </a:solidFill>
              <a:latin typeface="Arial" panose="020B0604020202020204" pitchFamily="34" charset="0"/>
              <a:ea typeface="微软雅黑" panose="020B0503020204020204" charset="-122"/>
            </a:endParaRPr>
          </a:p>
        </p:txBody>
      </p:sp>
      <p:sp>
        <p:nvSpPr>
          <p:cNvPr id="2" name="矩形 1"/>
          <p:cNvSpPr/>
          <p:nvPr/>
        </p:nvSpPr>
        <p:spPr>
          <a:xfrm>
            <a:off x="1139727" y="2800170"/>
            <a:ext cx="10792352" cy="2676525"/>
          </a:xfrm>
          <a:prstGeom prst="rect">
            <a:avLst/>
          </a:prstGeom>
        </p:spPr>
        <p:txBody>
          <a:bodyPr wrap="square">
            <a:spAutoFit/>
          </a:bodyPr>
          <a:lstStyle/>
          <a:p>
            <a:pPr>
              <a:lnSpc>
                <a:spcPct val="150000"/>
              </a:lnSpc>
            </a:pPr>
            <a:r>
              <a:rPr lang="zh-CN" altLang="en-US" sz="1600" b="1" dirty="0">
                <a:solidFill>
                  <a:srgbClr val="0070C0"/>
                </a:solidFill>
                <a:latin typeface="Courier New" panose="02070309020205020404" pitchFamily="49" charset="0"/>
                <a:cs typeface="Courier New" panose="02070309020205020404" pitchFamily="49" charset="0"/>
              </a:rPr>
              <a:t>from sklearn.preprocessing import StandardScaler </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zh-CN" altLang="en-US" sz="1600" b="1" dirty="0">
                <a:solidFill>
                  <a:srgbClr val="0070C0"/>
                </a:solidFill>
                <a:latin typeface="Courier New" panose="02070309020205020404" pitchFamily="49" charset="0"/>
                <a:cs typeface="Courier New" panose="02070309020205020404" pitchFamily="49" charset="0"/>
              </a:rPr>
              <a:t>scaler = StandardScaler() </a:t>
            </a:r>
            <a:r>
              <a:rPr lang="en-US" altLang="zh-CN" sz="1600" b="1" dirty="0">
                <a:solidFill>
                  <a:srgbClr val="0070C0"/>
                </a:solidFill>
                <a:latin typeface="Courier New" panose="02070309020205020404" pitchFamily="49" charset="0"/>
                <a:cs typeface="Courier New" panose="02070309020205020404" pitchFamily="49" charset="0"/>
              </a:rPr>
              <a:t>#</a:t>
            </a:r>
            <a:r>
              <a:rPr lang="zh-CN" altLang="en-US" sz="1600" b="1" dirty="0">
                <a:solidFill>
                  <a:srgbClr val="0070C0"/>
                </a:solidFill>
                <a:latin typeface="Courier New" panose="02070309020205020404" pitchFamily="49" charset="0"/>
                <a:cs typeface="Courier New" panose="02070309020205020404" pitchFamily="49" charset="0"/>
              </a:rPr>
              <a:t>创建一个标准化实例对象</a:t>
            </a:r>
            <a:endParaRPr lang="zh-CN" altLang="en-US"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zh-CN" altLang="en-US" sz="1600" b="1" dirty="0">
                <a:solidFill>
                  <a:srgbClr val="0070C0"/>
                </a:solidFill>
                <a:latin typeface="Courier New" panose="02070309020205020404" pitchFamily="49" charset="0"/>
                <a:cs typeface="Courier New" panose="02070309020205020404" pitchFamily="49" charset="0"/>
              </a:rPr>
              <a:t>x = scaler.fit_transform(</a:t>
            </a:r>
            <a:r>
              <a:rPr lang="en-US" altLang="zh-CN" sz="1600" b="1" dirty="0">
                <a:solidFill>
                  <a:srgbClr val="0070C0"/>
                </a:solidFill>
                <a:latin typeface="Courier New" panose="02070309020205020404" pitchFamily="49" charset="0"/>
                <a:cs typeface="Courier New" panose="02070309020205020404" pitchFamily="49" charset="0"/>
              </a:rPr>
              <a:t> </a:t>
            </a:r>
            <a:r>
              <a:rPr lang="zh-CN" altLang="en-US" sz="1600" b="1" dirty="0">
                <a:solidFill>
                  <a:srgbClr val="0070C0"/>
                </a:solidFill>
                <a:latin typeface="Courier New" panose="02070309020205020404" pitchFamily="49" charset="0"/>
                <a:cs typeface="Courier New" panose="02070309020205020404" pitchFamily="49" charset="0"/>
              </a:rPr>
              <a:t>要标准化的列</a:t>
            </a:r>
            <a:r>
              <a:rPr lang="en-US" altLang="zh-CN" sz="1600" b="1" dirty="0">
                <a:solidFill>
                  <a:srgbClr val="0070C0"/>
                </a:solidFill>
                <a:latin typeface="Courier New" panose="02070309020205020404" pitchFamily="49" charset="0"/>
                <a:cs typeface="Courier New" panose="02070309020205020404" pitchFamily="49" charset="0"/>
              </a:rPr>
              <a:t> </a:t>
            </a:r>
            <a:r>
              <a:rPr lang="zh-CN" altLang="en-US" sz="1600" b="1" dirty="0">
                <a:solidFill>
                  <a:srgbClr val="0070C0"/>
                </a:solidFill>
                <a:latin typeface="Courier New" panose="02070309020205020404" pitchFamily="49" charset="0"/>
                <a:cs typeface="Courier New" panose="02070309020205020404" pitchFamily="49" charset="0"/>
              </a:rPr>
              <a:t>)</a:t>
            </a:r>
            <a:endParaRPr lang="zh-CN" altLang="en-US"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en-US" altLang="zh-CN" sz="1600" b="1" dirty="0">
                <a:solidFill>
                  <a:srgbClr val="0070C0"/>
                </a:solidFill>
                <a:latin typeface="Courier New" panose="02070309020205020404" pitchFamily="49" charset="0"/>
                <a:cs typeface="Courier New" panose="02070309020205020404" pitchFamily="49" charset="0"/>
              </a:rPr>
              <a:t>x</a:t>
            </a:r>
            <a:r>
              <a:rPr lang="zh-CN" altLang="en-US" sz="1600" b="1" dirty="0">
                <a:solidFill>
                  <a:srgbClr val="0070C0"/>
                </a:solidFill>
                <a:latin typeface="Courier New" panose="02070309020205020404" pitchFamily="49" charset="0"/>
                <a:cs typeface="Courier New" panose="02070309020205020404" pitchFamily="49" charset="0"/>
              </a:rPr>
              <a:t>为标准化好的列，将</a:t>
            </a:r>
            <a:r>
              <a:rPr lang="en-US" altLang="zh-CN" sz="1600" b="1" dirty="0">
                <a:solidFill>
                  <a:srgbClr val="0070C0"/>
                </a:solidFill>
                <a:latin typeface="Courier New" panose="02070309020205020404" pitchFamily="49" charset="0"/>
                <a:cs typeface="Courier New" panose="02070309020205020404" pitchFamily="49" charset="0"/>
              </a:rPr>
              <a:t>x</a:t>
            </a:r>
            <a:r>
              <a:rPr lang="zh-CN" altLang="en-US" sz="1600" b="1" dirty="0">
                <a:solidFill>
                  <a:srgbClr val="0070C0"/>
                </a:solidFill>
                <a:latin typeface="Courier New" panose="02070309020205020404" pitchFamily="49" charset="0"/>
                <a:cs typeface="Courier New" panose="02070309020205020404" pitchFamily="49" charset="0"/>
              </a:rPr>
              <a:t>加入到</a:t>
            </a:r>
            <a:r>
              <a:rPr lang="en-US" altLang="zh-CN" sz="1600" b="1" dirty="0">
                <a:solidFill>
                  <a:srgbClr val="0070C0"/>
                </a:solidFill>
                <a:latin typeface="Courier New" panose="02070309020205020404" pitchFamily="49" charset="0"/>
                <a:cs typeface="Courier New" panose="02070309020205020404" pitchFamily="49" charset="0"/>
              </a:rPr>
              <a:t>dataframe</a:t>
            </a:r>
            <a:r>
              <a:rPr lang="zh-CN" altLang="en-US" sz="1600" b="1" dirty="0">
                <a:solidFill>
                  <a:srgbClr val="0070C0"/>
                </a:solidFill>
                <a:latin typeface="Courier New" panose="02070309020205020404" pitchFamily="49" charset="0"/>
                <a:cs typeface="Courier New" panose="02070309020205020404" pitchFamily="49" charset="0"/>
              </a:rPr>
              <a:t>中作为一个新的列（加入的时候要重新索引）</a:t>
            </a:r>
            <a:endParaRPr lang="zh-CN" altLang="en-US"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zh-CN" altLang="en-US" sz="1600" b="1" dirty="0">
                <a:solidFill>
                  <a:srgbClr val="0070C0"/>
                </a:solidFill>
                <a:latin typeface="Courier New" panose="02070309020205020404" pitchFamily="49" charset="0"/>
                <a:cs typeface="Courier New" panose="02070309020205020404" pitchFamily="49" charset="0"/>
              </a:rPr>
              <a:t>idx = data.index.values</a:t>
            </a:r>
            <a:r>
              <a:rPr lang="en-US" altLang="zh-CN" sz="1600" b="1" dirty="0">
                <a:solidFill>
                  <a:srgbClr val="0070C0"/>
                </a:solidFill>
                <a:latin typeface="Courier New" panose="02070309020205020404" pitchFamily="49" charset="0"/>
                <a:cs typeface="Courier New" panose="02070309020205020404" pitchFamily="49" charset="0"/>
              </a:rPr>
              <a:t> </a:t>
            </a:r>
            <a:r>
              <a:rPr lang="zh-CN" altLang="en-US" sz="1600" b="1" dirty="0">
                <a:solidFill>
                  <a:srgbClr val="0070C0"/>
                </a:solidFill>
                <a:latin typeface="Courier New" panose="02070309020205020404" pitchFamily="49" charset="0"/>
                <a:cs typeface="Courier New" panose="02070309020205020404" pitchFamily="49" charset="0"/>
              </a:rPr>
              <a:t>将</a:t>
            </a:r>
            <a:r>
              <a:rPr lang="en-US" altLang="zh-CN" sz="1600" b="1" dirty="0">
                <a:solidFill>
                  <a:srgbClr val="0070C0"/>
                </a:solidFill>
                <a:latin typeface="Courier New" panose="02070309020205020404" pitchFamily="49" charset="0"/>
                <a:cs typeface="Courier New" panose="02070309020205020404" pitchFamily="49" charset="0"/>
              </a:rPr>
              <a:t>dataframe</a:t>
            </a:r>
            <a:r>
              <a:rPr lang="zh-CN" altLang="en-US" sz="1600" b="1" dirty="0">
                <a:solidFill>
                  <a:srgbClr val="0070C0"/>
                </a:solidFill>
                <a:latin typeface="Courier New" panose="02070309020205020404" pitchFamily="49" charset="0"/>
                <a:cs typeface="Courier New" panose="02070309020205020404" pitchFamily="49" charset="0"/>
              </a:rPr>
              <a:t>的索引先保存下来</a:t>
            </a:r>
            <a:endParaRPr lang="zh-CN" altLang="en-US"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zh-CN" altLang="en-US" sz="1600" b="1" dirty="0">
                <a:solidFill>
                  <a:srgbClr val="0070C0"/>
                </a:solidFill>
                <a:latin typeface="Courier New" panose="02070309020205020404" pitchFamily="49" charset="0"/>
                <a:cs typeface="Courier New" panose="02070309020205020404" pitchFamily="49" charset="0"/>
                <a:sym typeface="+mn-ea"/>
              </a:rPr>
              <a:t>data[列名] = pd.DataFrame(x,columns=[‘col’],index=idx) </a:t>
            </a:r>
            <a:r>
              <a:rPr lang="en-US" altLang="zh-CN" sz="1600" b="1" dirty="0">
                <a:solidFill>
                  <a:srgbClr val="0070C0"/>
                </a:solidFill>
                <a:latin typeface="Courier New" panose="02070309020205020404" pitchFamily="49" charset="0"/>
                <a:cs typeface="Courier New" panose="02070309020205020404" pitchFamily="49" charset="0"/>
                <a:sym typeface="+mn-ea"/>
              </a:rPr>
              <a:t> </a:t>
            </a:r>
            <a:r>
              <a:rPr lang="zh-CN" altLang="en-US" sz="1600" b="1" dirty="0">
                <a:solidFill>
                  <a:srgbClr val="0070C0"/>
                </a:solidFill>
                <a:latin typeface="Courier New" panose="02070309020205020404" pitchFamily="49" charset="0"/>
                <a:cs typeface="Courier New" panose="02070309020205020404" pitchFamily="49" charset="0"/>
                <a:sym typeface="+mn-ea"/>
              </a:rPr>
              <a:t>将产生的标准化结果加入到</a:t>
            </a:r>
            <a:r>
              <a:rPr lang="en-US" altLang="zh-CN" sz="1600" b="1" dirty="0">
                <a:solidFill>
                  <a:srgbClr val="0070C0"/>
                </a:solidFill>
                <a:latin typeface="Courier New" panose="02070309020205020404" pitchFamily="49" charset="0"/>
                <a:cs typeface="Courier New" panose="02070309020205020404" pitchFamily="49" charset="0"/>
                <a:sym typeface="+mn-ea"/>
              </a:rPr>
              <a:t>dataframe</a:t>
            </a:r>
            <a:r>
              <a:rPr lang="zh-CN" altLang="en-US" sz="1600" b="1" dirty="0">
                <a:solidFill>
                  <a:srgbClr val="0070C0"/>
                </a:solidFill>
                <a:latin typeface="Courier New" panose="02070309020205020404" pitchFamily="49" charset="0"/>
                <a:cs typeface="Courier New" panose="02070309020205020404" pitchFamily="49" charset="0"/>
                <a:sym typeface="+mn-ea"/>
              </a:rPr>
              <a:t>中</a:t>
            </a:r>
            <a:endParaRPr lang="zh-CN" altLang="en-US" sz="1600" b="1" dirty="0">
              <a:solidFill>
                <a:srgbClr val="0070C0"/>
              </a:solidFill>
              <a:latin typeface="Courier New" panose="02070309020205020404" pitchFamily="49" charset="0"/>
              <a:cs typeface="Courier New" panose="02070309020205020404" pitchFamily="49" charset="0"/>
              <a:sym typeface="+mn-ea"/>
            </a:endParaRPr>
          </a:p>
        </p:txBody>
      </p:sp>
    </p:spTree>
  </p:cSld>
  <p:clrMapOvr>
    <a:masterClrMapping/>
  </p:clrMapOvr>
</p:sld>
</file>

<file path=ppt/tags/tag1.xml><?xml version="1.0" encoding="utf-8"?>
<p:tagLst xmlns:p="http://schemas.openxmlformats.org/presentationml/2006/main">
  <p:tag name="MH" val="20160830110146"/>
  <p:tag name="MH_LIBRARY" val="CONTENTS"/>
  <p:tag name="MH_TYPE" val="NUMBER"/>
  <p:tag name="ID" val="553512"/>
  <p:tag name="MH_ORDER" val="1"/>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MH" val="20160830110146"/>
  <p:tag name="MH_LIBRARY" val="CONTENTS"/>
  <p:tag name="MH_TYPE" val="ENTRY"/>
  <p:tag name="ID" val="553512"/>
  <p:tag name="MH_ORDER" val="1"/>
</p:tagLst>
</file>

<file path=ppt/tags/tag12.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3.xml><?xml version="1.0" encoding="utf-8"?>
<p:tagLst xmlns:p="http://schemas.openxmlformats.org/presentationml/2006/main">
  <p:tag name="MH" val="20160830110146"/>
  <p:tag name="MH_LIBRARY" val="CONTENTS"/>
  <p:tag name="MH_TYPE" val="ENTRY"/>
  <p:tag name="ID" val="553512"/>
  <p:tag name="MH_ORDER" val="1"/>
</p:tagLst>
</file>

<file path=ppt/tags/tag1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5.xml><?xml version="1.0" encoding="utf-8"?>
<p:tagLst xmlns:p="http://schemas.openxmlformats.org/presentationml/2006/main">
  <p:tag name="KSO_WM_BEAUTIFY_FLAG" val="#wm#"/>
  <p:tag name="KSO_WM_TEMPLATE_CATEGORY" val="custom"/>
  <p:tag name="KSO_WM_TEMPLATE_INDEX" val="20184553"/>
</p:tagLst>
</file>

<file path=ppt/tags/tag16.xml><?xml version="1.0" encoding="utf-8"?>
<p:tagLst xmlns:p="http://schemas.openxmlformats.org/presentationml/2006/main">
  <p:tag name="KSO_WM_BEAUTIFY_FLAG" val="#wm#"/>
  <p:tag name="KSO_WM_TEMPLATE_CATEGORY" val="custom"/>
  <p:tag name="KSO_WM_TEMPLATE_INDEX" val="20184553"/>
</p:tagLst>
</file>

<file path=ppt/tags/tag17.xml><?xml version="1.0" encoding="utf-8"?>
<p:tagLst xmlns:p="http://schemas.openxmlformats.org/presentationml/2006/main">
  <p:tag name="KSO_WM_BEAUTIFY_FLAG" val="#wm#"/>
  <p:tag name="KSO_WM_TEMPLATE_CATEGORY" val="custom"/>
  <p:tag name="KSO_WM_TEMPLATE_INDEX" val="20184553"/>
</p:tagLst>
</file>

<file path=ppt/tags/tag18.xml><?xml version="1.0" encoding="utf-8"?>
<p:tagLst xmlns:p="http://schemas.openxmlformats.org/presentationml/2006/main">
  <p:tag name="KSO_WM_BEAUTIFY_FLAG" val="#wm#"/>
  <p:tag name="KSO_WM_TEMPLATE_CATEGORY" val="custom"/>
  <p:tag name="KSO_WM_TEMPLATE_INDEX" val="20184553"/>
</p:tagLst>
</file>

<file path=ppt/tags/tag19.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MH" val="20160830110146"/>
  <p:tag name="MH_LIBRARY" val="CONTENTS"/>
  <p:tag name="MH_TYPE" val="NUMBER"/>
  <p:tag name="ID" val="553512"/>
  <p:tag name="MH_ORDER" val="2"/>
</p:tagLst>
</file>

<file path=ppt/tags/tag20.xml><?xml version="1.0" encoding="utf-8"?>
<p:tagLst xmlns:p="http://schemas.openxmlformats.org/presentationml/2006/main">
  <p:tag name="KSO_WM_BEAUTIFY_FLAG" val="#wm#"/>
  <p:tag name="KSO_WM_TEMPLATE_CATEGORY" val="custom"/>
  <p:tag name="KSO_WM_TEMPLATE_INDEX" val="20184553"/>
</p:tagLst>
</file>

<file path=ppt/tags/tag21.xml><?xml version="1.0" encoding="utf-8"?>
<p:tagLst xmlns:p="http://schemas.openxmlformats.org/presentationml/2006/main">
  <p:tag name="KSO_WM_BEAUTIFY_FLAG" val="#wm#"/>
  <p:tag name="KSO_WM_TEMPLATE_CATEGORY" val="custom"/>
  <p:tag name="KSO_WM_TEMPLATE_INDEX" val="20184553"/>
</p:tagLst>
</file>

<file path=ppt/tags/tag22.xml><?xml version="1.0" encoding="utf-8"?>
<p:tagLst xmlns:p="http://schemas.openxmlformats.org/presentationml/2006/main">
  <p:tag name="KSO_WM_BEAUTIFY_FLAG" val="#wm#"/>
  <p:tag name="KSO_WM_TEMPLATE_CATEGORY" val="custom"/>
  <p:tag name="KSO_WM_TEMPLATE_INDEX" val="20184553"/>
</p:tagLst>
</file>

<file path=ppt/tags/tag23.xml><?xml version="1.0" encoding="utf-8"?>
<p:tagLst xmlns:p="http://schemas.openxmlformats.org/presentationml/2006/main">
  <p:tag name="KSO_WM_BEAUTIFY_FLAG" val="#wm#"/>
  <p:tag name="KSO_WM_TEMPLATE_CATEGORY" val="custom"/>
  <p:tag name="KSO_WM_TEMPLATE_INDEX" val="20184553"/>
</p:tagLst>
</file>

<file path=ppt/tags/tag24.xml><?xml version="1.0" encoding="utf-8"?>
<p:tagLst xmlns:p="http://schemas.openxmlformats.org/presentationml/2006/main">
  <p:tag name="KSO_WM_BEAUTIFY_FLAG" val="#wm#"/>
  <p:tag name="KSO_WM_TEMPLATE_CATEGORY" val="custom"/>
  <p:tag name="KSO_WM_TEMPLATE_INDEX" val="20184553"/>
</p:tagLst>
</file>

<file path=ppt/tags/tag25.xml><?xml version="1.0" encoding="utf-8"?>
<p:tagLst xmlns:p="http://schemas.openxmlformats.org/presentationml/2006/main">
  <p:tag name="KSO_WM_BEAUTIFY_FLAG" val="#wm#"/>
  <p:tag name="KSO_WM_TEMPLATE_CATEGORY" val="custom"/>
  <p:tag name="KSO_WM_TEMPLATE_INDEX" val="20184553"/>
</p:tagLst>
</file>

<file path=ppt/tags/tag26.xml><?xml version="1.0" encoding="utf-8"?>
<p:tagLst xmlns:p="http://schemas.openxmlformats.org/presentationml/2006/main">
  <p:tag name="KSO_WM_BEAUTIFY_FLAG" val="#wm#"/>
  <p:tag name="KSO_WM_TEMPLATE_CATEGORY" val="custom"/>
  <p:tag name="KSO_WM_TEMPLATE_INDEX" val="20184553"/>
</p:tagLst>
</file>

<file path=ppt/tags/tag27.xml><?xml version="1.0" encoding="utf-8"?>
<p:tagLst xmlns:p="http://schemas.openxmlformats.org/presentationml/2006/main">
  <p:tag name="KSO_WM_BEAUTIFY_FLAG" val="#wm#"/>
  <p:tag name="KSO_WM_TEMPLATE_CATEGORY" val="custom"/>
  <p:tag name="KSO_WM_TEMPLATE_INDEX" val="20184553"/>
</p:tagLst>
</file>

<file path=ppt/tags/tag28.xml><?xml version="1.0" encoding="utf-8"?>
<p:tagLst xmlns:p="http://schemas.openxmlformats.org/presentationml/2006/main">
  <p:tag name="KSO_WM_BEAUTIFY_FLAG" val="#wm#"/>
  <p:tag name="KSO_WM_TEMPLATE_CATEGORY" val="custom"/>
  <p:tag name="KSO_WM_TEMPLATE_INDEX" val="20184553"/>
</p:tagLst>
</file>

<file path=ppt/tags/tag29.xml><?xml version="1.0" encoding="utf-8"?>
<p:tagLst xmlns:p="http://schemas.openxmlformats.org/presentationml/2006/main">
  <p:tag name="KSO_WM_BEAUTIFY_FLAG" val="#wm#"/>
  <p:tag name="KSO_WM_TEMPLATE_CATEGORY" val="custom"/>
  <p:tag name="KSO_WM_TEMPLATE_INDEX" val="20184553"/>
</p:tagLst>
</file>

<file path=ppt/tags/tag3.xml><?xml version="1.0" encoding="utf-8"?>
<p:tagLst xmlns:p="http://schemas.openxmlformats.org/presentationml/2006/main">
  <p:tag name="MH" val="20160830110146"/>
  <p:tag name="MH_LIBRARY" val="CONTENTS"/>
  <p:tag name="MH_TYPE" val="NUMBER"/>
  <p:tag name="ID" val="553512"/>
  <p:tag name="MH_ORDER" val="3"/>
</p:tagLst>
</file>

<file path=ppt/tags/tag30.xml><?xml version="1.0" encoding="utf-8"?>
<p:tagLst xmlns:p="http://schemas.openxmlformats.org/presentationml/2006/main">
  <p:tag name="KSO_WM_BEAUTIFY_FLAG" val="#wm#"/>
  <p:tag name="KSO_WM_TEMPLATE_CATEGORY" val="custom"/>
  <p:tag name="KSO_WM_TEMPLATE_INDEX" val="20184553"/>
</p:tagLst>
</file>

<file path=ppt/tags/tag31.xml><?xml version="1.0" encoding="utf-8"?>
<p:tagLst xmlns:p="http://schemas.openxmlformats.org/presentationml/2006/main">
  <p:tag name="KSO_WM_BEAUTIFY_FLAG" val="#wm#"/>
  <p:tag name="KSO_WM_TEMPLATE_CATEGORY" val="custom"/>
  <p:tag name="KSO_WM_TEMPLATE_INDEX" val="20184553"/>
</p:tagLst>
</file>

<file path=ppt/tags/tag32.xml><?xml version="1.0" encoding="utf-8"?>
<p:tagLst xmlns:p="http://schemas.openxmlformats.org/presentationml/2006/main">
  <p:tag name="KSO_WM_BEAUTIFY_FLAG" val="#wm#"/>
  <p:tag name="KSO_WM_TEMPLATE_CATEGORY" val="custom"/>
  <p:tag name="KSO_WM_TEMPLATE_INDEX" val="20184553"/>
</p:tagLst>
</file>

<file path=ppt/tags/tag33.xml><?xml version="1.0" encoding="utf-8"?>
<p:tagLst xmlns:p="http://schemas.openxmlformats.org/presentationml/2006/main">
  <p:tag name="ISPRING_PRESENTATION_TITLE" val="PowerPoint 演示文稿"/>
  <p:tag name="commondata" val="eyJoZGlkIjoiMzg1YTFkOGI2NGM0Zjc4ZTM4ZjM5YjQ4MWIzOTA2NjIifQ=="/>
</p:tagLst>
</file>

<file path=ppt/tags/tag4.xml><?xml version="1.0" encoding="utf-8"?>
<p:tagLst xmlns:p="http://schemas.openxmlformats.org/presentationml/2006/main">
  <p:tag name="MH" val="20160830110146"/>
  <p:tag name="MH_LIBRARY" val="CONTENTS"/>
  <p:tag name="MH_TYPE" val="ENTRY"/>
  <p:tag name="ID" val="553512"/>
  <p:tag name="MH_ORDER" val="1"/>
</p:tagLst>
</file>

<file path=ppt/tags/tag5.xml><?xml version="1.0" encoding="utf-8"?>
<p:tagLst xmlns:p="http://schemas.openxmlformats.org/presentationml/2006/main">
  <p:tag name="MH" val="20160830110146"/>
  <p:tag name="MH_LIBRARY" val="CONTENTS"/>
  <p:tag name="MH_TYPE" val="ENTRY"/>
  <p:tag name="ID" val="553512"/>
  <p:tag name="MH_ORDER" val="1"/>
</p:tagLst>
</file>

<file path=ppt/tags/tag6.xml><?xml version="1.0" encoding="utf-8"?>
<p:tagLst xmlns:p="http://schemas.openxmlformats.org/presentationml/2006/main">
  <p:tag name="MH" val="20160830110146"/>
  <p:tag name="MH_LIBRARY" val="CONTENTS"/>
  <p:tag name="MH_TYPE" val="ENTRY"/>
  <p:tag name="ID" val="553512"/>
  <p:tag name="MH_ORDER" val="1"/>
</p:tagLst>
</file>

<file path=ppt/tags/tag7.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MH" val="20160830110146"/>
  <p:tag name="MH_LIBRARY" val="CONTENTS"/>
  <p:tag name="MH_TYPE" val="ENTRY"/>
  <p:tag name="ID" val="553512"/>
  <p:tag name="MH_ORDER" val="1"/>
</p:tagLst>
</file>

<file path=ppt/tags/tag9.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4021</Words>
  <Application>WPS 演示</Application>
  <PresentationFormat>宽屏</PresentationFormat>
  <Paragraphs>303</Paragraphs>
  <Slides>30</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Arial</vt:lpstr>
      <vt:lpstr>宋体</vt:lpstr>
      <vt:lpstr>Wingdings</vt:lpstr>
      <vt:lpstr>微软雅黑</vt:lpstr>
      <vt:lpstr>Noto Sans S Chinese Light</vt:lpstr>
      <vt:lpstr>Segoe Print</vt:lpstr>
      <vt:lpstr>Times New Roman</vt:lpstr>
      <vt:lpstr>思源黑体 CN Medium</vt:lpstr>
      <vt:lpstr>黑体</vt:lpstr>
      <vt:lpstr>Courier New</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mayy</dc:creator>
  <cp:lastModifiedBy>马云莺</cp:lastModifiedBy>
  <cp:revision>112</cp:revision>
  <dcterms:created xsi:type="dcterms:W3CDTF">2016-11-25T06:52:00Z</dcterms:created>
  <dcterms:modified xsi:type="dcterms:W3CDTF">2025-03-05T06:41:05Z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2139BEA6DB574557B265208C240AB6B5</vt:lpwstr>
  </property>
  <property fmtid="{D5CDD505-2E9C-101B-9397-08002B2CF9AE}" pid="3" name="KSOProductBuildVer">
    <vt:lpwstr>2052-12.1.0.19302</vt:lpwstr>
  </property>
</Properties>
</file>