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7"/>
  </p:handoutMasterIdLst>
  <p:sldIdLst>
    <p:sldId id="282" r:id="rId3"/>
    <p:sldId id="566" r:id="rId5"/>
    <p:sldId id="567" r:id="rId6"/>
    <p:sldId id="330" r:id="rId7"/>
    <p:sldId id="638" r:id="rId8"/>
    <p:sldId id="470" r:id="rId9"/>
    <p:sldId id="302" r:id="rId10"/>
    <p:sldId id="301" r:id="rId11"/>
    <p:sldId id="475" r:id="rId12"/>
    <p:sldId id="476" r:id="rId13"/>
    <p:sldId id="477" r:id="rId14"/>
    <p:sldId id="478" r:id="rId15"/>
    <p:sldId id="479" r:id="rId16"/>
    <p:sldId id="482" r:id="rId17"/>
    <p:sldId id="484" r:id="rId18"/>
    <p:sldId id="620" r:id="rId19"/>
    <p:sldId id="303" r:id="rId20"/>
    <p:sldId id="676" r:id="rId21"/>
    <p:sldId id="677" r:id="rId22"/>
    <p:sldId id="678" r:id="rId23"/>
    <p:sldId id="679" r:id="rId24"/>
    <p:sldId id="680" r:id="rId25"/>
    <p:sldId id="681" r:id="rId26"/>
    <p:sldId id="682" r:id="rId27"/>
    <p:sldId id="683" r:id="rId28"/>
    <p:sldId id="684" r:id="rId29"/>
    <p:sldId id="685" r:id="rId30"/>
    <p:sldId id="686" r:id="rId31"/>
    <p:sldId id="687" r:id="rId32"/>
    <p:sldId id="688" r:id="rId33"/>
    <p:sldId id="689" r:id="rId34"/>
    <p:sldId id="690" r:id="rId35"/>
    <p:sldId id="691" r:id="rId36"/>
    <p:sldId id="692" r:id="rId37"/>
    <p:sldId id="693" r:id="rId38"/>
    <p:sldId id="694" r:id="rId39"/>
    <p:sldId id="695" r:id="rId40"/>
    <p:sldId id="696" r:id="rId41"/>
    <p:sldId id="697" r:id="rId42"/>
    <p:sldId id="698" r:id="rId43"/>
    <p:sldId id="699" r:id="rId44"/>
    <p:sldId id="487" r:id="rId45"/>
    <p:sldId id="488" r:id="rId46"/>
    <p:sldId id="491" r:id="rId47"/>
    <p:sldId id="492" r:id="rId48"/>
    <p:sldId id="493" r:id="rId49"/>
    <p:sldId id="546" r:id="rId50"/>
    <p:sldId id="494" r:id="rId51"/>
    <p:sldId id="545" r:id="rId52"/>
    <p:sldId id="498" r:id="rId53"/>
    <p:sldId id="548" r:id="rId54"/>
    <p:sldId id="674" r:id="rId55"/>
    <p:sldId id="327"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FF"/>
    <a:srgbClr val="E2E2E2"/>
    <a:srgbClr val="7AB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86946" autoAdjust="0"/>
  </p:normalViewPr>
  <p:slideViewPr>
    <p:cSldViewPr snapToGrid="0" showGuides="1">
      <p:cViewPr varScale="1">
        <p:scale>
          <a:sx n="92" d="100"/>
          <a:sy n="92" d="100"/>
        </p:scale>
        <p:origin x="111" y="48"/>
      </p:cViewPr>
      <p:guideLst>
        <p:guide orient="horz" pos="493"/>
        <p:guide pos="3768"/>
      </p:guideLst>
    </p:cSldViewPr>
  </p:slideViewPr>
  <p:notesTextViewPr>
    <p:cViewPr>
      <p:scale>
        <a:sx n="1" d="1"/>
        <a:sy n="1" d="1"/>
      </p:scale>
      <p:origin x="0" y="0"/>
    </p:cViewPr>
  </p:notesTextViewPr>
  <p:notesViewPr>
    <p:cSldViewPr snapToGrid="0">
      <p:cViewPr varScale="1">
        <p:scale>
          <a:sx n="53" d="100"/>
          <a:sy n="53" d="100"/>
        </p:scale>
        <p:origin x="-2952" y="-102"/>
      </p:cViewPr>
      <p:guideLst>
        <p:guide orient="horz" pos="2879"/>
        <p:guide pos="211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3421FD-9159-4387-9034-9D3548C19B5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76635E-8524-405D-BC49-CA71E74BFBE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5B005A-7FAB-47D4-835F-628B143353B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71052-D2CD-4509-9529-09D0CAC893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ym typeface="+mn-ea"/>
              </a:rPr>
              <a:t>不同的</a:t>
            </a:r>
            <a:r>
              <a:rPr lang="en-US" altLang="zh-CN" sz="1200" dirty="0" err="1">
                <a:sym typeface="+mn-ea"/>
              </a:rPr>
              <a:t>random_state</a:t>
            </a:r>
            <a:r>
              <a:rPr lang="zh-CN" altLang="en-US" sz="1200" dirty="0">
                <a:sym typeface="+mn-ea"/>
              </a:rPr>
              <a:t>将产生不同的数据切割结果，将</a:t>
            </a:r>
            <a:r>
              <a:rPr lang="en-US" altLang="zh-CN" sz="1200" dirty="0" err="1">
                <a:sym typeface="+mn-ea"/>
              </a:rPr>
              <a:t>random_state</a:t>
            </a:r>
            <a:r>
              <a:rPr lang="zh-CN" altLang="en-US" sz="1200" dirty="0">
                <a:sym typeface="+mn-ea"/>
              </a:rPr>
              <a:t>值固定的作用是使学生数据与教师数据保持严格一致以便进行实验的对比。在实际开发中，可以随机选择。</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ym typeface="+mn-ea"/>
              </a:rPr>
              <a:t>不同的</a:t>
            </a:r>
            <a:r>
              <a:rPr lang="en-US" altLang="zh-CN" sz="1200" dirty="0" err="1">
                <a:sym typeface="+mn-ea"/>
              </a:rPr>
              <a:t>random_state</a:t>
            </a:r>
            <a:r>
              <a:rPr lang="zh-CN" altLang="en-US" sz="1200" dirty="0">
                <a:sym typeface="+mn-ea"/>
              </a:rPr>
              <a:t>将产生不同的数据切割结果，将</a:t>
            </a:r>
            <a:r>
              <a:rPr lang="en-US" altLang="zh-CN" sz="1200" dirty="0" err="1">
                <a:sym typeface="+mn-ea"/>
              </a:rPr>
              <a:t>random_state</a:t>
            </a:r>
            <a:r>
              <a:rPr lang="zh-CN" altLang="en-US" sz="1200" dirty="0">
                <a:sym typeface="+mn-ea"/>
              </a:rPr>
              <a:t>值固定的作用是使学生数据与教师数据保持严格一致以便进行实验的对比。在实际开发中，可以随机选择。</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217209"/>
            <a:ext cx="10515600" cy="872004"/>
          </a:xfrm>
          <a:prstGeom prst="rect">
            <a:avLst/>
          </a:prstGeom>
        </p:spPr>
        <p:txBody>
          <a:bodyPr/>
          <a:lstStyle>
            <a:lvl1pPr>
              <a:defRPr baseline="0">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B016C3CE-5415-4391-856E-C0C5662EC68A}"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7D960AB-EE8E-474A-AFD8-12B3F76E16E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tags" Target="../tags/tag1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16.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39.xml"/><Relationship Id="rId2" Type="http://schemas.openxmlformats.org/officeDocument/2006/relationships/image" Target="../media/image1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image" Target="../media/image31.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49.xml"/><Relationship Id="rId2" Type="http://schemas.openxmlformats.org/officeDocument/2006/relationships/image" Target="../media/image35.wmf"/><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image" Target="../media/image36.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51.xml"/><Relationship Id="rId2" Type="http://schemas.openxmlformats.org/officeDocument/2006/relationships/image" Target="../media/image37.wmf"/><Relationship Id="rId1"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image" Target="../media/image38.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6482536"/>
            <a:ext cx="12192000" cy="114839"/>
          </a:xfrm>
          <a:prstGeom prst="rect">
            <a:avLst/>
          </a:prstGeom>
          <a:solidFill>
            <a:srgbClr val="7AB00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700" y="0"/>
            <a:ext cx="12234261" cy="6858000"/>
          </a:xfrm>
          <a:prstGeom prst="rect">
            <a:avLst/>
          </a:prstGeom>
        </p:spPr>
      </p:pic>
      <p:sp>
        <p:nvSpPr>
          <p:cNvPr id="6" name="文本框 5"/>
          <p:cNvSpPr txBox="1"/>
          <p:nvPr/>
        </p:nvSpPr>
        <p:spPr>
          <a:xfrm>
            <a:off x="2197100" y="3155199"/>
            <a:ext cx="7797800" cy="1014730"/>
          </a:xfrm>
          <a:prstGeom prst="rect">
            <a:avLst/>
          </a:prstGeom>
          <a:noFill/>
        </p:spPr>
        <p:txBody>
          <a:bodyPr wrap="square" rtlCol="0">
            <a:spAutoFit/>
            <a:scene3d>
              <a:camera prst="orthographicFront"/>
              <a:lightRig rig="threePt" dir="t"/>
            </a:scene3d>
            <a:sp3d contourW="12700"/>
          </a:bodyPr>
          <a:lstStyle/>
          <a:p>
            <a:pPr algn="ctr"/>
            <a:r>
              <a:rPr lang="zh-CN" altLang="en-US" sz="6000" b="1" spc="300" dirty="0">
                <a:ln w="12700">
                  <a:noFill/>
                </a:ln>
                <a:solidFill>
                  <a:srgbClr val="0070C0"/>
                </a:solidFill>
                <a:latin typeface="微软雅黑" panose="020B0503020204020204" charset="-122"/>
                <a:ea typeface="微软雅黑" panose="020B0503020204020204" charset="-122"/>
                <a:sym typeface="+mn-ea"/>
              </a:rPr>
              <a:t>机器学习与模型评估</a:t>
            </a:r>
            <a:endParaRPr lang="zh-CN" altLang="en-US" sz="6000" b="1" spc="300" dirty="0">
              <a:ln w="12700">
                <a:noFill/>
              </a:ln>
              <a:solidFill>
                <a:srgbClr val="0070C0"/>
              </a:solidFill>
              <a:latin typeface="微软雅黑" panose="020B0503020204020204" charset="-122"/>
              <a:ea typeface="微软雅黑" panose="020B0503020204020204" charset="-122"/>
              <a:sym typeface="+mn-ea"/>
            </a:endParaRPr>
          </a:p>
        </p:txBody>
      </p:sp>
      <p:sp>
        <p:nvSpPr>
          <p:cNvPr id="7" name="文本框 6"/>
          <p:cNvSpPr txBox="1"/>
          <p:nvPr/>
        </p:nvSpPr>
        <p:spPr>
          <a:xfrm>
            <a:off x="3923061" y="2091531"/>
            <a:ext cx="4345878" cy="706755"/>
          </a:xfrm>
          <a:prstGeom prst="rect">
            <a:avLst/>
          </a:prstGeom>
          <a:noFill/>
        </p:spPr>
        <p:txBody>
          <a:bodyPr wrap="square" rtlCol="0">
            <a:spAutoFit/>
            <a:scene3d>
              <a:camera prst="orthographicFront"/>
              <a:lightRig rig="threePt" dir="t"/>
            </a:scene3d>
            <a:sp3d contourW="12700"/>
          </a:bodyPr>
          <a:lstStyle/>
          <a:p>
            <a:pPr algn="ctr"/>
            <a:r>
              <a:rPr lang="zh-CN" altLang="en-US" sz="4000" b="1" kern="0" spc="576" noProof="0" dirty="0">
                <a:ln>
                  <a:noFill/>
                </a:ln>
                <a:effectLst/>
                <a:uLnTx/>
                <a:uFillTx/>
                <a:latin typeface="Noto Sans S Chinese Light"/>
                <a:ea typeface="微软雅黑" panose="020B0503020204020204" charset="-122"/>
                <a:sym typeface="+mn-ea"/>
              </a:rPr>
              <a:t>银行营销案例</a:t>
            </a:r>
            <a:endParaRPr lang="zh-CN" altLang="en-US" sz="4000" b="1" kern="0" spc="576" noProof="0" dirty="0">
              <a:ln>
                <a:noFill/>
              </a:ln>
              <a:effectLst/>
              <a:uLnTx/>
              <a:uFillTx/>
              <a:latin typeface="Noto Sans S Chinese Light"/>
              <a:ea typeface="微软雅黑" panose="020B050302020402020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250" advClick="0" advTm="0">
        <p15:prstTrans prst="curtains"/>
      </p:transition>
    </mc:Choice>
    <mc:Fallback>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07198"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972206" y="940003"/>
            <a:ext cx="10820400" cy="121841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1</a:t>
            </a:r>
            <a:r>
              <a:rPr lang="zh-CN" altLang="en-US" sz="1600" b="1" dirty="0">
                <a:solidFill>
                  <a:srgbClr val="0070C0"/>
                </a:solidFill>
                <a:latin typeface="微软雅黑" panose="020B0503020204020204" charset="-122"/>
                <a:ea typeface="微软雅黑" panose="020B0503020204020204" charset="-122"/>
                <a:sym typeface="+mn-ea"/>
              </a:rPr>
              <a:t>、机器学习模型的训练和评估</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latin typeface="微软雅黑" panose="020B0503020204020204" charset="-122"/>
                <a:ea typeface="微软雅黑" panose="020B0503020204020204" charset="-122"/>
                <a:sym typeface="+mn-ea"/>
              </a:rPr>
              <a:t>使用训练好的模型，输入测试集特征对结果进行预测。</a:t>
            </a:r>
            <a:endParaRPr lang="en-US" altLang="zh-CN" sz="1600" dirty="0">
              <a:latin typeface="微软雅黑" panose="020B0503020204020204" charset="-122"/>
              <a:ea typeface="微软雅黑" panose="020B0503020204020204" charset="-122"/>
              <a:sym typeface="+mn-ea"/>
            </a:endParaRPr>
          </a:p>
        </p:txBody>
      </p:sp>
      <p:sp>
        <p:nvSpPr>
          <p:cNvPr id="2" name="矩形 1"/>
          <p:cNvSpPr/>
          <p:nvPr/>
        </p:nvSpPr>
        <p:spPr>
          <a:xfrm>
            <a:off x="1363701" y="2401208"/>
            <a:ext cx="8139211" cy="1015663"/>
          </a:xfrm>
          <a:prstGeom prst="rect">
            <a:avLst/>
          </a:prstGeom>
        </p:spPr>
        <p:txBody>
          <a:bodyPr wrap="square">
            <a:spAutoFit/>
          </a:bodyPr>
          <a:lstStyle/>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zh-CN" altLang="en-US" sz="1600" b="1" dirty="0">
                <a:solidFill>
                  <a:srgbClr val="0070C0"/>
                </a:solidFill>
                <a:latin typeface="Courier New" panose="02070309020205020404" pitchFamily="49" charset="0"/>
                <a:cs typeface="Courier New" panose="02070309020205020404" pitchFamily="49" charset="0"/>
              </a:rPr>
              <a:t>使用训练好的模型</a:t>
            </a:r>
            <a:r>
              <a:rPr lang="en-US" altLang="zh-CN" sz="1600" b="1" dirty="0">
                <a:solidFill>
                  <a:srgbClr val="0070C0"/>
                </a:solidFill>
                <a:latin typeface="Courier New" panose="02070309020205020404" pitchFamily="49" charset="0"/>
                <a:cs typeface="Courier New" panose="02070309020205020404" pitchFamily="49" charset="0"/>
              </a:rPr>
              <a:t>model</a:t>
            </a:r>
            <a:r>
              <a:rPr lang="zh-CN" altLang="en-US" sz="1600" b="1" dirty="0">
                <a:solidFill>
                  <a:srgbClr val="0070C0"/>
                </a:solidFill>
                <a:latin typeface="Courier New" panose="02070309020205020404" pitchFamily="49" charset="0"/>
                <a:cs typeface="Courier New" panose="02070309020205020404" pitchFamily="49" charset="0"/>
              </a:rPr>
              <a:t>，输入测试集特征进行预测结果，保持在</a:t>
            </a:r>
            <a:r>
              <a:rPr lang="en-US" altLang="zh-CN" sz="1600" b="1" dirty="0">
                <a:solidFill>
                  <a:srgbClr val="0070C0"/>
                </a:solidFill>
                <a:latin typeface="Courier New" panose="02070309020205020404" pitchFamily="49" charset="0"/>
                <a:cs typeface="Courier New" panose="02070309020205020404" pitchFamily="49" charset="0"/>
              </a:rPr>
              <a:t>predict</a:t>
            </a:r>
            <a:r>
              <a:rPr lang="zh-CN" altLang="en-US" sz="1600" b="1" dirty="0">
                <a:solidFill>
                  <a:srgbClr val="0070C0"/>
                </a:solidFill>
                <a:latin typeface="Courier New" panose="02070309020205020404" pitchFamily="49" charset="0"/>
                <a:cs typeface="Courier New" panose="02070309020205020404" pitchFamily="49" charset="0"/>
              </a:rPr>
              <a:t>中</a:t>
            </a:r>
            <a:endParaRPr lang="zh-CN" altLang="en-US" sz="1600" b="1" dirty="0">
              <a:solidFill>
                <a:srgbClr val="0070C0"/>
              </a:solidFill>
              <a:latin typeface="Courier New" panose="02070309020205020404" pitchFamily="49" charset="0"/>
              <a:cs typeface="Courier New" panose="02070309020205020404" pitchFamily="49" charset="0"/>
            </a:endParaRPr>
          </a:p>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prediction = </a:t>
            </a:r>
            <a:r>
              <a:rPr lang="en-US" altLang="zh-CN" sz="1600" b="1" dirty="0" err="1">
                <a:solidFill>
                  <a:srgbClr val="0070C0"/>
                </a:solidFill>
                <a:latin typeface="Courier New" panose="02070309020205020404" pitchFamily="49" charset="0"/>
                <a:cs typeface="Courier New" panose="02070309020205020404" pitchFamily="49" charset="0"/>
              </a:rPr>
              <a:t>model.predict</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test_X</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p:txBody>
      </p:sp>
      <p:sp>
        <p:nvSpPr>
          <p:cNvPr id="43" name="对话气泡: 圆角矩形 42"/>
          <p:cNvSpPr/>
          <p:nvPr/>
        </p:nvSpPr>
        <p:spPr>
          <a:xfrm>
            <a:off x="4312503" y="3488694"/>
            <a:ext cx="1415745" cy="441434"/>
          </a:xfrm>
          <a:prstGeom prst="wedgeRoundRectCallout">
            <a:avLst>
              <a:gd name="adj1" fmla="val 565"/>
              <a:gd name="adj2" fmla="val -8321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测试集特征</a:t>
            </a:r>
            <a:endParaRPr lang="zh-CN" altLang="en-US" sz="1600" dirty="0"/>
          </a:p>
        </p:txBody>
      </p:sp>
      <p:grpSp>
        <p:nvGrpSpPr>
          <p:cNvPr id="19" name="组合 18"/>
          <p:cNvGrpSpPr/>
          <p:nvPr/>
        </p:nvGrpSpPr>
        <p:grpSpPr>
          <a:xfrm>
            <a:off x="6096000" y="3613821"/>
            <a:ext cx="1258983" cy="1190796"/>
            <a:chOff x="4008942" y="2663814"/>
            <a:chExt cx="1024912" cy="1190796"/>
          </a:xfrm>
        </p:grpSpPr>
        <p:grpSp>
          <p:nvGrpSpPr>
            <p:cNvPr id="20" name="组合 19"/>
            <p:cNvGrpSpPr/>
            <p:nvPr/>
          </p:nvGrpSpPr>
          <p:grpSpPr>
            <a:xfrm>
              <a:off x="4008942" y="3029943"/>
              <a:ext cx="1024912" cy="824667"/>
              <a:chOff x="4534163" y="3001754"/>
              <a:chExt cx="889175" cy="624577"/>
            </a:xfrm>
          </p:grpSpPr>
          <p:sp>
            <p:nvSpPr>
              <p:cNvPr id="22" name="矩形: 圆角 21"/>
              <p:cNvSpPr/>
              <p:nvPr/>
            </p:nvSpPr>
            <p:spPr>
              <a:xfrm>
                <a:off x="4534163" y="3001754"/>
                <a:ext cx="889175" cy="62457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3" name="图片 22"/>
              <p:cNvPicPr>
                <a:picLocks noChangeAspect="1"/>
              </p:cNvPicPr>
              <p:nvPr/>
            </p:nvPicPr>
            <p:blipFill>
              <a:blip r:embed="rId1"/>
              <a:stretch>
                <a:fillRect/>
              </a:stretch>
            </p:blipFill>
            <p:spPr>
              <a:xfrm>
                <a:off x="4660323" y="3071122"/>
                <a:ext cx="636854" cy="466660"/>
              </a:xfrm>
              <a:prstGeom prst="rect">
                <a:avLst/>
              </a:prstGeom>
            </p:spPr>
          </p:pic>
        </p:grpSp>
        <p:sp>
          <p:nvSpPr>
            <p:cNvPr id="21" name="文本框 20"/>
            <p:cNvSpPr txBox="1"/>
            <p:nvPr/>
          </p:nvSpPr>
          <p:spPr>
            <a:xfrm>
              <a:off x="4199610" y="2663814"/>
              <a:ext cx="643574" cy="338554"/>
            </a:xfrm>
            <a:prstGeom prst="rect">
              <a:avLst/>
            </a:prstGeom>
            <a:noFill/>
          </p:spPr>
          <p:txBody>
            <a:bodyPr wrap="square" rtlCol="0">
              <a:spAutoFit/>
            </a:bodyPr>
            <a:lstStyle/>
            <a:p>
              <a:r>
                <a:rPr lang="zh-CN" altLang="en-US" sz="1600" b="1" dirty="0"/>
                <a:t>模型</a:t>
              </a:r>
              <a:endParaRPr lang="zh-CN" altLang="en-US" sz="1600" b="1" dirty="0"/>
            </a:p>
          </p:txBody>
        </p:sp>
      </p:grpSp>
      <p:grpSp>
        <p:nvGrpSpPr>
          <p:cNvPr id="25" name="组合 24"/>
          <p:cNvGrpSpPr/>
          <p:nvPr/>
        </p:nvGrpSpPr>
        <p:grpSpPr>
          <a:xfrm>
            <a:off x="9176712" y="3419416"/>
            <a:ext cx="2088439" cy="1280172"/>
            <a:chOff x="6133700" y="2096597"/>
            <a:chExt cx="1933576" cy="1100554"/>
          </a:xfrm>
        </p:grpSpPr>
        <p:sp>
          <p:nvSpPr>
            <p:cNvPr id="26" name="矩形: 折角 25"/>
            <p:cNvSpPr/>
            <p:nvPr/>
          </p:nvSpPr>
          <p:spPr>
            <a:xfrm>
              <a:off x="6133700" y="2435151"/>
              <a:ext cx="1933576" cy="762000"/>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6659216" y="2096597"/>
              <a:ext cx="1053137" cy="338554"/>
            </a:xfrm>
            <a:prstGeom prst="rect">
              <a:avLst/>
            </a:prstGeom>
            <a:noFill/>
          </p:spPr>
          <p:txBody>
            <a:bodyPr wrap="square" rtlCol="0">
              <a:spAutoFit/>
            </a:bodyPr>
            <a:lstStyle/>
            <a:p>
              <a:r>
                <a:rPr lang="zh-CN" altLang="en-US" sz="1600" b="1" dirty="0"/>
                <a:t>测试集</a:t>
              </a:r>
              <a:endParaRPr lang="zh-CN" altLang="en-US" sz="1600" b="1" dirty="0"/>
            </a:p>
          </p:txBody>
        </p:sp>
        <p:pic>
          <p:nvPicPr>
            <p:cNvPr id="28" name="图片 27"/>
            <p:cNvPicPr>
              <a:picLocks noChangeAspect="1"/>
            </p:cNvPicPr>
            <p:nvPr/>
          </p:nvPicPr>
          <p:blipFill>
            <a:blip r:embed="rId2"/>
            <a:stretch>
              <a:fillRect/>
            </a:stretch>
          </p:blipFill>
          <p:spPr>
            <a:xfrm>
              <a:off x="6269420" y="2596063"/>
              <a:ext cx="916365" cy="519060"/>
            </a:xfrm>
            <a:prstGeom prst="rect">
              <a:avLst/>
            </a:prstGeom>
          </p:spPr>
        </p:pic>
        <p:pic>
          <p:nvPicPr>
            <p:cNvPr id="29" name="图片 28"/>
            <p:cNvPicPr>
              <a:picLocks noChangeAspect="1"/>
            </p:cNvPicPr>
            <p:nvPr/>
          </p:nvPicPr>
          <p:blipFill>
            <a:blip r:embed="rId3"/>
            <a:stretch>
              <a:fillRect/>
            </a:stretch>
          </p:blipFill>
          <p:spPr>
            <a:xfrm>
              <a:off x="7327675" y="2603624"/>
              <a:ext cx="447878" cy="484192"/>
            </a:xfrm>
            <a:prstGeom prst="rect">
              <a:avLst/>
            </a:prstGeom>
          </p:spPr>
        </p:pic>
      </p:grpSp>
      <p:pic>
        <p:nvPicPr>
          <p:cNvPr id="31" name="图片 30"/>
          <p:cNvPicPr>
            <a:picLocks noChangeAspect="1"/>
          </p:cNvPicPr>
          <p:nvPr/>
        </p:nvPicPr>
        <p:blipFill>
          <a:blip r:embed="rId3"/>
          <a:stretch>
            <a:fillRect/>
          </a:stretch>
        </p:blipFill>
        <p:spPr>
          <a:xfrm>
            <a:off x="6410765" y="5422790"/>
            <a:ext cx="756029" cy="817328"/>
          </a:xfrm>
          <a:prstGeom prst="rect">
            <a:avLst/>
          </a:prstGeom>
        </p:spPr>
      </p:pic>
      <p:sp>
        <p:nvSpPr>
          <p:cNvPr id="40" name="文本框 39"/>
          <p:cNvSpPr txBox="1"/>
          <p:nvPr/>
        </p:nvSpPr>
        <p:spPr>
          <a:xfrm>
            <a:off x="7257041" y="5634763"/>
            <a:ext cx="1054304" cy="338554"/>
          </a:xfrm>
          <a:prstGeom prst="rect">
            <a:avLst/>
          </a:prstGeom>
          <a:noFill/>
        </p:spPr>
        <p:txBody>
          <a:bodyPr wrap="square" rtlCol="0">
            <a:spAutoFit/>
          </a:bodyPr>
          <a:lstStyle/>
          <a:p>
            <a:r>
              <a:rPr lang="zh-CN" altLang="en-US" sz="1600" b="1" dirty="0"/>
              <a:t>预测结果</a:t>
            </a:r>
            <a:endParaRPr lang="zh-CN" altLang="en-US" sz="1600" b="1" dirty="0"/>
          </a:p>
        </p:txBody>
      </p:sp>
      <p:grpSp>
        <p:nvGrpSpPr>
          <p:cNvPr id="46" name="组合 45"/>
          <p:cNvGrpSpPr/>
          <p:nvPr/>
        </p:nvGrpSpPr>
        <p:grpSpPr>
          <a:xfrm>
            <a:off x="7336365" y="3395175"/>
            <a:ext cx="1853403" cy="1071153"/>
            <a:chOff x="5067945" y="2445168"/>
            <a:chExt cx="1324016" cy="1071153"/>
          </a:xfrm>
        </p:grpSpPr>
        <p:grpSp>
          <p:nvGrpSpPr>
            <p:cNvPr id="47" name="组合 46"/>
            <p:cNvGrpSpPr/>
            <p:nvPr/>
          </p:nvGrpSpPr>
          <p:grpSpPr>
            <a:xfrm>
              <a:off x="5067945" y="3077698"/>
              <a:ext cx="1324016" cy="438623"/>
              <a:chOff x="5067945" y="3077698"/>
              <a:chExt cx="1324016" cy="438623"/>
            </a:xfrm>
          </p:grpSpPr>
          <p:cxnSp>
            <p:nvCxnSpPr>
              <p:cNvPr id="51" name="直接箭头连接符 50"/>
              <p:cNvCxnSpPr>
                <a:stCxn id="52" idx="1"/>
              </p:cNvCxnSpPr>
              <p:nvPr/>
            </p:nvCxnSpPr>
            <p:spPr>
              <a:xfrm flipH="1">
                <a:off x="5067945" y="3297010"/>
                <a:ext cx="1136407" cy="51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左大括号 51"/>
              <p:cNvSpPr/>
              <p:nvPr/>
            </p:nvSpPr>
            <p:spPr>
              <a:xfrm>
                <a:off x="6204352" y="3077698"/>
                <a:ext cx="187609" cy="438623"/>
              </a:xfrm>
              <a:prstGeom prst="leftBrace">
                <a:avLst/>
              </a:prstGeom>
              <a:ln w="28575">
                <a:solidFill>
                  <a:srgbClr val="20202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0" name="文本框 49"/>
            <p:cNvSpPr txBox="1"/>
            <p:nvPr/>
          </p:nvSpPr>
          <p:spPr>
            <a:xfrm>
              <a:off x="5387860" y="2445168"/>
              <a:ext cx="899381" cy="830997"/>
            </a:xfrm>
            <a:prstGeom prst="rect">
              <a:avLst/>
            </a:prstGeom>
            <a:noFill/>
          </p:spPr>
          <p:txBody>
            <a:bodyPr wrap="square" rtlCol="0">
              <a:spAutoFit/>
            </a:bodyPr>
            <a:lstStyle/>
            <a:p>
              <a:r>
                <a:rPr lang="zh-CN" altLang="en-US" sz="1600" dirty="0"/>
                <a:t>使用模型对测试集特征进行转换</a:t>
              </a:r>
              <a:endParaRPr lang="zh-CN" altLang="en-US" sz="1600" dirty="0"/>
            </a:p>
          </p:txBody>
        </p:sp>
      </p:grpSp>
      <p:cxnSp>
        <p:nvCxnSpPr>
          <p:cNvPr id="5" name="直接箭头连接符 4"/>
          <p:cNvCxnSpPr>
            <a:stCxn id="22" idx="2"/>
          </p:cNvCxnSpPr>
          <p:nvPr/>
        </p:nvCxnSpPr>
        <p:spPr>
          <a:xfrm flipH="1">
            <a:off x="6725490" y="4804617"/>
            <a:ext cx="2" cy="56307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
          <a:stretch>
            <a:fillRect/>
          </a:stretch>
        </p:blipFill>
        <p:spPr>
          <a:xfrm>
            <a:off x="1481557" y="4687701"/>
            <a:ext cx="4246691" cy="569678"/>
          </a:xfrm>
          <a:prstGeom prst="rect">
            <a:avLst/>
          </a:prstGeom>
        </p:spPr>
      </p:pic>
      <p:sp>
        <p:nvSpPr>
          <p:cNvPr id="8" name="矩形 7"/>
          <p:cNvSpPr/>
          <p:nvPr/>
        </p:nvSpPr>
        <p:spPr>
          <a:xfrm>
            <a:off x="1387212" y="4255691"/>
            <a:ext cx="1005403" cy="338554"/>
          </a:xfrm>
          <a:prstGeom prst="rect">
            <a:avLst/>
          </a:prstGeom>
        </p:spPr>
        <p:txBody>
          <a:bodyPr wrap="none">
            <a:spAutoFit/>
          </a:bodyPr>
          <a:lstStyle/>
          <a:p>
            <a:r>
              <a:rPr lang="zh-CN" altLang="en-US" sz="1600" b="1" dirty="0">
                <a:latin typeface="Courier New" panose="02070309020205020404" pitchFamily="49" charset="0"/>
                <a:cs typeface="Courier New" panose="02070309020205020404" pitchFamily="49" charset="0"/>
              </a:rPr>
              <a:t>预测值：</a:t>
            </a:r>
            <a:endParaRPr lang="zh-CN" altLang="en-US" sz="1600" dirty="0"/>
          </a:p>
        </p:txBody>
      </p:sp>
      <p:pic>
        <p:nvPicPr>
          <p:cNvPr id="10" name="图片 9"/>
          <p:cNvPicPr>
            <a:picLocks noChangeAspect="1"/>
          </p:cNvPicPr>
          <p:nvPr/>
        </p:nvPicPr>
        <p:blipFill>
          <a:blip r:embed="rId5"/>
          <a:stretch>
            <a:fillRect/>
          </a:stretch>
        </p:blipFill>
        <p:spPr>
          <a:xfrm>
            <a:off x="1481557" y="5749181"/>
            <a:ext cx="4320399" cy="550094"/>
          </a:xfrm>
          <a:prstGeom prst="rect">
            <a:avLst/>
          </a:prstGeom>
        </p:spPr>
      </p:pic>
      <p:sp>
        <p:nvSpPr>
          <p:cNvPr id="57" name="矩形 56"/>
          <p:cNvSpPr/>
          <p:nvPr/>
        </p:nvSpPr>
        <p:spPr>
          <a:xfrm>
            <a:off x="1481557" y="5434404"/>
            <a:ext cx="1005403" cy="338554"/>
          </a:xfrm>
          <a:prstGeom prst="rect">
            <a:avLst/>
          </a:prstGeom>
        </p:spPr>
        <p:txBody>
          <a:bodyPr wrap="none">
            <a:spAutoFit/>
          </a:bodyPr>
          <a:lstStyle/>
          <a:p>
            <a:r>
              <a:rPr lang="zh-CN" altLang="en-US" sz="1600" b="1" dirty="0">
                <a:latin typeface="Courier New" panose="02070309020205020404" pitchFamily="49" charset="0"/>
                <a:cs typeface="Courier New" panose="02070309020205020404" pitchFamily="49" charset="0"/>
              </a:rPr>
              <a:t>实际值：</a:t>
            </a:r>
            <a:endParaRPr lang="zh-CN" altLang="en-US" sz="1600" dirty="0"/>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07198"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212111" y="940003"/>
            <a:ext cx="10820400" cy="239966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1</a:t>
            </a:r>
            <a:r>
              <a:rPr lang="zh-CN" altLang="en-US" sz="1600" b="1" dirty="0">
                <a:solidFill>
                  <a:srgbClr val="0070C0"/>
                </a:solidFill>
                <a:latin typeface="微软雅黑" panose="020B0503020204020204" charset="-122"/>
                <a:ea typeface="微软雅黑" panose="020B0503020204020204" charset="-122"/>
                <a:sym typeface="+mn-ea"/>
              </a:rPr>
              <a:t>、</a:t>
            </a:r>
            <a:r>
              <a:rPr lang="zh-CN" altLang="en-US" sz="2000" b="1" dirty="0">
                <a:solidFill>
                  <a:srgbClr val="0070C0"/>
                </a:solidFill>
                <a:latin typeface="微软雅黑" panose="020B0503020204020204" charset="-122"/>
                <a:ea typeface="微软雅黑" panose="020B0503020204020204" charset="-122"/>
                <a:sym typeface="+mn-ea"/>
              </a:rPr>
              <a:t>机器学习模型的训练和评估</a:t>
            </a:r>
            <a:endParaRPr lang="en-US" altLang="zh-CN" sz="20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2000" dirty="0">
                <a:latin typeface="微软雅黑" panose="020B0503020204020204" charset="-122"/>
                <a:ea typeface="微软雅黑" panose="020B0503020204020204" charset="-122"/>
                <a:sym typeface="+mn-ea"/>
              </a:rPr>
              <a:t> </a:t>
            </a: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对预测结果进行评估。只有预测结果无法量化模型的性能优劣，需要通过评估工具对模型效果进行评估。</a:t>
            </a:r>
            <a:endParaRPr lang="en-US" altLang="zh-CN" sz="2000" dirty="0">
              <a:latin typeface="微软雅黑" panose="020B0503020204020204" charset="-122"/>
              <a:ea typeface="微软雅黑" panose="020B0503020204020204" charset="-122"/>
              <a:sym typeface="+mn-ea"/>
            </a:endParaRPr>
          </a:p>
        </p:txBody>
      </p:sp>
      <p:grpSp>
        <p:nvGrpSpPr>
          <p:cNvPr id="4" name="组合 3"/>
          <p:cNvGrpSpPr/>
          <p:nvPr/>
        </p:nvGrpSpPr>
        <p:grpSpPr>
          <a:xfrm>
            <a:off x="2715895" y="2440305"/>
            <a:ext cx="6248072" cy="4162545"/>
            <a:chOff x="11938" y="3781"/>
            <a:chExt cx="6633" cy="5510"/>
          </a:xfrm>
        </p:grpSpPr>
        <p:grpSp>
          <p:nvGrpSpPr>
            <p:cNvPr id="34" name="组合 33"/>
            <p:cNvGrpSpPr/>
            <p:nvPr/>
          </p:nvGrpSpPr>
          <p:grpSpPr>
            <a:xfrm>
              <a:off x="13125" y="3781"/>
              <a:ext cx="3289" cy="2016"/>
              <a:chOff x="6133700" y="2096597"/>
              <a:chExt cx="1933576" cy="1100554"/>
            </a:xfrm>
          </p:grpSpPr>
          <p:sp>
            <p:nvSpPr>
              <p:cNvPr id="35" name="矩形: 折角 34"/>
              <p:cNvSpPr/>
              <p:nvPr/>
            </p:nvSpPr>
            <p:spPr>
              <a:xfrm>
                <a:off x="6133700" y="2435151"/>
                <a:ext cx="1933576" cy="762000"/>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6" name="文本框 35"/>
              <p:cNvSpPr txBox="1"/>
              <p:nvPr/>
            </p:nvSpPr>
            <p:spPr>
              <a:xfrm>
                <a:off x="6659216" y="2096597"/>
                <a:ext cx="1053137" cy="332679"/>
              </a:xfrm>
              <a:prstGeom prst="rect">
                <a:avLst/>
              </a:prstGeom>
              <a:noFill/>
            </p:spPr>
            <p:txBody>
              <a:bodyPr wrap="square" rtlCol="0">
                <a:spAutoFit/>
              </a:bodyPr>
              <a:lstStyle/>
              <a:p>
                <a:r>
                  <a:rPr lang="zh-CN" altLang="en-US" sz="2400" b="1" dirty="0"/>
                  <a:t>测试集</a:t>
                </a:r>
                <a:endParaRPr lang="zh-CN" altLang="en-US" sz="2400" b="1" dirty="0"/>
              </a:p>
            </p:txBody>
          </p:sp>
          <p:pic>
            <p:nvPicPr>
              <p:cNvPr id="37" name="图片 36"/>
              <p:cNvPicPr>
                <a:picLocks noChangeAspect="1"/>
              </p:cNvPicPr>
              <p:nvPr/>
            </p:nvPicPr>
            <p:blipFill>
              <a:blip r:embed="rId1"/>
              <a:stretch>
                <a:fillRect/>
              </a:stretch>
            </p:blipFill>
            <p:spPr>
              <a:xfrm>
                <a:off x="6269420" y="2596063"/>
                <a:ext cx="916365" cy="519060"/>
              </a:xfrm>
              <a:prstGeom prst="rect">
                <a:avLst/>
              </a:prstGeom>
            </p:spPr>
          </p:pic>
          <p:pic>
            <p:nvPicPr>
              <p:cNvPr id="38" name="图片 37"/>
              <p:cNvPicPr>
                <a:picLocks noChangeAspect="1"/>
              </p:cNvPicPr>
              <p:nvPr/>
            </p:nvPicPr>
            <p:blipFill>
              <a:blip r:embed="rId2"/>
              <a:stretch>
                <a:fillRect/>
              </a:stretch>
            </p:blipFill>
            <p:spPr>
              <a:xfrm>
                <a:off x="7327675" y="2603624"/>
                <a:ext cx="447878" cy="484192"/>
              </a:xfrm>
              <a:prstGeom prst="rect">
                <a:avLst/>
              </a:prstGeom>
            </p:spPr>
          </p:pic>
        </p:grpSp>
        <p:pic>
          <p:nvPicPr>
            <p:cNvPr id="39" name="图片 38"/>
            <p:cNvPicPr>
              <a:picLocks noChangeAspect="1"/>
            </p:cNvPicPr>
            <p:nvPr/>
          </p:nvPicPr>
          <p:blipFill>
            <a:blip r:embed="rId2"/>
            <a:stretch>
              <a:fillRect/>
            </a:stretch>
          </p:blipFill>
          <p:spPr>
            <a:xfrm>
              <a:off x="12263" y="7085"/>
              <a:ext cx="1191" cy="1287"/>
            </a:xfrm>
            <a:prstGeom prst="rect">
              <a:avLst/>
            </a:prstGeom>
          </p:spPr>
        </p:pic>
        <p:cxnSp>
          <p:nvCxnSpPr>
            <p:cNvPr id="41" name="直接箭头连接符 40"/>
            <p:cNvCxnSpPr/>
            <p:nvPr/>
          </p:nvCxnSpPr>
          <p:spPr>
            <a:xfrm>
              <a:off x="13598" y="7629"/>
              <a:ext cx="117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8" idx="2"/>
            </p:cNvCxnSpPr>
            <p:nvPr/>
          </p:nvCxnSpPr>
          <p:spPr>
            <a:xfrm>
              <a:off x="15537" y="5597"/>
              <a:ext cx="0" cy="1299"/>
            </a:xfrm>
            <a:prstGeom prst="straightConnector1">
              <a:avLst/>
            </a:prstGeom>
            <a:ln w="28575">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4914" y="7371"/>
              <a:ext cx="1019" cy="518"/>
              <a:chOff x="7252136" y="4712115"/>
              <a:chExt cx="647358" cy="328962"/>
            </a:xfrm>
          </p:grpSpPr>
          <p:sp>
            <p:nvSpPr>
              <p:cNvPr id="45" name="箭头: 右 44"/>
              <p:cNvSpPr/>
              <p:nvPr/>
            </p:nvSpPr>
            <p:spPr>
              <a:xfrm>
                <a:off x="7252136" y="4712115"/>
                <a:ext cx="306863" cy="327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箭头: 右 47"/>
              <p:cNvSpPr/>
              <p:nvPr/>
            </p:nvSpPr>
            <p:spPr>
              <a:xfrm rot="10800000">
                <a:off x="7592631" y="4713163"/>
                <a:ext cx="306863" cy="327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49" name="组合 48"/>
            <p:cNvGrpSpPr/>
            <p:nvPr/>
          </p:nvGrpSpPr>
          <p:grpSpPr>
            <a:xfrm>
              <a:off x="15105" y="7986"/>
              <a:ext cx="813" cy="1305"/>
              <a:chOff x="7316754" y="5120640"/>
              <a:chExt cx="516097" cy="828960"/>
            </a:xfrm>
          </p:grpSpPr>
          <p:pic>
            <p:nvPicPr>
              <p:cNvPr id="53" name="图片 52"/>
              <p:cNvPicPr>
                <a:picLocks noChangeAspect="1"/>
              </p:cNvPicPr>
              <p:nvPr/>
            </p:nvPicPr>
            <p:blipFill>
              <a:blip r:embed="rId3"/>
              <a:stretch>
                <a:fillRect/>
              </a:stretch>
            </p:blipFill>
            <p:spPr>
              <a:xfrm>
                <a:off x="7316754" y="5418757"/>
                <a:ext cx="516097" cy="530843"/>
              </a:xfrm>
              <a:prstGeom prst="rect">
                <a:avLst/>
              </a:prstGeom>
            </p:spPr>
          </p:pic>
          <p:cxnSp>
            <p:nvCxnSpPr>
              <p:cNvPr id="54" name="直接箭头连接符 53"/>
              <p:cNvCxnSpPr/>
              <p:nvPr/>
            </p:nvCxnSpPr>
            <p:spPr>
              <a:xfrm>
                <a:off x="7574802" y="5120640"/>
                <a:ext cx="1" cy="298117"/>
              </a:xfrm>
              <a:prstGeom prst="straightConnector1">
                <a:avLst/>
              </a:prstGeom>
              <a:ln w="28575">
                <a:solidFill>
                  <a:srgbClr val="202020"/>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文本框 54"/>
            <p:cNvSpPr txBox="1"/>
            <p:nvPr/>
          </p:nvSpPr>
          <p:spPr>
            <a:xfrm>
              <a:off x="11938" y="6446"/>
              <a:ext cx="1660" cy="609"/>
            </a:xfrm>
            <a:prstGeom prst="rect">
              <a:avLst/>
            </a:prstGeom>
            <a:noFill/>
          </p:spPr>
          <p:txBody>
            <a:bodyPr wrap="square" rtlCol="0">
              <a:spAutoFit/>
            </a:bodyPr>
            <a:lstStyle/>
            <a:p>
              <a:r>
                <a:rPr lang="zh-CN" altLang="en-US" sz="2400" b="1" dirty="0"/>
                <a:t>预测结果</a:t>
              </a:r>
              <a:endParaRPr lang="zh-CN" altLang="en-US" sz="2400" b="1" dirty="0"/>
            </a:p>
          </p:txBody>
        </p:sp>
        <p:sp>
          <p:nvSpPr>
            <p:cNvPr id="56" name="文本框 55"/>
            <p:cNvSpPr txBox="1"/>
            <p:nvPr/>
          </p:nvSpPr>
          <p:spPr>
            <a:xfrm>
              <a:off x="16160" y="6940"/>
              <a:ext cx="2411" cy="1099"/>
            </a:xfrm>
            <a:prstGeom prst="rect">
              <a:avLst/>
            </a:prstGeom>
            <a:noFill/>
          </p:spPr>
          <p:txBody>
            <a:bodyPr wrap="square" rtlCol="0">
              <a:spAutoFit/>
            </a:bodyPr>
            <a:lstStyle/>
            <a:p>
              <a:r>
                <a:rPr lang="zh-CN" altLang="en-US" sz="2400" dirty="0"/>
                <a:t>预测结果与测试集标签对比</a:t>
              </a:r>
              <a:endParaRPr lang="zh-CN" altLang="en-US" sz="2400" dirty="0"/>
            </a:p>
          </p:txBody>
        </p:sp>
        <p:sp>
          <p:nvSpPr>
            <p:cNvPr id="57" name="文本框 56"/>
            <p:cNvSpPr txBox="1"/>
            <p:nvPr/>
          </p:nvSpPr>
          <p:spPr>
            <a:xfrm>
              <a:off x="16051" y="8607"/>
              <a:ext cx="1660" cy="609"/>
            </a:xfrm>
            <a:prstGeom prst="rect">
              <a:avLst/>
            </a:prstGeom>
            <a:noFill/>
          </p:spPr>
          <p:txBody>
            <a:bodyPr wrap="square" rtlCol="0">
              <a:spAutoFit/>
            </a:bodyPr>
            <a:lstStyle/>
            <a:p>
              <a:r>
                <a:rPr lang="zh-CN" altLang="en-US" sz="2400" b="1" dirty="0"/>
                <a:t>评估数据</a:t>
              </a:r>
              <a:endParaRPr lang="zh-CN" altLang="en-US" sz="2400" b="1" dirty="0"/>
            </a:p>
          </p:txBody>
        </p:sp>
      </p:gr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07198"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972206" y="940003"/>
            <a:ext cx="10820400" cy="5631180"/>
          </a:xfrm>
          <a:prstGeom prst="rect">
            <a:avLst/>
          </a:prstGeom>
          <a:noFill/>
        </p:spPr>
        <p:txBody>
          <a:bodyPr wrap="square" rtlCol="0">
            <a:spAutoFit/>
          </a:bodyPr>
          <a:lstStyle/>
          <a:p>
            <a:pPr fontAlgn="auto" latinLnBrk="1">
              <a:lnSpc>
                <a:spcPct val="250000"/>
              </a:lnSpc>
            </a:pPr>
            <a:r>
              <a:rPr lang="en-US" altLang="zh-CN" sz="2400" b="1" dirty="0">
                <a:solidFill>
                  <a:srgbClr val="0070C0"/>
                </a:solidFill>
                <a:latin typeface="微软雅黑" panose="020B0503020204020204" charset="-122"/>
                <a:ea typeface="微软雅黑" panose="020B0503020204020204" charset="-122"/>
                <a:sym typeface="+mn-ea"/>
              </a:rPr>
              <a:t>2</a:t>
            </a:r>
            <a:r>
              <a:rPr lang="zh-CN" altLang="en-US" sz="2400" b="1" dirty="0">
                <a:solidFill>
                  <a:srgbClr val="0070C0"/>
                </a:solidFill>
                <a:latin typeface="微软雅黑" panose="020B0503020204020204" charset="-122"/>
                <a:ea typeface="微软雅黑" panose="020B0503020204020204" charset="-122"/>
                <a:sym typeface="+mn-ea"/>
              </a:rPr>
              <a:t>、不平衡数据集的评估方法</a:t>
            </a:r>
            <a:endParaRPr lang="zh-CN" altLang="en-US" sz="24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2400" dirty="0">
                <a:latin typeface="微软雅黑" panose="020B0503020204020204" charset="-122"/>
                <a:ea typeface="微软雅黑" panose="020B0503020204020204" charset="-122"/>
                <a:sym typeface="+mn-ea"/>
              </a:rPr>
              <a:t>在本案例中，根据前面实验发现，其中负例样本与正例样本的比例约为</a:t>
            </a:r>
            <a:r>
              <a:rPr lang="en-US" altLang="zh-CN" sz="2400" dirty="0">
                <a:latin typeface="微软雅黑" panose="020B0503020204020204" charset="-122"/>
                <a:ea typeface="微软雅黑" panose="020B0503020204020204" charset="-122"/>
                <a:sym typeface="+mn-ea"/>
              </a:rPr>
              <a:t>8</a:t>
            </a:r>
            <a:r>
              <a:rPr lang="zh-CN" altLang="en-US" sz="2400" dirty="0">
                <a:latin typeface="微软雅黑" panose="020B0503020204020204" charset="-122"/>
                <a:ea typeface="微软雅黑" panose="020B0503020204020204" charset="-122"/>
                <a:sym typeface="+mn-ea"/>
              </a:rPr>
              <a:t>：</a:t>
            </a:r>
            <a:r>
              <a:rPr lang="en-US" altLang="zh-CN" sz="2400" dirty="0">
                <a:latin typeface="微软雅黑" panose="020B0503020204020204" charset="-122"/>
                <a:ea typeface="微软雅黑" panose="020B0503020204020204" charset="-122"/>
                <a:sym typeface="+mn-ea"/>
              </a:rPr>
              <a:t>1</a:t>
            </a:r>
            <a:r>
              <a:rPr lang="zh-CN" altLang="en-US" sz="2400" dirty="0">
                <a:latin typeface="微软雅黑" panose="020B0503020204020204" charset="-122"/>
                <a:ea typeface="微软雅黑" panose="020B0503020204020204" charset="-122"/>
                <a:sym typeface="+mn-ea"/>
              </a:rPr>
              <a:t>，数据样本存在严重的不平衡。</a:t>
            </a:r>
            <a:endParaRPr lang="en-US" altLang="zh-CN" sz="2400" dirty="0">
              <a:latin typeface="微软雅黑" panose="020B0503020204020204" charset="-122"/>
              <a:ea typeface="微软雅黑" panose="020B0503020204020204" charset="-122"/>
              <a:sym typeface="+mn-ea"/>
            </a:endParaRPr>
          </a:p>
          <a:p>
            <a:pPr fontAlgn="auto" latinLnBrk="1">
              <a:lnSpc>
                <a:spcPct val="250000"/>
              </a:lnSpc>
            </a:pPr>
            <a:r>
              <a:rPr lang="zh-CN" altLang="en-US" sz="2400" dirty="0">
                <a:latin typeface="微软雅黑" panose="020B0503020204020204" charset="-122"/>
                <a:ea typeface="微软雅黑" panose="020B0503020204020204" charset="-122"/>
                <a:sym typeface="+mn-ea"/>
              </a:rPr>
              <a:t>如果模型评估所有的客户都不可能购买营销产品，此时准确率为</a:t>
            </a:r>
            <a:r>
              <a:rPr lang="en-US" altLang="zh-CN" sz="2400" dirty="0">
                <a:latin typeface="微软雅黑" panose="020B0503020204020204" charset="-122"/>
                <a:ea typeface="微软雅黑" panose="020B0503020204020204" charset="-122"/>
                <a:sym typeface="+mn-ea"/>
              </a:rPr>
              <a:t>88%</a:t>
            </a:r>
            <a:r>
              <a:rPr lang="zh-CN" altLang="en-US" sz="2400" dirty="0">
                <a:latin typeface="微软雅黑" panose="020B0503020204020204" charset="-122"/>
                <a:ea typeface="微软雅黑" panose="020B0503020204020204" charset="-122"/>
                <a:sym typeface="+mn-ea"/>
              </a:rPr>
              <a:t>。看起来准确率很高，但是这样的模型对用户来说毫无价值。</a:t>
            </a:r>
            <a:endParaRPr lang="en-US" altLang="zh-CN" sz="2400" dirty="0">
              <a:latin typeface="微软雅黑" panose="020B0503020204020204" charset="-122"/>
              <a:ea typeface="微软雅黑" panose="020B0503020204020204" charset="-122"/>
              <a:sym typeface="+mn-ea"/>
            </a:endParaRPr>
          </a:p>
          <a:p>
            <a:pPr fontAlgn="auto" latinLnBrk="1">
              <a:lnSpc>
                <a:spcPct val="250000"/>
              </a:lnSpc>
            </a:pPr>
            <a:r>
              <a:rPr lang="zh-CN" altLang="en-US" sz="2400" dirty="0">
                <a:latin typeface="微软雅黑" panose="020B0503020204020204" charset="-122"/>
                <a:ea typeface="微软雅黑" panose="020B0503020204020204" charset="-122"/>
                <a:sym typeface="+mn-ea"/>
              </a:rPr>
              <a:t>因此在样本不平衡时，不适宜使用准确率来做模型评估。</a:t>
            </a:r>
            <a:endParaRPr lang="en-US" altLang="zh-CN" sz="2400" dirty="0">
              <a:latin typeface="微软雅黑" panose="020B0503020204020204" charset="-122"/>
              <a:ea typeface="微软雅黑" panose="020B0503020204020204" charset="-122"/>
              <a:sym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07198"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508656" y="677113"/>
            <a:ext cx="10820400" cy="1938020"/>
          </a:xfrm>
          <a:prstGeom prst="rect">
            <a:avLst/>
          </a:prstGeom>
          <a:noFill/>
        </p:spPr>
        <p:txBody>
          <a:bodyPr wrap="square" rtlCol="0">
            <a:spAutoFit/>
          </a:bodyPr>
          <a:lstStyle/>
          <a:p>
            <a:pPr fontAlgn="auto" latinLnBrk="1">
              <a:lnSpc>
                <a:spcPct val="250000"/>
              </a:lnSpc>
            </a:pPr>
            <a:r>
              <a:rPr lang="en-US" altLang="zh-CN" sz="2400" b="1" dirty="0">
                <a:solidFill>
                  <a:srgbClr val="0070C0"/>
                </a:solidFill>
                <a:latin typeface="微软雅黑" panose="020B0503020204020204" charset="-122"/>
                <a:ea typeface="微软雅黑" panose="020B0503020204020204" charset="-122"/>
                <a:sym typeface="+mn-ea"/>
              </a:rPr>
              <a:t>2</a:t>
            </a:r>
            <a:r>
              <a:rPr lang="zh-CN" altLang="en-US" sz="2400" b="1" dirty="0">
                <a:solidFill>
                  <a:srgbClr val="0070C0"/>
                </a:solidFill>
                <a:latin typeface="微软雅黑" panose="020B0503020204020204" charset="-122"/>
                <a:ea typeface="微软雅黑" panose="020B0503020204020204" charset="-122"/>
                <a:sym typeface="+mn-ea"/>
              </a:rPr>
              <a:t>、不平衡数据集的评估方法</a:t>
            </a:r>
            <a:endParaRPr lang="zh-CN" altLang="en-US" sz="24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2400" dirty="0">
                <a:latin typeface="微软雅黑" panose="020B0503020204020204" charset="-122"/>
                <a:ea typeface="微软雅黑" panose="020B0503020204020204" charset="-122"/>
                <a:sym typeface="+mn-ea"/>
              </a:rPr>
              <a:t>预测数据与实际数据之间的对比结果，可以产生混淆矩阵</a:t>
            </a:r>
            <a:endParaRPr lang="en-US" altLang="zh-CN" sz="2400" dirty="0">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1142147" y="3221495"/>
            <a:ext cx="3436160" cy="1800173"/>
          </a:xfrm>
          <a:prstGeom prst="rect">
            <a:avLst/>
          </a:prstGeom>
        </p:spPr>
      </p:pic>
      <p:sp>
        <p:nvSpPr>
          <p:cNvPr id="5" name="矩形 4"/>
          <p:cNvSpPr/>
          <p:nvPr/>
        </p:nvSpPr>
        <p:spPr>
          <a:xfrm>
            <a:off x="6697192" y="2648607"/>
            <a:ext cx="580171" cy="636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T/F</a:t>
            </a:r>
            <a:endParaRPr lang="zh-CN" altLang="en-US" dirty="0"/>
          </a:p>
        </p:txBody>
      </p:sp>
      <p:sp>
        <p:nvSpPr>
          <p:cNvPr id="11" name="矩形 10"/>
          <p:cNvSpPr/>
          <p:nvPr/>
        </p:nvSpPr>
        <p:spPr>
          <a:xfrm>
            <a:off x="7366701" y="2648607"/>
            <a:ext cx="580171" cy="636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P/N</a:t>
            </a:r>
            <a:endParaRPr lang="zh-CN" altLang="en-US" dirty="0"/>
          </a:p>
        </p:txBody>
      </p:sp>
      <p:grpSp>
        <p:nvGrpSpPr>
          <p:cNvPr id="35" name="组合 34"/>
          <p:cNvGrpSpPr/>
          <p:nvPr/>
        </p:nvGrpSpPr>
        <p:grpSpPr>
          <a:xfrm>
            <a:off x="5782792" y="3285534"/>
            <a:ext cx="1204486" cy="801726"/>
            <a:chOff x="5782792" y="3285534"/>
            <a:chExt cx="1204486" cy="801726"/>
          </a:xfrm>
        </p:grpSpPr>
        <p:cxnSp>
          <p:nvCxnSpPr>
            <p:cNvPr id="7" name="连接符: 肘形 6"/>
            <p:cNvCxnSpPr>
              <a:stCxn id="5" idx="2"/>
            </p:cNvCxnSpPr>
            <p:nvPr/>
          </p:nvCxnSpPr>
          <p:spPr>
            <a:xfrm rot="5400000">
              <a:off x="6722417" y="3260309"/>
              <a:ext cx="239636" cy="29008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5782792" y="3348596"/>
              <a:ext cx="914400" cy="738664"/>
            </a:xfrm>
            <a:prstGeom prst="rect">
              <a:avLst/>
            </a:prstGeom>
            <a:noFill/>
          </p:spPr>
          <p:txBody>
            <a:bodyPr wrap="square" rtlCol="0">
              <a:spAutoFit/>
            </a:bodyPr>
            <a:lstStyle/>
            <a:p>
              <a:r>
                <a:rPr lang="zh-CN" altLang="en-US" sz="1400" dirty="0"/>
                <a:t>是否猜对</a:t>
              </a:r>
              <a:endParaRPr lang="en-US" altLang="zh-CN" sz="1400" dirty="0"/>
            </a:p>
            <a:p>
              <a:r>
                <a:rPr lang="en-US" altLang="zh-CN" sz="1400" dirty="0"/>
                <a:t>T</a:t>
              </a:r>
              <a:r>
                <a:rPr lang="zh-CN" altLang="en-US" sz="1400" dirty="0"/>
                <a:t>：对</a:t>
              </a:r>
              <a:endParaRPr lang="en-US" altLang="zh-CN" sz="1400" dirty="0"/>
            </a:p>
            <a:p>
              <a:r>
                <a:rPr lang="en-US" altLang="zh-CN" sz="1400" dirty="0"/>
                <a:t>F</a:t>
              </a:r>
              <a:r>
                <a:rPr lang="zh-CN" altLang="en-US" sz="1400" dirty="0"/>
                <a:t>：错</a:t>
              </a:r>
              <a:endParaRPr lang="zh-CN" altLang="en-US" sz="1400" dirty="0"/>
            </a:p>
          </p:txBody>
        </p:sp>
      </p:grpSp>
      <p:grpSp>
        <p:nvGrpSpPr>
          <p:cNvPr id="37" name="组合 36"/>
          <p:cNvGrpSpPr/>
          <p:nvPr/>
        </p:nvGrpSpPr>
        <p:grpSpPr>
          <a:xfrm>
            <a:off x="7583215" y="3269242"/>
            <a:ext cx="1586009" cy="788345"/>
            <a:chOff x="7583215" y="3269242"/>
            <a:chExt cx="1586009" cy="788345"/>
          </a:xfrm>
        </p:grpSpPr>
        <p:cxnSp>
          <p:nvCxnSpPr>
            <p:cNvPr id="15" name="连接符: 肘形 14"/>
            <p:cNvCxnSpPr/>
            <p:nvPr/>
          </p:nvCxnSpPr>
          <p:spPr>
            <a:xfrm>
              <a:off x="7583215" y="3269242"/>
              <a:ext cx="384678" cy="272219"/>
            </a:xfrm>
            <a:prstGeom prst="bentConnector3">
              <a:avLst>
                <a:gd name="adj1" fmla="val -2459"/>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7901677" y="3318923"/>
              <a:ext cx="1267547" cy="738664"/>
            </a:xfrm>
            <a:prstGeom prst="rect">
              <a:avLst/>
            </a:prstGeom>
            <a:noFill/>
          </p:spPr>
          <p:txBody>
            <a:bodyPr wrap="square" rtlCol="0">
              <a:spAutoFit/>
            </a:bodyPr>
            <a:lstStyle/>
            <a:p>
              <a:r>
                <a:rPr lang="zh-CN" altLang="en-US" sz="1400" dirty="0"/>
                <a:t>猜的是什么</a:t>
              </a:r>
              <a:endParaRPr lang="en-US" altLang="zh-CN" sz="1400" dirty="0"/>
            </a:p>
            <a:p>
              <a:r>
                <a:rPr lang="en-US" altLang="zh-CN" sz="1400" dirty="0"/>
                <a:t>P</a:t>
              </a:r>
              <a:r>
                <a:rPr lang="zh-CN" altLang="en-US" sz="1400" dirty="0"/>
                <a:t>：正例</a:t>
              </a:r>
              <a:endParaRPr lang="en-US" altLang="zh-CN" sz="1400" dirty="0"/>
            </a:p>
            <a:p>
              <a:r>
                <a:rPr lang="en-US" altLang="zh-CN" sz="1400" dirty="0"/>
                <a:t>N</a:t>
              </a:r>
              <a:r>
                <a:rPr lang="zh-CN" altLang="en-US" sz="1400" dirty="0"/>
                <a:t>：负例</a:t>
              </a:r>
              <a:endParaRPr lang="zh-CN" altLang="en-US" sz="1400" dirty="0"/>
            </a:p>
          </p:txBody>
        </p:sp>
      </p:grpSp>
      <p:grpSp>
        <p:nvGrpSpPr>
          <p:cNvPr id="17" name="组合 16"/>
          <p:cNvGrpSpPr/>
          <p:nvPr/>
        </p:nvGrpSpPr>
        <p:grpSpPr>
          <a:xfrm>
            <a:off x="2213480" y="2797793"/>
            <a:ext cx="1185567" cy="2155732"/>
            <a:chOff x="2213480" y="2797793"/>
            <a:chExt cx="1185567" cy="2155732"/>
          </a:xfrm>
        </p:grpSpPr>
        <p:sp>
          <p:nvSpPr>
            <p:cNvPr id="14" name="矩形: 圆角 13"/>
            <p:cNvSpPr/>
            <p:nvPr/>
          </p:nvSpPr>
          <p:spPr>
            <a:xfrm>
              <a:off x="2213480" y="2799956"/>
              <a:ext cx="1185567" cy="2153569"/>
            </a:xfrm>
            <a:prstGeom prst="roundRect">
              <a:avLst/>
            </a:prstGeom>
            <a:solidFill>
              <a:srgbClr val="FFC000">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289154" y="2797793"/>
              <a:ext cx="1034218" cy="338554"/>
            </a:xfrm>
            <a:prstGeom prst="rect">
              <a:avLst/>
            </a:prstGeom>
            <a:noFill/>
          </p:spPr>
          <p:txBody>
            <a:bodyPr wrap="square" rtlCol="0">
              <a:spAutoFit/>
            </a:bodyPr>
            <a:lstStyle/>
            <a:p>
              <a:r>
                <a:rPr lang="zh-CN" altLang="en-US" sz="1600" dirty="0"/>
                <a:t>全部正例</a:t>
              </a:r>
              <a:endParaRPr lang="zh-CN" altLang="en-US" sz="1600" dirty="0"/>
            </a:p>
          </p:txBody>
        </p:sp>
      </p:grpSp>
      <p:grpSp>
        <p:nvGrpSpPr>
          <p:cNvPr id="18" name="组合 17"/>
          <p:cNvGrpSpPr/>
          <p:nvPr/>
        </p:nvGrpSpPr>
        <p:grpSpPr>
          <a:xfrm>
            <a:off x="3378553" y="3289638"/>
            <a:ext cx="1185567" cy="2153569"/>
            <a:chOff x="3378553" y="3289638"/>
            <a:chExt cx="1185567" cy="2153569"/>
          </a:xfrm>
        </p:grpSpPr>
        <p:sp>
          <p:nvSpPr>
            <p:cNvPr id="23" name="矩形: 圆角 22"/>
            <p:cNvSpPr/>
            <p:nvPr/>
          </p:nvSpPr>
          <p:spPr>
            <a:xfrm>
              <a:off x="3378553" y="3289638"/>
              <a:ext cx="1185567" cy="2153569"/>
            </a:xfrm>
            <a:prstGeom prst="roundRect">
              <a:avLst/>
            </a:prstGeom>
            <a:solidFill>
              <a:srgbClr val="477DEA">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454227" y="5063160"/>
              <a:ext cx="1034218" cy="338554"/>
            </a:xfrm>
            <a:prstGeom prst="rect">
              <a:avLst/>
            </a:prstGeom>
            <a:noFill/>
          </p:spPr>
          <p:txBody>
            <a:bodyPr wrap="square" rtlCol="0">
              <a:spAutoFit/>
            </a:bodyPr>
            <a:lstStyle/>
            <a:p>
              <a:r>
                <a:rPr lang="zh-CN" altLang="en-US" sz="1600" dirty="0"/>
                <a:t>全部负例</a:t>
              </a:r>
              <a:endParaRPr lang="zh-CN" altLang="en-US" sz="1600" dirty="0"/>
            </a:p>
          </p:txBody>
        </p:sp>
      </p:grpSp>
      <p:sp>
        <p:nvSpPr>
          <p:cNvPr id="28" name="矩形: 圆角 27"/>
          <p:cNvSpPr/>
          <p:nvPr/>
        </p:nvSpPr>
        <p:spPr>
          <a:xfrm>
            <a:off x="2261569" y="3643164"/>
            <a:ext cx="855014" cy="556713"/>
          </a:xfrm>
          <a:prstGeom prst="roundRect">
            <a:avLst/>
          </a:prstGeom>
          <a:solidFill>
            <a:schemeClr val="accent5">
              <a:lumMod val="75000"/>
              <a:alpha val="2196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p:cNvSpPr/>
          <p:nvPr/>
        </p:nvSpPr>
        <p:spPr>
          <a:xfrm>
            <a:off x="3462636" y="4366422"/>
            <a:ext cx="855014" cy="556713"/>
          </a:xfrm>
          <a:prstGeom prst="roundRect">
            <a:avLst/>
          </a:prstGeom>
          <a:solidFill>
            <a:schemeClr val="accent5">
              <a:lumMod val="75000"/>
              <a:alpha val="2196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p:nvPr/>
        </p:nvCxnSpPr>
        <p:spPr>
          <a:xfrm flipH="1">
            <a:off x="3116584" y="3039592"/>
            <a:ext cx="854752" cy="60357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flipH="1">
            <a:off x="3999058" y="3122962"/>
            <a:ext cx="282598" cy="114420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4" name="文本框 33"/>
          <p:cNvSpPr txBox="1"/>
          <p:nvPr/>
        </p:nvSpPr>
        <p:spPr>
          <a:xfrm>
            <a:off x="3890143" y="2585545"/>
            <a:ext cx="984297" cy="584775"/>
          </a:xfrm>
          <a:prstGeom prst="rect">
            <a:avLst/>
          </a:prstGeom>
          <a:noFill/>
        </p:spPr>
        <p:txBody>
          <a:bodyPr wrap="square" rtlCol="0">
            <a:spAutoFit/>
          </a:bodyPr>
          <a:lstStyle/>
          <a:p>
            <a:r>
              <a:rPr lang="zh-CN" altLang="en-US" sz="1600" dirty="0"/>
              <a:t>猜对的数量</a:t>
            </a:r>
            <a:endParaRPr lang="zh-CN" altLang="en-US" sz="1600" dirty="0"/>
          </a:p>
        </p:txBody>
      </p:sp>
      <p:pic>
        <p:nvPicPr>
          <p:cNvPr id="39" name="图片 38"/>
          <p:cNvPicPr>
            <a:picLocks noChangeAspect="1"/>
          </p:cNvPicPr>
          <p:nvPr/>
        </p:nvPicPr>
        <p:blipFill>
          <a:blip r:embed="rId2"/>
          <a:stretch>
            <a:fillRect/>
          </a:stretch>
        </p:blipFill>
        <p:spPr>
          <a:xfrm>
            <a:off x="6133705" y="4446492"/>
            <a:ext cx="1834188" cy="670184"/>
          </a:xfrm>
          <a:prstGeom prst="rect">
            <a:avLst/>
          </a:prstGeom>
        </p:spPr>
      </p:pic>
      <p:sp>
        <p:nvSpPr>
          <p:cNvPr id="44" name="文本框 43"/>
          <p:cNvSpPr txBox="1"/>
          <p:nvPr/>
        </p:nvSpPr>
        <p:spPr>
          <a:xfrm>
            <a:off x="4934342" y="4611817"/>
            <a:ext cx="1161658" cy="338554"/>
          </a:xfrm>
          <a:prstGeom prst="rect">
            <a:avLst/>
          </a:prstGeom>
          <a:noFill/>
        </p:spPr>
        <p:txBody>
          <a:bodyPr wrap="square" rtlCol="0">
            <a:spAutoFit/>
          </a:bodyPr>
          <a:lstStyle/>
          <a:p>
            <a:r>
              <a:rPr lang="zh-CN" altLang="en-US" sz="1600" dirty="0"/>
              <a:t>真正例率：</a:t>
            </a:r>
            <a:endParaRPr lang="zh-CN" altLang="en-US" sz="1600" dirty="0"/>
          </a:p>
        </p:txBody>
      </p:sp>
      <p:sp>
        <p:nvSpPr>
          <p:cNvPr id="45" name="文本框 44"/>
          <p:cNvSpPr txBox="1"/>
          <p:nvPr/>
        </p:nvSpPr>
        <p:spPr>
          <a:xfrm>
            <a:off x="8090860" y="4650689"/>
            <a:ext cx="2893235" cy="338554"/>
          </a:xfrm>
          <a:prstGeom prst="rect">
            <a:avLst/>
          </a:prstGeom>
          <a:noFill/>
        </p:spPr>
        <p:txBody>
          <a:bodyPr wrap="square" rtlCol="0">
            <a:spAutoFit/>
          </a:bodyPr>
          <a:lstStyle/>
          <a:p>
            <a:r>
              <a:rPr lang="zh-CN" altLang="en-US" sz="1600" dirty="0"/>
              <a:t>在全部正例中，猜对的比例</a:t>
            </a:r>
            <a:endParaRPr lang="zh-CN" altLang="en-US" sz="1600" dirty="0"/>
          </a:p>
        </p:txBody>
      </p:sp>
      <p:sp>
        <p:nvSpPr>
          <p:cNvPr id="47" name="文本框 46"/>
          <p:cNvSpPr txBox="1"/>
          <p:nvPr/>
        </p:nvSpPr>
        <p:spPr>
          <a:xfrm>
            <a:off x="4934342" y="5451864"/>
            <a:ext cx="1161658" cy="338554"/>
          </a:xfrm>
          <a:prstGeom prst="rect">
            <a:avLst/>
          </a:prstGeom>
          <a:noFill/>
        </p:spPr>
        <p:txBody>
          <a:bodyPr wrap="square" rtlCol="0">
            <a:spAutoFit/>
          </a:bodyPr>
          <a:lstStyle/>
          <a:p>
            <a:r>
              <a:rPr lang="zh-CN" altLang="en-US" sz="1600" dirty="0"/>
              <a:t>假正例率：</a:t>
            </a:r>
            <a:endParaRPr lang="zh-CN" altLang="en-US" sz="1600" dirty="0"/>
          </a:p>
        </p:txBody>
      </p:sp>
      <p:sp>
        <p:nvSpPr>
          <p:cNvPr id="48" name="文本框 47"/>
          <p:cNvSpPr txBox="1"/>
          <p:nvPr/>
        </p:nvSpPr>
        <p:spPr>
          <a:xfrm>
            <a:off x="8090860" y="5490736"/>
            <a:ext cx="2893235" cy="338554"/>
          </a:xfrm>
          <a:prstGeom prst="rect">
            <a:avLst/>
          </a:prstGeom>
          <a:noFill/>
        </p:spPr>
        <p:txBody>
          <a:bodyPr wrap="square" rtlCol="0">
            <a:spAutoFit/>
          </a:bodyPr>
          <a:lstStyle/>
          <a:p>
            <a:r>
              <a:rPr lang="zh-CN" altLang="en-US" sz="1600" dirty="0"/>
              <a:t>在全部负例中，猜错的比例</a:t>
            </a:r>
            <a:endParaRPr lang="zh-CN" altLang="en-US" sz="1600" dirty="0"/>
          </a:p>
        </p:txBody>
      </p:sp>
      <p:pic>
        <p:nvPicPr>
          <p:cNvPr id="40" name="图片 39"/>
          <p:cNvPicPr>
            <a:picLocks noChangeAspect="1"/>
          </p:cNvPicPr>
          <p:nvPr/>
        </p:nvPicPr>
        <p:blipFill>
          <a:blip r:embed="rId3"/>
          <a:stretch>
            <a:fillRect/>
          </a:stretch>
        </p:blipFill>
        <p:spPr>
          <a:xfrm>
            <a:off x="6133705" y="5330583"/>
            <a:ext cx="1834188" cy="684181"/>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28" grpId="0" animBg="1"/>
      <p:bldP spid="30" grpId="0" animBg="1"/>
      <p:bldP spid="34" grpId="0"/>
      <p:bldP spid="44" grpId="0"/>
      <p:bldP spid="45" grpId="0"/>
      <p:bldP spid="47" grpId="0"/>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07198"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509291" y="814273"/>
            <a:ext cx="10820400" cy="1938020"/>
          </a:xfrm>
          <a:prstGeom prst="rect">
            <a:avLst/>
          </a:prstGeom>
          <a:noFill/>
        </p:spPr>
        <p:txBody>
          <a:bodyPr wrap="square" rtlCol="0">
            <a:spAutoFit/>
          </a:bodyPr>
          <a:lstStyle/>
          <a:p>
            <a:pPr fontAlgn="auto" latinLnBrk="1">
              <a:lnSpc>
                <a:spcPct val="250000"/>
              </a:lnSpc>
            </a:pPr>
            <a:r>
              <a:rPr lang="en-US" altLang="zh-CN" sz="2400" b="1" dirty="0">
                <a:solidFill>
                  <a:srgbClr val="0070C0"/>
                </a:solidFill>
                <a:latin typeface="微软雅黑" panose="020B0503020204020204" charset="-122"/>
                <a:ea typeface="微软雅黑" panose="020B0503020204020204" charset="-122"/>
                <a:sym typeface="+mn-ea"/>
              </a:rPr>
              <a:t>3</a:t>
            </a:r>
            <a:r>
              <a:rPr lang="zh-CN" altLang="en-US" sz="2400" b="1" dirty="0">
                <a:solidFill>
                  <a:srgbClr val="0070C0"/>
                </a:solidFill>
                <a:latin typeface="微软雅黑" panose="020B0503020204020204" charset="-122"/>
                <a:ea typeface="微软雅黑" panose="020B0503020204020204" charset="-122"/>
                <a:sym typeface="+mn-ea"/>
              </a:rPr>
              <a:t>、</a:t>
            </a:r>
            <a:r>
              <a:rPr lang="en-US" altLang="zh-CN" sz="2400" b="1" dirty="0">
                <a:solidFill>
                  <a:srgbClr val="0070C0"/>
                </a:solidFill>
                <a:latin typeface="微软雅黑" panose="020B0503020204020204" charset="-122"/>
                <a:ea typeface="微软雅黑" panose="020B0503020204020204" charset="-122"/>
                <a:sym typeface="+mn-ea"/>
              </a:rPr>
              <a:t>K</a:t>
            </a:r>
            <a:r>
              <a:rPr lang="zh-CN" altLang="en-US" sz="2400" b="1" dirty="0">
                <a:solidFill>
                  <a:srgbClr val="0070C0"/>
                </a:solidFill>
                <a:latin typeface="微软雅黑" panose="020B0503020204020204" charset="-122"/>
                <a:ea typeface="微软雅黑" panose="020B0503020204020204" charset="-122"/>
                <a:sym typeface="+mn-ea"/>
              </a:rPr>
              <a:t>折交叉验证的实现</a:t>
            </a:r>
            <a:endParaRPr lang="en-US" altLang="zh-CN" sz="24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endParaRPr lang="en-US" altLang="zh-CN" sz="2400" dirty="0">
              <a:latin typeface="微软雅黑" panose="020B0503020204020204" charset="-122"/>
              <a:ea typeface="微软雅黑" panose="020B0503020204020204" charset="-122"/>
              <a:sym typeface="+mn-ea"/>
            </a:endParaRPr>
          </a:p>
        </p:txBody>
      </p:sp>
      <p:sp>
        <p:nvSpPr>
          <p:cNvPr id="27" name="矩形 26"/>
          <p:cNvSpPr/>
          <p:nvPr/>
        </p:nvSpPr>
        <p:spPr>
          <a:xfrm>
            <a:off x="1155272" y="1876411"/>
            <a:ext cx="10351377" cy="2553335"/>
          </a:xfrm>
          <a:prstGeom prst="rect">
            <a:avLst/>
          </a:prstGeom>
        </p:spPr>
        <p:txBody>
          <a:bodyPr wrap="square">
            <a:spAutoFit/>
          </a:bodyPr>
          <a:lstStyle/>
          <a:p>
            <a:pPr>
              <a:lnSpc>
                <a:spcPct val="200000"/>
              </a:lnSpc>
            </a:pPr>
            <a:r>
              <a:rPr lang="en-US" altLang="zh-CN" sz="2000" b="1" dirty="0">
                <a:solidFill>
                  <a:srgbClr val="0070C0"/>
                </a:solidFill>
                <a:latin typeface="Courier New" panose="02070309020205020404" pitchFamily="49" charset="0"/>
                <a:cs typeface="Courier New" panose="02070309020205020404" pitchFamily="49" charset="0"/>
              </a:rPr>
              <a:t>model = </a:t>
            </a:r>
            <a:r>
              <a:rPr lang="en-US" altLang="zh-CN" sz="2000" b="1" dirty="0" err="1">
                <a:solidFill>
                  <a:srgbClr val="0070C0"/>
                </a:solidFill>
                <a:latin typeface="Courier New" panose="02070309020205020404" pitchFamily="49" charset="0"/>
                <a:cs typeface="Courier New" panose="02070309020205020404" pitchFamily="49" charset="0"/>
              </a:rPr>
              <a:t>LogisticRegression</a:t>
            </a:r>
            <a:r>
              <a:rPr lang="en-US" altLang="zh-CN" sz="2000" b="1" dirty="0">
                <a:solidFill>
                  <a:srgbClr val="0070C0"/>
                </a:solidFill>
                <a:latin typeface="Courier New" panose="02070309020205020404" pitchFamily="49" charset="0"/>
                <a:cs typeface="Courier New" panose="02070309020205020404" pitchFamily="49" charset="0"/>
              </a:rPr>
              <a:t>() # </a:t>
            </a:r>
            <a:r>
              <a:rPr lang="zh-CN" altLang="en-US" sz="2000" b="1" dirty="0">
                <a:solidFill>
                  <a:srgbClr val="0070C0"/>
                </a:solidFill>
                <a:latin typeface="Courier New" panose="02070309020205020404" pitchFamily="49" charset="0"/>
                <a:cs typeface="Courier New" panose="02070309020205020404" pitchFamily="49" charset="0"/>
              </a:rPr>
              <a:t>创建逻辑回归评估器实例</a:t>
            </a:r>
            <a:endParaRPr lang="en-US" altLang="zh-CN" sz="2000" b="1" dirty="0">
              <a:solidFill>
                <a:srgbClr val="0070C0"/>
              </a:solidFill>
              <a:latin typeface="Courier New" panose="02070309020205020404" pitchFamily="49" charset="0"/>
              <a:cs typeface="Courier New" panose="02070309020205020404" pitchFamily="49" charset="0"/>
            </a:endParaRPr>
          </a:p>
          <a:p>
            <a:pPr>
              <a:lnSpc>
                <a:spcPct val="200000"/>
              </a:lnSpc>
            </a:pPr>
            <a:endParaRPr lang="en-US" altLang="zh-CN" sz="2000" b="1" dirty="0">
              <a:solidFill>
                <a:srgbClr val="0070C0"/>
              </a:solidFill>
              <a:latin typeface="Courier New" panose="02070309020205020404" pitchFamily="49" charset="0"/>
              <a:cs typeface="Courier New" panose="02070309020205020404" pitchFamily="49" charset="0"/>
            </a:endParaRPr>
          </a:p>
          <a:p>
            <a:pPr>
              <a:lnSpc>
                <a:spcPct val="200000"/>
              </a:lnSpc>
            </a:pPr>
            <a:r>
              <a:rPr lang="en-US" altLang="zh-CN" sz="2000" b="1" dirty="0">
                <a:solidFill>
                  <a:srgbClr val="0070C0"/>
                </a:solidFill>
                <a:latin typeface="Courier New" panose="02070309020205020404" pitchFamily="49" charset="0"/>
                <a:cs typeface="Courier New" panose="02070309020205020404" pitchFamily="49" charset="0"/>
              </a:rPr>
              <a:t>scores = </a:t>
            </a:r>
            <a:r>
              <a:rPr lang="en-US" altLang="zh-CN" sz="2000" b="1" dirty="0" err="1">
                <a:solidFill>
                  <a:srgbClr val="0070C0"/>
                </a:solidFill>
                <a:latin typeface="Courier New" panose="02070309020205020404" pitchFamily="49" charset="0"/>
                <a:cs typeface="Courier New" panose="02070309020205020404" pitchFamily="49" charset="0"/>
              </a:rPr>
              <a:t>cross_val_score</a:t>
            </a:r>
            <a:r>
              <a:rPr lang="en-US" altLang="zh-CN" sz="2000" b="1" dirty="0">
                <a:solidFill>
                  <a:srgbClr val="0070C0"/>
                </a:solidFill>
                <a:latin typeface="Courier New" panose="02070309020205020404" pitchFamily="49" charset="0"/>
                <a:cs typeface="Courier New" panose="02070309020205020404" pitchFamily="49" charset="0"/>
              </a:rPr>
              <a:t>(model, </a:t>
            </a:r>
            <a:r>
              <a:rPr lang="en-US" altLang="zh-CN" sz="2000" b="1" dirty="0" err="1">
                <a:solidFill>
                  <a:srgbClr val="0070C0"/>
                </a:solidFill>
                <a:latin typeface="Courier New" panose="02070309020205020404" pitchFamily="49" charset="0"/>
                <a:cs typeface="Courier New" panose="02070309020205020404" pitchFamily="49" charset="0"/>
              </a:rPr>
              <a:t>train_X</a:t>
            </a:r>
            <a:r>
              <a:rPr lang="en-US" altLang="zh-CN" sz="2000" b="1" dirty="0">
                <a:solidFill>
                  <a:srgbClr val="0070C0"/>
                </a:solidFill>
                <a:latin typeface="Courier New" panose="02070309020205020404" pitchFamily="49" charset="0"/>
                <a:cs typeface="Courier New" panose="02070309020205020404" pitchFamily="49" charset="0"/>
              </a:rPr>
              <a:t>, </a:t>
            </a:r>
            <a:r>
              <a:rPr lang="en-US" altLang="zh-CN" sz="2000" b="1" dirty="0" err="1">
                <a:solidFill>
                  <a:srgbClr val="0070C0"/>
                </a:solidFill>
                <a:latin typeface="Courier New" panose="02070309020205020404" pitchFamily="49" charset="0"/>
                <a:cs typeface="Courier New" panose="02070309020205020404" pitchFamily="49" charset="0"/>
              </a:rPr>
              <a:t>train_y</a:t>
            </a:r>
            <a:r>
              <a:rPr lang="en-US" altLang="zh-CN" sz="2000" b="1" dirty="0">
                <a:solidFill>
                  <a:srgbClr val="0070C0"/>
                </a:solidFill>
                <a:latin typeface="Courier New" panose="02070309020205020404" pitchFamily="49" charset="0"/>
                <a:cs typeface="Courier New" panose="02070309020205020404" pitchFamily="49" charset="0"/>
              </a:rPr>
              <a:t>,    cv=3,   scoring="</a:t>
            </a:r>
            <a:r>
              <a:rPr lang="en-US" altLang="zh-CN" sz="2000" b="1" dirty="0" err="1">
                <a:solidFill>
                  <a:srgbClr val="0070C0"/>
                </a:solidFill>
                <a:latin typeface="Courier New" panose="02070309020205020404" pitchFamily="49" charset="0"/>
                <a:cs typeface="Courier New" panose="02070309020205020404" pitchFamily="49" charset="0"/>
              </a:rPr>
              <a:t>roc_auc</a:t>
            </a:r>
            <a:r>
              <a:rPr lang="en-US" altLang="zh-CN" sz="2000" b="1" dirty="0">
                <a:solidFill>
                  <a:srgbClr val="0070C0"/>
                </a:solidFill>
                <a:latin typeface="Courier New" panose="02070309020205020404" pitchFamily="49" charset="0"/>
                <a:cs typeface="Courier New" panose="02070309020205020404" pitchFamily="49" charset="0"/>
              </a:rPr>
              <a:t>")</a:t>
            </a:r>
            <a:endParaRPr lang="en-US" altLang="zh-CN" sz="2000" b="1" dirty="0">
              <a:solidFill>
                <a:srgbClr val="0070C0"/>
              </a:solidFill>
              <a:latin typeface="Courier New" panose="02070309020205020404" pitchFamily="49" charset="0"/>
              <a:cs typeface="Courier New" panose="02070309020205020404" pitchFamily="49" charset="0"/>
            </a:endParaRPr>
          </a:p>
        </p:txBody>
      </p:sp>
      <p:sp>
        <p:nvSpPr>
          <p:cNvPr id="28" name="对话气泡: 圆角矩形 27"/>
          <p:cNvSpPr/>
          <p:nvPr/>
        </p:nvSpPr>
        <p:spPr>
          <a:xfrm>
            <a:off x="3983355" y="2752090"/>
            <a:ext cx="1891030" cy="441325"/>
          </a:xfrm>
          <a:prstGeom prst="wedgeRoundRectCallout">
            <a:avLst>
              <a:gd name="adj1" fmla="val 23371"/>
              <a:gd name="adj2" fmla="val 10496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b="1" dirty="0"/>
              <a:t>评估器实例</a:t>
            </a:r>
            <a:endParaRPr lang="zh-CN" altLang="en-US" sz="2000" b="1" dirty="0"/>
          </a:p>
        </p:txBody>
      </p:sp>
      <p:sp>
        <p:nvSpPr>
          <p:cNvPr id="29" name="对话气泡: 圆角矩形 28"/>
          <p:cNvSpPr/>
          <p:nvPr/>
        </p:nvSpPr>
        <p:spPr>
          <a:xfrm>
            <a:off x="5953125" y="3832225"/>
            <a:ext cx="2169795" cy="441325"/>
          </a:xfrm>
          <a:prstGeom prst="wedgeRoundRectCallout">
            <a:avLst>
              <a:gd name="adj1" fmla="val -2073"/>
              <a:gd name="adj2" fmla="val -7712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a:t>训练集特征</a:t>
            </a:r>
            <a:endParaRPr lang="zh-CN" altLang="en-US" sz="2400" b="1" dirty="0"/>
          </a:p>
        </p:txBody>
      </p:sp>
      <p:sp>
        <p:nvSpPr>
          <p:cNvPr id="30" name="对话气泡: 圆角矩形 29"/>
          <p:cNvSpPr/>
          <p:nvPr/>
        </p:nvSpPr>
        <p:spPr>
          <a:xfrm>
            <a:off x="7293610" y="2783205"/>
            <a:ext cx="2073910" cy="441325"/>
          </a:xfrm>
          <a:prstGeom prst="wedgeRoundRectCallout">
            <a:avLst>
              <a:gd name="adj1" fmla="val -9295"/>
              <a:gd name="adj2" fmla="val 7641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a:t>训练集标签</a:t>
            </a:r>
            <a:endParaRPr lang="zh-CN" altLang="en-US" sz="2400" b="1" dirty="0"/>
          </a:p>
        </p:txBody>
      </p:sp>
      <p:sp>
        <p:nvSpPr>
          <p:cNvPr id="31" name="对话气泡: 圆角矩形 30"/>
          <p:cNvSpPr/>
          <p:nvPr/>
        </p:nvSpPr>
        <p:spPr>
          <a:xfrm>
            <a:off x="10499725" y="3107690"/>
            <a:ext cx="1340485" cy="724535"/>
          </a:xfrm>
          <a:prstGeom prst="wedgeRoundRectCallout">
            <a:avLst>
              <a:gd name="adj1" fmla="val -80748"/>
              <a:gd name="adj2" fmla="val -839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400" b="1" dirty="0"/>
              <a:t>3</a:t>
            </a:r>
            <a:r>
              <a:rPr lang="zh-CN" altLang="en-US" sz="2400" b="1" dirty="0"/>
              <a:t>折交叉验证</a:t>
            </a:r>
            <a:endParaRPr lang="zh-CN" altLang="en-US" sz="2400" b="1" dirty="0"/>
          </a:p>
        </p:txBody>
      </p:sp>
      <p:sp>
        <p:nvSpPr>
          <p:cNvPr id="32" name="对话气泡: 圆角矩形 31"/>
          <p:cNvSpPr/>
          <p:nvPr/>
        </p:nvSpPr>
        <p:spPr>
          <a:xfrm>
            <a:off x="4348586" y="3832587"/>
            <a:ext cx="1340641" cy="498723"/>
          </a:xfrm>
          <a:prstGeom prst="wedgeRoundRectCallout">
            <a:avLst>
              <a:gd name="adj1" fmla="val -78427"/>
              <a:gd name="adj2" fmla="val 2810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400" b="1" dirty="0"/>
              <a:t>评分</a:t>
            </a:r>
            <a:endParaRPr lang="zh-CN" altLang="en-US" sz="2400" b="1" dirty="0"/>
          </a:p>
        </p:txBody>
      </p:sp>
      <p:sp>
        <p:nvSpPr>
          <p:cNvPr id="4" name="文本框 3"/>
          <p:cNvSpPr txBox="1"/>
          <p:nvPr/>
        </p:nvSpPr>
        <p:spPr>
          <a:xfrm>
            <a:off x="2435225" y="4495800"/>
            <a:ext cx="2773045" cy="1938020"/>
          </a:xfrm>
          <a:prstGeom prst="rect">
            <a:avLst/>
          </a:prstGeom>
          <a:noFill/>
        </p:spPr>
        <p:txBody>
          <a:bodyPr wrap="square" rtlCol="0">
            <a:spAutoFit/>
          </a:bodyPr>
          <a:lstStyle/>
          <a:p>
            <a:pPr>
              <a:lnSpc>
                <a:spcPct val="150000"/>
              </a:lnSpc>
            </a:pPr>
            <a:r>
              <a:rPr lang="zh-CN" altLang="en-US" sz="2000" b="1" dirty="0">
                <a:latin typeface="Courier New" panose="02070309020205020404" pitchFamily="49" charset="0"/>
                <a:cs typeface="Courier New" panose="02070309020205020404" pitchFamily="49" charset="0"/>
              </a:rPr>
              <a:t>运行结果</a:t>
            </a:r>
            <a:r>
              <a:rPr lang="en-US" altLang="zh-CN" sz="2000" b="1" dirty="0">
                <a:latin typeface="Courier New" panose="02070309020205020404" pitchFamily="49" charset="0"/>
                <a:cs typeface="Courier New" panose="02070309020205020404" pitchFamily="49" charset="0"/>
              </a:rPr>
              <a:t>(score)</a:t>
            </a:r>
            <a:r>
              <a:rPr lang="zh-CN" altLang="en-US" sz="2000" b="1" dirty="0">
                <a:latin typeface="Courier New" panose="02070309020205020404" pitchFamily="49" charset="0"/>
                <a:cs typeface="Courier New" panose="02070309020205020404" pitchFamily="49" charset="0"/>
              </a:rPr>
              <a:t>：</a:t>
            </a:r>
            <a:endParaRPr lang="en-US" altLang="zh-CN" sz="2000" b="1" dirty="0">
              <a:latin typeface="Courier New" panose="02070309020205020404" pitchFamily="49" charset="0"/>
              <a:cs typeface="Courier New" panose="02070309020205020404" pitchFamily="49" charset="0"/>
            </a:endParaRPr>
          </a:p>
          <a:p>
            <a:pPr marL="342900" indent="-342900">
              <a:lnSpc>
                <a:spcPct val="150000"/>
              </a:lnSpc>
              <a:buAutoNum type="circleNumDbPlain"/>
            </a:pPr>
            <a:r>
              <a:rPr lang="en-US" altLang="zh-CN" sz="2000" b="1" dirty="0">
                <a:latin typeface="Courier New" panose="02070309020205020404" pitchFamily="49" charset="0"/>
                <a:cs typeface="Courier New" panose="02070309020205020404" pitchFamily="49" charset="0"/>
              </a:rPr>
              <a:t>0.88888889</a:t>
            </a:r>
            <a:endParaRPr lang="en-US" altLang="zh-CN" sz="2000" b="1" dirty="0">
              <a:latin typeface="Courier New" panose="02070309020205020404" pitchFamily="49" charset="0"/>
              <a:cs typeface="Courier New" panose="02070309020205020404" pitchFamily="49" charset="0"/>
            </a:endParaRPr>
          </a:p>
          <a:p>
            <a:pPr marL="342900" indent="-342900">
              <a:lnSpc>
                <a:spcPct val="150000"/>
              </a:lnSpc>
              <a:buAutoNum type="circleNumDbPlain"/>
            </a:pPr>
            <a:r>
              <a:rPr lang="en-US" altLang="zh-CN" sz="2000" b="1" dirty="0">
                <a:latin typeface="Courier New" panose="02070309020205020404" pitchFamily="49" charset="0"/>
                <a:cs typeface="Courier New" panose="02070309020205020404" pitchFamily="49" charset="0"/>
              </a:rPr>
              <a:t>0.94285714</a:t>
            </a:r>
            <a:endParaRPr lang="en-US" altLang="zh-CN" sz="2000" b="1" dirty="0">
              <a:latin typeface="Courier New" panose="02070309020205020404" pitchFamily="49" charset="0"/>
              <a:cs typeface="Courier New" panose="02070309020205020404" pitchFamily="49" charset="0"/>
            </a:endParaRPr>
          </a:p>
          <a:p>
            <a:pPr marL="342900" indent="-342900">
              <a:lnSpc>
                <a:spcPct val="150000"/>
              </a:lnSpc>
              <a:buAutoNum type="circleNumDbPlain"/>
            </a:pPr>
            <a:r>
              <a:rPr lang="en-US" altLang="zh-CN" sz="2000" b="1" dirty="0">
                <a:latin typeface="Courier New" panose="02070309020205020404" pitchFamily="49" charset="0"/>
                <a:cs typeface="Courier New" panose="02070309020205020404" pitchFamily="49" charset="0"/>
              </a:rPr>
              <a:t>0.91176471]</a:t>
            </a:r>
            <a:endParaRPr lang="zh-CN" altLang="en-US" sz="2000" b="1" dirty="0">
              <a:latin typeface="Courier New" panose="02070309020205020404" pitchFamily="49" charset="0"/>
              <a:cs typeface="Courier New" panose="02070309020205020404" pitchFamily="49" charset="0"/>
            </a:endParaRPr>
          </a:p>
        </p:txBody>
      </p:sp>
      <p:pic>
        <p:nvPicPr>
          <p:cNvPr id="10" name="图片 9"/>
          <p:cNvPicPr>
            <a:picLocks noChangeAspect="1"/>
          </p:cNvPicPr>
          <p:nvPr/>
        </p:nvPicPr>
        <p:blipFill>
          <a:blip r:embed="rId1"/>
          <a:stretch>
            <a:fillRect/>
          </a:stretch>
        </p:blipFill>
        <p:spPr>
          <a:xfrm>
            <a:off x="6129655" y="4373245"/>
            <a:ext cx="5285740" cy="1851660"/>
          </a:xfrm>
          <a:prstGeom prst="rect">
            <a:avLst/>
          </a:prstGeom>
        </p:spPr>
      </p:pic>
      <p:sp>
        <p:nvSpPr>
          <p:cNvPr id="14" name="箭头: 右 13"/>
          <p:cNvSpPr/>
          <p:nvPr/>
        </p:nvSpPr>
        <p:spPr>
          <a:xfrm>
            <a:off x="5208053" y="5181962"/>
            <a:ext cx="398032" cy="29828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 name="组合 1"/>
          <p:cNvGrpSpPr/>
          <p:nvPr/>
        </p:nvGrpSpPr>
        <p:grpSpPr>
          <a:xfrm>
            <a:off x="462915" y="4671060"/>
            <a:ext cx="1646555" cy="1263015"/>
            <a:chOff x="1412669" y="4513400"/>
            <a:chExt cx="1185568" cy="1416252"/>
          </a:xfrm>
        </p:grpSpPr>
        <p:grpSp>
          <p:nvGrpSpPr>
            <p:cNvPr id="15" name="组合 14"/>
            <p:cNvGrpSpPr/>
            <p:nvPr/>
          </p:nvGrpSpPr>
          <p:grpSpPr>
            <a:xfrm>
              <a:off x="1412670" y="4513400"/>
              <a:ext cx="1185567" cy="327379"/>
              <a:chOff x="3348594" y="4060800"/>
              <a:chExt cx="1185567" cy="327379"/>
            </a:xfrm>
          </p:grpSpPr>
          <p:sp>
            <p:nvSpPr>
              <p:cNvPr id="16" name="矩形 15"/>
              <p:cNvSpPr/>
              <p:nvPr/>
            </p:nvSpPr>
            <p:spPr>
              <a:xfrm>
                <a:off x="3348594" y="4060800"/>
                <a:ext cx="395189" cy="3270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7" name="矩形 16"/>
              <p:cNvSpPr/>
              <p:nvPr/>
            </p:nvSpPr>
            <p:spPr>
              <a:xfrm>
                <a:off x="3743783" y="4061116"/>
                <a:ext cx="395189" cy="3270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p:cNvSpPr/>
              <p:nvPr/>
            </p:nvSpPr>
            <p:spPr>
              <a:xfrm>
                <a:off x="4138972" y="4060809"/>
                <a:ext cx="395189" cy="3270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9" name="组合 18"/>
            <p:cNvGrpSpPr/>
            <p:nvPr/>
          </p:nvGrpSpPr>
          <p:grpSpPr>
            <a:xfrm>
              <a:off x="1412669" y="5601772"/>
              <a:ext cx="1185567" cy="327880"/>
              <a:chOff x="3348594" y="4646783"/>
              <a:chExt cx="1185567" cy="327880"/>
            </a:xfrm>
          </p:grpSpPr>
          <p:sp>
            <p:nvSpPr>
              <p:cNvPr id="20" name="矩形 19"/>
              <p:cNvSpPr/>
              <p:nvPr/>
            </p:nvSpPr>
            <p:spPr>
              <a:xfrm>
                <a:off x="3348594" y="4647600"/>
                <a:ext cx="395189" cy="327063"/>
              </a:xfrm>
              <a:prstGeom prst="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1" name="矩形 20"/>
              <p:cNvSpPr/>
              <p:nvPr/>
            </p:nvSpPr>
            <p:spPr>
              <a:xfrm>
                <a:off x="3743783" y="4647090"/>
                <a:ext cx="395189" cy="3270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矩形 21"/>
              <p:cNvSpPr/>
              <p:nvPr/>
            </p:nvSpPr>
            <p:spPr>
              <a:xfrm>
                <a:off x="4138972" y="4646783"/>
                <a:ext cx="395189" cy="3270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3" name="组合 22"/>
            <p:cNvGrpSpPr/>
            <p:nvPr/>
          </p:nvGrpSpPr>
          <p:grpSpPr>
            <a:xfrm>
              <a:off x="1412669" y="5057744"/>
              <a:ext cx="1185567" cy="327687"/>
              <a:chOff x="3348594" y="5144400"/>
              <a:chExt cx="1185567" cy="327687"/>
            </a:xfrm>
          </p:grpSpPr>
          <p:sp>
            <p:nvSpPr>
              <p:cNvPr id="25" name="矩形 24"/>
              <p:cNvSpPr/>
              <p:nvPr/>
            </p:nvSpPr>
            <p:spPr>
              <a:xfrm>
                <a:off x="3348594" y="5144400"/>
                <a:ext cx="395189" cy="3270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6" name="矩形 25"/>
              <p:cNvSpPr/>
              <p:nvPr/>
            </p:nvSpPr>
            <p:spPr>
              <a:xfrm>
                <a:off x="3743783" y="5145024"/>
                <a:ext cx="395189" cy="3270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3" name="矩形 32"/>
              <p:cNvSpPr/>
              <p:nvPr/>
            </p:nvSpPr>
            <p:spPr>
              <a:xfrm>
                <a:off x="4138972" y="5144717"/>
                <a:ext cx="395189" cy="327063"/>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07198"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972185" y="939800"/>
            <a:ext cx="10820400" cy="2698115"/>
          </a:xfrm>
          <a:prstGeom prst="rect">
            <a:avLst/>
          </a:prstGeom>
          <a:noFill/>
        </p:spPr>
        <p:txBody>
          <a:bodyPr wrap="square" rtlCol="0">
            <a:noAutofit/>
          </a:bodyPr>
          <a:lstStyle/>
          <a:p>
            <a:pPr fontAlgn="auto" latinLnBrk="1">
              <a:lnSpc>
                <a:spcPct val="250000"/>
              </a:lnSpc>
            </a:pPr>
            <a:r>
              <a:rPr lang="en-US" altLang="zh-CN" sz="2000" b="1" dirty="0">
                <a:solidFill>
                  <a:srgbClr val="0070C0"/>
                </a:solidFill>
                <a:latin typeface="微软雅黑" panose="020B0503020204020204" charset="-122"/>
                <a:ea typeface="微软雅黑" panose="020B0503020204020204" charset="-122"/>
                <a:sym typeface="+mn-ea"/>
              </a:rPr>
              <a:t>4</a:t>
            </a:r>
            <a:r>
              <a:rPr lang="zh-CN" altLang="en-US" sz="2000" b="1" dirty="0">
                <a:solidFill>
                  <a:srgbClr val="0070C0"/>
                </a:solidFill>
                <a:latin typeface="微软雅黑" panose="020B0503020204020204" charset="-122"/>
                <a:ea typeface="微软雅黑" panose="020B0503020204020204" charset="-122"/>
                <a:sym typeface="+mn-ea"/>
              </a:rPr>
              <a:t>、统计代码段运行时间</a:t>
            </a:r>
            <a:endParaRPr lang="en-US" altLang="zh-CN" sz="20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2000" dirty="0">
                <a:latin typeface="微软雅黑" panose="020B0503020204020204" charset="-122"/>
                <a:ea typeface="微软雅黑" panose="020B0503020204020204" charset="-122"/>
                <a:sym typeface="+mn-ea"/>
              </a:rPr>
              <a:t>不同的算法模型评估除了其在分类能力上的性能外，还需要考虑该分类器的运行时间，即完成模型学习的成本。可以使用如下代码完成对代码段运行时间的统计（注意不同版本代码不同）</a:t>
            </a:r>
            <a:endParaRPr lang="en-US" altLang="zh-CN" sz="2000" dirty="0">
              <a:latin typeface="微软雅黑" panose="020B0503020204020204" charset="-122"/>
              <a:ea typeface="微软雅黑" panose="020B0503020204020204" charset="-122"/>
              <a:sym typeface="+mn-ea"/>
            </a:endParaRPr>
          </a:p>
          <a:p>
            <a:pPr fontAlgn="auto" latinLnBrk="1">
              <a:lnSpc>
                <a:spcPct val="250000"/>
              </a:lnSpc>
            </a:pPr>
            <a:endParaRPr lang="en-US" altLang="zh-CN" sz="2000" dirty="0">
              <a:latin typeface="微软雅黑" panose="020B0503020204020204" charset="-122"/>
              <a:ea typeface="微软雅黑" panose="020B0503020204020204" charset="-122"/>
              <a:sym typeface="+mn-ea"/>
            </a:endParaRPr>
          </a:p>
        </p:txBody>
      </p:sp>
      <p:sp>
        <p:nvSpPr>
          <p:cNvPr id="27" name="矩形 26"/>
          <p:cNvSpPr/>
          <p:nvPr/>
        </p:nvSpPr>
        <p:spPr>
          <a:xfrm>
            <a:off x="980684" y="3417214"/>
            <a:ext cx="10351377" cy="2554545"/>
          </a:xfrm>
          <a:prstGeom prst="rect">
            <a:avLst/>
          </a:prstGeom>
        </p:spPr>
        <p:txBody>
          <a:bodyPr wrap="square">
            <a:spAutoFit/>
          </a:bodyPr>
          <a:lstStyle/>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import time</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200000"/>
              </a:lnSpc>
            </a:pPr>
            <a:r>
              <a:rPr lang="en-US" altLang="zh-CN" sz="1600" b="1" dirty="0" err="1">
                <a:solidFill>
                  <a:srgbClr val="FF0000"/>
                </a:solidFill>
                <a:latin typeface="Courier New" panose="02070309020205020404" pitchFamily="49" charset="0"/>
                <a:cs typeface="Courier New" panose="02070309020205020404" pitchFamily="49" charset="0"/>
              </a:rPr>
              <a:t>startTime</a:t>
            </a:r>
            <a:r>
              <a:rPr lang="en-US" altLang="zh-CN" sz="1600" b="1" dirty="0">
                <a:solidFill>
                  <a:srgbClr val="FF0000"/>
                </a:solidFill>
                <a:latin typeface="Courier New" panose="02070309020205020404" pitchFamily="49" charset="0"/>
                <a:cs typeface="Courier New" panose="02070309020205020404" pitchFamily="49" charset="0"/>
              </a:rPr>
              <a:t> = </a:t>
            </a:r>
            <a:r>
              <a:rPr lang="en-US" altLang="zh-CN" sz="1600" b="1" dirty="0" err="1">
                <a:solidFill>
                  <a:srgbClr val="FF0000"/>
                </a:solidFill>
                <a:latin typeface="Courier New" panose="02070309020205020404" pitchFamily="49" charset="0"/>
                <a:cs typeface="Courier New" panose="02070309020205020404" pitchFamily="49" charset="0"/>
              </a:rPr>
              <a:t>time.clock</a:t>
            </a:r>
            <a:r>
              <a:rPr lang="en-US" altLang="zh-CN" sz="1600" b="1" dirty="0">
                <a:solidFill>
                  <a:srgbClr val="FF0000"/>
                </a:solidFill>
                <a:latin typeface="Courier New" panose="02070309020205020404" pitchFamily="49" charset="0"/>
                <a:cs typeface="Courier New" panose="02070309020205020404" pitchFamily="49" charset="0"/>
              </a:rPr>
              <a:t>()</a:t>
            </a:r>
            <a:endParaRPr lang="en-US" altLang="zh-CN" sz="1600" b="1" dirty="0">
              <a:solidFill>
                <a:srgbClr val="FF0000"/>
              </a:solidFill>
              <a:latin typeface="Courier New" panose="02070309020205020404" pitchFamily="49" charset="0"/>
              <a:cs typeface="Courier New" panose="02070309020205020404" pitchFamily="49" charset="0"/>
            </a:endParaRPr>
          </a:p>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scores = </a:t>
            </a:r>
            <a:r>
              <a:rPr lang="en-US" altLang="zh-CN" sz="1600" b="1" dirty="0" err="1">
                <a:solidFill>
                  <a:srgbClr val="0070C0"/>
                </a:solidFill>
                <a:latin typeface="Courier New" panose="02070309020205020404" pitchFamily="49" charset="0"/>
                <a:cs typeface="Courier New" panose="02070309020205020404" pitchFamily="49" charset="0"/>
              </a:rPr>
              <a:t>cross_val_score</a:t>
            </a:r>
            <a:r>
              <a:rPr lang="en-US" altLang="zh-CN" sz="1600" b="1" dirty="0">
                <a:solidFill>
                  <a:srgbClr val="0070C0"/>
                </a:solidFill>
                <a:latin typeface="Courier New" panose="02070309020205020404" pitchFamily="49" charset="0"/>
                <a:cs typeface="Courier New" panose="02070309020205020404" pitchFamily="49" charset="0"/>
              </a:rPr>
              <a:t>(model, </a:t>
            </a:r>
            <a:r>
              <a:rPr lang="en-US" altLang="zh-CN" sz="1600" b="1" dirty="0" err="1">
                <a:solidFill>
                  <a:srgbClr val="0070C0"/>
                </a:solidFill>
                <a:latin typeface="Courier New" panose="02070309020205020404" pitchFamily="49" charset="0"/>
                <a:cs typeface="Courier New" panose="02070309020205020404" pitchFamily="49" charset="0"/>
              </a:rPr>
              <a:t>train_X</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train_y</a:t>
            </a:r>
            <a:r>
              <a:rPr lang="en-US" altLang="zh-CN" sz="1600" b="1" dirty="0">
                <a:solidFill>
                  <a:srgbClr val="0070C0"/>
                </a:solidFill>
                <a:latin typeface="Courier New" panose="02070309020205020404" pitchFamily="49" charset="0"/>
                <a:cs typeface="Courier New" panose="02070309020205020404" pitchFamily="49" charset="0"/>
              </a:rPr>
              <a:t>, cv=3, scoring=“</a:t>
            </a:r>
            <a:r>
              <a:rPr lang="en-US" altLang="zh-CN" sz="1600" b="1" dirty="0" err="1">
                <a:solidFill>
                  <a:srgbClr val="0070C0"/>
                </a:solidFill>
                <a:latin typeface="Courier New" panose="02070309020205020404" pitchFamily="49" charset="0"/>
                <a:cs typeface="Courier New" panose="02070309020205020404" pitchFamily="49" charset="0"/>
              </a:rPr>
              <a:t>roc_auc</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200000"/>
              </a:lnSpc>
            </a:pPr>
            <a:r>
              <a:rPr lang="en-US" altLang="zh-CN" sz="1600" b="1" dirty="0" err="1">
                <a:solidFill>
                  <a:srgbClr val="FF0000"/>
                </a:solidFill>
                <a:latin typeface="Courier New" panose="02070309020205020404" pitchFamily="49" charset="0"/>
                <a:cs typeface="Courier New" panose="02070309020205020404" pitchFamily="49" charset="0"/>
              </a:rPr>
              <a:t>useTime</a:t>
            </a:r>
            <a:r>
              <a:rPr lang="en-US" altLang="zh-CN" sz="1600" b="1" dirty="0">
                <a:solidFill>
                  <a:srgbClr val="FF0000"/>
                </a:solidFill>
                <a:latin typeface="Courier New" panose="02070309020205020404" pitchFamily="49" charset="0"/>
                <a:cs typeface="Courier New" panose="02070309020205020404" pitchFamily="49" charset="0"/>
              </a:rPr>
              <a:t> = </a:t>
            </a:r>
            <a:r>
              <a:rPr lang="en-US" altLang="zh-CN" sz="1600" b="1" dirty="0" err="1">
                <a:solidFill>
                  <a:srgbClr val="FF0000"/>
                </a:solidFill>
                <a:latin typeface="Courier New" panose="02070309020205020404" pitchFamily="49" charset="0"/>
                <a:cs typeface="Courier New" panose="02070309020205020404" pitchFamily="49" charset="0"/>
              </a:rPr>
              <a:t>time.clock</a:t>
            </a:r>
            <a:r>
              <a:rPr lang="en-US" altLang="zh-CN" sz="1600" b="1" dirty="0">
                <a:solidFill>
                  <a:srgbClr val="FF0000"/>
                </a:solidFill>
                <a:latin typeface="Courier New" panose="02070309020205020404" pitchFamily="49" charset="0"/>
                <a:cs typeface="Courier New" panose="02070309020205020404" pitchFamily="49" charset="0"/>
              </a:rPr>
              <a:t>() - </a:t>
            </a:r>
            <a:r>
              <a:rPr lang="en-US" altLang="zh-CN" sz="1600" b="1" dirty="0" err="1">
                <a:solidFill>
                  <a:srgbClr val="FF0000"/>
                </a:solidFill>
                <a:latin typeface="Courier New" panose="02070309020205020404" pitchFamily="49" charset="0"/>
                <a:cs typeface="Courier New" panose="02070309020205020404" pitchFamily="49" charset="0"/>
              </a:rPr>
              <a:t>startTime</a:t>
            </a:r>
            <a:r>
              <a:rPr lang="en-US" altLang="zh-CN" sz="1600" b="1" dirty="0">
                <a:solidFill>
                  <a:srgbClr val="FF0000"/>
                </a:solidFill>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print("time:%.3f"%(</a:t>
            </a:r>
            <a:r>
              <a:rPr lang="en-US" altLang="zh-CN" sz="1600" b="1" dirty="0" err="1">
                <a:solidFill>
                  <a:srgbClr val="0070C0"/>
                </a:solidFill>
                <a:latin typeface="Courier New" panose="02070309020205020404" pitchFamily="49" charset="0"/>
                <a:cs typeface="Courier New" panose="02070309020205020404" pitchFamily="49" charset="0"/>
              </a:rPr>
              <a:t>useTime</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p:txBody>
      </p:sp>
      <p:pic>
        <p:nvPicPr>
          <p:cNvPr id="2" name="图片 1"/>
          <p:cNvPicPr>
            <a:picLocks noChangeAspect="1"/>
          </p:cNvPicPr>
          <p:nvPr/>
        </p:nvPicPr>
        <p:blipFill>
          <a:blip r:embed="rId1"/>
          <a:stretch>
            <a:fillRect/>
          </a:stretch>
        </p:blipFill>
        <p:spPr>
          <a:xfrm>
            <a:off x="6284969" y="3847065"/>
            <a:ext cx="1516716" cy="367689"/>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 name="组合 15"/>
          <p:cNvGrpSpPr/>
          <p:nvPr/>
        </p:nvGrpSpPr>
        <p:grpSpPr>
          <a:xfrm>
            <a:off x="5600700" y="1109980"/>
            <a:ext cx="6045835" cy="4117975"/>
            <a:chOff x="6057" y="1779"/>
            <a:chExt cx="9521" cy="6485"/>
          </a:xfrm>
        </p:grpSpPr>
        <p:sp>
          <p:nvSpPr>
            <p:cNvPr id="8" name="文本框 7"/>
            <p:cNvSpPr txBox="1"/>
            <p:nvPr/>
          </p:nvSpPr>
          <p:spPr>
            <a:xfrm>
              <a:off x="6696" y="7758"/>
              <a:ext cx="1704" cy="507"/>
            </a:xfrm>
            <a:prstGeom prst="rect">
              <a:avLst/>
            </a:prstGeom>
            <a:noFill/>
          </p:spPr>
          <p:txBody>
            <a:bodyPr wrap="square" rtlCol="0">
              <a:spAutoFit/>
            </a:bodyPr>
            <a:p>
              <a:r>
                <a:rPr lang="zh-CN" altLang="en-US" sz="1500" b="1"/>
                <a:t>随机森林</a:t>
              </a:r>
              <a:endParaRPr lang="zh-CN" altLang="en-US" sz="1500" b="1"/>
            </a:p>
          </p:txBody>
        </p:sp>
        <p:sp>
          <p:nvSpPr>
            <p:cNvPr id="9" name="文本框 8"/>
            <p:cNvSpPr txBox="1"/>
            <p:nvPr/>
          </p:nvSpPr>
          <p:spPr>
            <a:xfrm>
              <a:off x="9427" y="7758"/>
              <a:ext cx="1704" cy="507"/>
            </a:xfrm>
            <a:prstGeom prst="rect">
              <a:avLst/>
            </a:prstGeom>
            <a:noFill/>
          </p:spPr>
          <p:txBody>
            <a:bodyPr wrap="square" rtlCol="0">
              <a:spAutoFit/>
            </a:bodyPr>
            <a:p>
              <a:r>
                <a:rPr lang="zh-CN" altLang="en-US" sz="1500" b="1"/>
                <a:t>决策树</a:t>
              </a:r>
              <a:endParaRPr lang="zh-CN" altLang="en-US" sz="1500" b="1"/>
            </a:p>
          </p:txBody>
        </p:sp>
        <p:sp>
          <p:nvSpPr>
            <p:cNvPr id="10" name="文本框 9"/>
            <p:cNvSpPr txBox="1"/>
            <p:nvPr/>
          </p:nvSpPr>
          <p:spPr>
            <a:xfrm>
              <a:off x="11657" y="7758"/>
              <a:ext cx="1704" cy="507"/>
            </a:xfrm>
            <a:prstGeom prst="rect">
              <a:avLst/>
            </a:prstGeom>
            <a:noFill/>
          </p:spPr>
          <p:txBody>
            <a:bodyPr wrap="square" rtlCol="0">
              <a:spAutoFit/>
            </a:bodyPr>
            <a:p>
              <a:r>
                <a:rPr lang="zh-CN" altLang="en-US" sz="1500" b="1"/>
                <a:t>逻辑</a:t>
              </a:r>
              <a:r>
                <a:rPr lang="zh-CN" altLang="en-US" sz="1500" b="1"/>
                <a:t>回归</a:t>
              </a:r>
              <a:endParaRPr lang="zh-CN" altLang="en-US" sz="1500" b="1"/>
            </a:p>
          </p:txBody>
        </p:sp>
        <p:sp>
          <p:nvSpPr>
            <p:cNvPr id="11" name="文本框 10"/>
            <p:cNvSpPr txBox="1"/>
            <p:nvPr/>
          </p:nvSpPr>
          <p:spPr>
            <a:xfrm>
              <a:off x="13714" y="7758"/>
              <a:ext cx="1865" cy="507"/>
            </a:xfrm>
            <a:prstGeom prst="rect">
              <a:avLst/>
            </a:prstGeom>
            <a:noFill/>
          </p:spPr>
          <p:txBody>
            <a:bodyPr wrap="square" rtlCol="0">
              <a:spAutoFit/>
            </a:bodyPr>
            <a:p>
              <a:r>
                <a:rPr lang="zh-CN" altLang="en-US" sz="1500" b="1"/>
                <a:t>支持</a:t>
              </a:r>
              <a:r>
                <a:rPr lang="zh-CN" altLang="en-US" sz="1500" b="1"/>
                <a:t>向量机</a:t>
              </a:r>
              <a:endParaRPr lang="zh-CN" altLang="en-US" sz="1500" b="1"/>
            </a:p>
          </p:txBody>
        </p:sp>
        <p:sp>
          <p:nvSpPr>
            <p:cNvPr id="12" name="文本框 11"/>
            <p:cNvSpPr txBox="1"/>
            <p:nvPr/>
          </p:nvSpPr>
          <p:spPr>
            <a:xfrm>
              <a:off x="6057" y="1779"/>
              <a:ext cx="1205" cy="5572"/>
            </a:xfrm>
            <a:prstGeom prst="rect">
              <a:avLst/>
            </a:prstGeom>
            <a:noFill/>
          </p:spPr>
          <p:txBody>
            <a:bodyPr wrap="square" rtlCol="0">
              <a:spAutoFit/>
            </a:bodyPr>
            <a:p>
              <a:pPr fontAlgn="auto">
                <a:lnSpc>
                  <a:spcPct val="200000"/>
                </a:lnSpc>
              </a:pPr>
              <a:r>
                <a:rPr lang="en-US" altLang="zh-CN" sz="1600" b="1"/>
                <a:t>0.58</a:t>
              </a:r>
              <a:endParaRPr lang="en-US" altLang="zh-CN" sz="1600" b="1"/>
            </a:p>
            <a:p>
              <a:pPr fontAlgn="auto">
                <a:lnSpc>
                  <a:spcPct val="200000"/>
                </a:lnSpc>
              </a:pPr>
              <a:r>
                <a:rPr lang="en-US" altLang="zh-CN" sz="1600" b="1"/>
                <a:t>0.56</a:t>
              </a:r>
              <a:endParaRPr lang="en-US" altLang="zh-CN" sz="1600" b="1"/>
            </a:p>
            <a:p>
              <a:pPr fontAlgn="auto">
                <a:lnSpc>
                  <a:spcPct val="200000"/>
                </a:lnSpc>
              </a:pPr>
              <a:r>
                <a:rPr lang="en-US" altLang="zh-CN" sz="1600" b="1"/>
                <a:t>0.54</a:t>
              </a:r>
              <a:endParaRPr lang="en-US" altLang="zh-CN" sz="1600" b="1"/>
            </a:p>
            <a:p>
              <a:pPr fontAlgn="auto">
                <a:lnSpc>
                  <a:spcPct val="200000"/>
                </a:lnSpc>
              </a:pPr>
              <a:r>
                <a:rPr lang="en-US" altLang="zh-CN" sz="1600" b="1"/>
                <a:t>0.52</a:t>
              </a:r>
              <a:endParaRPr lang="en-US" altLang="zh-CN" sz="1600" b="1"/>
            </a:p>
            <a:p>
              <a:pPr fontAlgn="auto">
                <a:lnSpc>
                  <a:spcPct val="200000"/>
                </a:lnSpc>
              </a:pPr>
              <a:r>
                <a:rPr lang="en-US" altLang="zh-CN" sz="1600" b="1"/>
                <a:t>0.50</a:t>
              </a:r>
              <a:endParaRPr lang="en-US" altLang="zh-CN" sz="1600" b="1"/>
            </a:p>
            <a:p>
              <a:pPr fontAlgn="auto">
                <a:lnSpc>
                  <a:spcPct val="200000"/>
                </a:lnSpc>
              </a:pPr>
              <a:r>
                <a:rPr lang="en-US" altLang="zh-CN" sz="1600" b="1"/>
                <a:t>0.48</a:t>
              </a:r>
              <a:endParaRPr lang="en-US" altLang="zh-CN" sz="1600" b="1"/>
            </a:p>
            <a:p>
              <a:pPr fontAlgn="auto">
                <a:lnSpc>
                  <a:spcPct val="200000"/>
                </a:lnSpc>
              </a:pPr>
              <a:r>
                <a:rPr lang="en-US" altLang="zh-CN" sz="1600" b="1"/>
                <a:t>0.46</a:t>
              </a:r>
              <a:endParaRPr lang="en-US" altLang="zh-CN" sz="1600" b="1"/>
            </a:p>
          </p:txBody>
        </p:sp>
        <p:graphicFrame>
          <p:nvGraphicFramePr>
            <p:cNvPr id="13" name="对象 12"/>
            <p:cNvGraphicFramePr/>
            <p:nvPr/>
          </p:nvGraphicFramePr>
          <p:xfrm>
            <a:off x="6932" y="2192"/>
            <a:ext cx="8038" cy="5127"/>
          </p:xfrm>
          <a:graphic>
            <a:graphicData uri="http://schemas.openxmlformats.org/presentationml/2006/ole">
              <mc:AlternateContent xmlns:mc="http://schemas.openxmlformats.org/markup-compatibility/2006">
                <mc:Choice xmlns:v="urn:schemas-microsoft-com:vml" Requires="v">
                  <p:oleObj spid="_x0000_s14" name="" r:id="rId1" imgW="4248150" imgH="3400425" progId="Paint.Picture">
                    <p:embed/>
                  </p:oleObj>
                </mc:Choice>
                <mc:Fallback>
                  <p:oleObj name="" r:id="rId1" imgW="4248150" imgH="3400425" progId="Paint.Picture">
                    <p:embed/>
                    <p:pic>
                      <p:nvPicPr>
                        <p:cNvPr id="0" name="图片 13"/>
                        <p:cNvPicPr/>
                        <p:nvPr/>
                      </p:nvPicPr>
                      <p:blipFill>
                        <a:blip r:embed="rId2"/>
                        <a:stretch>
                          <a:fillRect/>
                        </a:stretch>
                      </p:blipFill>
                      <p:spPr>
                        <a:xfrm>
                          <a:off x="6932" y="2192"/>
                          <a:ext cx="8038" cy="5127"/>
                        </a:xfrm>
                        <a:prstGeom prst="rect">
                          <a:avLst/>
                        </a:prstGeom>
                      </p:spPr>
                    </p:pic>
                  </p:oleObj>
                </mc:Fallback>
              </mc:AlternateContent>
            </a:graphicData>
          </a:graphic>
        </p:graphicFrame>
      </p:grpSp>
      <p:sp>
        <p:nvSpPr>
          <p:cNvPr id="17" name="文本框 16"/>
          <p:cNvSpPr txBox="1"/>
          <p:nvPr/>
        </p:nvSpPr>
        <p:spPr>
          <a:xfrm>
            <a:off x="281940" y="2141220"/>
            <a:ext cx="4888230" cy="1476375"/>
          </a:xfrm>
          <a:prstGeom prst="rect">
            <a:avLst/>
          </a:prstGeom>
          <a:noFill/>
        </p:spPr>
        <p:txBody>
          <a:bodyPr wrap="square" rtlCol="0">
            <a:spAutoFit/>
          </a:bodyPr>
          <a:p>
            <a:pPr fontAlgn="auto">
              <a:lnSpc>
                <a:spcPct val="150000"/>
              </a:lnSpc>
            </a:pPr>
            <a:r>
              <a:rPr lang="zh-CN" altLang="en-US" sz="2000" b="1"/>
              <a:t>右图是训练集（样本</a:t>
            </a:r>
            <a:r>
              <a:rPr lang="zh-CN" altLang="en-US" sz="2000" b="1"/>
              <a:t>平衡、二分类）上得到</a:t>
            </a:r>
            <a:r>
              <a:rPr lang="zh-CN" altLang="en-US" sz="2000" b="1"/>
              <a:t>的四个模型的准确率。从图中是否可以得出决策树会在测试集上得到最佳的性能？</a:t>
            </a:r>
            <a:endParaRPr lang="zh-CN" altLang="en-US" sz="2000" b="1"/>
          </a:p>
        </p:txBody>
      </p:sp>
      <p:sp>
        <p:nvSpPr>
          <p:cNvPr id="17409" name="文本框 6"/>
          <p:cNvSpPr txBox="1"/>
          <p:nvPr/>
        </p:nvSpPr>
        <p:spPr>
          <a:xfrm>
            <a:off x="1007198" y="383858"/>
            <a:ext cx="3438525" cy="398780"/>
          </a:xfrm>
          <a:prstGeom prst="rect">
            <a:avLst/>
          </a:prstGeom>
          <a:noFill/>
          <a:ln w="9525">
            <a:noFill/>
          </a:ln>
        </p:spPr>
        <p:txBody>
          <a:bodyPr anchor="t">
            <a:spAutoFit/>
          </a:bodyPr>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18" name="文本框 17"/>
          <p:cNvSpPr txBox="1"/>
          <p:nvPr/>
        </p:nvSpPr>
        <p:spPr>
          <a:xfrm>
            <a:off x="281940" y="3926840"/>
            <a:ext cx="4888230" cy="1476375"/>
          </a:xfrm>
          <a:prstGeom prst="rect">
            <a:avLst/>
          </a:prstGeom>
          <a:noFill/>
        </p:spPr>
        <p:txBody>
          <a:bodyPr wrap="square" rtlCol="0">
            <a:spAutoFit/>
          </a:bodyPr>
          <a:p>
            <a:pPr fontAlgn="auto">
              <a:lnSpc>
                <a:spcPct val="150000"/>
              </a:lnSpc>
            </a:pPr>
            <a:r>
              <a:rPr lang="zh-CN" altLang="en-US" sz="2000" b="1"/>
              <a:t>四个模型的平均准确率在</a:t>
            </a:r>
            <a:r>
              <a:rPr lang="en-US" altLang="zh-CN" sz="2000" b="1"/>
              <a:t>0.5</a:t>
            </a:r>
            <a:r>
              <a:rPr lang="zh-CN" altLang="en-US" sz="2000" b="1"/>
              <a:t>上下波动。对于二分类算法来说，</a:t>
            </a:r>
            <a:r>
              <a:rPr lang="en-US" altLang="zh-CN" sz="2000" b="1"/>
              <a:t>0.5</a:t>
            </a:r>
            <a:r>
              <a:rPr lang="zh-CN" altLang="en-US" sz="2000" b="1"/>
              <a:t>就是随机猜测的结果。可以判断四个模型的建模都是无效</a:t>
            </a:r>
            <a:r>
              <a:rPr lang="zh-CN" altLang="en-US" sz="2000" b="1"/>
              <a:t>的！</a:t>
            </a:r>
            <a:endParaRPr lang="zh-CN" altLang="en-US" sz="2000" b="1"/>
          </a:p>
        </p:txBody>
      </p:sp>
      <p:sp>
        <p:nvSpPr>
          <p:cNvPr id="2" name="文本框 1"/>
          <p:cNvSpPr txBox="1"/>
          <p:nvPr/>
        </p:nvSpPr>
        <p:spPr>
          <a:xfrm>
            <a:off x="257810" y="1185545"/>
            <a:ext cx="2586990" cy="460375"/>
          </a:xfrm>
          <a:prstGeom prst="rect">
            <a:avLst/>
          </a:prstGeom>
          <a:noFill/>
        </p:spPr>
        <p:txBody>
          <a:bodyPr wrap="square" rtlCol="0">
            <a:spAutoFit/>
          </a:bodyPr>
          <a:p>
            <a:r>
              <a:rPr lang="zh-CN" altLang="en-US" sz="2400" b="1">
                <a:solidFill>
                  <a:srgbClr val="FF0000"/>
                </a:solidFill>
              </a:rPr>
              <a:t>无效建模</a:t>
            </a:r>
            <a:endParaRPr lang="zh-CN" altLang="en-US" sz="2400" b="1">
              <a:solidFill>
                <a:srgbClr val="FF0000"/>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dirty="0">
                <a:solidFill>
                  <a:schemeClr val="bg1"/>
                </a:solidFill>
                <a:latin typeface="Arial" panose="020B0604020202020204" pitchFamily="34" charset="0"/>
                <a:ea typeface="思源黑体 CN Medium" panose="020B0600000000000000" charset="-122"/>
              </a:rPr>
              <a:t>03</a:t>
            </a:r>
            <a:endParaRPr lang="en-US" altLang="zh-CN" sz="6000" b="1" dirty="0">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922576"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dirty="0">
                <a:solidFill>
                  <a:schemeClr val="tx1"/>
                </a:solidFill>
                <a:latin typeface="Arial" panose="020B0604020202020204" pitchFamily="34" charset="0"/>
                <a:ea typeface="微软雅黑" panose="020B0503020204020204" charset="-122"/>
                <a:sym typeface="Arial" panose="020B0604020202020204" pitchFamily="34" charset="0"/>
              </a:rPr>
              <a:t>实验步骤与要求</a:t>
            </a:r>
            <a:endParaRPr lang="en-US" altLang="zh-CN" sz="2400"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69950" y="957892"/>
            <a:ext cx="10820400" cy="602857"/>
          </a:xfrm>
          <a:prstGeom prst="rect">
            <a:avLst/>
          </a:prstGeom>
          <a:noFill/>
        </p:spPr>
        <p:txBody>
          <a:bodyPr wrap="square" rtlCol="0">
            <a:spAutoFit/>
          </a:bodyPr>
          <a:lstStyle/>
          <a:p>
            <a:pPr latinLnBrk="1">
              <a:lnSpc>
                <a:spcPct val="250000"/>
              </a:lnSpc>
            </a:pPr>
            <a:r>
              <a:rPr lang="zh-CN" altLang="en-US" sz="1600" b="1" dirty="0">
                <a:solidFill>
                  <a:srgbClr val="0070C0"/>
                </a:solidFill>
                <a:latin typeface="微软雅黑" panose="020B0503020204020204" charset="-122"/>
                <a:ea typeface="微软雅黑" panose="020B0503020204020204" charset="-122"/>
                <a:cs typeface="微软雅黑" panose="020B0503020204020204" charset="-122"/>
                <a:sym typeface="+mn-ea"/>
              </a:rPr>
              <a:t>导入相关库文件</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1414630" y="1903998"/>
            <a:ext cx="6917167" cy="4635715"/>
          </a:xfrm>
          <a:prstGeom prst="rect">
            <a:avLst/>
          </a:prstGeom>
        </p:spPr>
      </p:pic>
      <p:sp>
        <p:nvSpPr>
          <p:cNvPr id="4" name="右大括号 3"/>
          <p:cNvSpPr/>
          <p:nvPr/>
        </p:nvSpPr>
        <p:spPr>
          <a:xfrm>
            <a:off x="8138160" y="4468345"/>
            <a:ext cx="430306" cy="1985741"/>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8649146" y="5405677"/>
            <a:ext cx="1721223" cy="338554"/>
          </a:xfrm>
          <a:prstGeom prst="rect">
            <a:avLst/>
          </a:prstGeom>
          <a:noFill/>
        </p:spPr>
        <p:txBody>
          <a:bodyPr wrap="square" rtlCol="0">
            <a:spAutoFit/>
          </a:bodyPr>
          <a:lstStyle/>
          <a:p>
            <a:r>
              <a:rPr lang="zh-CN" altLang="en-US" sz="1600" dirty="0">
                <a:solidFill>
                  <a:srgbClr val="0070C0"/>
                </a:solidFill>
              </a:rPr>
              <a:t>机器学习算法</a:t>
            </a:r>
            <a:endParaRPr lang="zh-CN" altLang="en-US" sz="1600" dirty="0">
              <a:solidFill>
                <a:srgbClr val="0070C0"/>
              </a:solidFill>
            </a:endParaRPr>
          </a:p>
        </p:txBody>
      </p:sp>
      <p:sp>
        <p:nvSpPr>
          <p:cNvPr id="9" name="文本框 8"/>
          <p:cNvSpPr txBox="1"/>
          <p:nvPr/>
        </p:nvSpPr>
        <p:spPr>
          <a:xfrm>
            <a:off x="6886686" y="4000656"/>
            <a:ext cx="1721223" cy="338554"/>
          </a:xfrm>
          <a:prstGeom prst="rect">
            <a:avLst/>
          </a:prstGeom>
          <a:noFill/>
        </p:spPr>
        <p:txBody>
          <a:bodyPr wrap="square" rtlCol="0">
            <a:spAutoFit/>
          </a:bodyPr>
          <a:lstStyle/>
          <a:p>
            <a:r>
              <a:rPr lang="zh-CN" altLang="en-US" sz="1600" dirty="0">
                <a:solidFill>
                  <a:srgbClr val="0070C0"/>
                </a:solidFill>
              </a:rPr>
              <a:t>算法评估工具</a:t>
            </a:r>
            <a:endParaRPr lang="zh-CN" altLang="en-US" sz="1600" dirty="0">
              <a:solidFill>
                <a:srgbClr val="0070C0"/>
              </a:solidFill>
            </a:endParaRPr>
          </a:p>
        </p:txBody>
      </p:sp>
      <p:sp>
        <p:nvSpPr>
          <p:cNvPr id="11" name="文本框 10"/>
          <p:cNvSpPr txBox="1"/>
          <p:nvPr/>
        </p:nvSpPr>
        <p:spPr>
          <a:xfrm>
            <a:off x="7917630" y="3429000"/>
            <a:ext cx="2705548" cy="338554"/>
          </a:xfrm>
          <a:prstGeom prst="rect">
            <a:avLst/>
          </a:prstGeom>
          <a:noFill/>
        </p:spPr>
        <p:txBody>
          <a:bodyPr wrap="square" rtlCol="0">
            <a:spAutoFit/>
          </a:bodyPr>
          <a:lstStyle/>
          <a:p>
            <a:r>
              <a:rPr lang="zh-CN" altLang="en-US" sz="1600" dirty="0">
                <a:solidFill>
                  <a:srgbClr val="0070C0"/>
                </a:solidFill>
              </a:rPr>
              <a:t>训练集和测试集切分工具</a:t>
            </a:r>
            <a:endParaRPr lang="zh-CN" altLang="en-US" sz="1600" dirty="0">
              <a:solidFill>
                <a:srgbClr val="0070C0"/>
              </a:solidFill>
            </a:endParaRPr>
          </a:p>
        </p:txBody>
      </p:sp>
      <p:sp>
        <p:nvSpPr>
          <p:cNvPr id="12" name="文本框 11"/>
          <p:cNvSpPr txBox="1"/>
          <p:nvPr/>
        </p:nvSpPr>
        <p:spPr>
          <a:xfrm>
            <a:off x="7747297" y="3763832"/>
            <a:ext cx="3861995" cy="338554"/>
          </a:xfrm>
          <a:prstGeom prst="rect">
            <a:avLst/>
          </a:prstGeom>
          <a:noFill/>
        </p:spPr>
        <p:txBody>
          <a:bodyPr wrap="square" rtlCol="0">
            <a:spAutoFit/>
          </a:bodyPr>
          <a:lstStyle/>
          <a:p>
            <a:r>
              <a:rPr lang="zh-CN" altLang="en-US" sz="1600" dirty="0">
                <a:solidFill>
                  <a:srgbClr val="0070C0"/>
                </a:solidFill>
              </a:rPr>
              <a:t>交叉验证工具</a:t>
            </a:r>
            <a:endParaRPr lang="zh-CN" altLang="en-US" sz="1600" dirty="0">
              <a:solidFill>
                <a:srgbClr val="0070C0"/>
              </a:solidFill>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2306955"/>
          </a:xfrm>
          <a:prstGeom prst="rect">
            <a:avLst/>
          </a:prstGeom>
          <a:noFill/>
        </p:spPr>
        <p:txBody>
          <a:bodyPr wrap="square" rtlCol="0">
            <a:spAutoFit/>
          </a:bodyPr>
          <a:lstStyle/>
          <a:p>
            <a:pPr indent="0" fontAlgn="auto" latinLnBrk="1">
              <a:lnSpc>
                <a:spcPct val="150000"/>
              </a:lnSpc>
            </a:pPr>
            <a:r>
              <a:rPr lang="en-US" altLang="zh-CN" sz="2400" b="1" dirty="0">
                <a:solidFill>
                  <a:srgbClr val="0070C0"/>
                </a:solidFill>
                <a:latin typeface="微软雅黑" panose="020B0503020204020204" charset="-122"/>
                <a:ea typeface="微软雅黑" panose="020B0503020204020204" charset="-122"/>
                <a:sym typeface="+mn-ea"/>
              </a:rPr>
              <a:t>1</a:t>
            </a:r>
            <a:r>
              <a:rPr lang="zh-CN" altLang="en-US" sz="2400" b="1" dirty="0">
                <a:solidFill>
                  <a:srgbClr val="0070C0"/>
                </a:solidFill>
                <a:latin typeface="微软雅黑" panose="020B0503020204020204" charset="-122"/>
                <a:ea typeface="微软雅黑" panose="020B0503020204020204" charset="-122"/>
                <a:sym typeface="+mn-ea"/>
              </a:rPr>
              <a:t>、数据装载</a:t>
            </a:r>
            <a:endParaRPr lang="en-US" altLang="zh-CN" sz="24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zh-CN" altLang="en-US" sz="2400" dirty="0">
                <a:sym typeface="+mn-ea"/>
              </a:rPr>
              <a:t>   将数据集（</a:t>
            </a:r>
            <a:r>
              <a:rPr lang="en-US" altLang="zh-CN" sz="2400" dirty="0">
                <a:sym typeface="+mn-ea"/>
              </a:rPr>
              <a:t>bank-preprocess.csv</a:t>
            </a:r>
            <a:r>
              <a:rPr lang="zh-CN" altLang="en-US" sz="2400" dirty="0">
                <a:sym typeface="+mn-ea"/>
              </a:rPr>
              <a:t>）读入到</a:t>
            </a:r>
            <a:r>
              <a:rPr lang="en-US" altLang="zh-CN" sz="2400" dirty="0" err="1">
                <a:sym typeface="+mn-ea"/>
              </a:rPr>
              <a:t>DataFrame</a:t>
            </a:r>
            <a:r>
              <a:rPr lang="zh-CN" altLang="en-US" sz="2400" dirty="0">
                <a:sym typeface="+mn-ea"/>
              </a:rPr>
              <a:t>变量中，使用</a:t>
            </a:r>
            <a:r>
              <a:rPr lang="en-US" altLang="zh-CN" sz="2400" dirty="0">
                <a:sym typeface="+mn-ea"/>
              </a:rPr>
              <a:t>head()</a:t>
            </a:r>
            <a:r>
              <a:rPr lang="zh-CN" altLang="en-US" sz="2400" dirty="0">
                <a:sym typeface="+mn-ea"/>
              </a:rPr>
              <a:t>方法观察数据读入是否正确。使用</a:t>
            </a:r>
            <a:r>
              <a:rPr lang="en-US" altLang="zh-CN" sz="2400" dirty="0">
                <a:sym typeface="+mn-ea"/>
              </a:rPr>
              <a:t>shape</a:t>
            </a:r>
            <a:r>
              <a:rPr lang="zh-CN" altLang="en-US" sz="2400" dirty="0">
                <a:sym typeface="+mn-ea"/>
              </a:rPr>
              <a:t>观察读入的数据为</a:t>
            </a:r>
            <a:r>
              <a:rPr lang="en-US" altLang="zh-CN" sz="2400" dirty="0">
                <a:sym typeface="+mn-ea"/>
              </a:rPr>
              <a:t>39803</a:t>
            </a:r>
            <a:r>
              <a:rPr lang="zh-CN" altLang="en-US" sz="2400" dirty="0">
                <a:sym typeface="+mn-ea"/>
              </a:rPr>
              <a:t>行，</a:t>
            </a:r>
            <a:r>
              <a:rPr lang="en-US" altLang="zh-CN" sz="2400" dirty="0">
                <a:sym typeface="+mn-ea"/>
              </a:rPr>
              <a:t>47</a:t>
            </a:r>
            <a:r>
              <a:rPr lang="zh-CN" altLang="en-US" sz="2400" dirty="0">
                <a:sym typeface="+mn-ea"/>
              </a:rPr>
              <a:t>列</a:t>
            </a:r>
            <a:endParaRPr lang="en-US" altLang="zh-CN" sz="2400" dirty="0">
              <a:sym typeface="+mn-ea"/>
            </a:endParaRPr>
          </a:p>
          <a:p>
            <a:pPr indent="0" fontAlgn="auto" latinLnBrk="1">
              <a:lnSpc>
                <a:spcPct val="150000"/>
              </a:lnSpc>
            </a:pPr>
            <a:endParaRPr lang="zh-CN" altLang="en-US" sz="2400" dirty="0">
              <a:sym typeface="+mn-ea"/>
            </a:endParaRPr>
          </a:p>
        </p:txBody>
      </p:sp>
      <p:sp>
        <p:nvSpPr>
          <p:cNvPr id="2" name="矩形 1"/>
          <p:cNvSpPr/>
          <p:nvPr/>
        </p:nvSpPr>
        <p:spPr>
          <a:xfrm>
            <a:off x="984698" y="5348511"/>
            <a:ext cx="9945071" cy="1198880"/>
          </a:xfrm>
          <a:prstGeom prst="rect">
            <a:avLst/>
          </a:prstGeom>
        </p:spPr>
        <p:txBody>
          <a:bodyPr wrap="square">
            <a:spAutoFit/>
          </a:bodyPr>
          <a:lstStyle/>
          <a:p>
            <a:pPr indent="0" fontAlgn="auto">
              <a:lnSpc>
                <a:spcPct val="150000"/>
              </a:lnSpc>
            </a:pPr>
            <a:r>
              <a:rPr lang="zh-CN" altLang="en-US" sz="2400" b="1" dirty="0">
                <a:solidFill>
                  <a:schemeClr val="tx1"/>
                </a:solidFill>
              </a:rPr>
              <a:t>注意，此次装载的是上一实验中已经进行过预处理的数据集，同一记录之间数据以逗号分隔。</a:t>
            </a:r>
            <a:endParaRPr lang="zh-CN" altLang="en-US" sz="2400" b="1" dirty="0">
              <a:solidFill>
                <a:schemeClr val="tx1"/>
              </a:solidFill>
            </a:endParaRPr>
          </a:p>
        </p:txBody>
      </p:sp>
      <p:pic>
        <p:nvPicPr>
          <p:cNvPr id="4" name="图片 3"/>
          <p:cNvPicPr>
            <a:picLocks noChangeAspect="1"/>
          </p:cNvPicPr>
          <p:nvPr/>
        </p:nvPicPr>
        <p:blipFill>
          <a:blip r:embed="rId1"/>
          <a:stretch>
            <a:fillRect/>
          </a:stretch>
        </p:blipFill>
        <p:spPr>
          <a:xfrm>
            <a:off x="984885" y="2743200"/>
            <a:ext cx="10298430" cy="2606040"/>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Number_1"/>
          <p:cNvSpPr/>
          <p:nvPr>
            <p:custDataLst>
              <p:tags r:id="rId1"/>
            </p:custDataLst>
          </p:nvPr>
        </p:nvSpPr>
        <p:spPr>
          <a:xfrm>
            <a:off x="5002213" y="1718310"/>
            <a:ext cx="379413" cy="379413"/>
          </a:xfrm>
          <a:prstGeom prst="ellipse">
            <a:avLst/>
          </a:prstGeom>
          <a:solidFill>
            <a:srgbClr val="0070C0"/>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r>
              <a:rPr lang="en-US" altLang="zh-CN"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1</a:t>
            </a:r>
            <a:endParaRPr lang="zh-CN" altLang="en-US"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14" name="MH_Number_2"/>
          <p:cNvSpPr/>
          <p:nvPr>
            <p:custDataLst>
              <p:tags r:id="rId2"/>
            </p:custDataLst>
          </p:nvPr>
        </p:nvSpPr>
        <p:spPr>
          <a:xfrm>
            <a:off x="5002213" y="2704148"/>
            <a:ext cx="379413" cy="379413"/>
          </a:xfrm>
          <a:prstGeom prst="ellipse">
            <a:avLst/>
          </a:prstGeom>
          <a:solidFill>
            <a:schemeClr val="tx1"/>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r>
              <a:rPr lang="en-US" altLang="zh-CN"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2</a:t>
            </a:r>
            <a:endParaRPr lang="zh-CN" altLang="en-US"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16" name="MH_Number_3"/>
          <p:cNvSpPr/>
          <p:nvPr>
            <p:custDataLst>
              <p:tags r:id="rId3"/>
            </p:custDataLst>
          </p:nvPr>
        </p:nvSpPr>
        <p:spPr>
          <a:xfrm>
            <a:off x="5002213" y="3689985"/>
            <a:ext cx="379413" cy="379413"/>
          </a:xfrm>
          <a:prstGeom prst="ellipse">
            <a:avLst/>
          </a:prstGeom>
          <a:solidFill>
            <a:srgbClr val="0070C0"/>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auto"/>
            <a:r>
              <a:rPr lang="en-US" altLang="zh-CN"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rPr>
              <a:t>3</a:t>
            </a:r>
            <a:endParaRPr lang="zh-CN" altLang="en-US" sz="2110" b="1" strike="noStrike" noProof="1">
              <a:solidFill>
                <a:schemeClr val="bg1"/>
              </a:solidFill>
              <a:latin typeface="Arial" panose="020B0604020202020204" pitchFamily="34" charset="0"/>
              <a:ea typeface="微软雅黑" panose="020B0503020204020204" charset="-122"/>
              <a:cs typeface="Times New Roman" panose="02020603050405020304" pitchFamily="18" charset="0"/>
              <a:sym typeface="Arial" panose="020B0604020202020204" pitchFamily="34" charset="0"/>
            </a:endParaRPr>
          </a:p>
        </p:txBody>
      </p:sp>
      <p:sp>
        <p:nvSpPr>
          <p:cNvPr id="24" name="MH_Entry_1"/>
          <p:cNvSpPr/>
          <p:nvPr>
            <p:custDataLst>
              <p:tags r:id="rId4"/>
            </p:custDataLst>
          </p:nvPr>
        </p:nvSpPr>
        <p:spPr>
          <a:xfrm>
            <a:off x="5734050" y="1769587"/>
            <a:ext cx="2251075" cy="27686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fontAlgn="auto"/>
            <a:r>
              <a:rPr lang="zh-CN" altLang="en-US" strike="noStrike" kern="0" noProof="1">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rPr>
              <a:t>实验概述</a:t>
            </a:r>
            <a:endParaRPr lang="zh-CN" altLang="en-US" strike="noStrike" kern="0" noProof="1">
              <a:ln>
                <a:noFill/>
              </a:ln>
              <a:solidFill>
                <a:prstClr val="black"/>
              </a:solidFill>
              <a:effectLst/>
              <a:uLnTx/>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8" name="MH_Entry_1"/>
          <p:cNvSpPr/>
          <p:nvPr>
            <p:custDataLst>
              <p:tags r:id="rId5"/>
            </p:custDataLst>
          </p:nvPr>
        </p:nvSpPr>
        <p:spPr>
          <a:xfrm>
            <a:off x="5734050" y="3741192"/>
            <a:ext cx="2251075" cy="27699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kern="0" noProof="1">
                <a:solidFill>
                  <a:prstClr val="black"/>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实验步骤与要求</a:t>
            </a:r>
            <a:endParaRPr lang="zh-CN" altLang="en-US" kern="0" noProof="1">
              <a:solidFill>
                <a:prstClr val="black"/>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10" name="MH_Entry_1"/>
          <p:cNvSpPr/>
          <p:nvPr>
            <p:custDataLst>
              <p:tags r:id="rId6"/>
            </p:custDataLst>
          </p:nvPr>
        </p:nvSpPr>
        <p:spPr>
          <a:xfrm>
            <a:off x="5684838" y="2754562"/>
            <a:ext cx="2251075" cy="27699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kern="0" noProof="1">
                <a:solidFill>
                  <a:prstClr val="black"/>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预备知识</a:t>
            </a:r>
            <a:endParaRPr lang="zh-CN" altLang="en-US" kern="0" noProof="1">
              <a:solidFill>
                <a:prstClr val="black"/>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ustDataLst>
      <p:tags r:id="rId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476375"/>
          </a:xfrm>
          <a:prstGeom prst="rect">
            <a:avLst/>
          </a:prstGeom>
          <a:noFill/>
        </p:spPr>
        <p:txBody>
          <a:bodyPr wrap="square" rtlCol="0">
            <a:spAutoFit/>
          </a:bodyPr>
          <a:lstStyle/>
          <a:p>
            <a:pPr indent="0" fontAlgn="auto" latinLnBrk="1">
              <a:lnSpc>
                <a:spcPct val="150000"/>
              </a:lnSpc>
            </a:pPr>
            <a:r>
              <a:rPr lang="en-US" altLang="zh-CN" sz="2000" b="1" dirty="0">
                <a:solidFill>
                  <a:srgbClr val="0070C0"/>
                </a:solidFill>
                <a:latin typeface="微软雅黑" panose="020B0503020204020204" charset="-122"/>
                <a:ea typeface="微软雅黑" panose="020B0503020204020204" charset="-122"/>
                <a:sym typeface="+mn-ea"/>
              </a:rPr>
              <a:t>2</a:t>
            </a:r>
            <a:r>
              <a:rPr lang="zh-CN" altLang="en-US" sz="2000" b="1" dirty="0">
                <a:solidFill>
                  <a:srgbClr val="0070C0"/>
                </a:solidFill>
                <a:latin typeface="微软雅黑" panose="020B0503020204020204" charset="-122"/>
                <a:ea typeface="微软雅黑" panose="020B0503020204020204" charset="-122"/>
                <a:sym typeface="+mn-ea"/>
              </a:rPr>
              <a:t>、切分训练集和测试集</a:t>
            </a:r>
            <a:endParaRPr lang="en-US" altLang="zh-CN" sz="20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zh-CN" altLang="en-US" sz="2000" dirty="0">
                <a:sym typeface="+mn-ea"/>
              </a:rPr>
              <a:t>   要求将数据集的变量与标签（目标）分离，分别保存在变量</a:t>
            </a:r>
            <a:r>
              <a:rPr lang="en-US" altLang="zh-CN" sz="2000" dirty="0">
                <a:sym typeface="+mn-ea"/>
              </a:rPr>
              <a:t>X</a:t>
            </a:r>
            <a:r>
              <a:rPr lang="zh-CN" altLang="en-US" sz="2000" dirty="0">
                <a:sym typeface="+mn-ea"/>
              </a:rPr>
              <a:t>和</a:t>
            </a:r>
            <a:r>
              <a:rPr lang="en-US" altLang="zh-CN" sz="2000" dirty="0">
                <a:sym typeface="+mn-ea"/>
              </a:rPr>
              <a:t>Y</a:t>
            </a:r>
            <a:r>
              <a:rPr lang="zh-CN" altLang="en-US" sz="2000" dirty="0">
                <a:sym typeface="+mn-ea"/>
              </a:rPr>
              <a:t>中；将数据集按照训练集</a:t>
            </a:r>
            <a:r>
              <a:rPr lang="en-US" altLang="zh-CN" sz="2000" dirty="0">
                <a:sym typeface="+mn-ea"/>
              </a:rPr>
              <a:t>80%</a:t>
            </a:r>
            <a:r>
              <a:rPr lang="zh-CN" altLang="en-US" sz="2000" dirty="0">
                <a:sym typeface="+mn-ea"/>
              </a:rPr>
              <a:t>，测试集</a:t>
            </a:r>
            <a:r>
              <a:rPr lang="en-US" altLang="zh-CN" sz="2000" dirty="0">
                <a:sym typeface="+mn-ea"/>
              </a:rPr>
              <a:t>20%</a:t>
            </a:r>
            <a:r>
              <a:rPr lang="zh-CN" altLang="en-US" sz="2000" dirty="0">
                <a:sym typeface="+mn-ea"/>
              </a:rPr>
              <a:t>的比例进行切割。（为了方便实验， </a:t>
            </a:r>
            <a:r>
              <a:rPr lang="en-US" altLang="zh-CN" sz="2000" dirty="0" err="1">
                <a:sym typeface="+mn-ea"/>
              </a:rPr>
              <a:t>random_state</a:t>
            </a:r>
            <a:r>
              <a:rPr lang="en-US" altLang="zh-CN" sz="2000" dirty="0">
                <a:sym typeface="+mn-ea"/>
              </a:rPr>
              <a:t>=11</a:t>
            </a:r>
            <a:r>
              <a:rPr lang="zh-CN" altLang="en-US" sz="2000" dirty="0">
                <a:sym typeface="+mn-ea"/>
              </a:rPr>
              <a:t>）</a:t>
            </a:r>
            <a:endParaRPr lang="zh-CN" altLang="en-US" sz="2000" dirty="0">
              <a:sym typeface="+mn-ea"/>
            </a:endParaRPr>
          </a:p>
        </p:txBody>
      </p:sp>
      <p:pic>
        <p:nvPicPr>
          <p:cNvPr id="8" name="图片 7"/>
          <p:cNvPicPr>
            <a:picLocks noChangeAspect="1"/>
          </p:cNvPicPr>
          <p:nvPr/>
        </p:nvPicPr>
        <p:blipFill>
          <a:blip r:embed="rId1"/>
          <a:stretch>
            <a:fillRect/>
          </a:stretch>
        </p:blipFill>
        <p:spPr>
          <a:xfrm>
            <a:off x="2908935" y="3691890"/>
            <a:ext cx="2232025" cy="572770"/>
          </a:xfrm>
          <a:prstGeom prst="rect">
            <a:avLst/>
          </a:prstGeom>
        </p:spPr>
      </p:pic>
      <p:pic>
        <p:nvPicPr>
          <p:cNvPr id="9" name="图片 8"/>
          <p:cNvPicPr>
            <a:picLocks noChangeAspect="1"/>
          </p:cNvPicPr>
          <p:nvPr/>
        </p:nvPicPr>
        <p:blipFill>
          <a:blip r:embed="rId2"/>
          <a:stretch>
            <a:fillRect/>
          </a:stretch>
        </p:blipFill>
        <p:spPr>
          <a:xfrm>
            <a:off x="5642610" y="3459480"/>
            <a:ext cx="2826385" cy="103759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319405" y="908685"/>
            <a:ext cx="11252200" cy="1753235"/>
          </a:xfrm>
          <a:prstGeom prst="rect">
            <a:avLst/>
          </a:prstGeom>
          <a:noFill/>
        </p:spPr>
        <p:txBody>
          <a:bodyPr wrap="square" rtlCol="0">
            <a:spAutoFit/>
          </a:bodyPr>
          <a:lstStyle/>
          <a:p>
            <a:pPr indent="0" fontAlgn="auto" latinLnBrk="1">
              <a:lnSpc>
                <a:spcPct val="150000"/>
              </a:lnSpc>
            </a:pPr>
            <a:r>
              <a:rPr lang="en-US" altLang="zh-CN" sz="2400" b="1" dirty="0">
                <a:solidFill>
                  <a:srgbClr val="0070C0"/>
                </a:solidFill>
                <a:latin typeface="微软雅黑" panose="020B0503020204020204" charset="-122"/>
                <a:ea typeface="微软雅黑" panose="020B0503020204020204" charset="-122"/>
                <a:sym typeface="+mn-ea"/>
              </a:rPr>
              <a:t>2</a:t>
            </a:r>
            <a:r>
              <a:rPr lang="zh-CN" altLang="en-US" sz="2400" b="1" dirty="0">
                <a:solidFill>
                  <a:srgbClr val="0070C0"/>
                </a:solidFill>
                <a:latin typeface="微软雅黑" panose="020B0503020204020204" charset="-122"/>
                <a:ea typeface="微软雅黑" panose="020B0503020204020204" charset="-122"/>
                <a:sym typeface="+mn-ea"/>
              </a:rPr>
              <a:t>、切分训练集和测试集</a:t>
            </a:r>
            <a:endParaRPr lang="en-US" altLang="zh-CN" sz="24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zh-CN" altLang="en-US" sz="2400" dirty="0">
                <a:sym typeface="+mn-ea"/>
              </a:rPr>
              <a:t>   要求将数据集的变量与标签（目标）分离，分别保存在变量</a:t>
            </a:r>
            <a:r>
              <a:rPr lang="en-US" altLang="zh-CN" sz="2400" dirty="0">
                <a:sym typeface="+mn-ea"/>
              </a:rPr>
              <a:t>X</a:t>
            </a:r>
            <a:r>
              <a:rPr lang="zh-CN" altLang="en-US" sz="2400" dirty="0">
                <a:sym typeface="+mn-ea"/>
              </a:rPr>
              <a:t>和</a:t>
            </a:r>
            <a:r>
              <a:rPr lang="en-US" altLang="zh-CN" sz="2400" dirty="0">
                <a:sym typeface="+mn-ea"/>
              </a:rPr>
              <a:t>Y</a:t>
            </a:r>
            <a:r>
              <a:rPr lang="zh-CN" altLang="en-US" sz="2400" dirty="0">
                <a:sym typeface="+mn-ea"/>
              </a:rPr>
              <a:t>中；将数据集按照训练集</a:t>
            </a:r>
            <a:r>
              <a:rPr lang="en-US" altLang="zh-CN" sz="2400" dirty="0">
                <a:sym typeface="+mn-ea"/>
              </a:rPr>
              <a:t>80%</a:t>
            </a:r>
            <a:r>
              <a:rPr lang="zh-CN" altLang="en-US" sz="2400" dirty="0">
                <a:sym typeface="+mn-ea"/>
              </a:rPr>
              <a:t>，测试集</a:t>
            </a:r>
            <a:r>
              <a:rPr lang="en-US" altLang="zh-CN" sz="2400" dirty="0">
                <a:sym typeface="+mn-ea"/>
              </a:rPr>
              <a:t>20%</a:t>
            </a:r>
            <a:r>
              <a:rPr lang="zh-CN" altLang="en-US" sz="2400" dirty="0">
                <a:sym typeface="+mn-ea"/>
              </a:rPr>
              <a:t>的比例进行切割。（为了方便实验， </a:t>
            </a:r>
            <a:r>
              <a:rPr lang="en-US" altLang="zh-CN" sz="2400" dirty="0" err="1">
                <a:sym typeface="+mn-ea"/>
              </a:rPr>
              <a:t>random_state</a:t>
            </a:r>
            <a:r>
              <a:rPr lang="en-US" altLang="zh-CN" sz="2400" dirty="0">
                <a:sym typeface="+mn-ea"/>
              </a:rPr>
              <a:t>=11</a:t>
            </a:r>
            <a:r>
              <a:rPr lang="zh-CN" altLang="en-US" sz="2400" dirty="0">
                <a:sym typeface="+mn-ea"/>
              </a:rPr>
              <a:t>）</a:t>
            </a:r>
            <a:endParaRPr lang="zh-CN" altLang="en-US" sz="2400" dirty="0">
              <a:sym typeface="+mn-ea"/>
            </a:endParaRPr>
          </a:p>
        </p:txBody>
      </p:sp>
      <p:pic>
        <p:nvPicPr>
          <p:cNvPr id="6" name="图片 5"/>
          <p:cNvPicPr>
            <a:picLocks noChangeAspect="1"/>
          </p:cNvPicPr>
          <p:nvPr/>
        </p:nvPicPr>
        <p:blipFill>
          <a:blip r:embed="rId1"/>
          <a:stretch>
            <a:fillRect/>
          </a:stretch>
        </p:blipFill>
        <p:spPr>
          <a:xfrm>
            <a:off x="1911985" y="3410585"/>
            <a:ext cx="6275705" cy="1264285"/>
          </a:xfrm>
          <a:prstGeom prst="rect">
            <a:avLst/>
          </a:prstGeom>
        </p:spPr>
      </p:pic>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753235"/>
          </a:xfrm>
          <a:prstGeom prst="rect">
            <a:avLst/>
          </a:prstGeom>
          <a:noFill/>
        </p:spPr>
        <p:txBody>
          <a:bodyPr wrap="square" rtlCol="0">
            <a:spAutoFit/>
          </a:bodyPr>
          <a:lstStyle/>
          <a:p>
            <a:pPr indent="0" fontAlgn="auto" latinLnBrk="1">
              <a:lnSpc>
                <a:spcPct val="150000"/>
              </a:lnSpc>
            </a:pPr>
            <a:r>
              <a:rPr lang="en-US" altLang="zh-CN" sz="2400" b="1" dirty="0">
                <a:solidFill>
                  <a:srgbClr val="0070C0"/>
                </a:solidFill>
                <a:latin typeface="微软雅黑" panose="020B0503020204020204" charset="-122"/>
                <a:ea typeface="微软雅黑" panose="020B0503020204020204" charset="-122"/>
                <a:sym typeface="+mn-ea"/>
              </a:rPr>
              <a:t>3</a:t>
            </a:r>
            <a:r>
              <a:rPr lang="zh-CN" altLang="en-US" sz="2400" b="1" dirty="0">
                <a:solidFill>
                  <a:srgbClr val="0070C0"/>
                </a:solidFill>
                <a:latin typeface="微软雅黑" panose="020B0503020204020204" charset="-122"/>
                <a:ea typeface="微软雅黑" panose="020B0503020204020204" charset="-122"/>
                <a:sym typeface="+mn-ea"/>
              </a:rPr>
              <a:t>、使用</a:t>
            </a:r>
            <a:r>
              <a:rPr lang="en-US" altLang="zh-CN" sz="2400" b="1" dirty="0">
                <a:solidFill>
                  <a:srgbClr val="0070C0"/>
                </a:solidFill>
                <a:latin typeface="微软雅黑" panose="020B0503020204020204" charset="-122"/>
                <a:ea typeface="微软雅黑" panose="020B0503020204020204" charset="-122"/>
                <a:sym typeface="+mn-ea"/>
              </a:rPr>
              <a:t>K</a:t>
            </a:r>
            <a:r>
              <a:rPr lang="zh-CN" altLang="en-US" sz="2400" b="1" dirty="0">
                <a:solidFill>
                  <a:srgbClr val="0070C0"/>
                </a:solidFill>
                <a:latin typeface="微软雅黑" panose="020B0503020204020204" charset="-122"/>
                <a:ea typeface="微软雅黑" panose="020B0503020204020204" charset="-122"/>
                <a:sym typeface="+mn-ea"/>
              </a:rPr>
              <a:t>折交叉验证选择模型</a:t>
            </a:r>
            <a:endParaRPr lang="en-US" altLang="zh-CN" sz="24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zh-CN" altLang="en-US" sz="2400" dirty="0">
                <a:sym typeface="+mn-ea"/>
              </a:rPr>
              <a:t>在本步骤中，要求对训练集进行</a:t>
            </a:r>
            <a:r>
              <a:rPr lang="en-US" altLang="zh-CN" sz="2400" dirty="0">
                <a:sym typeface="+mn-ea"/>
              </a:rPr>
              <a:t>5</a:t>
            </a:r>
            <a:r>
              <a:rPr lang="zh-CN" altLang="en-US" sz="2400" dirty="0">
                <a:sym typeface="+mn-ea"/>
              </a:rPr>
              <a:t>折交叉验证，使用逻辑回归作为评估器，评价参数为“</a:t>
            </a:r>
            <a:r>
              <a:rPr lang="en-US" altLang="zh-CN" sz="2400" dirty="0" err="1">
                <a:sym typeface="+mn-ea"/>
              </a:rPr>
              <a:t>roc_auc</a:t>
            </a:r>
            <a:r>
              <a:rPr lang="zh-CN" altLang="en-US" sz="2400" dirty="0">
                <a:sym typeface="+mn-ea"/>
              </a:rPr>
              <a:t>”。最后将评估分数和平均值打印出来。</a:t>
            </a:r>
            <a:endParaRPr lang="zh-CN" altLang="en-US" sz="2400" dirty="0">
              <a:sym typeface="+mn-ea"/>
            </a:endParaRPr>
          </a:p>
        </p:txBody>
      </p:sp>
      <p:sp>
        <p:nvSpPr>
          <p:cNvPr id="3" name="矩形 2"/>
          <p:cNvSpPr/>
          <p:nvPr/>
        </p:nvSpPr>
        <p:spPr>
          <a:xfrm>
            <a:off x="708025" y="2746375"/>
            <a:ext cx="10798810" cy="1938020"/>
          </a:xfrm>
          <a:prstGeom prst="rect">
            <a:avLst/>
          </a:prstGeom>
        </p:spPr>
        <p:txBody>
          <a:bodyPr wrap="square">
            <a:spAutoFit/>
          </a:bodyPr>
          <a:lstStyle/>
          <a:p>
            <a:pPr indent="0" fontAlgn="auto">
              <a:lnSpc>
                <a:spcPct val="150000"/>
              </a:lnSpc>
            </a:pPr>
            <a:r>
              <a:rPr lang="en-US" altLang="zh-CN" sz="2000" b="1" dirty="0" err="1">
                <a:solidFill>
                  <a:srgbClr val="0070C0"/>
                </a:solidFill>
                <a:latin typeface="Courier New" panose="02070309020205020404" pitchFamily="49" charset="0"/>
                <a:cs typeface="Courier New" panose="02070309020205020404" pitchFamily="49" charset="0"/>
              </a:rPr>
              <a:t>lr</a:t>
            </a:r>
            <a:r>
              <a:rPr lang="en-US" altLang="zh-CN" sz="2000" b="1" dirty="0">
                <a:solidFill>
                  <a:srgbClr val="0070C0"/>
                </a:solidFill>
                <a:latin typeface="Courier New" panose="02070309020205020404" pitchFamily="49" charset="0"/>
                <a:cs typeface="Courier New" panose="02070309020205020404" pitchFamily="49" charset="0"/>
              </a:rPr>
              <a:t> = ________________ # </a:t>
            </a:r>
            <a:r>
              <a:rPr lang="zh-CN" altLang="en-US" sz="2000" b="1" dirty="0">
                <a:solidFill>
                  <a:srgbClr val="0070C0"/>
                </a:solidFill>
                <a:latin typeface="Courier New" panose="02070309020205020404" pitchFamily="49" charset="0"/>
                <a:cs typeface="Courier New" panose="02070309020205020404" pitchFamily="49" charset="0"/>
              </a:rPr>
              <a:t>创建逻辑回归评估器实例</a:t>
            </a:r>
            <a:endParaRPr lang="en-US" altLang="zh-CN" sz="2000" b="1" dirty="0">
              <a:solidFill>
                <a:srgbClr val="0070C0"/>
              </a:solidFill>
              <a:latin typeface="Courier New" panose="02070309020205020404" pitchFamily="49" charset="0"/>
              <a:cs typeface="Courier New" panose="02070309020205020404" pitchFamily="49" charset="0"/>
            </a:endParaRPr>
          </a:p>
          <a:p>
            <a:pPr indent="0" fontAlgn="auto">
              <a:lnSpc>
                <a:spcPct val="150000"/>
              </a:lnSpc>
            </a:pPr>
            <a:r>
              <a:rPr lang="en-US" altLang="zh-CN" sz="2000" b="1" dirty="0" err="1">
                <a:solidFill>
                  <a:srgbClr val="0070C0"/>
                </a:solidFill>
                <a:latin typeface="Courier New" panose="02070309020205020404" pitchFamily="49" charset="0"/>
                <a:cs typeface="Courier New" panose="02070309020205020404" pitchFamily="49" charset="0"/>
              </a:rPr>
              <a:t>cv_results</a:t>
            </a:r>
            <a:r>
              <a:rPr lang="en-US" altLang="zh-CN" sz="2000" b="1" dirty="0">
                <a:solidFill>
                  <a:srgbClr val="0070C0"/>
                </a:solidFill>
                <a:latin typeface="Courier New" panose="02070309020205020404" pitchFamily="49" charset="0"/>
                <a:cs typeface="Courier New" panose="02070309020205020404" pitchFamily="49" charset="0"/>
              </a:rPr>
              <a:t> = </a:t>
            </a:r>
            <a:r>
              <a:rPr lang="en-US" altLang="zh-CN" sz="2000" b="1" dirty="0" err="1">
                <a:solidFill>
                  <a:srgbClr val="0070C0"/>
                </a:solidFill>
                <a:latin typeface="Courier New" panose="02070309020205020404" pitchFamily="49" charset="0"/>
                <a:cs typeface="Courier New" panose="02070309020205020404" pitchFamily="49" charset="0"/>
              </a:rPr>
              <a:t>cross_val_score</a:t>
            </a:r>
            <a:r>
              <a:rPr lang="en-US" altLang="zh-CN" sz="2000" b="1" dirty="0">
                <a:solidFill>
                  <a:srgbClr val="0070C0"/>
                </a:solidFill>
                <a:latin typeface="Courier New" panose="02070309020205020404" pitchFamily="49" charset="0"/>
                <a:cs typeface="Courier New" panose="02070309020205020404" pitchFamily="49" charset="0"/>
              </a:rPr>
              <a:t>(________) #</a:t>
            </a:r>
            <a:r>
              <a:rPr lang="zh-CN" altLang="en-US" sz="2000" b="1" dirty="0">
                <a:solidFill>
                  <a:srgbClr val="0070C0"/>
                </a:solidFill>
                <a:latin typeface="Courier New" panose="02070309020205020404" pitchFamily="49" charset="0"/>
                <a:cs typeface="Courier New" panose="02070309020205020404" pitchFamily="49" charset="0"/>
              </a:rPr>
              <a:t>对训练集使用逻辑回归进行交叉验证</a:t>
            </a:r>
            <a:r>
              <a:rPr lang="en-US" altLang="zh-CN" sz="2000" b="1" dirty="0">
                <a:solidFill>
                  <a:srgbClr val="0070C0"/>
                </a:solidFill>
                <a:latin typeface="Courier New" panose="02070309020205020404" pitchFamily="49" charset="0"/>
                <a:cs typeface="Courier New" panose="02070309020205020404" pitchFamily="49" charset="0"/>
              </a:rPr>
              <a:t> </a:t>
            </a:r>
            <a:endParaRPr lang="en-US" altLang="zh-CN" sz="2000" b="1" dirty="0">
              <a:solidFill>
                <a:srgbClr val="0070C0"/>
              </a:solidFill>
              <a:latin typeface="Courier New" panose="02070309020205020404" pitchFamily="49" charset="0"/>
              <a:cs typeface="Courier New" panose="02070309020205020404" pitchFamily="49" charset="0"/>
            </a:endParaRPr>
          </a:p>
          <a:p>
            <a:pPr indent="0" fontAlgn="auto">
              <a:lnSpc>
                <a:spcPct val="150000"/>
              </a:lnSpc>
            </a:pPr>
            <a:r>
              <a:rPr lang="en-US" altLang="zh-CN" sz="2000" b="1" dirty="0">
                <a:solidFill>
                  <a:srgbClr val="0070C0"/>
                </a:solidFill>
                <a:latin typeface="Courier New" panose="02070309020205020404" pitchFamily="49" charset="0"/>
                <a:cs typeface="Courier New" panose="02070309020205020404" pitchFamily="49" charset="0"/>
              </a:rPr>
              <a:t>print("results:",</a:t>
            </a:r>
            <a:r>
              <a:rPr lang="en-US" altLang="zh-CN" sz="2000" b="1" dirty="0" err="1">
                <a:solidFill>
                  <a:srgbClr val="0070C0"/>
                </a:solidFill>
                <a:latin typeface="Courier New" panose="02070309020205020404" pitchFamily="49" charset="0"/>
                <a:cs typeface="Courier New" panose="02070309020205020404" pitchFamily="49" charset="0"/>
              </a:rPr>
              <a:t>cv_results</a:t>
            </a:r>
            <a:r>
              <a:rPr lang="en-US" altLang="zh-CN" sz="2000" b="1" dirty="0">
                <a:solidFill>
                  <a:srgbClr val="0070C0"/>
                </a:solidFill>
                <a:latin typeface="Courier New" panose="02070309020205020404" pitchFamily="49" charset="0"/>
                <a:cs typeface="Courier New" panose="02070309020205020404" pitchFamily="49" charset="0"/>
              </a:rPr>
              <a:t>)</a:t>
            </a:r>
            <a:endParaRPr lang="en-US" altLang="zh-CN" sz="2000" b="1" dirty="0">
              <a:solidFill>
                <a:srgbClr val="0070C0"/>
              </a:solidFill>
              <a:latin typeface="Courier New" panose="02070309020205020404" pitchFamily="49" charset="0"/>
              <a:cs typeface="Courier New" panose="02070309020205020404" pitchFamily="49" charset="0"/>
            </a:endParaRPr>
          </a:p>
          <a:p>
            <a:pPr indent="0" fontAlgn="auto">
              <a:lnSpc>
                <a:spcPct val="150000"/>
              </a:lnSpc>
            </a:pPr>
            <a:r>
              <a:rPr lang="en-US" altLang="zh-CN" sz="2000" b="1" dirty="0">
                <a:solidFill>
                  <a:srgbClr val="0070C0"/>
                </a:solidFill>
                <a:latin typeface="Courier New" panose="02070309020205020404" pitchFamily="49" charset="0"/>
                <a:cs typeface="Courier New" panose="02070309020205020404" pitchFamily="49" charset="0"/>
              </a:rPr>
              <a:t>print("</a:t>
            </a:r>
            <a:r>
              <a:rPr lang="en-US" altLang="zh-CN" sz="2000" b="1" dirty="0" err="1">
                <a:solidFill>
                  <a:srgbClr val="0070C0"/>
                </a:solidFill>
                <a:latin typeface="Courier New" panose="02070309020205020404" pitchFamily="49" charset="0"/>
                <a:cs typeface="Courier New" panose="02070309020205020404" pitchFamily="49" charset="0"/>
              </a:rPr>
              <a:t>auc</a:t>
            </a:r>
            <a:r>
              <a:rPr lang="en-US" altLang="zh-CN" sz="2000" b="1" dirty="0">
                <a:solidFill>
                  <a:srgbClr val="0070C0"/>
                </a:solidFill>
                <a:latin typeface="Courier New" panose="02070309020205020404" pitchFamily="49" charset="0"/>
                <a:cs typeface="Courier New" panose="02070309020205020404" pitchFamily="49" charset="0"/>
              </a:rPr>
              <a:t>: %f (%f)" % (</a:t>
            </a:r>
            <a:r>
              <a:rPr lang="en-US" altLang="zh-CN" sz="2000" b="1" dirty="0" err="1">
                <a:solidFill>
                  <a:srgbClr val="0070C0"/>
                </a:solidFill>
                <a:latin typeface="Courier New" panose="02070309020205020404" pitchFamily="49" charset="0"/>
                <a:cs typeface="Courier New" panose="02070309020205020404" pitchFamily="49" charset="0"/>
              </a:rPr>
              <a:t>cv_results.mean</a:t>
            </a:r>
            <a:r>
              <a:rPr lang="en-US" altLang="zh-CN" sz="2000" b="1" dirty="0">
                <a:solidFill>
                  <a:srgbClr val="0070C0"/>
                </a:solidFill>
                <a:latin typeface="Courier New" panose="02070309020205020404" pitchFamily="49" charset="0"/>
                <a:cs typeface="Courier New" panose="02070309020205020404" pitchFamily="49" charset="0"/>
              </a:rPr>
              <a:t>(), </a:t>
            </a:r>
            <a:r>
              <a:rPr lang="en-US" altLang="zh-CN" sz="2000" b="1" dirty="0" err="1">
                <a:solidFill>
                  <a:srgbClr val="0070C0"/>
                </a:solidFill>
                <a:latin typeface="Courier New" panose="02070309020205020404" pitchFamily="49" charset="0"/>
                <a:cs typeface="Courier New" panose="02070309020205020404" pitchFamily="49" charset="0"/>
              </a:rPr>
              <a:t>cv_results.std</a:t>
            </a:r>
            <a:r>
              <a:rPr lang="en-US" altLang="zh-CN" sz="2000" b="1" dirty="0">
                <a:solidFill>
                  <a:srgbClr val="0070C0"/>
                </a:solidFill>
                <a:latin typeface="Courier New" panose="02070309020205020404" pitchFamily="49" charset="0"/>
                <a:cs typeface="Courier New" panose="02070309020205020404" pitchFamily="49" charset="0"/>
              </a:rPr>
              <a:t>()))</a:t>
            </a:r>
            <a:endParaRPr lang="zh-CN" altLang="en-US" sz="2000" b="1" dirty="0">
              <a:solidFill>
                <a:srgbClr val="0070C0"/>
              </a:solidFill>
              <a:latin typeface="Courier New" panose="02070309020205020404" pitchFamily="49" charset="0"/>
              <a:cs typeface="Courier New" panose="02070309020205020404" pitchFamily="49" charset="0"/>
            </a:endParaRPr>
          </a:p>
        </p:txBody>
      </p:sp>
      <p:sp>
        <p:nvSpPr>
          <p:cNvPr id="7" name="对话气泡: 圆角矩形 6"/>
          <p:cNvSpPr/>
          <p:nvPr/>
        </p:nvSpPr>
        <p:spPr>
          <a:xfrm>
            <a:off x="4654363" y="4684328"/>
            <a:ext cx="1262193" cy="358273"/>
          </a:xfrm>
          <a:prstGeom prst="wedgeRoundRectCallout">
            <a:avLst>
              <a:gd name="adj1" fmla="val -2073"/>
              <a:gd name="adj2" fmla="val -7712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b="1" dirty="0"/>
              <a:t>打印均值</a:t>
            </a:r>
            <a:endParaRPr lang="zh-CN" altLang="en-US" sz="2000" b="1" dirty="0"/>
          </a:p>
        </p:txBody>
      </p:sp>
      <p:sp>
        <p:nvSpPr>
          <p:cNvPr id="8" name="对话气泡: 圆角矩形 7"/>
          <p:cNvSpPr/>
          <p:nvPr/>
        </p:nvSpPr>
        <p:spPr>
          <a:xfrm>
            <a:off x="7888867" y="4881853"/>
            <a:ext cx="2067223" cy="571560"/>
          </a:xfrm>
          <a:prstGeom prst="wedgeRoundRectCallout">
            <a:avLst>
              <a:gd name="adj1" fmla="val -16622"/>
              <a:gd name="adj2" fmla="val -8976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b="1" dirty="0"/>
              <a:t>打印标准差（观察结果离散度）</a:t>
            </a:r>
            <a:endParaRPr lang="zh-CN" altLang="en-US" sz="2000" b="1" dirty="0"/>
          </a:p>
        </p:txBody>
      </p:sp>
      <p:pic>
        <p:nvPicPr>
          <p:cNvPr id="2" name="图片 1"/>
          <p:cNvPicPr>
            <a:picLocks noChangeAspect="1"/>
          </p:cNvPicPr>
          <p:nvPr/>
        </p:nvPicPr>
        <p:blipFill>
          <a:blip r:embed="rId1"/>
          <a:stretch>
            <a:fillRect/>
          </a:stretch>
        </p:blipFill>
        <p:spPr>
          <a:xfrm>
            <a:off x="800100" y="5453380"/>
            <a:ext cx="6319520" cy="7366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2306955"/>
          </a:xfrm>
          <a:prstGeom prst="rect">
            <a:avLst/>
          </a:prstGeom>
          <a:noFill/>
        </p:spPr>
        <p:txBody>
          <a:bodyPr wrap="square" rtlCol="0">
            <a:spAutoFit/>
          </a:bodyPr>
          <a:lstStyle/>
          <a:p>
            <a:pPr indent="0" fontAlgn="auto" latinLnBrk="1">
              <a:lnSpc>
                <a:spcPct val="150000"/>
              </a:lnSpc>
            </a:pPr>
            <a:r>
              <a:rPr lang="en-US" altLang="zh-CN" sz="2400" b="1" dirty="0">
                <a:solidFill>
                  <a:srgbClr val="0070C0"/>
                </a:solidFill>
                <a:latin typeface="微软雅黑" panose="020B0503020204020204" charset="-122"/>
                <a:ea typeface="微软雅黑" panose="020B0503020204020204" charset="-122"/>
                <a:sym typeface="+mn-ea"/>
              </a:rPr>
              <a:t>3</a:t>
            </a:r>
            <a:r>
              <a:rPr lang="zh-CN" altLang="en-US" sz="2400" b="1" dirty="0">
                <a:solidFill>
                  <a:srgbClr val="0070C0"/>
                </a:solidFill>
                <a:latin typeface="微软雅黑" panose="020B0503020204020204" charset="-122"/>
                <a:ea typeface="微软雅黑" panose="020B0503020204020204" charset="-122"/>
                <a:sym typeface="+mn-ea"/>
              </a:rPr>
              <a:t>、使用</a:t>
            </a:r>
            <a:r>
              <a:rPr lang="en-US" altLang="zh-CN" sz="2400" b="1" dirty="0">
                <a:solidFill>
                  <a:srgbClr val="0070C0"/>
                </a:solidFill>
                <a:latin typeface="微软雅黑" panose="020B0503020204020204" charset="-122"/>
                <a:ea typeface="微软雅黑" panose="020B0503020204020204" charset="-122"/>
                <a:sym typeface="+mn-ea"/>
              </a:rPr>
              <a:t>K</a:t>
            </a:r>
            <a:r>
              <a:rPr lang="zh-CN" altLang="en-US" sz="2400" b="1" dirty="0">
                <a:solidFill>
                  <a:srgbClr val="0070C0"/>
                </a:solidFill>
                <a:latin typeface="微软雅黑" panose="020B0503020204020204" charset="-122"/>
                <a:ea typeface="微软雅黑" panose="020B0503020204020204" charset="-122"/>
                <a:sym typeface="+mn-ea"/>
              </a:rPr>
              <a:t>折交叉验证选择模型</a:t>
            </a:r>
            <a:endParaRPr lang="en-US" altLang="zh-CN" sz="24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zh-CN" altLang="en-US" sz="2400" dirty="0">
                <a:sym typeface="+mn-ea"/>
              </a:rPr>
              <a:t>在本步骤中，要求对以下算法进行</a:t>
            </a:r>
            <a:r>
              <a:rPr lang="en-US" altLang="zh-CN" sz="2400" dirty="0">
                <a:sym typeface="+mn-ea"/>
              </a:rPr>
              <a:t>5</a:t>
            </a:r>
            <a:r>
              <a:rPr lang="zh-CN" altLang="en-US" sz="2400" dirty="0">
                <a:sym typeface="+mn-ea"/>
              </a:rPr>
              <a:t>折交叉验证，并且记录每个算法的执行结果。</a:t>
            </a:r>
            <a:endParaRPr lang="en-US" altLang="zh-CN" sz="2400" dirty="0">
              <a:sym typeface="+mn-ea"/>
            </a:endParaRPr>
          </a:p>
          <a:p>
            <a:pPr indent="0" fontAlgn="auto" latinLnBrk="1">
              <a:lnSpc>
                <a:spcPct val="150000"/>
              </a:lnSpc>
            </a:pPr>
            <a:r>
              <a:rPr lang="zh-CN" altLang="en-US" sz="2400" dirty="0">
                <a:sym typeface="+mn-ea"/>
              </a:rPr>
              <a:t>请同学们在此基础上</a:t>
            </a:r>
            <a:r>
              <a:rPr lang="zh-CN" altLang="en-US" sz="2400" b="1" dirty="0">
                <a:solidFill>
                  <a:srgbClr val="FF0000"/>
                </a:solidFill>
                <a:sym typeface="+mn-ea"/>
              </a:rPr>
              <a:t>自选两种</a:t>
            </a:r>
            <a:r>
              <a:rPr lang="zh-CN" altLang="en-US" sz="2400" b="1">
                <a:solidFill>
                  <a:srgbClr val="FF0000"/>
                </a:solidFill>
                <a:sym typeface="+mn-ea"/>
              </a:rPr>
              <a:t>分类算法加入评估</a:t>
            </a:r>
            <a:r>
              <a:rPr lang="zh-CN" altLang="en-US" sz="2400">
                <a:sym typeface="+mn-ea"/>
              </a:rPr>
              <a:t>！</a:t>
            </a:r>
            <a:endParaRPr lang="en-US" altLang="zh-CN" sz="2400" dirty="0">
              <a:sym typeface="+mn-ea"/>
            </a:endParaRPr>
          </a:p>
          <a:p>
            <a:pPr indent="0" fontAlgn="auto" latinLnBrk="1">
              <a:lnSpc>
                <a:spcPct val="150000"/>
              </a:lnSpc>
            </a:pPr>
            <a:endParaRPr lang="zh-CN" altLang="en-US" sz="2400" dirty="0">
              <a:sym typeface="+mn-ea"/>
            </a:endParaRPr>
          </a:p>
        </p:txBody>
      </p:sp>
      <p:graphicFrame>
        <p:nvGraphicFramePr>
          <p:cNvPr id="4" name="表格 3"/>
          <p:cNvGraphicFramePr>
            <a:graphicFrameLocks noGrp="1"/>
          </p:cNvGraphicFramePr>
          <p:nvPr/>
        </p:nvGraphicFramePr>
        <p:xfrm>
          <a:off x="2635624" y="3083437"/>
          <a:ext cx="5169049" cy="2590800"/>
        </p:xfrm>
        <a:graphic>
          <a:graphicData uri="http://schemas.openxmlformats.org/drawingml/2006/table">
            <a:tbl>
              <a:tblPr firstRow="1" bandRow="1">
                <a:tableStyleId>{073A0DAA-6AF3-43AB-8588-CEC1D06C72B9}</a:tableStyleId>
              </a:tblPr>
              <a:tblGrid>
                <a:gridCol w="1570616"/>
                <a:gridCol w="3598433"/>
              </a:tblGrid>
              <a:tr h="321226">
                <a:tc>
                  <a:txBody>
                    <a:bodyPr/>
                    <a:lstStyle/>
                    <a:p>
                      <a:r>
                        <a:rPr lang="zh-CN" altLang="en-US" sz="1600" dirty="0"/>
                        <a:t>算法</a:t>
                      </a:r>
                      <a:endParaRPr lang="zh-CN" altLang="en-US" sz="1600" dirty="0"/>
                    </a:p>
                  </a:txBody>
                  <a:tcPr/>
                </a:tc>
                <a:tc>
                  <a:txBody>
                    <a:bodyPr/>
                    <a:lstStyle/>
                    <a:p>
                      <a:r>
                        <a:rPr lang="zh-CN" altLang="en-US" sz="1600" dirty="0"/>
                        <a:t>分类器创建函数</a:t>
                      </a:r>
                      <a:endParaRPr lang="zh-CN" altLang="en-US" sz="1600" dirty="0"/>
                    </a:p>
                  </a:txBody>
                  <a:tcPr/>
                </a:tc>
              </a:tr>
              <a:tr h="321226">
                <a:tc>
                  <a:txBody>
                    <a:bodyPr/>
                    <a:lstStyle/>
                    <a:p>
                      <a:r>
                        <a:rPr lang="en-US" altLang="zh-CN" sz="1600" dirty="0"/>
                        <a:t>Gradient boosting</a:t>
                      </a:r>
                      <a:endParaRPr lang="zh-CN" altLang="en-US" sz="1600" dirty="0"/>
                    </a:p>
                  </a:txBody>
                  <a:tcPr/>
                </a:tc>
                <a:tc>
                  <a:txBody>
                    <a:bodyPr/>
                    <a:lstStyle/>
                    <a:p>
                      <a:r>
                        <a:rPr lang="en-US" altLang="zh-CN" sz="1600" dirty="0" err="1"/>
                        <a:t>GradientBoostingClassifier</a:t>
                      </a:r>
                      <a:r>
                        <a:rPr lang="en-US" altLang="zh-CN" sz="1600" dirty="0"/>
                        <a:t>()</a:t>
                      </a:r>
                      <a:endParaRPr lang="zh-CN" altLang="en-US" sz="1600" dirty="0"/>
                    </a:p>
                  </a:txBody>
                  <a:tcPr/>
                </a:tc>
              </a:tr>
              <a:tr h="321226">
                <a:tc>
                  <a:txBody>
                    <a:bodyPr/>
                    <a:lstStyle/>
                    <a:p>
                      <a:r>
                        <a:rPr lang="zh-CN" altLang="en-US" sz="1600" dirty="0"/>
                        <a:t>逻辑回归</a:t>
                      </a:r>
                      <a:endParaRPr lang="zh-CN" altLang="en-US" sz="1600" dirty="0"/>
                    </a:p>
                  </a:txBody>
                  <a:tcPr/>
                </a:tc>
                <a:tc>
                  <a:txBody>
                    <a:bodyPr/>
                    <a:lstStyle/>
                    <a:p>
                      <a:endParaRPr lang="zh-CN" altLang="en-US" sz="1600" dirty="0"/>
                    </a:p>
                  </a:txBody>
                  <a:tcPr/>
                </a:tc>
              </a:tr>
              <a:tr h="321226">
                <a:tc>
                  <a:txBody>
                    <a:bodyPr/>
                    <a:lstStyle/>
                    <a:p>
                      <a:r>
                        <a:rPr lang="zh-CN" altLang="en-US" sz="1600" dirty="0"/>
                        <a:t>随机森林</a:t>
                      </a:r>
                      <a:endParaRPr lang="zh-CN" altLang="en-US" sz="1600" dirty="0"/>
                    </a:p>
                  </a:txBody>
                  <a:tcPr/>
                </a:tc>
                <a:tc>
                  <a:txBody>
                    <a:bodyPr/>
                    <a:lstStyle/>
                    <a:p>
                      <a:endParaRPr lang="zh-CN" altLang="en-US" sz="1600" dirty="0"/>
                    </a:p>
                  </a:txBody>
                  <a:tcPr/>
                </a:tc>
              </a:tr>
              <a:tr h="321226">
                <a:tc>
                  <a:txBody>
                    <a:bodyPr/>
                    <a:lstStyle/>
                    <a:p>
                      <a:r>
                        <a:rPr lang="en-US" altLang="zh-CN" sz="1600" dirty="0"/>
                        <a:t>...</a:t>
                      </a:r>
                      <a:endParaRPr lang="zh-CN" altLang="en-US" sz="1600" dirty="0"/>
                    </a:p>
                  </a:txBody>
                  <a:tcPr/>
                </a:tc>
                <a:tc>
                  <a:txBody>
                    <a:bodyPr/>
                    <a:lstStyle/>
                    <a:p>
                      <a:endParaRPr lang="zh-CN" altLang="en-US" sz="1600" dirty="0"/>
                    </a:p>
                  </a:txBody>
                  <a:tcPr/>
                </a:tc>
              </a:tr>
              <a:tr h="321226">
                <a:tc>
                  <a:txBody>
                    <a:bodyPr/>
                    <a:lstStyle/>
                    <a:p>
                      <a:r>
                        <a:rPr lang="en-US" altLang="zh-CN" sz="1600" dirty="0"/>
                        <a:t>...</a:t>
                      </a:r>
                      <a:endParaRPr lang="en-US" altLang="zh-CN" sz="1600" dirty="0"/>
                    </a:p>
                  </a:txBody>
                  <a:tcPr/>
                </a:tc>
                <a:tc>
                  <a:txBody>
                    <a:bodyPr/>
                    <a:lstStyle/>
                    <a:p>
                      <a:endParaRPr lang="zh-CN" altLang="en-US" sz="1600" dirty="0"/>
                    </a:p>
                  </a:txBody>
                  <a:tcPr/>
                </a:tc>
              </a:tr>
              <a:tr h="321226">
                <a:tc>
                  <a:txBody>
                    <a:bodyPr/>
                    <a:lstStyle/>
                    <a:p>
                      <a:r>
                        <a:rPr lang="en-US" altLang="zh-CN" sz="1600" dirty="0"/>
                        <a:t>...</a:t>
                      </a:r>
                      <a:endParaRPr lang="en-US" altLang="zh-CN" sz="1600" dirty="0"/>
                    </a:p>
                  </a:txBody>
                  <a:tcPr/>
                </a:tc>
                <a:tc>
                  <a:txBody>
                    <a:bodyPr/>
                    <a:lstStyle/>
                    <a:p>
                      <a:endParaRPr lang="zh-CN" altLang="en-US" sz="1600" dirty="0"/>
                    </a:p>
                  </a:txBody>
                  <a:tcPr/>
                </a:tc>
              </a:tr>
            </a:tbl>
          </a:graphicData>
        </a:graphic>
      </p:graphicFrame>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2399665"/>
          </a:xfrm>
          <a:prstGeom prst="rect">
            <a:avLst/>
          </a:prstGeom>
          <a:noFill/>
        </p:spPr>
        <p:txBody>
          <a:bodyPr wrap="square" rtlCol="0">
            <a:spAutoFit/>
          </a:bodyPr>
          <a:lstStyle/>
          <a:p>
            <a:pPr indent="0" fontAlgn="auto" latinLnBrk="1">
              <a:lnSpc>
                <a:spcPct val="150000"/>
              </a:lnSpc>
            </a:pPr>
            <a:r>
              <a:rPr lang="en-US" altLang="zh-CN" sz="2000" b="1" dirty="0">
                <a:solidFill>
                  <a:srgbClr val="0070C0"/>
                </a:solidFill>
                <a:latin typeface="微软雅黑" panose="020B0503020204020204" charset="-122"/>
                <a:ea typeface="微软雅黑" panose="020B0503020204020204" charset="-122"/>
                <a:sym typeface="+mn-ea"/>
              </a:rPr>
              <a:t>3</a:t>
            </a:r>
            <a:r>
              <a:rPr lang="zh-CN" altLang="en-US" sz="2000" b="1" dirty="0">
                <a:solidFill>
                  <a:srgbClr val="0070C0"/>
                </a:solidFill>
                <a:latin typeface="微软雅黑" panose="020B0503020204020204" charset="-122"/>
                <a:ea typeface="微软雅黑" panose="020B0503020204020204" charset="-122"/>
                <a:sym typeface="+mn-ea"/>
              </a:rPr>
              <a:t>、使用</a:t>
            </a:r>
            <a:r>
              <a:rPr lang="en-US" altLang="zh-CN" sz="2000" b="1" dirty="0">
                <a:solidFill>
                  <a:srgbClr val="0070C0"/>
                </a:solidFill>
                <a:latin typeface="微软雅黑" panose="020B0503020204020204" charset="-122"/>
                <a:ea typeface="微软雅黑" panose="020B0503020204020204" charset="-122"/>
                <a:sym typeface="+mn-ea"/>
              </a:rPr>
              <a:t>K</a:t>
            </a:r>
            <a:r>
              <a:rPr lang="zh-CN" altLang="en-US" sz="2000" b="1" dirty="0">
                <a:solidFill>
                  <a:srgbClr val="0070C0"/>
                </a:solidFill>
                <a:latin typeface="微软雅黑" panose="020B0503020204020204" charset="-122"/>
                <a:ea typeface="微软雅黑" panose="020B0503020204020204" charset="-122"/>
                <a:sym typeface="+mn-ea"/>
              </a:rPr>
              <a:t>折交叉验证选择模型</a:t>
            </a:r>
            <a:endParaRPr lang="en-US" altLang="zh-CN" sz="20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en-US" altLang="zh-CN" sz="2000" dirty="0">
                <a:sym typeface="+mn-ea"/>
              </a:rPr>
              <a:t>  1</a:t>
            </a:r>
            <a:r>
              <a:rPr lang="zh-CN" altLang="en-US" sz="2000" dirty="0">
                <a:sym typeface="+mn-ea"/>
              </a:rPr>
              <a:t>）将算法名和分类器创建函数以元组的形式放入到数组中：</a:t>
            </a:r>
            <a:endParaRPr lang="en-US" altLang="zh-CN" sz="2000" dirty="0">
              <a:sym typeface="+mn-ea"/>
            </a:endParaRPr>
          </a:p>
          <a:p>
            <a:pPr indent="0" fontAlgn="auto" latinLnBrk="1">
              <a:lnSpc>
                <a:spcPct val="150000"/>
              </a:lnSpc>
            </a:pPr>
            <a:r>
              <a:rPr lang="en-US" altLang="zh-CN" sz="2000" b="1" dirty="0">
                <a:solidFill>
                  <a:srgbClr val="0070C0"/>
                </a:solidFill>
                <a:latin typeface="Courier New" panose="02070309020205020404" pitchFamily="49" charset="0"/>
                <a:cs typeface="Courier New" panose="02070309020205020404" pitchFamily="49" charset="0"/>
                <a:sym typeface="+mn-ea"/>
              </a:rPr>
              <a:t>models = []</a:t>
            </a:r>
            <a:endParaRPr lang="en-US" altLang="zh-CN" sz="2000" b="1" dirty="0">
              <a:solidFill>
                <a:srgbClr val="0070C0"/>
              </a:solidFill>
              <a:latin typeface="Courier New" panose="02070309020205020404" pitchFamily="49" charset="0"/>
              <a:cs typeface="Courier New" panose="02070309020205020404" pitchFamily="49" charset="0"/>
              <a:sym typeface="+mn-ea"/>
            </a:endParaRPr>
          </a:p>
          <a:p>
            <a:pPr indent="0" fontAlgn="auto" latinLnBrk="1">
              <a:lnSpc>
                <a:spcPct val="150000"/>
              </a:lnSpc>
            </a:pPr>
            <a:r>
              <a:rPr lang="en-US" altLang="zh-CN" sz="2000" b="1" dirty="0" err="1">
                <a:solidFill>
                  <a:srgbClr val="0070C0"/>
                </a:solidFill>
                <a:latin typeface="Courier New" panose="02070309020205020404" pitchFamily="49" charset="0"/>
                <a:cs typeface="Courier New" panose="02070309020205020404" pitchFamily="49" charset="0"/>
                <a:sym typeface="+mn-ea"/>
              </a:rPr>
              <a:t>models.append</a:t>
            </a:r>
            <a:r>
              <a:rPr lang="en-US" altLang="zh-CN" sz="2000" b="1" dirty="0">
                <a:solidFill>
                  <a:srgbClr val="0070C0"/>
                </a:solidFill>
                <a:latin typeface="Courier New" panose="02070309020205020404" pitchFamily="49" charset="0"/>
                <a:cs typeface="Courier New" panose="02070309020205020404" pitchFamily="49" charset="0"/>
                <a:sym typeface="+mn-ea"/>
              </a:rPr>
              <a:t>(('</a:t>
            </a:r>
            <a:r>
              <a:rPr lang="en-US" altLang="zh-CN" sz="2000" b="1" dirty="0" err="1">
                <a:solidFill>
                  <a:srgbClr val="0070C0"/>
                </a:solidFill>
                <a:latin typeface="Courier New" panose="02070309020205020404" pitchFamily="49" charset="0"/>
                <a:cs typeface="Courier New" panose="02070309020205020404" pitchFamily="49" charset="0"/>
                <a:sym typeface="+mn-ea"/>
              </a:rPr>
              <a:t>GradientBoost</a:t>
            </a:r>
            <a:r>
              <a:rPr lang="en-US" altLang="zh-CN" sz="2000" b="1" dirty="0">
                <a:solidFill>
                  <a:srgbClr val="0070C0"/>
                </a:solidFill>
                <a:latin typeface="Courier New" panose="02070309020205020404" pitchFamily="49" charset="0"/>
                <a:cs typeface="Courier New" panose="02070309020205020404" pitchFamily="49" charset="0"/>
                <a:sym typeface="+mn-ea"/>
              </a:rPr>
              <a:t>', </a:t>
            </a:r>
            <a:r>
              <a:rPr lang="en-US" altLang="zh-CN" sz="2000" b="1" dirty="0" err="1">
                <a:solidFill>
                  <a:srgbClr val="0070C0"/>
                </a:solidFill>
                <a:latin typeface="Courier New" panose="02070309020205020404" pitchFamily="49" charset="0"/>
                <a:cs typeface="Courier New" panose="02070309020205020404" pitchFamily="49" charset="0"/>
                <a:sym typeface="+mn-ea"/>
              </a:rPr>
              <a:t>GradientBoostingClassifier</a:t>
            </a:r>
            <a:r>
              <a:rPr lang="en-US" altLang="zh-CN" sz="2000" b="1" dirty="0">
                <a:solidFill>
                  <a:srgbClr val="0070C0"/>
                </a:solidFill>
                <a:latin typeface="Courier New" panose="02070309020205020404" pitchFamily="49" charset="0"/>
                <a:cs typeface="Courier New" panose="02070309020205020404" pitchFamily="49" charset="0"/>
                <a:sym typeface="+mn-ea"/>
              </a:rPr>
              <a:t>()))</a:t>
            </a:r>
            <a:endParaRPr lang="en-US" altLang="zh-CN" sz="2000" b="1" dirty="0">
              <a:solidFill>
                <a:srgbClr val="0070C0"/>
              </a:solidFill>
              <a:latin typeface="Courier New" panose="02070309020205020404" pitchFamily="49" charset="0"/>
              <a:cs typeface="Courier New" panose="02070309020205020404" pitchFamily="49" charset="0"/>
              <a:sym typeface="+mn-ea"/>
            </a:endParaRPr>
          </a:p>
          <a:p>
            <a:pPr indent="0" fontAlgn="auto" latinLnBrk="1">
              <a:lnSpc>
                <a:spcPct val="150000"/>
              </a:lnSpc>
            </a:pPr>
            <a:r>
              <a:rPr lang="en-US" altLang="zh-CN" sz="2000" b="1" dirty="0">
                <a:solidFill>
                  <a:srgbClr val="0070C0"/>
                </a:solidFill>
                <a:latin typeface="Courier New" panose="02070309020205020404" pitchFamily="49" charset="0"/>
                <a:cs typeface="Courier New" panose="02070309020205020404" pitchFamily="49" charset="0"/>
                <a:sym typeface="+mn-ea"/>
              </a:rPr>
              <a:t>......</a:t>
            </a:r>
            <a:endParaRPr lang="en-US" altLang="zh-CN" sz="2000" b="1" dirty="0">
              <a:solidFill>
                <a:srgbClr val="0070C0"/>
              </a:solidFill>
              <a:latin typeface="Courier New" panose="02070309020205020404" pitchFamily="49" charset="0"/>
              <a:cs typeface="Courier New" panose="02070309020205020404" pitchFamily="49" charset="0"/>
              <a:sym typeface="+mn-ea"/>
            </a:endParaRPr>
          </a:p>
        </p:txBody>
      </p:sp>
      <p:pic>
        <p:nvPicPr>
          <p:cNvPr id="2" name="图片 1"/>
          <p:cNvPicPr>
            <a:picLocks noChangeAspect="1"/>
          </p:cNvPicPr>
          <p:nvPr/>
        </p:nvPicPr>
        <p:blipFill>
          <a:blip r:embed="rId1"/>
          <a:stretch>
            <a:fillRect/>
          </a:stretch>
        </p:blipFill>
        <p:spPr>
          <a:xfrm>
            <a:off x="2933700" y="2947035"/>
            <a:ext cx="8624570" cy="3559175"/>
          </a:xfrm>
          <a:prstGeom prst="rect">
            <a:avLst/>
          </a:prstGeom>
        </p:spPr>
      </p:pic>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938020"/>
          </a:xfrm>
          <a:prstGeom prst="rect">
            <a:avLst/>
          </a:prstGeom>
          <a:noFill/>
        </p:spPr>
        <p:txBody>
          <a:bodyPr wrap="square" rtlCol="0">
            <a:spAutoFit/>
          </a:bodyPr>
          <a:lstStyle/>
          <a:p>
            <a:pPr indent="0" fontAlgn="auto" latinLnBrk="1">
              <a:lnSpc>
                <a:spcPct val="150000"/>
              </a:lnSpc>
            </a:pPr>
            <a:r>
              <a:rPr lang="en-US" altLang="zh-CN" sz="2000" b="1" dirty="0">
                <a:solidFill>
                  <a:srgbClr val="0070C0"/>
                </a:solidFill>
                <a:latin typeface="微软雅黑" panose="020B0503020204020204" charset="-122"/>
                <a:ea typeface="微软雅黑" panose="020B0503020204020204" charset="-122"/>
                <a:sym typeface="+mn-ea"/>
              </a:rPr>
              <a:t>3</a:t>
            </a:r>
            <a:r>
              <a:rPr lang="zh-CN" altLang="en-US" sz="2000" b="1" dirty="0">
                <a:solidFill>
                  <a:srgbClr val="0070C0"/>
                </a:solidFill>
                <a:latin typeface="微软雅黑" panose="020B0503020204020204" charset="-122"/>
                <a:ea typeface="微软雅黑" panose="020B0503020204020204" charset="-122"/>
                <a:sym typeface="+mn-ea"/>
              </a:rPr>
              <a:t>、使用</a:t>
            </a:r>
            <a:r>
              <a:rPr lang="en-US" altLang="zh-CN" sz="2000" b="1" dirty="0">
                <a:solidFill>
                  <a:srgbClr val="0070C0"/>
                </a:solidFill>
                <a:latin typeface="微软雅黑" panose="020B0503020204020204" charset="-122"/>
                <a:ea typeface="微软雅黑" panose="020B0503020204020204" charset="-122"/>
                <a:sym typeface="+mn-ea"/>
              </a:rPr>
              <a:t>K</a:t>
            </a:r>
            <a:r>
              <a:rPr lang="zh-CN" altLang="en-US" sz="2000" b="1" dirty="0">
                <a:solidFill>
                  <a:srgbClr val="0070C0"/>
                </a:solidFill>
                <a:latin typeface="微软雅黑" panose="020B0503020204020204" charset="-122"/>
                <a:ea typeface="微软雅黑" panose="020B0503020204020204" charset="-122"/>
                <a:sym typeface="+mn-ea"/>
              </a:rPr>
              <a:t>折交叉验证选择模型</a:t>
            </a:r>
            <a:endParaRPr lang="en-US" altLang="zh-CN" sz="20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en-US" altLang="zh-CN" sz="2000" dirty="0">
                <a:sym typeface="+mn-ea"/>
              </a:rPr>
              <a:t>  2</a:t>
            </a:r>
            <a:r>
              <a:rPr lang="zh-CN" altLang="en-US" sz="2000" dirty="0">
                <a:sym typeface="+mn-ea"/>
              </a:rPr>
              <a:t>）循环遍历</a:t>
            </a:r>
            <a:r>
              <a:rPr lang="en-US" altLang="zh-CN" sz="2000" dirty="0">
                <a:sym typeface="+mn-ea"/>
              </a:rPr>
              <a:t>models</a:t>
            </a:r>
            <a:r>
              <a:rPr lang="zh-CN" altLang="en-US" sz="2000" dirty="0">
                <a:sym typeface="+mn-ea"/>
              </a:rPr>
              <a:t>数组，针对每个算法执行</a:t>
            </a:r>
            <a:r>
              <a:rPr lang="en-US" altLang="zh-CN" sz="2000" dirty="0">
                <a:sym typeface="+mn-ea"/>
              </a:rPr>
              <a:t>K</a:t>
            </a:r>
            <a:r>
              <a:rPr lang="zh-CN" altLang="en-US" sz="2000" dirty="0">
                <a:sym typeface="+mn-ea"/>
              </a:rPr>
              <a:t>折交叉验证，在此过程中需要记录每次的运行结果、</a:t>
            </a:r>
            <a:r>
              <a:rPr lang="en-US" altLang="zh-CN" sz="2000" dirty="0" err="1">
                <a:sym typeface="+mn-ea"/>
              </a:rPr>
              <a:t>auc</a:t>
            </a:r>
            <a:r>
              <a:rPr lang="zh-CN" altLang="en-US" sz="2000" dirty="0">
                <a:sym typeface="+mn-ea"/>
              </a:rPr>
              <a:t>平均值、算法运行时间、算法名称。这些信息将被记录到对应的数组变量中（在循环中使用数组名</a:t>
            </a:r>
            <a:r>
              <a:rPr lang="en-US" altLang="zh-CN" sz="2000" dirty="0">
                <a:sym typeface="+mn-ea"/>
              </a:rPr>
              <a:t>.append(…)</a:t>
            </a:r>
            <a:r>
              <a:rPr lang="zh-CN" altLang="en-US" sz="2000" dirty="0">
                <a:sym typeface="+mn-ea"/>
              </a:rPr>
              <a:t>方法）。</a:t>
            </a:r>
            <a:endParaRPr lang="en-US" altLang="zh-CN" sz="2000" b="1" dirty="0">
              <a:solidFill>
                <a:srgbClr val="0070C0"/>
              </a:solidFill>
              <a:latin typeface="Courier New" panose="02070309020205020404" pitchFamily="49" charset="0"/>
              <a:cs typeface="Courier New" panose="02070309020205020404" pitchFamily="49" charset="0"/>
              <a:sym typeface="+mn-ea"/>
            </a:endParaRPr>
          </a:p>
        </p:txBody>
      </p:sp>
      <p:sp>
        <p:nvSpPr>
          <p:cNvPr id="3" name="对话气泡: 圆角矩形 2"/>
          <p:cNvSpPr/>
          <p:nvPr/>
        </p:nvSpPr>
        <p:spPr>
          <a:xfrm>
            <a:off x="2618105" y="4776470"/>
            <a:ext cx="1534795" cy="398780"/>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b="1" dirty="0"/>
              <a:t>分类器实例</a:t>
            </a:r>
            <a:endParaRPr lang="zh-CN" altLang="en-US" sz="2000" b="1" dirty="0"/>
          </a:p>
        </p:txBody>
      </p:sp>
      <p:sp>
        <p:nvSpPr>
          <p:cNvPr id="7" name="对话气泡: 圆角矩形 6"/>
          <p:cNvSpPr/>
          <p:nvPr/>
        </p:nvSpPr>
        <p:spPr>
          <a:xfrm>
            <a:off x="1196975" y="4704080"/>
            <a:ext cx="1209040" cy="398780"/>
          </a:xfrm>
          <a:prstGeom prst="wedgeRoundRectCallout">
            <a:avLst>
              <a:gd name="adj1" fmla="val 20869"/>
              <a:gd name="adj2" fmla="val 9622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b="1" dirty="0"/>
              <a:t>算法名</a:t>
            </a:r>
            <a:endParaRPr lang="zh-CN" altLang="en-US" sz="2000" b="1" dirty="0"/>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753235"/>
          </a:xfrm>
          <a:prstGeom prst="rect">
            <a:avLst/>
          </a:prstGeom>
          <a:noFill/>
        </p:spPr>
        <p:txBody>
          <a:bodyPr wrap="square" rtlCol="0">
            <a:spAutoFit/>
          </a:bodyPr>
          <a:lstStyle/>
          <a:p>
            <a:pPr indent="0" fontAlgn="auto" latinLnBrk="1">
              <a:lnSpc>
                <a:spcPct val="1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a:t>
            </a:r>
            <a:r>
              <a:rPr lang="zh-CN" altLang="en-US" sz="2400" b="1" dirty="0">
                <a:solidFill>
                  <a:srgbClr val="0070C0"/>
                </a:solidFill>
                <a:latin typeface="微软雅黑" panose="020B0503020204020204" charset="-122"/>
                <a:ea typeface="微软雅黑" panose="020B0503020204020204" charset="-122"/>
                <a:sym typeface="+mn-ea"/>
              </a:rPr>
              <a:t>使用</a:t>
            </a:r>
            <a:r>
              <a:rPr lang="en-US" altLang="zh-CN" sz="2400" b="1" dirty="0">
                <a:solidFill>
                  <a:srgbClr val="0070C0"/>
                </a:solidFill>
                <a:latin typeface="微软雅黑" panose="020B0503020204020204" charset="-122"/>
                <a:ea typeface="微软雅黑" panose="020B0503020204020204" charset="-122"/>
                <a:sym typeface="+mn-ea"/>
              </a:rPr>
              <a:t>K</a:t>
            </a:r>
            <a:r>
              <a:rPr lang="zh-CN" altLang="en-US" sz="2400" b="1" dirty="0">
                <a:solidFill>
                  <a:srgbClr val="0070C0"/>
                </a:solidFill>
                <a:latin typeface="微软雅黑" panose="020B0503020204020204" charset="-122"/>
                <a:ea typeface="微软雅黑" panose="020B0503020204020204" charset="-122"/>
                <a:sym typeface="+mn-ea"/>
              </a:rPr>
              <a:t>折交叉验证选择模型</a:t>
            </a:r>
            <a:endParaRPr lang="en-US" altLang="zh-CN" sz="24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en-US" altLang="zh-CN" sz="2400" dirty="0">
                <a:sym typeface="+mn-ea"/>
              </a:rPr>
              <a:t>  3</a:t>
            </a:r>
            <a:r>
              <a:rPr lang="zh-CN" altLang="en-US" sz="2400" dirty="0">
                <a:sym typeface="+mn-ea"/>
              </a:rPr>
              <a:t>）观察运行结果。为了方便观察，将以上结果以表格形式给出。</a:t>
            </a:r>
            <a:endParaRPr lang="en-US" altLang="zh-CN" sz="2400" dirty="0">
              <a:sym typeface="+mn-ea"/>
            </a:endParaRPr>
          </a:p>
          <a:p>
            <a:pPr indent="0" fontAlgn="auto" latinLnBrk="1">
              <a:lnSpc>
                <a:spcPct val="150000"/>
              </a:lnSpc>
            </a:pPr>
            <a:r>
              <a:rPr lang="en-US" altLang="zh-CN" sz="2400" b="1" dirty="0">
                <a:solidFill>
                  <a:srgbClr val="0070C0"/>
                </a:solidFill>
                <a:latin typeface="Courier New" panose="02070309020205020404" pitchFamily="49" charset="0"/>
                <a:cs typeface="Courier New" panose="02070309020205020404" pitchFamily="49" charset="0"/>
                <a:sym typeface="+mn-ea"/>
              </a:rPr>
              <a:t>  </a:t>
            </a:r>
            <a:endParaRPr lang="en-US" altLang="zh-CN" sz="2400" b="1" dirty="0">
              <a:solidFill>
                <a:srgbClr val="0070C0"/>
              </a:solidFill>
              <a:latin typeface="Courier New" panose="02070309020205020404" pitchFamily="49" charset="0"/>
              <a:cs typeface="Courier New" panose="02070309020205020404" pitchFamily="49" charset="0"/>
              <a:sym typeface="+mn-ea"/>
            </a:endParaRPr>
          </a:p>
        </p:txBody>
      </p:sp>
      <p:sp>
        <p:nvSpPr>
          <p:cNvPr id="8" name="文本框 7"/>
          <p:cNvSpPr txBox="1"/>
          <p:nvPr/>
        </p:nvSpPr>
        <p:spPr>
          <a:xfrm>
            <a:off x="5782085" y="3035300"/>
            <a:ext cx="5327290" cy="2306955"/>
          </a:xfrm>
          <a:prstGeom prst="rect">
            <a:avLst/>
          </a:prstGeom>
          <a:noFill/>
        </p:spPr>
        <p:txBody>
          <a:bodyPr wrap="square" rtlCol="0">
            <a:spAutoFit/>
          </a:bodyPr>
          <a:lstStyle/>
          <a:p>
            <a:pPr>
              <a:lnSpc>
                <a:spcPct val="150000"/>
              </a:lnSpc>
            </a:pPr>
            <a:r>
              <a:rPr lang="zh-CN" altLang="en-US" sz="2400" dirty="0"/>
              <a:t>从各个模型的</a:t>
            </a:r>
            <a:r>
              <a:rPr lang="en-US" altLang="zh-CN" sz="2400" dirty="0"/>
              <a:t>AUC</a:t>
            </a:r>
            <a:r>
              <a:rPr lang="zh-CN" altLang="en-US" sz="2400" dirty="0"/>
              <a:t>值来看，</a:t>
            </a:r>
            <a:r>
              <a:rPr lang="en-US" altLang="zh-CN" sz="2400" dirty="0" err="1"/>
              <a:t>GradientBoost</a:t>
            </a:r>
            <a:r>
              <a:rPr lang="zh-CN" altLang="en-US" sz="2400" dirty="0"/>
              <a:t>的性能最好，训练耗时也相对较大，逻辑回归性能其次，耗时较低</a:t>
            </a:r>
            <a:endParaRPr lang="zh-CN" sz="2400" dirty="0"/>
          </a:p>
        </p:txBody>
      </p:sp>
      <p:pic>
        <p:nvPicPr>
          <p:cNvPr id="3" name="图片 2"/>
          <p:cNvPicPr>
            <a:picLocks noChangeAspect="1"/>
          </p:cNvPicPr>
          <p:nvPr/>
        </p:nvPicPr>
        <p:blipFill>
          <a:blip r:embed="rId1"/>
          <a:stretch>
            <a:fillRect/>
          </a:stretch>
        </p:blipFill>
        <p:spPr>
          <a:xfrm>
            <a:off x="564515" y="2887980"/>
            <a:ext cx="4772025" cy="2238375"/>
          </a:xfrm>
          <a:prstGeom prst="rect">
            <a:avLst/>
          </a:prstGeom>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2306955"/>
          </a:xfrm>
          <a:prstGeom prst="rect">
            <a:avLst/>
          </a:prstGeom>
          <a:noFill/>
        </p:spPr>
        <p:txBody>
          <a:bodyPr wrap="square" rtlCol="0">
            <a:spAutoFit/>
          </a:bodyPr>
          <a:lstStyle/>
          <a:p>
            <a:pPr indent="0" fontAlgn="auto" latinLnBrk="1">
              <a:lnSpc>
                <a:spcPct val="150000"/>
              </a:lnSpc>
            </a:pPr>
            <a:r>
              <a:rPr lang="en-US" altLang="zh-CN" sz="2400" b="1" dirty="0">
                <a:solidFill>
                  <a:srgbClr val="0070C0"/>
                </a:solidFill>
                <a:latin typeface="微软雅黑" panose="020B0503020204020204" charset="-122"/>
                <a:ea typeface="微软雅黑" panose="020B0503020204020204" charset="-122"/>
                <a:sym typeface="+mn-ea"/>
              </a:rPr>
              <a:t>3</a:t>
            </a:r>
            <a:r>
              <a:rPr lang="zh-CN" altLang="en-US" sz="2400" b="1" dirty="0">
                <a:solidFill>
                  <a:srgbClr val="0070C0"/>
                </a:solidFill>
                <a:latin typeface="微软雅黑" panose="020B0503020204020204" charset="-122"/>
                <a:ea typeface="微软雅黑" panose="020B0503020204020204" charset="-122"/>
                <a:sym typeface="+mn-ea"/>
              </a:rPr>
              <a:t>、使用</a:t>
            </a:r>
            <a:r>
              <a:rPr lang="en-US" altLang="zh-CN" sz="2400" b="1" dirty="0">
                <a:solidFill>
                  <a:srgbClr val="0070C0"/>
                </a:solidFill>
                <a:latin typeface="微软雅黑" panose="020B0503020204020204" charset="-122"/>
                <a:ea typeface="微软雅黑" panose="020B0503020204020204" charset="-122"/>
                <a:sym typeface="+mn-ea"/>
              </a:rPr>
              <a:t>K</a:t>
            </a:r>
            <a:r>
              <a:rPr lang="zh-CN" altLang="en-US" sz="2400" b="1" dirty="0">
                <a:solidFill>
                  <a:srgbClr val="0070C0"/>
                </a:solidFill>
                <a:latin typeface="微软雅黑" panose="020B0503020204020204" charset="-122"/>
                <a:ea typeface="微软雅黑" panose="020B0503020204020204" charset="-122"/>
                <a:sym typeface="+mn-ea"/>
              </a:rPr>
              <a:t>折交叉验证选择模型</a:t>
            </a:r>
            <a:endParaRPr lang="en-US" altLang="zh-CN" sz="24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en-US" altLang="zh-CN" sz="2400" dirty="0">
                <a:sym typeface="+mn-ea"/>
              </a:rPr>
              <a:t>  3</a:t>
            </a:r>
            <a:r>
              <a:rPr lang="zh-CN" altLang="en-US" sz="2400" dirty="0">
                <a:sym typeface="+mn-ea"/>
              </a:rPr>
              <a:t>）观察运行结果。由于使用了</a:t>
            </a:r>
            <a:r>
              <a:rPr lang="en-US" altLang="zh-CN" sz="2400" dirty="0">
                <a:sym typeface="+mn-ea"/>
              </a:rPr>
              <a:t>5</a:t>
            </a:r>
            <a:r>
              <a:rPr lang="zh-CN" altLang="en-US" sz="2400" dirty="0">
                <a:sym typeface="+mn-ea"/>
              </a:rPr>
              <a:t>折交叉验证，因此对于每一个算法都有</a:t>
            </a:r>
            <a:r>
              <a:rPr lang="en-US" altLang="zh-CN" sz="2400" dirty="0">
                <a:sym typeface="+mn-ea"/>
              </a:rPr>
              <a:t>5</a:t>
            </a:r>
            <a:r>
              <a:rPr lang="zh-CN" altLang="en-US" sz="2400" dirty="0">
                <a:sym typeface="+mn-ea"/>
              </a:rPr>
              <a:t>个评估值。要求使用箱型图对算法运行结果进行对比。</a:t>
            </a:r>
            <a:endParaRPr lang="en-US" altLang="zh-CN" sz="2400" dirty="0">
              <a:sym typeface="+mn-ea"/>
            </a:endParaRPr>
          </a:p>
          <a:p>
            <a:pPr indent="0" fontAlgn="auto" latinLnBrk="1">
              <a:lnSpc>
                <a:spcPct val="150000"/>
              </a:lnSpc>
            </a:pPr>
            <a:r>
              <a:rPr lang="en-US" altLang="zh-CN" sz="2400" dirty="0">
                <a:sym typeface="+mn-ea"/>
              </a:rPr>
              <a:t>  </a:t>
            </a:r>
            <a:r>
              <a:rPr lang="zh-CN" altLang="en-US" sz="2400" dirty="0">
                <a:sym typeface="+mn-ea"/>
              </a:rPr>
              <a:t>观察</a:t>
            </a:r>
            <a:r>
              <a:rPr lang="en-US" altLang="zh-CN" sz="2400" dirty="0">
                <a:sym typeface="+mn-ea"/>
              </a:rPr>
              <a:t>results</a:t>
            </a:r>
            <a:r>
              <a:rPr lang="zh-CN" altLang="en-US" sz="2400" dirty="0">
                <a:sym typeface="+mn-ea"/>
              </a:rPr>
              <a:t>变量</a:t>
            </a:r>
            <a:endParaRPr lang="en-US" altLang="zh-CN" sz="2400" dirty="0">
              <a:sym typeface="+mn-ea"/>
            </a:endParaRPr>
          </a:p>
        </p:txBody>
      </p:sp>
      <p:pic>
        <p:nvPicPr>
          <p:cNvPr id="3" name="图片 2"/>
          <p:cNvPicPr>
            <a:picLocks noChangeAspect="1"/>
          </p:cNvPicPr>
          <p:nvPr/>
        </p:nvPicPr>
        <p:blipFill>
          <a:blip r:embed="rId1"/>
          <a:stretch>
            <a:fillRect/>
          </a:stretch>
        </p:blipFill>
        <p:spPr>
          <a:xfrm>
            <a:off x="869950" y="3215640"/>
            <a:ext cx="9806305" cy="3544570"/>
          </a:xfrm>
          <a:prstGeom prst="rect">
            <a:avLst/>
          </a:prstGeom>
        </p:spPr>
      </p:pic>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285041" y="941766"/>
            <a:ext cx="10820400" cy="1014730"/>
          </a:xfrm>
          <a:prstGeom prst="rect">
            <a:avLst/>
          </a:prstGeom>
          <a:noFill/>
        </p:spPr>
        <p:txBody>
          <a:bodyPr wrap="square" rtlCol="0">
            <a:spAutoFit/>
          </a:bodyPr>
          <a:lstStyle/>
          <a:p>
            <a:pPr indent="0" fontAlgn="auto" latinLnBrk="1">
              <a:lnSpc>
                <a:spcPct val="150000"/>
              </a:lnSpc>
            </a:pPr>
            <a:r>
              <a:rPr lang="en-US" altLang="zh-CN" sz="2000" b="1" dirty="0">
                <a:solidFill>
                  <a:srgbClr val="0070C0"/>
                </a:solidFill>
                <a:latin typeface="微软雅黑" panose="020B0503020204020204" charset="-122"/>
                <a:ea typeface="微软雅黑" panose="020B0503020204020204" charset="-122"/>
                <a:sym typeface="+mn-ea"/>
              </a:rPr>
              <a:t>3</a:t>
            </a:r>
            <a:r>
              <a:rPr lang="zh-CN" altLang="en-US" sz="2000" b="1" dirty="0">
                <a:solidFill>
                  <a:srgbClr val="0070C0"/>
                </a:solidFill>
                <a:latin typeface="微软雅黑" panose="020B0503020204020204" charset="-122"/>
                <a:ea typeface="微软雅黑" panose="020B0503020204020204" charset="-122"/>
                <a:sym typeface="+mn-ea"/>
              </a:rPr>
              <a:t>、使用</a:t>
            </a:r>
            <a:r>
              <a:rPr lang="en-US" altLang="zh-CN" sz="2000" b="1" dirty="0">
                <a:solidFill>
                  <a:srgbClr val="0070C0"/>
                </a:solidFill>
                <a:latin typeface="微软雅黑" panose="020B0503020204020204" charset="-122"/>
                <a:ea typeface="微软雅黑" panose="020B0503020204020204" charset="-122"/>
                <a:sym typeface="+mn-ea"/>
              </a:rPr>
              <a:t>K</a:t>
            </a:r>
            <a:r>
              <a:rPr lang="zh-CN" altLang="en-US" sz="2000" b="1" dirty="0">
                <a:solidFill>
                  <a:srgbClr val="0070C0"/>
                </a:solidFill>
                <a:latin typeface="微软雅黑" panose="020B0503020204020204" charset="-122"/>
                <a:ea typeface="微软雅黑" panose="020B0503020204020204" charset="-122"/>
                <a:sym typeface="+mn-ea"/>
              </a:rPr>
              <a:t>折交叉验证选择模型</a:t>
            </a:r>
            <a:endParaRPr lang="en-US" altLang="zh-CN" sz="20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en-US" altLang="zh-CN" sz="2000" dirty="0">
                <a:sym typeface="+mn-ea"/>
              </a:rPr>
              <a:t>  3</a:t>
            </a:r>
            <a:r>
              <a:rPr lang="zh-CN" altLang="en-US" sz="2000" dirty="0">
                <a:sym typeface="+mn-ea"/>
              </a:rPr>
              <a:t>）观察运行结果。使用箱型图展示几个算法的性能</a:t>
            </a:r>
            <a:endParaRPr lang="en-US" altLang="zh-CN" sz="2000" dirty="0">
              <a:sym typeface="+mn-ea"/>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7763" y="2018216"/>
            <a:ext cx="5327290" cy="409232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1540510" y="6110605"/>
            <a:ext cx="8308975" cy="398780"/>
          </a:xfrm>
          <a:prstGeom prst="rect">
            <a:avLst/>
          </a:prstGeom>
          <a:noFill/>
        </p:spPr>
        <p:txBody>
          <a:bodyPr wrap="square" rtlCol="0">
            <a:spAutoFit/>
          </a:bodyPr>
          <a:lstStyle/>
          <a:p>
            <a:r>
              <a:rPr lang="zh-CN" altLang="en-US" sz="2000" dirty="0"/>
              <a:t>从各个模型的</a:t>
            </a:r>
            <a:r>
              <a:rPr lang="en-US" altLang="zh-CN" sz="2000" dirty="0"/>
              <a:t>AUC</a:t>
            </a:r>
            <a:r>
              <a:rPr lang="zh-CN" altLang="en-US" sz="2000" dirty="0"/>
              <a:t>值来看，</a:t>
            </a:r>
            <a:r>
              <a:rPr lang="en-US" altLang="zh-CN" sz="2000" dirty="0" err="1"/>
              <a:t>GradientBoost</a:t>
            </a:r>
            <a:r>
              <a:rPr lang="zh-CN" altLang="en-US" sz="2000" dirty="0"/>
              <a:t>的性能最好，逻辑回归其次。</a:t>
            </a:r>
            <a:endParaRPr lang="zh-CN" altLang="en-US" sz="2000" dirty="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2861310"/>
          </a:xfrm>
          <a:prstGeom prst="rect">
            <a:avLst/>
          </a:prstGeom>
          <a:noFill/>
        </p:spPr>
        <p:txBody>
          <a:bodyPr wrap="square" rtlCol="0">
            <a:spAutoFit/>
          </a:bodyPr>
          <a:lstStyle/>
          <a:p>
            <a:pPr indent="0" fontAlgn="auto" latinLnBrk="1">
              <a:lnSpc>
                <a:spcPct val="150000"/>
              </a:lnSpc>
            </a:pPr>
            <a:r>
              <a:rPr lang="en-US" altLang="zh-CN" sz="2000" b="1" dirty="0">
                <a:solidFill>
                  <a:srgbClr val="0070C0"/>
                </a:solidFill>
                <a:latin typeface="微软雅黑" panose="020B0503020204020204" charset="-122"/>
                <a:ea typeface="微软雅黑" panose="020B0503020204020204" charset="-122"/>
                <a:sym typeface="+mn-ea"/>
              </a:rPr>
              <a:t>4</a:t>
            </a:r>
            <a:r>
              <a:rPr lang="zh-CN" altLang="en-US" sz="2000" b="1" dirty="0">
                <a:solidFill>
                  <a:srgbClr val="0070C0"/>
                </a:solidFill>
                <a:latin typeface="微软雅黑" panose="020B0503020204020204" charset="-122"/>
                <a:ea typeface="微软雅黑" panose="020B0503020204020204" charset="-122"/>
                <a:sym typeface="+mn-ea"/>
              </a:rPr>
              <a:t>、使用测试集评估模型</a:t>
            </a:r>
            <a:endParaRPr lang="en-US" altLang="zh-CN" sz="20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en-US" altLang="zh-CN" sz="2000" dirty="0">
                <a:sym typeface="+mn-ea"/>
              </a:rPr>
              <a:t>  </a:t>
            </a:r>
            <a:r>
              <a:rPr lang="zh-CN" altLang="en-US" sz="2000" dirty="0">
                <a:sym typeface="+mn-ea"/>
              </a:rPr>
              <a:t>选定模型后，接下来就是使用测试集评估模型的泛化能力（在新数据上的表现）。在本步骤中，要求使用所有的训练集对选定的模型（</a:t>
            </a:r>
            <a:r>
              <a:rPr lang="en-US" altLang="zh-CN" sz="2000" dirty="0"/>
              <a:t> </a:t>
            </a:r>
            <a:r>
              <a:rPr lang="en-US" altLang="zh-CN" sz="2000" dirty="0" err="1"/>
              <a:t>GradientBoost</a:t>
            </a:r>
            <a:r>
              <a:rPr lang="en-US" altLang="zh-CN" sz="2000" dirty="0"/>
              <a:t> </a:t>
            </a:r>
            <a:r>
              <a:rPr lang="zh-CN" altLang="en-US" sz="2000" dirty="0">
                <a:sym typeface="+mn-ea"/>
              </a:rPr>
              <a:t>）进行训练，将训练好的模型在测试集上评估其</a:t>
            </a:r>
            <a:r>
              <a:rPr lang="en-US" altLang="zh-CN" sz="2000" dirty="0">
                <a:sym typeface="+mn-ea"/>
              </a:rPr>
              <a:t>AUC</a:t>
            </a:r>
            <a:r>
              <a:rPr lang="zh-CN" altLang="en-US" sz="2000" dirty="0">
                <a:sym typeface="+mn-ea"/>
              </a:rPr>
              <a:t>的值。</a:t>
            </a:r>
            <a:endParaRPr lang="en-US" altLang="zh-CN" sz="2000" dirty="0">
              <a:sym typeface="+mn-ea"/>
            </a:endParaRPr>
          </a:p>
          <a:p>
            <a:pPr indent="0" fontAlgn="auto" latinLnBrk="1">
              <a:lnSpc>
                <a:spcPct val="150000"/>
              </a:lnSpc>
            </a:pPr>
            <a:r>
              <a:rPr lang="zh-CN" altLang="en-US" sz="2000" dirty="0">
                <a:sym typeface="+mn-ea"/>
              </a:rPr>
              <a:t>注意：为了保持多次测试产生的数据前后一致，要求创建评估器时，使用</a:t>
            </a:r>
            <a:r>
              <a:rPr lang="en-US" altLang="zh-CN" sz="2000" b="1" dirty="0" err="1"/>
              <a:t>random_state</a:t>
            </a:r>
            <a:r>
              <a:rPr lang="en-US" altLang="zh-CN" sz="2000" b="1" dirty="0"/>
              <a:t>=11</a:t>
            </a:r>
            <a:endParaRPr lang="en-US" altLang="zh-CN" sz="2000" dirty="0">
              <a:sym typeface="+mn-ea"/>
            </a:endParaRPr>
          </a:p>
          <a:p>
            <a:pPr indent="0" fontAlgn="auto" latinLnBrk="1">
              <a:lnSpc>
                <a:spcPct val="150000"/>
              </a:lnSpc>
            </a:pPr>
            <a:r>
              <a:rPr lang="en-US" altLang="zh-CN" sz="2000" dirty="0">
                <a:sym typeface="+mn-ea"/>
              </a:rPr>
              <a:t>1</a:t>
            </a:r>
            <a:r>
              <a:rPr lang="zh-CN" altLang="en-US" sz="2000" dirty="0">
                <a:sym typeface="+mn-ea"/>
              </a:rPr>
              <a:t>） 训练模型</a:t>
            </a:r>
            <a:endParaRPr lang="en-US" altLang="zh-CN" sz="2000" dirty="0">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3315"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a:solidFill>
                  <a:schemeClr val="bg1"/>
                </a:solidFill>
                <a:latin typeface="Arial" panose="020B0604020202020204" pitchFamily="34" charset="0"/>
                <a:ea typeface="思源黑体 CN Medium" panose="020B0600000000000000" charset="-122"/>
              </a:rPr>
              <a:t>01</a:t>
            </a:r>
            <a:endParaRPr lang="en-US" altLang="zh-CN" sz="6000" b="1">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694238"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dirty="0">
                <a:solidFill>
                  <a:schemeClr val="tx1"/>
                </a:solidFill>
                <a:latin typeface="Arial" panose="020B0604020202020204" pitchFamily="34" charset="0"/>
                <a:ea typeface="微软雅黑" panose="020B0503020204020204" charset="-122"/>
                <a:sym typeface="Arial" panose="020B0604020202020204" pitchFamily="34" charset="0"/>
              </a:rPr>
              <a:t>实验概述</a:t>
            </a:r>
            <a:endParaRPr lang="en-US" altLang="zh-CN" sz="2400"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014730"/>
          </a:xfrm>
          <a:prstGeom prst="rect">
            <a:avLst/>
          </a:prstGeom>
          <a:noFill/>
        </p:spPr>
        <p:txBody>
          <a:bodyPr wrap="square" rtlCol="0">
            <a:spAutoFit/>
          </a:bodyPr>
          <a:lstStyle/>
          <a:p>
            <a:pPr indent="0" fontAlgn="auto" latinLnBrk="1">
              <a:lnSpc>
                <a:spcPct val="150000"/>
              </a:lnSpc>
            </a:pPr>
            <a:r>
              <a:rPr lang="en-US" altLang="zh-CN" sz="2000" b="1" dirty="0">
                <a:solidFill>
                  <a:srgbClr val="0070C0"/>
                </a:solidFill>
                <a:latin typeface="微软雅黑" panose="020B0503020204020204" charset="-122"/>
                <a:ea typeface="微软雅黑" panose="020B0503020204020204" charset="-122"/>
                <a:sym typeface="+mn-ea"/>
              </a:rPr>
              <a:t>4</a:t>
            </a:r>
            <a:r>
              <a:rPr lang="zh-CN" altLang="en-US" sz="2000" b="1" dirty="0">
                <a:solidFill>
                  <a:srgbClr val="0070C0"/>
                </a:solidFill>
                <a:latin typeface="微软雅黑" panose="020B0503020204020204" charset="-122"/>
                <a:ea typeface="微软雅黑" panose="020B0503020204020204" charset="-122"/>
                <a:sym typeface="+mn-ea"/>
              </a:rPr>
              <a:t>、使用测试集评估模型</a:t>
            </a:r>
            <a:endParaRPr lang="en-US" altLang="zh-CN" sz="20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en-US" altLang="zh-CN" sz="2000" dirty="0">
                <a:sym typeface="+mn-ea"/>
              </a:rPr>
              <a:t>2</a:t>
            </a:r>
            <a:r>
              <a:rPr lang="zh-CN" altLang="en-US" sz="2000" dirty="0">
                <a:sym typeface="+mn-ea"/>
              </a:rPr>
              <a:t>） 对测试集进行预测，取出预测结果为</a:t>
            </a:r>
            <a:r>
              <a:rPr lang="en-US" altLang="zh-CN" sz="2000" dirty="0">
                <a:sym typeface="+mn-ea"/>
              </a:rPr>
              <a:t>1</a:t>
            </a:r>
            <a:r>
              <a:rPr lang="zh-CN" altLang="en-US" sz="2000" dirty="0">
                <a:sym typeface="+mn-ea"/>
              </a:rPr>
              <a:t>的概率的这一列保存到变量</a:t>
            </a:r>
            <a:r>
              <a:rPr lang="en-US" altLang="zh-CN" sz="2000" dirty="0" err="1">
                <a:sym typeface="+mn-ea"/>
              </a:rPr>
              <a:t>pred_proba</a:t>
            </a:r>
            <a:r>
              <a:rPr lang="zh-CN" altLang="en-US" sz="2000" dirty="0">
                <a:sym typeface="+mn-ea"/>
              </a:rPr>
              <a:t>中</a:t>
            </a:r>
            <a:endParaRPr lang="en-US" altLang="zh-CN" sz="2000" dirty="0">
              <a:sym typeface="+mn-ea"/>
            </a:endParaRPr>
          </a:p>
        </p:txBody>
      </p:sp>
      <p:sp>
        <p:nvSpPr>
          <p:cNvPr id="2" name="矩形 1"/>
          <p:cNvSpPr/>
          <p:nvPr/>
        </p:nvSpPr>
        <p:spPr>
          <a:xfrm>
            <a:off x="1258943" y="1923418"/>
            <a:ext cx="8450132" cy="645160"/>
          </a:xfrm>
          <a:prstGeom prst="rect">
            <a:avLst/>
          </a:prstGeom>
        </p:spPr>
        <p:txBody>
          <a:bodyPr wrap="square">
            <a:spAutoFit/>
          </a:bodyPr>
          <a:lstStyle/>
          <a:p>
            <a:pPr>
              <a:lnSpc>
                <a:spcPct val="150000"/>
              </a:lnSpc>
            </a:pPr>
            <a:r>
              <a:rPr lang="en-US" altLang="zh-CN" sz="2400" b="1" dirty="0" err="1">
                <a:solidFill>
                  <a:srgbClr val="0070C0"/>
                </a:solidFill>
                <a:latin typeface="Courier New" panose="02070309020205020404" pitchFamily="49" charset="0"/>
                <a:cs typeface="Courier New" panose="02070309020205020404" pitchFamily="49" charset="0"/>
              </a:rPr>
              <a:t>gbc.</a:t>
            </a:r>
            <a:r>
              <a:rPr lang="en-US" altLang="zh-CN" sz="2400" b="1" dirty="0" err="1">
                <a:solidFill>
                  <a:srgbClr val="FF0000"/>
                </a:solidFill>
                <a:latin typeface="Courier New" panose="02070309020205020404" pitchFamily="49" charset="0"/>
                <a:cs typeface="Courier New" panose="02070309020205020404" pitchFamily="49" charset="0"/>
              </a:rPr>
              <a:t>predict_proba</a:t>
            </a:r>
            <a:r>
              <a:rPr lang="en-US" altLang="zh-CN" sz="2400" b="1" dirty="0">
                <a:solidFill>
                  <a:srgbClr val="0070C0"/>
                </a:solidFill>
                <a:latin typeface="Courier New" panose="02070309020205020404" pitchFamily="49" charset="0"/>
                <a:cs typeface="Courier New" panose="02070309020205020404" pitchFamily="49" charset="0"/>
              </a:rPr>
              <a:t>(</a:t>
            </a:r>
            <a:r>
              <a:rPr lang="en-US" altLang="zh-CN" sz="2400" b="1" dirty="0" err="1">
                <a:solidFill>
                  <a:srgbClr val="0070C0"/>
                </a:solidFill>
                <a:latin typeface="Courier New" panose="02070309020205020404" pitchFamily="49" charset="0"/>
                <a:cs typeface="Courier New" panose="02070309020205020404" pitchFamily="49" charset="0"/>
              </a:rPr>
              <a:t>X_test</a:t>
            </a:r>
            <a:r>
              <a:rPr lang="en-US" altLang="zh-CN" sz="2400" b="1" dirty="0">
                <a:solidFill>
                  <a:srgbClr val="0070C0"/>
                </a:solidFill>
                <a:latin typeface="Courier New" panose="02070309020205020404" pitchFamily="49" charset="0"/>
                <a:cs typeface="Courier New" panose="02070309020205020404" pitchFamily="49" charset="0"/>
              </a:rPr>
              <a:t>) #</a:t>
            </a:r>
            <a:r>
              <a:rPr lang="zh-CN" altLang="en-US" sz="2400" b="1" dirty="0">
                <a:solidFill>
                  <a:srgbClr val="0070C0"/>
                </a:solidFill>
                <a:latin typeface="Courier New" panose="02070309020205020404" pitchFamily="49" charset="0"/>
                <a:cs typeface="Courier New" panose="02070309020205020404" pitchFamily="49" charset="0"/>
              </a:rPr>
              <a:t>输入测试集特征数据</a:t>
            </a:r>
            <a:endParaRPr lang="en-US" altLang="zh-CN" sz="2400" b="1" dirty="0">
              <a:solidFill>
                <a:srgbClr val="0070C0"/>
              </a:solidFill>
              <a:latin typeface="Courier New" panose="02070309020205020404" pitchFamily="49" charset="0"/>
              <a:cs typeface="Courier New" panose="02070309020205020404" pitchFamily="49" charset="0"/>
            </a:endParaRPr>
          </a:p>
        </p:txBody>
      </p:sp>
      <p:sp>
        <p:nvSpPr>
          <p:cNvPr id="4" name="文本框 3"/>
          <p:cNvSpPr txBox="1"/>
          <p:nvPr/>
        </p:nvSpPr>
        <p:spPr>
          <a:xfrm>
            <a:off x="1538343" y="3028278"/>
            <a:ext cx="1118796" cy="338554"/>
          </a:xfrm>
          <a:prstGeom prst="rect">
            <a:avLst/>
          </a:prstGeom>
          <a:noFill/>
        </p:spPr>
        <p:txBody>
          <a:bodyPr wrap="square" rtlCol="0">
            <a:spAutoFit/>
          </a:bodyPr>
          <a:lstStyle/>
          <a:p>
            <a:r>
              <a:rPr lang="zh-CN" altLang="en-US" sz="1600" b="1" dirty="0"/>
              <a:t>预测结果：</a:t>
            </a:r>
            <a:endParaRPr lang="zh-CN" altLang="en-US" sz="1600" b="1" dirty="0"/>
          </a:p>
        </p:txBody>
      </p:sp>
      <p:pic>
        <p:nvPicPr>
          <p:cNvPr id="10" name="图片 9"/>
          <p:cNvPicPr>
            <a:picLocks noChangeAspect="1"/>
          </p:cNvPicPr>
          <p:nvPr/>
        </p:nvPicPr>
        <p:blipFill>
          <a:blip r:embed="rId1"/>
          <a:stretch>
            <a:fillRect/>
          </a:stretch>
        </p:blipFill>
        <p:spPr>
          <a:xfrm>
            <a:off x="3034665" y="2675890"/>
            <a:ext cx="5423535" cy="4098925"/>
          </a:xfrm>
          <a:prstGeom prst="rect">
            <a:avLst/>
          </a:prstGeom>
        </p:spPr>
      </p:pic>
    </p:spTree>
    <p:custDataLst>
      <p:tags r:id="rId2"/>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829945"/>
          </a:xfrm>
          <a:prstGeom prst="rect">
            <a:avLst/>
          </a:prstGeom>
          <a:noFill/>
        </p:spPr>
        <p:txBody>
          <a:bodyPr wrap="square" rtlCol="0">
            <a:spAutoFit/>
          </a:bodyPr>
          <a:lstStyle/>
          <a:p>
            <a:pPr indent="0" fontAlgn="auto" latinLnBrk="1">
              <a:lnSpc>
                <a:spcPct val="1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、使用测试集评估模型</a:t>
            </a:r>
            <a:endParaRPr lang="en-US" altLang="zh-CN" sz="1600" b="1" dirty="0">
              <a:solidFill>
                <a:srgbClr val="0070C0"/>
              </a:solidFill>
              <a:latin typeface="微软雅黑" panose="020B0503020204020204" charset="-122"/>
              <a:ea typeface="微软雅黑" panose="020B0503020204020204" charset="-122"/>
              <a:sym typeface="+mn-ea"/>
            </a:endParaRPr>
          </a:p>
          <a:p>
            <a:pPr indent="0" fontAlgn="auto" latinLnBrk="1">
              <a:lnSpc>
                <a:spcPct val="150000"/>
              </a:lnSpc>
            </a:pPr>
            <a:r>
              <a:rPr lang="en-US" altLang="zh-CN" sz="1600" dirty="0">
                <a:sym typeface="+mn-ea"/>
              </a:rPr>
              <a:t>3</a:t>
            </a:r>
            <a:r>
              <a:rPr lang="zh-CN" altLang="en-US" sz="1600" dirty="0">
                <a:sym typeface="+mn-ea"/>
              </a:rPr>
              <a:t>） 使用预测概率绘制</a:t>
            </a:r>
            <a:r>
              <a:rPr lang="en-US" altLang="zh-CN" sz="1600" dirty="0">
                <a:sym typeface="+mn-ea"/>
              </a:rPr>
              <a:t>AUC</a:t>
            </a:r>
            <a:r>
              <a:rPr lang="zh-CN" altLang="en-US" sz="1600" dirty="0">
                <a:sym typeface="+mn-ea"/>
              </a:rPr>
              <a:t>曲线</a:t>
            </a:r>
            <a:endParaRPr lang="en-US" altLang="zh-CN" sz="1600" dirty="0">
              <a:sym typeface="+mn-ea"/>
            </a:endParaRPr>
          </a:p>
        </p:txBody>
      </p:sp>
      <p:sp>
        <p:nvSpPr>
          <p:cNvPr id="2" name="矩形 1"/>
          <p:cNvSpPr/>
          <p:nvPr/>
        </p:nvSpPr>
        <p:spPr>
          <a:xfrm>
            <a:off x="1328570" y="2415508"/>
            <a:ext cx="8729830" cy="4124206"/>
          </a:xfrm>
          <a:prstGeom prst="rect">
            <a:avLst/>
          </a:prstGeom>
        </p:spPr>
        <p:txBody>
          <a:bodyPr wrap="square">
            <a:spAutoFit/>
          </a:bodyPr>
          <a:lstStyle/>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def </a:t>
            </a:r>
            <a:r>
              <a:rPr lang="en-US" altLang="zh-CN" sz="1600" b="1" dirty="0" err="1">
                <a:solidFill>
                  <a:srgbClr val="0070C0"/>
                </a:solidFill>
                <a:latin typeface="Courier New" panose="02070309020205020404" pitchFamily="49" charset="0"/>
                <a:cs typeface="Courier New" panose="02070309020205020404" pitchFamily="49" charset="0"/>
              </a:rPr>
              <a:t>drawROCCurve</a:t>
            </a:r>
            <a:r>
              <a:rPr lang="en-US" altLang="zh-CN" sz="1600" b="1" dirty="0">
                <a:solidFill>
                  <a:srgbClr val="0070C0"/>
                </a:solidFill>
                <a:latin typeface="Courier New" panose="02070309020205020404" pitchFamily="49" charset="0"/>
                <a:cs typeface="Courier New" panose="02070309020205020404" pitchFamily="49" charset="0"/>
              </a:rPr>
              <a:t>(title,  </a:t>
            </a:r>
            <a:r>
              <a:rPr lang="en-US" altLang="zh-CN" sz="1600" b="1" dirty="0" err="1">
                <a:solidFill>
                  <a:srgbClr val="0070C0"/>
                </a:solidFill>
                <a:latin typeface="Courier New" panose="02070309020205020404" pitchFamily="49" charset="0"/>
                <a:cs typeface="Courier New" panose="02070309020205020404" pitchFamily="49" charset="0"/>
              </a:rPr>
              <a:t>preds</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ytest</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fig, ax = </a:t>
            </a:r>
            <a:r>
              <a:rPr lang="en-US" altLang="zh-CN" sz="1600" b="1" dirty="0" err="1">
                <a:solidFill>
                  <a:srgbClr val="0070C0"/>
                </a:solidFill>
                <a:latin typeface="Courier New" panose="02070309020205020404" pitchFamily="49" charset="0"/>
                <a:cs typeface="Courier New" panose="02070309020205020404" pitchFamily="49" charset="0"/>
              </a:rPr>
              <a:t>plt.subplots</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figsize</a:t>
            </a:r>
            <a:r>
              <a:rPr lang="en-US" altLang="zh-CN" sz="1600" b="1" dirty="0">
                <a:solidFill>
                  <a:srgbClr val="0070C0"/>
                </a:solidFill>
                <a:latin typeface="Courier New" panose="02070309020205020404" pitchFamily="49" charset="0"/>
                <a:cs typeface="Courier New" panose="02070309020205020404" pitchFamily="49" charset="0"/>
              </a:rPr>
              <a:t> = (6,6))</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fprrfc</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tprrfc</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thresholdrfc</a:t>
            </a:r>
            <a:r>
              <a:rPr lang="en-US" altLang="zh-CN" sz="1600" b="1" dirty="0">
                <a:solidFill>
                  <a:srgbClr val="0070C0"/>
                </a:solidFill>
                <a:latin typeface="Courier New" panose="02070309020205020404" pitchFamily="49" charset="0"/>
                <a:cs typeface="Courier New" panose="02070309020205020404" pitchFamily="49" charset="0"/>
              </a:rPr>
              <a:t> = </a:t>
            </a:r>
            <a:r>
              <a:rPr lang="en-US" altLang="zh-CN" sz="1600" b="1" dirty="0" err="1">
                <a:solidFill>
                  <a:srgbClr val="0070C0"/>
                </a:solidFill>
                <a:latin typeface="Courier New" panose="02070309020205020404" pitchFamily="49" charset="0"/>
                <a:cs typeface="Courier New" panose="02070309020205020404" pitchFamily="49" charset="0"/>
              </a:rPr>
              <a:t>metrics.roc_curve</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ytest</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preds</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roc_aucrfc</a:t>
            </a:r>
            <a:r>
              <a:rPr lang="en-US" altLang="zh-CN" sz="1600" b="1" dirty="0">
                <a:solidFill>
                  <a:srgbClr val="0070C0"/>
                </a:solidFill>
                <a:latin typeface="Courier New" panose="02070309020205020404" pitchFamily="49" charset="0"/>
                <a:cs typeface="Courier New" panose="02070309020205020404" pitchFamily="49" charset="0"/>
              </a:rPr>
              <a:t> = </a:t>
            </a:r>
            <a:r>
              <a:rPr lang="en-US" altLang="zh-CN" sz="1600" b="1" dirty="0" err="1">
                <a:solidFill>
                  <a:srgbClr val="0070C0"/>
                </a:solidFill>
                <a:latin typeface="Courier New" panose="02070309020205020404" pitchFamily="49" charset="0"/>
                <a:cs typeface="Courier New" panose="02070309020205020404" pitchFamily="49" charset="0"/>
              </a:rPr>
              <a:t>metrics.auc</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fprrfc</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tprrfc</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ax.plot</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fprrfc</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tprrfc</a:t>
            </a:r>
            <a:r>
              <a:rPr lang="en-US" altLang="zh-CN" sz="1600" b="1" dirty="0">
                <a:solidFill>
                  <a:srgbClr val="0070C0"/>
                </a:solidFill>
                <a:latin typeface="Courier New" panose="02070309020205020404" pitchFamily="49" charset="0"/>
                <a:cs typeface="Courier New" panose="02070309020205020404" pitchFamily="49" charset="0"/>
              </a:rPr>
              <a:t>, 'b', label = 'AUC = %0.3f' % </a:t>
            </a:r>
            <a:r>
              <a:rPr lang="en-US" altLang="zh-CN" sz="1600" b="1" dirty="0" err="1">
                <a:solidFill>
                  <a:srgbClr val="0070C0"/>
                </a:solidFill>
                <a:latin typeface="Courier New" panose="02070309020205020404" pitchFamily="49" charset="0"/>
                <a:cs typeface="Courier New" panose="02070309020205020404" pitchFamily="49" charset="0"/>
              </a:rPr>
              <a:t>roc_aucrfc</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ax.plot</a:t>
            </a:r>
            <a:r>
              <a:rPr lang="en-US" altLang="zh-CN" sz="1600" b="1" dirty="0">
                <a:solidFill>
                  <a:srgbClr val="0070C0"/>
                </a:solidFill>
                <a:latin typeface="Courier New" panose="02070309020205020404" pitchFamily="49" charset="0"/>
                <a:cs typeface="Courier New" panose="02070309020205020404" pitchFamily="49" charset="0"/>
              </a:rPr>
              <a:t>([0, 1], [0, 1],'r--')</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ax.set_title</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title,fontsize</a:t>
            </a:r>
            <a:r>
              <a:rPr lang="en-US" altLang="zh-CN" sz="1600" b="1" dirty="0">
                <a:solidFill>
                  <a:srgbClr val="0070C0"/>
                </a:solidFill>
                <a:latin typeface="Courier New" panose="02070309020205020404" pitchFamily="49" charset="0"/>
                <a:cs typeface="Courier New" panose="02070309020205020404" pitchFamily="49" charset="0"/>
              </a:rPr>
              <a:t>=20)</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ax.set_ylabel</a:t>
            </a:r>
            <a:r>
              <a:rPr lang="en-US" altLang="zh-CN" sz="1600" b="1" dirty="0">
                <a:solidFill>
                  <a:srgbClr val="0070C0"/>
                </a:solidFill>
                <a:latin typeface="Courier New" panose="02070309020205020404" pitchFamily="49" charset="0"/>
                <a:cs typeface="Courier New" panose="02070309020205020404" pitchFamily="49" charset="0"/>
              </a:rPr>
              <a:t>('True Positive Rate',</a:t>
            </a:r>
            <a:r>
              <a:rPr lang="en-US" altLang="zh-CN" sz="1600" b="1" dirty="0" err="1">
                <a:solidFill>
                  <a:srgbClr val="0070C0"/>
                </a:solidFill>
                <a:latin typeface="Courier New" panose="02070309020205020404" pitchFamily="49" charset="0"/>
                <a:cs typeface="Courier New" panose="02070309020205020404" pitchFamily="49" charset="0"/>
              </a:rPr>
              <a:t>fontsize</a:t>
            </a:r>
            <a:r>
              <a:rPr lang="en-US" altLang="zh-CN" sz="1600" b="1" dirty="0">
                <a:solidFill>
                  <a:srgbClr val="0070C0"/>
                </a:solidFill>
                <a:latin typeface="Courier New" panose="02070309020205020404" pitchFamily="49" charset="0"/>
                <a:cs typeface="Courier New" panose="02070309020205020404" pitchFamily="49" charset="0"/>
              </a:rPr>
              <a:t>=20)</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ax.set_xlabel</a:t>
            </a:r>
            <a:r>
              <a:rPr lang="en-US" altLang="zh-CN" sz="1600" b="1" dirty="0">
                <a:solidFill>
                  <a:srgbClr val="0070C0"/>
                </a:solidFill>
                <a:latin typeface="Courier New" panose="02070309020205020404" pitchFamily="49" charset="0"/>
                <a:cs typeface="Courier New" panose="02070309020205020404" pitchFamily="49" charset="0"/>
              </a:rPr>
              <a:t>('False Positive Rate',</a:t>
            </a:r>
            <a:r>
              <a:rPr lang="en-US" altLang="zh-CN" sz="1600" b="1" dirty="0" err="1">
                <a:solidFill>
                  <a:srgbClr val="0070C0"/>
                </a:solidFill>
                <a:latin typeface="Courier New" panose="02070309020205020404" pitchFamily="49" charset="0"/>
                <a:cs typeface="Courier New" panose="02070309020205020404" pitchFamily="49" charset="0"/>
              </a:rPr>
              <a:t>fontsize</a:t>
            </a:r>
            <a:r>
              <a:rPr lang="en-US" altLang="zh-CN" sz="1600" b="1" dirty="0">
                <a:solidFill>
                  <a:srgbClr val="0070C0"/>
                </a:solidFill>
                <a:latin typeface="Courier New" panose="02070309020205020404" pitchFamily="49" charset="0"/>
                <a:cs typeface="Courier New" panose="02070309020205020404" pitchFamily="49" charset="0"/>
              </a:rPr>
              <a:t>=15)</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ax.legend</a:t>
            </a:r>
            <a:r>
              <a:rPr lang="en-US" altLang="zh-CN" sz="1600" b="1" dirty="0">
                <a:solidFill>
                  <a:srgbClr val="0070C0"/>
                </a:solidFill>
                <a:latin typeface="Courier New" panose="02070309020205020404" pitchFamily="49" charset="0"/>
                <a:cs typeface="Courier New" panose="02070309020205020404" pitchFamily="49" charset="0"/>
              </a:rPr>
              <a:t>(loc = 'lower right', prop={'size': 16})</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plt.subplots_adjust</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wspace</a:t>
            </a:r>
            <a:r>
              <a:rPr lang="en-US" altLang="zh-CN" sz="1600" b="1" dirty="0">
                <a:solidFill>
                  <a:srgbClr val="0070C0"/>
                </a:solidFill>
                <a:latin typeface="Courier New" panose="02070309020205020404" pitchFamily="49" charset="0"/>
                <a:cs typeface="Courier New" panose="02070309020205020404" pitchFamily="49" charset="0"/>
              </a:rPr>
              <a:t>=1)</a:t>
            </a:r>
            <a:endParaRPr lang="en-US" altLang="zh-CN" sz="1600" b="1" dirty="0">
              <a:solidFill>
                <a:srgbClr val="0070C0"/>
              </a:solidFill>
              <a:latin typeface="Courier New" panose="02070309020205020404" pitchFamily="49" charset="0"/>
              <a:cs typeface="Courier New" panose="02070309020205020404" pitchFamily="49" charset="0"/>
            </a:endParaRPr>
          </a:p>
        </p:txBody>
      </p:sp>
      <p:sp>
        <p:nvSpPr>
          <p:cNvPr id="10" name="对话气泡: 圆角矩形 9"/>
          <p:cNvSpPr/>
          <p:nvPr/>
        </p:nvSpPr>
        <p:spPr>
          <a:xfrm>
            <a:off x="3270326" y="2205318"/>
            <a:ext cx="796066" cy="344244"/>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标题</a:t>
            </a:r>
            <a:endParaRPr lang="zh-CN" altLang="en-US" sz="1600" dirty="0"/>
          </a:p>
        </p:txBody>
      </p:sp>
      <p:sp>
        <p:nvSpPr>
          <p:cNvPr id="16" name="对话气泡: 圆角矩形 15"/>
          <p:cNvSpPr/>
          <p:nvPr/>
        </p:nvSpPr>
        <p:spPr>
          <a:xfrm>
            <a:off x="4254649" y="2043953"/>
            <a:ext cx="1333949" cy="461890"/>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预测为</a:t>
            </a:r>
            <a:r>
              <a:rPr lang="en-US" altLang="zh-CN" sz="1600" dirty="0"/>
              <a:t>1</a:t>
            </a:r>
            <a:r>
              <a:rPr lang="zh-CN" altLang="en-US" sz="1600" dirty="0"/>
              <a:t>的概率列表</a:t>
            </a:r>
            <a:endParaRPr lang="zh-CN" altLang="en-US" sz="1600" dirty="0"/>
          </a:p>
        </p:txBody>
      </p:sp>
      <p:sp>
        <p:nvSpPr>
          <p:cNvPr id="17" name="对话气泡: 圆角矩形 16"/>
          <p:cNvSpPr/>
          <p:nvPr/>
        </p:nvSpPr>
        <p:spPr>
          <a:xfrm>
            <a:off x="5776855" y="2079468"/>
            <a:ext cx="1333949" cy="461890"/>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测试集标签（实际值）</a:t>
            </a:r>
            <a:endParaRPr lang="zh-CN" altLang="en-US" sz="1600" dirty="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217962"/>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、使用测试集评估模型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3</a:t>
            </a:r>
            <a:r>
              <a:rPr lang="zh-CN" altLang="en-US" sz="1600" dirty="0">
                <a:sym typeface="+mn-ea"/>
              </a:rPr>
              <a:t>） 使用预测概率绘制</a:t>
            </a:r>
            <a:r>
              <a:rPr lang="en-US" altLang="zh-CN" sz="1600" dirty="0">
                <a:sym typeface="+mn-ea"/>
              </a:rPr>
              <a:t>AUC</a:t>
            </a:r>
            <a:r>
              <a:rPr lang="zh-CN" altLang="en-US" sz="1600" dirty="0">
                <a:sym typeface="+mn-ea"/>
              </a:rPr>
              <a:t>曲线</a:t>
            </a:r>
            <a:endParaRPr lang="en-US" altLang="zh-CN" sz="1600" dirty="0">
              <a:sym typeface="+mn-ea"/>
            </a:endParaRPr>
          </a:p>
        </p:txBody>
      </p:sp>
      <p:sp>
        <p:nvSpPr>
          <p:cNvPr id="2" name="矩形 1"/>
          <p:cNvSpPr/>
          <p:nvPr/>
        </p:nvSpPr>
        <p:spPr>
          <a:xfrm>
            <a:off x="1312433" y="2368755"/>
            <a:ext cx="3985708" cy="800219"/>
          </a:xfrm>
          <a:prstGeom prst="rect">
            <a:avLst/>
          </a:prstGeom>
        </p:spPr>
        <p:txBody>
          <a:bodyPr wrap="square">
            <a:spAutoFit/>
          </a:bodyPr>
          <a:lstStyle/>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 </a:t>
            </a:r>
            <a:r>
              <a:rPr lang="zh-CN" altLang="en-US" sz="1600" b="1" dirty="0">
                <a:solidFill>
                  <a:srgbClr val="0070C0"/>
                </a:solidFill>
                <a:latin typeface="Courier New" panose="02070309020205020404" pitchFamily="49" charset="0"/>
                <a:cs typeface="Courier New" panose="02070309020205020404" pitchFamily="49" charset="0"/>
              </a:rPr>
              <a:t>调用</a:t>
            </a:r>
            <a:r>
              <a:rPr lang="en-US" altLang="zh-CN" sz="1600" b="1" dirty="0" err="1">
                <a:solidFill>
                  <a:srgbClr val="0070C0"/>
                </a:solidFill>
                <a:latin typeface="Courier New" panose="02070309020205020404" pitchFamily="49" charset="0"/>
                <a:cs typeface="Courier New" panose="02070309020205020404" pitchFamily="49" charset="0"/>
              </a:rPr>
              <a:t>drawROCCurve</a:t>
            </a:r>
            <a:r>
              <a:rPr lang="zh-CN" altLang="en-US" sz="1600" b="1" dirty="0">
                <a:solidFill>
                  <a:srgbClr val="0070C0"/>
                </a:solidFill>
                <a:latin typeface="Courier New" panose="02070309020205020404" pitchFamily="49" charset="0"/>
                <a:cs typeface="Courier New" panose="02070309020205020404" pitchFamily="49" charset="0"/>
              </a:rPr>
              <a:t>绘制曲线</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150000"/>
              </a:lnSpc>
            </a:pPr>
            <a:r>
              <a:rPr lang="en-US" altLang="zh-CN" sz="1600" b="1" dirty="0">
                <a:solidFill>
                  <a:srgbClr val="0070C0"/>
                </a:solidFill>
                <a:latin typeface="Courier New" panose="02070309020205020404" pitchFamily="49" charset="0"/>
                <a:cs typeface="Courier New" panose="02070309020205020404" pitchFamily="49" charset="0"/>
              </a:rPr>
              <a:t>______________________________</a:t>
            </a:r>
            <a:endParaRPr lang="en-US" altLang="zh-CN" sz="1600" b="1" dirty="0">
              <a:solidFill>
                <a:srgbClr val="0070C0"/>
              </a:solidFill>
              <a:latin typeface="Courier New" panose="02070309020205020404" pitchFamily="49" charset="0"/>
              <a:cs typeface="Courier New" panose="02070309020205020404" pitchFamily="49" charset="0"/>
            </a:endParaRPr>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59500" y="1894971"/>
            <a:ext cx="3743325" cy="37242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、使用测试集评估模型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4</a:t>
            </a:r>
            <a:r>
              <a:rPr lang="zh-CN" altLang="en-US" sz="1600" dirty="0">
                <a:sym typeface="+mn-ea"/>
              </a:rPr>
              <a:t>） 获取</a:t>
            </a:r>
            <a:r>
              <a:rPr lang="en-US" altLang="zh-CN" sz="1600" dirty="0">
                <a:sym typeface="+mn-ea"/>
              </a:rPr>
              <a:t>AUC</a:t>
            </a:r>
            <a:r>
              <a:rPr lang="zh-CN" altLang="en-US" sz="1600" dirty="0">
                <a:sym typeface="+mn-ea"/>
              </a:rPr>
              <a:t>，精度，</a:t>
            </a:r>
            <a:r>
              <a:rPr lang="en-US" altLang="zh-CN" sz="1600" dirty="0">
                <a:sym typeface="+mn-ea"/>
              </a:rPr>
              <a:t>Recall</a:t>
            </a:r>
            <a:r>
              <a:rPr lang="zh-CN" altLang="en-US" sz="1600" dirty="0">
                <a:sym typeface="+mn-ea"/>
              </a:rPr>
              <a:t>（查全率）</a:t>
            </a:r>
            <a:endParaRPr lang="zh-CN" altLang="en-US" sz="1600" dirty="0">
              <a:sym typeface="+mn-ea"/>
            </a:endParaRPr>
          </a:p>
        </p:txBody>
      </p:sp>
      <p:sp>
        <p:nvSpPr>
          <p:cNvPr id="7" name="矩形 6"/>
          <p:cNvSpPr/>
          <p:nvPr/>
        </p:nvSpPr>
        <p:spPr>
          <a:xfrm>
            <a:off x="1099261" y="2390150"/>
            <a:ext cx="9708776" cy="2553335"/>
          </a:xfrm>
          <a:prstGeom prst="rect">
            <a:avLst/>
          </a:prstGeom>
        </p:spPr>
        <p:txBody>
          <a:bodyPr wrap="square">
            <a:spAutoFit/>
          </a:bodyPr>
          <a:lstStyle/>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y_pred = </a:t>
            </a:r>
            <a:r>
              <a:rPr lang="en-US" altLang="zh-CN" sz="1600" b="1" dirty="0" err="1">
                <a:solidFill>
                  <a:srgbClr val="0070C0"/>
                </a:solidFill>
                <a:latin typeface="Courier New" panose="02070309020205020404" pitchFamily="49" charset="0"/>
                <a:cs typeface="Courier New" panose="02070309020205020404" pitchFamily="49" charset="0"/>
              </a:rPr>
              <a:t>pred_proba</a:t>
            </a:r>
            <a:r>
              <a:rPr lang="en-US" altLang="zh-CN" sz="1600" b="1" dirty="0">
                <a:solidFill>
                  <a:srgbClr val="0070C0"/>
                </a:solidFill>
                <a:latin typeface="Courier New" panose="02070309020205020404" pitchFamily="49" charset="0"/>
                <a:cs typeface="Courier New" panose="02070309020205020404" pitchFamily="49" charset="0"/>
              </a:rPr>
              <a:t>&gt;0.5 #</a:t>
            </a:r>
            <a:r>
              <a:rPr lang="zh-CN" altLang="en-US" sz="1600" b="1" dirty="0">
                <a:solidFill>
                  <a:srgbClr val="0070C0"/>
                </a:solidFill>
                <a:latin typeface="Courier New" panose="02070309020205020404" pitchFamily="49" charset="0"/>
                <a:cs typeface="Courier New" panose="02070309020205020404" pitchFamily="49" charset="0"/>
              </a:rPr>
              <a:t>将概率大于</a:t>
            </a:r>
            <a:r>
              <a:rPr lang="en-US" altLang="zh-CN" sz="1600" b="1" dirty="0">
                <a:solidFill>
                  <a:srgbClr val="0070C0"/>
                </a:solidFill>
                <a:latin typeface="Courier New" panose="02070309020205020404" pitchFamily="49" charset="0"/>
                <a:cs typeface="Courier New" panose="02070309020205020404" pitchFamily="49" charset="0"/>
              </a:rPr>
              <a:t>0.5</a:t>
            </a:r>
            <a:r>
              <a:rPr lang="zh-CN" altLang="en-US" sz="1600" b="1" dirty="0">
                <a:solidFill>
                  <a:srgbClr val="0070C0"/>
                </a:solidFill>
                <a:latin typeface="Courier New" panose="02070309020205020404" pitchFamily="49" charset="0"/>
                <a:cs typeface="Courier New" panose="02070309020205020404" pitchFamily="49" charset="0"/>
              </a:rPr>
              <a:t>的记录认定为正例，否则为负例</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计算</a:t>
            </a:r>
            <a:r>
              <a:rPr lang="en-US" altLang="zh-CN" sz="1600" b="1" dirty="0">
                <a:solidFill>
                  <a:srgbClr val="0070C0"/>
                </a:solidFill>
                <a:latin typeface="Courier New" panose="02070309020205020404" pitchFamily="49" charset="0"/>
                <a:cs typeface="Courier New" panose="02070309020205020404" pitchFamily="49" charset="0"/>
              </a:rPr>
              <a:t>AUC...</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计算精度</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计算</a:t>
            </a:r>
            <a:r>
              <a:rPr lang="en-US" altLang="zh-CN" sz="1600" b="1" dirty="0">
                <a:solidFill>
                  <a:srgbClr val="0070C0"/>
                </a:solidFill>
                <a:latin typeface="Courier New" panose="02070309020205020404" pitchFamily="49" charset="0"/>
                <a:cs typeface="Courier New" panose="02070309020205020404" pitchFamily="49" charset="0"/>
              </a:rPr>
              <a:t>recall</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200000"/>
              </a:lnSpc>
            </a:pPr>
            <a:r>
              <a:rPr lang="en-US" altLang="zh-CN" sz="1600" b="1" dirty="0">
                <a:solidFill>
                  <a:srgbClr val="0070C0"/>
                </a:solidFill>
                <a:latin typeface="Courier New" panose="02070309020205020404" pitchFamily="49" charset="0"/>
                <a:cs typeface="Courier New" panose="02070309020205020404" pitchFamily="49" charset="0"/>
              </a:rPr>
              <a:t>print("</a:t>
            </a:r>
            <a:r>
              <a:rPr lang="en-US" altLang="zh-CN" sz="1600" b="1" dirty="0" err="1">
                <a:solidFill>
                  <a:srgbClr val="0070C0"/>
                </a:solidFill>
                <a:latin typeface="Courier New" panose="02070309020205020404" pitchFamily="49" charset="0"/>
                <a:cs typeface="Courier New" panose="02070309020205020404" pitchFamily="49" charset="0"/>
              </a:rPr>
              <a:t>auc</a:t>
            </a:r>
            <a:r>
              <a:rPr lang="en-US" altLang="zh-CN" sz="1600" b="1" dirty="0">
                <a:solidFill>
                  <a:srgbClr val="0070C0"/>
                </a:solidFill>
                <a:latin typeface="Courier New" panose="02070309020205020404" pitchFamily="49" charset="0"/>
                <a:cs typeface="Courier New" panose="02070309020205020404" pitchFamily="49" charset="0"/>
              </a:rPr>
              <a:t>:%.3f, precision:%.3f, recall:%.3f"%(</a:t>
            </a:r>
            <a:r>
              <a:rPr lang="en-US" altLang="zh-CN" sz="1600" b="1" dirty="0" err="1">
                <a:solidFill>
                  <a:srgbClr val="0070C0"/>
                </a:solidFill>
                <a:latin typeface="Courier New" panose="02070309020205020404" pitchFamily="49" charset="0"/>
                <a:cs typeface="Courier New" panose="02070309020205020404" pitchFamily="49" charset="0"/>
              </a:rPr>
              <a:t>auc,precision</a:t>
            </a:r>
            <a:r>
              <a:rPr lang="en-US" altLang="zh-CN" sz="1600" b="1" dirty="0">
                <a:solidFill>
                  <a:srgbClr val="0070C0"/>
                </a:solidFill>
                <a:latin typeface="Courier New" panose="02070309020205020404" pitchFamily="49" charset="0"/>
                <a:cs typeface="Courier New" panose="02070309020205020404" pitchFamily="49" charset="0"/>
              </a:rPr>
              <a:t>, recall))</a:t>
            </a:r>
            <a:endParaRPr lang="en-US" altLang="zh-CN" sz="1600" b="1" dirty="0">
              <a:solidFill>
                <a:srgbClr val="0070C0"/>
              </a:solidFill>
              <a:latin typeface="Courier New" panose="02070309020205020404" pitchFamily="49" charset="0"/>
              <a:cs typeface="Courier New" panose="02070309020205020404" pitchFamily="49" charset="0"/>
            </a:endParaRPr>
          </a:p>
        </p:txBody>
      </p:sp>
      <p:pic>
        <p:nvPicPr>
          <p:cNvPr id="3" name="图片 2"/>
          <p:cNvPicPr>
            <a:picLocks noChangeAspect="1"/>
          </p:cNvPicPr>
          <p:nvPr/>
        </p:nvPicPr>
        <p:blipFill>
          <a:blip r:embed="rId1"/>
          <a:stretch>
            <a:fillRect/>
          </a:stretch>
        </p:blipFill>
        <p:spPr>
          <a:xfrm>
            <a:off x="1211021" y="5042423"/>
            <a:ext cx="5195159" cy="437133"/>
          </a:xfrm>
          <a:prstGeom prst="rect">
            <a:avLst/>
          </a:prstGeom>
        </p:spPr>
      </p:pic>
      <p:sp>
        <p:nvSpPr>
          <p:cNvPr id="4" name="矩形 3"/>
          <p:cNvSpPr/>
          <p:nvPr/>
        </p:nvSpPr>
        <p:spPr>
          <a:xfrm>
            <a:off x="1099111" y="5714463"/>
            <a:ext cx="7989688" cy="338554"/>
          </a:xfrm>
          <a:prstGeom prst="rect">
            <a:avLst/>
          </a:prstGeom>
        </p:spPr>
        <p:txBody>
          <a:bodyPr wrap="none">
            <a:spAutoFit/>
          </a:bodyPr>
          <a:lstStyle/>
          <a:p>
            <a:r>
              <a:rPr lang="zh-CN" altLang="en-US" sz="1600" dirty="0"/>
              <a:t>根据上述的结果，我们发现</a:t>
            </a:r>
            <a:r>
              <a:rPr lang="en-US" altLang="zh-CN" sz="1600" dirty="0"/>
              <a:t>AUC</a:t>
            </a:r>
            <a:r>
              <a:rPr lang="zh-CN" altLang="en-US" sz="1600" dirty="0"/>
              <a:t>的值较高，但是</a:t>
            </a:r>
            <a:r>
              <a:rPr lang="en-US" altLang="zh-CN" sz="1600" dirty="0"/>
              <a:t>recall</a:t>
            </a:r>
            <a:r>
              <a:rPr lang="zh-CN" altLang="en-US" sz="1600" dirty="0"/>
              <a:t>的值非常低，这说明什么问题呢</a:t>
            </a:r>
            <a:r>
              <a:rPr lang="en-US" altLang="zh-CN" sz="1600" dirty="0"/>
              <a:t>?</a:t>
            </a:r>
            <a:endParaRPr lang="zh-CN" altLang="en-US" sz="1600" dirty="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217962"/>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、使用测试集评估模型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4</a:t>
            </a:r>
            <a:r>
              <a:rPr lang="zh-CN" altLang="en-US" sz="1600" dirty="0">
                <a:sym typeface="+mn-ea"/>
              </a:rPr>
              <a:t>） 获取</a:t>
            </a:r>
            <a:r>
              <a:rPr lang="en-US" altLang="zh-CN" sz="1600" dirty="0">
                <a:sym typeface="+mn-ea"/>
              </a:rPr>
              <a:t>AUC</a:t>
            </a:r>
            <a:r>
              <a:rPr lang="zh-CN" altLang="en-US" sz="1600" dirty="0">
                <a:sym typeface="+mn-ea"/>
              </a:rPr>
              <a:t>，精度，</a:t>
            </a:r>
            <a:r>
              <a:rPr lang="en-US" altLang="zh-CN" sz="1600" dirty="0">
                <a:sym typeface="+mn-ea"/>
              </a:rPr>
              <a:t>Recall</a:t>
            </a:r>
            <a:r>
              <a:rPr lang="zh-CN" altLang="en-US" sz="1600" dirty="0">
                <a:sym typeface="+mn-ea"/>
              </a:rPr>
              <a:t>（查全率）</a:t>
            </a:r>
            <a:endParaRPr lang="en-US" altLang="zh-CN" sz="1600" dirty="0">
              <a:sym typeface="+mn-ea"/>
            </a:endParaRPr>
          </a:p>
        </p:txBody>
      </p:sp>
      <p:pic>
        <p:nvPicPr>
          <p:cNvPr id="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2575" y="2849064"/>
            <a:ext cx="11811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1248672" y="2324612"/>
            <a:ext cx="9277686" cy="369332"/>
          </a:xfrm>
          <a:prstGeom prst="rect">
            <a:avLst/>
          </a:prstGeom>
        </p:spPr>
        <p:txBody>
          <a:bodyPr wrap="square">
            <a:spAutoFit/>
          </a:bodyPr>
          <a:lstStyle/>
          <a:p>
            <a:r>
              <a:rPr lang="en-US" altLang="zh-CN" kern="100" dirty="0">
                <a:solidFill>
                  <a:srgbClr val="000000"/>
                </a:solidFill>
                <a:latin typeface="Helvetica" panose="020B0604020202020204" pitchFamily="34" charset="0"/>
                <a:ea typeface="等线" panose="02010600030101010101" charset="-122"/>
                <a:cs typeface="Courier New" panose="02070309020205020404" pitchFamily="49" charset="0"/>
              </a:rPr>
              <a:t>Recall</a:t>
            </a:r>
            <a:r>
              <a:rPr lang="zh-CN" altLang="zh-CN" kern="100" dirty="0">
                <a:solidFill>
                  <a:srgbClr val="000000"/>
                </a:solidFill>
                <a:latin typeface="Helvetica" panose="020B0604020202020204" pitchFamily="34" charset="0"/>
                <a:ea typeface="等线" panose="02010600030101010101" charset="-122"/>
                <a:cs typeface="Courier New" panose="02070309020205020404" pitchFamily="49" charset="0"/>
              </a:rPr>
              <a:t>指标常被称为</a:t>
            </a:r>
            <a:r>
              <a:rPr lang="zh-CN" altLang="zh-CN" b="1" kern="100" dirty="0">
                <a:solidFill>
                  <a:srgbClr val="000000"/>
                </a:solidFill>
                <a:latin typeface="Helvetica" panose="020B0604020202020204" pitchFamily="34" charset="0"/>
                <a:ea typeface="等线" panose="02010600030101010101" charset="-122"/>
                <a:cs typeface="Courier New" panose="02070309020205020404" pitchFamily="49" charset="0"/>
              </a:rPr>
              <a:t>查全率</a:t>
            </a:r>
            <a:r>
              <a:rPr lang="zh-CN" altLang="zh-CN" kern="100" dirty="0">
                <a:solidFill>
                  <a:srgbClr val="000000"/>
                </a:solidFill>
                <a:latin typeface="Helvetica" panose="020B0604020202020204" pitchFamily="34" charset="0"/>
                <a:ea typeface="等线" panose="02010600030101010101" charset="-122"/>
                <a:cs typeface="Courier New" panose="02070309020205020404" pitchFamily="49" charset="0"/>
              </a:rPr>
              <a:t>或者是召回率</a:t>
            </a:r>
            <a:r>
              <a:rPr lang="en-US" altLang="zh-CN" kern="100" dirty="0">
                <a:solidFill>
                  <a:srgbClr val="000000"/>
                </a:solidFill>
                <a:latin typeface="Helvetica" panose="020B0604020202020204" pitchFamily="34" charset="0"/>
                <a:ea typeface="等线" panose="02010600030101010101" charset="-122"/>
                <a:cs typeface="Courier New" panose="02070309020205020404" pitchFamily="49" charset="0"/>
              </a:rPr>
              <a:t>R</a:t>
            </a:r>
            <a:r>
              <a:rPr lang="zh-CN" altLang="zh-CN" kern="100" dirty="0">
                <a:solidFill>
                  <a:srgbClr val="000000"/>
                </a:solidFill>
                <a:latin typeface="Helvetica" panose="020B0604020202020204" pitchFamily="34" charset="0"/>
                <a:ea typeface="等线" panose="02010600030101010101" charset="-122"/>
                <a:cs typeface="Courier New" panose="02070309020205020404" pitchFamily="49" charset="0"/>
              </a:rPr>
              <a:t>：所有</a:t>
            </a:r>
            <a:r>
              <a:rPr lang="zh-CN" altLang="zh-CN" kern="100" dirty="0">
                <a:solidFill>
                  <a:srgbClr val="FF0000"/>
                </a:solidFill>
                <a:latin typeface="Helvetica" panose="020B0604020202020204" pitchFamily="34" charset="0"/>
                <a:ea typeface="等线" panose="02010600030101010101" charset="-122"/>
                <a:cs typeface="Courier New" panose="02070309020205020404" pitchFamily="49" charset="0"/>
              </a:rPr>
              <a:t>确实为真</a:t>
            </a:r>
            <a:r>
              <a:rPr lang="zh-CN" altLang="zh-CN" kern="100" dirty="0">
                <a:solidFill>
                  <a:srgbClr val="000000"/>
                </a:solidFill>
                <a:latin typeface="Helvetica" panose="020B0604020202020204" pitchFamily="34" charset="0"/>
                <a:ea typeface="等线" panose="02010600030101010101" charset="-122"/>
                <a:cs typeface="Courier New" panose="02070309020205020404" pitchFamily="49" charset="0"/>
              </a:rPr>
              <a:t>的样本中，被判为</a:t>
            </a:r>
            <a:r>
              <a:rPr lang="zh-CN" altLang="zh-CN" kern="100" dirty="0">
                <a:solidFill>
                  <a:srgbClr val="FF0000"/>
                </a:solidFill>
                <a:latin typeface="Helvetica" panose="020B0604020202020204" pitchFamily="34" charset="0"/>
                <a:ea typeface="等线" panose="02010600030101010101" charset="-122"/>
                <a:cs typeface="Courier New" panose="02070309020205020404" pitchFamily="49" charset="0"/>
              </a:rPr>
              <a:t>“真”</a:t>
            </a:r>
            <a:r>
              <a:rPr lang="zh-CN" altLang="zh-CN" kern="100" dirty="0">
                <a:solidFill>
                  <a:srgbClr val="000000"/>
                </a:solidFill>
                <a:latin typeface="Helvetica" panose="020B0604020202020204" pitchFamily="34" charset="0"/>
                <a:ea typeface="等线" panose="02010600030101010101" charset="-122"/>
                <a:cs typeface="Courier New" panose="02070309020205020404" pitchFamily="49" charset="0"/>
              </a:rPr>
              <a:t>的占比。</a:t>
            </a:r>
            <a:endParaRPr lang="zh-CN" altLang="en-US" dirty="0"/>
          </a:p>
        </p:txBody>
      </p:sp>
      <p:pic>
        <p:nvPicPr>
          <p:cNvPr id="12" name="图片 11"/>
          <p:cNvPicPr>
            <a:picLocks noChangeAspect="1"/>
          </p:cNvPicPr>
          <p:nvPr/>
        </p:nvPicPr>
        <p:blipFill>
          <a:blip r:embed="rId2"/>
          <a:stretch>
            <a:fillRect/>
          </a:stretch>
        </p:blipFill>
        <p:spPr>
          <a:xfrm>
            <a:off x="1022350" y="4054073"/>
            <a:ext cx="3436160" cy="1800173"/>
          </a:xfrm>
          <a:prstGeom prst="rect">
            <a:avLst/>
          </a:prstGeom>
        </p:spPr>
      </p:pic>
      <p:grpSp>
        <p:nvGrpSpPr>
          <p:cNvPr id="13" name="组合 12"/>
          <p:cNvGrpSpPr/>
          <p:nvPr/>
        </p:nvGrpSpPr>
        <p:grpSpPr>
          <a:xfrm>
            <a:off x="2093683" y="3630371"/>
            <a:ext cx="1185567" cy="2155732"/>
            <a:chOff x="2213480" y="2797793"/>
            <a:chExt cx="1185567" cy="2155732"/>
          </a:xfrm>
        </p:grpSpPr>
        <p:sp>
          <p:nvSpPr>
            <p:cNvPr id="14" name="矩形: 圆角 13"/>
            <p:cNvSpPr/>
            <p:nvPr/>
          </p:nvSpPr>
          <p:spPr>
            <a:xfrm>
              <a:off x="2213480" y="2799956"/>
              <a:ext cx="1185567" cy="2153569"/>
            </a:xfrm>
            <a:prstGeom prst="roundRect">
              <a:avLst/>
            </a:prstGeom>
            <a:solidFill>
              <a:srgbClr val="FFC000">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289154" y="2797793"/>
              <a:ext cx="1034218" cy="338554"/>
            </a:xfrm>
            <a:prstGeom prst="rect">
              <a:avLst/>
            </a:prstGeom>
            <a:noFill/>
          </p:spPr>
          <p:txBody>
            <a:bodyPr wrap="square" rtlCol="0">
              <a:spAutoFit/>
            </a:bodyPr>
            <a:lstStyle/>
            <a:p>
              <a:r>
                <a:rPr lang="zh-CN" altLang="en-US" sz="1600" dirty="0"/>
                <a:t>全部正例</a:t>
              </a:r>
              <a:endParaRPr lang="zh-CN" altLang="en-US" sz="1600" dirty="0"/>
            </a:p>
          </p:txBody>
        </p:sp>
      </p:grpSp>
      <p:sp>
        <p:nvSpPr>
          <p:cNvPr id="16" name="矩形: 圆角 15"/>
          <p:cNvSpPr/>
          <p:nvPr/>
        </p:nvSpPr>
        <p:spPr>
          <a:xfrm>
            <a:off x="2141772" y="4475742"/>
            <a:ext cx="855014" cy="556713"/>
          </a:xfrm>
          <a:prstGeom prst="roundRect">
            <a:avLst/>
          </a:prstGeom>
          <a:solidFill>
            <a:schemeClr val="accent5">
              <a:lumMod val="75000"/>
              <a:alpha val="21961"/>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986170" y="3528206"/>
            <a:ext cx="5980074" cy="1895071"/>
          </a:xfrm>
          <a:prstGeom prst="rect">
            <a:avLst/>
          </a:prstGeom>
          <a:noFill/>
        </p:spPr>
        <p:txBody>
          <a:bodyPr wrap="square" rtlCol="0">
            <a:spAutoFit/>
          </a:bodyPr>
          <a:lstStyle/>
          <a:p>
            <a:pPr>
              <a:lnSpc>
                <a:spcPct val="150000"/>
              </a:lnSpc>
            </a:pPr>
            <a:r>
              <a:rPr lang="zh-CN" altLang="en-US" sz="1600" dirty="0"/>
              <a:t>在全部正例中，猜对的比例只有</a:t>
            </a:r>
            <a:r>
              <a:rPr lang="en-US" altLang="zh-CN" sz="1600" dirty="0"/>
              <a:t>22.4%</a:t>
            </a:r>
            <a:r>
              <a:rPr lang="zh-CN" altLang="en-US" sz="1600" dirty="0"/>
              <a:t>。意味着如果按照这个计算方法，虽然将节省了大量的人力资源，同时将导致</a:t>
            </a:r>
            <a:r>
              <a:rPr lang="en-US" altLang="zh-CN" sz="1600" dirty="0"/>
              <a:t>77.6%</a:t>
            </a:r>
            <a:r>
              <a:rPr lang="zh-CN" altLang="en-US" sz="1600" dirty="0"/>
              <a:t>的实际可能购买产品的顾客流失。这并不是经营者愿意看到的结果。</a:t>
            </a:r>
            <a:endParaRPr lang="en-US" altLang="zh-CN" sz="1600" dirty="0"/>
          </a:p>
          <a:p>
            <a:pPr>
              <a:lnSpc>
                <a:spcPct val="150000"/>
              </a:lnSpc>
            </a:pPr>
            <a:r>
              <a:rPr lang="zh-CN" altLang="en-US" sz="1600" dirty="0"/>
              <a:t>为了更好地分析这个问题，我们需要进一步分析该模型产生的混淆矩阵。</a:t>
            </a:r>
            <a:endParaRPr lang="zh-CN" altLang="en-US" sz="1600"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217962"/>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、使用测试集评估模型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5</a:t>
            </a:r>
            <a:r>
              <a:rPr lang="zh-CN" altLang="en-US" sz="1600" dirty="0">
                <a:sym typeface="+mn-ea"/>
              </a:rPr>
              <a:t>） 分析混淆矩阵</a:t>
            </a:r>
            <a:endParaRPr lang="en-US" altLang="zh-CN" sz="1600" dirty="0">
              <a:sym typeface="+mn-ea"/>
            </a:endParaRPr>
          </a:p>
        </p:txBody>
      </p:sp>
      <p:sp>
        <p:nvSpPr>
          <p:cNvPr id="9" name="矩形 8"/>
          <p:cNvSpPr/>
          <p:nvPr/>
        </p:nvSpPr>
        <p:spPr>
          <a:xfrm>
            <a:off x="1248672" y="2324612"/>
            <a:ext cx="9277686" cy="338554"/>
          </a:xfrm>
          <a:prstGeom prst="rect">
            <a:avLst/>
          </a:prstGeom>
        </p:spPr>
        <p:txBody>
          <a:bodyPr wrap="square">
            <a:spAutoFit/>
          </a:bodyPr>
          <a:lstStyle/>
          <a:p>
            <a:r>
              <a:rPr lang="zh-CN" altLang="en-US" sz="1600" dirty="0"/>
              <a:t>以下函数对混淆矩阵实现可视化：</a:t>
            </a:r>
            <a:endParaRPr lang="zh-CN" altLang="en-US" sz="1600" dirty="0"/>
          </a:p>
        </p:txBody>
      </p:sp>
      <p:sp>
        <p:nvSpPr>
          <p:cNvPr id="17" name="矩形 16"/>
          <p:cNvSpPr/>
          <p:nvPr/>
        </p:nvSpPr>
        <p:spPr>
          <a:xfrm>
            <a:off x="1355838" y="2689596"/>
            <a:ext cx="10310830" cy="3539430"/>
          </a:xfrm>
          <a:prstGeom prst="rect">
            <a:avLst/>
          </a:prstGeom>
        </p:spPr>
        <p:txBody>
          <a:bodyPr wrap="square">
            <a:spAutoFit/>
          </a:bodyPr>
          <a:lstStyle/>
          <a:p>
            <a:r>
              <a:rPr lang="en-US" altLang="zh-CN" sz="1600" b="1" dirty="0">
                <a:solidFill>
                  <a:srgbClr val="0070C0"/>
                </a:solidFill>
                <a:latin typeface="Courier New" panose="02070309020205020404" pitchFamily="49" charset="0"/>
                <a:cs typeface="Courier New" panose="02070309020205020404" pitchFamily="49" charset="0"/>
              </a:rPr>
              <a:t>def </a:t>
            </a:r>
            <a:r>
              <a:rPr lang="en-US" altLang="zh-CN" sz="1600" b="1" dirty="0" err="1">
                <a:solidFill>
                  <a:srgbClr val="0070C0"/>
                </a:solidFill>
                <a:latin typeface="Courier New" panose="02070309020205020404" pitchFamily="49" charset="0"/>
                <a:cs typeface="Courier New" panose="02070309020205020404" pitchFamily="49" charset="0"/>
              </a:rPr>
              <a:t>plot_confusion_matrix</a:t>
            </a:r>
            <a:r>
              <a:rPr lang="en-US" altLang="zh-CN" sz="1600" b="1" dirty="0">
                <a:solidFill>
                  <a:srgbClr val="0070C0"/>
                </a:solidFill>
                <a:latin typeface="Courier New" panose="02070309020205020404" pitchFamily="49" charset="0"/>
                <a:cs typeface="Courier New" panose="02070309020205020404" pitchFamily="49" charset="0"/>
              </a:rPr>
              <a:t>(cm, </a:t>
            </a:r>
            <a:r>
              <a:rPr lang="en-US" altLang="zh-CN" sz="1600" b="1" dirty="0" err="1">
                <a:solidFill>
                  <a:srgbClr val="0070C0"/>
                </a:solidFill>
                <a:latin typeface="Courier New" panose="02070309020205020404" pitchFamily="49" charset="0"/>
                <a:cs typeface="Courier New" panose="02070309020205020404" pitchFamily="49" charset="0"/>
              </a:rPr>
              <a:t>classes,title</a:t>
            </a: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混淆矩阵</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plt.imshow</a:t>
            </a:r>
            <a:r>
              <a:rPr lang="en-US" altLang="zh-CN" sz="1600" b="1" dirty="0">
                <a:solidFill>
                  <a:srgbClr val="0070C0"/>
                </a:solidFill>
                <a:latin typeface="Courier New" panose="02070309020205020404" pitchFamily="49" charset="0"/>
                <a:cs typeface="Courier New" panose="02070309020205020404" pitchFamily="49" charset="0"/>
              </a:rPr>
              <a:t>(cm, interpolation='nearest', </a:t>
            </a:r>
            <a:r>
              <a:rPr lang="en-US" altLang="zh-CN" sz="1600" b="1" dirty="0" err="1">
                <a:solidFill>
                  <a:srgbClr val="0070C0"/>
                </a:solidFill>
                <a:latin typeface="Courier New" panose="02070309020205020404" pitchFamily="49" charset="0"/>
                <a:cs typeface="Courier New" panose="02070309020205020404" pitchFamily="49" charset="0"/>
              </a:rPr>
              <a:t>cmap</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plt.cm.Blues</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plt.title</a:t>
            </a:r>
            <a:r>
              <a:rPr lang="en-US" altLang="zh-CN" sz="1600" b="1" dirty="0">
                <a:solidFill>
                  <a:srgbClr val="0070C0"/>
                </a:solidFill>
                <a:latin typeface="Courier New" panose="02070309020205020404" pitchFamily="49" charset="0"/>
                <a:cs typeface="Courier New" panose="02070309020205020404" pitchFamily="49" charset="0"/>
              </a:rPr>
              <a:t>(title)</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plt.colorbar</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tick_marks</a:t>
            </a:r>
            <a:r>
              <a:rPr lang="en-US" altLang="zh-CN" sz="1600" b="1" dirty="0">
                <a:solidFill>
                  <a:srgbClr val="0070C0"/>
                </a:solidFill>
                <a:latin typeface="Courier New" panose="02070309020205020404" pitchFamily="49" charset="0"/>
                <a:cs typeface="Courier New" panose="02070309020205020404" pitchFamily="49" charset="0"/>
              </a:rPr>
              <a:t> = </a:t>
            </a:r>
            <a:r>
              <a:rPr lang="en-US" altLang="zh-CN" sz="1600" b="1" dirty="0" err="1">
                <a:solidFill>
                  <a:srgbClr val="0070C0"/>
                </a:solidFill>
                <a:latin typeface="Courier New" panose="02070309020205020404" pitchFamily="49" charset="0"/>
                <a:cs typeface="Courier New" panose="02070309020205020404" pitchFamily="49" charset="0"/>
              </a:rPr>
              <a:t>np.arange</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len</a:t>
            </a:r>
            <a:r>
              <a:rPr lang="en-US" altLang="zh-CN" sz="1600" b="1" dirty="0">
                <a:solidFill>
                  <a:srgbClr val="0070C0"/>
                </a:solidFill>
                <a:latin typeface="Courier New" panose="02070309020205020404" pitchFamily="49" charset="0"/>
                <a:cs typeface="Courier New" panose="02070309020205020404" pitchFamily="49" charset="0"/>
              </a:rPr>
              <a:t>(classes))</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plt.xticks</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tick_marks</a:t>
            </a:r>
            <a:r>
              <a:rPr lang="en-US" altLang="zh-CN" sz="1600" b="1" dirty="0">
                <a:solidFill>
                  <a:srgbClr val="0070C0"/>
                </a:solidFill>
                <a:latin typeface="Courier New" panose="02070309020205020404" pitchFamily="49" charset="0"/>
                <a:cs typeface="Courier New" panose="02070309020205020404" pitchFamily="49" charset="0"/>
              </a:rPr>
              <a:t>, classes, rotation=0)</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plt.yticks</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tick_marks</a:t>
            </a:r>
            <a:r>
              <a:rPr lang="en-US" altLang="zh-CN" sz="1600" b="1" dirty="0">
                <a:solidFill>
                  <a:srgbClr val="0070C0"/>
                </a:solidFill>
                <a:latin typeface="Courier New" panose="02070309020205020404" pitchFamily="49" charset="0"/>
                <a:cs typeface="Courier New" panose="02070309020205020404" pitchFamily="49" charset="0"/>
              </a:rPr>
              <a:t>, classes)</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thresh = </a:t>
            </a:r>
            <a:r>
              <a:rPr lang="en-US" altLang="zh-CN" sz="1600" b="1" dirty="0" err="1">
                <a:solidFill>
                  <a:srgbClr val="0070C0"/>
                </a:solidFill>
                <a:latin typeface="Courier New" panose="02070309020205020404" pitchFamily="49" charset="0"/>
                <a:cs typeface="Courier New" panose="02070309020205020404" pitchFamily="49" charset="0"/>
              </a:rPr>
              <a:t>cm.max</a:t>
            </a:r>
            <a:r>
              <a:rPr lang="en-US" altLang="zh-CN" sz="1600" b="1" dirty="0">
                <a:solidFill>
                  <a:srgbClr val="0070C0"/>
                </a:solidFill>
                <a:latin typeface="Courier New" panose="02070309020205020404" pitchFamily="49" charset="0"/>
                <a:cs typeface="Courier New" panose="02070309020205020404" pitchFamily="49" charset="0"/>
              </a:rPr>
              <a:t>() / 2.</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for </a:t>
            </a:r>
            <a:r>
              <a:rPr lang="en-US" altLang="zh-CN" sz="1600" b="1" dirty="0" err="1">
                <a:solidFill>
                  <a:srgbClr val="0070C0"/>
                </a:solidFill>
                <a:latin typeface="Courier New" panose="02070309020205020404" pitchFamily="49" charset="0"/>
                <a:cs typeface="Courier New" panose="02070309020205020404" pitchFamily="49" charset="0"/>
              </a:rPr>
              <a:t>i</a:t>
            </a:r>
            <a:r>
              <a:rPr lang="en-US" altLang="zh-CN" sz="1600" b="1" dirty="0">
                <a:solidFill>
                  <a:srgbClr val="0070C0"/>
                </a:solidFill>
                <a:latin typeface="Courier New" panose="02070309020205020404" pitchFamily="49" charset="0"/>
                <a:cs typeface="Courier New" panose="02070309020205020404" pitchFamily="49" charset="0"/>
              </a:rPr>
              <a:t>, j in </a:t>
            </a:r>
            <a:r>
              <a:rPr lang="en-US" altLang="zh-CN" sz="1600" b="1" dirty="0" err="1">
                <a:solidFill>
                  <a:srgbClr val="0070C0"/>
                </a:solidFill>
                <a:latin typeface="Courier New" panose="02070309020205020404" pitchFamily="49" charset="0"/>
                <a:cs typeface="Courier New" panose="02070309020205020404" pitchFamily="49" charset="0"/>
              </a:rPr>
              <a:t>itertools.product</a:t>
            </a:r>
            <a:r>
              <a:rPr lang="en-US" altLang="zh-CN" sz="1600" b="1" dirty="0">
                <a:solidFill>
                  <a:srgbClr val="0070C0"/>
                </a:solidFill>
                <a:latin typeface="Courier New" panose="02070309020205020404" pitchFamily="49" charset="0"/>
                <a:cs typeface="Courier New" panose="02070309020205020404" pitchFamily="49" charset="0"/>
              </a:rPr>
              <a:t>(range(</a:t>
            </a:r>
            <a:r>
              <a:rPr lang="en-US" altLang="zh-CN" sz="1600" b="1" dirty="0" err="1">
                <a:solidFill>
                  <a:srgbClr val="0070C0"/>
                </a:solidFill>
                <a:latin typeface="Courier New" panose="02070309020205020404" pitchFamily="49" charset="0"/>
                <a:cs typeface="Courier New" panose="02070309020205020404" pitchFamily="49" charset="0"/>
              </a:rPr>
              <a:t>cm.shape</a:t>
            </a:r>
            <a:r>
              <a:rPr lang="en-US" altLang="zh-CN" sz="1600" b="1" dirty="0">
                <a:solidFill>
                  <a:srgbClr val="0070C0"/>
                </a:solidFill>
                <a:latin typeface="Courier New" panose="02070309020205020404" pitchFamily="49" charset="0"/>
                <a:cs typeface="Courier New" panose="02070309020205020404" pitchFamily="49" charset="0"/>
              </a:rPr>
              <a:t>[0]), range(</a:t>
            </a:r>
            <a:r>
              <a:rPr lang="en-US" altLang="zh-CN" sz="1600" b="1" dirty="0" err="1">
                <a:solidFill>
                  <a:srgbClr val="0070C0"/>
                </a:solidFill>
                <a:latin typeface="Courier New" panose="02070309020205020404" pitchFamily="49" charset="0"/>
                <a:cs typeface="Courier New" panose="02070309020205020404" pitchFamily="49" charset="0"/>
              </a:rPr>
              <a:t>cm.shape</a:t>
            </a:r>
            <a:r>
              <a:rPr lang="en-US" altLang="zh-CN" sz="1600" b="1" dirty="0">
                <a:solidFill>
                  <a:srgbClr val="0070C0"/>
                </a:solidFill>
                <a:latin typeface="Courier New" panose="02070309020205020404" pitchFamily="49" charset="0"/>
                <a:cs typeface="Courier New" panose="02070309020205020404" pitchFamily="49" charset="0"/>
              </a:rPr>
              <a:t>[1])):</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plt.text</a:t>
            </a:r>
            <a:r>
              <a:rPr lang="en-US" altLang="zh-CN" sz="1600" b="1" dirty="0">
                <a:solidFill>
                  <a:srgbClr val="0070C0"/>
                </a:solidFill>
                <a:latin typeface="Courier New" panose="02070309020205020404" pitchFamily="49" charset="0"/>
                <a:cs typeface="Courier New" panose="02070309020205020404" pitchFamily="49" charset="0"/>
              </a:rPr>
              <a:t>(j, </a:t>
            </a:r>
            <a:r>
              <a:rPr lang="en-US" altLang="zh-CN" sz="1600" b="1" dirty="0" err="1">
                <a:solidFill>
                  <a:srgbClr val="0070C0"/>
                </a:solidFill>
                <a:latin typeface="Courier New" panose="02070309020205020404" pitchFamily="49" charset="0"/>
                <a:cs typeface="Courier New" panose="02070309020205020404" pitchFamily="49" charset="0"/>
              </a:rPr>
              <a:t>i</a:t>
            </a:r>
            <a:r>
              <a:rPr lang="en-US" altLang="zh-CN" sz="1600" b="1" dirty="0">
                <a:solidFill>
                  <a:srgbClr val="0070C0"/>
                </a:solidFill>
                <a:latin typeface="Courier New" panose="02070309020205020404" pitchFamily="49" charset="0"/>
                <a:cs typeface="Courier New" panose="02070309020205020404" pitchFamily="49" charset="0"/>
              </a:rPr>
              <a:t>, cm[</a:t>
            </a:r>
            <a:r>
              <a:rPr lang="en-US" altLang="zh-CN" sz="1600" b="1" dirty="0" err="1">
                <a:solidFill>
                  <a:srgbClr val="0070C0"/>
                </a:solidFill>
                <a:latin typeface="Courier New" panose="02070309020205020404" pitchFamily="49" charset="0"/>
                <a:cs typeface="Courier New" panose="02070309020205020404" pitchFamily="49" charset="0"/>
              </a:rPr>
              <a:t>i</a:t>
            </a:r>
            <a:r>
              <a:rPr lang="en-US" altLang="zh-CN" sz="1600" b="1" dirty="0">
                <a:solidFill>
                  <a:srgbClr val="0070C0"/>
                </a:solidFill>
                <a:latin typeface="Courier New" panose="02070309020205020404" pitchFamily="49" charset="0"/>
                <a:cs typeface="Courier New" panose="02070309020205020404" pitchFamily="49" charset="0"/>
              </a:rPr>
              <a:t>, j],</a:t>
            </a:r>
            <a:r>
              <a:rPr lang="en-US" altLang="zh-CN" sz="1600" b="1" dirty="0" err="1">
                <a:solidFill>
                  <a:srgbClr val="0070C0"/>
                </a:solidFill>
                <a:latin typeface="Courier New" panose="02070309020205020404" pitchFamily="49" charset="0"/>
                <a:cs typeface="Courier New" panose="02070309020205020404" pitchFamily="49" charset="0"/>
              </a:rPr>
              <a:t>horizontalalignment</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center",color</a:t>
            </a:r>
            <a:r>
              <a:rPr lang="en-US" altLang="zh-CN" sz="1600" b="1" dirty="0">
                <a:solidFill>
                  <a:srgbClr val="0070C0"/>
                </a:solidFill>
                <a:latin typeface="Courier New" panose="02070309020205020404" pitchFamily="49" charset="0"/>
                <a:cs typeface="Courier New" panose="02070309020205020404" pitchFamily="49" charset="0"/>
              </a:rPr>
              <a:t>="white" if cm[</a:t>
            </a:r>
            <a:r>
              <a:rPr lang="en-US" altLang="zh-CN" sz="1600" b="1" dirty="0" err="1">
                <a:solidFill>
                  <a:srgbClr val="0070C0"/>
                </a:solidFill>
                <a:latin typeface="Courier New" panose="02070309020205020404" pitchFamily="49" charset="0"/>
                <a:cs typeface="Courier New" panose="02070309020205020404" pitchFamily="49" charset="0"/>
              </a:rPr>
              <a:t>i</a:t>
            </a:r>
            <a:r>
              <a:rPr lang="en-US" altLang="zh-CN" sz="1600" b="1" dirty="0">
                <a:solidFill>
                  <a:srgbClr val="0070C0"/>
                </a:solidFill>
                <a:latin typeface="Courier New" panose="02070309020205020404" pitchFamily="49" charset="0"/>
                <a:cs typeface="Courier New" panose="02070309020205020404" pitchFamily="49" charset="0"/>
              </a:rPr>
              <a:t>, j] &gt; thresh else "black")</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plt.tight_layout</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plt.ylabel</a:t>
            </a: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实际值</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plt.xlabel</a:t>
            </a: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预测值</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217962"/>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、使用测试集评估模型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5</a:t>
            </a:r>
            <a:r>
              <a:rPr lang="zh-CN" altLang="en-US" sz="1600" dirty="0">
                <a:sym typeface="+mn-ea"/>
              </a:rPr>
              <a:t>） 分析混淆矩阵</a:t>
            </a:r>
            <a:endParaRPr lang="en-US" altLang="zh-CN" sz="1600" dirty="0">
              <a:sym typeface="+mn-ea"/>
            </a:endParaRPr>
          </a:p>
        </p:txBody>
      </p:sp>
      <p:sp>
        <p:nvSpPr>
          <p:cNvPr id="9" name="矩形 8"/>
          <p:cNvSpPr/>
          <p:nvPr/>
        </p:nvSpPr>
        <p:spPr>
          <a:xfrm>
            <a:off x="1318185" y="2190142"/>
            <a:ext cx="9277686" cy="338554"/>
          </a:xfrm>
          <a:prstGeom prst="rect">
            <a:avLst/>
          </a:prstGeom>
        </p:spPr>
        <p:txBody>
          <a:bodyPr wrap="square">
            <a:spAutoFit/>
          </a:bodyPr>
          <a:lstStyle/>
          <a:p>
            <a:r>
              <a:rPr lang="zh-CN" altLang="en-US" sz="1600" dirty="0"/>
              <a:t>以下函数可以根据不同的阈值绘制系列混淆矩阵</a:t>
            </a:r>
            <a:endParaRPr lang="zh-CN" altLang="en-US" sz="1600" dirty="0"/>
          </a:p>
        </p:txBody>
      </p:sp>
      <p:sp>
        <p:nvSpPr>
          <p:cNvPr id="17" name="矩形 16"/>
          <p:cNvSpPr/>
          <p:nvPr/>
        </p:nvSpPr>
        <p:spPr>
          <a:xfrm>
            <a:off x="1318185" y="2689596"/>
            <a:ext cx="10644317" cy="3539430"/>
          </a:xfrm>
          <a:prstGeom prst="rect">
            <a:avLst/>
          </a:prstGeom>
        </p:spPr>
        <p:txBody>
          <a:bodyPr wrap="square">
            <a:spAutoFit/>
          </a:bodyPr>
          <a:lstStyle/>
          <a:p>
            <a:r>
              <a:rPr lang="en-US" altLang="zh-CN" sz="1600" b="1" dirty="0">
                <a:solidFill>
                  <a:srgbClr val="0070C0"/>
                </a:solidFill>
                <a:latin typeface="Courier New" panose="02070309020205020404" pitchFamily="49" charset="0"/>
                <a:cs typeface="Courier New" panose="02070309020205020404" pitchFamily="49" charset="0"/>
              </a:rPr>
              <a:t>import </a:t>
            </a:r>
            <a:r>
              <a:rPr lang="en-US" altLang="zh-CN" sz="1600" b="1" dirty="0" err="1">
                <a:solidFill>
                  <a:srgbClr val="0070C0"/>
                </a:solidFill>
                <a:latin typeface="Courier New" panose="02070309020205020404" pitchFamily="49" charset="0"/>
                <a:cs typeface="Courier New" panose="02070309020205020404" pitchFamily="49" charset="0"/>
              </a:rPr>
              <a:t>itertools</a:t>
            </a:r>
            <a:endParaRPr lang="en-US" altLang="zh-CN" sz="1600" b="1" dirty="0">
              <a:solidFill>
                <a:srgbClr val="0070C0"/>
              </a:solidFill>
              <a:latin typeface="Courier New" panose="02070309020205020404" pitchFamily="49" charset="0"/>
              <a:cs typeface="Courier New" panose="02070309020205020404" pitchFamily="49" charset="0"/>
            </a:endParaRPr>
          </a:p>
          <a:p>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def confusion(</a:t>
            </a:r>
            <a:r>
              <a:rPr lang="en-US" altLang="zh-CN" sz="1600" b="1" dirty="0" err="1">
                <a:solidFill>
                  <a:srgbClr val="0070C0"/>
                </a:solidFill>
                <a:latin typeface="Courier New" panose="02070309020205020404" pitchFamily="49" charset="0"/>
                <a:cs typeface="Courier New" panose="02070309020205020404" pitchFamily="49" charset="0"/>
              </a:rPr>
              <a:t>pred_proba</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y_test</a:t>
            </a:r>
            <a:r>
              <a:rPr lang="en-US" altLang="zh-CN" sz="1600" b="1" dirty="0">
                <a:solidFill>
                  <a:srgbClr val="0070C0"/>
                </a:solidFill>
                <a:latin typeface="Courier New" panose="02070309020205020404" pitchFamily="49" charset="0"/>
                <a:cs typeface="Courier New" panose="02070309020205020404" pitchFamily="49" charset="0"/>
              </a:rPr>
              <a:t>,  thresholds):</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plt.figure</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figsize</a:t>
            </a:r>
            <a:r>
              <a:rPr lang="en-US" altLang="zh-CN" sz="1600" b="1" dirty="0">
                <a:solidFill>
                  <a:srgbClr val="0070C0"/>
                </a:solidFill>
                <a:latin typeface="Courier New" panose="02070309020205020404" pitchFamily="49" charset="0"/>
                <a:cs typeface="Courier New" panose="02070309020205020404" pitchFamily="49" charset="0"/>
              </a:rPr>
              <a:t>=(10,10))</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j = 1</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for </a:t>
            </a:r>
            <a:r>
              <a:rPr lang="en-US" altLang="zh-CN" sz="1600" b="1" dirty="0" err="1">
                <a:solidFill>
                  <a:srgbClr val="0070C0"/>
                </a:solidFill>
                <a:latin typeface="Courier New" panose="02070309020205020404" pitchFamily="49" charset="0"/>
                <a:cs typeface="Courier New" panose="02070309020205020404" pitchFamily="49" charset="0"/>
              </a:rPr>
              <a:t>i</a:t>
            </a:r>
            <a:r>
              <a:rPr lang="en-US" altLang="zh-CN" sz="1600" b="1" dirty="0">
                <a:solidFill>
                  <a:srgbClr val="0070C0"/>
                </a:solidFill>
                <a:latin typeface="Courier New" panose="02070309020205020404" pitchFamily="49" charset="0"/>
                <a:cs typeface="Courier New" panose="02070309020205020404" pitchFamily="49" charset="0"/>
              </a:rPr>
              <a:t> in thresholds:</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y_test_predictions</a:t>
            </a:r>
            <a:r>
              <a:rPr lang="en-US" altLang="zh-CN" sz="1600" b="1" dirty="0">
                <a:solidFill>
                  <a:srgbClr val="0070C0"/>
                </a:solidFill>
                <a:latin typeface="Courier New" panose="02070309020205020404" pitchFamily="49" charset="0"/>
                <a:cs typeface="Courier New" panose="02070309020205020404" pitchFamily="49" charset="0"/>
              </a:rPr>
              <a:t> = </a:t>
            </a:r>
            <a:r>
              <a:rPr lang="en-US" altLang="zh-CN" sz="1600" b="1" dirty="0" err="1">
                <a:solidFill>
                  <a:srgbClr val="0070C0"/>
                </a:solidFill>
                <a:latin typeface="Courier New" panose="02070309020205020404" pitchFamily="49" charset="0"/>
                <a:cs typeface="Courier New" panose="02070309020205020404" pitchFamily="49" charset="0"/>
              </a:rPr>
              <a:t>pred_proba</a:t>
            </a:r>
            <a:r>
              <a:rPr lang="en-US" altLang="zh-CN" sz="1600" b="1" dirty="0">
                <a:solidFill>
                  <a:srgbClr val="0070C0"/>
                </a:solidFill>
                <a:latin typeface="Courier New" panose="02070309020205020404" pitchFamily="49" charset="0"/>
                <a:cs typeface="Courier New" panose="02070309020205020404" pitchFamily="49" charset="0"/>
              </a:rPr>
              <a:t> &gt; </a:t>
            </a:r>
            <a:r>
              <a:rPr lang="en-US" altLang="zh-CN" sz="1600" b="1" dirty="0" err="1">
                <a:solidFill>
                  <a:srgbClr val="0070C0"/>
                </a:solidFill>
                <a:latin typeface="Courier New" panose="02070309020205020404" pitchFamily="49" charset="0"/>
                <a:cs typeface="Courier New" panose="02070309020205020404" pitchFamily="49" charset="0"/>
              </a:rPr>
              <a:t>i</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plt.subplot</a:t>
            </a:r>
            <a:r>
              <a:rPr lang="en-US" altLang="zh-CN" sz="1600" b="1" dirty="0">
                <a:solidFill>
                  <a:srgbClr val="0070C0"/>
                </a:solidFill>
                <a:latin typeface="Courier New" panose="02070309020205020404" pitchFamily="49" charset="0"/>
                <a:cs typeface="Courier New" panose="02070309020205020404" pitchFamily="49" charset="0"/>
              </a:rPr>
              <a:t>(3,3,j)</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j += 1</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conf_mat</a:t>
            </a:r>
            <a:r>
              <a:rPr lang="en-US" altLang="zh-CN" sz="1600" b="1" dirty="0">
                <a:solidFill>
                  <a:srgbClr val="0070C0"/>
                </a:solidFill>
                <a:latin typeface="Courier New" panose="02070309020205020404" pitchFamily="49" charset="0"/>
                <a:cs typeface="Courier New" panose="02070309020205020404" pitchFamily="49" charset="0"/>
              </a:rPr>
              <a:t> = </a:t>
            </a:r>
            <a:r>
              <a:rPr lang="en-US" altLang="zh-CN" sz="1600" b="1" dirty="0" err="1">
                <a:solidFill>
                  <a:srgbClr val="0070C0"/>
                </a:solidFill>
                <a:latin typeface="Courier New" panose="02070309020205020404" pitchFamily="49" charset="0"/>
                <a:cs typeface="Courier New" panose="02070309020205020404" pitchFamily="49" charset="0"/>
              </a:rPr>
              <a:t>metrics.confusion_matrix</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y_test,y_test_predictions</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np.set_printoptions</a:t>
            </a:r>
            <a:r>
              <a:rPr lang="en-US" altLang="zh-CN" sz="1600" b="1" dirty="0">
                <a:solidFill>
                  <a:srgbClr val="0070C0"/>
                </a:solidFill>
                <a:latin typeface="Courier New" panose="02070309020205020404" pitchFamily="49" charset="0"/>
                <a:cs typeface="Courier New" panose="02070309020205020404" pitchFamily="49" charset="0"/>
              </a:rPr>
              <a:t>(precision=2)</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t = '</a:t>
            </a:r>
            <a:r>
              <a:rPr lang="zh-CN" altLang="en-US" sz="1600" b="1" dirty="0">
                <a:solidFill>
                  <a:srgbClr val="0070C0"/>
                </a:solidFill>
                <a:latin typeface="Courier New" panose="02070309020205020404" pitchFamily="49" charset="0"/>
                <a:cs typeface="Courier New" panose="02070309020205020404" pitchFamily="49" charset="0"/>
              </a:rPr>
              <a:t>阈值</a:t>
            </a:r>
            <a:r>
              <a:rPr lang="en-US" altLang="zh-CN" sz="1600" b="1" dirty="0">
                <a:solidFill>
                  <a:srgbClr val="0070C0"/>
                </a:solidFill>
                <a:latin typeface="Courier New" panose="02070309020205020404" pitchFamily="49" charset="0"/>
                <a:cs typeface="Courier New" panose="02070309020205020404" pitchFamily="49" charset="0"/>
              </a:rPr>
              <a:t>&gt;=%.2f\</a:t>
            </a:r>
            <a:r>
              <a:rPr lang="en-US" altLang="zh-CN" sz="1600" b="1" dirty="0" err="1">
                <a:solidFill>
                  <a:srgbClr val="0070C0"/>
                </a:solidFill>
                <a:latin typeface="Courier New" panose="02070309020205020404" pitchFamily="49" charset="0"/>
                <a:cs typeface="Courier New" panose="02070309020205020404" pitchFamily="49" charset="0"/>
              </a:rPr>
              <a:t>nRecall</a:t>
            </a:r>
            <a:r>
              <a:rPr lang="en-US" altLang="zh-CN" sz="1600" b="1" dirty="0">
                <a:solidFill>
                  <a:srgbClr val="0070C0"/>
                </a:solidFill>
                <a:latin typeface="Courier New" panose="02070309020205020404" pitchFamily="49" charset="0"/>
                <a:cs typeface="Courier New" panose="02070309020205020404" pitchFamily="49" charset="0"/>
              </a:rPr>
              <a:t>=%.2f'%(</a:t>
            </a:r>
            <a:r>
              <a:rPr lang="en-US" altLang="zh-CN" sz="1600" b="1" dirty="0" err="1">
                <a:solidFill>
                  <a:srgbClr val="0070C0"/>
                </a:solidFill>
                <a:latin typeface="Courier New" panose="02070309020205020404" pitchFamily="49" charset="0"/>
                <a:cs typeface="Courier New" panose="02070309020205020404" pitchFamily="49" charset="0"/>
              </a:rPr>
              <a:t>i</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conf_mat</a:t>
            </a:r>
            <a:r>
              <a:rPr lang="en-US" altLang="zh-CN" sz="1600" b="1" dirty="0">
                <a:solidFill>
                  <a:srgbClr val="0070C0"/>
                </a:solidFill>
                <a:latin typeface="Courier New" panose="02070309020205020404" pitchFamily="49" charset="0"/>
                <a:cs typeface="Courier New" panose="02070309020205020404" pitchFamily="49" charset="0"/>
              </a:rPr>
              <a:t>[1,1]/(</a:t>
            </a:r>
            <a:r>
              <a:rPr lang="en-US" altLang="zh-CN" sz="1600" b="1" dirty="0" err="1">
                <a:solidFill>
                  <a:srgbClr val="0070C0"/>
                </a:solidFill>
                <a:latin typeface="Courier New" panose="02070309020205020404" pitchFamily="49" charset="0"/>
                <a:cs typeface="Courier New" panose="02070309020205020404" pitchFamily="49" charset="0"/>
              </a:rPr>
              <a:t>conf_mat</a:t>
            </a:r>
            <a:r>
              <a:rPr lang="en-US" altLang="zh-CN" sz="1600" b="1" dirty="0">
                <a:solidFill>
                  <a:srgbClr val="0070C0"/>
                </a:solidFill>
                <a:latin typeface="Courier New" panose="02070309020205020404" pitchFamily="49" charset="0"/>
                <a:cs typeface="Courier New" panose="02070309020205020404" pitchFamily="49" charset="0"/>
              </a:rPr>
              <a:t>[1,0]+</a:t>
            </a:r>
            <a:r>
              <a:rPr lang="en-US" altLang="zh-CN" sz="1600" b="1" dirty="0" err="1">
                <a:solidFill>
                  <a:srgbClr val="0070C0"/>
                </a:solidFill>
                <a:latin typeface="Courier New" panose="02070309020205020404" pitchFamily="49" charset="0"/>
                <a:cs typeface="Courier New" panose="02070309020205020404" pitchFamily="49" charset="0"/>
              </a:rPr>
              <a:t>conf_mat</a:t>
            </a:r>
            <a:r>
              <a:rPr lang="en-US" altLang="zh-CN" sz="1600" b="1" dirty="0">
                <a:solidFill>
                  <a:srgbClr val="0070C0"/>
                </a:solidFill>
                <a:latin typeface="Courier New" panose="02070309020205020404" pitchFamily="49" charset="0"/>
                <a:cs typeface="Courier New" panose="02070309020205020404" pitchFamily="49" charset="0"/>
              </a:rPr>
              <a:t>[1,1]))</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class_names</a:t>
            </a:r>
            <a:r>
              <a:rPr lang="en-US" altLang="zh-CN" sz="1600" b="1" dirty="0">
                <a:solidFill>
                  <a:srgbClr val="0070C0"/>
                </a:solidFill>
                <a:latin typeface="Courier New" panose="02070309020205020404" pitchFamily="49" charset="0"/>
                <a:cs typeface="Courier New" panose="02070309020205020404" pitchFamily="49" charset="0"/>
              </a:rPr>
              <a:t> = [0,1]</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plot_confusion_matrix</a:t>
            </a:r>
            <a:r>
              <a:rPr lang="en-US" altLang="zh-CN" sz="1600" b="1" dirty="0">
                <a:solidFill>
                  <a:srgbClr val="0070C0"/>
                </a:solidFill>
                <a:latin typeface="Courier New" panose="02070309020205020404" pitchFamily="49" charset="0"/>
                <a:cs typeface="Courier New" panose="02070309020205020404" pitchFamily="49" charset="0"/>
              </a:rPr>
              <a:t>(</a:t>
            </a:r>
            <a:r>
              <a:rPr lang="en-US" altLang="zh-CN" sz="1600" b="1" dirty="0" err="1">
                <a:solidFill>
                  <a:srgbClr val="0070C0"/>
                </a:solidFill>
                <a:latin typeface="Courier New" panose="02070309020205020404" pitchFamily="49" charset="0"/>
                <a:cs typeface="Courier New" panose="02070309020205020404" pitchFamily="49" charset="0"/>
              </a:rPr>
              <a:t>conf_mat</a:t>
            </a:r>
            <a:r>
              <a:rPr lang="en-US" altLang="zh-CN" sz="1600" b="1" dirty="0">
                <a:solidFill>
                  <a:srgbClr val="0070C0"/>
                </a:solidFill>
                <a:latin typeface="Courier New" panose="02070309020205020404" pitchFamily="49" charset="0"/>
                <a:cs typeface="Courier New" panose="02070309020205020404" pitchFamily="49" charset="0"/>
              </a:rPr>
              <a:t>, classes=</a:t>
            </a:r>
            <a:r>
              <a:rPr lang="en-US" altLang="zh-CN" sz="1600" b="1" dirty="0" err="1">
                <a:solidFill>
                  <a:srgbClr val="0070C0"/>
                </a:solidFill>
                <a:latin typeface="Courier New" panose="02070309020205020404" pitchFamily="49" charset="0"/>
                <a:cs typeface="Courier New" panose="02070309020205020404" pitchFamily="49" charset="0"/>
              </a:rPr>
              <a:t>class_names</a:t>
            </a:r>
            <a:r>
              <a:rPr lang="en-US" altLang="zh-CN" sz="1600" b="1" dirty="0">
                <a:solidFill>
                  <a:srgbClr val="0070C0"/>
                </a:solidFill>
                <a:latin typeface="Courier New" panose="02070309020205020404" pitchFamily="49" charset="0"/>
                <a:cs typeface="Courier New" panose="02070309020205020404" pitchFamily="49" charset="0"/>
              </a:rPr>
              <a:t> , title=t)</a:t>
            </a:r>
            <a:endParaRPr lang="en-US" altLang="zh-CN" sz="1600" b="1" dirty="0">
              <a:solidFill>
                <a:srgbClr val="0070C0"/>
              </a:solidFill>
              <a:latin typeface="Courier New" panose="02070309020205020404" pitchFamily="49" charset="0"/>
              <a:cs typeface="Courier New" panose="02070309020205020404" pitchFamily="49" charset="0"/>
            </a:endParaRPr>
          </a:p>
        </p:txBody>
      </p:sp>
      <p:sp>
        <p:nvSpPr>
          <p:cNvPr id="7" name="对话气泡: 圆角矩形 6"/>
          <p:cNvSpPr/>
          <p:nvPr/>
        </p:nvSpPr>
        <p:spPr>
          <a:xfrm>
            <a:off x="4738744" y="2689596"/>
            <a:ext cx="1280159" cy="461890"/>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测试集标签（实际值）</a:t>
            </a:r>
            <a:endParaRPr lang="zh-CN" altLang="en-US" sz="1600" dirty="0"/>
          </a:p>
        </p:txBody>
      </p:sp>
      <p:sp>
        <p:nvSpPr>
          <p:cNvPr id="8" name="对话气泡: 圆角矩形 7"/>
          <p:cNvSpPr/>
          <p:nvPr/>
        </p:nvSpPr>
        <p:spPr>
          <a:xfrm>
            <a:off x="3415554" y="2689596"/>
            <a:ext cx="1199478" cy="461890"/>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预测为</a:t>
            </a:r>
            <a:r>
              <a:rPr lang="en-US" altLang="zh-CN" sz="1600" dirty="0"/>
              <a:t>1</a:t>
            </a:r>
            <a:r>
              <a:rPr lang="zh-CN" altLang="en-US" sz="1600" dirty="0"/>
              <a:t>的概率列表</a:t>
            </a:r>
            <a:endParaRPr lang="zh-CN" altLang="en-US" sz="1600" dirty="0"/>
          </a:p>
        </p:txBody>
      </p:sp>
      <p:sp>
        <p:nvSpPr>
          <p:cNvPr id="10" name="对话气泡: 圆角矩形 9"/>
          <p:cNvSpPr/>
          <p:nvPr/>
        </p:nvSpPr>
        <p:spPr>
          <a:xfrm>
            <a:off x="6210226" y="2690884"/>
            <a:ext cx="1280159" cy="461890"/>
          </a:xfrm>
          <a:prstGeom prst="wedgeRoundRect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不同的阈值列表</a:t>
            </a:r>
            <a:endParaRPr lang="zh-CN" altLang="en-US" sz="1600" dirty="0"/>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217962"/>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、使用测试集评估模型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5</a:t>
            </a:r>
            <a:r>
              <a:rPr lang="zh-CN" altLang="en-US" sz="1600" dirty="0">
                <a:sym typeface="+mn-ea"/>
              </a:rPr>
              <a:t>） 分析混淆矩阵</a:t>
            </a:r>
            <a:endParaRPr lang="en-US" altLang="zh-CN" sz="1600" dirty="0">
              <a:sym typeface="+mn-ea"/>
            </a:endParaRPr>
          </a:p>
        </p:txBody>
      </p:sp>
      <p:sp>
        <p:nvSpPr>
          <p:cNvPr id="9" name="矩形 8"/>
          <p:cNvSpPr/>
          <p:nvPr/>
        </p:nvSpPr>
        <p:spPr>
          <a:xfrm>
            <a:off x="1318185" y="2181145"/>
            <a:ext cx="9277686" cy="787075"/>
          </a:xfrm>
          <a:prstGeom prst="rect">
            <a:avLst/>
          </a:prstGeom>
        </p:spPr>
        <p:txBody>
          <a:bodyPr wrap="square">
            <a:spAutoFit/>
          </a:bodyPr>
          <a:lstStyle/>
          <a:p>
            <a:pPr>
              <a:lnSpc>
                <a:spcPct val="150000"/>
              </a:lnSpc>
            </a:pPr>
            <a:r>
              <a:rPr lang="zh-CN" altLang="en-US" sz="1600" dirty="0"/>
              <a:t>阈值取值</a:t>
            </a:r>
            <a:r>
              <a:rPr lang="en-US" altLang="zh-CN" sz="1600" dirty="0"/>
              <a:t>0.3</a:t>
            </a:r>
            <a:r>
              <a:rPr lang="zh-CN" altLang="en-US" sz="1600" dirty="0"/>
              <a:t>表示，模型预测概率超过</a:t>
            </a:r>
            <a:r>
              <a:rPr lang="en-US" altLang="zh-CN" sz="1600" dirty="0"/>
              <a:t>0.3</a:t>
            </a:r>
            <a:r>
              <a:rPr lang="zh-CN" altLang="en-US" sz="1600" dirty="0"/>
              <a:t>，就算作正例（即认为该用户将购买产品）。因此，不同的阈值下，将产生不同的混淆矩阵。这里使用</a:t>
            </a:r>
            <a:r>
              <a:rPr lang="en-US" altLang="zh-CN" sz="1600" dirty="0"/>
              <a:t>0.3</a:t>
            </a:r>
            <a:r>
              <a:rPr lang="zh-CN" altLang="en-US" sz="1600" dirty="0"/>
              <a:t>，</a:t>
            </a:r>
            <a:r>
              <a:rPr lang="en-US" altLang="zh-CN" sz="1600" dirty="0"/>
              <a:t>0.4</a:t>
            </a:r>
            <a:r>
              <a:rPr lang="zh-CN" altLang="en-US" sz="1600" dirty="0"/>
              <a:t>，</a:t>
            </a:r>
            <a:r>
              <a:rPr lang="en-US" altLang="zh-CN" sz="1600" dirty="0"/>
              <a:t>0.5</a:t>
            </a:r>
            <a:r>
              <a:rPr lang="zh-CN" altLang="en-US" sz="1600" dirty="0"/>
              <a:t>三个阈值分别观察混淆矩阵的结果。</a:t>
            </a:r>
            <a:endParaRPr lang="zh-CN" altLang="en-US" sz="1600" dirty="0"/>
          </a:p>
        </p:txBody>
      </p:sp>
      <p:sp>
        <p:nvSpPr>
          <p:cNvPr id="17" name="矩形 16"/>
          <p:cNvSpPr/>
          <p:nvPr/>
        </p:nvSpPr>
        <p:spPr>
          <a:xfrm>
            <a:off x="1388110" y="3067527"/>
            <a:ext cx="10644317" cy="584775"/>
          </a:xfrm>
          <a:prstGeom prst="rect">
            <a:avLst/>
          </a:prstGeom>
        </p:spPr>
        <p:txBody>
          <a:bodyPr wrap="square">
            <a:spAutoFit/>
          </a:bodyPr>
          <a:lstStyle/>
          <a:p>
            <a:r>
              <a:rPr lang="en-US" altLang="zh-CN" sz="1600" b="1" dirty="0">
                <a:solidFill>
                  <a:srgbClr val="0070C0"/>
                </a:solidFill>
                <a:latin typeface="Courier New" panose="02070309020205020404" pitchFamily="49" charset="0"/>
                <a:cs typeface="Courier New" panose="02070309020205020404" pitchFamily="49" charset="0"/>
              </a:rPr>
              <a:t>thresholds = [0.3,0.4,0.5]</a:t>
            </a:r>
            <a:endParaRPr lang="en-US" altLang="zh-CN" sz="1600" b="1" dirty="0">
              <a:solidFill>
                <a:srgbClr val="0070C0"/>
              </a:solidFill>
              <a:latin typeface="Courier New" panose="02070309020205020404" pitchFamily="49" charset="0"/>
              <a:cs typeface="Courier New" panose="02070309020205020404" pitchFamily="49" charset="0"/>
            </a:endParaRPr>
          </a:p>
          <a:p>
            <a:r>
              <a:rPr lang="en-US" altLang="zh-CN" sz="1600" b="1" dirty="0">
                <a:solidFill>
                  <a:srgbClr val="0070C0"/>
                </a:solidFill>
                <a:latin typeface="Courier New" panose="02070309020205020404" pitchFamily="49" charset="0"/>
                <a:cs typeface="Courier New" panose="02070309020205020404" pitchFamily="49" charset="0"/>
              </a:rPr>
              <a:t>confusion(</a:t>
            </a:r>
            <a:r>
              <a:rPr lang="en-US" altLang="zh-CN" sz="1600" b="1" dirty="0" err="1">
                <a:solidFill>
                  <a:srgbClr val="0070C0"/>
                </a:solidFill>
                <a:latin typeface="Courier New" panose="02070309020205020404" pitchFamily="49" charset="0"/>
                <a:cs typeface="Courier New" panose="02070309020205020404" pitchFamily="49" charset="0"/>
              </a:rPr>
              <a:t>pred_proba,Y_test,thresholds</a:t>
            </a:r>
            <a:r>
              <a:rPr lang="en-US" altLang="zh-CN" sz="1600" b="1" dirty="0">
                <a:solidFill>
                  <a:srgbClr val="0070C0"/>
                </a:solidFill>
                <a:latin typeface="Courier New" panose="02070309020205020404" pitchFamily="49" charset="0"/>
                <a:cs typeface="Courier New" panose="02070309020205020404" pitchFamily="49" charset="0"/>
              </a:rPr>
              <a:t>)</a:t>
            </a:r>
            <a:endParaRPr lang="en-US" altLang="zh-CN" sz="1600" b="1" dirty="0">
              <a:solidFill>
                <a:srgbClr val="0070C0"/>
              </a:solidFill>
              <a:latin typeface="Courier New" panose="02070309020205020404" pitchFamily="49" charset="0"/>
              <a:cs typeface="Courier New" panose="02070309020205020404" pitchFamily="49" charset="0"/>
            </a:endParaRPr>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6398" y="3831572"/>
            <a:ext cx="8449946" cy="287582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217962"/>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、使用测试集评估模型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5</a:t>
            </a:r>
            <a:r>
              <a:rPr lang="zh-CN" altLang="en-US" sz="1600" dirty="0">
                <a:sym typeface="+mn-ea"/>
              </a:rPr>
              <a:t>） 分析混淆矩阵</a:t>
            </a:r>
            <a:endParaRPr lang="en-US" altLang="zh-CN" sz="1600" dirty="0">
              <a:sym typeface="+mn-ea"/>
            </a:endParaRPr>
          </a:p>
        </p:txBody>
      </p:sp>
      <p:sp>
        <p:nvSpPr>
          <p:cNvPr id="9" name="矩形 8"/>
          <p:cNvSpPr/>
          <p:nvPr/>
        </p:nvSpPr>
        <p:spPr>
          <a:xfrm>
            <a:off x="1318185" y="2181145"/>
            <a:ext cx="9277686" cy="787075"/>
          </a:xfrm>
          <a:prstGeom prst="rect">
            <a:avLst/>
          </a:prstGeom>
        </p:spPr>
        <p:txBody>
          <a:bodyPr wrap="square">
            <a:spAutoFit/>
          </a:bodyPr>
          <a:lstStyle/>
          <a:p>
            <a:pPr>
              <a:lnSpc>
                <a:spcPct val="150000"/>
              </a:lnSpc>
            </a:pPr>
            <a:r>
              <a:rPr lang="zh-CN" altLang="en-US" sz="1600" dirty="0"/>
              <a:t>从可视化结果可以看出，在阈值为</a:t>
            </a:r>
            <a:r>
              <a:rPr lang="en-US" altLang="zh-CN" sz="1600" dirty="0"/>
              <a:t>0.5</a:t>
            </a:r>
            <a:r>
              <a:rPr lang="zh-CN" altLang="en-US" sz="1600" dirty="0"/>
              <a:t>时，绝大部分的负例（约</a:t>
            </a:r>
            <a:r>
              <a:rPr lang="en-US" altLang="zh-CN" sz="1600" dirty="0"/>
              <a:t>99%</a:t>
            </a:r>
            <a:r>
              <a:rPr lang="zh-CN" altLang="en-US" sz="1600" dirty="0"/>
              <a:t>）都被正确排除了。也就是说这个模型的负例排除能力很强。但同时有</a:t>
            </a:r>
            <a:r>
              <a:rPr lang="en-US" altLang="zh-CN" sz="1600" dirty="0"/>
              <a:t>78%</a:t>
            </a:r>
            <a:r>
              <a:rPr lang="zh-CN" altLang="en-US" sz="1600" dirty="0"/>
              <a:t>的正例也被排除了。</a:t>
            </a:r>
            <a:endParaRPr lang="zh-CN" altLang="en-US" sz="1600" dirty="0"/>
          </a:p>
        </p:txBody>
      </p:sp>
      <p:pic>
        <p:nvPicPr>
          <p:cNvPr id="2" name="图片 1"/>
          <p:cNvPicPr>
            <a:picLocks noChangeAspect="1"/>
          </p:cNvPicPr>
          <p:nvPr/>
        </p:nvPicPr>
        <p:blipFill>
          <a:blip r:embed="rId1"/>
          <a:stretch>
            <a:fillRect/>
          </a:stretch>
        </p:blipFill>
        <p:spPr>
          <a:xfrm>
            <a:off x="1278648" y="3200400"/>
            <a:ext cx="2406404" cy="2315079"/>
          </a:xfrm>
          <a:prstGeom prst="rect">
            <a:avLst/>
          </a:prstGeom>
        </p:spPr>
      </p:pic>
      <p:sp>
        <p:nvSpPr>
          <p:cNvPr id="10" name="矩形 9"/>
          <p:cNvSpPr/>
          <p:nvPr/>
        </p:nvSpPr>
        <p:spPr>
          <a:xfrm>
            <a:off x="4020148" y="3429000"/>
            <a:ext cx="7044092" cy="1524007"/>
          </a:xfrm>
          <a:prstGeom prst="rect">
            <a:avLst/>
          </a:prstGeom>
        </p:spPr>
        <p:txBody>
          <a:bodyPr wrap="square">
            <a:spAutoFit/>
          </a:bodyPr>
          <a:lstStyle/>
          <a:p>
            <a:pPr>
              <a:lnSpc>
                <a:spcPct val="150000"/>
              </a:lnSpc>
            </a:pPr>
            <a:r>
              <a:rPr lang="zh-CN" altLang="en-US" sz="1600" dirty="0"/>
              <a:t>模型返回的是对结果为</a:t>
            </a:r>
            <a:r>
              <a:rPr lang="en-US" altLang="zh-CN" sz="1600" dirty="0"/>
              <a:t>1</a:t>
            </a:r>
            <a:r>
              <a:rPr lang="zh-CN" altLang="en-US" sz="1600" dirty="0"/>
              <a:t>的概率值，我们习惯性地使用</a:t>
            </a:r>
            <a:r>
              <a:rPr lang="en-US" altLang="zh-CN" sz="1600" dirty="0"/>
              <a:t>0.5</a:t>
            </a:r>
            <a:r>
              <a:rPr lang="zh-CN" altLang="en-US" sz="1600" dirty="0"/>
              <a:t>作为来识别结果为正或者负的阈值。但是，</a:t>
            </a:r>
            <a:r>
              <a:rPr lang="en-US" altLang="zh-CN" sz="1600" dirty="0"/>
              <a:t>0.5</a:t>
            </a:r>
            <a:r>
              <a:rPr lang="zh-CN" altLang="en-US" sz="1600" dirty="0"/>
              <a:t>这个值隐含着对于正负样本相等的假设。</a:t>
            </a:r>
            <a:endParaRPr lang="en-US" altLang="zh-CN" sz="1600" dirty="0"/>
          </a:p>
          <a:p>
            <a:pPr>
              <a:lnSpc>
                <a:spcPct val="150000"/>
              </a:lnSpc>
            </a:pPr>
            <a:r>
              <a:rPr lang="zh-CN" altLang="en-US" sz="1600" dirty="0"/>
              <a:t>而在本案例中，由于样本不平衡，正例与负例的比率为</a:t>
            </a:r>
            <a:r>
              <a:rPr lang="en-US" altLang="zh-CN" sz="1600" dirty="0"/>
              <a:t>0.12</a:t>
            </a:r>
            <a:r>
              <a:rPr lang="zh-CN" altLang="en-US" sz="1600" dirty="0"/>
              <a:t>（观测几率），在这个情况下，只要分类器预测几率高于观测几率就应该判定为正例。</a:t>
            </a:r>
            <a:endParaRPr lang="zh-CN" altLang="en-US" sz="1600" dirty="0"/>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217962"/>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、使用测试集评估模型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5</a:t>
            </a:r>
            <a:r>
              <a:rPr lang="zh-CN" altLang="en-US" sz="1600" dirty="0">
                <a:sym typeface="+mn-ea"/>
              </a:rPr>
              <a:t>） 分析混淆矩阵</a:t>
            </a:r>
            <a:endParaRPr lang="en-US" altLang="zh-CN" sz="1600" dirty="0">
              <a:sym typeface="+mn-ea"/>
            </a:endParaRPr>
          </a:p>
        </p:txBody>
      </p:sp>
      <p:sp>
        <p:nvSpPr>
          <p:cNvPr id="8" name="矩形 7"/>
          <p:cNvSpPr/>
          <p:nvPr/>
        </p:nvSpPr>
        <p:spPr>
          <a:xfrm>
            <a:off x="1318185" y="2181145"/>
            <a:ext cx="9277686" cy="417743"/>
          </a:xfrm>
          <a:prstGeom prst="rect">
            <a:avLst/>
          </a:prstGeom>
        </p:spPr>
        <p:txBody>
          <a:bodyPr wrap="square">
            <a:spAutoFit/>
          </a:bodyPr>
          <a:lstStyle/>
          <a:p>
            <a:pPr>
              <a:lnSpc>
                <a:spcPct val="150000"/>
              </a:lnSpc>
            </a:pPr>
            <a:r>
              <a:rPr lang="zh-CN" altLang="en-US" sz="1600" dirty="0"/>
              <a:t>在本步骤中，要求使用</a:t>
            </a:r>
            <a:r>
              <a:rPr lang="en-US" altLang="zh-CN" sz="1600" dirty="0"/>
              <a:t>[0.05,0.1,0.2]</a:t>
            </a:r>
            <a:r>
              <a:rPr lang="zh-CN" altLang="en-US" sz="1600" dirty="0"/>
              <a:t>三个阈值分别产生混淆矩阵，并且对其进行分析。</a:t>
            </a:r>
            <a:endParaRPr lang="zh-CN" altLang="en-US" sz="1600" dirty="0"/>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6543" y="2694130"/>
            <a:ext cx="7923194" cy="234286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539334" y="5063824"/>
            <a:ext cx="9735297" cy="1525739"/>
          </a:xfrm>
          <a:prstGeom prst="rect">
            <a:avLst/>
          </a:prstGeom>
        </p:spPr>
        <p:txBody>
          <a:bodyPr wrap="square">
            <a:spAutoFit/>
          </a:bodyPr>
          <a:lstStyle/>
          <a:p>
            <a:pPr>
              <a:lnSpc>
                <a:spcPct val="150000"/>
              </a:lnSpc>
            </a:pPr>
            <a:r>
              <a:rPr lang="zh-CN" altLang="en-US" sz="1600" dirty="0"/>
              <a:t>当阈值为</a:t>
            </a:r>
            <a:r>
              <a:rPr lang="en-US" altLang="zh-CN" sz="1600" dirty="0"/>
              <a:t>0.05</a:t>
            </a:r>
            <a:r>
              <a:rPr lang="zh-CN" altLang="en-US" sz="1600" dirty="0"/>
              <a:t>时，</a:t>
            </a:r>
            <a:r>
              <a:rPr lang="en-US" altLang="zh-CN" sz="1600" dirty="0"/>
              <a:t>88%</a:t>
            </a:r>
            <a:r>
              <a:rPr lang="zh-CN" altLang="en-US" sz="1600" dirty="0"/>
              <a:t>的正例都被发现，但是代价是只有大约不到一半的负例被排除</a:t>
            </a:r>
            <a:endParaRPr lang="en-US" altLang="zh-CN" sz="1600" dirty="0"/>
          </a:p>
          <a:p>
            <a:pPr>
              <a:lnSpc>
                <a:spcPct val="150000"/>
              </a:lnSpc>
            </a:pPr>
            <a:r>
              <a:rPr lang="zh-CN" altLang="en-US" sz="1600" dirty="0"/>
              <a:t>当阈值为</a:t>
            </a:r>
            <a:r>
              <a:rPr lang="en-US" altLang="zh-CN" sz="1600" dirty="0"/>
              <a:t>0.1</a:t>
            </a:r>
            <a:r>
              <a:rPr lang="zh-CN" altLang="en-US" sz="1600" dirty="0"/>
              <a:t>时，</a:t>
            </a:r>
            <a:r>
              <a:rPr lang="en-US" altLang="zh-CN" sz="1600" dirty="0"/>
              <a:t>65%</a:t>
            </a:r>
            <a:r>
              <a:rPr lang="zh-CN" altLang="en-US" sz="1600" dirty="0"/>
              <a:t>的正例都被发现，同时</a:t>
            </a:r>
            <a:r>
              <a:rPr lang="en-US" altLang="zh-CN" sz="1600" dirty="0"/>
              <a:t>84%</a:t>
            </a:r>
            <a:r>
              <a:rPr lang="zh-CN" altLang="en-US" sz="1600" dirty="0"/>
              <a:t>的负例被排除</a:t>
            </a:r>
            <a:endParaRPr lang="en-US" altLang="zh-CN" sz="1600" dirty="0"/>
          </a:p>
          <a:p>
            <a:pPr>
              <a:lnSpc>
                <a:spcPct val="150000"/>
              </a:lnSpc>
            </a:pPr>
            <a:r>
              <a:rPr lang="zh-CN" altLang="en-US" sz="1600" dirty="0"/>
              <a:t>当阈值为</a:t>
            </a:r>
            <a:r>
              <a:rPr lang="en-US" altLang="zh-CN" sz="1600" dirty="0"/>
              <a:t>0.2</a:t>
            </a:r>
            <a:r>
              <a:rPr lang="zh-CN" altLang="en-US" sz="1600" dirty="0"/>
              <a:t>时，</a:t>
            </a:r>
            <a:r>
              <a:rPr lang="en-US" altLang="zh-CN" sz="1600" dirty="0"/>
              <a:t>55%</a:t>
            </a:r>
            <a:r>
              <a:rPr lang="zh-CN" altLang="en-US" sz="1600" dirty="0"/>
              <a:t>的正例被发现，同时</a:t>
            </a:r>
            <a:r>
              <a:rPr lang="en-US" altLang="zh-CN" sz="1600" dirty="0"/>
              <a:t>92%</a:t>
            </a:r>
            <a:r>
              <a:rPr lang="zh-CN" altLang="en-US" sz="1600" dirty="0"/>
              <a:t>的负例被排除</a:t>
            </a:r>
            <a:endParaRPr lang="en-US" altLang="zh-CN" sz="1600" dirty="0"/>
          </a:p>
          <a:p>
            <a:pPr>
              <a:lnSpc>
                <a:spcPct val="150000"/>
              </a:lnSpc>
            </a:pPr>
            <a:r>
              <a:rPr lang="zh-CN" altLang="en-US" sz="1600" dirty="0"/>
              <a:t>总体来看阈值为</a:t>
            </a:r>
            <a:r>
              <a:rPr lang="en-US" altLang="zh-CN" sz="1600" dirty="0"/>
              <a:t>0.1</a:t>
            </a:r>
            <a:r>
              <a:rPr lang="zh-CN" altLang="en-US" sz="1600" dirty="0"/>
              <a:t>时，整体预测效果较好。但是具体的阈值还需要看实际企业的经营选择。</a:t>
            </a:r>
            <a:endParaRPr lang="zh-CN" altLang="en-US" sz="1600" dirty="0"/>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实验概述</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620712" y="1285370"/>
            <a:ext cx="10820400" cy="4399915"/>
          </a:xfrm>
          <a:prstGeom prst="rect">
            <a:avLst/>
          </a:prstGeom>
          <a:noFill/>
        </p:spPr>
        <p:txBody>
          <a:bodyPr wrap="square" rtlCol="0">
            <a:spAutoFit/>
          </a:bodyPr>
          <a:lstStyle/>
          <a:p>
            <a:pPr marL="342900" indent="-342900" fontAlgn="auto" latinLnBrk="1">
              <a:lnSpc>
                <a:spcPct val="250000"/>
              </a:lnSpc>
              <a:buFont typeface="+mj-lt"/>
              <a:buAutoNum type="alphaLcParenR"/>
            </a:pPr>
            <a:r>
              <a:rPr lang="zh-CN" altLang="en-US" sz="1600" b="1" dirty="0">
                <a:latin typeface="微软雅黑" panose="020B0503020204020204" charset="-122"/>
                <a:ea typeface="微软雅黑" panose="020B0503020204020204" charset="-122"/>
                <a:cs typeface="微软雅黑" panose="020B0503020204020204" charset="-122"/>
                <a:sym typeface="+mn-ea"/>
              </a:rPr>
              <a:t>实验目标</a:t>
            </a:r>
            <a:r>
              <a:rPr lang="en-US" altLang="zh-CN" sz="1600" b="1" dirty="0">
                <a:latin typeface="微软雅黑" panose="020B0503020204020204" charset="-122"/>
                <a:ea typeface="微软雅黑" panose="020B0503020204020204" charset="-122"/>
                <a:cs typeface="微软雅黑" panose="020B0503020204020204" charset="-122"/>
                <a:sym typeface="+mn-ea"/>
              </a:rPr>
              <a:t>：</a:t>
            </a:r>
            <a:r>
              <a:rPr lang="zh-CN" altLang="en-US" sz="1600" b="1" dirty="0">
                <a:solidFill>
                  <a:srgbClr val="0070C0"/>
                </a:solidFill>
                <a:latin typeface="微软雅黑" panose="020B0503020204020204" charset="-122"/>
                <a:ea typeface="微软雅黑" panose="020B0503020204020204" charset="-122"/>
                <a:sym typeface="+mn-ea"/>
              </a:rPr>
              <a:t>使用多个经典机器学习模型对预处理后的数据进行建模和评估，选择性能最佳的模型在测试集上测试并且得到最终的评价结果。</a:t>
            </a:r>
            <a:endParaRPr lang="zh-CN" altLang="en-US" sz="1600" b="1" dirty="0">
              <a:solidFill>
                <a:srgbClr val="0070C0"/>
              </a:solidFill>
              <a:latin typeface="微软雅黑" panose="020B0503020204020204" charset="-122"/>
              <a:ea typeface="微软雅黑" panose="020B0503020204020204" charset="-122"/>
              <a:sym typeface="+mn-ea"/>
            </a:endParaRPr>
          </a:p>
          <a:p>
            <a:pPr marL="342900" indent="-342900" fontAlgn="auto" latinLnBrk="1">
              <a:lnSpc>
                <a:spcPct val="250000"/>
              </a:lnSpc>
              <a:buFont typeface="+mj-lt"/>
              <a:buAutoNum type="alphaLcParenR"/>
            </a:pPr>
            <a:r>
              <a:rPr lang="zh-CN" altLang="en-US" sz="1600" b="1" noProof="1">
                <a:latin typeface="微软雅黑" panose="020B0503020204020204" charset="-122"/>
                <a:ea typeface="微软雅黑" panose="020B0503020204020204" charset="-122"/>
                <a:sym typeface="+mn-ea"/>
              </a:rPr>
              <a:t>实验步骤：</a:t>
            </a:r>
            <a:endParaRPr lang="en-US" altLang="zh-CN"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noProof="1">
                <a:latin typeface="微软雅黑" panose="020B0503020204020204" charset="-122"/>
                <a:ea typeface="微软雅黑" panose="020B0503020204020204" charset="-122"/>
                <a:sym typeface="+mn-ea"/>
              </a:rPr>
              <a:t>数据装载</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noProof="1">
                <a:latin typeface="微软雅黑" panose="020B0503020204020204" charset="-122"/>
                <a:ea typeface="微软雅黑" panose="020B0503020204020204" charset="-122"/>
                <a:sym typeface="+mn-ea"/>
              </a:rPr>
              <a:t>数据预处理</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noProof="1">
                <a:latin typeface="微软雅黑" panose="020B0503020204020204" charset="-122"/>
                <a:ea typeface="微软雅黑" panose="020B0503020204020204" charset="-122"/>
                <a:sym typeface="+mn-ea"/>
              </a:rPr>
              <a:t>使用</a:t>
            </a:r>
            <a:r>
              <a:rPr lang="en-US" altLang="zh-CN" sz="1600" b="1" noProof="1">
                <a:latin typeface="微软雅黑" panose="020B0503020204020204" charset="-122"/>
                <a:ea typeface="微软雅黑" panose="020B0503020204020204" charset="-122"/>
                <a:sym typeface="+mn-ea"/>
              </a:rPr>
              <a:t>K</a:t>
            </a:r>
            <a:r>
              <a:rPr lang="zh-CN" altLang="en-US" sz="1600" b="1" noProof="1">
                <a:latin typeface="微软雅黑" panose="020B0503020204020204" charset="-122"/>
                <a:ea typeface="微软雅黑" panose="020B0503020204020204" charset="-122"/>
                <a:sym typeface="+mn-ea"/>
              </a:rPr>
              <a:t>折交叉验证选择模型</a:t>
            </a:r>
            <a:endParaRPr lang="zh-CN" altLang="en-US" sz="1600" b="1" noProof="1">
              <a:latin typeface="微软雅黑" panose="020B0503020204020204" charset="-122"/>
              <a:ea typeface="微软雅黑" panose="020B0503020204020204" charset="-122"/>
              <a:sym typeface="+mn-ea"/>
            </a:endParaRPr>
          </a:p>
          <a:p>
            <a:pPr marL="800100" lvl="1" indent="-342900" latinLnBrk="1">
              <a:lnSpc>
                <a:spcPct val="250000"/>
              </a:lnSpc>
              <a:buFont typeface="+mj-lt"/>
              <a:buAutoNum type="arabicPeriod"/>
            </a:pPr>
            <a:r>
              <a:rPr lang="zh-CN" altLang="en-US" sz="1600" b="1" noProof="1">
                <a:latin typeface="微软雅黑" panose="020B0503020204020204" charset="-122"/>
                <a:ea typeface="微软雅黑" panose="020B0503020204020204" charset="-122"/>
                <a:sym typeface="+mn-ea"/>
              </a:rPr>
              <a:t>使用测试集评估模型</a:t>
            </a:r>
            <a:endParaRPr lang="en-US" altLang="zh-CN" sz="1600" b="1" noProof="1">
              <a:latin typeface="微软雅黑" panose="020B0503020204020204" charset="-122"/>
              <a:ea typeface="微软雅黑" panose="020B0503020204020204" charset="-122"/>
              <a:sym typeface="+mn-ea"/>
            </a:endParaRP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217962"/>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5</a:t>
            </a:r>
            <a:r>
              <a:rPr lang="zh-CN" altLang="en-US" sz="1600" b="1" dirty="0">
                <a:solidFill>
                  <a:srgbClr val="0070C0"/>
                </a:solidFill>
                <a:latin typeface="微软雅黑" panose="020B0503020204020204" charset="-122"/>
                <a:ea typeface="微软雅黑" panose="020B0503020204020204" charset="-122"/>
                <a:sym typeface="+mn-ea"/>
              </a:rPr>
              <a:t>、选定阈值评估最终模型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sym typeface="+mn-ea"/>
              </a:rPr>
              <a:t>要求使用</a:t>
            </a:r>
            <a:r>
              <a:rPr lang="en-US" altLang="zh-CN" sz="1600" dirty="0">
                <a:sym typeface="+mn-ea"/>
              </a:rPr>
              <a:t>0.1</a:t>
            </a:r>
            <a:r>
              <a:rPr lang="zh-CN" altLang="en-US" sz="1600" dirty="0">
                <a:sym typeface="+mn-ea"/>
              </a:rPr>
              <a:t>而不是</a:t>
            </a:r>
            <a:r>
              <a:rPr lang="en-US" altLang="zh-CN" sz="1600" dirty="0">
                <a:sym typeface="+mn-ea"/>
              </a:rPr>
              <a:t>0.5</a:t>
            </a:r>
            <a:r>
              <a:rPr lang="zh-CN" altLang="en-US" sz="1600" dirty="0">
                <a:sym typeface="+mn-ea"/>
              </a:rPr>
              <a:t>的阈值重新计算</a:t>
            </a:r>
            <a:r>
              <a:rPr lang="en-US" altLang="zh-CN" sz="1600" dirty="0">
                <a:sym typeface="+mn-ea"/>
              </a:rPr>
              <a:t>AUC,</a:t>
            </a:r>
            <a:r>
              <a:rPr lang="zh-CN" altLang="en-US" sz="1600" dirty="0">
                <a:sym typeface="+mn-ea"/>
              </a:rPr>
              <a:t>精度和</a:t>
            </a:r>
            <a:r>
              <a:rPr lang="en-US" altLang="zh-CN" sz="1600" dirty="0">
                <a:sym typeface="+mn-ea"/>
              </a:rPr>
              <a:t>recall</a:t>
            </a:r>
            <a:r>
              <a:rPr lang="zh-CN" altLang="en-US" sz="1600" dirty="0">
                <a:sym typeface="+mn-ea"/>
              </a:rPr>
              <a:t>，并且记录最终结论</a:t>
            </a:r>
            <a:endParaRPr lang="en-US" altLang="zh-CN" sz="1600" dirty="0">
              <a:sym typeface="+mn-ea"/>
            </a:endParaRPr>
          </a:p>
        </p:txBody>
      </p:sp>
      <p:pic>
        <p:nvPicPr>
          <p:cNvPr id="2" name="图片 1"/>
          <p:cNvPicPr>
            <a:picLocks noChangeAspect="1"/>
          </p:cNvPicPr>
          <p:nvPr/>
        </p:nvPicPr>
        <p:blipFill>
          <a:blip r:embed="rId1"/>
          <a:stretch>
            <a:fillRect/>
          </a:stretch>
        </p:blipFill>
        <p:spPr>
          <a:xfrm>
            <a:off x="869950" y="2487481"/>
            <a:ext cx="4170008" cy="352014"/>
          </a:xfrm>
          <a:prstGeom prst="rect">
            <a:avLst/>
          </a:prstGeom>
        </p:spPr>
      </p:pic>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889696"/>
            <a:ext cx="9734624" cy="2849626"/>
          </a:xfrm>
          <a:prstGeom prst="rect">
            <a:avLst/>
          </a:prstGeom>
          <a:noFill/>
        </p:spPr>
        <p:txBody>
          <a:bodyPr wrap="square" rtlCol="0">
            <a:spAutoFit/>
          </a:bodyPr>
          <a:lstStyle/>
          <a:p>
            <a:pPr fontAlgn="auto" latinLnBrk="1">
              <a:lnSpc>
                <a:spcPct val="200000"/>
              </a:lnSpc>
            </a:pPr>
            <a:r>
              <a:rPr lang="zh-CN" altLang="en-US" sz="2800" b="1" dirty="0">
                <a:solidFill>
                  <a:srgbClr val="0070C0"/>
                </a:solidFill>
                <a:latin typeface="微软雅黑" panose="020B0503020204020204" charset="-122"/>
                <a:ea typeface="微软雅黑" panose="020B0503020204020204" charset="-122"/>
                <a:sym typeface="+mn-ea"/>
              </a:rPr>
              <a:t>实验总结</a:t>
            </a:r>
            <a:endParaRPr lang="zh-CN" altLang="en-US" sz="2800" b="1" dirty="0">
              <a:solidFill>
                <a:srgbClr val="0070C0"/>
              </a:solidFill>
              <a:latin typeface="微软雅黑" panose="020B0503020204020204" charset="-122"/>
              <a:ea typeface="微软雅黑" panose="020B0503020204020204" charset="-122"/>
              <a:sym typeface="+mn-ea"/>
            </a:endParaRPr>
          </a:p>
          <a:p>
            <a:pPr marL="342900" indent="-342900" fontAlgn="auto" latinLnBrk="1">
              <a:lnSpc>
                <a:spcPct val="200000"/>
              </a:lnSpc>
              <a:buAutoNum type="arabicPeriod"/>
            </a:pPr>
            <a:r>
              <a:rPr lang="zh-CN" altLang="en-US" sz="1600" dirty="0">
                <a:latin typeface="微软雅黑" panose="020B0503020204020204" charset="-122"/>
                <a:ea typeface="微软雅黑" panose="020B0503020204020204" charset="-122"/>
                <a:sym typeface="+mn-ea"/>
              </a:rPr>
              <a:t>针对六种常用的机器学习算法模型在训练集上进行交叉验证，得到</a:t>
            </a:r>
            <a:r>
              <a:rPr lang="en-US" altLang="zh-CN" sz="1600" dirty="0">
                <a:latin typeface="微软雅黑" panose="020B0503020204020204" charset="-122"/>
                <a:ea typeface="微软雅黑" panose="020B0503020204020204" charset="-122"/>
                <a:sym typeface="+mn-ea"/>
              </a:rPr>
              <a:t>GBDT</a:t>
            </a:r>
            <a:r>
              <a:rPr lang="zh-CN" altLang="en-US" sz="1600" dirty="0">
                <a:latin typeface="微软雅黑" panose="020B0503020204020204" charset="-122"/>
                <a:ea typeface="微软雅黑" panose="020B0503020204020204" charset="-122"/>
                <a:sym typeface="+mn-ea"/>
              </a:rPr>
              <a:t>算法的性能最佳。</a:t>
            </a:r>
            <a:endParaRPr lang="en-US" altLang="zh-CN" sz="1600" dirty="0">
              <a:latin typeface="微软雅黑" panose="020B0503020204020204" charset="-122"/>
              <a:ea typeface="微软雅黑" panose="020B0503020204020204" charset="-122"/>
              <a:sym typeface="+mn-ea"/>
            </a:endParaRPr>
          </a:p>
          <a:p>
            <a:pPr marL="342900" indent="-342900" fontAlgn="auto" latinLnBrk="1">
              <a:lnSpc>
                <a:spcPct val="200000"/>
              </a:lnSpc>
              <a:buAutoNum type="arabicPeriod"/>
            </a:pPr>
            <a:r>
              <a:rPr lang="zh-CN" altLang="en-US" sz="1600" dirty="0">
                <a:latin typeface="微软雅黑" panose="020B0503020204020204" charset="-122"/>
                <a:ea typeface="微软雅黑" panose="020B0503020204020204" charset="-122"/>
                <a:sym typeface="+mn-ea"/>
              </a:rPr>
              <a:t>根据数据不平衡的特点以及具体商用的需求，调整概率阈值，可以使模型发挥更大的价值，以本数据集的情况，选择</a:t>
            </a:r>
            <a:r>
              <a:rPr lang="en-US" altLang="zh-CN" sz="1600" dirty="0">
                <a:latin typeface="微软雅黑" panose="020B0503020204020204" charset="-122"/>
                <a:ea typeface="微软雅黑" panose="020B0503020204020204" charset="-122"/>
                <a:sym typeface="+mn-ea"/>
              </a:rPr>
              <a:t>0.1</a:t>
            </a:r>
            <a:r>
              <a:rPr lang="zh-CN" altLang="en-US" sz="1600" dirty="0">
                <a:latin typeface="微软雅黑" panose="020B0503020204020204" charset="-122"/>
                <a:ea typeface="微软雅黑" panose="020B0503020204020204" charset="-122"/>
                <a:sym typeface="+mn-ea"/>
              </a:rPr>
              <a:t>作为判定正例的阈值。</a:t>
            </a:r>
            <a:endParaRPr lang="en-US" altLang="zh-CN" sz="1600" dirty="0">
              <a:latin typeface="微软雅黑" panose="020B0503020204020204" charset="-122"/>
              <a:ea typeface="微软雅黑" panose="020B0503020204020204" charset="-122"/>
              <a:sym typeface="+mn-ea"/>
            </a:endParaRPr>
          </a:p>
          <a:p>
            <a:pPr marL="342900" indent="-342900" fontAlgn="auto" latinLnBrk="1">
              <a:lnSpc>
                <a:spcPct val="200000"/>
              </a:lnSpc>
              <a:buAutoNum type="arabicPeriod"/>
            </a:pPr>
            <a:r>
              <a:rPr lang="zh-CN" altLang="en-US" sz="1600" dirty="0">
                <a:latin typeface="微软雅黑" panose="020B0503020204020204" charset="-122"/>
                <a:ea typeface="微软雅黑" panose="020B0503020204020204" charset="-122"/>
                <a:sym typeface="+mn-ea"/>
              </a:rPr>
              <a:t>最终选定的</a:t>
            </a:r>
            <a:r>
              <a:rPr lang="en-US" altLang="zh-CN" sz="1600" dirty="0">
                <a:latin typeface="微软雅黑" panose="020B0503020204020204" charset="-122"/>
                <a:ea typeface="微软雅黑" panose="020B0503020204020204" charset="-122"/>
                <a:sym typeface="+mn-ea"/>
              </a:rPr>
              <a:t>GBDT</a:t>
            </a:r>
            <a:r>
              <a:rPr lang="zh-CN" altLang="en-US" sz="1600" dirty="0">
                <a:latin typeface="微软雅黑" panose="020B0503020204020204" charset="-122"/>
                <a:ea typeface="微软雅黑" panose="020B0503020204020204" charset="-122"/>
                <a:sym typeface="+mn-ea"/>
              </a:rPr>
              <a:t>，在</a:t>
            </a:r>
            <a:r>
              <a:rPr lang="en-US" altLang="zh-CN" sz="1600" dirty="0">
                <a:latin typeface="微软雅黑" panose="020B0503020204020204" charset="-122"/>
                <a:ea typeface="微软雅黑" panose="020B0503020204020204" charset="-122"/>
                <a:sym typeface="+mn-ea"/>
              </a:rPr>
              <a:t>0.1</a:t>
            </a:r>
            <a:r>
              <a:rPr lang="zh-CN" altLang="en-US" sz="1600" dirty="0">
                <a:latin typeface="微软雅黑" panose="020B0503020204020204" charset="-122"/>
                <a:ea typeface="微软雅黑" panose="020B0503020204020204" charset="-122"/>
                <a:sym typeface="+mn-ea"/>
              </a:rPr>
              <a:t>阈值下，训练集上的评估结果为：</a:t>
            </a:r>
            <a:r>
              <a:rPr lang="en-US" altLang="zh-CN" sz="1600" dirty="0">
                <a:latin typeface="微软雅黑" panose="020B0503020204020204" charset="-122"/>
                <a:ea typeface="微软雅黑" panose="020B0503020204020204" charset="-122"/>
                <a:sym typeface="+mn-ea"/>
              </a:rPr>
              <a:t>AUC:0.807, </a:t>
            </a:r>
            <a:r>
              <a:rPr lang="zh-CN" altLang="en-US" sz="1600" dirty="0">
                <a:latin typeface="微软雅黑" panose="020B0503020204020204" charset="-122"/>
                <a:ea typeface="微软雅黑" panose="020B0503020204020204" charset="-122"/>
                <a:sym typeface="+mn-ea"/>
              </a:rPr>
              <a:t>精度 ：</a:t>
            </a:r>
            <a:r>
              <a:rPr lang="en-US" altLang="zh-CN" sz="1600" dirty="0">
                <a:latin typeface="微软雅黑" panose="020B0503020204020204" charset="-122"/>
                <a:ea typeface="微软雅黑" panose="020B0503020204020204" charset="-122"/>
                <a:sym typeface="+mn-ea"/>
              </a:rPr>
              <a:t>0.340</a:t>
            </a:r>
            <a:r>
              <a:rPr lang="zh-CN" altLang="en-US" sz="1600" dirty="0">
                <a:latin typeface="微软雅黑" panose="020B0503020204020204" charset="-122"/>
                <a:ea typeface="微软雅黑" panose="020B0503020204020204" charset="-122"/>
                <a:sym typeface="+mn-ea"/>
              </a:rPr>
              <a:t>， 召回率：</a:t>
            </a:r>
            <a:r>
              <a:rPr lang="en-US" altLang="zh-CN" sz="1600" dirty="0">
                <a:latin typeface="微软雅黑" panose="020B0503020204020204" charset="-122"/>
                <a:ea typeface="微软雅黑" panose="020B0503020204020204" charset="-122"/>
                <a:sym typeface="+mn-ea"/>
              </a:rPr>
              <a:t>0.651</a:t>
            </a:r>
            <a:endParaRPr lang="en-US" altLang="zh-CN" sz="1600" dirty="0">
              <a:latin typeface="微软雅黑" panose="020B0503020204020204" charset="-122"/>
              <a:ea typeface="微软雅黑" panose="020B0503020204020204" charset="-122"/>
              <a:sym typeface="+mn-ea"/>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591111" y="2061906"/>
            <a:ext cx="10820400" cy="193802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2</a:t>
            </a:r>
            <a:r>
              <a:rPr lang="zh-CN" altLang="en-US" sz="1600" b="1" dirty="0">
                <a:solidFill>
                  <a:srgbClr val="0070C0"/>
                </a:solidFill>
                <a:latin typeface="微软雅黑" panose="020B0503020204020204" charset="-122"/>
                <a:ea typeface="微软雅黑" panose="020B0503020204020204" charset="-122"/>
                <a:sym typeface="+mn-ea"/>
              </a:rPr>
              <a:t>、使用</a:t>
            </a:r>
            <a:r>
              <a:rPr lang="en-US" altLang="zh-CN" sz="1600" b="1" dirty="0">
                <a:solidFill>
                  <a:srgbClr val="0070C0"/>
                </a:solidFill>
                <a:latin typeface="微软雅黑" panose="020B0503020204020204" charset="-122"/>
                <a:ea typeface="微软雅黑" panose="020B0503020204020204" charset="-122"/>
                <a:sym typeface="+mn-ea"/>
              </a:rPr>
              <a:t>K</a:t>
            </a:r>
            <a:r>
              <a:rPr lang="zh-CN" altLang="en-US" sz="1600" b="1" dirty="0">
                <a:solidFill>
                  <a:srgbClr val="0070C0"/>
                </a:solidFill>
                <a:latin typeface="微软雅黑" panose="020B0503020204020204" charset="-122"/>
                <a:ea typeface="微软雅黑" panose="020B0503020204020204" charset="-122"/>
                <a:sym typeface="+mn-ea"/>
              </a:rPr>
              <a:t>折交叉验证选择模型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sym typeface="+mn-ea"/>
              </a:rPr>
              <a:t>在本步骤中，要求对训练集（</a:t>
            </a:r>
            <a:r>
              <a:rPr lang="zh-CN" altLang="en-US" sz="1600" b="1" dirty="0">
                <a:solidFill>
                  <a:srgbClr val="FF0000"/>
                </a:solidFill>
                <a:sym typeface="+mn-ea"/>
              </a:rPr>
              <a:t>即</a:t>
            </a:r>
            <a:r>
              <a:rPr lang="zh-CN" altLang="en-US" sz="1600" b="1" dirty="0">
                <a:ln>
                  <a:solidFill>
                    <a:srgbClr val="0000CC"/>
                  </a:solidFill>
                </a:ln>
                <a:solidFill>
                  <a:srgbClr val="FF0000"/>
                </a:solidFill>
                <a:sym typeface="+mn-ea"/>
              </a:rPr>
              <a:t>所有训练数据</a:t>
            </a:r>
            <a:r>
              <a:rPr lang="zh-CN" altLang="en-US" sz="1600" dirty="0">
                <a:sym typeface="+mn-ea"/>
              </a:rPr>
              <a:t>）进行</a:t>
            </a:r>
            <a:r>
              <a:rPr lang="en-US" altLang="zh-CN" sz="1600" dirty="0">
                <a:sym typeface="+mn-ea"/>
              </a:rPr>
              <a:t>K</a:t>
            </a:r>
            <a:r>
              <a:rPr lang="zh-CN" altLang="en-US" sz="1600" dirty="0">
                <a:sym typeface="+mn-ea"/>
              </a:rPr>
              <a:t>折交叉验证，使用逻辑回归作为评估器，评价参数为“</a:t>
            </a:r>
            <a:r>
              <a:rPr lang="en-US" altLang="zh-CN" sz="1600" b="1" dirty="0" err="1">
                <a:solidFill>
                  <a:srgbClr val="FF0000"/>
                </a:solidFill>
                <a:sym typeface="+mn-ea"/>
              </a:rPr>
              <a:t>roc_auc</a:t>
            </a:r>
            <a:r>
              <a:rPr lang="zh-CN" altLang="en-US" sz="1600" dirty="0">
                <a:sym typeface="+mn-ea"/>
              </a:rPr>
              <a:t>”。</a:t>
            </a:r>
            <a:endParaRPr lang="en-US" altLang="zh-CN" sz="1600" dirty="0">
              <a:sym typeface="+mn-ea"/>
            </a:endParaRPr>
          </a:p>
          <a:p>
            <a:pPr latinLnBrk="1">
              <a:lnSpc>
                <a:spcPct val="250000"/>
              </a:lnSpc>
            </a:pPr>
            <a:r>
              <a:rPr lang="zh-CN" altLang="en-US" sz="1600" dirty="0">
                <a:sym typeface="+mn-ea"/>
              </a:rPr>
              <a:t>最后将评估分数和平均值打印出来</a:t>
            </a:r>
            <a:endParaRPr lang="en-US" altLang="zh-CN" sz="1600" b="1" dirty="0">
              <a:solidFill>
                <a:srgbClr val="FF0000"/>
              </a:solidFill>
              <a:sym typeface="+mn-ea"/>
            </a:endParaRPr>
          </a:p>
        </p:txBody>
      </p:sp>
      <p:pic>
        <p:nvPicPr>
          <p:cNvPr id="2" name="图片 1"/>
          <p:cNvPicPr>
            <a:picLocks noChangeAspect="1"/>
          </p:cNvPicPr>
          <p:nvPr/>
        </p:nvPicPr>
        <p:blipFill>
          <a:blip r:embed="rId1"/>
          <a:stretch>
            <a:fillRect/>
          </a:stretch>
        </p:blipFill>
        <p:spPr>
          <a:xfrm>
            <a:off x="1022660" y="5711459"/>
            <a:ext cx="4903384" cy="571560"/>
          </a:xfrm>
          <a:prstGeom prst="rect">
            <a:avLst/>
          </a:prstGeom>
        </p:spPr>
      </p:pic>
      <p:sp>
        <p:nvSpPr>
          <p:cNvPr id="4" name="文本框 3"/>
          <p:cNvSpPr txBox="1"/>
          <p:nvPr/>
        </p:nvSpPr>
        <p:spPr>
          <a:xfrm>
            <a:off x="591111" y="908746"/>
            <a:ext cx="10820400" cy="1322070"/>
          </a:xfrm>
          <a:prstGeom prst="rect">
            <a:avLst/>
          </a:prstGeom>
          <a:noFill/>
        </p:spPr>
        <p:txBody>
          <a:bodyPr wrap="square" rtlCol="0">
            <a:spAutoFit/>
          </a:bodyPr>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1</a:t>
            </a:r>
            <a:r>
              <a:rPr lang="zh-CN" altLang="en-US" sz="1600" b="1" dirty="0">
                <a:solidFill>
                  <a:srgbClr val="0070C0"/>
                </a:solidFill>
                <a:latin typeface="微软雅黑" panose="020B0503020204020204" charset="-122"/>
                <a:ea typeface="微软雅黑" panose="020B0503020204020204" charset="-122"/>
                <a:sym typeface="+mn-ea"/>
              </a:rPr>
              <a:t>、切分数据集为训练集</a:t>
            </a:r>
            <a:r>
              <a:rPr lang="zh-CN" altLang="en-US" sz="1600" b="1" dirty="0">
                <a:solidFill>
                  <a:srgbClr val="0070C0"/>
                </a:solidFill>
                <a:latin typeface="微软雅黑" panose="020B0503020204020204" charset="-122"/>
                <a:ea typeface="微软雅黑" panose="020B0503020204020204" charset="-122"/>
                <a:sym typeface="+mn-ea"/>
              </a:rPr>
              <a:t>和测试集</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endParaRPr lang="zh-CN" altLang="en-US" sz="1600" dirty="0">
              <a:sym typeface="+mn-ea"/>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501586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、使用</a:t>
            </a:r>
            <a:r>
              <a:rPr lang="en-US" altLang="zh-CN" sz="1600" b="1" dirty="0">
                <a:solidFill>
                  <a:srgbClr val="0070C0"/>
                </a:solidFill>
                <a:latin typeface="微软雅黑" panose="020B0503020204020204" charset="-122"/>
                <a:ea typeface="微软雅黑" panose="020B0503020204020204" charset="-122"/>
                <a:sym typeface="+mn-ea"/>
              </a:rPr>
              <a:t>K</a:t>
            </a:r>
            <a:r>
              <a:rPr lang="zh-CN" altLang="en-US" sz="1600" b="1" dirty="0">
                <a:solidFill>
                  <a:srgbClr val="0070C0"/>
                </a:solidFill>
                <a:latin typeface="微软雅黑" panose="020B0503020204020204" charset="-122"/>
                <a:ea typeface="微软雅黑" panose="020B0503020204020204" charset="-122"/>
                <a:sym typeface="+mn-ea"/>
              </a:rPr>
              <a:t>折交叉验证选择模型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sym typeface="+mn-ea"/>
              </a:rPr>
              <a:t>请选择尽可能多的算法进行</a:t>
            </a:r>
            <a:r>
              <a:rPr lang="en-US" altLang="zh-CN" sz="1600" dirty="0">
                <a:sym typeface="+mn-ea"/>
              </a:rPr>
              <a:t>K</a:t>
            </a:r>
            <a:r>
              <a:rPr lang="zh-CN" altLang="en-US" sz="1600" dirty="0">
                <a:sym typeface="+mn-ea"/>
              </a:rPr>
              <a:t>折交叉验证（</a:t>
            </a:r>
            <a:r>
              <a:rPr lang="en-US" altLang="zh-CN" sz="1600" dirty="0">
                <a:sym typeface="+mn-ea"/>
              </a:rPr>
              <a:t>K</a:t>
            </a:r>
            <a:r>
              <a:rPr lang="zh-CN" altLang="en-US" sz="1600" dirty="0">
                <a:sym typeface="+mn-ea"/>
              </a:rPr>
              <a:t>取值自定义）。为了减少编码量，要求将算法放入数组中：</a:t>
            </a:r>
            <a:endParaRPr lang="zh-CN" altLang="en-US" sz="1600" dirty="0">
              <a:sym typeface="+mn-ea"/>
            </a:endParaRPr>
          </a:p>
          <a:p>
            <a:pPr fontAlgn="auto" latinLnBrk="1">
              <a:lnSpc>
                <a:spcPct val="250000"/>
              </a:lnSpc>
            </a:pPr>
            <a:r>
              <a:rPr lang="en-US" altLang="zh-CN" sz="1600" dirty="0">
                <a:sym typeface="+mn-ea"/>
              </a:rPr>
              <a:t>models = []</a:t>
            </a:r>
            <a:endParaRPr lang="en-US" altLang="zh-CN" sz="1600" dirty="0">
              <a:sym typeface="+mn-ea"/>
            </a:endParaRPr>
          </a:p>
          <a:p>
            <a:pPr fontAlgn="auto" latinLnBrk="1">
              <a:lnSpc>
                <a:spcPct val="250000"/>
              </a:lnSpc>
            </a:pPr>
            <a:r>
              <a:rPr lang="en-US" altLang="zh-CN" sz="1600" dirty="0">
                <a:sym typeface="+mn-ea"/>
              </a:rPr>
              <a:t>models.append(('逻辑回归', LogisticRegression()))</a:t>
            </a:r>
            <a:endParaRPr lang="en-US" altLang="zh-CN" sz="1600" dirty="0">
              <a:sym typeface="+mn-ea"/>
            </a:endParaRPr>
          </a:p>
          <a:p>
            <a:pPr fontAlgn="auto" latinLnBrk="1">
              <a:lnSpc>
                <a:spcPct val="250000"/>
              </a:lnSpc>
            </a:pPr>
            <a:r>
              <a:rPr lang="en-US" altLang="zh-CN" sz="1600" dirty="0">
                <a:sym typeface="+mn-ea"/>
              </a:rPr>
              <a:t>....</a:t>
            </a:r>
            <a:endParaRPr lang="en-US" altLang="zh-CN" sz="1600" dirty="0">
              <a:sym typeface="+mn-ea"/>
            </a:endParaRPr>
          </a:p>
          <a:p>
            <a:pPr fontAlgn="auto" latinLnBrk="1">
              <a:lnSpc>
                <a:spcPct val="250000"/>
              </a:lnSpc>
            </a:pPr>
            <a:r>
              <a:rPr lang="zh-CN" altLang="en-US" sz="1600" dirty="0">
                <a:sym typeface="+mn-ea"/>
              </a:rPr>
              <a:t>循环遍历models数组，针对每个算法执行K折交叉验证</a:t>
            </a:r>
            <a:r>
              <a:rPr lang="en-US" altLang="zh-CN" sz="1600" dirty="0">
                <a:sym typeface="+mn-ea"/>
              </a:rPr>
              <a:t>. </a:t>
            </a:r>
            <a:r>
              <a:rPr lang="zh-CN" altLang="en-US" sz="1600" dirty="0">
                <a:sym typeface="+mn-ea"/>
              </a:rPr>
              <a:t>并且记录下每一个算法的计算耗时和算法的</a:t>
            </a:r>
            <a:r>
              <a:rPr lang="en-US" altLang="zh-CN" sz="1600" dirty="0">
                <a:sym typeface="+mn-ea"/>
              </a:rPr>
              <a:t>AUC</a:t>
            </a:r>
            <a:r>
              <a:rPr lang="zh-CN" altLang="en-US" sz="1600" dirty="0">
                <a:sym typeface="+mn-ea"/>
              </a:rPr>
              <a:t>均值。</a:t>
            </a:r>
            <a:endParaRPr lang="en-US" altLang="zh-CN" sz="1600" dirty="0">
              <a:sym typeface="+mn-ea"/>
            </a:endParaRPr>
          </a:p>
          <a:p>
            <a:pPr fontAlgn="auto" latinLnBrk="1">
              <a:lnSpc>
                <a:spcPct val="250000"/>
              </a:lnSpc>
            </a:pPr>
            <a:endParaRPr lang="zh-CN" altLang="en-US" sz="1600" dirty="0">
              <a:sym typeface="+mn-ea"/>
            </a:endParaRPr>
          </a:p>
          <a:p>
            <a:pPr fontAlgn="auto" latinLnBrk="1">
              <a:lnSpc>
                <a:spcPct val="250000"/>
              </a:lnSpc>
            </a:pPr>
            <a:endParaRPr lang="zh-CN" altLang="en-US" sz="1600" dirty="0">
              <a:sym typeface="+mn-ea"/>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661993"/>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、使用</a:t>
            </a:r>
            <a:r>
              <a:rPr lang="en-US" altLang="zh-CN" sz="1600" b="1" dirty="0">
                <a:solidFill>
                  <a:srgbClr val="0070C0"/>
                </a:solidFill>
                <a:latin typeface="微软雅黑" panose="020B0503020204020204" charset="-122"/>
                <a:ea typeface="微软雅黑" panose="020B0503020204020204" charset="-122"/>
                <a:sym typeface="+mn-ea"/>
              </a:rPr>
              <a:t>K</a:t>
            </a:r>
            <a:r>
              <a:rPr lang="zh-CN" altLang="en-US" sz="1600" b="1" dirty="0">
                <a:solidFill>
                  <a:srgbClr val="0070C0"/>
                </a:solidFill>
                <a:latin typeface="微软雅黑" panose="020B0503020204020204" charset="-122"/>
                <a:ea typeface="微软雅黑" panose="020B0503020204020204" charset="-122"/>
                <a:sym typeface="+mn-ea"/>
              </a:rPr>
              <a:t>折交叉验证选择模型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  3</a:t>
            </a:r>
            <a:r>
              <a:rPr lang="zh-CN" altLang="en-US" sz="1600" dirty="0">
                <a:sym typeface="+mn-ea"/>
              </a:rPr>
              <a:t>）观察运行结果。为了方便观察，将以上结果以表格形式给出。</a:t>
            </a:r>
            <a:endParaRPr lang="en-US" altLang="zh-CN" sz="1600" dirty="0">
              <a:sym typeface="+mn-ea"/>
            </a:endParaRPr>
          </a:p>
          <a:p>
            <a:pPr fontAlgn="auto" latinLnBrk="1">
              <a:lnSpc>
                <a:spcPct val="150000"/>
              </a:lnSpc>
            </a:pPr>
            <a:r>
              <a:rPr lang="en-US" altLang="zh-CN" sz="1600" b="1" dirty="0">
                <a:solidFill>
                  <a:srgbClr val="0070C0"/>
                </a:solidFill>
                <a:latin typeface="Courier New" panose="02070309020205020404" pitchFamily="49" charset="0"/>
                <a:cs typeface="Courier New" panose="02070309020205020404" pitchFamily="49" charset="0"/>
                <a:sym typeface="+mn-ea"/>
              </a:rPr>
              <a:t>  </a:t>
            </a:r>
            <a:r>
              <a:rPr lang="en-US" altLang="zh-CN" sz="1600" b="1" dirty="0" err="1">
                <a:solidFill>
                  <a:srgbClr val="0070C0"/>
                </a:solidFill>
                <a:latin typeface="Courier New" panose="02070309020205020404" pitchFamily="49" charset="0"/>
                <a:cs typeface="Courier New" panose="02070309020205020404" pitchFamily="49" charset="0"/>
                <a:sym typeface="+mn-ea"/>
              </a:rPr>
              <a:t>pd.DataFrame</a:t>
            </a:r>
            <a:r>
              <a:rPr lang="en-US" altLang="zh-CN" sz="1600" b="1" dirty="0">
                <a:solidFill>
                  <a:srgbClr val="0070C0"/>
                </a:solidFill>
                <a:latin typeface="Courier New" panose="02070309020205020404" pitchFamily="49" charset="0"/>
                <a:cs typeface="Courier New" panose="02070309020205020404" pitchFamily="49" charset="0"/>
                <a:sym typeface="+mn-ea"/>
              </a:rPr>
              <a:t>({"name":names,"</a:t>
            </a:r>
            <a:r>
              <a:rPr lang="en-US" altLang="zh-CN" sz="1600" b="1" dirty="0" err="1">
                <a:solidFill>
                  <a:srgbClr val="0070C0"/>
                </a:solidFill>
                <a:latin typeface="Courier New" panose="02070309020205020404" pitchFamily="49" charset="0"/>
                <a:cs typeface="Courier New" panose="02070309020205020404" pitchFamily="49" charset="0"/>
                <a:sym typeface="+mn-ea"/>
              </a:rPr>
              <a:t>auc</a:t>
            </a:r>
            <a:r>
              <a:rPr lang="en-US" altLang="zh-CN" sz="1600" b="1" dirty="0">
                <a:solidFill>
                  <a:srgbClr val="0070C0"/>
                </a:solidFill>
                <a:latin typeface="Courier New" panose="02070309020205020404" pitchFamily="49" charset="0"/>
                <a:cs typeface="Courier New" panose="02070309020205020404" pitchFamily="49" charset="0"/>
                <a:sym typeface="+mn-ea"/>
              </a:rPr>
              <a:t>":</a:t>
            </a:r>
            <a:r>
              <a:rPr lang="en-US" altLang="zh-CN" sz="1600" b="1" dirty="0" err="1">
                <a:solidFill>
                  <a:srgbClr val="0070C0"/>
                </a:solidFill>
                <a:latin typeface="Courier New" panose="02070309020205020404" pitchFamily="49" charset="0"/>
                <a:cs typeface="Courier New" panose="02070309020205020404" pitchFamily="49" charset="0"/>
                <a:sym typeface="+mn-ea"/>
              </a:rPr>
              <a:t>aucs</a:t>
            </a:r>
            <a:r>
              <a:rPr lang="en-US" altLang="zh-CN" sz="1600" b="1" dirty="0">
                <a:solidFill>
                  <a:srgbClr val="0070C0"/>
                </a:solidFill>
                <a:latin typeface="Courier New" panose="02070309020205020404" pitchFamily="49" charset="0"/>
                <a:cs typeface="Courier New" panose="02070309020205020404" pitchFamily="49" charset="0"/>
                <a:sym typeface="+mn-ea"/>
              </a:rPr>
              <a:t>,"</a:t>
            </a:r>
            <a:r>
              <a:rPr lang="en-US" altLang="zh-CN" sz="1600" b="1" dirty="0" err="1">
                <a:solidFill>
                  <a:srgbClr val="0070C0"/>
                </a:solidFill>
                <a:latin typeface="Courier New" panose="02070309020205020404" pitchFamily="49" charset="0"/>
                <a:cs typeface="Courier New" panose="02070309020205020404" pitchFamily="49" charset="0"/>
                <a:sym typeface="+mn-ea"/>
              </a:rPr>
              <a:t>time":times</a:t>
            </a:r>
            <a:r>
              <a:rPr lang="en-US" altLang="zh-CN" sz="1600" b="1" dirty="0">
                <a:solidFill>
                  <a:srgbClr val="0070C0"/>
                </a:solidFill>
                <a:latin typeface="Courier New" panose="02070309020205020404" pitchFamily="49" charset="0"/>
                <a:cs typeface="Courier New" panose="02070309020205020404" pitchFamily="49" charset="0"/>
                <a:sym typeface="+mn-ea"/>
              </a:rPr>
              <a:t>})</a:t>
            </a:r>
            <a:endParaRPr lang="en-US" altLang="zh-CN" sz="1600" b="1" dirty="0">
              <a:solidFill>
                <a:srgbClr val="0070C0"/>
              </a:solidFill>
              <a:latin typeface="Courier New" panose="02070309020205020404" pitchFamily="49" charset="0"/>
              <a:cs typeface="Courier New" panose="02070309020205020404" pitchFamily="49" charset="0"/>
              <a:sym typeface="+mn-ea"/>
            </a:endParaRPr>
          </a:p>
        </p:txBody>
      </p:sp>
      <p:sp>
        <p:nvSpPr>
          <p:cNvPr id="8" name="文本框 7"/>
          <p:cNvSpPr txBox="1"/>
          <p:nvPr/>
        </p:nvSpPr>
        <p:spPr>
          <a:xfrm>
            <a:off x="5642385" y="3429000"/>
            <a:ext cx="5327290" cy="829945"/>
          </a:xfrm>
          <a:prstGeom prst="rect">
            <a:avLst/>
          </a:prstGeom>
          <a:noFill/>
        </p:spPr>
        <p:txBody>
          <a:bodyPr wrap="square" rtlCol="0">
            <a:spAutoFit/>
          </a:bodyPr>
          <a:lstStyle/>
          <a:p>
            <a:pPr>
              <a:lnSpc>
                <a:spcPct val="150000"/>
              </a:lnSpc>
            </a:pPr>
            <a:r>
              <a:rPr lang="zh-CN" altLang="en-US" sz="1600" dirty="0"/>
              <a:t>从各个模型的</a:t>
            </a:r>
            <a:r>
              <a:rPr lang="en-US" altLang="zh-CN" sz="1600" dirty="0"/>
              <a:t>AUC</a:t>
            </a:r>
            <a:r>
              <a:rPr lang="zh-CN" altLang="en-US" sz="1600" dirty="0"/>
              <a:t>值和耗时选择一个算法，并且将选择该算法的理由给出，写在实验报告中</a:t>
            </a:r>
            <a:endParaRPr lang="zh-CN" altLang="en-US" sz="1600" dirty="0"/>
          </a:p>
        </p:txBody>
      </p:sp>
      <p:graphicFrame>
        <p:nvGraphicFramePr>
          <p:cNvPr id="3" name="对象 2"/>
          <p:cNvGraphicFramePr/>
          <p:nvPr/>
        </p:nvGraphicFramePr>
        <p:xfrm>
          <a:off x="1428115" y="2762250"/>
          <a:ext cx="3164840" cy="2373630"/>
        </p:xfrm>
        <a:graphic>
          <a:graphicData uri="http://schemas.openxmlformats.org/presentationml/2006/ole">
            <mc:AlternateContent xmlns:mc="http://schemas.openxmlformats.org/markup-compatibility/2006">
              <mc:Choice xmlns:v="urn:schemas-microsoft-com:vml" Requires="v">
                <p:oleObj spid="_x0000_s2" name="" r:id="rId1" imgW="3162300" imgH="2371725" progId="Paint.Picture">
                  <p:embed/>
                </p:oleObj>
              </mc:Choice>
              <mc:Fallback>
                <p:oleObj name="" r:id="rId1" imgW="3162300" imgH="2371725" progId="Paint.Picture">
                  <p:embed/>
                  <p:pic>
                    <p:nvPicPr>
                      <p:cNvPr id="0" name="图片 3"/>
                      <p:cNvPicPr/>
                      <p:nvPr/>
                    </p:nvPicPr>
                    <p:blipFill>
                      <a:blip r:embed="rId2"/>
                      <a:stretch>
                        <a:fillRect/>
                      </a:stretch>
                    </p:blipFill>
                    <p:spPr>
                      <a:xfrm>
                        <a:off x="1428115" y="2762250"/>
                        <a:ext cx="3164840" cy="2373630"/>
                      </a:xfrm>
                      <a:prstGeom prst="rect">
                        <a:avLst/>
                      </a:prstGeom>
                    </p:spPr>
                  </p:pic>
                </p:oleObj>
              </mc:Fallback>
            </mc:AlternateContent>
          </a:graphicData>
        </a:graphic>
      </p:graphicFrame>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230695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、使用</a:t>
            </a:r>
            <a:r>
              <a:rPr lang="en-US" altLang="zh-CN" sz="1600" b="1" dirty="0">
                <a:solidFill>
                  <a:srgbClr val="0070C0"/>
                </a:solidFill>
                <a:latin typeface="微软雅黑" panose="020B0503020204020204" charset="-122"/>
                <a:ea typeface="微软雅黑" panose="020B0503020204020204" charset="-122"/>
                <a:sym typeface="+mn-ea"/>
              </a:rPr>
              <a:t>K</a:t>
            </a:r>
            <a:r>
              <a:rPr lang="zh-CN" altLang="en-US" sz="1600" b="1" dirty="0">
                <a:solidFill>
                  <a:srgbClr val="0070C0"/>
                </a:solidFill>
                <a:latin typeface="微软雅黑" panose="020B0503020204020204" charset="-122"/>
                <a:ea typeface="微软雅黑" panose="020B0503020204020204" charset="-122"/>
                <a:sym typeface="+mn-ea"/>
              </a:rPr>
              <a:t>折交叉验证选择模型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  3</a:t>
            </a:r>
            <a:r>
              <a:rPr lang="zh-CN" altLang="en-US" sz="1600" dirty="0">
                <a:sym typeface="+mn-ea"/>
              </a:rPr>
              <a:t>）观察每个算法每次</a:t>
            </a:r>
            <a:r>
              <a:rPr lang="en-US" altLang="zh-CN" sz="1600" dirty="0">
                <a:sym typeface="+mn-ea"/>
              </a:rPr>
              <a:t>auc</a:t>
            </a:r>
            <a:r>
              <a:rPr lang="zh-CN" altLang="en-US" sz="1600" dirty="0">
                <a:sym typeface="+mn-ea"/>
              </a:rPr>
              <a:t>的分值结果。下图是</a:t>
            </a:r>
            <a:r>
              <a:rPr lang="en-US" altLang="zh-CN" sz="1600" dirty="0">
                <a:sym typeface="+mn-ea"/>
              </a:rPr>
              <a:t>6</a:t>
            </a:r>
            <a:r>
              <a:rPr lang="zh-CN" altLang="en-US" sz="1600" dirty="0">
                <a:sym typeface="+mn-ea"/>
              </a:rPr>
              <a:t>个算法</a:t>
            </a:r>
            <a:r>
              <a:rPr lang="en-US" altLang="zh-CN" sz="1600" dirty="0">
                <a:sym typeface="+mn-ea"/>
              </a:rPr>
              <a:t>5</a:t>
            </a:r>
            <a:r>
              <a:rPr lang="zh-CN" altLang="en-US" sz="1600" dirty="0">
                <a:sym typeface="+mn-ea"/>
              </a:rPr>
              <a:t>折交叉验证的结果，因此对于每一个算法都有</a:t>
            </a:r>
            <a:r>
              <a:rPr lang="en-US" altLang="zh-CN" sz="1600" dirty="0">
                <a:sym typeface="+mn-ea"/>
              </a:rPr>
              <a:t>5</a:t>
            </a:r>
            <a:r>
              <a:rPr lang="zh-CN" altLang="en-US" sz="1600" dirty="0">
                <a:sym typeface="+mn-ea"/>
              </a:rPr>
              <a:t>个评估值。要求使用箱型图对算法运行结果进行对比。</a:t>
            </a:r>
            <a:endParaRPr lang="en-US" altLang="zh-CN" sz="1600" dirty="0">
              <a:sym typeface="+mn-ea"/>
            </a:endParaRPr>
          </a:p>
          <a:p>
            <a:pPr fontAlgn="auto" latinLnBrk="1">
              <a:lnSpc>
                <a:spcPct val="150000"/>
              </a:lnSpc>
            </a:pPr>
            <a:endParaRPr lang="en-US" altLang="zh-CN" sz="1600" dirty="0">
              <a:sym typeface="+mn-ea"/>
            </a:endParaRPr>
          </a:p>
        </p:txBody>
      </p:sp>
      <p:sp>
        <p:nvSpPr>
          <p:cNvPr id="4" name="右大括号 3"/>
          <p:cNvSpPr/>
          <p:nvPr/>
        </p:nvSpPr>
        <p:spPr>
          <a:xfrm>
            <a:off x="8255708" y="3603660"/>
            <a:ext cx="161365" cy="1313387"/>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6" name="文本框 5"/>
          <p:cNvSpPr txBox="1"/>
          <p:nvPr/>
        </p:nvSpPr>
        <p:spPr>
          <a:xfrm>
            <a:off x="8567680" y="3993625"/>
            <a:ext cx="839096" cy="584775"/>
          </a:xfrm>
          <a:prstGeom prst="rect">
            <a:avLst/>
          </a:prstGeom>
          <a:noFill/>
        </p:spPr>
        <p:txBody>
          <a:bodyPr wrap="square" rtlCol="0">
            <a:spAutoFit/>
          </a:bodyPr>
          <a:lstStyle/>
          <a:p>
            <a:r>
              <a:rPr lang="en-US" altLang="zh-CN" sz="1600" dirty="0"/>
              <a:t>6</a:t>
            </a:r>
            <a:r>
              <a:rPr lang="zh-CN" altLang="en-US" sz="1600" dirty="0"/>
              <a:t>个对比算法</a:t>
            </a:r>
            <a:endParaRPr lang="zh-CN" altLang="en-US" sz="1600" dirty="0"/>
          </a:p>
        </p:txBody>
      </p:sp>
      <p:sp>
        <p:nvSpPr>
          <p:cNvPr id="10" name="右大括号 9"/>
          <p:cNvSpPr/>
          <p:nvPr/>
        </p:nvSpPr>
        <p:spPr>
          <a:xfrm rot="5400000">
            <a:off x="5444607" y="2399309"/>
            <a:ext cx="292192" cy="532766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1" name="文本框 10"/>
          <p:cNvSpPr txBox="1"/>
          <p:nvPr/>
        </p:nvSpPr>
        <p:spPr>
          <a:xfrm>
            <a:off x="5303130" y="5361639"/>
            <a:ext cx="2032800" cy="338554"/>
          </a:xfrm>
          <a:prstGeom prst="rect">
            <a:avLst/>
          </a:prstGeom>
          <a:noFill/>
        </p:spPr>
        <p:txBody>
          <a:bodyPr wrap="square" rtlCol="0">
            <a:spAutoFit/>
          </a:bodyPr>
          <a:lstStyle/>
          <a:p>
            <a:r>
              <a:rPr lang="en-US" altLang="zh-CN" sz="1600" dirty="0"/>
              <a:t>5</a:t>
            </a:r>
            <a:r>
              <a:rPr lang="zh-CN" altLang="en-US" sz="1600" dirty="0"/>
              <a:t>折交叉验证结果</a:t>
            </a:r>
            <a:endParaRPr lang="zh-CN" altLang="en-US" sz="1600" dirty="0"/>
          </a:p>
        </p:txBody>
      </p:sp>
      <p:pic>
        <p:nvPicPr>
          <p:cNvPr id="2" name="图片 1"/>
          <p:cNvPicPr>
            <a:picLocks noChangeAspect="1"/>
          </p:cNvPicPr>
          <p:nvPr/>
        </p:nvPicPr>
        <p:blipFill>
          <a:blip r:embed="rId1"/>
          <a:stretch>
            <a:fillRect/>
          </a:stretch>
        </p:blipFill>
        <p:spPr>
          <a:xfrm>
            <a:off x="2785224" y="3583745"/>
            <a:ext cx="5327669" cy="1333302"/>
          </a:xfrm>
          <a:prstGeom prst="rect">
            <a:avLst/>
          </a:prstGeom>
        </p:spPr>
      </p:pic>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、使用</a:t>
            </a:r>
            <a:r>
              <a:rPr lang="en-US" altLang="zh-CN" sz="1600" b="1" dirty="0">
                <a:solidFill>
                  <a:srgbClr val="0070C0"/>
                </a:solidFill>
                <a:latin typeface="微软雅黑" panose="020B0503020204020204" charset="-122"/>
                <a:ea typeface="微软雅黑" panose="020B0503020204020204" charset="-122"/>
                <a:sym typeface="+mn-ea"/>
              </a:rPr>
              <a:t>K</a:t>
            </a:r>
            <a:r>
              <a:rPr lang="zh-CN" altLang="en-US" sz="1600" b="1" dirty="0">
                <a:solidFill>
                  <a:srgbClr val="0070C0"/>
                </a:solidFill>
                <a:latin typeface="微软雅黑" panose="020B0503020204020204" charset="-122"/>
                <a:ea typeface="微软雅黑" panose="020B0503020204020204" charset="-122"/>
                <a:sym typeface="+mn-ea"/>
              </a:rPr>
              <a:t>折交叉验证选择模型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  3</a:t>
            </a:r>
            <a:r>
              <a:rPr lang="zh-CN" altLang="en-US" sz="1600" dirty="0">
                <a:sym typeface="+mn-ea"/>
              </a:rPr>
              <a:t>）使用可视化方法观察</a:t>
            </a:r>
            <a:r>
              <a:rPr lang="en-US" altLang="zh-CN" sz="1600" dirty="0">
                <a:sym typeface="+mn-ea"/>
              </a:rPr>
              <a:t>AUC</a:t>
            </a:r>
            <a:r>
              <a:rPr lang="zh-CN" altLang="en-US" sz="1600" dirty="0">
                <a:sym typeface="+mn-ea"/>
              </a:rPr>
              <a:t>分值对比。（连续变量和分类变量的可视化图像）不限于下图</a:t>
            </a:r>
            <a:endParaRPr lang="zh-CN" altLang="en-US" sz="1600" dirty="0">
              <a:sym typeface="+mn-ea"/>
            </a:endParaRPr>
          </a:p>
        </p:txBody>
      </p:sp>
      <p:graphicFrame>
        <p:nvGraphicFramePr>
          <p:cNvPr id="6" name="对象 5"/>
          <p:cNvGraphicFramePr/>
          <p:nvPr/>
        </p:nvGraphicFramePr>
        <p:xfrm>
          <a:off x="2686685" y="2546985"/>
          <a:ext cx="5117465" cy="3605530"/>
        </p:xfrm>
        <a:graphic>
          <a:graphicData uri="http://schemas.openxmlformats.org/presentationml/2006/ole">
            <mc:AlternateContent xmlns:mc="http://schemas.openxmlformats.org/markup-compatibility/2006">
              <mc:Choice xmlns:v="urn:schemas-microsoft-com:vml" Requires="v">
                <p:oleObj spid="_x0000_s2" name="" r:id="rId1" imgW="5800725" imgH="4400550" progId="Paint.Picture">
                  <p:embed/>
                </p:oleObj>
              </mc:Choice>
              <mc:Fallback>
                <p:oleObj name="" r:id="rId1" imgW="5800725" imgH="4400550" progId="Paint.Picture">
                  <p:embed/>
                  <p:pic>
                    <p:nvPicPr>
                      <p:cNvPr id="0" name="图片 7"/>
                      <p:cNvPicPr/>
                      <p:nvPr/>
                    </p:nvPicPr>
                    <p:blipFill>
                      <a:blip r:embed="rId2"/>
                      <a:stretch>
                        <a:fillRect/>
                      </a:stretch>
                    </p:blipFill>
                    <p:spPr>
                      <a:xfrm>
                        <a:off x="2686685" y="2546985"/>
                        <a:ext cx="5117465" cy="3605530"/>
                      </a:xfrm>
                      <a:prstGeom prst="rect">
                        <a:avLst/>
                      </a:prstGeom>
                    </p:spPr>
                  </p:pic>
                </p:oleObj>
              </mc:Fallback>
            </mc:AlternateContent>
          </a:graphicData>
        </a:graphic>
      </p:graphicFrame>
    </p:spTree>
    <p:custDataLst>
      <p:tags r:id="rId3"/>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255333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3</a:t>
            </a:r>
            <a:r>
              <a:rPr lang="zh-CN" altLang="en-US" sz="1600" b="1" dirty="0">
                <a:solidFill>
                  <a:srgbClr val="0070C0"/>
                </a:solidFill>
                <a:latin typeface="微软雅黑" panose="020B0503020204020204" charset="-122"/>
                <a:ea typeface="微软雅黑" panose="020B0503020204020204" charset="-122"/>
                <a:sym typeface="+mn-ea"/>
              </a:rPr>
              <a:t>、使用</a:t>
            </a:r>
            <a:r>
              <a:rPr lang="en-US" altLang="zh-CN" sz="1600" b="1" dirty="0">
                <a:solidFill>
                  <a:srgbClr val="0070C0"/>
                </a:solidFill>
                <a:latin typeface="微软雅黑" panose="020B0503020204020204" charset="-122"/>
                <a:ea typeface="微软雅黑" panose="020B0503020204020204" charset="-122"/>
                <a:sym typeface="+mn-ea"/>
              </a:rPr>
              <a:t>K</a:t>
            </a:r>
            <a:r>
              <a:rPr lang="zh-CN" altLang="en-US" sz="1600" b="1" dirty="0">
                <a:solidFill>
                  <a:srgbClr val="0070C0"/>
                </a:solidFill>
                <a:latin typeface="微软雅黑" panose="020B0503020204020204" charset="-122"/>
                <a:ea typeface="微软雅黑" panose="020B0503020204020204" charset="-122"/>
                <a:sym typeface="+mn-ea"/>
              </a:rPr>
              <a:t>折交叉验证选择模型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en-US" altLang="zh-CN" sz="1600" dirty="0">
                <a:sym typeface="+mn-ea"/>
              </a:rPr>
              <a:t>  3</a:t>
            </a:r>
            <a:r>
              <a:rPr lang="zh-CN" altLang="en-US" sz="1600" dirty="0">
                <a:sym typeface="+mn-ea"/>
              </a:rPr>
              <a:t>）使用可视化方法观察不同模型的平均耗时</a:t>
            </a:r>
            <a:endParaRPr lang="zh-CN" altLang="en-US" sz="1600" dirty="0">
              <a:sym typeface="+mn-ea"/>
            </a:endParaRPr>
          </a:p>
          <a:p>
            <a:pPr fontAlgn="auto" latinLnBrk="1">
              <a:lnSpc>
                <a:spcPct val="250000"/>
              </a:lnSpc>
            </a:pPr>
            <a:r>
              <a:rPr lang="en-US" altLang="zh-CN" sz="1600" dirty="0">
                <a:sym typeface="+mn-ea"/>
              </a:rPr>
              <a:t>    </a:t>
            </a:r>
            <a:r>
              <a:rPr lang="zh-CN" altLang="en-US" sz="1600" dirty="0">
                <a:sym typeface="+mn-ea"/>
              </a:rPr>
              <a:t>请使用任何一种可视化方法呈现所使用的不同模型的耗时对比</a:t>
            </a:r>
            <a:endParaRPr lang="zh-CN" altLang="en-US" sz="1600" dirty="0">
              <a:sym typeface="+mn-ea"/>
            </a:endParaRPr>
          </a:p>
          <a:p>
            <a:pPr fontAlgn="auto" latinLnBrk="1">
              <a:lnSpc>
                <a:spcPct val="250000"/>
              </a:lnSpc>
            </a:pPr>
            <a:r>
              <a:rPr lang="en-US" altLang="zh-CN" sz="1600" dirty="0">
                <a:sym typeface="+mn-ea"/>
              </a:rPr>
              <a:t>    </a:t>
            </a:r>
            <a:r>
              <a:rPr lang="zh-CN" altLang="en-US" sz="1600" dirty="0">
                <a:sym typeface="+mn-ea"/>
              </a:rPr>
              <a:t>图示（略）</a:t>
            </a:r>
            <a:endParaRPr lang="zh-CN" altLang="en-US" sz="1600" dirty="0">
              <a:sym typeface="+mn-ea"/>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93802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、选定并且训练最终模型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sym typeface="+mn-ea"/>
              </a:rPr>
              <a:t>由于交叉验证的作用仅仅是选出性能高、泛化能力强的算法，因此选定的算法，还需要将</a:t>
            </a:r>
            <a:r>
              <a:rPr lang="zh-CN" altLang="en-US" sz="1600" b="1" dirty="0">
                <a:solidFill>
                  <a:srgbClr val="FF0000"/>
                </a:solidFill>
                <a:sym typeface="+mn-ea"/>
              </a:rPr>
              <a:t>所有的训练集数据</a:t>
            </a:r>
            <a:r>
              <a:rPr lang="zh-CN" altLang="en-US" sz="1600" dirty="0">
                <a:sym typeface="+mn-ea"/>
              </a:rPr>
              <a:t>都放入进行训练，并且将最终结果可视化。</a:t>
            </a:r>
            <a:endParaRPr lang="en-US" altLang="zh-CN" sz="1600" dirty="0">
              <a:sym typeface="+mn-ea"/>
            </a:endParaRPr>
          </a:p>
        </p:txBody>
      </p:sp>
      <p:sp>
        <p:nvSpPr>
          <p:cNvPr id="3" name="文本框 2"/>
          <p:cNvSpPr txBox="1"/>
          <p:nvPr/>
        </p:nvSpPr>
        <p:spPr>
          <a:xfrm>
            <a:off x="4309745" y="3653155"/>
            <a:ext cx="7635240" cy="922020"/>
          </a:xfrm>
          <a:prstGeom prst="rect">
            <a:avLst/>
          </a:prstGeom>
          <a:noFill/>
        </p:spPr>
        <p:txBody>
          <a:bodyPr wrap="square" rtlCol="0" anchor="t">
            <a:spAutoFit/>
          </a:bodyPr>
          <a:lstStyle/>
          <a:p>
            <a:r>
              <a:rPr lang="en-US" altLang="zh-CN">
                <a:latin typeface="Courier New" panose="02070309020205020404" pitchFamily="49" charset="0"/>
                <a:cs typeface="Courier New" panose="02070309020205020404" pitchFamily="49" charset="0"/>
              </a:rPr>
              <a:t># model</a:t>
            </a:r>
            <a:r>
              <a:rPr lang="zh-CN" altLang="en-US">
                <a:latin typeface="Courier New" panose="02070309020205020404" pitchFamily="49" charset="0"/>
                <a:cs typeface="Courier New" panose="02070309020205020404" pitchFamily="49" charset="0"/>
              </a:rPr>
              <a:t>是使用了训练集训练好的模型，</a:t>
            </a:r>
            <a:r>
              <a:rPr lang="en-US" altLang="zh-CN">
                <a:latin typeface="Courier New" panose="02070309020205020404" pitchFamily="49" charset="0"/>
                <a:cs typeface="Courier New" panose="02070309020205020404" pitchFamily="49" charset="0"/>
              </a:rPr>
              <a:t>X</a:t>
            </a:r>
            <a:r>
              <a:rPr lang="zh-CN" altLang="en-US">
                <a:latin typeface="Courier New" panose="02070309020205020404" pitchFamily="49" charset="0"/>
                <a:cs typeface="Courier New" panose="02070309020205020404" pitchFamily="49" charset="0"/>
              </a:rPr>
              <a:t>是特征，</a:t>
            </a:r>
            <a:r>
              <a:rPr lang="en-US" altLang="zh-CN">
                <a:latin typeface="Courier New" panose="02070309020205020404" pitchFamily="49" charset="0"/>
                <a:cs typeface="Courier New" panose="02070309020205020404" pitchFamily="49" charset="0"/>
              </a:rPr>
              <a:t>Y</a:t>
            </a:r>
            <a:r>
              <a:rPr lang="zh-CN" altLang="en-US">
                <a:latin typeface="Courier New" panose="02070309020205020404" pitchFamily="49" charset="0"/>
                <a:cs typeface="Courier New" panose="02070309020205020404" pitchFamily="49" charset="0"/>
              </a:rPr>
              <a:t>是训练集标签</a:t>
            </a:r>
            <a:endParaRPr lang="zh-CN" altLang="en-US">
              <a:latin typeface="Courier New" panose="02070309020205020404" pitchFamily="49" charset="0"/>
              <a:cs typeface="Courier New" panose="02070309020205020404" pitchFamily="49" charset="0"/>
            </a:endParaRPr>
          </a:p>
          <a:p>
            <a:r>
              <a:rPr lang="zh-CN" altLang="en-US">
                <a:latin typeface="Courier New" panose="02070309020205020404" pitchFamily="49" charset="0"/>
                <a:cs typeface="Courier New" panose="02070309020205020404" pitchFamily="49" charset="0"/>
              </a:rPr>
              <a:t>pred_proba = </a:t>
            </a:r>
            <a:r>
              <a:rPr lang="en-US" altLang="zh-CN">
                <a:latin typeface="Courier New" panose="02070309020205020404" pitchFamily="49" charset="0"/>
                <a:cs typeface="Courier New" panose="02070309020205020404" pitchFamily="49" charset="0"/>
              </a:rPr>
              <a:t>model</a:t>
            </a:r>
            <a:r>
              <a:rPr lang="zh-CN" altLang="en-US">
                <a:latin typeface="Courier New" panose="02070309020205020404" pitchFamily="49" charset="0"/>
                <a:cs typeface="Courier New" panose="02070309020205020404" pitchFamily="49" charset="0"/>
              </a:rPr>
              <a:t>.predict_proba(X)[:,1]</a:t>
            </a:r>
            <a:endParaRPr lang="zh-CN" altLang="en-US">
              <a:latin typeface="Courier New" panose="02070309020205020404" pitchFamily="49" charset="0"/>
              <a:cs typeface="Courier New" panose="02070309020205020404" pitchFamily="49" charset="0"/>
            </a:endParaRPr>
          </a:p>
          <a:p>
            <a:endParaRPr lang="zh-CN" altLang="en-US">
              <a:latin typeface="Courier New" panose="02070309020205020404" pitchFamily="49" charset="0"/>
              <a:cs typeface="Courier New" panose="02070309020205020404" pitchFamily="49" charset="0"/>
            </a:endParaRPr>
          </a:p>
        </p:txBody>
      </p:sp>
      <p:grpSp>
        <p:nvGrpSpPr>
          <p:cNvPr id="2" name="组合 1"/>
          <p:cNvGrpSpPr/>
          <p:nvPr/>
        </p:nvGrpSpPr>
        <p:grpSpPr>
          <a:xfrm>
            <a:off x="550545" y="3420745"/>
            <a:ext cx="3761740" cy="2484120"/>
            <a:chOff x="3697" y="6509"/>
            <a:chExt cx="5924" cy="3912"/>
          </a:xfrm>
        </p:grpSpPr>
        <p:pic>
          <p:nvPicPr>
            <p:cNvPr id="4" name="图片 3"/>
            <p:cNvPicPr>
              <a:picLocks noChangeAspect="1"/>
            </p:cNvPicPr>
            <p:nvPr/>
          </p:nvPicPr>
          <p:blipFill>
            <a:blip r:embed="rId1"/>
            <a:stretch>
              <a:fillRect/>
            </a:stretch>
          </p:blipFill>
          <p:spPr>
            <a:xfrm>
              <a:off x="3697" y="7504"/>
              <a:ext cx="4289" cy="2772"/>
            </a:xfrm>
            <a:prstGeom prst="rect">
              <a:avLst/>
            </a:prstGeom>
          </p:spPr>
        </p:pic>
        <p:sp>
          <p:nvSpPr>
            <p:cNvPr id="8" name="文本框 7"/>
            <p:cNvSpPr txBox="1"/>
            <p:nvPr/>
          </p:nvSpPr>
          <p:spPr>
            <a:xfrm>
              <a:off x="4999" y="6680"/>
              <a:ext cx="1073" cy="824"/>
            </a:xfrm>
            <a:prstGeom prst="rect">
              <a:avLst/>
            </a:prstGeom>
            <a:noFill/>
          </p:spPr>
          <p:txBody>
            <a:bodyPr wrap="square" rtlCol="0">
              <a:spAutoFit/>
            </a:bodyPr>
            <a:lstStyle/>
            <a:p>
              <a:r>
                <a:rPr lang="zh-CN" altLang="en-US" sz="1400" dirty="0"/>
                <a:t>为</a:t>
              </a:r>
              <a:r>
                <a:rPr lang="en-US" altLang="zh-CN" sz="1400" dirty="0"/>
                <a:t>0</a:t>
              </a:r>
              <a:r>
                <a:rPr lang="zh-CN" altLang="en-US" sz="1400" dirty="0"/>
                <a:t>概率</a:t>
              </a:r>
              <a:endParaRPr lang="zh-CN" altLang="en-US" sz="1400" dirty="0"/>
            </a:p>
          </p:txBody>
        </p:sp>
        <p:sp>
          <p:nvSpPr>
            <p:cNvPr id="9" name="文本框 8"/>
            <p:cNvSpPr txBox="1"/>
            <p:nvPr/>
          </p:nvSpPr>
          <p:spPr>
            <a:xfrm>
              <a:off x="6425" y="6680"/>
              <a:ext cx="1073" cy="824"/>
            </a:xfrm>
            <a:prstGeom prst="rect">
              <a:avLst/>
            </a:prstGeom>
            <a:noFill/>
          </p:spPr>
          <p:txBody>
            <a:bodyPr wrap="square" rtlCol="0">
              <a:spAutoFit/>
            </a:bodyPr>
            <a:lstStyle/>
            <a:p>
              <a:r>
                <a:rPr lang="zh-CN" altLang="en-US" sz="1400" dirty="0"/>
                <a:t>为</a:t>
              </a:r>
              <a:r>
                <a:rPr lang="en-US" altLang="zh-CN" sz="1400" dirty="0"/>
                <a:t>1</a:t>
              </a:r>
              <a:r>
                <a:rPr lang="zh-CN" altLang="en-US" sz="1400" dirty="0"/>
                <a:t>概率</a:t>
              </a:r>
              <a:endParaRPr lang="zh-CN" altLang="en-US" sz="1400" dirty="0"/>
            </a:p>
          </p:txBody>
        </p:sp>
        <p:sp>
          <p:nvSpPr>
            <p:cNvPr id="7" name="矩形: 圆角 6"/>
            <p:cNvSpPr/>
            <p:nvPr/>
          </p:nvSpPr>
          <p:spPr>
            <a:xfrm>
              <a:off x="6300" y="6509"/>
              <a:ext cx="1787" cy="3913"/>
            </a:xfrm>
            <a:prstGeom prst="roundRect">
              <a:avLst/>
            </a:prstGeom>
            <a:solidFill>
              <a:srgbClr val="477DEA">
                <a:alpha val="1411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8309" y="6735"/>
              <a:ext cx="1312" cy="3530"/>
              <a:chOff x="5670176" y="2940955"/>
              <a:chExt cx="832822" cy="2241759"/>
            </a:xfrm>
          </p:grpSpPr>
          <p:sp>
            <p:nvSpPr>
              <p:cNvPr id="11" name="文本框 10"/>
              <p:cNvSpPr txBox="1"/>
              <p:nvPr/>
            </p:nvSpPr>
            <p:spPr>
              <a:xfrm>
                <a:off x="5763409" y="3366832"/>
                <a:ext cx="438375" cy="1815882"/>
              </a:xfrm>
              <a:prstGeom prst="rect">
                <a:avLst/>
              </a:prstGeom>
              <a:noFill/>
            </p:spPr>
            <p:txBody>
              <a:bodyPr wrap="square" rtlCol="0">
                <a:spAutoFit/>
              </a:bodyPr>
              <a:lstStyle/>
              <a:p>
                <a:r>
                  <a:rPr lang="en-US" altLang="zh-CN" sz="1600" dirty="0"/>
                  <a:t>0</a:t>
                </a:r>
                <a:endParaRPr lang="en-US" altLang="zh-CN" sz="1600" dirty="0"/>
              </a:p>
              <a:p>
                <a:r>
                  <a:rPr lang="en-US" altLang="zh-CN" sz="1600" dirty="0"/>
                  <a:t>0</a:t>
                </a:r>
                <a:endParaRPr lang="en-US" altLang="zh-CN" sz="1600" dirty="0"/>
              </a:p>
              <a:p>
                <a:r>
                  <a:rPr lang="en-US" altLang="zh-CN" sz="1600" dirty="0"/>
                  <a:t>0</a:t>
                </a:r>
                <a:endParaRPr lang="en-US" altLang="zh-CN" sz="1600" dirty="0"/>
              </a:p>
              <a:p>
                <a:r>
                  <a:rPr lang="en-US" altLang="zh-CN" sz="1600" dirty="0"/>
                  <a:t>…</a:t>
                </a:r>
                <a:endParaRPr lang="en-US" altLang="zh-CN" sz="1600" dirty="0"/>
              </a:p>
              <a:p>
                <a:r>
                  <a:rPr lang="en-US" altLang="zh-CN" sz="1600" dirty="0"/>
                  <a:t>1</a:t>
                </a:r>
                <a:endParaRPr lang="en-US" altLang="zh-CN" sz="1600" dirty="0"/>
              </a:p>
              <a:p>
                <a:r>
                  <a:rPr lang="en-US" altLang="zh-CN" sz="1600" dirty="0"/>
                  <a:t>0</a:t>
                </a:r>
                <a:endParaRPr lang="en-US" altLang="zh-CN" sz="1600" dirty="0"/>
              </a:p>
              <a:p>
                <a:r>
                  <a:rPr lang="en-US" altLang="zh-CN" sz="1600" dirty="0"/>
                  <a:t>0</a:t>
                </a:r>
                <a:endParaRPr lang="zh-CN" altLang="en-US" sz="1600" dirty="0"/>
              </a:p>
            </p:txBody>
          </p:sp>
          <p:sp>
            <p:nvSpPr>
              <p:cNvPr id="14" name="文本框 13"/>
              <p:cNvSpPr txBox="1"/>
              <p:nvPr/>
            </p:nvSpPr>
            <p:spPr>
              <a:xfrm>
                <a:off x="5670176" y="2940955"/>
                <a:ext cx="832822" cy="523220"/>
              </a:xfrm>
              <a:prstGeom prst="rect">
                <a:avLst/>
              </a:prstGeom>
              <a:noFill/>
            </p:spPr>
            <p:txBody>
              <a:bodyPr wrap="square" rtlCol="0">
                <a:spAutoFit/>
              </a:bodyPr>
              <a:lstStyle/>
              <a:p>
                <a:r>
                  <a:rPr lang="en-US" altLang="zh-CN" sz="1400" dirty="0" err="1"/>
                  <a:t>Y_test</a:t>
                </a:r>
                <a:endParaRPr lang="en-US" altLang="zh-CN" sz="1400" dirty="0"/>
              </a:p>
              <a:p>
                <a:r>
                  <a:rPr lang="zh-CN" altLang="en-US" sz="1400" dirty="0"/>
                  <a:t>实际值</a:t>
                </a:r>
                <a:endParaRPr lang="zh-CN" altLang="en-US" sz="1400" dirty="0"/>
              </a:p>
            </p:txBody>
          </p:sp>
        </p:grpSp>
      </p:gr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、选定并且训练最终模型</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sym typeface="+mn-ea"/>
              </a:rPr>
              <a:t>使用</a:t>
            </a:r>
            <a:r>
              <a:rPr lang="en-US" altLang="zh-CN" sz="1600" dirty="0">
                <a:sym typeface="+mn-ea"/>
              </a:rPr>
              <a:t>ROC</a:t>
            </a:r>
            <a:r>
              <a:rPr lang="zh-CN" altLang="en-US" sz="1600" dirty="0">
                <a:sym typeface="+mn-ea"/>
              </a:rPr>
              <a:t>曲线展示模型性能</a:t>
            </a:r>
            <a:endParaRPr lang="zh-CN" altLang="en-US" sz="1600" dirty="0">
              <a:sym typeface="+mn-ea"/>
            </a:endParaRPr>
          </a:p>
        </p:txBody>
      </p:sp>
      <p:sp>
        <p:nvSpPr>
          <p:cNvPr id="2" name="矩形 1"/>
          <p:cNvSpPr/>
          <p:nvPr/>
        </p:nvSpPr>
        <p:spPr>
          <a:xfrm>
            <a:off x="535305" y="2230755"/>
            <a:ext cx="7506970" cy="4292600"/>
          </a:xfrm>
          <a:prstGeom prst="rect">
            <a:avLst/>
          </a:prstGeom>
        </p:spPr>
        <p:txBody>
          <a:bodyPr wrap="square">
            <a:spAutoFit/>
          </a:bodyPr>
          <a:lstStyle/>
          <a:p>
            <a:pPr>
              <a:lnSpc>
                <a:spcPct val="150000"/>
              </a:lnSpc>
            </a:pPr>
            <a:r>
              <a:rPr sz="1400" b="1">
                <a:solidFill>
                  <a:srgbClr val="0070C0"/>
                </a:solidFill>
                <a:latin typeface="Courier New" panose="02070309020205020404" pitchFamily="49" charset="0"/>
                <a:cs typeface="Courier New" panose="02070309020205020404" pitchFamily="49" charset="0"/>
              </a:rPr>
              <a:t>def drawROCCurve(title,preds,ytest):</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fig, ax = plt.subplots(figsize = (6,6))</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fprrfc, tprrfc, thresholdrfc = metrics.roc_curve(ytest, preds)</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roc_aucrfc = metrics.auc(fprrfc, tprrfc)</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ax.plot(fprrfc, tprrfc, 'b', label = 'AUC = %0.3f' % roc_aucrfc)</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ax.plot([0, 1], [0, 1],'r--')</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ax.set_title(title,fontsize=20)</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ax.set_ylabel('True Positive Rate',fontsize=20)</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ax.set_xlabel('False Positive Rate',fontsize=15)</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ax.legend(loc = 'lower right', prop={'size': 16})</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plt.subplots_adjust(wspace=1)</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plt.show()</a:t>
            </a:r>
            <a:endParaRPr sz="1400" b="1">
              <a:solidFill>
                <a:srgbClr val="0070C0"/>
              </a:solidFill>
              <a:latin typeface="Courier New" panose="02070309020205020404" pitchFamily="49" charset="0"/>
              <a:cs typeface="Courier New" panose="02070309020205020404" pitchFamily="49" charset="0"/>
            </a:endParaRPr>
          </a:p>
          <a:p>
            <a:pPr>
              <a:lnSpc>
                <a:spcPct val="150000"/>
              </a:lnSpc>
            </a:pPr>
            <a:r>
              <a:rPr sz="1400" b="1">
                <a:solidFill>
                  <a:srgbClr val="0070C0"/>
                </a:solidFill>
                <a:latin typeface="Courier New" panose="02070309020205020404" pitchFamily="49" charset="0"/>
                <a:cs typeface="Courier New" panose="02070309020205020404" pitchFamily="49" charset="0"/>
              </a:rPr>
              <a:t>    </a:t>
            </a:r>
            <a:endParaRPr sz="1400" b="1">
              <a:solidFill>
                <a:srgbClr val="0070C0"/>
              </a:solidFill>
              <a:latin typeface="Courier New" panose="02070309020205020404" pitchFamily="49" charset="0"/>
              <a:cs typeface="Courier New" panose="02070309020205020404" pitchFamily="49" charset="0"/>
            </a:endParaRPr>
          </a:p>
        </p:txBody>
      </p:sp>
      <p:pic>
        <p:nvPicPr>
          <p:cNvPr id="100" name="图片 99"/>
          <p:cNvPicPr/>
          <p:nvPr/>
        </p:nvPicPr>
        <p:blipFill>
          <a:blip r:embed="rId1"/>
          <a:stretch>
            <a:fillRect/>
          </a:stretch>
        </p:blipFill>
        <p:spPr>
          <a:xfrm>
            <a:off x="7829550" y="3179445"/>
            <a:ext cx="3449955" cy="3178810"/>
          </a:xfrm>
          <a:prstGeom prst="rect">
            <a:avLst/>
          </a:prstGeom>
          <a:noFill/>
          <a:ln w="9525">
            <a:noFill/>
          </a:ln>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6502345" y="962808"/>
            <a:ext cx="4941102" cy="4389121"/>
          </a:xfrm>
          <a:prstGeom prst="rect">
            <a:avLst/>
          </a:prstGeom>
        </p:spPr>
      </p:pic>
      <p:sp>
        <p:nvSpPr>
          <p:cNvPr id="4" name="文本框 6"/>
          <p:cNvSpPr txBox="1"/>
          <p:nvPr/>
        </p:nvSpPr>
        <p:spPr>
          <a:xfrm>
            <a:off x="1076655" y="39909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实验概述</a:t>
            </a:r>
            <a:endParaRPr lang="id-ID" altLang="zh-CN" sz="2000" b="1" dirty="0">
              <a:latin typeface="微软雅黑" panose="020B0503020204020204" charset="-122"/>
              <a:ea typeface="微软雅黑" panose="020B0503020204020204" charset="-122"/>
            </a:endParaRPr>
          </a:p>
        </p:txBody>
      </p:sp>
      <p:sp>
        <p:nvSpPr>
          <p:cNvPr id="5"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
        <p:nvSpPr>
          <p:cNvPr id="2" name="AutoShape 2" descr="ma"/>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文本框 40"/>
          <p:cNvSpPr txBox="1"/>
          <p:nvPr/>
        </p:nvSpPr>
        <p:spPr>
          <a:xfrm>
            <a:off x="654993" y="1176176"/>
            <a:ext cx="5720380" cy="4911729"/>
          </a:xfrm>
          <a:prstGeom prst="rect">
            <a:avLst/>
          </a:prstGeom>
          <a:noFill/>
        </p:spPr>
        <p:txBody>
          <a:bodyPr wrap="square" rtlCol="0">
            <a:spAutoFit/>
          </a:bodyPr>
          <a:lstStyle/>
          <a:p>
            <a:pPr fontAlgn="auto" latinLnBrk="1">
              <a:lnSpc>
                <a:spcPct val="250000"/>
              </a:lnSpc>
            </a:pPr>
            <a:r>
              <a:rPr lang="zh-CN" altLang="en-US" sz="1600" noProof="1">
                <a:latin typeface="微软雅黑" panose="020B0503020204020204" charset="-122"/>
                <a:ea typeface="微软雅黑" panose="020B0503020204020204" charset="-122"/>
                <a:sym typeface="+mn-ea"/>
              </a:rPr>
              <a:t>① 数据首先被分为训练集和测试集</a:t>
            </a:r>
            <a:endParaRPr lang="en-US" altLang="zh-CN" sz="1600" noProof="1">
              <a:latin typeface="微软雅黑" panose="020B0503020204020204" charset="-122"/>
              <a:ea typeface="微软雅黑" panose="020B0503020204020204" charset="-122"/>
              <a:sym typeface="+mn-ea"/>
            </a:endParaRPr>
          </a:p>
          <a:p>
            <a:pPr fontAlgn="auto" latinLnBrk="1">
              <a:lnSpc>
                <a:spcPct val="250000"/>
              </a:lnSpc>
            </a:pPr>
            <a:r>
              <a:rPr lang="zh-CN" altLang="en-US" sz="1600" noProof="1">
                <a:latin typeface="微软雅黑" panose="020B0503020204020204" charset="-122"/>
                <a:ea typeface="微软雅黑" panose="020B0503020204020204" charset="-122"/>
                <a:sym typeface="+mn-ea"/>
              </a:rPr>
              <a:t>② 本实验目标属于分类问题。能够用于数据分类的机器模型非常多，因此需要对多种机器学习模型进行训练，比较它们的性能，从中选择一个最优的。在模型选择和评估的过程中，本实验将使用交叉验证的方式评估模型的预测性能。交叉验证方法中会将训练集再次分出训练集和验证集两个部分分别用于数据的训练和验证。</a:t>
            </a:r>
            <a:endParaRPr lang="en-US" altLang="zh-CN" sz="1600" noProof="1">
              <a:latin typeface="微软雅黑" panose="020B0503020204020204" charset="-122"/>
              <a:ea typeface="微软雅黑" panose="020B0503020204020204" charset="-122"/>
              <a:sym typeface="+mn-ea"/>
            </a:endParaRPr>
          </a:p>
          <a:p>
            <a:pPr fontAlgn="auto" latinLnBrk="1">
              <a:lnSpc>
                <a:spcPct val="250000"/>
              </a:lnSpc>
            </a:pPr>
            <a:endParaRPr lang="en-US" altLang="zh-CN" sz="1600" noProof="1">
              <a:latin typeface="微软雅黑" panose="020B0503020204020204" charset="-122"/>
              <a:ea typeface="微软雅黑" panose="020B0503020204020204" charset="-122"/>
              <a:sym typeface="+mn-ea"/>
            </a:endParaRPr>
          </a:p>
        </p:txBody>
      </p:sp>
      <p:sp>
        <p:nvSpPr>
          <p:cNvPr id="14" name="文本框 13"/>
          <p:cNvSpPr txBox="1"/>
          <p:nvPr/>
        </p:nvSpPr>
        <p:spPr>
          <a:xfrm>
            <a:off x="7905183" y="1898732"/>
            <a:ext cx="451821" cy="369332"/>
          </a:xfrm>
          <a:prstGeom prst="rect">
            <a:avLst/>
          </a:prstGeom>
          <a:noFill/>
        </p:spPr>
        <p:txBody>
          <a:bodyPr wrap="square" rtlCol="0">
            <a:spAutoFit/>
          </a:bodyPr>
          <a:lstStyle/>
          <a:p>
            <a:r>
              <a:rPr lang="zh-CN" altLang="en-US" b="1" dirty="0"/>
              <a:t>①</a:t>
            </a:r>
            <a:endParaRPr lang="zh-CN" altLang="en-US" b="1" dirty="0"/>
          </a:p>
        </p:txBody>
      </p:sp>
      <p:sp>
        <p:nvSpPr>
          <p:cNvPr id="42" name="文本框 41"/>
          <p:cNvSpPr txBox="1"/>
          <p:nvPr/>
        </p:nvSpPr>
        <p:spPr>
          <a:xfrm>
            <a:off x="8952156" y="1176176"/>
            <a:ext cx="451821" cy="369332"/>
          </a:xfrm>
          <a:prstGeom prst="rect">
            <a:avLst/>
          </a:prstGeom>
          <a:noFill/>
        </p:spPr>
        <p:txBody>
          <a:bodyPr wrap="square" rtlCol="0">
            <a:spAutoFit/>
          </a:bodyPr>
          <a:lstStyle/>
          <a:p>
            <a:r>
              <a:rPr lang="zh-CN" altLang="en-US" b="1" dirty="0"/>
              <a:t>①</a:t>
            </a:r>
            <a:endParaRPr lang="zh-CN" altLang="en-US" b="1" dirty="0"/>
          </a:p>
        </p:txBody>
      </p:sp>
      <p:sp>
        <p:nvSpPr>
          <p:cNvPr id="43" name="文本框 42"/>
          <p:cNvSpPr txBox="1"/>
          <p:nvPr/>
        </p:nvSpPr>
        <p:spPr>
          <a:xfrm>
            <a:off x="6836484" y="4778195"/>
            <a:ext cx="451821" cy="369332"/>
          </a:xfrm>
          <a:prstGeom prst="rect">
            <a:avLst/>
          </a:prstGeom>
          <a:noFill/>
        </p:spPr>
        <p:txBody>
          <a:bodyPr wrap="square" rtlCol="0">
            <a:spAutoFit/>
          </a:bodyPr>
          <a:lstStyle/>
          <a:p>
            <a:r>
              <a:rPr lang="zh-CN" altLang="en-US" b="1" dirty="0"/>
              <a:t>②</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4</a:t>
            </a:r>
            <a:r>
              <a:rPr lang="zh-CN" altLang="en-US" sz="1600" b="1" dirty="0">
                <a:solidFill>
                  <a:srgbClr val="0070C0"/>
                </a:solidFill>
                <a:latin typeface="微软雅黑" panose="020B0503020204020204" charset="-122"/>
                <a:ea typeface="微软雅黑" panose="020B0503020204020204" charset="-122"/>
                <a:sym typeface="+mn-ea"/>
              </a:rPr>
              <a:t>、选定并且训练最终模型</a:t>
            </a:r>
            <a:endParaRPr lang="zh-CN" altLang="en-US"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sym typeface="+mn-ea"/>
              </a:rPr>
              <a:t>获取</a:t>
            </a:r>
            <a:r>
              <a:rPr lang="en-US" altLang="zh-CN" sz="1600" dirty="0">
                <a:sym typeface="+mn-ea"/>
              </a:rPr>
              <a:t>AUC</a:t>
            </a:r>
            <a:r>
              <a:rPr lang="zh-CN" altLang="en-US" sz="1600" dirty="0">
                <a:sym typeface="+mn-ea"/>
              </a:rPr>
              <a:t>，精度，</a:t>
            </a:r>
            <a:r>
              <a:rPr lang="en-US" altLang="zh-CN" sz="1600" dirty="0">
                <a:sym typeface="+mn-ea"/>
              </a:rPr>
              <a:t>Recall</a:t>
            </a:r>
            <a:r>
              <a:rPr lang="zh-CN" altLang="en-US" sz="1600" dirty="0">
                <a:sym typeface="+mn-ea"/>
              </a:rPr>
              <a:t>（查全率），并且将其显示出来</a:t>
            </a:r>
            <a:endParaRPr lang="zh-CN" altLang="en-US" sz="1600" dirty="0">
              <a:sym typeface="+mn-ea"/>
            </a:endParaRPr>
          </a:p>
        </p:txBody>
      </p:sp>
      <p:sp>
        <p:nvSpPr>
          <p:cNvPr id="7" name="矩形 6"/>
          <p:cNvSpPr/>
          <p:nvPr/>
        </p:nvSpPr>
        <p:spPr>
          <a:xfrm>
            <a:off x="1211021" y="2182505"/>
            <a:ext cx="9708776" cy="2061210"/>
          </a:xfrm>
          <a:prstGeom prst="rect">
            <a:avLst/>
          </a:prstGeom>
        </p:spPr>
        <p:txBody>
          <a:bodyPr wrap="square">
            <a:spAutoFit/>
          </a:bodyPr>
          <a:lstStyle/>
          <a:p>
            <a:pPr>
              <a:lnSpc>
                <a:spcPct val="200000"/>
              </a:lnSpc>
            </a:pPr>
            <a:r>
              <a:rPr lang="zh-CN" altLang="en-US" sz="1600" b="1" dirty="0" err="1">
                <a:solidFill>
                  <a:srgbClr val="0070C0"/>
                </a:solidFill>
                <a:latin typeface="Courier New" panose="02070309020205020404" pitchFamily="49" charset="0"/>
                <a:cs typeface="Courier New" panose="02070309020205020404" pitchFamily="49" charset="0"/>
              </a:rPr>
              <a:t>使用：</a:t>
            </a:r>
            <a:r>
              <a:rPr lang="en-US" altLang="zh-CN" sz="1600" b="1" dirty="0" err="1">
                <a:solidFill>
                  <a:srgbClr val="0070C0"/>
                </a:solidFill>
                <a:latin typeface="Courier New" panose="02070309020205020404" pitchFamily="49" charset="0"/>
                <a:cs typeface="Courier New" panose="02070309020205020404" pitchFamily="49" charset="0"/>
              </a:rPr>
              <a:t>metrics.roc_auc_score</a:t>
            </a: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训练集标签</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pred_proba</a:t>
            </a:r>
            <a:r>
              <a:rPr lang="en-US" altLang="zh-CN" sz="1600" b="1" dirty="0">
                <a:solidFill>
                  <a:srgbClr val="0070C0"/>
                </a:solidFill>
                <a:latin typeface="Courier New" panose="02070309020205020404" pitchFamily="49" charset="0"/>
                <a:cs typeface="Courier New" panose="02070309020205020404" pitchFamily="49" charset="0"/>
              </a:rPr>
              <a:t>) #</a:t>
            </a:r>
            <a:r>
              <a:rPr lang="zh-CN" altLang="en-US" sz="1600" b="1" dirty="0">
                <a:solidFill>
                  <a:srgbClr val="0070C0"/>
                </a:solidFill>
                <a:latin typeface="Courier New" panose="02070309020205020404" pitchFamily="49" charset="0"/>
                <a:cs typeface="Courier New" panose="02070309020205020404" pitchFamily="49" charset="0"/>
              </a:rPr>
              <a:t>计算</a:t>
            </a:r>
            <a:r>
              <a:rPr lang="en-US" altLang="zh-CN" sz="1600" b="1" dirty="0">
                <a:solidFill>
                  <a:srgbClr val="0070C0"/>
                </a:solidFill>
                <a:latin typeface="Courier New" panose="02070309020205020404" pitchFamily="49" charset="0"/>
                <a:cs typeface="Courier New" panose="02070309020205020404" pitchFamily="49" charset="0"/>
              </a:rPr>
              <a:t>AUC</a:t>
            </a:r>
            <a:r>
              <a:rPr lang="zh-CN" altLang="en-US" sz="1600" b="1" dirty="0">
                <a:solidFill>
                  <a:srgbClr val="0070C0"/>
                </a:solidFill>
                <a:latin typeface="Courier New" panose="02070309020205020404" pitchFamily="49" charset="0"/>
                <a:cs typeface="Courier New" panose="02070309020205020404" pitchFamily="49" charset="0"/>
              </a:rPr>
              <a:t>，输入的是概率</a:t>
            </a:r>
            <a:endParaRPr lang="en-US" altLang="zh-CN" sz="1600" b="1" dirty="0">
              <a:solidFill>
                <a:srgbClr val="0070C0"/>
              </a:solidFill>
              <a:latin typeface="Courier New" panose="02070309020205020404" pitchFamily="49" charset="0"/>
              <a:cs typeface="Courier New" panose="02070309020205020404" pitchFamily="49" charset="0"/>
            </a:endParaRPr>
          </a:p>
          <a:p>
            <a:pPr>
              <a:lnSpc>
                <a:spcPct val="200000"/>
              </a:lnSpc>
            </a:pPr>
            <a:r>
              <a:rPr lang="zh-CN" altLang="en-US" sz="1600" b="1" dirty="0">
                <a:solidFill>
                  <a:srgbClr val="0070C0"/>
                </a:solidFill>
                <a:latin typeface="Courier New" panose="02070309020205020404" pitchFamily="49" charset="0"/>
                <a:cs typeface="Courier New" panose="02070309020205020404" pitchFamily="49" charset="0"/>
              </a:rPr>
              <a:t>精度</a:t>
            </a:r>
            <a:r>
              <a:rPr lang="en-US" altLang="zh-CN" sz="1600" b="1" dirty="0">
                <a:solidFill>
                  <a:srgbClr val="0070C0"/>
                </a:solidFill>
                <a:latin typeface="Courier New" panose="02070309020205020404" pitchFamily="49" charset="0"/>
                <a:cs typeface="Courier New" panose="02070309020205020404" pitchFamily="49" charset="0"/>
              </a:rPr>
              <a:t>: </a:t>
            </a:r>
            <a:r>
              <a:rPr lang="en-US" altLang="zh-CN" sz="1600" b="1" dirty="0" err="1">
                <a:solidFill>
                  <a:srgbClr val="0070C0"/>
                </a:solidFill>
                <a:latin typeface="Courier New" panose="02070309020205020404" pitchFamily="49" charset="0"/>
                <a:cs typeface="Courier New" panose="02070309020205020404" pitchFamily="49" charset="0"/>
              </a:rPr>
              <a:t>metrics.precision_score</a:t>
            </a:r>
            <a:endParaRPr lang="en-US" altLang="zh-CN" sz="1600" b="1" dirty="0" err="1">
              <a:solidFill>
                <a:srgbClr val="0070C0"/>
              </a:solidFill>
              <a:latin typeface="Courier New" panose="02070309020205020404" pitchFamily="49" charset="0"/>
              <a:cs typeface="Courier New" panose="02070309020205020404" pitchFamily="49" charset="0"/>
            </a:endParaRPr>
          </a:p>
          <a:p>
            <a:pPr>
              <a:lnSpc>
                <a:spcPct val="200000"/>
              </a:lnSpc>
            </a:pPr>
            <a:r>
              <a:rPr lang="en-US" altLang="zh-CN" sz="1600" b="1" dirty="0" err="1">
                <a:solidFill>
                  <a:srgbClr val="0070C0"/>
                </a:solidFill>
                <a:latin typeface="Courier New" panose="02070309020205020404" pitchFamily="49" charset="0"/>
                <a:cs typeface="Courier New" panose="02070309020205020404" pitchFamily="49" charset="0"/>
              </a:rPr>
              <a:t>recall: metrics.recall_score</a:t>
            </a:r>
            <a:endParaRPr lang="en-US" altLang="zh-CN" sz="1600" b="1" dirty="0" err="1">
              <a:solidFill>
                <a:srgbClr val="0070C0"/>
              </a:solidFill>
              <a:latin typeface="Courier New" panose="02070309020205020404" pitchFamily="49" charset="0"/>
              <a:cs typeface="Courier New" panose="02070309020205020404" pitchFamily="49" charset="0"/>
            </a:endParaRPr>
          </a:p>
          <a:p>
            <a:pPr>
              <a:lnSpc>
                <a:spcPct val="200000"/>
              </a:lnSpc>
            </a:pPr>
            <a:endParaRPr lang="en-US" altLang="zh-CN" sz="1600" b="1" dirty="0">
              <a:solidFill>
                <a:srgbClr val="0070C0"/>
              </a:solidFill>
              <a:latin typeface="Courier New" panose="02070309020205020404" pitchFamily="49" charset="0"/>
              <a:cs typeface="Courier New" panose="02070309020205020404" pitchFamily="49"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5015865"/>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5</a:t>
            </a:r>
            <a:r>
              <a:rPr lang="zh-CN" altLang="en-US" sz="1600" b="1" dirty="0">
                <a:solidFill>
                  <a:srgbClr val="0070C0"/>
                </a:solidFill>
                <a:latin typeface="微软雅黑" panose="020B0503020204020204" charset="-122"/>
                <a:ea typeface="微软雅黑" panose="020B0503020204020204" charset="-122"/>
                <a:sym typeface="+mn-ea"/>
              </a:rPr>
              <a:t>、对测试数据进行预测</a:t>
            </a:r>
            <a:endParaRPr lang="zh-CN" altLang="en-US" sz="1600" b="1" dirty="0">
              <a:solidFill>
                <a:srgbClr val="0070C0"/>
              </a:solidFill>
              <a:latin typeface="微软雅黑" panose="020B0503020204020204" charset="-122"/>
              <a:ea typeface="微软雅黑" panose="020B0503020204020204" charset="-122"/>
              <a:sym typeface="+mn-ea"/>
            </a:endParaRPr>
          </a:p>
          <a:p>
            <a:pPr marL="342900" indent="-342900" fontAlgn="auto" latinLnBrk="1">
              <a:lnSpc>
                <a:spcPct val="250000"/>
              </a:lnSpc>
              <a:buAutoNum type="arabicPeriod"/>
            </a:pPr>
            <a:r>
              <a:rPr lang="en-US" sz="1600" dirty="0">
                <a:sym typeface="+mn-ea"/>
              </a:rPr>
              <a:t> </a:t>
            </a:r>
            <a:r>
              <a:rPr lang="zh-CN" altLang="en-US" sz="1600" dirty="0">
                <a:sym typeface="+mn-ea"/>
              </a:rPr>
              <a:t>读入testX，检查数据应该是</a:t>
            </a:r>
            <a:r>
              <a:rPr lang="en-US" altLang="zh-CN" sz="1600" dirty="0">
                <a:sym typeface="+mn-ea"/>
              </a:rPr>
              <a:t>8237</a:t>
            </a:r>
            <a:r>
              <a:rPr lang="zh-CN" altLang="en-US" sz="1600" dirty="0">
                <a:sym typeface="+mn-ea"/>
              </a:rPr>
              <a:t>条数据。</a:t>
            </a:r>
            <a:endParaRPr lang="zh-CN" altLang="en-US" sz="1600" dirty="0">
              <a:sym typeface="+mn-ea"/>
            </a:endParaRPr>
          </a:p>
          <a:p>
            <a:pPr marL="342900" indent="-342900" fontAlgn="auto" latinLnBrk="1">
              <a:lnSpc>
                <a:spcPct val="250000"/>
              </a:lnSpc>
              <a:buAutoNum type="arabicPeriod"/>
            </a:pPr>
            <a:r>
              <a:rPr lang="zh-CN" altLang="en-US" sz="1600" dirty="0">
                <a:sym typeface="+mn-ea"/>
              </a:rPr>
              <a:t>使用对</a:t>
            </a:r>
            <a:r>
              <a:rPr lang="zh-CN" altLang="en-US" sz="1600" b="1" dirty="0">
                <a:solidFill>
                  <a:srgbClr val="FF0000"/>
                </a:solidFill>
                <a:sym typeface="+mn-ea"/>
              </a:rPr>
              <a:t>训练集相同的方式对数据进行预处理</a:t>
            </a:r>
            <a:r>
              <a:rPr lang="zh-CN" altLang="en-US" sz="1600" dirty="0">
                <a:sym typeface="+mn-ea"/>
              </a:rPr>
              <a:t>。注意预处理过程中不能删除行，</a:t>
            </a:r>
            <a:r>
              <a:rPr lang="zh-CN" altLang="en-US" sz="1600" dirty="0">
                <a:solidFill>
                  <a:srgbClr val="FF0000"/>
                </a:solidFill>
                <a:sym typeface="+mn-ea"/>
              </a:rPr>
              <a:t>或者打乱行，（对</a:t>
            </a:r>
            <a:r>
              <a:rPr lang="en-US" altLang="zh-CN" sz="1600" dirty="0">
                <a:solidFill>
                  <a:srgbClr val="FF0000"/>
                </a:solidFill>
                <a:sym typeface="+mn-ea"/>
              </a:rPr>
              <a:t>education</a:t>
            </a:r>
            <a:r>
              <a:rPr lang="zh-CN" altLang="en-US" sz="1600">
                <a:solidFill>
                  <a:srgbClr val="FF0000"/>
                </a:solidFill>
                <a:sym typeface="+mn-ea"/>
              </a:rPr>
              <a:t>的填充处理后需要恢复索引）</a:t>
            </a:r>
            <a:r>
              <a:rPr lang="zh-CN" altLang="en-US" sz="1600">
                <a:sym typeface="+mn-ea"/>
              </a:rPr>
              <a:t>否则</a:t>
            </a:r>
            <a:r>
              <a:rPr lang="zh-CN" altLang="en-US" sz="1600" dirty="0">
                <a:sym typeface="+mn-ea"/>
              </a:rPr>
              <a:t>最终预测结果无法比对。</a:t>
            </a:r>
            <a:endParaRPr lang="zh-CN" altLang="en-US" sz="1600" dirty="0">
              <a:sym typeface="+mn-ea"/>
            </a:endParaRPr>
          </a:p>
          <a:p>
            <a:pPr marL="342900" indent="-342900" fontAlgn="auto" latinLnBrk="1">
              <a:lnSpc>
                <a:spcPct val="250000"/>
              </a:lnSpc>
              <a:buAutoNum type="arabicPeriod"/>
            </a:pPr>
            <a:r>
              <a:rPr lang="zh-CN" altLang="en-US" sz="1600" dirty="0">
                <a:sym typeface="+mn-ea"/>
              </a:rPr>
              <a:t>关注训练集和测试集的列数量和排序一致。</a:t>
            </a:r>
            <a:endParaRPr lang="zh-CN" altLang="en-US" sz="1600" dirty="0">
              <a:sym typeface="+mn-ea"/>
            </a:endParaRPr>
          </a:p>
          <a:p>
            <a:pPr marL="342900" indent="-342900" fontAlgn="auto" latinLnBrk="1">
              <a:lnSpc>
                <a:spcPct val="250000"/>
              </a:lnSpc>
              <a:buAutoNum type="arabicPeriod"/>
            </a:pPr>
            <a:r>
              <a:rPr lang="zh-CN" altLang="en-US" sz="1600" dirty="0">
                <a:sym typeface="+mn-ea"/>
              </a:rPr>
              <a:t>预处理好的测试集特征，放入已经在训练集上训练好的模型里进行预测。</a:t>
            </a:r>
            <a:endParaRPr lang="zh-CN" altLang="en-US" sz="1600" dirty="0">
              <a:sym typeface="+mn-ea"/>
            </a:endParaRPr>
          </a:p>
          <a:p>
            <a:pPr marL="342900" indent="-342900" fontAlgn="auto" latinLnBrk="1">
              <a:lnSpc>
                <a:spcPct val="250000"/>
              </a:lnSpc>
              <a:buAutoNum type="arabicPeriod"/>
            </a:pPr>
            <a:r>
              <a:rPr lang="zh-CN" altLang="en-US" sz="1600" dirty="0">
                <a:sym typeface="+mn-ea"/>
              </a:rPr>
              <a:t>将预测结果写入result.csv中</a:t>
            </a:r>
            <a:r>
              <a:rPr lang="en-US" altLang="zh-CN" sz="1600" dirty="0">
                <a:sym typeface="+mn-ea"/>
              </a:rPr>
              <a:t>(</a:t>
            </a:r>
            <a:r>
              <a:rPr lang="zh-CN" altLang="en-US" sz="1600" dirty="0">
                <a:sym typeface="+mn-ea"/>
              </a:rPr>
              <a:t>写入的是</a:t>
            </a:r>
            <a:r>
              <a:rPr lang="en-US" altLang="zh-CN" sz="1600" dirty="0">
                <a:sym typeface="+mn-ea"/>
              </a:rPr>
              <a:t>y</a:t>
            </a:r>
            <a:r>
              <a:rPr lang="zh-CN" altLang="en-US" sz="1600" dirty="0">
                <a:sym typeface="+mn-ea"/>
              </a:rPr>
              <a:t>为</a:t>
            </a:r>
            <a:r>
              <a:rPr lang="en-US" altLang="zh-CN" sz="1600" dirty="0">
                <a:sym typeface="+mn-ea"/>
              </a:rPr>
              <a:t>1</a:t>
            </a:r>
            <a:r>
              <a:rPr lang="zh-CN" altLang="en-US" sz="1600" dirty="0">
                <a:sym typeface="+mn-ea"/>
              </a:rPr>
              <a:t>的概率值</a:t>
            </a:r>
            <a:r>
              <a:rPr lang="en-US" altLang="zh-CN" sz="1600" dirty="0">
                <a:sym typeface="+mn-ea"/>
              </a:rPr>
              <a:t>)  retDF.to_csv('result.csv',index=False)  </a:t>
            </a:r>
            <a:r>
              <a:rPr lang="zh-CN" altLang="en-US" sz="1600" dirty="0">
                <a:sym typeface="+mn-ea"/>
              </a:rPr>
              <a:t>，将结果提交等待测试集评分</a:t>
            </a:r>
            <a:endParaRPr lang="zh-CN" altLang="en-US" sz="1600" dirty="0">
              <a:sym typeface="+mn-ea"/>
            </a:endParaRPr>
          </a:p>
        </p:txBody>
      </p:sp>
      <p:pic>
        <p:nvPicPr>
          <p:cNvPr id="2" name="图片 1"/>
          <p:cNvPicPr>
            <a:picLocks noChangeAspect="1"/>
          </p:cNvPicPr>
          <p:nvPr/>
        </p:nvPicPr>
        <p:blipFill>
          <a:blip r:embed="rId1"/>
          <a:stretch>
            <a:fillRect/>
          </a:stretch>
        </p:blipFill>
        <p:spPr>
          <a:xfrm>
            <a:off x="9316085" y="3298190"/>
            <a:ext cx="1009650" cy="1562100"/>
          </a:xfrm>
          <a:prstGeom prst="rect">
            <a:avLst/>
          </a:prstGeom>
        </p:spPr>
      </p:pic>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22350" y="318286"/>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800026" y="908746"/>
            <a:ext cx="10820400" cy="132207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5</a:t>
            </a:r>
            <a:r>
              <a:rPr lang="zh-CN" altLang="en-US" sz="1600" b="1" dirty="0">
                <a:solidFill>
                  <a:srgbClr val="0070C0"/>
                </a:solidFill>
                <a:latin typeface="微软雅黑" panose="020B0503020204020204" charset="-122"/>
                <a:ea typeface="微软雅黑" panose="020B0503020204020204" charset="-122"/>
                <a:sym typeface="+mn-ea"/>
              </a:rPr>
              <a:t>、对测试数据进行预测</a:t>
            </a:r>
            <a:endParaRPr lang="zh-CN" altLang="en-US" sz="1600" b="1" dirty="0">
              <a:solidFill>
                <a:srgbClr val="0070C0"/>
              </a:solidFill>
              <a:latin typeface="微软雅黑" panose="020B0503020204020204" charset="-122"/>
              <a:ea typeface="微软雅黑" panose="020B0503020204020204" charset="-122"/>
              <a:sym typeface="+mn-ea"/>
            </a:endParaRPr>
          </a:p>
          <a:p>
            <a:pPr marL="342900" indent="-342900" fontAlgn="auto" latinLnBrk="1">
              <a:lnSpc>
                <a:spcPct val="250000"/>
              </a:lnSpc>
              <a:buFont typeface="+mj-lt"/>
              <a:buAutoNum type="arabicPeriod" startAt="6"/>
            </a:pPr>
            <a:r>
              <a:rPr lang="zh-CN" altLang="en-US" sz="1600" dirty="0">
                <a:sym typeface="+mn-ea"/>
              </a:rPr>
              <a:t>读入</a:t>
            </a:r>
            <a:r>
              <a:rPr lang="en-US" altLang="zh-CN" sz="1600" dirty="0">
                <a:sym typeface="+mn-ea"/>
              </a:rPr>
              <a:t>testY.csv</a:t>
            </a:r>
            <a:r>
              <a:rPr lang="zh-CN" altLang="en-US" sz="1600" dirty="0">
                <a:sym typeface="+mn-ea"/>
              </a:rPr>
              <a:t>与</a:t>
            </a:r>
            <a:r>
              <a:rPr lang="en-US" altLang="zh-CN" sz="1600" dirty="0">
                <a:sym typeface="+mn-ea"/>
              </a:rPr>
              <a:t>result.csv,</a:t>
            </a:r>
            <a:r>
              <a:rPr lang="zh-CN" altLang="en-US" sz="1600" dirty="0">
                <a:sym typeface="+mn-ea"/>
              </a:rPr>
              <a:t>使用roc_auc_score对二者进行评分，得到最终在测试集上的分数，将分数记录到实验报告中。</a:t>
            </a:r>
            <a:endParaRPr lang="zh-CN" altLang="en-US" sz="1600" dirty="0">
              <a:sym typeface="+mn-ea"/>
            </a:endParaRPr>
          </a:p>
        </p:txBody>
      </p:sp>
      <p:sp>
        <p:nvSpPr>
          <p:cNvPr id="3" name="内容占位符 2"/>
          <p:cNvSpPr>
            <a:spLocks noGrp="1"/>
          </p:cNvSpPr>
          <p:nvPr>
            <p:ph idx="1"/>
          </p:nvPr>
        </p:nvSpPr>
        <p:spPr>
          <a:xfrm>
            <a:off x="838200" y="2907030"/>
            <a:ext cx="10515600" cy="1043305"/>
          </a:xfrm>
        </p:spPr>
        <p:txBody>
          <a:bodyPr/>
          <a:p>
            <a:r>
              <a:rPr lang="zh-CN" altLang="en-US" b="1" dirty="0">
                <a:solidFill>
                  <a:srgbClr val="FF0000"/>
                </a:solidFill>
                <a:sym typeface="+mn-ea"/>
              </a:rPr>
              <a:t>注意，使用训练好的模型预测</a:t>
            </a:r>
            <a:r>
              <a:rPr lang="en-US" altLang="zh-CN" b="1" dirty="0" err="1">
                <a:solidFill>
                  <a:srgbClr val="FF0000"/>
                </a:solidFill>
                <a:sym typeface="+mn-ea"/>
              </a:rPr>
              <a:t>testX</a:t>
            </a:r>
            <a:r>
              <a:rPr lang="zh-CN" altLang="en-US" b="1" dirty="0">
                <a:solidFill>
                  <a:srgbClr val="FF0000"/>
                </a:solidFill>
                <a:sym typeface="+mn-ea"/>
              </a:rPr>
              <a:t>的标签，必须保证对</a:t>
            </a:r>
            <a:r>
              <a:rPr lang="en-US" altLang="zh-CN" b="1" dirty="0" err="1">
                <a:solidFill>
                  <a:srgbClr val="FF0000"/>
                </a:solidFill>
                <a:sym typeface="+mn-ea"/>
              </a:rPr>
              <a:t>testX</a:t>
            </a:r>
            <a:r>
              <a:rPr lang="zh-CN" altLang="en-US" b="1" dirty="0">
                <a:solidFill>
                  <a:srgbClr val="FF0000"/>
                </a:solidFill>
                <a:sym typeface="+mn-ea"/>
              </a:rPr>
              <a:t>的预处理与对训练集预处理结果一致（列顺序、含义都要一致）</a:t>
            </a:r>
            <a:endParaRPr lang="zh-CN" altLang="en-US" dirty="0"/>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117717"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实验内容</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03</a:t>
            </a:r>
            <a:endParaRPr lang="en-US" altLang="zh-CN" dirty="0">
              <a:solidFill>
                <a:schemeClr val="bg1"/>
              </a:solidFill>
              <a:latin typeface="Arial" panose="020B0604020202020204" pitchFamily="34" charset="0"/>
              <a:ea typeface="微软雅黑" panose="020B0503020204020204" charset="-122"/>
            </a:endParaRPr>
          </a:p>
        </p:txBody>
      </p:sp>
      <p:sp>
        <p:nvSpPr>
          <p:cNvPr id="5" name="文本框 4"/>
          <p:cNvSpPr txBox="1"/>
          <p:nvPr/>
        </p:nvSpPr>
        <p:spPr>
          <a:xfrm>
            <a:off x="1033570" y="1272380"/>
            <a:ext cx="10820400" cy="3065070"/>
          </a:xfrm>
          <a:prstGeom prst="rect">
            <a:avLst/>
          </a:prstGeom>
          <a:noFill/>
        </p:spPr>
        <p:txBody>
          <a:bodyPr wrap="square" rtlCol="0">
            <a:spAutoFit/>
          </a:bodyPr>
          <a:lstStyle/>
          <a:p>
            <a:pPr latinLnBrk="1">
              <a:lnSpc>
                <a:spcPct val="250000"/>
              </a:lnSpc>
            </a:pPr>
            <a:r>
              <a:rPr lang="zh-CN" altLang="en-US" sz="1600" b="1" dirty="0">
                <a:latin typeface="微软雅黑" panose="020B0503020204020204" charset="-122"/>
                <a:ea typeface="微软雅黑" panose="020B0503020204020204" charset="-122"/>
                <a:cs typeface="微软雅黑" panose="020B0503020204020204" charset="-122"/>
                <a:sym typeface="+mn-ea"/>
              </a:rPr>
              <a:t>实验报告要求：</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1. </a:t>
            </a:r>
            <a:r>
              <a:rPr lang="zh-CN" altLang="en-US" sz="1600" b="1" dirty="0">
                <a:latin typeface="微软雅黑" panose="020B0503020204020204" charset="-122"/>
                <a:ea typeface="微软雅黑" panose="020B0503020204020204" charset="-122"/>
                <a:cs typeface="微软雅黑" panose="020B0503020204020204" charset="-122"/>
                <a:sym typeface="+mn-ea"/>
              </a:rPr>
              <a:t>格式参见模板</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2. </a:t>
            </a:r>
            <a:r>
              <a:rPr lang="zh-CN" altLang="en-US" sz="1600" b="1" dirty="0">
                <a:latin typeface="微软雅黑" panose="020B0503020204020204" charset="-122"/>
                <a:ea typeface="微软雅黑" panose="020B0503020204020204" charset="-122"/>
                <a:cs typeface="微软雅黑" panose="020B0503020204020204" charset="-122"/>
                <a:sym typeface="+mn-ea"/>
              </a:rPr>
              <a:t>每个步骤都要求给出步骤的内容、代码、运行结果图表以及该步骤要求的对应分析内容。要求截图后拉伸到图内字体大约小</a:t>
            </a:r>
            <a:r>
              <a:rPr lang="en-US" altLang="zh-CN" sz="1600" b="1" dirty="0">
                <a:latin typeface="微软雅黑" panose="020B0503020204020204" charset="-122"/>
                <a:ea typeface="微软雅黑" panose="020B0503020204020204" charset="-122"/>
                <a:cs typeface="微软雅黑" panose="020B0503020204020204" charset="-122"/>
                <a:sym typeface="+mn-ea"/>
              </a:rPr>
              <a:t>5</a:t>
            </a:r>
            <a:r>
              <a:rPr lang="zh-CN" altLang="en-US" sz="1600" b="1" dirty="0">
                <a:latin typeface="微软雅黑" panose="020B0503020204020204" charset="-122"/>
                <a:ea typeface="微软雅黑" panose="020B0503020204020204" charset="-122"/>
                <a:cs typeface="微软雅黑" panose="020B0503020204020204" charset="-122"/>
                <a:sym typeface="+mn-ea"/>
              </a:rPr>
              <a:t>号左右</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a:p>
            <a:pPr latinLnBrk="1">
              <a:lnSpc>
                <a:spcPct val="250000"/>
              </a:lnSpc>
            </a:pPr>
            <a:r>
              <a:rPr lang="en-US" altLang="zh-CN" sz="1600" b="1" dirty="0">
                <a:latin typeface="微软雅黑" panose="020B0503020204020204" charset="-122"/>
                <a:ea typeface="微软雅黑" panose="020B0503020204020204" charset="-122"/>
                <a:cs typeface="微软雅黑" panose="020B0503020204020204" charset="-122"/>
                <a:sym typeface="+mn-ea"/>
              </a:rPr>
              <a:t>3. </a:t>
            </a:r>
            <a:r>
              <a:rPr lang="zh-CN" altLang="en-US" sz="1600" b="1" dirty="0">
                <a:latin typeface="微软雅黑" panose="020B0503020204020204" charset="-122"/>
                <a:ea typeface="微软雅黑" panose="020B0503020204020204" charset="-122"/>
                <a:cs typeface="微软雅黑" panose="020B0503020204020204" charset="-122"/>
                <a:sym typeface="+mn-ea"/>
              </a:rPr>
              <a:t>给出自己的实验总结。</a:t>
            </a:r>
            <a:endParaRPr lang="zh-CN" altLang="en-US" sz="1600" b="1" dirty="0">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502345" y="1203069"/>
            <a:ext cx="4941102" cy="4389121"/>
          </a:xfrm>
          <a:prstGeom prst="rect">
            <a:avLst/>
          </a:prstGeom>
        </p:spPr>
      </p:pic>
      <p:sp>
        <p:nvSpPr>
          <p:cNvPr id="4" name="文本框 6"/>
          <p:cNvSpPr txBox="1"/>
          <p:nvPr/>
        </p:nvSpPr>
        <p:spPr>
          <a:xfrm>
            <a:off x="1076655" y="39909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sym typeface="+mn-ea"/>
              </a:rPr>
              <a:t>实验概述</a:t>
            </a:r>
            <a:endParaRPr lang="id-ID" altLang="zh-CN" sz="2000" b="1" dirty="0">
              <a:latin typeface="微软雅黑" panose="020B0503020204020204" charset="-122"/>
              <a:ea typeface="微软雅黑" panose="020B0503020204020204" charset="-122"/>
            </a:endParaRPr>
          </a:p>
        </p:txBody>
      </p:sp>
      <p:sp>
        <p:nvSpPr>
          <p:cNvPr id="5"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
        <p:nvSpPr>
          <p:cNvPr id="2" name="AutoShape 2" descr="ma"/>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文本框 40"/>
          <p:cNvSpPr txBox="1"/>
          <p:nvPr/>
        </p:nvSpPr>
        <p:spPr>
          <a:xfrm>
            <a:off x="596153" y="1877216"/>
            <a:ext cx="5499847" cy="3065070"/>
          </a:xfrm>
          <a:prstGeom prst="rect">
            <a:avLst/>
          </a:prstGeom>
          <a:noFill/>
        </p:spPr>
        <p:txBody>
          <a:bodyPr wrap="square" rtlCol="0">
            <a:spAutoFit/>
          </a:bodyPr>
          <a:lstStyle/>
          <a:p>
            <a:pPr fontAlgn="auto" latinLnBrk="1">
              <a:lnSpc>
                <a:spcPct val="250000"/>
              </a:lnSpc>
            </a:pPr>
            <a:r>
              <a:rPr lang="zh-CN" altLang="en-US" sz="1600" noProof="1">
                <a:latin typeface="微软雅黑" panose="020B0503020204020204" charset="-122"/>
                <a:ea typeface="微软雅黑" panose="020B0503020204020204" charset="-122"/>
                <a:sym typeface="+mn-ea"/>
              </a:rPr>
              <a:t>③ 在选出最佳机器学习模型之后，将使用整个训练集对模型进行重新训练建模。</a:t>
            </a:r>
            <a:endParaRPr lang="en-US" altLang="zh-CN" sz="1600" noProof="1">
              <a:latin typeface="微软雅黑" panose="020B0503020204020204" charset="-122"/>
              <a:ea typeface="微软雅黑" panose="020B0503020204020204" charset="-122"/>
              <a:sym typeface="+mn-ea"/>
            </a:endParaRPr>
          </a:p>
          <a:p>
            <a:pPr fontAlgn="auto" latinLnBrk="1">
              <a:lnSpc>
                <a:spcPct val="250000"/>
              </a:lnSpc>
            </a:pPr>
            <a:r>
              <a:rPr lang="zh-CN" altLang="en-US" sz="1600" noProof="1">
                <a:latin typeface="微软雅黑" panose="020B0503020204020204" charset="-122"/>
                <a:ea typeface="微软雅黑" panose="020B0503020204020204" charset="-122"/>
                <a:sym typeface="+mn-ea"/>
              </a:rPr>
              <a:t>④  使用测试数据对该模型进行测试和评估，测试模型对新数据的泛化能力。</a:t>
            </a:r>
            <a:endParaRPr lang="en-US" altLang="zh-CN" sz="1600" noProof="1">
              <a:latin typeface="微软雅黑" panose="020B0503020204020204" charset="-122"/>
              <a:ea typeface="微软雅黑" panose="020B0503020204020204" charset="-122"/>
              <a:sym typeface="+mn-ea"/>
            </a:endParaRPr>
          </a:p>
          <a:p>
            <a:pPr fontAlgn="auto" latinLnBrk="1">
              <a:lnSpc>
                <a:spcPct val="250000"/>
              </a:lnSpc>
            </a:pPr>
            <a:endParaRPr lang="en-US" altLang="zh-CN" sz="1600" noProof="1">
              <a:latin typeface="微软雅黑" panose="020B0503020204020204" charset="-122"/>
              <a:ea typeface="微软雅黑" panose="020B0503020204020204" charset="-122"/>
              <a:sym typeface="+mn-ea"/>
            </a:endParaRPr>
          </a:p>
        </p:txBody>
      </p:sp>
      <p:sp>
        <p:nvSpPr>
          <p:cNvPr id="44" name="文本框 43"/>
          <p:cNvSpPr txBox="1"/>
          <p:nvPr/>
        </p:nvSpPr>
        <p:spPr>
          <a:xfrm>
            <a:off x="9511544" y="3397630"/>
            <a:ext cx="451821" cy="369332"/>
          </a:xfrm>
          <a:prstGeom prst="rect">
            <a:avLst/>
          </a:prstGeom>
          <a:noFill/>
        </p:spPr>
        <p:txBody>
          <a:bodyPr wrap="square" rtlCol="0">
            <a:spAutoFit/>
          </a:bodyPr>
          <a:lstStyle/>
          <a:p>
            <a:r>
              <a:rPr lang="zh-CN" altLang="en-US" b="1" dirty="0"/>
              <a:t>③</a:t>
            </a:r>
            <a:endParaRPr lang="zh-CN" altLang="en-US" b="1" dirty="0"/>
          </a:p>
        </p:txBody>
      </p:sp>
      <p:sp>
        <p:nvSpPr>
          <p:cNvPr id="12" name="文本框 11"/>
          <p:cNvSpPr txBox="1"/>
          <p:nvPr/>
        </p:nvSpPr>
        <p:spPr>
          <a:xfrm>
            <a:off x="10207200" y="2156920"/>
            <a:ext cx="451821" cy="369332"/>
          </a:xfrm>
          <a:prstGeom prst="rect">
            <a:avLst/>
          </a:prstGeom>
          <a:noFill/>
        </p:spPr>
        <p:txBody>
          <a:bodyPr wrap="square" rtlCol="0">
            <a:spAutoFit/>
          </a:bodyPr>
          <a:lstStyle/>
          <a:p>
            <a:r>
              <a:rPr lang="zh-CN" altLang="en-US" b="1" dirty="0"/>
              <a:t>④</a:t>
            </a:r>
            <a:endParaRPr lang="zh-CN" altLang="en-US" b="1" dirty="0"/>
          </a:p>
        </p:txBody>
      </p:sp>
      <p:sp>
        <p:nvSpPr>
          <p:cNvPr id="13" name="文本框 12"/>
          <p:cNvSpPr txBox="1"/>
          <p:nvPr/>
        </p:nvSpPr>
        <p:spPr>
          <a:xfrm>
            <a:off x="10542484" y="2911749"/>
            <a:ext cx="451821" cy="369332"/>
          </a:xfrm>
          <a:prstGeom prst="rect">
            <a:avLst/>
          </a:prstGeom>
          <a:noFill/>
        </p:spPr>
        <p:txBody>
          <a:bodyPr wrap="square" rtlCol="0">
            <a:spAutoFit/>
          </a:bodyPr>
          <a:lstStyle/>
          <a:p>
            <a:r>
              <a:rPr lang="zh-CN" altLang="en-US" b="1" dirty="0"/>
              <a:t>④</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137" y="1077913"/>
            <a:ext cx="10515600" cy="4351338"/>
          </a:xfrm>
        </p:spPr>
        <p:txBody>
          <a:bodyPr>
            <a:normAutofit/>
          </a:bodyPr>
          <a:lstStyle/>
          <a:p>
            <a:pPr>
              <a:lnSpc>
                <a:spcPct val="200000"/>
              </a:lnSpc>
            </a:pPr>
            <a:r>
              <a:rPr lang="zh-CN" altLang="en-US" sz="1800" dirty="0"/>
              <a:t>本次实验将涉及到的知识点：</a:t>
            </a:r>
            <a:endParaRPr lang="en-US" altLang="zh-CN" sz="1800" dirty="0"/>
          </a:p>
          <a:p>
            <a:pPr lvl="1">
              <a:lnSpc>
                <a:spcPct val="200000"/>
              </a:lnSpc>
            </a:pPr>
            <a:r>
              <a:rPr lang="zh-CN" altLang="en-US" sz="1600" dirty="0"/>
              <a:t>不平衡数据集的评估方法：</a:t>
            </a:r>
            <a:r>
              <a:rPr lang="en-US" altLang="zh-CN" sz="1600" dirty="0"/>
              <a:t>AUC,</a:t>
            </a:r>
            <a:r>
              <a:rPr lang="zh-CN" altLang="en-US" sz="1600" dirty="0"/>
              <a:t>召回率</a:t>
            </a:r>
            <a:r>
              <a:rPr lang="en-US" altLang="zh-CN" sz="1600" dirty="0"/>
              <a:t>,</a:t>
            </a:r>
            <a:r>
              <a:rPr lang="zh-CN" altLang="en-US" sz="1600" dirty="0"/>
              <a:t>精度，</a:t>
            </a:r>
            <a:r>
              <a:rPr lang="en-US" altLang="zh-CN" sz="1600" dirty="0"/>
              <a:t>ROC</a:t>
            </a:r>
            <a:r>
              <a:rPr lang="zh-CN" altLang="en-US" sz="1600" dirty="0"/>
              <a:t>曲线，混淆矩阵</a:t>
            </a:r>
            <a:endParaRPr lang="zh-CN" altLang="en-US" sz="1600" dirty="0"/>
          </a:p>
          <a:p>
            <a:pPr lvl="1">
              <a:lnSpc>
                <a:spcPct val="200000"/>
              </a:lnSpc>
            </a:pPr>
            <a:r>
              <a:rPr lang="zh-CN" altLang="en-US" sz="1600" dirty="0"/>
              <a:t>数据建模和评估方法：主要过程、数据集切分 、</a:t>
            </a:r>
            <a:r>
              <a:rPr lang="en-US" altLang="zh-CN" sz="1600" dirty="0"/>
              <a:t>K</a:t>
            </a:r>
            <a:r>
              <a:rPr lang="zh-CN" altLang="en-US" sz="1600" dirty="0"/>
              <a:t>折交叉验证</a:t>
            </a:r>
            <a:endParaRPr lang="zh-CN" altLang="en-US" sz="1600" dirty="0"/>
          </a:p>
          <a:p>
            <a:pPr lvl="1">
              <a:lnSpc>
                <a:spcPct val="200000"/>
              </a:lnSpc>
            </a:pPr>
            <a:r>
              <a:rPr lang="zh-CN" altLang="en-US" sz="1600" dirty="0"/>
              <a:t>可视化：混淆矩阵绘制，</a:t>
            </a:r>
            <a:r>
              <a:rPr lang="en-US" altLang="zh-CN" sz="1600" dirty="0"/>
              <a:t>ROC</a:t>
            </a:r>
            <a:r>
              <a:rPr lang="zh-CN" altLang="en-US" sz="1600" dirty="0"/>
              <a:t>曲线绘制</a:t>
            </a:r>
            <a:endParaRPr lang="zh-CN" altLang="en-US" sz="1600" dirty="0"/>
          </a:p>
          <a:p>
            <a:pPr lvl="1">
              <a:lnSpc>
                <a:spcPct val="200000"/>
              </a:lnSpc>
            </a:pPr>
            <a:r>
              <a:rPr lang="zh-CN" altLang="en-US" sz="1600" dirty="0"/>
              <a:t>机器学习模型</a:t>
            </a:r>
            <a:endParaRPr lang="en-US" altLang="zh-CN" sz="1600" dirty="0"/>
          </a:p>
        </p:txBody>
      </p:sp>
      <p:sp>
        <p:nvSpPr>
          <p:cNvPr id="4" name="文本框 6"/>
          <p:cNvSpPr txBox="1"/>
          <p:nvPr/>
        </p:nvSpPr>
        <p:spPr>
          <a:xfrm>
            <a:off x="1092275"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实验概述</a:t>
            </a:r>
            <a:endParaRPr lang="id-ID" altLang="zh-CN" sz="2000" b="1" dirty="0">
              <a:latin typeface="微软雅黑" panose="020B0503020204020204" charset="-122"/>
              <a:ea typeface="微软雅黑" panose="020B0503020204020204" charset="-122"/>
            </a:endParaRPr>
          </a:p>
        </p:txBody>
      </p:sp>
      <p:sp>
        <p:nvSpPr>
          <p:cNvPr id="5"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01</a:t>
            </a:r>
            <a:endParaRPr lang="en-US" altLang="zh-CN" dirty="0">
              <a:solidFill>
                <a:schemeClr val="bg1"/>
              </a:solidFill>
              <a:latin typeface="Arial" panose="020B0604020202020204" pitchFamily="34" charset="0"/>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33550" y="2024063"/>
            <a:ext cx="8724900" cy="3513138"/>
          </a:xfrm>
          <a:prstGeom prst="rect">
            <a:avLst/>
          </a:prstGeom>
          <a:noFill/>
          <a:ln w="38100">
            <a:solidFill>
              <a:schemeClr val="tx1"/>
            </a:solidFill>
          </a:ln>
          <a:extLst>
            <a:ext uri="{909E8E84-426E-40DD-AFC4-6F175D3DCCD1}">
              <a14:hiddenFill xmlns:a14="http://schemas.microsoft.com/office/drawing/2010/main">
                <a:solidFill>
                  <a:srgbClr val="00A1E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椭圆 6"/>
          <p:cNvSpPr/>
          <p:nvPr/>
        </p:nvSpPr>
        <p:spPr>
          <a:xfrm>
            <a:off x="5262563" y="1249363"/>
            <a:ext cx="1666875" cy="166687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363" name="文本框 7"/>
          <p:cNvSpPr txBox="1"/>
          <p:nvPr/>
        </p:nvSpPr>
        <p:spPr>
          <a:xfrm>
            <a:off x="5572125" y="1576388"/>
            <a:ext cx="1047750" cy="1014412"/>
          </a:xfrm>
          <a:prstGeom prst="rect">
            <a:avLst/>
          </a:prstGeom>
          <a:noFill/>
          <a:ln w="9525">
            <a:noFill/>
          </a:ln>
        </p:spPr>
        <p:txBody>
          <a:bodyPr wrap="square" anchor="t">
            <a:spAutoFit/>
          </a:bodyPr>
          <a:lstStyle/>
          <a:p>
            <a:r>
              <a:rPr lang="en-US" altLang="zh-CN" sz="6000" b="1">
                <a:solidFill>
                  <a:schemeClr val="bg1"/>
                </a:solidFill>
                <a:latin typeface="Arial" panose="020B0604020202020204" pitchFamily="34" charset="0"/>
                <a:ea typeface="思源黑体 CN Medium" panose="020B0600000000000000" charset="-122"/>
              </a:rPr>
              <a:t>02</a:t>
            </a:r>
            <a:endParaRPr lang="en-US" altLang="zh-CN" sz="6000" b="1">
              <a:solidFill>
                <a:schemeClr val="bg1"/>
              </a:solidFill>
              <a:latin typeface="Arial" panose="020B0604020202020204" pitchFamily="34" charset="0"/>
              <a:ea typeface="思源黑体 CN Medium" panose="020B0600000000000000" charset="-122"/>
            </a:endParaRPr>
          </a:p>
        </p:txBody>
      </p:sp>
      <p:sp>
        <p:nvSpPr>
          <p:cNvPr id="10" name="MH_Entry_1"/>
          <p:cNvSpPr/>
          <p:nvPr>
            <p:custDataLst>
              <p:tags r:id="rId1"/>
            </p:custDataLst>
          </p:nvPr>
        </p:nvSpPr>
        <p:spPr>
          <a:xfrm>
            <a:off x="3748088" y="3261152"/>
            <a:ext cx="4694238" cy="83099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fontAlgn="auto"/>
            <a:r>
              <a:rPr lang="zh-CN" altLang="en-US" sz="5400" b="1" strike="noStrike" noProof="1">
                <a:solidFill>
                  <a:schemeClr val="tx1"/>
                </a:solidFill>
                <a:latin typeface="Arial" panose="020B0604020202020204" pitchFamily="34" charset="0"/>
                <a:ea typeface="微软雅黑" panose="020B0503020204020204" charset="-122"/>
                <a:sym typeface="Arial" panose="020B0604020202020204" pitchFamily="34" charset="0"/>
              </a:rPr>
              <a:t>实验预备知识</a:t>
            </a:r>
            <a:endParaRPr lang="en-US" altLang="zh-CN" sz="5400" b="1" strike="noStrike" noProof="1">
              <a:solidFill>
                <a:schemeClr val="tx1"/>
              </a:solidFill>
              <a:latin typeface="Arial" panose="020B0604020202020204" pitchFamily="34" charset="0"/>
              <a:ea typeface="微软雅黑" panose="020B0503020204020204" charset="-122"/>
              <a:sym typeface="Arial" panose="020B0604020202020204" pitchFamily="34" charset="0"/>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6"/>
          <p:cNvSpPr txBox="1"/>
          <p:nvPr/>
        </p:nvSpPr>
        <p:spPr>
          <a:xfrm>
            <a:off x="1007198" y="383858"/>
            <a:ext cx="3438525" cy="398780"/>
          </a:xfrm>
          <a:prstGeom prst="rect">
            <a:avLst/>
          </a:prstGeom>
          <a:noFill/>
          <a:ln w="9525">
            <a:noFill/>
          </a:ln>
        </p:spPr>
        <p:txBody>
          <a:bodyPr anchor="t">
            <a:spAutoFit/>
          </a:bodyPr>
          <a:lstStyle/>
          <a:p>
            <a:r>
              <a:rPr lang="zh-CN" altLang="en-US" sz="2000" b="1" dirty="0">
                <a:latin typeface="微软雅黑" panose="020B0503020204020204" charset="-122"/>
                <a:ea typeface="微软雅黑" panose="020B0503020204020204" charset="-122"/>
              </a:rPr>
              <a:t>实验预备知识</a:t>
            </a:r>
            <a:endParaRPr lang="id-ID" altLang="zh-CN" sz="2000" b="1" dirty="0">
              <a:latin typeface="微软雅黑" panose="020B0503020204020204" charset="-122"/>
              <a:ea typeface="微软雅黑" panose="020B0503020204020204" charset="-122"/>
            </a:endParaRPr>
          </a:p>
        </p:txBody>
      </p:sp>
      <p:sp>
        <p:nvSpPr>
          <p:cNvPr id="17411" name="文本框 3"/>
          <p:cNvSpPr txBox="1"/>
          <p:nvPr/>
        </p:nvSpPr>
        <p:spPr>
          <a:xfrm>
            <a:off x="371475" y="414338"/>
            <a:ext cx="498475" cy="368300"/>
          </a:xfrm>
          <a:prstGeom prst="rect">
            <a:avLst/>
          </a:prstGeom>
          <a:noFill/>
          <a:ln w="9525">
            <a:noFill/>
          </a:ln>
        </p:spPr>
        <p:txBody>
          <a:bodyPr wrap="square" anchor="t">
            <a:spAutoFit/>
          </a:bodyPr>
          <a:lstStyle/>
          <a:p>
            <a:r>
              <a:rPr lang="en-US" altLang="zh-CN" dirty="0">
                <a:solidFill>
                  <a:schemeClr val="bg1"/>
                </a:solidFill>
                <a:latin typeface="Arial" panose="020B0604020202020204" pitchFamily="34" charset="0"/>
                <a:ea typeface="微软雅黑" panose="020B0503020204020204" charset="-122"/>
              </a:rPr>
              <a:t>02</a:t>
            </a:r>
            <a:endParaRPr lang="en-US" altLang="zh-CN" dirty="0">
              <a:solidFill>
                <a:schemeClr val="bg1"/>
              </a:solidFill>
              <a:latin typeface="Arial" panose="020B0604020202020204" pitchFamily="34" charset="0"/>
              <a:ea typeface="微软雅黑" panose="020B0503020204020204" charset="-122"/>
            </a:endParaRPr>
          </a:p>
        </p:txBody>
      </p:sp>
      <p:sp>
        <p:nvSpPr>
          <p:cNvPr id="24" name="文本框 23"/>
          <p:cNvSpPr txBox="1"/>
          <p:nvPr/>
        </p:nvSpPr>
        <p:spPr>
          <a:xfrm>
            <a:off x="972206" y="940003"/>
            <a:ext cx="10820400" cy="1218410"/>
          </a:xfrm>
          <a:prstGeom prst="rect">
            <a:avLst/>
          </a:prstGeom>
          <a:noFill/>
        </p:spPr>
        <p:txBody>
          <a:bodyPr wrap="square" rtlCol="0">
            <a:spAutoFit/>
          </a:bodyPr>
          <a:lstStyle/>
          <a:p>
            <a:pPr fontAlgn="auto" latinLnBrk="1">
              <a:lnSpc>
                <a:spcPct val="250000"/>
              </a:lnSpc>
            </a:pPr>
            <a:r>
              <a:rPr lang="en-US" altLang="zh-CN" sz="1600" b="1" dirty="0">
                <a:solidFill>
                  <a:srgbClr val="0070C0"/>
                </a:solidFill>
                <a:latin typeface="微软雅黑" panose="020B0503020204020204" charset="-122"/>
                <a:ea typeface="微软雅黑" panose="020B0503020204020204" charset="-122"/>
                <a:sym typeface="+mn-ea"/>
              </a:rPr>
              <a:t>1</a:t>
            </a:r>
            <a:r>
              <a:rPr lang="zh-CN" altLang="en-US" sz="1600" b="1" dirty="0">
                <a:solidFill>
                  <a:srgbClr val="0070C0"/>
                </a:solidFill>
                <a:latin typeface="微软雅黑" panose="020B0503020204020204" charset="-122"/>
                <a:ea typeface="微软雅黑" panose="020B0503020204020204" charset="-122"/>
                <a:sym typeface="+mn-ea"/>
              </a:rPr>
              <a:t>、机器学习模型的训练和评估</a:t>
            </a:r>
            <a:endParaRPr lang="en-US" altLang="zh-CN" sz="1600" b="1" dirty="0">
              <a:solidFill>
                <a:srgbClr val="0070C0"/>
              </a:solidFill>
              <a:latin typeface="微软雅黑" panose="020B0503020204020204" charset="-122"/>
              <a:ea typeface="微软雅黑" panose="020B0503020204020204" charset="-122"/>
              <a:sym typeface="+mn-ea"/>
            </a:endParaRPr>
          </a:p>
          <a:p>
            <a:pPr fontAlgn="auto" latinLnBrk="1">
              <a:lnSpc>
                <a:spcPct val="250000"/>
              </a:lnSpc>
            </a:pPr>
            <a:r>
              <a:rPr lang="zh-CN" altLang="en-US" sz="1600" dirty="0">
                <a:latin typeface="微软雅黑" panose="020B0503020204020204" charset="-122"/>
                <a:ea typeface="微软雅黑" panose="020B0503020204020204" charset="-122"/>
                <a:sym typeface="+mn-ea"/>
              </a:rPr>
              <a:t>  代码实现：使用选择一个算法（这里使用逻辑回归），使用训练集训练模型。</a:t>
            </a:r>
            <a:endParaRPr lang="en-US" altLang="zh-CN" sz="1600" dirty="0">
              <a:latin typeface="微软雅黑" panose="020B0503020204020204" charset="-122"/>
              <a:ea typeface="微软雅黑" panose="020B0503020204020204" charset="-122"/>
              <a:sym typeface="+mn-ea"/>
            </a:endParaRPr>
          </a:p>
        </p:txBody>
      </p:sp>
      <p:sp>
        <p:nvSpPr>
          <p:cNvPr id="2" name="矩形 1"/>
          <p:cNvSpPr/>
          <p:nvPr/>
        </p:nvSpPr>
        <p:spPr>
          <a:xfrm>
            <a:off x="1531383" y="2435162"/>
            <a:ext cx="8139211" cy="1015663"/>
          </a:xfrm>
          <a:prstGeom prst="rect">
            <a:avLst/>
          </a:prstGeom>
        </p:spPr>
        <p:txBody>
          <a:bodyPr wrap="square">
            <a:spAutoFit/>
          </a:bodyPr>
          <a:lstStyle/>
          <a:p>
            <a:pPr>
              <a:lnSpc>
                <a:spcPct val="200000"/>
              </a:lnSpc>
            </a:pPr>
            <a:r>
              <a:rPr lang="zh-CN" altLang="en-US" sz="1600" b="1" dirty="0">
                <a:solidFill>
                  <a:srgbClr val="0070C0"/>
                </a:solidFill>
                <a:latin typeface="Courier New" panose="02070309020205020404" pitchFamily="49" charset="0"/>
                <a:cs typeface="Courier New" panose="02070309020205020404" pitchFamily="49" charset="0"/>
              </a:rPr>
              <a:t>model = LogisticRegression() </a:t>
            </a: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创建评估器实例</a:t>
            </a:r>
            <a:r>
              <a:rPr lang="en-US" altLang="zh-CN" sz="1600" b="1" dirty="0">
                <a:solidFill>
                  <a:srgbClr val="0070C0"/>
                </a:solidFill>
                <a:latin typeface="Courier New" panose="02070309020205020404" pitchFamily="49" charset="0"/>
                <a:cs typeface="Courier New" panose="02070309020205020404" pitchFamily="49" charset="0"/>
              </a:rPr>
              <a:t>model</a:t>
            </a:r>
            <a:r>
              <a:rPr lang="zh-CN" altLang="en-US" sz="1600" b="1" dirty="0">
                <a:solidFill>
                  <a:srgbClr val="0070C0"/>
                </a:solidFill>
                <a:latin typeface="Courier New" panose="02070309020205020404" pitchFamily="49" charset="0"/>
                <a:cs typeface="Courier New" panose="02070309020205020404" pitchFamily="49" charset="0"/>
              </a:rPr>
              <a:t> </a:t>
            </a:r>
            <a:endParaRPr lang="zh-CN" altLang="en-US" sz="1600" b="1" dirty="0">
              <a:solidFill>
                <a:srgbClr val="0070C0"/>
              </a:solidFill>
              <a:latin typeface="Courier New" panose="02070309020205020404" pitchFamily="49" charset="0"/>
              <a:cs typeface="Courier New" panose="02070309020205020404" pitchFamily="49" charset="0"/>
            </a:endParaRPr>
          </a:p>
          <a:p>
            <a:pPr>
              <a:lnSpc>
                <a:spcPct val="200000"/>
              </a:lnSpc>
            </a:pPr>
            <a:r>
              <a:rPr lang="zh-CN" altLang="en-US" sz="1600" b="1" dirty="0">
                <a:solidFill>
                  <a:srgbClr val="0070C0"/>
                </a:solidFill>
                <a:latin typeface="Courier New" panose="02070309020205020404" pitchFamily="49" charset="0"/>
                <a:cs typeface="Courier New" panose="02070309020205020404" pitchFamily="49" charset="0"/>
              </a:rPr>
              <a:t>model.fit(train_X,   train_y)  </a:t>
            </a:r>
            <a:r>
              <a:rPr lang="en-US" altLang="zh-CN" sz="1600" b="1" dirty="0">
                <a:solidFill>
                  <a:srgbClr val="0070C0"/>
                </a:solidFill>
                <a:latin typeface="Courier New" panose="02070309020205020404" pitchFamily="49" charset="0"/>
                <a:cs typeface="Courier New" panose="02070309020205020404" pitchFamily="49" charset="0"/>
              </a:rPr>
              <a:t>#</a:t>
            </a:r>
            <a:r>
              <a:rPr lang="zh-CN" altLang="en-US" sz="1600" b="1" dirty="0">
                <a:solidFill>
                  <a:srgbClr val="0070C0"/>
                </a:solidFill>
                <a:latin typeface="Courier New" panose="02070309020205020404" pitchFamily="49" charset="0"/>
                <a:cs typeface="Courier New" panose="02070309020205020404" pitchFamily="49" charset="0"/>
              </a:rPr>
              <a:t>输入数据，训练模型</a:t>
            </a:r>
            <a:endParaRPr lang="zh-CN" altLang="en-US" sz="1600" b="1" dirty="0">
              <a:solidFill>
                <a:srgbClr val="0070C0"/>
              </a:solidFill>
              <a:latin typeface="Courier New" panose="02070309020205020404" pitchFamily="49" charset="0"/>
              <a:cs typeface="Courier New" panose="02070309020205020404" pitchFamily="49" charset="0"/>
            </a:endParaRPr>
          </a:p>
        </p:txBody>
      </p:sp>
      <p:sp>
        <p:nvSpPr>
          <p:cNvPr id="42" name="对话气泡: 圆角矩形 41"/>
          <p:cNvSpPr/>
          <p:nvPr/>
        </p:nvSpPr>
        <p:spPr>
          <a:xfrm>
            <a:off x="2448987" y="3567741"/>
            <a:ext cx="1415745" cy="441434"/>
          </a:xfrm>
          <a:prstGeom prst="wedgeRoundRectCallout">
            <a:avLst>
              <a:gd name="adj1" fmla="val -19925"/>
              <a:gd name="adj2" fmla="val -8749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训练集特征</a:t>
            </a:r>
            <a:endParaRPr lang="zh-CN" altLang="en-US" sz="1600" dirty="0"/>
          </a:p>
        </p:txBody>
      </p:sp>
      <p:sp>
        <p:nvSpPr>
          <p:cNvPr id="43" name="对话气泡: 圆角矩形 42"/>
          <p:cNvSpPr/>
          <p:nvPr/>
        </p:nvSpPr>
        <p:spPr>
          <a:xfrm>
            <a:off x="4062245" y="3567741"/>
            <a:ext cx="1415745" cy="441434"/>
          </a:xfrm>
          <a:prstGeom prst="wedgeRoundRectCallout">
            <a:avLst>
              <a:gd name="adj1" fmla="val -19925"/>
              <a:gd name="adj2" fmla="val -8749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600" dirty="0"/>
              <a:t>训练集标签</a:t>
            </a:r>
            <a:endParaRPr lang="zh-CN" altLang="en-US" sz="1600" dirty="0"/>
          </a:p>
        </p:txBody>
      </p:sp>
      <p:grpSp>
        <p:nvGrpSpPr>
          <p:cNvPr id="44" name="组合 43"/>
          <p:cNvGrpSpPr/>
          <p:nvPr/>
        </p:nvGrpSpPr>
        <p:grpSpPr>
          <a:xfrm>
            <a:off x="1982112" y="4407436"/>
            <a:ext cx="1898953" cy="1507692"/>
            <a:chOff x="2494104" y="2168997"/>
            <a:chExt cx="1545021" cy="1192210"/>
          </a:xfrm>
        </p:grpSpPr>
        <p:sp>
          <p:nvSpPr>
            <p:cNvPr id="48" name="矩形: 折角 47"/>
            <p:cNvSpPr/>
            <p:nvPr/>
          </p:nvSpPr>
          <p:spPr>
            <a:xfrm>
              <a:off x="2494104" y="2511824"/>
              <a:ext cx="1545021" cy="849383"/>
            </a:xfrm>
            <a:prstGeom prst="foldedCorne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文本框 48"/>
            <p:cNvSpPr txBox="1"/>
            <p:nvPr/>
          </p:nvSpPr>
          <p:spPr>
            <a:xfrm>
              <a:off x="2933666" y="2168997"/>
              <a:ext cx="1053137" cy="338554"/>
            </a:xfrm>
            <a:prstGeom prst="rect">
              <a:avLst/>
            </a:prstGeom>
            <a:noFill/>
          </p:spPr>
          <p:txBody>
            <a:bodyPr wrap="square" rtlCol="0">
              <a:spAutoFit/>
            </a:bodyPr>
            <a:lstStyle/>
            <a:p>
              <a:r>
                <a:rPr lang="zh-CN" altLang="en-US" sz="1600" b="1" dirty="0"/>
                <a:t>训练集</a:t>
              </a:r>
              <a:endParaRPr lang="zh-CN" altLang="en-US" sz="1600" b="1" dirty="0"/>
            </a:p>
          </p:txBody>
        </p:sp>
        <p:pic>
          <p:nvPicPr>
            <p:cNvPr id="53" name="图片 52"/>
            <p:cNvPicPr>
              <a:picLocks noChangeAspect="1"/>
            </p:cNvPicPr>
            <p:nvPr/>
          </p:nvPicPr>
          <p:blipFill>
            <a:blip r:embed="rId1"/>
            <a:stretch>
              <a:fillRect/>
            </a:stretch>
          </p:blipFill>
          <p:spPr>
            <a:xfrm>
              <a:off x="2588737" y="2551404"/>
              <a:ext cx="1355756" cy="702813"/>
            </a:xfrm>
            <a:prstGeom prst="rect">
              <a:avLst/>
            </a:prstGeom>
          </p:spPr>
        </p:pic>
      </p:grpSp>
      <p:grpSp>
        <p:nvGrpSpPr>
          <p:cNvPr id="54" name="组合 53"/>
          <p:cNvGrpSpPr/>
          <p:nvPr/>
        </p:nvGrpSpPr>
        <p:grpSpPr>
          <a:xfrm>
            <a:off x="5549618" y="4621507"/>
            <a:ext cx="1258983" cy="1190796"/>
            <a:chOff x="4008942" y="2663814"/>
            <a:chExt cx="1024912" cy="1190796"/>
          </a:xfrm>
        </p:grpSpPr>
        <p:grpSp>
          <p:nvGrpSpPr>
            <p:cNvPr id="55" name="组合 54"/>
            <p:cNvGrpSpPr/>
            <p:nvPr/>
          </p:nvGrpSpPr>
          <p:grpSpPr>
            <a:xfrm>
              <a:off x="4008942" y="3029943"/>
              <a:ext cx="1024912" cy="824667"/>
              <a:chOff x="4534163" y="3001754"/>
              <a:chExt cx="889175" cy="624577"/>
            </a:xfrm>
          </p:grpSpPr>
          <p:sp>
            <p:nvSpPr>
              <p:cNvPr id="58" name="矩形: 圆角 57"/>
              <p:cNvSpPr/>
              <p:nvPr/>
            </p:nvSpPr>
            <p:spPr>
              <a:xfrm>
                <a:off x="4534163" y="3001754"/>
                <a:ext cx="889175" cy="62457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9" name="图片 58"/>
              <p:cNvPicPr>
                <a:picLocks noChangeAspect="1"/>
              </p:cNvPicPr>
              <p:nvPr/>
            </p:nvPicPr>
            <p:blipFill>
              <a:blip r:embed="rId2"/>
              <a:stretch>
                <a:fillRect/>
              </a:stretch>
            </p:blipFill>
            <p:spPr>
              <a:xfrm>
                <a:off x="4660323" y="3071122"/>
                <a:ext cx="636854" cy="466660"/>
              </a:xfrm>
              <a:prstGeom prst="rect">
                <a:avLst/>
              </a:prstGeom>
            </p:spPr>
          </p:pic>
        </p:grpSp>
        <p:sp>
          <p:nvSpPr>
            <p:cNvPr id="56" name="文本框 55"/>
            <p:cNvSpPr txBox="1"/>
            <p:nvPr/>
          </p:nvSpPr>
          <p:spPr>
            <a:xfrm>
              <a:off x="4199610" y="2663814"/>
              <a:ext cx="643574" cy="338554"/>
            </a:xfrm>
            <a:prstGeom prst="rect">
              <a:avLst/>
            </a:prstGeom>
            <a:noFill/>
          </p:spPr>
          <p:txBody>
            <a:bodyPr wrap="square" rtlCol="0">
              <a:spAutoFit/>
            </a:bodyPr>
            <a:lstStyle/>
            <a:p>
              <a:r>
                <a:rPr lang="en-US" altLang="zh-CN" sz="1600" b="1" dirty="0"/>
                <a:t>model</a:t>
              </a:r>
              <a:endParaRPr lang="zh-CN" altLang="en-US" sz="1600" b="1" dirty="0"/>
            </a:p>
          </p:txBody>
        </p:sp>
      </p:grpSp>
      <p:cxnSp>
        <p:nvCxnSpPr>
          <p:cNvPr id="63" name="直接箭头连接符 62"/>
          <p:cNvCxnSpPr/>
          <p:nvPr/>
        </p:nvCxnSpPr>
        <p:spPr>
          <a:xfrm>
            <a:off x="3968566" y="5371245"/>
            <a:ext cx="15094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079138" y="4715510"/>
            <a:ext cx="1354169" cy="584775"/>
          </a:xfrm>
          <a:prstGeom prst="rect">
            <a:avLst/>
          </a:prstGeom>
        </p:spPr>
        <p:txBody>
          <a:bodyPr wrap="square">
            <a:spAutoFit/>
          </a:bodyPr>
          <a:lstStyle/>
          <a:p>
            <a:r>
              <a:rPr lang="zh-CN" altLang="en-US" sz="1600" b="1" dirty="0">
                <a:latin typeface="Courier New" panose="02070309020205020404" pitchFamily="49" charset="0"/>
                <a:cs typeface="Courier New" panose="02070309020205020404" pitchFamily="49" charset="0"/>
              </a:rPr>
              <a:t>train_X, train_y</a:t>
            </a:r>
            <a:endParaRPr lang="zh-CN" altLang="en-US" sz="1600" dirty="0"/>
          </a:p>
        </p:txBody>
      </p:sp>
    </p:spTree>
    <p:custDataLst>
      <p:tags r:id="rId3"/>
    </p:custDataLst>
  </p:cSld>
  <p:clrMapOvr>
    <a:masterClrMapping/>
  </p:clrMapOvr>
</p:sld>
</file>

<file path=ppt/tags/tag1.xml><?xml version="1.0" encoding="utf-8"?>
<p:tagLst xmlns:p="http://schemas.openxmlformats.org/presentationml/2006/main">
  <p:tag name="MH" val="20160830110146"/>
  <p:tag name="MH_LIBRARY" val="CONTENTS"/>
  <p:tag name="MH_TYPE" val="NUMBER"/>
  <p:tag name="ID" val="553512"/>
  <p:tag name="MH_ORDER" val="1"/>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MH" val="20160830110146"/>
  <p:tag name="MH_LIBRARY" val="CONTENTS"/>
  <p:tag name="MH_TYPE" val="ENTRY"/>
  <p:tag name="ID" val="553512"/>
  <p:tag name="MH_ORDER" val="1"/>
</p:tagLst>
</file>

<file path=ppt/tags/tag12.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MH" val="20160830110146"/>
  <p:tag name="MH_LIBRARY" val="CONTENTS"/>
  <p:tag name="MH_TYPE" val="NUMBER"/>
  <p:tag name="ID" val="553512"/>
  <p:tag name="MH_ORDER" val="2"/>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MH" val="20160830110146"/>
  <p:tag name="MH_LIBRARY" val="CONTENTS"/>
  <p:tag name="MH_TYPE" val="ENTRY"/>
  <p:tag name="ID" val="553512"/>
  <p:tag name="MH_ORDER" val="1"/>
</p:tagLst>
</file>

<file path=ppt/tags/tag22.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ags/tag23.xml><?xml version="1.0" encoding="utf-8"?>
<p:tagLst xmlns:p="http://schemas.openxmlformats.org/presentationml/2006/main">
  <p:tag name="KSO_WM_BEAUTIFY_FLAG" val="#wm#"/>
  <p:tag name="KSO_WM_TEMPLATE_CATEGORY" val="custom"/>
  <p:tag name="KSO_WM_TEMPLATE_INDEX" val="20184553"/>
</p:tagLst>
</file>

<file path=ppt/tags/tag24.xml><?xml version="1.0" encoding="utf-8"?>
<p:tagLst xmlns:p="http://schemas.openxmlformats.org/presentationml/2006/main">
  <p:tag name="KSO_WM_BEAUTIFY_FLAG" val="#wm#"/>
  <p:tag name="KSO_WM_TEMPLATE_CATEGORY" val="custom"/>
  <p:tag name="KSO_WM_TEMPLATE_INDEX" val="20184553"/>
</p:tagLst>
</file>

<file path=ppt/tags/tag25.xml><?xml version="1.0" encoding="utf-8"?>
<p:tagLst xmlns:p="http://schemas.openxmlformats.org/presentationml/2006/main">
  <p:tag name="KSO_WM_BEAUTIFY_FLAG" val="#wm#"/>
  <p:tag name="KSO_WM_TEMPLATE_CATEGORY" val="custom"/>
  <p:tag name="KSO_WM_TEMPLATE_INDEX" val="20184553"/>
</p:tagLst>
</file>

<file path=ppt/tags/tag26.xml><?xml version="1.0" encoding="utf-8"?>
<p:tagLst xmlns:p="http://schemas.openxmlformats.org/presentationml/2006/main">
  <p:tag name="KSO_WM_BEAUTIFY_FLAG" val="#wm#"/>
  <p:tag name="KSO_WM_TEMPLATE_CATEGORY" val="custom"/>
  <p:tag name="KSO_WM_TEMPLATE_INDEX" val="20184553"/>
</p:tagLst>
</file>

<file path=ppt/tags/tag27.xml><?xml version="1.0" encoding="utf-8"?>
<p:tagLst xmlns:p="http://schemas.openxmlformats.org/presentationml/2006/main">
  <p:tag name="KSO_WM_BEAUTIFY_FLAG" val="#wm#"/>
  <p:tag name="KSO_WM_TEMPLATE_CATEGORY" val="custom"/>
  <p:tag name="KSO_WM_TEMPLATE_INDEX" val="20184553"/>
</p:tagLst>
</file>

<file path=ppt/tags/tag28.xml><?xml version="1.0" encoding="utf-8"?>
<p:tagLst xmlns:p="http://schemas.openxmlformats.org/presentationml/2006/main">
  <p:tag name="KSO_WM_BEAUTIFY_FLAG" val="#wm#"/>
  <p:tag name="KSO_WM_TEMPLATE_CATEGORY" val="custom"/>
  <p:tag name="KSO_WM_TEMPLATE_INDEX" val="20184553"/>
</p:tagLst>
</file>

<file path=ppt/tags/tag29.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MH" val="20160830110146"/>
  <p:tag name="MH_LIBRARY" val="CONTENTS"/>
  <p:tag name="MH_TYPE" val="NUMBER"/>
  <p:tag name="ID" val="553512"/>
  <p:tag name="MH_ORDER" val="3"/>
</p:tagLst>
</file>

<file path=ppt/tags/tag30.xml><?xml version="1.0" encoding="utf-8"?>
<p:tagLst xmlns:p="http://schemas.openxmlformats.org/presentationml/2006/main">
  <p:tag name="KSO_WM_BEAUTIFY_FLAG" val="#wm#"/>
  <p:tag name="KSO_WM_TEMPLATE_CATEGORY" val="custom"/>
  <p:tag name="KSO_WM_TEMPLATE_INDEX" val="20184553"/>
</p:tagLst>
</file>

<file path=ppt/tags/tag31.xml><?xml version="1.0" encoding="utf-8"?>
<p:tagLst xmlns:p="http://schemas.openxmlformats.org/presentationml/2006/main">
  <p:tag name="KSO_WM_BEAUTIFY_FLAG" val="#wm#"/>
  <p:tag name="KSO_WM_TEMPLATE_CATEGORY" val="custom"/>
  <p:tag name="KSO_WM_TEMPLATE_INDEX" val="20184553"/>
</p:tagLst>
</file>

<file path=ppt/tags/tag32.xml><?xml version="1.0" encoding="utf-8"?>
<p:tagLst xmlns:p="http://schemas.openxmlformats.org/presentationml/2006/main">
  <p:tag name="KSO_WM_BEAUTIFY_FLAG" val="#wm#"/>
  <p:tag name="KSO_WM_TEMPLATE_CATEGORY" val="custom"/>
  <p:tag name="KSO_WM_TEMPLATE_INDEX" val="20184553"/>
</p:tagLst>
</file>

<file path=ppt/tags/tag33.xml><?xml version="1.0" encoding="utf-8"?>
<p:tagLst xmlns:p="http://schemas.openxmlformats.org/presentationml/2006/main">
  <p:tag name="KSO_WM_BEAUTIFY_FLAG" val="#wm#"/>
  <p:tag name="KSO_WM_TEMPLATE_CATEGORY" val="custom"/>
  <p:tag name="KSO_WM_TEMPLATE_INDEX" val="20184553"/>
</p:tagLst>
</file>

<file path=ppt/tags/tag34.xml><?xml version="1.0" encoding="utf-8"?>
<p:tagLst xmlns:p="http://schemas.openxmlformats.org/presentationml/2006/main">
  <p:tag name="KSO_WM_BEAUTIFY_FLAG" val="#wm#"/>
  <p:tag name="KSO_WM_TEMPLATE_CATEGORY" val="custom"/>
  <p:tag name="KSO_WM_TEMPLATE_INDEX" val="20184553"/>
</p:tagLst>
</file>

<file path=ppt/tags/tag35.xml><?xml version="1.0" encoding="utf-8"?>
<p:tagLst xmlns:p="http://schemas.openxmlformats.org/presentationml/2006/main">
  <p:tag name="KSO_WM_BEAUTIFY_FLAG" val="#wm#"/>
  <p:tag name="KSO_WM_TEMPLATE_CATEGORY" val="custom"/>
  <p:tag name="KSO_WM_TEMPLATE_INDEX" val="20184553"/>
</p:tagLst>
</file>

<file path=ppt/tags/tag36.xml><?xml version="1.0" encoding="utf-8"?>
<p:tagLst xmlns:p="http://schemas.openxmlformats.org/presentationml/2006/main">
  <p:tag name="KSO_WM_BEAUTIFY_FLAG" val="#wm#"/>
  <p:tag name="KSO_WM_TEMPLATE_CATEGORY" val="custom"/>
  <p:tag name="KSO_WM_TEMPLATE_INDEX" val="20184553"/>
</p:tagLst>
</file>

<file path=ppt/tags/tag37.xml><?xml version="1.0" encoding="utf-8"?>
<p:tagLst xmlns:p="http://schemas.openxmlformats.org/presentationml/2006/main">
  <p:tag name="KSO_WM_BEAUTIFY_FLAG" val="#wm#"/>
  <p:tag name="KSO_WM_TEMPLATE_CATEGORY" val="custom"/>
  <p:tag name="KSO_WM_TEMPLATE_INDEX" val="20184553"/>
</p:tagLst>
</file>

<file path=ppt/tags/tag38.xml><?xml version="1.0" encoding="utf-8"?>
<p:tagLst xmlns:p="http://schemas.openxmlformats.org/presentationml/2006/main">
  <p:tag name="KSO_WM_BEAUTIFY_FLAG" val="#wm#"/>
  <p:tag name="KSO_WM_TEMPLATE_CATEGORY" val="custom"/>
  <p:tag name="KSO_WM_TEMPLATE_INDEX" val="20184553"/>
</p:tagLst>
</file>

<file path=ppt/tags/tag39.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MH" val="20160830110146"/>
  <p:tag name="MH_LIBRARY" val="CONTENTS"/>
  <p:tag name="MH_TYPE" val="ENTRY"/>
  <p:tag name="ID" val="553512"/>
  <p:tag name="MH_ORDER" val="1"/>
</p:tagLst>
</file>

<file path=ppt/tags/tag40.xml><?xml version="1.0" encoding="utf-8"?>
<p:tagLst xmlns:p="http://schemas.openxmlformats.org/presentationml/2006/main">
  <p:tag name="KSO_WM_BEAUTIFY_FLAG" val="#wm#"/>
  <p:tag name="KSO_WM_TEMPLATE_CATEGORY" val="custom"/>
  <p:tag name="KSO_WM_TEMPLATE_INDEX" val="20184553"/>
</p:tagLst>
</file>

<file path=ppt/tags/tag41.xml><?xml version="1.0" encoding="utf-8"?>
<p:tagLst xmlns:p="http://schemas.openxmlformats.org/presentationml/2006/main">
  <p:tag name="KSO_WM_BEAUTIFY_FLAG" val="#wm#"/>
  <p:tag name="KSO_WM_TEMPLATE_CATEGORY" val="custom"/>
  <p:tag name="KSO_WM_TEMPLATE_INDEX" val="20184553"/>
</p:tagLst>
</file>

<file path=ppt/tags/tag42.xml><?xml version="1.0" encoding="utf-8"?>
<p:tagLst xmlns:p="http://schemas.openxmlformats.org/presentationml/2006/main">
  <p:tag name="KSO_WM_BEAUTIFY_FLAG" val="#wm#"/>
  <p:tag name="KSO_WM_TEMPLATE_CATEGORY" val="custom"/>
  <p:tag name="KSO_WM_TEMPLATE_INDEX" val="20184553"/>
</p:tagLst>
</file>

<file path=ppt/tags/tag43.xml><?xml version="1.0" encoding="utf-8"?>
<p:tagLst xmlns:p="http://schemas.openxmlformats.org/presentationml/2006/main">
  <p:tag name="KSO_WM_BEAUTIFY_FLAG" val="#wm#"/>
  <p:tag name="KSO_WM_TEMPLATE_CATEGORY" val="custom"/>
  <p:tag name="KSO_WM_TEMPLATE_INDEX" val="20184553"/>
</p:tagLst>
</file>

<file path=ppt/tags/tag44.xml><?xml version="1.0" encoding="utf-8"?>
<p:tagLst xmlns:p="http://schemas.openxmlformats.org/presentationml/2006/main">
  <p:tag name="KSO_WM_BEAUTIFY_FLAG" val="#wm#"/>
  <p:tag name="KSO_WM_TEMPLATE_CATEGORY" val="custom"/>
  <p:tag name="KSO_WM_TEMPLATE_INDEX" val="20184553"/>
</p:tagLst>
</file>

<file path=ppt/tags/tag45.xml><?xml version="1.0" encoding="utf-8"?>
<p:tagLst xmlns:p="http://schemas.openxmlformats.org/presentationml/2006/main">
  <p:tag name="KSO_WM_BEAUTIFY_FLAG" val="#wm#"/>
  <p:tag name="KSO_WM_TEMPLATE_CATEGORY" val="custom"/>
  <p:tag name="KSO_WM_TEMPLATE_INDEX" val="20184553"/>
</p:tagLst>
</file>

<file path=ppt/tags/tag46.xml><?xml version="1.0" encoding="utf-8"?>
<p:tagLst xmlns:p="http://schemas.openxmlformats.org/presentationml/2006/main">
  <p:tag name="KSO_WM_BEAUTIFY_FLAG" val="#wm#"/>
  <p:tag name="KSO_WM_TEMPLATE_CATEGORY" val="custom"/>
  <p:tag name="KSO_WM_TEMPLATE_INDEX" val="20184553"/>
</p:tagLst>
</file>

<file path=ppt/tags/tag47.xml><?xml version="1.0" encoding="utf-8"?>
<p:tagLst xmlns:p="http://schemas.openxmlformats.org/presentationml/2006/main">
  <p:tag name="KSO_WM_BEAUTIFY_FLAG" val="#wm#"/>
  <p:tag name="KSO_WM_TEMPLATE_CATEGORY" val="custom"/>
  <p:tag name="KSO_WM_TEMPLATE_INDEX" val="20184553"/>
</p:tagLst>
</file>

<file path=ppt/tags/tag48.xml><?xml version="1.0" encoding="utf-8"?>
<p:tagLst xmlns:p="http://schemas.openxmlformats.org/presentationml/2006/main">
  <p:tag name="KSO_WM_BEAUTIFY_FLAG" val="#wm#"/>
  <p:tag name="KSO_WM_TEMPLATE_CATEGORY" val="custom"/>
  <p:tag name="KSO_WM_TEMPLATE_INDEX" val="20184553"/>
</p:tagLst>
</file>

<file path=ppt/tags/tag49.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MH" val="20160830110146"/>
  <p:tag name="MH_LIBRARY" val="CONTENTS"/>
  <p:tag name="MH_TYPE" val="ENTRY"/>
  <p:tag name="ID" val="553512"/>
  <p:tag name="MH_ORDER" val="1"/>
</p:tagLst>
</file>

<file path=ppt/tags/tag50.xml><?xml version="1.0" encoding="utf-8"?>
<p:tagLst xmlns:p="http://schemas.openxmlformats.org/presentationml/2006/main">
  <p:tag name="KSO_WM_BEAUTIFY_FLAG" val="#wm#"/>
  <p:tag name="KSO_WM_TEMPLATE_CATEGORY" val="custom"/>
  <p:tag name="KSO_WM_TEMPLATE_INDEX" val="20184553"/>
</p:tagLst>
</file>

<file path=ppt/tags/tag51.xml><?xml version="1.0" encoding="utf-8"?>
<p:tagLst xmlns:p="http://schemas.openxmlformats.org/presentationml/2006/main">
  <p:tag name="KSO_WM_BEAUTIFY_FLAG" val="#wm#"/>
  <p:tag name="KSO_WM_TEMPLATE_CATEGORY" val="custom"/>
  <p:tag name="KSO_WM_TEMPLATE_INDEX" val="20184553"/>
</p:tagLst>
</file>

<file path=ppt/tags/tag52.xml><?xml version="1.0" encoding="utf-8"?>
<p:tagLst xmlns:p="http://schemas.openxmlformats.org/presentationml/2006/main">
  <p:tag name="KSO_WM_BEAUTIFY_FLAG" val="#wm#"/>
  <p:tag name="KSO_WM_TEMPLATE_CATEGORY" val="custom"/>
  <p:tag name="KSO_WM_TEMPLATE_INDEX" val="20184553"/>
</p:tagLst>
</file>

<file path=ppt/tags/tag53.xml><?xml version="1.0" encoding="utf-8"?>
<p:tagLst xmlns:p="http://schemas.openxmlformats.org/presentationml/2006/main">
  <p:tag name="KSO_WM_BEAUTIFY_FLAG" val="#wm#"/>
  <p:tag name="KSO_WM_TEMPLATE_CATEGORY" val="custom"/>
  <p:tag name="KSO_WM_TEMPLATE_INDEX" val="20184553"/>
</p:tagLst>
</file>

<file path=ppt/tags/tag54.xml><?xml version="1.0" encoding="utf-8"?>
<p:tagLst xmlns:p="http://schemas.openxmlformats.org/presentationml/2006/main">
  <p:tag name="KSO_WM_BEAUTIFY_FLAG" val="#wm#"/>
  <p:tag name="KSO_WM_TEMPLATE_CATEGORY" val="custom"/>
  <p:tag name="KSO_WM_TEMPLATE_INDEX" val="20184553"/>
</p:tagLst>
</file>

<file path=ppt/tags/tag55.xml><?xml version="1.0" encoding="utf-8"?>
<p:tagLst xmlns:p="http://schemas.openxmlformats.org/presentationml/2006/main">
  <p:tag name="KSO_WM_BEAUTIFY_FLAG" val="#wm#"/>
  <p:tag name="KSO_WM_TEMPLATE_CATEGORY" val="custom"/>
  <p:tag name="KSO_WM_TEMPLATE_INDEX" val="20184553"/>
</p:tagLst>
</file>

<file path=ppt/tags/tag56.xml><?xml version="1.0" encoding="utf-8"?>
<p:tagLst xmlns:p="http://schemas.openxmlformats.org/presentationml/2006/main">
  <p:tag name="KSO_WM_BEAUTIFY_FLAG" val="#wm#"/>
  <p:tag name="KSO_WM_TEMPLATE_CATEGORY" val="custom"/>
  <p:tag name="KSO_WM_TEMPLATE_INDEX" val="20184553"/>
</p:tagLst>
</file>

<file path=ppt/tags/tag57.xml><?xml version="1.0" encoding="utf-8"?>
<p:tagLst xmlns:p="http://schemas.openxmlformats.org/presentationml/2006/main">
  <p:tag name="KSO_WM_BEAUTIFY_FLAG" val="#wm#"/>
  <p:tag name="KSO_WM_TEMPLATE_CATEGORY" val="custom"/>
  <p:tag name="KSO_WM_TEMPLATE_INDEX" val="20184553"/>
</p:tagLst>
</file>

<file path=ppt/tags/tag58.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MH" val="20160830110146"/>
  <p:tag name="MH_LIBRARY" val="CONTENTS"/>
  <p:tag name="MH_TYPE" val="ENTRY"/>
  <p:tag name="ID" val="553512"/>
  <p:tag name="MH_ORDER" val="1"/>
</p:tagLst>
</file>

<file path=ppt/tags/tag7.xml><?xml version="1.0" encoding="utf-8"?>
<p:tagLst xmlns:p="http://schemas.openxmlformats.org/presentationml/2006/main">
  <p:tag name="KSO_WM_BEAUTIFY_FLAG" val="#wm#"/>
  <p:tag name="KSO_WM_TEMPLATE_CATEGORY" val="custom"/>
  <p:tag name="KSO_WM_TEMPLATE_INDEX" val="20187308"/>
</p:tagLst>
</file>

<file path=ppt/tags/tag8.xml><?xml version="1.0" encoding="utf-8"?>
<p:tagLst xmlns:p="http://schemas.openxmlformats.org/presentationml/2006/main">
  <p:tag name="MH" val="20160830110146"/>
  <p:tag name="MH_LIBRARY" val="CONTENTS"/>
  <p:tag name="MH_TYPE" val="ENTRY"/>
  <p:tag name="ID" val="553512"/>
  <p:tag name="MH_ORDER" val="1"/>
</p:tagLst>
</file>

<file path=ppt/tags/tag9.xml><?xml version="1.0" encoding="utf-8"?>
<p:tagLst xmlns:p="http://schemas.openxmlformats.org/presentationml/2006/main">
  <p:tag name="KSO_WM_SLIDE_ID" val="custom20187308_1"/>
  <p:tag name="KSO_WM_SLIDE_TYPE" val="title"/>
  <p:tag name="KSO_WM_SLIDE_SUBTYPE" val="pureTxt"/>
  <p:tag name="KSO_WM_SLIDE_ITEM_CNT" val="2"/>
  <p:tag name="KSO_WM_SLIDE_INDEX" val="1"/>
  <p:tag name="KSO_WM_TAG_VERSION" val="1.0"/>
  <p:tag name="KSO_WM_BEAUTIFY_FLAG" val="#wm#"/>
  <p:tag name="KSO_WM_TEMPLATE_CATEGORY" val="custom"/>
  <p:tag name="KSO_WM_TEMPLATE_INDEX" val="20187308"/>
  <p:tag name="KSO_WM_SLIDE_LAYOUT" val="a_b"/>
  <p:tag name="KSO_WM_SLIDE_LAYOUT_CNT" val="1_1"/>
  <p:tag name="KSO_WM_TEMPLATE_THUMBS_INDEX" val="1、2、3、6、8、10、11、12、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8712</Words>
  <Application>WPS 演示</Application>
  <PresentationFormat>宽屏</PresentationFormat>
  <Paragraphs>714</Paragraphs>
  <Slides>53</Slides>
  <Notes>30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72" baseType="lpstr">
      <vt:lpstr>Arial</vt:lpstr>
      <vt:lpstr>宋体</vt:lpstr>
      <vt:lpstr>Wingdings</vt:lpstr>
      <vt:lpstr>微软雅黑</vt:lpstr>
      <vt:lpstr>Noto Sans S Chinese Light</vt:lpstr>
      <vt:lpstr>Segoe Print</vt:lpstr>
      <vt:lpstr>Times New Roman</vt:lpstr>
      <vt:lpstr>思源黑体 CN Medium</vt:lpstr>
      <vt:lpstr>黑体</vt:lpstr>
      <vt:lpstr>Courier New</vt:lpstr>
      <vt:lpstr>Calibri</vt:lpstr>
      <vt:lpstr>Arial Unicode MS</vt:lpstr>
      <vt:lpstr>Calibri Light</vt:lpstr>
      <vt:lpstr>Helvetica</vt:lpstr>
      <vt:lpstr>等线</vt:lpstr>
      <vt:lpstr>Office 主题</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mayy</dc:creator>
  <cp:lastModifiedBy>Administrator</cp:lastModifiedBy>
  <cp:revision>164</cp:revision>
  <dcterms:created xsi:type="dcterms:W3CDTF">2016-11-25T06:52:00Z</dcterms:created>
  <dcterms:modified xsi:type="dcterms:W3CDTF">2025-03-07T00:29:47Z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888302C0A33A4527B48792D3B4D7E301</vt:lpwstr>
  </property>
  <property fmtid="{D5CDD505-2E9C-101B-9397-08002B2CF9AE}" pid="3" name="KSOProductBuildVer">
    <vt:lpwstr>2052-11.3.0.8513</vt:lpwstr>
  </property>
</Properties>
</file>