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720" r:id="rId5"/>
    <p:sldId id="721" r:id="rId6"/>
    <p:sldId id="722" r:id="rId7"/>
    <p:sldId id="728" r:id="rId8"/>
    <p:sldId id="741" r:id="rId9"/>
  </p:sldIdLst>
  <p:sldSz cx="12192000" cy="6858000"/>
  <p:notesSz cx="7103745" cy="10234295"/>
  <p:embeddedFontLst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EE"/>
    <a:srgbClr val="E38E84"/>
    <a:srgbClr val="BF1229"/>
    <a:srgbClr val="1691B5"/>
    <a:srgbClr val="367C1E"/>
    <a:srgbClr val="B5CC48"/>
    <a:srgbClr val="44128D"/>
    <a:srgbClr val="805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32</a:t>
            </a:r>
            <a:r>
              <a:rPr lang="zh-CN" altLang="en-US"/>
              <a:t>学时  深的</a:t>
            </a:r>
            <a:r>
              <a:rPr lang="en-US" altLang="zh-CN"/>
              <a:t>48</a:t>
            </a:r>
            <a:r>
              <a:rPr lang="zh-CN" altLang="en-US"/>
              <a:t>学时  </a:t>
            </a:r>
            <a:r>
              <a:rPr lang="en-US" altLang="zh-CN"/>
              <a:t>2</a:t>
            </a:r>
            <a:r>
              <a:rPr lang="zh-CN" altLang="en-US"/>
              <a:t>学分</a:t>
            </a:r>
            <a:r>
              <a:rPr lang="en-US" altLang="zh-CN"/>
              <a:t>48 3</a:t>
            </a:r>
            <a:r>
              <a:rPr lang="zh-CN" altLang="en-US"/>
              <a:t>学分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B4BD75-86EB-44D2-B751-27C2C604DE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红线标出重要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A99E-ADE8-4A70-A149-15A9D7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红线标出重要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A99E-ADE8-4A70-A149-15A9D7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红线标出重要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A99E-ADE8-4A70-A149-15A9D7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红线标出重要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A99E-ADE8-4A70-A149-15A9D7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红线标出重要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A99E-ADE8-4A70-A149-15A9D77BD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biLevel thresh="50000"/>
            <a:lum bright="94000"/>
          </a:blip>
          <a:srcRect t="43964" b="1633"/>
          <a:stretch>
            <a:fillRect/>
          </a:stretch>
        </p:blipFill>
        <p:spPr>
          <a:xfrm>
            <a:off x="10160" y="0"/>
            <a:ext cx="12181840" cy="3880485"/>
          </a:xfrm>
          <a:prstGeom prst="rect">
            <a:avLst/>
          </a:prstGeom>
        </p:spPr>
      </p:pic>
      <p:pic>
        <p:nvPicPr>
          <p:cNvPr id="6" name="图片 5" descr="至诚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1784350"/>
            <a:ext cx="2139315" cy="2072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4138295" y="2105025"/>
            <a:ext cx="583692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2860" rIns="22860">
            <a:spAutoFit/>
          </a:bodyPr>
          <a:lstStyle>
            <a:lvl1pPr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1pPr>
            <a:lvl2pPr marL="742950" indent="-285750"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2pPr>
            <a:lvl3pPr marL="1143000" indent="-228600"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3pPr>
            <a:lvl4pPr marL="1600200" indent="-228600"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4pPr>
            <a:lvl5pPr marL="2057400" indent="-228600"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5pPr>
            <a:lvl6pPr marL="2514600" indent="-228600" defTabSz="243713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6pPr>
            <a:lvl7pPr marL="2971800" indent="-228600" defTabSz="243713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7pPr>
            <a:lvl8pPr marL="3429000" indent="-228600" defTabSz="243713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8pPr>
            <a:lvl9pPr marL="3886200" indent="-228600" defTabSz="243713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27282D"/>
                </a:solidFill>
                <a:latin typeface="Calibri" charset="0"/>
                <a:cs typeface="Calibri" charset="0"/>
                <a:sym typeface="Calibri" charset="0"/>
              </a:defRPr>
            </a:lvl9pPr>
          </a:lstStyle>
          <a:p>
            <a:pPr lvl="0" algn="l" defTabSz="1218565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latin typeface="Kaiti SC Bold" panose="02010600040101010101" charset="-122"/>
                <a:ea typeface="Kaiti SC Bold" panose="02010600040101010101" charset="-122"/>
                <a:cs typeface="Xingkai TC Light" panose="02010800040101010101" charset="-122"/>
                <a:sym typeface="Helvetica" pitchFamily="34" charset="0"/>
              </a:rPr>
              <a:t>软件质量与测试</a:t>
            </a:r>
            <a:endParaRPr lang="zh-CN" altLang="en-US" sz="6000">
              <a:solidFill>
                <a:schemeClr val="accent1">
                  <a:lumMod val="75000"/>
                </a:schemeClr>
              </a:solidFill>
              <a:latin typeface="Kaiti SC Bold" panose="02010600040101010101" charset="-122"/>
              <a:ea typeface="Kaiti SC Bold" panose="02010600040101010101" charset="-122"/>
              <a:cs typeface="Arial Regular" panose="020B0704020202020204" charset="0"/>
              <a:sym typeface="Helvetica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8755" y="32118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i="1">
                <a:solidFill>
                  <a:schemeClr val="accent1">
                    <a:lumMod val="75000"/>
                  </a:schemeClr>
                </a:solidFill>
                <a:latin typeface="Times New Roman Italic" panose="02020603050405020304" charset="0"/>
                <a:ea typeface="微软雅黑" charset="0"/>
                <a:cs typeface="Times New Roman Italic" panose="02020603050405020304" charset="0"/>
                <a:sym typeface="Helvetica" pitchFamily="34" charset="0"/>
              </a:rPr>
              <a:t>Software Quality and Testing</a:t>
            </a:r>
            <a:endParaRPr lang="zh-CN" altLang="en-US" sz="3600" i="1">
              <a:solidFill>
                <a:schemeClr val="accent1">
                  <a:lumMod val="75000"/>
                </a:schemeClr>
              </a:solidFill>
              <a:latin typeface="Times New Roman Italic" panose="02020603050405020304" charset="0"/>
              <a:ea typeface="微软雅黑" charset="0"/>
              <a:cs typeface="Times New Roman Italic" panose="02020603050405020304" charset="0"/>
              <a:sym typeface="Helvetica" pitchFamily="34" charset="0"/>
            </a:endParaRPr>
          </a:p>
        </p:txBody>
      </p:sp>
      <p:sp>
        <p:nvSpPr>
          <p:cNvPr id="1555459" name="副标题 1555458"/>
          <p:cNvSpPr>
            <a:spLocks noGrp="1"/>
          </p:cNvSpPr>
          <p:nvPr>
            <p:ph type="subTitle" idx="1"/>
          </p:nvPr>
        </p:nvSpPr>
        <p:spPr>
          <a:xfrm>
            <a:off x="4243388" y="5754370"/>
            <a:ext cx="3930650" cy="661988"/>
          </a:xfrm>
        </p:spPr>
        <p:txBody>
          <a:bodyPr anchor="ctr" anchorCtr="0"/>
          <a:p>
            <a:pPr marL="0" indent="0" algn="ctr" defTabSz="914400">
              <a:buSzPct val="90000"/>
              <a:buNone/>
            </a:pPr>
            <a:r>
              <a:rPr lang="zh-CN" altLang="en-US" b="1" i="1" kern="1200" baseline="0" dirty="0">
                <a:solidFill>
                  <a:schemeClr val="hlink"/>
                </a:solidFill>
                <a:latin typeface="Arial" panose="020B0704020202020204" pitchFamily="34" charset="0"/>
                <a:ea typeface="华文隶书" pitchFamily="2" charset="-122"/>
              </a:rPr>
              <a:t>计算机工程系</a:t>
            </a:r>
            <a:endParaRPr lang="en-US" altLang="zh-CN" b="1" kern="1200" baseline="0">
              <a:solidFill>
                <a:schemeClr val="hlink"/>
              </a:solidFill>
              <a:latin typeface="Arial" panose="020B0704020202020204" pitchFamily="34" charset="0"/>
              <a:ea typeface="华文隶书" pitchFamily="2" charset="-122"/>
            </a:endParaRPr>
          </a:p>
        </p:txBody>
      </p:sp>
    </p:spTree>
  </p:cSld>
  <p:clrMapOvr>
    <a:masterClrMapping/>
  </p:clrMapOvr>
  <p:transition advTm="6316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050" y="1094105"/>
            <a:ext cx="80816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城市的电话号码由两部分组成。这两部分的名称和内容分别如下。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地区码：以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开头的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位或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位数字（包括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电话号码：以非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、非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开头的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位或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数字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假定被调试的程序能接收一切符合上述规定的电话号码，拒绝所有不符合规定的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号码。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kumimoji="0" lang="zh-CN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等价类划分法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设计测试用例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D2364C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287611"/>
            <a:ext cx="4830445" cy="504190"/>
            <a:chOff x="0" y="287611"/>
            <a:chExt cx="4830445" cy="504190"/>
          </a:xfrm>
        </p:grpSpPr>
        <p:sp>
          <p:nvSpPr>
            <p:cNvPr id="40" name="矩形 39"/>
            <p:cNvSpPr/>
            <p:nvPr/>
          </p:nvSpPr>
          <p:spPr>
            <a:xfrm>
              <a:off x="0" y="364307"/>
              <a:ext cx="429078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7740" y="364307"/>
              <a:ext cx="172120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2" name="文本"/>
            <p:cNvSpPr txBox="1"/>
            <p:nvPr/>
          </p:nvSpPr>
          <p:spPr>
            <a:xfrm>
              <a:off x="897255" y="287611"/>
              <a:ext cx="3933190" cy="50419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等价类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划分法练习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Noto Sans S Chinese Regular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704020202020204" pitchFamily="34" charset="0"/>
                <a:ea typeface="微软雅黑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7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32695" y="287655"/>
            <a:ext cx="1318260" cy="365125"/>
          </a:xfrm>
        </p:spPr>
        <p:txBody>
          <a:bodyPr/>
          <a:p>
            <a:fld id="{82F288E0-7875-42C4-84C8-98DBBD3BF4D2}" type="datetime1">
              <a:rPr lang="zh-CN" altLang="en-US" sz="1600" smtClean="0"/>
            </a:fld>
            <a:endParaRPr lang="zh-CN" altLang="en-US" sz="1600" smtClean="0"/>
          </a:p>
        </p:txBody>
      </p:sp>
      <p:sp>
        <p:nvSpPr>
          <p:cNvPr id="7" name="燕尾形 6"/>
          <p:cNvSpPr/>
          <p:nvPr/>
        </p:nvSpPr>
        <p:spPr>
          <a:xfrm>
            <a:off x="1497330" y="1283970"/>
            <a:ext cx="429260" cy="365760"/>
          </a:xfrm>
          <a:prstGeom prst="chevron">
            <a:avLst/>
          </a:prstGeom>
          <a:solidFill>
            <a:srgbClr val="1691B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603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050" y="942975"/>
            <a:ext cx="881951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余额宝对于我们来说非常熟悉，平时我们会把一些闲散零钱存入余额宝来生利息。余额宝中的零钱不可以直接消费，当我们使用时，可以将余额宝的钱提现。余额宝的提现功能有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种方式：快速到账（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小时），每日最高提现额度为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元；普通到账，可提现金额为余额宝最大余额，但到账时间会慢一点。假设我们余额有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元。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一、使用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2800" b="0" u="sng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等价类划分法</a:t>
            </a:r>
            <a:r>
              <a:rPr kumimoji="0" lang="en-US" altLang="zh-CN" sz="2800" b="0" u="sng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针对提现功能设计测试用例</a:t>
            </a:r>
            <a:endParaRPr kumimoji="0" lang="zh-CN" altLang="en-US" sz="2800" b="0" u="none" strike="noStrike" kern="1200" cap="none" spc="0" normalizeH="0" baseline="0" noProof="0" dirty="0">
              <a:ln>
                <a:noFill/>
              </a:ln>
              <a:solidFill>
                <a:srgbClr val="D2364C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287611"/>
            <a:ext cx="4830445" cy="504190"/>
            <a:chOff x="0" y="287611"/>
            <a:chExt cx="4830445" cy="504190"/>
          </a:xfrm>
        </p:grpSpPr>
        <p:sp>
          <p:nvSpPr>
            <p:cNvPr id="40" name="矩形 39"/>
            <p:cNvSpPr/>
            <p:nvPr/>
          </p:nvSpPr>
          <p:spPr>
            <a:xfrm>
              <a:off x="0" y="364307"/>
              <a:ext cx="429078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7740" y="364307"/>
              <a:ext cx="172120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2" name="文本"/>
            <p:cNvSpPr txBox="1"/>
            <p:nvPr/>
          </p:nvSpPr>
          <p:spPr>
            <a:xfrm>
              <a:off x="897255" y="287611"/>
              <a:ext cx="3933190" cy="50419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等价类划分法练习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Noto Sans S Chinese Regular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704020202020204" pitchFamily="34" charset="0"/>
                <a:ea typeface="微软雅黑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7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32695" y="287655"/>
            <a:ext cx="1318260" cy="365125"/>
          </a:xfrm>
        </p:spPr>
        <p:txBody>
          <a:bodyPr/>
          <a:p>
            <a:fld id="{82F288E0-7875-42C4-84C8-98DBBD3BF4D2}" type="datetime1">
              <a:rPr lang="zh-CN" altLang="en-US" sz="1600" smtClean="0"/>
            </a:fld>
            <a:endParaRPr lang="zh-CN" altLang="en-US" sz="1600" smtClean="0"/>
          </a:p>
        </p:txBody>
      </p:sp>
      <p:sp>
        <p:nvSpPr>
          <p:cNvPr id="7" name="燕尾形 6"/>
          <p:cNvSpPr/>
          <p:nvPr/>
        </p:nvSpPr>
        <p:spPr>
          <a:xfrm>
            <a:off x="1497330" y="1132840"/>
            <a:ext cx="429260" cy="365760"/>
          </a:xfrm>
          <a:prstGeom prst="chevron">
            <a:avLst/>
          </a:prstGeom>
          <a:solidFill>
            <a:srgbClr val="1691B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60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050" y="942975"/>
            <a:ext cx="808164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上题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假设我们现在余额宝内有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元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请设计余额宝提现的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健壮性边界值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测试用例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D2364C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287611"/>
            <a:ext cx="4830445" cy="504190"/>
            <a:chOff x="0" y="287611"/>
            <a:chExt cx="4830445" cy="504190"/>
          </a:xfrm>
        </p:grpSpPr>
        <p:sp>
          <p:nvSpPr>
            <p:cNvPr id="40" name="矩形 39"/>
            <p:cNvSpPr/>
            <p:nvPr/>
          </p:nvSpPr>
          <p:spPr>
            <a:xfrm>
              <a:off x="0" y="364307"/>
              <a:ext cx="429078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7740" y="364307"/>
              <a:ext cx="172120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2" name="文本"/>
            <p:cNvSpPr txBox="1"/>
            <p:nvPr/>
          </p:nvSpPr>
          <p:spPr>
            <a:xfrm>
              <a:off x="897255" y="287611"/>
              <a:ext cx="3933190" cy="50419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边界值分析法练习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Noto Sans S Chinese Regular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704020202020204" pitchFamily="34" charset="0"/>
                <a:ea typeface="微软雅黑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7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32695" y="287655"/>
            <a:ext cx="1318260" cy="365125"/>
          </a:xfrm>
        </p:spPr>
        <p:txBody>
          <a:bodyPr/>
          <a:p>
            <a:fld id="{82F288E0-7875-42C4-84C8-98DBBD3BF4D2}" type="datetime1">
              <a:rPr lang="zh-CN" altLang="en-US" sz="1600" smtClean="0"/>
            </a:fld>
            <a:endParaRPr lang="zh-CN" altLang="en-US" sz="1600" smtClean="0"/>
          </a:p>
        </p:txBody>
      </p:sp>
      <p:sp>
        <p:nvSpPr>
          <p:cNvPr id="7" name="燕尾形 6"/>
          <p:cNvSpPr/>
          <p:nvPr/>
        </p:nvSpPr>
        <p:spPr>
          <a:xfrm>
            <a:off x="1497330" y="1132840"/>
            <a:ext cx="429260" cy="365760"/>
          </a:xfrm>
          <a:prstGeom prst="chevron">
            <a:avLst/>
          </a:prstGeom>
          <a:solidFill>
            <a:srgbClr val="1691B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60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6475" y="1094105"/>
            <a:ext cx="80816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某公司的薪资管理制度如下：员工工资分为年薪制和月薪制两种，员工的错误定位包括普通错误和严重错误两种，入股是年薪制的员工，犯普通错误扣款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，犯严重错误扣款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；如果是月薪制的员工，犯普通错误扣款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，犯严重错误扣款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8%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该公司编写了一款软件用于员工工资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计算发放。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决策表法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设计测试用例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D2364C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287611"/>
            <a:ext cx="4866640" cy="504190"/>
            <a:chOff x="0" y="287611"/>
            <a:chExt cx="4866640" cy="504190"/>
          </a:xfrm>
        </p:grpSpPr>
        <p:sp>
          <p:nvSpPr>
            <p:cNvPr id="40" name="矩形 39"/>
            <p:cNvSpPr/>
            <p:nvPr/>
          </p:nvSpPr>
          <p:spPr>
            <a:xfrm>
              <a:off x="0" y="364307"/>
              <a:ext cx="429078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7740" y="364307"/>
              <a:ext cx="172120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2" name="文本"/>
            <p:cNvSpPr txBox="1"/>
            <p:nvPr/>
          </p:nvSpPr>
          <p:spPr>
            <a:xfrm>
              <a:off x="897255" y="287611"/>
              <a:ext cx="3969385" cy="50419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决策表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法练习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Noto Sans S Chinese Regular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704020202020204" pitchFamily="34" charset="0"/>
                <a:ea typeface="微软雅黑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7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32695" y="287655"/>
            <a:ext cx="1318260" cy="365125"/>
          </a:xfrm>
        </p:spPr>
        <p:txBody>
          <a:bodyPr/>
          <a:p>
            <a:fld id="{82F288E0-7875-42C4-84C8-98DBBD3BF4D2}" type="datetime1">
              <a:rPr lang="zh-CN" altLang="en-US" sz="1600" smtClean="0"/>
            </a:fld>
            <a:endParaRPr lang="zh-CN" altLang="en-US" sz="1600" smtClean="0"/>
          </a:p>
        </p:txBody>
      </p:sp>
      <p:sp>
        <p:nvSpPr>
          <p:cNvPr id="7" name="燕尾形 6"/>
          <p:cNvSpPr/>
          <p:nvPr/>
        </p:nvSpPr>
        <p:spPr>
          <a:xfrm>
            <a:off x="1722755" y="1283970"/>
            <a:ext cx="429260" cy="365760"/>
          </a:xfrm>
          <a:prstGeom prst="chevron">
            <a:avLst/>
          </a:prstGeom>
          <a:solidFill>
            <a:srgbClr val="1691B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603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6475" y="1384935"/>
            <a:ext cx="8081645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有一个处理单价为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元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5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角钱的盒装饮料的自动售卖机软件，若投入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元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5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角硬币，按下“可乐”、“雪碧”或“红茶”按钮，相应的饮料就送出了。若投入的是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元硬币，在送出饮料的同时退换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5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角硬币。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使用</a:t>
            </a:r>
            <a:r>
              <a:rPr lang="zh-CN" altLang="en-US" sz="2800" i="1" u="sng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因果图法</a:t>
            </a:r>
            <a:r>
              <a:rPr lang="zh-CN" altLang="en-US" sz="2800" noProof="0" dirty="0">
                <a:ln>
                  <a:noFill/>
                </a:ln>
                <a:solidFill>
                  <a:srgbClr val="D2364C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设计测试用例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287611"/>
            <a:ext cx="4866640" cy="504190"/>
            <a:chOff x="0" y="287611"/>
            <a:chExt cx="4866640" cy="504190"/>
          </a:xfrm>
        </p:grpSpPr>
        <p:sp>
          <p:nvSpPr>
            <p:cNvPr id="40" name="矩形 39"/>
            <p:cNvSpPr/>
            <p:nvPr/>
          </p:nvSpPr>
          <p:spPr>
            <a:xfrm>
              <a:off x="0" y="364307"/>
              <a:ext cx="429078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37740" y="364307"/>
              <a:ext cx="172120" cy="350066"/>
            </a:xfrm>
            <a:prstGeom prst="rect">
              <a:avLst/>
            </a:prstGeom>
            <a:solidFill>
              <a:srgbClr val="169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704020202020204"/>
                <a:ea typeface="微软雅黑"/>
                <a:cs typeface="+mn-cs"/>
              </a:endParaRPr>
            </a:p>
          </p:txBody>
        </p:sp>
        <p:sp>
          <p:nvSpPr>
            <p:cNvPr id="42" name="文本"/>
            <p:cNvSpPr txBox="1"/>
            <p:nvPr/>
          </p:nvSpPr>
          <p:spPr>
            <a:xfrm>
              <a:off x="897255" y="287611"/>
              <a:ext cx="3969385" cy="50419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因果图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Noto Sans S Chinese Regular" charset="-122"/>
                </a:rPr>
                <a:t>法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Noto Sans S Chinese Regular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704020202020204" pitchFamily="34" charset="0"/>
                <a:ea typeface="微软雅黑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7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32695" y="287655"/>
            <a:ext cx="1318260" cy="365125"/>
          </a:xfrm>
        </p:spPr>
        <p:txBody>
          <a:bodyPr/>
          <a:p>
            <a:fld id="{82F288E0-7875-42C4-84C8-98DBBD3BF4D2}" type="datetime1">
              <a:rPr lang="zh-CN" altLang="en-US" sz="1600" smtClean="0"/>
            </a:fld>
            <a:endParaRPr lang="zh-CN" altLang="en-US" sz="1600" smtClean="0"/>
          </a:p>
        </p:txBody>
      </p:sp>
      <p:sp>
        <p:nvSpPr>
          <p:cNvPr id="7" name="燕尾形 6"/>
          <p:cNvSpPr/>
          <p:nvPr/>
        </p:nvSpPr>
        <p:spPr>
          <a:xfrm>
            <a:off x="1722755" y="1574800"/>
            <a:ext cx="429260" cy="365760"/>
          </a:xfrm>
          <a:prstGeom prst="chevron">
            <a:avLst/>
          </a:prstGeom>
          <a:solidFill>
            <a:srgbClr val="1691B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603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文字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Helvetica Neue</vt:lpstr>
      <vt:lpstr>Kaiti SC Bold</vt:lpstr>
      <vt:lpstr>华文宋体</vt:lpstr>
      <vt:lpstr>Xingkai TC Light</vt:lpstr>
      <vt:lpstr>Helvetica</vt:lpstr>
      <vt:lpstr>Arial Regular</vt:lpstr>
      <vt:lpstr>Times New Roman Italic</vt:lpstr>
      <vt:lpstr>微软雅黑</vt:lpstr>
      <vt:lpstr>华文隶书</vt:lpstr>
      <vt:lpstr>Calibri</vt:lpstr>
      <vt:lpstr>汉仪旗黑</vt:lpstr>
      <vt:lpstr>Arial</vt:lpstr>
      <vt:lpstr>微软雅黑</vt:lpstr>
      <vt:lpstr>Noto Sans S Chinese Regular</vt:lpstr>
      <vt:lpstr>微软雅黑</vt:lpstr>
      <vt:lpstr>宋体-简</vt:lpstr>
      <vt:lpstr>宋体</vt:lpstr>
      <vt:lpstr>Arial Unicode MS</vt:lpstr>
      <vt:lpstr>汉仪书宋二KW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linyaowei</dc:creator>
  <cp:lastModifiedBy>22</cp:lastModifiedBy>
  <cp:revision>426</cp:revision>
  <dcterms:created xsi:type="dcterms:W3CDTF">2024-09-18T05:03:56Z</dcterms:created>
  <dcterms:modified xsi:type="dcterms:W3CDTF">2024-09-18T05:03:56Z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FAA72FF36A2A38551036ED641FB672C8_42</vt:lpwstr>
  </property>
</Properties>
</file>