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57"/>
  </p:handoutMasterIdLst>
  <p:sldIdLst>
    <p:sldId id="257" r:id="rId3"/>
    <p:sldId id="939" r:id="rId5"/>
    <p:sldId id="477" r:id="rId6"/>
    <p:sldId id="834" r:id="rId7"/>
    <p:sldId id="941" r:id="rId8"/>
    <p:sldId id="844" r:id="rId9"/>
    <p:sldId id="836" r:id="rId10"/>
    <p:sldId id="843" r:id="rId11"/>
    <p:sldId id="845" r:id="rId12"/>
    <p:sldId id="846" r:id="rId13"/>
    <p:sldId id="847" r:id="rId14"/>
    <p:sldId id="848" r:id="rId15"/>
    <p:sldId id="850" r:id="rId16"/>
    <p:sldId id="815" r:id="rId17"/>
    <p:sldId id="1213" r:id="rId18"/>
    <p:sldId id="1214" r:id="rId19"/>
    <p:sldId id="1215" r:id="rId20"/>
    <p:sldId id="1216" r:id="rId21"/>
    <p:sldId id="1217" r:id="rId22"/>
    <p:sldId id="1218" r:id="rId23"/>
    <p:sldId id="1219" r:id="rId24"/>
    <p:sldId id="1220" r:id="rId25"/>
    <p:sldId id="1221" r:id="rId26"/>
    <p:sldId id="1222" r:id="rId27"/>
    <p:sldId id="1223" r:id="rId28"/>
    <p:sldId id="1224" r:id="rId29"/>
    <p:sldId id="829" r:id="rId30"/>
    <p:sldId id="840" r:id="rId31"/>
    <p:sldId id="830" r:id="rId32"/>
    <p:sldId id="858" r:id="rId33"/>
    <p:sldId id="831" r:id="rId34"/>
    <p:sldId id="1089" r:id="rId35"/>
    <p:sldId id="940" r:id="rId36"/>
    <p:sldId id="842" r:id="rId37"/>
    <p:sldId id="859" r:id="rId38"/>
    <p:sldId id="854" r:id="rId39"/>
    <p:sldId id="1087" r:id="rId40"/>
    <p:sldId id="868" r:id="rId41"/>
    <p:sldId id="876" r:id="rId42"/>
    <p:sldId id="873" r:id="rId43"/>
    <p:sldId id="872" r:id="rId44"/>
    <p:sldId id="871" r:id="rId45"/>
    <p:sldId id="874" r:id="rId46"/>
    <p:sldId id="875" r:id="rId47"/>
    <p:sldId id="869" r:id="rId48"/>
    <p:sldId id="870" r:id="rId49"/>
    <p:sldId id="877" r:id="rId50"/>
    <p:sldId id="878" r:id="rId51"/>
    <p:sldId id="879" r:id="rId52"/>
    <p:sldId id="880" r:id="rId53"/>
    <p:sldId id="887" r:id="rId54"/>
    <p:sldId id="890" r:id="rId55"/>
    <p:sldId id="891" r:id="rId56"/>
    <p:sldId id="892" r:id="rId57"/>
    <p:sldId id="862" r:id="rId58"/>
    <p:sldId id="864" r:id="rId59"/>
    <p:sldId id="865" r:id="rId60"/>
    <p:sldId id="866" r:id="rId61"/>
    <p:sldId id="1083" r:id="rId62"/>
    <p:sldId id="881" r:id="rId63"/>
    <p:sldId id="882" r:id="rId64"/>
    <p:sldId id="884" r:id="rId65"/>
    <p:sldId id="893" r:id="rId66"/>
    <p:sldId id="894" r:id="rId67"/>
    <p:sldId id="896" r:id="rId68"/>
    <p:sldId id="897" r:id="rId69"/>
    <p:sldId id="898" r:id="rId70"/>
    <p:sldId id="899" r:id="rId71"/>
    <p:sldId id="902" r:id="rId72"/>
    <p:sldId id="900" r:id="rId73"/>
    <p:sldId id="901" r:id="rId74"/>
    <p:sldId id="903" r:id="rId75"/>
    <p:sldId id="904" r:id="rId76"/>
    <p:sldId id="905" r:id="rId77"/>
    <p:sldId id="906" r:id="rId78"/>
    <p:sldId id="907" r:id="rId79"/>
    <p:sldId id="908" r:id="rId80"/>
    <p:sldId id="910" r:id="rId81"/>
    <p:sldId id="911" r:id="rId82"/>
    <p:sldId id="919" r:id="rId83"/>
    <p:sldId id="912" r:id="rId84"/>
    <p:sldId id="913" r:id="rId85"/>
    <p:sldId id="914" r:id="rId86"/>
    <p:sldId id="918" r:id="rId87"/>
    <p:sldId id="915" r:id="rId88"/>
    <p:sldId id="916" r:id="rId89"/>
    <p:sldId id="917" r:id="rId90"/>
    <p:sldId id="920" r:id="rId91"/>
    <p:sldId id="921" r:id="rId92"/>
    <p:sldId id="922" r:id="rId93"/>
    <p:sldId id="928" r:id="rId94"/>
    <p:sldId id="923" r:id="rId95"/>
    <p:sldId id="924" r:id="rId96"/>
    <p:sldId id="925" r:id="rId97"/>
    <p:sldId id="926" r:id="rId98"/>
    <p:sldId id="927" r:id="rId99"/>
    <p:sldId id="942" r:id="rId100"/>
    <p:sldId id="965" r:id="rId101"/>
    <p:sldId id="964" r:id="rId102"/>
    <p:sldId id="968" r:id="rId103"/>
    <p:sldId id="1090" r:id="rId104"/>
    <p:sldId id="969" r:id="rId105"/>
    <p:sldId id="966" r:id="rId106"/>
    <p:sldId id="967" r:id="rId107"/>
    <p:sldId id="1088" r:id="rId108"/>
    <p:sldId id="1091" r:id="rId109"/>
    <p:sldId id="970" r:id="rId110"/>
    <p:sldId id="971" r:id="rId111"/>
    <p:sldId id="972" r:id="rId112"/>
    <p:sldId id="973" r:id="rId113"/>
    <p:sldId id="974" r:id="rId114"/>
    <p:sldId id="1095" r:id="rId115"/>
    <p:sldId id="1096" r:id="rId116"/>
    <p:sldId id="944" r:id="rId117"/>
    <p:sldId id="953" r:id="rId118"/>
    <p:sldId id="958" r:id="rId119"/>
    <p:sldId id="952" r:id="rId120"/>
    <p:sldId id="1097" r:id="rId121"/>
    <p:sldId id="957" r:id="rId122"/>
    <p:sldId id="955" r:id="rId123"/>
    <p:sldId id="956" r:id="rId124"/>
    <p:sldId id="959" r:id="rId125"/>
    <p:sldId id="1101" r:id="rId126"/>
    <p:sldId id="961" r:id="rId127"/>
    <p:sldId id="962" r:id="rId128"/>
    <p:sldId id="963" r:id="rId129"/>
    <p:sldId id="1100" r:id="rId130"/>
    <p:sldId id="1092" r:id="rId131"/>
    <p:sldId id="1093" r:id="rId132"/>
    <p:sldId id="1094" r:id="rId133"/>
    <p:sldId id="943" r:id="rId134"/>
    <p:sldId id="977" r:id="rId135"/>
    <p:sldId id="980" r:id="rId136"/>
    <p:sldId id="982" r:id="rId137"/>
    <p:sldId id="1102" r:id="rId138"/>
    <p:sldId id="975" r:id="rId139"/>
    <p:sldId id="986" r:id="rId140"/>
    <p:sldId id="995" r:id="rId141"/>
    <p:sldId id="987" r:id="rId142"/>
    <p:sldId id="988" r:id="rId143"/>
    <p:sldId id="989" r:id="rId144"/>
    <p:sldId id="991" r:id="rId145"/>
    <p:sldId id="932" r:id="rId146"/>
    <p:sldId id="933" r:id="rId147"/>
    <p:sldId id="934" r:id="rId148"/>
    <p:sldId id="935" r:id="rId149"/>
    <p:sldId id="937" r:id="rId150"/>
    <p:sldId id="938" r:id="rId151"/>
    <p:sldId id="272" r:id="rId152"/>
    <p:sldId id="1084" r:id="rId153"/>
    <p:sldId id="1085" r:id="rId154"/>
    <p:sldId id="1086" r:id="rId155"/>
    <p:sldId id="979" r:id="rId156"/>
  </p:sldIdLst>
  <p:sldSz cx="12192000" cy="6858000"/>
  <p:notesSz cx="7103745" cy="10234295"/>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D2364C"/>
    <a:srgbClr val="E38E84"/>
    <a:srgbClr val="1691B5"/>
    <a:srgbClr val="FFFFEE"/>
    <a:srgbClr val="BF1229"/>
    <a:srgbClr val="367C1E"/>
    <a:srgbClr val="B5CC48"/>
    <a:srgbClr val="44128D"/>
    <a:srgbClr val="805B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0" Type="http://schemas.openxmlformats.org/officeDocument/2006/relationships/tableStyles" Target="tableStyles.xml"/><Relationship Id="rId16" Type="http://schemas.openxmlformats.org/officeDocument/2006/relationships/slide" Target="slides/slide13.xml"/><Relationship Id="rId159" Type="http://schemas.openxmlformats.org/officeDocument/2006/relationships/viewProps" Target="viewProps.xml"/><Relationship Id="rId158" Type="http://schemas.openxmlformats.org/officeDocument/2006/relationships/presProps" Target="presProps.xml"/><Relationship Id="rId157" Type="http://schemas.openxmlformats.org/officeDocument/2006/relationships/handoutMaster" Target="handoutMasters/handoutMaster1.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5B4BD75-86EB-44D2-B751-27C2C604DE63}"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a:t>
            </a:r>
            <a:r>
              <a:rPr lang="en-US" altLang="zh-CN"/>
              <a:t>1</a:t>
            </a:r>
            <a:r>
              <a:rPr lang="zh-CN" altLang="en-US"/>
              <a:t>个基本流和</a:t>
            </a:r>
            <a:r>
              <a:rPr lang="en-US" altLang="zh-CN"/>
              <a:t>4</a:t>
            </a:r>
            <a:r>
              <a:rPr lang="zh-CN" altLang="en-US"/>
              <a:t>个备选流。每个经过用例的可能路径，确定不同的用例场景。从基本流开始，再将基本流和备选流结合起来，可以确定</a:t>
            </a:r>
            <a:r>
              <a:rPr lang="en-US" altLang="zh-CN"/>
              <a:t>8</a:t>
            </a:r>
            <a:r>
              <a:rPr lang="zh-CN" altLang="en-US"/>
              <a:t>个</a:t>
            </a:r>
            <a:r>
              <a:rPr lang="zh-CN" altLang="en-US"/>
              <a:t>场景</a:t>
            </a:r>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决策表设计测试用例</a:t>
            </a:r>
            <a:r>
              <a:rPr lang="zh-CN" altLang="en-US"/>
              <a:t>时候工作量最大，耗时最长，也相对难以自动化，但是得到的测试用例数</a:t>
            </a:r>
            <a:r>
              <a:rPr lang="zh-CN" altLang="en-US"/>
              <a:t>最少</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a:t>
            </a:r>
            <a:r>
              <a:rPr lang="zh-CN" altLang="en-US"/>
              <a:t>有效，</a:t>
            </a:r>
            <a:r>
              <a:rPr lang="en-US" altLang="zh-CN"/>
              <a:t>4</a:t>
            </a:r>
            <a:r>
              <a:rPr lang="zh-CN" altLang="en-US"/>
              <a:t>个</a:t>
            </a:r>
            <a:r>
              <a:rPr lang="zh-CN" altLang="en-US"/>
              <a:t>无效</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solidFill>
                  <a:schemeClr val="bg2">
                    <a:lumMod val="25000"/>
                  </a:schemeClr>
                </a:solidFill>
                <a:sym typeface="+mn-ea"/>
              </a:rPr>
              <a:t>分而不交</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在进行等价类划分时，我们需要注意，要遵循三个约束条件。</a:t>
            </a:r>
            <a:endParaRPr lang="zh-CN" altLang="en-US"/>
          </a:p>
          <a:p>
            <a:r>
              <a:rPr lang="zh-CN" altLang="en-US"/>
              <a:t>分而不交、合而不变、类内等价。</a:t>
            </a:r>
            <a:endParaRPr lang="zh-CN" altLang="en-US"/>
          </a:p>
          <a:p>
            <a:endParaRPr lang="zh-CN" altLang="en-US"/>
          </a:p>
          <a:p>
            <a:r>
              <a:rPr lang="zh-CN" altLang="en-US"/>
              <a:t>第一，分而不交，既，划分出的任意两个等价类之间不存在交集，这样可以达到测试无冗余的目标要求。</a:t>
            </a:r>
            <a:endParaRPr lang="zh-CN" altLang="en-US"/>
          </a:p>
          <a:p>
            <a:endParaRPr lang="zh-CN" altLang="en-US"/>
          </a:p>
          <a:p>
            <a:r>
              <a:rPr lang="zh-CN" altLang="en-US"/>
              <a:t>第二，合而不变。所有等价类的并集仍然是原始输入域，这样可以保证虽然最终构成的测试用例不包含所有数据，但每个测试所包含的等价类仍然是可以完全覆盖输入域的。从而满足类内测试无漏洞的目标要求</a:t>
            </a:r>
            <a:endParaRPr lang="zh-CN" altLang="en-US"/>
          </a:p>
          <a:p>
            <a:endParaRPr lang="zh-CN" altLang="en-US"/>
          </a:p>
          <a:p>
            <a:r>
              <a:rPr lang="zh-CN" altLang="en-US"/>
              <a:t>第三，类内等价。任意一个等价类中，所有数据相互等价。从而使得随意从一个等价类中抽取的数据能够代表这个类中其余那些没有被选中的数据，达到以一代全的目的。</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举例都改成表格</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32</a:t>
            </a:r>
            <a:r>
              <a:rPr lang="zh-CN" altLang="en-US"/>
              <a:t>学时  深的</a:t>
            </a:r>
            <a:r>
              <a:rPr lang="en-US" altLang="zh-CN"/>
              <a:t>48</a:t>
            </a:r>
            <a:r>
              <a:rPr lang="zh-CN" altLang="en-US"/>
              <a:t>学时  </a:t>
            </a:r>
            <a:r>
              <a:rPr lang="en-US" altLang="zh-CN"/>
              <a:t>2</a:t>
            </a:r>
            <a:r>
              <a:rPr lang="zh-CN" altLang="en-US"/>
              <a:t>学分</a:t>
            </a:r>
            <a:r>
              <a:rPr lang="en-US" altLang="zh-CN"/>
              <a:t>48 3</a:t>
            </a:r>
            <a:r>
              <a:rPr lang="zh-CN" altLang="en-US"/>
              <a:t>学分</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5B4BD75-86EB-44D2-B751-27C2C604DE63}"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一二有的算</a:t>
            </a:r>
            <a:r>
              <a:rPr lang="zh-CN" altLang="en-US"/>
              <a:t>一步</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举例都改成表格</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举例都改成表格</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举例都改成表格</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不关注内部的</a:t>
            </a:r>
            <a:r>
              <a:rPr lang="zh-CN" altLang="en-US"/>
              <a:t>逻辑</a:t>
            </a:r>
            <a:endParaRPr lang="zh-CN" altLang="en-US"/>
          </a:p>
          <a:p>
            <a:r>
              <a:rPr lang="zh-CN" altLang="en-US"/>
              <a:t>测试微信，只能测试功能，不能测试</a:t>
            </a:r>
            <a:r>
              <a:rPr lang="zh-CN" altLang="en-US"/>
              <a:t>代码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举例都改成表格</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ci</a:t>
            </a:r>
            <a:r>
              <a:rPr lang="zh-CN" altLang="en-US"/>
              <a:t>表示输入状态（或称原因）</a:t>
            </a:r>
            <a:r>
              <a:rPr lang="en-US" altLang="zh-CN"/>
              <a:t>  </a:t>
            </a:r>
            <a:endParaRPr lang="en-US" altLang="zh-CN"/>
          </a:p>
          <a:p>
            <a:r>
              <a:rPr lang="en-US" altLang="zh-CN"/>
              <a:t>ei</a:t>
            </a:r>
            <a:r>
              <a:rPr lang="zh-CN" altLang="en-US"/>
              <a:t>表示输出状态（或</a:t>
            </a:r>
            <a:r>
              <a:rPr lang="zh-CN" altLang="en-US"/>
              <a:t>称结果）</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红线标出重要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3684" y="152400"/>
            <a:ext cx="10390716"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1200" y="1219200"/>
            <a:ext cx="103632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FF6600"/>
              </a:buClr>
              <a:buSzPct val="60000"/>
              <a:buFont typeface="Wingdings" panose="05000000000000000000" pitchFamily="2" charset="2"/>
              <a:buChar char="n"/>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88D13C-4256-46A3-933A-5806778635C8}" type="slidenum">
              <a:rPr kumimoji="0" lang="en-US" altLang="zh-CN" sz="1400" b="0" i="0" u="none" strike="noStrike" kern="1200" cap="none" spc="0" normalizeH="0" baseline="0" noProof="0" smtClean="0">
                <a:ln>
                  <a:noFill/>
                </a:ln>
                <a:solidFill>
                  <a:schemeClr val="tx1"/>
                </a:solidFill>
                <a:effectLst/>
                <a:uLnTx/>
                <a:uFillTx/>
                <a:latin typeface="Tahoma" panose="020B080403050404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804030504040204" pitchFamily="34" charset="0"/>
              <a:ea typeface="宋体"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3684" y="152400"/>
            <a:ext cx="10390716"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1200" y="1219200"/>
            <a:ext cx="5080000" cy="5029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994400" y="1219200"/>
            <a:ext cx="5080000" cy="5029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88D13C-4256-46A3-933A-5806778635C8}" type="slidenum">
              <a:rPr kumimoji="0" lang="en-US" altLang="zh-CN" sz="1400" b="0" i="0" u="none" strike="noStrike" kern="1200" cap="none" spc="0" normalizeH="0" baseline="0" noProof="0" smtClean="0">
                <a:ln>
                  <a:noFill/>
                </a:ln>
                <a:solidFill>
                  <a:schemeClr val="tx1"/>
                </a:solidFill>
                <a:effectLst/>
                <a:uLnTx/>
                <a:uFillTx/>
                <a:latin typeface="Tahoma" panose="020B080403050404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80403050404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5" Type="http://schemas.openxmlformats.org/officeDocument/2006/relationships/notesSlide" Target="../notesSlides/notesSlide100.xml"/><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image" Target="../media/image15.png"/><Relationship Id="rId1" Type="http://schemas.openxmlformats.org/officeDocument/2006/relationships/tags" Target="../tags/tag28.xml"/></Relationships>
</file>

<file path=ppt/slides/_rels/slide113.xml.rels><?xml version="1.0" encoding="UTF-8" standalone="yes"?>
<Relationships xmlns="http://schemas.openxmlformats.org/package/2006/relationships"><Relationship Id="rId5" Type="http://schemas.openxmlformats.org/officeDocument/2006/relationships/notesSlide" Target="../notesSlides/notesSlide101.x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16.png"/><Relationship Id="rId1" Type="http://schemas.openxmlformats.org/officeDocument/2006/relationships/tags" Target="../tags/tag30.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105.xml"/><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7.png"/></Relationships>
</file>

<file path=ppt/slides/_rels/slide118.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7.png"/></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4" Type="http://schemas.openxmlformats.org/officeDocument/2006/relationships/notesSlide" Target="../notesSlides/notesSlide108.xml"/><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7.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4" Type="http://schemas.openxmlformats.org/officeDocument/2006/relationships/notesSlide" Target="../notesSlides/notesSlide13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3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4" Type="http://schemas.openxmlformats.org/officeDocument/2006/relationships/notesSlide" Target="../notesSlides/notesSlide22.xml"/><Relationship Id="rId13" Type="http://schemas.openxmlformats.org/officeDocument/2006/relationships/slideLayout" Target="../slideLayouts/slideLayout2.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1.png"/></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27.xml"/><Relationship Id="rId1" Type="http://schemas.openxmlformats.org/officeDocument/2006/relationships/image" Target="../media/image1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160" y="0"/>
            <a:ext cx="12181840" cy="3880485"/>
          </a:xfrm>
          <a:prstGeom prst="rect">
            <a:avLst/>
          </a:prstGeom>
        </p:spPr>
      </p:pic>
      <p:pic>
        <p:nvPicPr>
          <p:cNvPr id="6" name="图片 5" descr="至诚校徽"/>
          <p:cNvPicPr>
            <a:picLocks noChangeAspect="1"/>
          </p:cNvPicPr>
          <p:nvPr/>
        </p:nvPicPr>
        <p:blipFill>
          <a:blip r:embed="rId2"/>
          <a:stretch>
            <a:fillRect/>
          </a:stretch>
        </p:blipFill>
        <p:spPr>
          <a:xfrm>
            <a:off x="1089025" y="1784350"/>
            <a:ext cx="2139315" cy="2072640"/>
          </a:xfrm>
          <a:prstGeom prst="rect">
            <a:avLst/>
          </a:prstGeom>
        </p:spPr>
      </p:pic>
      <p:sp>
        <p:nvSpPr>
          <p:cNvPr id="2" name="Rectangle 1"/>
          <p:cNvSpPr/>
          <p:nvPr/>
        </p:nvSpPr>
        <p:spPr bwMode="auto">
          <a:xfrm>
            <a:off x="4138295" y="2105025"/>
            <a:ext cx="5836920" cy="1106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lvl="0" algn="l" defTabSz="1218565" fontAlgn="base" hangingPunct="0">
              <a:lnSpc>
                <a:spcPct val="110000"/>
              </a:lnSpc>
              <a:spcBef>
                <a:spcPct val="0"/>
              </a:spcBef>
              <a:spcAft>
                <a:spcPct val="0"/>
              </a:spcAft>
              <a:defRPr/>
            </a:pPr>
            <a:r>
              <a:rPr lang="zh-CN" altLang="en-US" sz="6000" b="1">
                <a:solidFill>
                  <a:schemeClr val="accent1">
                    <a:lumMod val="75000"/>
                  </a:schemeClr>
                </a:solidFill>
                <a:latin typeface="Kaiti SC Bold" panose="02010600040101010101" charset="-122"/>
                <a:ea typeface="Kaiti SC Bold" panose="02010600040101010101" charset="-122"/>
                <a:cs typeface="Xingkai TC Light" panose="02010800040101010101" charset="-122"/>
                <a:sym typeface="Helvetica" pitchFamily="34" charset="0"/>
              </a:rPr>
              <a:t>软件质量与测试</a:t>
            </a:r>
            <a:endParaRPr lang="zh-CN" altLang="en-US" sz="6000" b="1">
              <a:solidFill>
                <a:schemeClr val="accent1">
                  <a:lumMod val="75000"/>
                </a:schemeClr>
              </a:solidFill>
              <a:latin typeface="Kaiti SC Bold" panose="02010600040101010101" charset="-122"/>
              <a:ea typeface="Kaiti SC Bold" panose="02010600040101010101" charset="-122"/>
              <a:cs typeface="Arial Regular" panose="020B0704020202020204" charset="0"/>
              <a:sym typeface="Helvetica" pitchFamily="34" charset="0"/>
            </a:endParaRPr>
          </a:p>
        </p:txBody>
      </p:sp>
      <p:sp>
        <p:nvSpPr>
          <p:cNvPr id="3" name="文本框 2"/>
          <p:cNvSpPr txBox="1"/>
          <p:nvPr/>
        </p:nvSpPr>
        <p:spPr>
          <a:xfrm>
            <a:off x="4138295" y="3211830"/>
            <a:ext cx="7015480" cy="645160"/>
          </a:xfrm>
          <a:prstGeom prst="rect">
            <a:avLst/>
          </a:prstGeom>
          <a:noFill/>
        </p:spPr>
        <p:txBody>
          <a:bodyPr wrap="square" rtlCol="0" anchor="t">
            <a:spAutoFit/>
          </a:bodyPr>
          <a:p>
            <a:r>
              <a:rPr lang="zh-CN" altLang="en-US" sz="36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rPr>
              <a:t>Software Quality and Testing</a:t>
            </a:r>
            <a:endParaRPr lang="zh-CN" altLang="en-US" sz="36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endParaRPr>
          </a:p>
        </p:txBody>
      </p:sp>
      <p:sp>
        <p:nvSpPr>
          <p:cNvPr id="1555459" name="副标题 1555458"/>
          <p:cNvSpPr>
            <a:spLocks noGrp="1"/>
          </p:cNvSpPr>
          <p:nvPr>
            <p:ph type="subTitle" idx="1"/>
          </p:nvPr>
        </p:nvSpPr>
        <p:spPr>
          <a:xfrm>
            <a:off x="4243388" y="5754370"/>
            <a:ext cx="3930650" cy="661988"/>
          </a:xfrm>
        </p:spPr>
        <p:txBody>
          <a:bodyPr anchor="ctr" anchorCtr="0"/>
          <a:p>
            <a:pPr marL="0" indent="0" algn="ctr" defTabSz="914400">
              <a:buSzPct val="90000"/>
              <a:buNone/>
            </a:pPr>
            <a:r>
              <a:rPr lang="zh-CN" altLang="en-US" b="1" i="1" kern="1200" baseline="0" dirty="0">
                <a:solidFill>
                  <a:schemeClr val="hlink"/>
                </a:solidFill>
                <a:latin typeface="华文楷体" panose="02010600040101010101" charset="-122"/>
                <a:ea typeface="华文楷体" panose="02010600040101010101" charset="-122"/>
              </a:rPr>
              <a:t>计算机工程系</a:t>
            </a:r>
            <a:endParaRPr lang="en-US" altLang="zh-CN" b="1" kern="1200" baseline="0">
              <a:solidFill>
                <a:schemeClr val="hlink"/>
              </a:solidFill>
              <a:latin typeface="华文楷体" panose="02010600040101010101" charset="-122"/>
              <a:ea typeface="华文楷体" panose="02010600040101010101" charset="-122"/>
            </a:endParaRPr>
          </a:p>
        </p:txBody>
      </p:sp>
    </p:spTree>
  </p:cSld>
  <p:clrMapOvr>
    <a:masterClrMapping/>
  </p:clrMapOvr>
  <p:transition advTm="6316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黑盒测试优</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缺点</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0693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597025"/>
            <a:ext cx="8068945" cy="5077460"/>
          </a:xfrm>
          <a:prstGeom prst="rect">
            <a:avLst/>
          </a:prstGeom>
        </p:spPr>
        <p:txBody>
          <a:bodyPr wrap="square">
            <a:spAutoFit/>
          </a:bodyPr>
          <a:p>
            <a:pPr marL="457200" lvl="0" indent="-457200" algn="just">
              <a:lnSpc>
                <a:spcPct val="150000"/>
              </a:lnSpc>
              <a:buFont typeface="+mj-lt"/>
              <a:buAutoNum type="arabicPeriod"/>
            </a:pPr>
            <a:r>
              <a:rPr lang="zh-CN" altLang="en-US" sz="2400">
                <a:latin typeface="微软雅黑" charset="-122"/>
                <a:ea typeface="微软雅黑" charset="-122"/>
              </a:rPr>
              <a:t>比较</a:t>
            </a:r>
            <a:r>
              <a:rPr lang="zh-CN" altLang="en-US" sz="2400" u="sng">
                <a:latin typeface="微软雅黑" charset="-122"/>
                <a:ea typeface="微软雅黑" charset="-122"/>
              </a:rPr>
              <a:t>简单</a:t>
            </a:r>
            <a:r>
              <a:rPr lang="zh-CN" altLang="en-US" sz="2400">
                <a:latin typeface="微软雅黑" charset="-122"/>
                <a:ea typeface="微软雅黑" charset="-122"/>
              </a:rPr>
              <a:t>，测试</a:t>
            </a:r>
            <a:r>
              <a:rPr lang="zh-CN" altLang="en-US" sz="2400">
                <a:latin typeface="微软雅黑" charset="-122"/>
                <a:ea typeface="微软雅黑" charset="-122"/>
              </a:rPr>
              <a:t>人员不需要了解程序内部的代码及实现</a:t>
            </a:r>
            <a:endParaRPr lang="zh-CN" altLang="en-US" sz="2400">
              <a:latin typeface="微软雅黑" charset="-122"/>
              <a:ea typeface="微软雅黑" charset="-122"/>
            </a:endParaRPr>
          </a:p>
          <a:p>
            <a:pPr marL="457200" lvl="0" indent="-457200" algn="just">
              <a:lnSpc>
                <a:spcPct val="150000"/>
              </a:lnSpc>
              <a:buFont typeface="+mj-lt"/>
              <a:buAutoNum type="arabicPeriod"/>
            </a:pPr>
            <a:r>
              <a:rPr lang="zh-CN" altLang="en-US" sz="2400">
                <a:latin typeface="微软雅黑" charset="-122"/>
                <a:ea typeface="微软雅黑" charset="-122"/>
              </a:rPr>
              <a:t>从用户角度出发，能很容易地知道用户会用到哪些功能，会遇到哪些问题，从产品功能角度测试可以</a:t>
            </a:r>
            <a:r>
              <a:rPr lang="zh-CN" altLang="en-US" sz="2400" u="sng">
                <a:latin typeface="微软雅黑" charset="-122"/>
                <a:ea typeface="微软雅黑" charset="-122"/>
              </a:rPr>
              <a:t>最大限度地满足用户的需求</a:t>
            </a:r>
            <a:endParaRPr lang="zh-CN" altLang="en-US" sz="2400" u="sng">
              <a:latin typeface="微软雅黑" charset="-122"/>
              <a:ea typeface="微软雅黑" charset="-122"/>
            </a:endParaRPr>
          </a:p>
          <a:p>
            <a:pPr marL="457200" lvl="0" indent="-457200" algn="just">
              <a:lnSpc>
                <a:spcPct val="150000"/>
              </a:lnSpc>
              <a:buFont typeface="+mj-lt"/>
              <a:buAutoNum type="arabicPeriod"/>
            </a:pPr>
            <a:r>
              <a:rPr lang="zh-CN" altLang="en-US" sz="2400">
                <a:latin typeface="微软雅黑" charset="-122"/>
                <a:ea typeface="微软雅黑" charset="-122"/>
              </a:rPr>
              <a:t>设计黑盒测试用例可以和软件实现同时进行，因此可以</a:t>
            </a:r>
            <a:r>
              <a:rPr lang="zh-CN" altLang="en-US" sz="2400" u="sng">
                <a:latin typeface="微软雅黑" charset="-122"/>
                <a:ea typeface="微软雅黑" charset="-122"/>
              </a:rPr>
              <a:t>压缩项目总的开发时间</a:t>
            </a:r>
            <a:endParaRPr lang="zh-CN" altLang="en-US" sz="2400">
              <a:latin typeface="微软雅黑" charset="-122"/>
              <a:ea typeface="微软雅黑" charset="-122"/>
            </a:endParaRPr>
          </a:p>
          <a:p>
            <a:pPr marL="457200" lvl="0" indent="-457200" algn="just">
              <a:lnSpc>
                <a:spcPct val="150000"/>
              </a:lnSpc>
              <a:buFont typeface="+mj-lt"/>
              <a:buAutoNum type="arabicPeriod"/>
            </a:pPr>
            <a:r>
              <a:rPr lang="zh-CN" altLang="en-US" sz="2400">
                <a:latin typeface="微软雅黑" charset="-122"/>
                <a:ea typeface="微软雅黑" charset="-122"/>
              </a:rPr>
              <a:t>相同动作可重复执行，最枯燥的部分可由机器完成，</a:t>
            </a:r>
            <a:r>
              <a:rPr lang="zh-CN" altLang="en-US" sz="2400" u="sng">
                <a:latin typeface="微软雅黑" charset="-122"/>
                <a:ea typeface="微软雅黑" charset="-122"/>
              </a:rPr>
              <a:t>容易实现自动化测试</a:t>
            </a:r>
            <a:endParaRPr lang="zh-CN" altLang="en-US" sz="2400" u="sng">
              <a:latin typeface="微软雅黑" charset="-122"/>
              <a:ea typeface="微软雅黑" charset="-122"/>
            </a:endParaRPr>
          </a:p>
          <a:p>
            <a:pPr marL="457200" lvl="0" indent="-457200" algn="just">
              <a:lnSpc>
                <a:spcPct val="150000"/>
              </a:lnSpc>
              <a:buFont typeface="+mj-lt"/>
              <a:buAutoNum type="arabicPeriod"/>
            </a:pPr>
            <a:r>
              <a:rPr lang="zh-CN" altLang="en-US" sz="2400">
                <a:latin typeface="微软雅黑" charset="-122"/>
                <a:ea typeface="微软雅黑" charset="-122"/>
              </a:rPr>
              <a:t>对于较大的代码单元而言，黑盒测试效率比白盒测试高</a:t>
            </a:r>
            <a:endParaRPr lang="zh-CN" altLang="en-US" sz="2400">
              <a:latin typeface="微软雅黑" charset="-122"/>
              <a:ea typeface="微软雅黑" charset="-122"/>
            </a:endParaRPr>
          </a:p>
        </p:txBody>
      </p:sp>
      <p:sp>
        <p:nvSpPr>
          <p:cNvPr id="3" name="文本框 2"/>
          <p:cNvSpPr txBox="1"/>
          <p:nvPr/>
        </p:nvSpPr>
        <p:spPr>
          <a:xfrm>
            <a:off x="2339340" y="905510"/>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黑盒测试</a:t>
            </a:r>
            <a:r>
              <a:rPr lang="zh-CN" altLang="en-US" sz="2600">
                <a:latin typeface="微软雅黑" charset="-122"/>
                <a:ea typeface="微软雅黑" charset="-122"/>
                <a:sym typeface="+mn-ea"/>
              </a:rPr>
              <a:t>优点：</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76525" y="2273935"/>
            <a:ext cx="7371715" cy="3692525"/>
          </a:xfrm>
          <a:prstGeom prst="rect">
            <a:avLst/>
          </a:prstGeom>
        </p:spPr>
        <p:txBody>
          <a:bodyPr wrap="square">
            <a:spAutoFit/>
          </a:bodyPr>
          <a:lstStyle/>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分析软件的</a:t>
            </a:r>
            <a:r>
              <a:rPr lang="zh-CN" altLang="en-US" sz="2600">
                <a:solidFill>
                  <a:schemeClr val="accent1"/>
                </a:solidFill>
                <a:latin typeface="微软雅黑" charset="-122"/>
                <a:ea typeface="微软雅黑" charset="-122"/>
                <a:sym typeface="+mn-ea"/>
              </a:rPr>
              <a:t>规格需求说明书</a:t>
            </a:r>
            <a:r>
              <a:rPr lang="zh-CN" altLang="en-US" sz="2600">
                <a:latin typeface="微软雅黑" charset="-122"/>
                <a:ea typeface="微软雅黑" charset="-122"/>
                <a:sym typeface="+mn-ea"/>
              </a:rPr>
              <a:t>，</a:t>
            </a:r>
            <a:r>
              <a:rPr lang="zh-CN" altLang="en-US" sz="2600">
                <a:solidFill>
                  <a:schemeClr val="accent1"/>
                </a:solidFill>
                <a:latin typeface="微软雅黑" charset="-122"/>
                <a:ea typeface="微软雅黑" charset="-122"/>
                <a:sym typeface="+mn-ea"/>
              </a:rPr>
              <a:t>得到</a:t>
            </a:r>
            <a:r>
              <a:rPr lang="zh-CN" altLang="en-US" sz="2600">
                <a:latin typeface="微软雅黑" charset="-122"/>
                <a:ea typeface="微软雅黑" charset="-122"/>
                <a:sym typeface="+mn-ea"/>
              </a:rPr>
              <a:t>影响软件功能的</a:t>
            </a:r>
            <a:r>
              <a:rPr lang="zh-CN" altLang="en-US" sz="2600">
                <a:solidFill>
                  <a:schemeClr val="accent1"/>
                </a:solidFill>
                <a:latin typeface="微软雅黑" charset="-122"/>
                <a:ea typeface="微软雅黑" charset="-122"/>
                <a:sym typeface="+mn-ea"/>
              </a:rPr>
              <a:t>因子</a:t>
            </a:r>
            <a:r>
              <a:rPr lang="zh-CN" altLang="en-US" sz="2600">
                <a:latin typeface="微软雅黑" charset="-122"/>
                <a:ea typeface="微软雅黑" charset="-122"/>
                <a:sym typeface="+mn-ea"/>
              </a:rPr>
              <a:t>，</a:t>
            </a:r>
            <a:r>
              <a:rPr lang="zh-CN" altLang="en-US" sz="2600">
                <a:solidFill>
                  <a:schemeClr val="accent1"/>
                </a:solidFill>
                <a:latin typeface="微软雅黑" charset="-122"/>
                <a:ea typeface="微软雅黑" charset="-122"/>
                <a:sym typeface="+mn-ea"/>
              </a:rPr>
              <a:t>确定因子</a:t>
            </a:r>
            <a:r>
              <a:rPr lang="zh-CN" altLang="en-US" sz="2600">
                <a:latin typeface="微软雅黑" charset="-122"/>
                <a:ea typeface="微软雅黑" charset="-122"/>
                <a:sym typeface="+mn-ea"/>
              </a:rPr>
              <a:t>可以有哪些</a:t>
            </a:r>
            <a:r>
              <a:rPr lang="zh-CN" altLang="en-US" sz="2600">
                <a:solidFill>
                  <a:schemeClr val="accent1"/>
                </a:solidFill>
                <a:latin typeface="微软雅黑" charset="-122"/>
                <a:ea typeface="微软雅黑" charset="-122"/>
                <a:sym typeface="+mn-ea"/>
              </a:rPr>
              <a:t>取值</a:t>
            </a:r>
            <a:r>
              <a:rPr lang="zh-CN" altLang="en-US" sz="2600">
                <a:latin typeface="微软雅黑" charset="-122"/>
                <a:ea typeface="微软雅黑" charset="-122"/>
                <a:sym typeface="+mn-ea"/>
              </a:rPr>
              <a:t>，即确定因子的水平</a:t>
            </a:r>
            <a:r>
              <a:rPr lang="en-US" altLang="zh-CN" sz="2600">
                <a:latin typeface="微软雅黑" charset="-122"/>
                <a:ea typeface="微软雅黑" charset="-122"/>
                <a:sym typeface="+mn-ea"/>
              </a:rPr>
              <a:t>/</a:t>
            </a:r>
            <a:r>
              <a:rPr lang="zh-CN" altLang="en-US" sz="2600">
                <a:latin typeface="微软雅黑" charset="-122"/>
                <a:ea typeface="微软雅黑" charset="-122"/>
                <a:sym typeface="+mn-ea"/>
              </a:rPr>
              <a:t>状态。</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确定因子和状态是设计测试用例的关键，因此要求尽可能全面地、正确地确定取值，以确保测试用例的完整与</a:t>
            </a:r>
            <a:r>
              <a:rPr lang="zh-CN" altLang="en-US" sz="2600">
                <a:latin typeface="微软雅黑" charset="-122"/>
                <a:ea typeface="微软雅黑" charset="-122"/>
                <a:sym typeface="+mn-ea"/>
              </a:rPr>
              <a:t>有效。</a:t>
            </a:r>
            <a:endParaRPr lang="zh-CN" altLang="en-US" sz="2600">
              <a:latin typeface="微软雅黑" charset="-122"/>
              <a:ea typeface="微软雅黑" charset="-122"/>
              <a:sym typeface="+mn-ea"/>
            </a:endParaRPr>
          </a:p>
        </p:txBody>
      </p:sp>
      <p:grpSp>
        <p:nvGrpSpPr>
          <p:cNvPr id="39" name="组合 38"/>
          <p:cNvGrpSpPr/>
          <p:nvPr/>
        </p:nvGrpSpPr>
        <p:grpSpPr>
          <a:xfrm>
            <a:off x="0" y="287611"/>
            <a:ext cx="6247765" cy="504190"/>
            <a:chOff x="0" y="287611"/>
            <a:chExt cx="624776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535051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正交测试法</a:t>
              </a:r>
              <a:r>
                <a:rPr lang="zh-CN" altLang="en-US" sz="2800">
                  <a:latin typeface="微软雅黑" charset="-122"/>
                  <a:ea typeface="微软雅黑" charset="-122"/>
                  <a:sym typeface="+mn-ea"/>
                </a:rPr>
                <a:t>设计测试用例的步骤</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1915795" y="1365885"/>
            <a:ext cx="7371715" cy="691515"/>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a:t>
            </a:r>
            <a:r>
              <a:rPr lang="en-US" altLang="zh-CN" sz="2600">
                <a:latin typeface="微软雅黑" charset="-122"/>
                <a:ea typeface="微软雅黑" charset="-122"/>
                <a:sym typeface="+mn-ea"/>
              </a:rPr>
              <a:t>1</a:t>
            </a:r>
            <a:r>
              <a:rPr lang="zh-CN" sz="2600">
                <a:latin typeface="微软雅黑" charset="-122"/>
                <a:ea typeface="微软雅黑" charset="-122"/>
                <a:sym typeface="+mn-ea"/>
              </a:rPr>
              <a:t>）</a:t>
            </a:r>
            <a:r>
              <a:rPr lang="zh-CN" sz="2600">
                <a:solidFill>
                  <a:srgbClr val="FF0000"/>
                </a:solidFill>
                <a:latin typeface="微软雅黑" charset="-122"/>
                <a:ea typeface="微软雅黑" charset="-122"/>
                <a:sym typeface="+mn-ea"/>
              </a:rPr>
              <a:t>提取因子</a:t>
            </a:r>
            <a:r>
              <a:rPr lang="zh-CN" sz="2600">
                <a:latin typeface="微软雅黑" charset="-122"/>
                <a:ea typeface="微软雅黑" charset="-122"/>
                <a:sym typeface="+mn-ea"/>
              </a:rPr>
              <a:t>，构造因子</a:t>
            </a:r>
            <a:r>
              <a:rPr lang="en-US" altLang="zh-CN" sz="2600">
                <a:latin typeface="微软雅黑" charset="-122"/>
                <a:ea typeface="微软雅黑" charset="-122"/>
                <a:sym typeface="+mn-ea"/>
              </a:rPr>
              <a:t> </a:t>
            </a:r>
            <a:r>
              <a:rPr lang="zh-CN" sz="2600">
                <a:latin typeface="微软雅黑" charset="-122"/>
                <a:ea typeface="微软雅黑" charset="-122"/>
                <a:sym typeface="+mn-ea"/>
              </a:rPr>
              <a:t>—</a:t>
            </a:r>
            <a:r>
              <a:rPr lang="en-US" altLang="zh-CN" sz="2600">
                <a:latin typeface="微软雅黑" charset="-122"/>
                <a:ea typeface="微软雅黑" charset="-122"/>
                <a:sym typeface="+mn-ea"/>
              </a:rPr>
              <a:t> </a:t>
            </a:r>
            <a:r>
              <a:rPr lang="zh-CN" sz="2600">
                <a:latin typeface="微软雅黑" charset="-122"/>
                <a:ea typeface="微软雅黑" charset="-122"/>
                <a:sym typeface="+mn-ea"/>
              </a:rPr>
              <a:t>状态</a:t>
            </a:r>
            <a:r>
              <a:rPr lang="zh-CN" sz="2600">
                <a:latin typeface="微软雅黑" charset="-122"/>
                <a:ea typeface="微软雅黑" charset="-122"/>
                <a:sym typeface="+mn-ea"/>
              </a:rPr>
              <a:t>表</a:t>
            </a:r>
            <a:endParaRPr lang="zh-CN"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5340" y="1424940"/>
            <a:ext cx="7870825" cy="69151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例：某软件的运行</a:t>
            </a:r>
            <a:r>
              <a:rPr lang="zh-CN" altLang="en-US" sz="2600">
                <a:latin typeface="微软雅黑" charset="-122"/>
                <a:ea typeface="微软雅黑" charset="-122"/>
                <a:sym typeface="+mn-ea"/>
              </a:rPr>
              <a:t>受到操作系统和数据库的影响。</a:t>
            </a:r>
            <a:endParaRPr lang="zh-CN" altLang="en-US" sz="2600">
              <a:latin typeface="微软雅黑" charset="-122"/>
              <a:ea typeface="微软雅黑" charset="-122"/>
              <a:sym typeface="+mn-ea"/>
            </a:endParaRPr>
          </a:p>
        </p:txBody>
      </p:sp>
      <p:grpSp>
        <p:nvGrpSpPr>
          <p:cNvPr id="39" name="组合 38"/>
          <p:cNvGrpSpPr/>
          <p:nvPr/>
        </p:nvGrpSpPr>
        <p:grpSpPr>
          <a:xfrm>
            <a:off x="0" y="287611"/>
            <a:ext cx="6247765" cy="504190"/>
            <a:chOff x="0" y="287611"/>
            <a:chExt cx="624776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535051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正交测试法</a:t>
              </a:r>
              <a:r>
                <a:rPr lang="zh-CN" altLang="en-US" sz="2800">
                  <a:latin typeface="微软雅黑" charset="-122"/>
                  <a:ea typeface="微软雅黑" charset="-122"/>
                  <a:sym typeface="+mn-ea"/>
                </a:rPr>
                <a:t>设计测试用例的步骤</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矩形 4"/>
          <p:cNvSpPr/>
          <p:nvPr/>
        </p:nvSpPr>
        <p:spPr>
          <a:xfrm>
            <a:off x="5471795" y="1523365"/>
            <a:ext cx="1396365" cy="486410"/>
          </a:xfrm>
          <a:prstGeom prst="rect">
            <a:avLst/>
          </a:prstGeom>
          <a:ln w="28575"/>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 name="矩形 6"/>
          <p:cNvSpPr/>
          <p:nvPr/>
        </p:nvSpPr>
        <p:spPr>
          <a:xfrm>
            <a:off x="7112635" y="1523365"/>
            <a:ext cx="1055370" cy="486410"/>
          </a:xfrm>
          <a:prstGeom prst="rect">
            <a:avLst/>
          </a:prstGeom>
          <a:ln w="28575"/>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8" name="左大括号 7"/>
          <p:cNvSpPr/>
          <p:nvPr/>
        </p:nvSpPr>
        <p:spPr>
          <a:xfrm rot="5400000">
            <a:off x="6711315" y="450850"/>
            <a:ext cx="551815" cy="139636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9" name="文本框 8"/>
          <p:cNvSpPr txBox="1"/>
          <p:nvPr/>
        </p:nvSpPr>
        <p:spPr>
          <a:xfrm>
            <a:off x="6673850" y="296545"/>
            <a:ext cx="1011555" cy="491490"/>
          </a:xfrm>
          <a:prstGeom prst="rect">
            <a:avLst/>
          </a:prstGeom>
          <a:noFill/>
        </p:spPr>
        <p:txBody>
          <a:bodyPr wrap="square" rtlCol="0" anchor="t">
            <a:spAutoFit/>
          </a:bodyPr>
          <a:p>
            <a:r>
              <a:rPr lang="zh-CN" sz="2600">
                <a:solidFill>
                  <a:schemeClr val="accent1"/>
                </a:solidFill>
                <a:latin typeface="微软雅黑" charset="-122"/>
                <a:ea typeface="微软雅黑" charset="-122"/>
                <a:sym typeface="+mn-ea"/>
              </a:rPr>
              <a:t>因子</a:t>
            </a:r>
            <a:endParaRPr lang="zh-CN" altLang="en-US" sz="2600">
              <a:solidFill>
                <a:schemeClr val="accent1"/>
              </a:solidFill>
              <a:latin typeface="微软雅黑" charset="-122"/>
              <a:ea typeface="微软雅黑" charset="-122"/>
              <a:sym typeface="+mn-ea"/>
            </a:endParaRPr>
          </a:p>
        </p:txBody>
      </p:sp>
      <p:sp>
        <p:nvSpPr>
          <p:cNvPr id="10" name="矩形 9"/>
          <p:cNvSpPr/>
          <p:nvPr/>
        </p:nvSpPr>
        <p:spPr>
          <a:xfrm>
            <a:off x="2676525" y="2273935"/>
            <a:ext cx="7371715" cy="1891665"/>
          </a:xfrm>
          <a:prstGeom prst="rect">
            <a:avLst/>
          </a:prstGeom>
        </p:spPr>
        <p:txBody>
          <a:bodyPr wrap="square">
            <a:spAutoFit/>
          </a:bodyPr>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因子：操作系统、</a:t>
            </a:r>
            <a:r>
              <a:rPr lang="zh-CN" altLang="en-US" sz="2600">
                <a:latin typeface="微软雅黑" charset="-122"/>
                <a:ea typeface="微软雅黑" charset="-122"/>
                <a:sym typeface="+mn-ea"/>
              </a:rPr>
              <a:t>数据库</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操作系统：</a:t>
            </a:r>
            <a:r>
              <a:rPr lang="en-US" altLang="zh-CN" sz="2600">
                <a:latin typeface="微软雅黑" charset="-122"/>
                <a:ea typeface="微软雅黑" charset="-122"/>
                <a:sym typeface="+mn-ea"/>
              </a:rPr>
              <a:t>Windows</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macOS</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Linux</a:t>
            </a:r>
            <a:endParaRPr lang="en-US" altLang="zh-CN"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数据库：</a:t>
            </a:r>
            <a:r>
              <a:rPr lang="en-US" altLang="zh-CN" sz="2600">
                <a:latin typeface="微软雅黑" charset="-122"/>
                <a:ea typeface="微软雅黑" charset="-122"/>
                <a:sym typeface="+mn-ea"/>
              </a:rPr>
              <a:t>MySQL</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MongoDB</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Oracle</a:t>
            </a:r>
            <a:endParaRPr lang="en-US" altLang="zh-CN" sz="2600">
              <a:latin typeface="微软雅黑" charset="-122"/>
              <a:ea typeface="微软雅黑" charset="-122"/>
              <a:sym typeface="+mn-ea"/>
            </a:endParaRPr>
          </a:p>
        </p:txBody>
      </p:sp>
      <p:graphicFrame>
        <p:nvGraphicFramePr>
          <p:cNvPr id="11" name="表格 10"/>
          <p:cNvGraphicFramePr/>
          <p:nvPr/>
        </p:nvGraphicFramePr>
        <p:xfrm>
          <a:off x="1828800" y="4545330"/>
          <a:ext cx="8534400" cy="1143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lgn="ctr">
                        <a:buNone/>
                      </a:pPr>
                      <a:r>
                        <a:rPr lang="zh-CN" altLang="en-US" sz="2600"/>
                        <a:t>因子</a:t>
                      </a:r>
                      <a:endParaRPr lang="zh-CN" altLang="en-US" sz="2600"/>
                    </a:p>
                  </a:txBody>
                  <a:tcPr anchor="ctr" anchorCtr="0"/>
                </a:tc>
                <a:tc gridSpan="3">
                  <a:txBody>
                    <a:bodyPr/>
                    <a:p>
                      <a:pPr algn="ctr">
                        <a:buNone/>
                      </a:pPr>
                      <a:r>
                        <a:rPr lang="zh-CN" altLang="en-US" sz="2600"/>
                        <a:t>因子的状态</a:t>
                      </a:r>
                      <a:endParaRPr lang="zh-CN" altLang="en-US" sz="2600"/>
                    </a:p>
                  </a:txBody>
                  <a:tcPr anchor="ctr" anchorCtr="0"/>
                </a:tc>
                <a:tc hMerge="1">
                  <a:tcPr/>
                </a:tc>
                <a:tc hMerge="1">
                  <a:tcPr/>
                </a:tc>
              </a:tr>
              <a:tr h="381000">
                <a:tc>
                  <a:txBody>
                    <a:bodyPr/>
                    <a:p>
                      <a:pPr algn="ctr">
                        <a:buNone/>
                      </a:pPr>
                      <a:r>
                        <a:rPr lang="zh-CN" altLang="en-US" sz="2600"/>
                        <a:t>操作系统</a:t>
                      </a:r>
                      <a:endParaRPr lang="zh-CN" altLang="en-US" sz="2600"/>
                    </a:p>
                  </a:txBody>
                  <a:tcPr anchor="ctr" anchorCtr="0"/>
                </a:tc>
                <a:tc>
                  <a:txBody>
                    <a:bodyPr/>
                    <a:p>
                      <a:pPr algn="ctr">
                        <a:buNone/>
                      </a:pPr>
                      <a:r>
                        <a:rPr lang="en-US" altLang="zh-CN" sz="2600"/>
                        <a:t>Windows</a:t>
                      </a:r>
                      <a:endParaRPr lang="en-US" altLang="zh-CN" sz="2600"/>
                    </a:p>
                  </a:txBody>
                  <a:tcPr anchor="ctr" anchorCtr="0"/>
                </a:tc>
                <a:tc>
                  <a:txBody>
                    <a:bodyPr/>
                    <a:p>
                      <a:pPr algn="ctr">
                        <a:buNone/>
                      </a:pPr>
                      <a:r>
                        <a:rPr lang="en-US" altLang="zh-CN" sz="2600"/>
                        <a:t>mac</a:t>
                      </a:r>
                      <a:r>
                        <a:rPr lang="en-US" altLang="zh-CN" sz="2600"/>
                        <a:t>OS</a:t>
                      </a:r>
                      <a:endParaRPr lang="en-US" altLang="zh-CN" sz="2600"/>
                    </a:p>
                  </a:txBody>
                  <a:tcPr anchor="ctr" anchorCtr="0"/>
                </a:tc>
                <a:tc>
                  <a:txBody>
                    <a:bodyPr/>
                    <a:p>
                      <a:pPr algn="ctr">
                        <a:buNone/>
                      </a:pPr>
                      <a:r>
                        <a:rPr lang="en-US" altLang="zh-CN" sz="2600"/>
                        <a:t>Linux</a:t>
                      </a:r>
                      <a:endParaRPr lang="en-US" altLang="zh-CN" sz="2600"/>
                    </a:p>
                  </a:txBody>
                  <a:tcPr anchor="ctr" anchorCtr="0"/>
                </a:tc>
              </a:tr>
              <a:tr h="381000">
                <a:tc>
                  <a:txBody>
                    <a:bodyPr/>
                    <a:p>
                      <a:pPr algn="ctr">
                        <a:buNone/>
                      </a:pPr>
                      <a:r>
                        <a:rPr lang="zh-CN" altLang="en-US" sz="2600"/>
                        <a:t>数据库</a:t>
                      </a:r>
                      <a:endParaRPr lang="zh-CN" altLang="en-US" sz="2600"/>
                    </a:p>
                  </a:txBody>
                  <a:tcPr anchor="ctr" anchorCtr="0"/>
                </a:tc>
                <a:tc>
                  <a:txBody>
                    <a:bodyPr/>
                    <a:p>
                      <a:pPr algn="ctr">
                        <a:buNone/>
                      </a:pPr>
                      <a:r>
                        <a:rPr lang="en-US" altLang="zh-CN" sz="2600"/>
                        <a:t>MySQL</a:t>
                      </a:r>
                      <a:endParaRPr lang="en-US" altLang="zh-CN" sz="2600"/>
                    </a:p>
                  </a:txBody>
                  <a:tcPr anchor="ctr" anchorCtr="0"/>
                </a:tc>
                <a:tc>
                  <a:txBody>
                    <a:bodyPr/>
                    <a:p>
                      <a:pPr algn="ctr">
                        <a:buNone/>
                      </a:pPr>
                      <a:r>
                        <a:rPr lang="en-US" altLang="zh-CN" sz="2600"/>
                        <a:t>Mongo</a:t>
                      </a:r>
                      <a:r>
                        <a:rPr lang="en-US" altLang="zh-CN" sz="2600"/>
                        <a:t>DB</a:t>
                      </a:r>
                      <a:endParaRPr lang="en-US" altLang="zh-CN" sz="2600"/>
                    </a:p>
                  </a:txBody>
                  <a:tcPr anchor="ctr" anchorCtr="0"/>
                </a:tc>
                <a:tc>
                  <a:txBody>
                    <a:bodyPr/>
                    <a:p>
                      <a:pPr algn="ctr">
                        <a:buNone/>
                      </a:pPr>
                      <a:r>
                        <a:rPr lang="en-US" altLang="zh-CN" sz="2600"/>
                        <a:t>Oracle</a:t>
                      </a:r>
                      <a:endParaRPr lang="en-US" altLang="zh-CN" sz="2600"/>
                    </a:p>
                  </a:txBody>
                  <a:tcPr anchor="ctr" anchorCtr="0"/>
                </a:tc>
              </a:tr>
            </a:tbl>
          </a:graphicData>
        </a:graphic>
      </p:graphicFrame>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blinds(horizontal)">
                                      <p:cBhvr>
                                        <p:cTn id="21" dur="5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blinds(horizontal)">
                                      <p:cBhvr>
                                        <p:cTn id="26" dur="500"/>
                                        <p:tgtEl>
                                          <p:spTgt spid="10">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blinds(horizontal)">
                                      <p:cBhvr>
                                        <p:cTn id="29" dur="500"/>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2220" y="1880870"/>
            <a:ext cx="7371715" cy="1891665"/>
          </a:xfrm>
          <a:prstGeom prst="rect">
            <a:avLst/>
          </a:prstGeom>
        </p:spPr>
        <p:txBody>
          <a:bodyPr wrap="square">
            <a:spAutoFit/>
          </a:bodyPr>
          <a:lstStyle/>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对因子与状态的选择可按其</a:t>
            </a:r>
            <a:r>
              <a:rPr lang="zh-CN" altLang="en-US" sz="2600">
                <a:solidFill>
                  <a:schemeClr val="accent1"/>
                </a:solidFill>
                <a:latin typeface="微软雅黑" charset="-122"/>
                <a:ea typeface="微软雅黑" charset="-122"/>
                <a:sym typeface="+mn-ea"/>
              </a:rPr>
              <a:t>重要程度分别加权</a:t>
            </a:r>
            <a:r>
              <a:rPr lang="zh-CN" altLang="en-US" sz="2600">
                <a:latin typeface="微软雅黑" charset="-122"/>
                <a:ea typeface="微软雅黑" charset="-122"/>
                <a:sym typeface="+mn-ea"/>
              </a:rPr>
              <a:t>。可根据各个因子及状态的作用大小、出现频率的大小及测试的需要，确定权值的</a:t>
            </a:r>
            <a:r>
              <a:rPr lang="zh-CN" altLang="en-US" sz="2600">
                <a:latin typeface="微软雅黑" charset="-122"/>
                <a:ea typeface="微软雅黑" charset="-122"/>
                <a:sym typeface="+mn-ea"/>
              </a:rPr>
              <a:t>大小。</a:t>
            </a:r>
            <a:endParaRPr lang="zh-CN" altLang="en-US" sz="2600">
              <a:latin typeface="微软雅黑" charset="-122"/>
              <a:ea typeface="微软雅黑" charset="-122"/>
              <a:sym typeface="+mn-ea"/>
            </a:endParaRPr>
          </a:p>
        </p:txBody>
      </p:sp>
      <p:grpSp>
        <p:nvGrpSpPr>
          <p:cNvPr id="39" name="组合 38"/>
          <p:cNvGrpSpPr/>
          <p:nvPr/>
        </p:nvGrpSpPr>
        <p:grpSpPr>
          <a:xfrm>
            <a:off x="0" y="287611"/>
            <a:ext cx="6247765" cy="504190"/>
            <a:chOff x="0" y="287611"/>
            <a:chExt cx="624776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535051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正交测试法</a:t>
              </a:r>
              <a:r>
                <a:rPr lang="zh-CN" altLang="en-US" sz="2800">
                  <a:latin typeface="微软雅黑" charset="-122"/>
                  <a:ea typeface="微软雅黑" charset="-122"/>
                  <a:sym typeface="+mn-ea"/>
                </a:rPr>
                <a:t>设计测试用例的步骤</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1761490" y="1085215"/>
            <a:ext cx="7371715" cy="691515"/>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a:t>
            </a:r>
            <a:r>
              <a:rPr lang="en-US" altLang="zh-CN" sz="2600">
                <a:latin typeface="微软雅黑" charset="-122"/>
                <a:ea typeface="微软雅黑" charset="-122"/>
                <a:sym typeface="+mn-ea"/>
              </a:rPr>
              <a:t>2</a:t>
            </a:r>
            <a:r>
              <a:rPr lang="zh-CN" sz="2600">
                <a:latin typeface="微软雅黑" charset="-122"/>
                <a:ea typeface="微软雅黑" charset="-122"/>
                <a:sym typeface="+mn-ea"/>
              </a:rPr>
              <a:t>）</a:t>
            </a:r>
            <a:r>
              <a:rPr lang="zh-CN" sz="2600">
                <a:solidFill>
                  <a:srgbClr val="FF0000"/>
                </a:solidFill>
                <a:latin typeface="微软雅黑" charset="-122"/>
                <a:ea typeface="微软雅黑" charset="-122"/>
                <a:sym typeface="+mn-ea"/>
              </a:rPr>
              <a:t>加权筛选</a:t>
            </a:r>
            <a:r>
              <a:rPr lang="zh-CN" sz="2600">
                <a:latin typeface="微软雅黑" charset="-122"/>
                <a:ea typeface="微软雅黑" charset="-122"/>
                <a:sym typeface="+mn-ea"/>
              </a:rPr>
              <a:t>，生成因素分析</a:t>
            </a:r>
            <a:r>
              <a:rPr lang="zh-CN" sz="2600">
                <a:latin typeface="微软雅黑" charset="-122"/>
                <a:ea typeface="微软雅黑" charset="-122"/>
                <a:sym typeface="+mn-ea"/>
              </a:rPr>
              <a:t>表</a:t>
            </a:r>
            <a:endParaRPr lang="zh-CN" sz="2600">
              <a:latin typeface="微软雅黑" charset="-122"/>
              <a:ea typeface="微软雅黑" charset="-122"/>
              <a:sym typeface="+mn-ea"/>
            </a:endParaRPr>
          </a:p>
        </p:txBody>
      </p:sp>
      <p:sp>
        <p:nvSpPr>
          <p:cNvPr id="5" name="矩形 4"/>
          <p:cNvSpPr/>
          <p:nvPr/>
        </p:nvSpPr>
        <p:spPr>
          <a:xfrm>
            <a:off x="2522220" y="4631690"/>
            <a:ext cx="7371715" cy="1891665"/>
          </a:xfrm>
          <a:prstGeom prst="rect">
            <a:avLst/>
          </a:prstGeom>
        </p:spPr>
        <p:txBody>
          <a:bodyPr wrap="square">
            <a:spAutoFit/>
          </a:bodyPr>
          <a:p>
            <a:pPr marL="457200" lvl="0" indent="-457200" algn="just">
              <a:lnSpc>
                <a:spcPct val="150000"/>
              </a:lnSpc>
              <a:buFont typeface="Arial" panose="020B0704020202020204" pitchFamily="34" charset="0"/>
              <a:buChar char="•"/>
            </a:pPr>
            <a:r>
              <a:rPr lang="zh-CN" altLang="en-US" sz="2600">
                <a:solidFill>
                  <a:schemeClr val="accent1"/>
                </a:solidFill>
                <a:latin typeface="微软雅黑" charset="-122"/>
                <a:ea typeface="微软雅黑" charset="-122"/>
                <a:sym typeface="+mn-ea"/>
              </a:rPr>
              <a:t>选择正确的正交表</a:t>
            </a:r>
            <a:r>
              <a:rPr lang="zh-CN" altLang="en-US" sz="2600">
                <a:latin typeface="微软雅黑" charset="-122"/>
                <a:ea typeface="微软雅黑" charset="-122"/>
                <a:sym typeface="+mn-ea"/>
              </a:rPr>
              <a:t>。在正交表中，每列表示一个因子，每行表示一个项目，当因素分析表中的</a:t>
            </a:r>
            <a:r>
              <a:rPr lang="zh-CN" altLang="en-US" sz="2600">
                <a:solidFill>
                  <a:schemeClr val="accent1"/>
                </a:solidFill>
                <a:latin typeface="微软雅黑" charset="-122"/>
                <a:ea typeface="微软雅黑" charset="-122"/>
                <a:sym typeface="+mn-ea"/>
              </a:rPr>
              <a:t>因子数确定</a:t>
            </a:r>
            <a:r>
              <a:rPr lang="zh-CN" altLang="en-US" sz="2600">
                <a:latin typeface="微软雅黑" charset="-122"/>
                <a:ea typeface="微软雅黑" charset="-122"/>
                <a:sym typeface="+mn-ea"/>
              </a:rPr>
              <a:t>下来后，相应的</a:t>
            </a:r>
            <a:r>
              <a:rPr lang="zh-CN" altLang="en-US" sz="2600">
                <a:solidFill>
                  <a:schemeClr val="accent1"/>
                </a:solidFill>
                <a:latin typeface="微软雅黑" charset="-122"/>
                <a:ea typeface="微软雅黑" charset="-122"/>
                <a:sym typeface="+mn-ea"/>
              </a:rPr>
              <a:t>正交表就确定了</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
        <p:nvSpPr>
          <p:cNvPr id="7" name="矩形 6"/>
          <p:cNvSpPr/>
          <p:nvPr/>
        </p:nvSpPr>
        <p:spPr>
          <a:xfrm>
            <a:off x="1761490" y="3940175"/>
            <a:ext cx="7371715" cy="691515"/>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a:t>
            </a:r>
            <a:r>
              <a:rPr lang="en-US" altLang="zh-CN" sz="2600">
                <a:latin typeface="微软雅黑" charset="-122"/>
                <a:ea typeface="微软雅黑" charset="-122"/>
                <a:sym typeface="+mn-ea"/>
              </a:rPr>
              <a:t>3</a:t>
            </a:r>
            <a:r>
              <a:rPr lang="zh-CN" sz="2600">
                <a:latin typeface="微软雅黑" charset="-122"/>
                <a:ea typeface="微软雅黑" charset="-122"/>
                <a:sym typeface="+mn-ea"/>
              </a:rPr>
              <a:t>）利用正交表构造测试数据</a:t>
            </a:r>
            <a:r>
              <a:rPr lang="zh-CN" sz="2600">
                <a:latin typeface="微软雅黑" charset="-122"/>
                <a:ea typeface="微软雅黑" charset="-122"/>
                <a:sym typeface="+mn-ea"/>
              </a:rPr>
              <a:t>集</a:t>
            </a:r>
            <a:endParaRPr lang="zh-CN"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6" name="矩形 15"/>
          <p:cNvSpPr/>
          <p:nvPr/>
        </p:nvSpPr>
        <p:spPr>
          <a:xfrm>
            <a:off x="2760980" y="1259840"/>
            <a:ext cx="7371715" cy="89916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一般我们看到的正交表记为：</a:t>
            </a:r>
            <a:r>
              <a:rPr lang="en-US" altLang="zh-CN" sz="3500">
                <a:latin typeface="微软雅黑" charset="-122"/>
                <a:ea typeface="微软雅黑" charset="-122"/>
                <a:sym typeface="+mn-ea"/>
              </a:rPr>
              <a:t>L</a:t>
            </a:r>
            <a:r>
              <a:rPr lang="en-US" altLang="zh-CN" sz="3500" baseline="-25000">
                <a:latin typeface="微软雅黑" charset="-122"/>
                <a:ea typeface="微软雅黑" charset="-122"/>
                <a:sym typeface="+mn-ea"/>
              </a:rPr>
              <a:t>n</a:t>
            </a:r>
            <a:r>
              <a:rPr lang="en-US" altLang="zh-CN" sz="3500">
                <a:latin typeface="微软雅黑" charset="-122"/>
                <a:ea typeface="微软雅黑" charset="-122"/>
                <a:sym typeface="+mn-ea"/>
              </a:rPr>
              <a:t>(m)</a:t>
            </a:r>
            <a:r>
              <a:rPr lang="en-US" altLang="zh-CN" sz="3500" baseline="30000">
                <a:latin typeface="微软雅黑" charset="-122"/>
                <a:ea typeface="微软雅黑" charset="-122"/>
                <a:sym typeface="+mn-ea"/>
              </a:rPr>
              <a:t>k</a:t>
            </a:r>
            <a:endParaRPr lang="en-US" altLang="zh-CN" sz="3500" baseline="30000">
              <a:latin typeface="微软雅黑" charset="-122"/>
              <a:ea typeface="微软雅黑" charset="-122"/>
              <a:sym typeface="+mn-ea"/>
            </a:endParaRPr>
          </a:p>
        </p:txBody>
      </p:sp>
      <p:sp>
        <p:nvSpPr>
          <p:cNvPr id="17" name="燕尾形 16"/>
          <p:cNvSpPr/>
          <p:nvPr/>
        </p:nvSpPr>
        <p:spPr>
          <a:xfrm>
            <a:off x="2183130" y="152654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9" name="矩形 18"/>
          <p:cNvSpPr/>
          <p:nvPr/>
        </p:nvSpPr>
        <p:spPr>
          <a:xfrm>
            <a:off x="2625090" y="2279015"/>
            <a:ext cx="8045450" cy="2730500"/>
          </a:xfrm>
          <a:prstGeom prst="rect">
            <a:avLst/>
          </a:prstGeom>
        </p:spPr>
        <p:txBody>
          <a:bodyPr wrap="square">
            <a:spAutoFit/>
          </a:bodyPr>
          <a:p>
            <a:pPr marL="457200" lvl="0" indent="-457200" algn="just">
              <a:lnSpc>
                <a:spcPct val="170000"/>
              </a:lnSpc>
              <a:buFont typeface="Arial" panose="020B0704020202020204" pitchFamily="34" charset="0"/>
              <a:buChar char="•"/>
            </a:pPr>
            <a:r>
              <a:rPr lang="en-US" sz="2600">
                <a:latin typeface="微软雅黑" charset="-122"/>
                <a:ea typeface="微软雅黑" charset="-122"/>
                <a:sym typeface="+mn-ea"/>
              </a:rPr>
              <a:t>n</a:t>
            </a:r>
            <a:r>
              <a:rPr lang="zh-CN" altLang="en-US" sz="2600">
                <a:latin typeface="微软雅黑" charset="-122"/>
                <a:ea typeface="微软雅黑" charset="-122"/>
                <a:sym typeface="+mn-ea"/>
              </a:rPr>
              <a:t>是表的行数，也表示可以设计的</a:t>
            </a:r>
            <a:r>
              <a:rPr lang="zh-CN" altLang="en-US" sz="2600">
                <a:solidFill>
                  <a:schemeClr val="accent5"/>
                </a:solidFill>
                <a:latin typeface="微软雅黑" charset="-122"/>
                <a:ea typeface="微软雅黑" charset="-122"/>
                <a:sym typeface="+mn-ea"/>
              </a:rPr>
              <a:t>测试用例的数目</a:t>
            </a:r>
            <a:endParaRPr lang="zh-CN" altLang="en-US" sz="2600">
              <a:latin typeface="微软雅黑" charset="-122"/>
              <a:ea typeface="微软雅黑" charset="-122"/>
              <a:sym typeface="+mn-ea"/>
            </a:endParaRPr>
          </a:p>
          <a:p>
            <a:pPr marL="457200" lvl="0" indent="-457200" algn="just">
              <a:lnSpc>
                <a:spcPct val="170000"/>
              </a:lnSpc>
              <a:buFont typeface="Arial" panose="020B0704020202020204" pitchFamily="34" charset="0"/>
              <a:buChar char="•"/>
            </a:pPr>
            <a:r>
              <a:rPr lang="en-US" altLang="zh-CN" sz="2600">
                <a:latin typeface="微软雅黑" charset="-122"/>
                <a:ea typeface="微软雅黑" charset="-122"/>
                <a:sym typeface="+mn-ea"/>
              </a:rPr>
              <a:t>k</a:t>
            </a:r>
            <a:r>
              <a:rPr lang="zh-CN" altLang="en-US" sz="2600">
                <a:latin typeface="微软雅黑" charset="-122"/>
                <a:ea typeface="微软雅黑" charset="-122"/>
                <a:sym typeface="+mn-ea"/>
              </a:rPr>
              <a:t>是表的列数，表示因子的</a:t>
            </a:r>
            <a:r>
              <a:rPr lang="zh-CN" altLang="en-US" sz="2600">
                <a:latin typeface="微软雅黑" charset="-122"/>
                <a:ea typeface="微软雅黑" charset="-122"/>
                <a:sym typeface="+mn-ea"/>
              </a:rPr>
              <a:t>个数</a:t>
            </a:r>
            <a:endParaRPr lang="zh-CN" altLang="en-US" sz="2600">
              <a:latin typeface="微软雅黑" charset="-122"/>
              <a:ea typeface="微软雅黑" charset="-122"/>
              <a:sym typeface="+mn-ea"/>
            </a:endParaRPr>
          </a:p>
          <a:p>
            <a:pPr marL="457200" lvl="0" indent="-457200" algn="just">
              <a:lnSpc>
                <a:spcPct val="170000"/>
              </a:lnSpc>
              <a:buFont typeface="Arial" panose="020B0704020202020204" pitchFamily="34" charset="0"/>
              <a:buChar char="•"/>
            </a:pPr>
            <a:r>
              <a:rPr lang="en-US" altLang="zh-CN" sz="2600">
                <a:latin typeface="微软雅黑" charset="-122"/>
                <a:ea typeface="微软雅黑" charset="-122"/>
                <a:sym typeface="+mn-ea"/>
              </a:rPr>
              <a:t>m</a:t>
            </a:r>
            <a:r>
              <a:rPr lang="zh-CN" altLang="en-US" sz="2600">
                <a:latin typeface="微软雅黑" charset="-122"/>
                <a:ea typeface="微软雅黑" charset="-122"/>
                <a:sym typeface="+mn-ea"/>
              </a:rPr>
              <a:t>是各因素的水平数（取值</a:t>
            </a:r>
            <a:r>
              <a:rPr lang="zh-CN" altLang="en-US" sz="2600">
                <a:latin typeface="微软雅黑" charset="-122"/>
                <a:ea typeface="微软雅黑" charset="-122"/>
                <a:sym typeface="+mn-ea"/>
              </a:rPr>
              <a:t>个数）</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blinds(horizontal)">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blinds(horizontal)">
                                      <p:cBhvr>
                                        <p:cTn id="1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6" name="矩形 15"/>
          <p:cNvSpPr/>
          <p:nvPr/>
        </p:nvSpPr>
        <p:spPr>
          <a:xfrm>
            <a:off x="1719580" y="966470"/>
            <a:ext cx="7371715" cy="691515"/>
          </a:xfrm>
          <a:prstGeom prst="rect">
            <a:avLst/>
          </a:prstGeom>
        </p:spPr>
        <p:txBody>
          <a:bodyPr wrap="square">
            <a:spAutoFit/>
          </a:bodyPr>
          <a:p>
            <a:pPr lvl="0" indent="0" algn="just">
              <a:lnSpc>
                <a:spcPct val="150000"/>
              </a:lnSpc>
              <a:buFont typeface="Arial" panose="020B0704020202020204" pitchFamily="34" charset="0"/>
              <a:buNone/>
            </a:pPr>
            <a:r>
              <a:rPr lang="en-US" altLang="zh-CN" sz="2600">
                <a:latin typeface="微软雅黑" charset="-122"/>
                <a:ea typeface="微软雅黑" charset="-122"/>
                <a:sym typeface="+mn-ea"/>
              </a:rPr>
              <a:t>L</a:t>
            </a:r>
            <a:r>
              <a:rPr lang="en-US" altLang="zh-CN" sz="2600" baseline="-25000">
                <a:latin typeface="微软雅黑" charset="-122"/>
                <a:ea typeface="微软雅黑" charset="-122"/>
                <a:sym typeface="+mn-ea"/>
              </a:rPr>
              <a:t>4</a:t>
            </a:r>
            <a:r>
              <a:rPr lang="en-US" altLang="zh-CN" sz="2600">
                <a:latin typeface="微软雅黑" charset="-122"/>
                <a:ea typeface="微软雅黑" charset="-122"/>
                <a:sym typeface="+mn-ea"/>
              </a:rPr>
              <a:t>(2)</a:t>
            </a:r>
            <a:r>
              <a:rPr lang="en-US" altLang="zh-CN" sz="2600" baseline="30000">
                <a:latin typeface="微软雅黑" charset="-122"/>
                <a:ea typeface="微软雅黑" charset="-122"/>
                <a:sym typeface="+mn-ea"/>
              </a:rPr>
              <a:t>3</a:t>
            </a:r>
            <a:endParaRPr lang="en-US" altLang="zh-CN" sz="2600" baseline="30000">
              <a:latin typeface="微软雅黑" charset="-122"/>
              <a:ea typeface="微软雅黑" charset="-122"/>
              <a:sym typeface="+mn-ea"/>
            </a:endParaRPr>
          </a:p>
        </p:txBody>
      </p:sp>
      <p:sp>
        <p:nvSpPr>
          <p:cNvPr id="17" name="燕尾形 16"/>
          <p:cNvSpPr/>
          <p:nvPr/>
        </p:nvSpPr>
        <p:spPr>
          <a:xfrm>
            <a:off x="1141730" y="114427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aphicFrame>
        <p:nvGraphicFramePr>
          <p:cNvPr id="8" name="Group 171"/>
          <p:cNvGraphicFramePr/>
          <p:nvPr/>
        </p:nvGraphicFramePr>
        <p:xfrm>
          <a:off x="2434590" y="1862138"/>
          <a:ext cx="8572502" cy="3781425"/>
        </p:xfrm>
        <a:graphic>
          <a:graphicData uri="http://schemas.openxmlformats.org/drawingml/2006/table">
            <a:tbl>
              <a:tblPr/>
              <a:tblGrid>
                <a:gridCol w="1574165"/>
                <a:gridCol w="2153920"/>
                <a:gridCol w="1797051"/>
                <a:gridCol w="1797051"/>
              </a:tblGrid>
              <a:tr h="611505">
                <a:tc rowSpan="2">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dirty="0" smtClean="0">
                          <a:ln>
                            <a:noFill/>
                          </a:ln>
                          <a:solidFill>
                            <a:schemeClr val="tx1"/>
                          </a:solidFill>
                          <a:effectLst/>
                          <a:latin typeface="微软雅黑" charset="0"/>
                          <a:ea typeface="微软雅黑" charset="0"/>
                        </a:rPr>
                        <a:t>行</a:t>
                      </a:r>
                      <a:r>
                        <a:rPr kumimoji="0" lang="en-US" altLang="zh-CN" sz="2200" b="0" i="0" u="none" strike="noStrike" cap="none" normalizeH="0" baseline="0" dirty="0" smtClean="0">
                          <a:ln>
                            <a:noFill/>
                          </a:ln>
                          <a:solidFill>
                            <a:schemeClr val="tx1"/>
                          </a:solidFill>
                          <a:effectLst/>
                          <a:latin typeface="微软雅黑" charset="0"/>
                          <a:ea typeface="微软雅黑" charset="0"/>
                        </a:rPr>
                        <a:t> </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gridSpan="3">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列</a:t>
                      </a:r>
                      <a:endPar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h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7705">
                <a:tc vMerge="1">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2</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3</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64008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rPr>
                        <a:t>1</a:t>
                      </a:r>
                      <a:endPar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cs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cs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50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2</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531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rPr>
                        <a:t>3</a:t>
                      </a:r>
                      <a:endPar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0</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531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4</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1583690" y="5996305"/>
            <a:ext cx="9479915" cy="691515"/>
          </a:xfrm>
          <a:prstGeom prst="rect">
            <a:avLst/>
          </a:prstGeom>
        </p:spPr>
        <p:txBody>
          <a:bodyPr wrap="square">
            <a:spAutoFit/>
          </a:bodyPr>
          <a:p>
            <a:pPr lvl="0" indent="0" algn="just">
              <a:lnSpc>
                <a:spcPct val="150000"/>
              </a:lnSpc>
              <a:buFont typeface="Arial" panose="020B0704020202020204" pitchFamily="34" charset="0"/>
              <a:buNone/>
            </a:pPr>
            <a:r>
              <a:rPr lang="en-US" altLang="zh-CN" sz="2600">
                <a:latin typeface="微软雅黑" charset="-122"/>
                <a:ea typeface="微软雅黑" charset="-122"/>
                <a:sym typeface="+mn-ea"/>
              </a:rPr>
              <a:t>L</a:t>
            </a:r>
            <a:r>
              <a:rPr lang="en-US" altLang="zh-CN" sz="2600" baseline="-25000">
                <a:latin typeface="微软雅黑" charset="-122"/>
                <a:ea typeface="微软雅黑" charset="-122"/>
                <a:sym typeface="+mn-ea"/>
              </a:rPr>
              <a:t>8</a:t>
            </a:r>
            <a:r>
              <a:rPr lang="en-US" altLang="zh-CN" sz="2600">
                <a:latin typeface="微软雅黑" charset="-122"/>
                <a:ea typeface="微软雅黑" charset="-122"/>
                <a:sym typeface="+mn-ea"/>
              </a:rPr>
              <a:t>(2</a:t>
            </a:r>
            <a:r>
              <a:rPr lang="en-US" altLang="zh-CN" sz="2600" baseline="30000">
                <a:latin typeface="微软雅黑" charset="-122"/>
                <a:ea typeface="微软雅黑" charset="-122"/>
                <a:sym typeface="+mn-ea"/>
              </a:rPr>
              <a:t>4</a:t>
            </a:r>
            <a:r>
              <a:rPr lang="en-US" altLang="zh-CN" sz="2600">
                <a:latin typeface="微软雅黑" charset="-122"/>
                <a:ea typeface="微软雅黑" charset="-122"/>
                <a:sym typeface="+mn-ea"/>
              </a:rPr>
              <a:t>x4</a:t>
            </a:r>
            <a:r>
              <a:rPr lang="en-US" altLang="zh-CN" sz="2600" baseline="30000">
                <a:latin typeface="微软雅黑" charset="-122"/>
                <a:ea typeface="微软雅黑" charset="-122"/>
                <a:sym typeface="+mn-ea"/>
              </a:rPr>
              <a:t>1</a:t>
            </a:r>
            <a:r>
              <a:rPr lang="en-US" altLang="zh-CN" sz="2600">
                <a:latin typeface="微软雅黑" charset="-122"/>
                <a:ea typeface="微软雅黑" charset="-122"/>
                <a:sym typeface="+mn-ea"/>
              </a:rPr>
              <a:t>)</a:t>
            </a:r>
            <a:r>
              <a:rPr lang="zh-CN" altLang="en-US" sz="2600">
                <a:latin typeface="微软雅黑" charset="-122"/>
                <a:ea typeface="微软雅黑" charset="-122"/>
                <a:sym typeface="+mn-ea"/>
              </a:rPr>
              <a:t>：表示</a:t>
            </a:r>
            <a:r>
              <a:rPr lang="en-US" altLang="zh-CN" sz="2600">
                <a:latin typeface="微软雅黑" charset="-122"/>
                <a:ea typeface="微软雅黑" charset="-122"/>
                <a:sym typeface="+mn-ea"/>
              </a:rPr>
              <a:t>4</a:t>
            </a:r>
            <a:r>
              <a:rPr lang="zh-CN" altLang="en-US" sz="2600">
                <a:latin typeface="微软雅黑" charset="-122"/>
                <a:ea typeface="微软雅黑" charset="-122"/>
                <a:sym typeface="+mn-ea"/>
              </a:rPr>
              <a:t>个因子有两个状态，有一个因子有</a:t>
            </a:r>
            <a:r>
              <a:rPr lang="en-US" altLang="zh-CN" sz="2600">
                <a:latin typeface="微软雅黑" charset="-122"/>
                <a:ea typeface="微软雅黑" charset="-122"/>
                <a:sym typeface="+mn-ea"/>
              </a:rPr>
              <a:t>4</a:t>
            </a:r>
            <a:r>
              <a:rPr lang="zh-CN" altLang="en-US" sz="2600">
                <a:latin typeface="微软雅黑" charset="-122"/>
                <a:ea typeface="微软雅黑" charset="-122"/>
                <a:sym typeface="+mn-ea"/>
              </a:rPr>
              <a:t>个</a:t>
            </a:r>
            <a:r>
              <a:rPr lang="zh-CN" altLang="en-US" sz="2600">
                <a:latin typeface="微软雅黑" charset="-122"/>
                <a:ea typeface="微软雅黑" charset="-122"/>
                <a:sym typeface="+mn-ea"/>
              </a:rPr>
              <a:t>状态</a:t>
            </a:r>
            <a:endParaRPr lang="zh-CN" altLang="en-US" sz="2600">
              <a:latin typeface="微软雅黑" charset="-122"/>
              <a:ea typeface="微软雅黑" charset="-122"/>
              <a:sym typeface="+mn-ea"/>
            </a:endParaRPr>
          </a:p>
        </p:txBody>
      </p:sp>
      <p:sp>
        <p:nvSpPr>
          <p:cNvPr id="5" name="燕尾形 4"/>
          <p:cNvSpPr/>
          <p:nvPr/>
        </p:nvSpPr>
        <p:spPr>
          <a:xfrm>
            <a:off x="1045210" y="615950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6" name="矩形 15"/>
          <p:cNvSpPr/>
          <p:nvPr/>
        </p:nvSpPr>
        <p:spPr>
          <a:xfrm>
            <a:off x="2482850" y="966470"/>
            <a:ext cx="7371715" cy="691515"/>
          </a:xfrm>
          <a:prstGeom prst="rect">
            <a:avLst/>
          </a:prstGeom>
        </p:spPr>
        <p:txBody>
          <a:bodyPr wrap="square">
            <a:spAutoFit/>
          </a:bodyPr>
          <a:p>
            <a:pPr lvl="0" indent="0" algn="just">
              <a:lnSpc>
                <a:spcPct val="150000"/>
              </a:lnSpc>
              <a:buFont typeface="Arial" panose="020B0704020202020204" pitchFamily="34" charset="0"/>
              <a:buNone/>
            </a:pPr>
            <a:r>
              <a:rPr lang="en-US" altLang="zh-CN" sz="2600">
                <a:latin typeface="微软雅黑" charset="-122"/>
                <a:ea typeface="微软雅黑" charset="-122"/>
                <a:sym typeface="+mn-ea"/>
              </a:rPr>
              <a:t>L</a:t>
            </a:r>
            <a:r>
              <a:rPr lang="en-US" altLang="zh-CN" sz="2600" baseline="-25000">
                <a:latin typeface="微软雅黑" charset="-122"/>
                <a:ea typeface="微软雅黑" charset="-122"/>
                <a:sym typeface="+mn-ea"/>
              </a:rPr>
              <a:t>4</a:t>
            </a:r>
            <a:r>
              <a:rPr lang="en-US" altLang="zh-CN" sz="2600">
                <a:latin typeface="微软雅黑" charset="-122"/>
                <a:ea typeface="微软雅黑" charset="-122"/>
                <a:sym typeface="+mn-ea"/>
              </a:rPr>
              <a:t>(2)</a:t>
            </a:r>
            <a:r>
              <a:rPr lang="en-US" altLang="zh-CN" sz="2600" baseline="30000">
                <a:latin typeface="微软雅黑" charset="-122"/>
                <a:ea typeface="微软雅黑" charset="-122"/>
                <a:sym typeface="+mn-ea"/>
              </a:rPr>
              <a:t>3</a:t>
            </a:r>
            <a:endParaRPr lang="en-US" altLang="zh-CN" sz="2600" baseline="30000">
              <a:latin typeface="微软雅黑" charset="-122"/>
              <a:ea typeface="微软雅黑" charset="-122"/>
              <a:sym typeface="+mn-ea"/>
            </a:endParaRPr>
          </a:p>
        </p:txBody>
      </p:sp>
      <p:sp>
        <p:nvSpPr>
          <p:cNvPr id="17" name="燕尾形 16"/>
          <p:cNvSpPr/>
          <p:nvPr/>
        </p:nvSpPr>
        <p:spPr>
          <a:xfrm>
            <a:off x="1463040" y="114427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897255" y="6197600"/>
            <a:ext cx="9625330" cy="521970"/>
          </a:xfrm>
          <a:prstGeom prst="rect">
            <a:avLst/>
          </a:prstGeom>
          <a:noFill/>
        </p:spPr>
        <p:txBody>
          <a:bodyPr wrap="square" rtlCol="0" anchor="t">
            <a:spAutoFit/>
          </a:bodyPr>
          <a:p>
            <a:r>
              <a:rPr lang="zh-CN" altLang="en-US" sz="2800"/>
              <a:t>https://www.york.ac.uk/depts/maths/tables/orthogonal.htm</a:t>
            </a:r>
            <a:endParaRPr lang="zh-CN" altLang="en-US" sz="2800"/>
          </a:p>
        </p:txBody>
      </p:sp>
      <p:pic>
        <p:nvPicPr>
          <p:cNvPr id="4" name="图片 3" descr="b95a8c8455e3a25b419de11d6eb6acc6"/>
          <p:cNvPicPr>
            <a:picLocks noChangeAspect="1"/>
          </p:cNvPicPr>
          <p:nvPr/>
        </p:nvPicPr>
        <p:blipFill>
          <a:blip r:embed="rId1"/>
          <a:srcRect l="325" t="22528" r="32116" b="8324"/>
          <a:stretch>
            <a:fillRect/>
          </a:stretch>
        </p:blipFill>
        <p:spPr>
          <a:xfrm>
            <a:off x="2080895" y="966470"/>
            <a:ext cx="7762875" cy="5071745"/>
          </a:xfrm>
          <a:prstGeom prst="rect">
            <a:avLst/>
          </a:prstGeom>
        </p:spPr>
      </p:pic>
    </p:spTree>
  </p:cSld>
  <p:clrMapOvr>
    <a:masterClrMapping/>
  </p:clrMapOvr>
  <p:transition advTm="36034"/>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6" name="矩形 15"/>
          <p:cNvSpPr/>
          <p:nvPr/>
        </p:nvSpPr>
        <p:spPr>
          <a:xfrm>
            <a:off x="2244090" y="1129665"/>
            <a:ext cx="8487410"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在实际应用中，如果出现因子或状态很多，而且在正交表中很难匹配时，可以借助工具来直接导出正交</a:t>
            </a:r>
            <a:r>
              <a:rPr lang="zh-CN" altLang="en-US" sz="2600">
                <a:latin typeface="微软雅黑" charset="-122"/>
                <a:ea typeface="微软雅黑" charset="-122"/>
                <a:sym typeface="+mn-ea"/>
              </a:rPr>
              <a:t>组合。</a:t>
            </a:r>
            <a:endParaRPr lang="zh-CN" altLang="en-US" sz="2600">
              <a:latin typeface="微软雅黑" charset="-122"/>
              <a:ea typeface="微软雅黑" charset="-122"/>
              <a:sym typeface="+mn-ea"/>
            </a:endParaRPr>
          </a:p>
        </p:txBody>
      </p:sp>
      <p:sp>
        <p:nvSpPr>
          <p:cNvPr id="17" name="燕尾形 16"/>
          <p:cNvSpPr/>
          <p:nvPr/>
        </p:nvSpPr>
        <p:spPr>
          <a:xfrm>
            <a:off x="1662430" y="124650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9" name="矩形 18"/>
          <p:cNvSpPr/>
          <p:nvPr/>
        </p:nvSpPr>
        <p:spPr>
          <a:xfrm>
            <a:off x="2244090" y="2565400"/>
            <a:ext cx="8951595" cy="4015105"/>
          </a:xfrm>
          <a:prstGeom prst="rect">
            <a:avLst/>
          </a:prstGeom>
        </p:spPr>
        <p:txBody>
          <a:bodyPr wrap="square">
            <a:spAutoFit/>
          </a:bodyPr>
          <a:p>
            <a:pPr lvl="0" indent="0" algn="just">
              <a:lnSpc>
                <a:spcPct val="150000"/>
              </a:lnSpc>
              <a:buFont typeface="Arial" panose="020B0704020202020204" pitchFamily="34" charset="0"/>
              <a:buNone/>
            </a:pPr>
            <a:r>
              <a:rPr lang="en-US" sz="2600" b="1" i="1">
                <a:latin typeface="微软雅黑" charset="-122"/>
                <a:ea typeface="微软雅黑" charset="-122"/>
                <a:sym typeface="+mn-ea"/>
              </a:rPr>
              <a:t>Allpairs</a:t>
            </a:r>
            <a:endParaRPr lang="en-US" sz="2600" b="1" i="1">
              <a:latin typeface="微软雅黑" charset="-122"/>
              <a:ea typeface="微软雅黑" charset="-122"/>
              <a:sym typeface="+mn-ea"/>
            </a:endParaRPr>
          </a:p>
          <a:p>
            <a:pPr marL="457200" lvl="0" indent="-457200" algn="l">
              <a:lnSpc>
                <a:spcPct val="150000"/>
              </a:lnSpc>
              <a:buFont typeface="Arial" panose="020B0704020202020204" pitchFamily="34" charset="0"/>
              <a:buChar char="•"/>
            </a:pPr>
            <a:r>
              <a:rPr lang="zh-CN" sz="2400">
                <a:latin typeface="微软雅黑" charset="-122"/>
                <a:ea typeface="微软雅黑" charset="-122"/>
                <a:sym typeface="+mn-ea"/>
              </a:rPr>
              <a:t>下载：</a:t>
            </a:r>
            <a:r>
              <a:rPr sz="2400">
                <a:latin typeface="微软雅黑" charset="-122"/>
                <a:ea typeface="微软雅黑" charset="-122"/>
                <a:sym typeface="+mn-ea"/>
              </a:rPr>
              <a:t>https://www.softpedia.com/get/Programming/Other-Programming-Files/Allpairs.shtml </a:t>
            </a:r>
            <a:endParaRPr sz="2400">
              <a:latin typeface="微软雅黑" charset="-122"/>
              <a:ea typeface="微软雅黑" charset="-122"/>
              <a:sym typeface="+mn-ea"/>
            </a:endParaRPr>
          </a:p>
          <a:p>
            <a:pPr marL="457200" lvl="0" indent="-457200" algn="l">
              <a:lnSpc>
                <a:spcPct val="150000"/>
              </a:lnSpc>
              <a:buFont typeface="Arial" panose="020B0704020202020204" pitchFamily="34" charset="0"/>
              <a:buChar char="•"/>
            </a:pPr>
            <a:r>
              <a:rPr lang="zh-CN" sz="2400">
                <a:latin typeface="微软雅黑" charset="-122"/>
                <a:ea typeface="微软雅黑" charset="-122"/>
                <a:sym typeface="+mn-ea"/>
              </a:rPr>
              <a:t>教程：</a:t>
            </a:r>
            <a:r>
              <a:rPr sz="2400">
                <a:latin typeface="微软雅黑" charset="-122"/>
                <a:ea typeface="微软雅黑" charset="-122"/>
                <a:sym typeface="+mn-ea"/>
              </a:rPr>
              <a:t>https://www.cnblogs.com/Neeo/articles/11318346.html</a:t>
            </a:r>
            <a:endParaRPr sz="2400">
              <a:latin typeface="微软雅黑" charset="-122"/>
              <a:ea typeface="微软雅黑" charset="-122"/>
              <a:sym typeface="+mn-ea"/>
            </a:endParaRPr>
          </a:p>
          <a:p>
            <a:pPr marL="457200" lvl="0" indent="-457200" algn="l">
              <a:lnSpc>
                <a:spcPct val="150000"/>
              </a:lnSpc>
              <a:buFont typeface="Arial" panose="020B0704020202020204" pitchFamily="34" charset="0"/>
              <a:buChar char="•"/>
            </a:pPr>
            <a:r>
              <a:rPr lang="zh-CN" altLang="en-US" sz="2400">
                <a:latin typeface="微软雅黑" charset="-122"/>
                <a:ea typeface="微软雅黑" charset="-122"/>
                <a:sym typeface="+mn-ea"/>
              </a:rPr>
              <a:t>注意，</a:t>
            </a:r>
            <a:r>
              <a:rPr lang="en-US" sz="2400">
                <a:latin typeface="微软雅黑" charset="-122"/>
                <a:ea typeface="微软雅黑" charset="-122"/>
                <a:sym typeface="+mn-ea"/>
              </a:rPr>
              <a:t>pairings</a:t>
            </a:r>
            <a:r>
              <a:rPr lang="zh-CN" altLang="en-US" sz="2400">
                <a:latin typeface="微软雅黑" charset="-122"/>
                <a:ea typeface="微软雅黑" charset="-122"/>
                <a:sym typeface="+mn-ea"/>
              </a:rPr>
              <a:t>是</a:t>
            </a:r>
            <a:r>
              <a:rPr lang="en-US" altLang="zh-CN" sz="2400">
                <a:latin typeface="微软雅黑" charset="-122"/>
                <a:ea typeface="微软雅黑" charset="-122"/>
                <a:sym typeface="+mn-ea"/>
              </a:rPr>
              <a:t>Allpairs</a:t>
            </a:r>
            <a:r>
              <a:rPr lang="zh-CN" altLang="en-US" sz="2400">
                <a:latin typeface="微软雅黑" charset="-122"/>
                <a:ea typeface="微软雅黑" charset="-122"/>
                <a:sym typeface="+mn-ea"/>
              </a:rPr>
              <a:t>自动生成的一列数据，可以忽略</a:t>
            </a:r>
            <a:endParaRPr lang="zh-CN" altLang="en-US" sz="24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blinds(horizontal)">
                                      <p:cBhvr>
                                        <p:cTn id="10" dur="500"/>
                                        <p:tgtEl>
                                          <p:spTgt spid="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animEffect transition="in" filter="blinds(horizontal)">
                                      <p:cBhvr>
                                        <p:cTn id="15" dur="500"/>
                                        <p:tgtEl>
                                          <p:spTgt spid="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
                                            <p:txEl>
                                              <p:pRg st="3" end="3"/>
                                            </p:txEl>
                                          </p:spTgt>
                                        </p:tgtEl>
                                        <p:attrNameLst>
                                          <p:attrName>style.visibility</p:attrName>
                                        </p:attrNameLst>
                                      </p:cBhvr>
                                      <p:to>
                                        <p:strVal val="visible"/>
                                      </p:to>
                                    </p:set>
                                    <p:animEffect transition="in" filter="blinds(horizontal)">
                                      <p:cBhvr>
                                        <p:cTn id="20"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6247765" cy="504190"/>
            <a:chOff x="0" y="287611"/>
            <a:chExt cx="624776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535051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正交测试法</a:t>
              </a:r>
              <a:r>
                <a:rPr lang="zh-CN" altLang="en-US" sz="2800">
                  <a:latin typeface="微软雅黑" charset="-122"/>
                  <a:ea typeface="微软雅黑" charset="-122"/>
                  <a:sym typeface="+mn-ea"/>
                </a:rPr>
                <a:t>评价</a:t>
              </a:r>
              <a:endParaRPr lang="zh-CN" altLang="en-US" sz="2800">
                <a:latin typeface="微软雅黑" charset="-122"/>
                <a:ea typeface="微软雅黑"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2056130" y="1183640"/>
            <a:ext cx="7722235" cy="5215890"/>
          </a:xfrm>
          <a:prstGeom prst="rect">
            <a:avLst/>
          </a:prstGeom>
        </p:spPr>
        <p:txBody>
          <a:bodyPr wrap="square">
            <a:spAutoFit/>
          </a:bodyPr>
          <a:p>
            <a:pPr marL="514350" lvl="0" indent="-514350" algn="just">
              <a:lnSpc>
                <a:spcPct val="150000"/>
              </a:lnSpc>
              <a:buFont typeface="+mj-ea"/>
              <a:buAutoNum type="circleNumDbPlain"/>
            </a:pPr>
            <a:r>
              <a:rPr lang="zh-CN" sz="2600">
                <a:latin typeface="微软雅黑" charset="-122"/>
                <a:ea typeface="微软雅黑" charset="-122"/>
                <a:sym typeface="+mn-ea"/>
              </a:rPr>
              <a:t>节省测试工作工</a:t>
            </a:r>
            <a:r>
              <a:rPr lang="zh-CN" sz="2600">
                <a:latin typeface="微软雅黑" charset="-122"/>
                <a:ea typeface="微软雅黑" charset="-122"/>
                <a:sym typeface="+mn-ea"/>
              </a:rPr>
              <a:t>时</a:t>
            </a:r>
            <a:endParaRPr lang="zh-CN" sz="2600">
              <a:latin typeface="微软雅黑" charset="-122"/>
              <a:ea typeface="微软雅黑" charset="-122"/>
              <a:sym typeface="+mn-ea"/>
            </a:endParaRPr>
          </a:p>
          <a:p>
            <a:pPr marL="800100" lvl="1" indent="-342900" algn="just">
              <a:lnSpc>
                <a:spcPct val="150000"/>
              </a:lnSpc>
              <a:buFont typeface="Arial" panose="020B0704020202020204" pitchFamily="34" charset="0"/>
              <a:buChar char="•"/>
            </a:pPr>
            <a:r>
              <a:rPr lang="zh-CN" sz="2400">
                <a:solidFill>
                  <a:schemeClr val="accent1"/>
                </a:solidFill>
                <a:latin typeface="微软雅黑" charset="-122"/>
                <a:ea typeface="微软雅黑" charset="-122"/>
                <a:sym typeface="+mn-ea"/>
              </a:rPr>
              <a:t>直接运用正交表</a:t>
            </a:r>
            <a:r>
              <a:rPr lang="zh-CN" sz="2400">
                <a:latin typeface="微软雅黑" charset="-122"/>
                <a:ea typeface="微软雅黑" charset="-122"/>
                <a:sym typeface="+mn-ea"/>
              </a:rPr>
              <a:t>，不一定需要丰富经验就能测试。</a:t>
            </a:r>
            <a:endParaRPr lang="zh-CN" sz="2400">
              <a:latin typeface="微软雅黑" charset="-122"/>
              <a:ea typeface="微软雅黑" charset="-122"/>
              <a:sym typeface="+mn-ea"/>
            </a:endParaRPr>
          </a:p>
          <a:p>
            <a:pPr marL="514350" lvl="0" indent="-514350" algn="just">
              <a:lnSpc>
                <a:spcPct val="150000"/>
              </a:lnSpc>
              <a:buFont typeface="+mj-ea"/>
              <a:buAutoNum type="circleNumDbPlain"/>
            </a:pPr>
            <a:r>
              <a:rPr lang="zh-CN" sz="2600">
                <a:latin typeface="微软雅黑" charset="-122"/>
                <a:ea typeface="微软雅黑" charset="-122"/>
                <a:sym typeface="+mn-ea"/>
              </a:rPr>
              <a:t>可控制生成的测试用例的</a:t>
            </a:r>
            <a:r>
              <a:rPr lang="zh-CN" sz="2600">
                <a:latin typeface="微软雅黑" charset="-122"/>
                <a:ea typeface="微软雅黑" charset="-122"/>
                <a:sym typeface="+mn-ea"/>
              </a:rPr>
              <a:t>数量</a:t>
            </a:r>
            <a:endParaRPr lang="zh-CN" sz="2600">
              <a:latin typeface="微软雅黑" charset="-122"/>
              <a:ea typeface="微软雅黑" charset="-122"/>
              <a:sym typeface="+mn-ea"/>
            </a:endParaRPr>
          </a:p>
          <a:p>
            <a:pPr marL="800100" lvl="1" indent="-342900" algn="just">
              <a:lnSpc>
                <a:spcPct val="150000"/>
              </a:lnSpc>
              <a:buFont typeface="Arial" panose="020B0704020202020204" pitchFamily="34" charset="0"/>
              <a:buChar char="•"/>
            </a:pPr>
            <a:r>
              <a:rPr lang="zh-CN" sz="2400">
                <a:latin typeface="微软雅黑" charset="-122"/>
                <a:ea typeface="微软雅黑" charset="-122"/>
                <a:sym typeface="+mn-ea"/>
              </a:rPr>
              <a:t>利用加权筛选，考虑各因子与状态的重要程度及因子间相互影响，可以把生成的</a:t>
            </a:r>
            <a:r>
              <a:rPr lang="zh-CN" sz="2400">
                <a:solidFill>
                  <a:schemeClr val="accent1"/>
                </a:solidFill>
                <a:latin typeface="微软雅黑" charset="-122"/>
                <a:ea typeface="微软雅黑" charset="-122"/>
                <a:sym typeface="+mn-ea"/>
              </a:rPr>
              <a:t>测试用例的数量控制</a:t>
            </a:r>
            <a:r>
              <a:rPr lang="zh-CN" sz="2400">
                <a:latin typeface="微软雅黑" charset="-122"/>
                <a:ea typeface="微软雅黑" charset="-122"/>
                <a:sym typeface="+mn-ea"/>
              </a:rPr>
              <a:t>在允许的范围内。</a:t>
            </a:r>
            <a:endParaRPr lang="zh-CN" sz="24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测试用例具有一定的</a:t>
            </a:r>
            <a:r>
              <a:rPr lang="zh-CN" altLang="en-US" sz="2600">
                <a:latin typeface="微软雅黑" charset="-122"/>
                <a:ea typeface="微软雅黑" charset="-122"/>
                <a:sym typeface="+mn-ea"/>
              </a:rPr>
              <a:t>覆盖度</a:t>
            </a:r>
            <a:endParaRPr lang="zh-CN" altLang="en-US" sz="2600">
              <a:latin typeface="微软雅黑" charset="-122"/>
              <a:ea typeface="微软雅黑" charset="-122"/>
              <a:sym typeface="+mn-ea"/>
            </a:endParaRPr>
          </a:p>
          <a:p>
            <a:pPr marL="971550" lvl="1" indent="-514350" algn="just">
              <a:lnSpc>
                <a:spcPct val="150000"/>
              </a:lnSpc>
              <a:buFont typeface="Arial" panose="020B0704020202020204" pitchFamily="34" charset="0"/>
              <a:buChar char="•"/>
            </a:pPr>
            <a:r>
              <a:rPr lang="zh-CN" altLang="en-US" sz="2400">
                <a:latin typeface="微软雅黑" charset="-122"/>
                <a:ea typeface="微软雅黑" charset="-122"/>
                <a:sym typeface="+mn-ea"/>
              </a:rPr>
              <a:t>是一种</a:t>
            </a:r>
            <a:r>
              <a:rPr lang="zh-CN" altLang="en-US" sz="2400">
                <a:solidFill>
                  <a:schemeClr val="accent1"/>
                </a:solidFill>
                <a:latin typeface="微软雅黑" charset="-122"/>
                <a:ea typeface="微软雅黑" charset="-122"/>
                <a:sym typeface="+mn-ea"/>
              </a:rPr>
              <a:t>合理的、有效的抽样方法</a:t>
            </a:r>
            <a:r>
              <a:rPr lang="zh-CN" altLang="en-US" sz="2400">
                <a:latin typeface="微软雅黑" charset="-122"/>
                <a:ea typeface="微软雅黑" charset="-122"/>
                <a:sym typeface="+mn-ea"/>
              </a:rPr>
              <a:t>。可检出软件中大部分的错误。检出故障率达</a:t>
            </a:r>
            <a:r>
              <a:rPr lang="en-US" altLang="zh-CN" sz="2400">
                <a:latin typeface="微软雅黑" charset="-122"/>
                <a:ea typeface="微软雅黑" charset="-122"/>
                <a:sym typeface="+mn-ea"/>
              </a:rPr>
              <a:t>50%</a:t>
            </a:r>
            <a:r>
              <a:rPr lang="zh-CN" altLang="en-US" sz="2400">
                <a:latin typeface="微软雅黑" charset="-122"/>
                <a:ea typeface="微软雅黑" charset="-122"/>
                <a:sym typeface="+mn-ea"/>
              </a:rPr>
              <a:t>以上。</a:t>
            </a:r>
            <a:endParaRPr lang="zh-CN" altLang="en-US" sz="24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413510"/>
            <a:ext cx="8081645" cy="3553460"/>
          </a:xfrm>
          <a:prstGeom prst="rect">
            <a:avLst/>
          </a:prstGeom>
        </p:spPr>
        <p:txBody>
          <a:bodyPr wrap="square">
            <a:spAutoFit/>
          </a:bodyPr>
          <a:lstStyle/>
          <a:p>
            <a:pPr eaLnBrk="1" hangingPunct="1">
              <a:lnSpc>
                <a:spcPct val="150000"/>
              </a:lnSpc>
            </a:pPr>
            <a:r>
              <a:rPr lang="zh-CN" sz="3000" dirty="0">
                <a:latin typeface="微软雅黑" charset="0"/>
                <a:ea typeface="微软雅黑" charset="0"/>
                <a:cs typeface="微软雅黑" charset="0"/>
                <a:sym typeface="+mn-ea"/>
              </a:rPr>
              <a:t>在企业信息系统中。员工信息查询功能是常见的。例如，设有</a:t>
            </a:r>
            <a:r>
              <a:rPr lang="en-US" altLang="zh-CN" sz="3000" dirty="0">
                <a:latin typeface="微软雅黑" charset="0"/>
                <a:ea typeface="微软雅黑" charset="0"/>
                <a:cs typeface="微软雅黑" charset="0"/>
                <a:sym typeface="+mn-ea"/>
              </a:rPr>
              <a:t>3</a:t>
            </a:r>
            <a:r>
              <a:rPr lang="zh-CN" altLang="en-US" sz="3000" dirty="0">
                <a:latin typeface="微软雅黑" charset="0"/>
                <a:ea typeface="微软雅黑" charset="0"/>
                <a:cs typeface="微软雅黑" charset="0"/>
                <a:sym typeface="+mn-ea"/>
              </a:rPr>
              <a:t>个独立的查询条件，以获得特定员工的个人信息，分别是员工号（</a:t>
            </a:r>
            <a:r>
              <a:rPr lang="en-US" altLang="zh-CN" sz="3000" dirty="0">
                <a:latin typeface="微软雅黑" charset="0"/>
                <a:ea typeface="微软雅黑" charset="0"/>
                <a:cs typeface="微软雅黑" charset="0"/>
                <a:sym typeface="+mn-ea"/>
              </a:rPr>
              <a:t>ID</a:t>
            </a:r>
            <a:r>
              <a:rPr lang="zh-CN" altLang="en-US" sz="3000" dirty="0">
                <a:latin typeface="微软雅黑" charset="0"/>
                <a:ea typeface="微软雅黑" charset="0"/>
                <a:cs typeface="微软雅黑" charset="0"/>
                <a:sym typeface="+mn-ea"/>
              </a:rPr>
              <a:t>），员工姓名（</a:t>
            </a:r>
            <a:r>
              <a:rPr lang="en-US" altLang="zh-CN" sz="3000" dirty="0">
                <a:latin typeface="微软雅黑" charset="0"/>
                <a:ea typeface="微软雅黑" charset="0"/>
                <a:cs typeface="微软雅黑" charset="0"/>
                <a:sym typeface="+mn-ea"/>
              </a:rPr>
              <a:t>Name</a:t>
            </a:r>
            <a:r>
              <a:rPr lang="zh-CN" altLang="en-US" sz="3000" dirty="0">
                <a:latin typeface="微软雅黑" charset="0"/>
                <a:ea typeface="微软雅黑" charset="0"/>
                <a:cs typeface="微软雅黑" charset="0"/>
                <a:sym typeface="+mn-ea"/>
              </a:rPr>
              <a:t>）和员工邮件地址（</a:t>
            </a:r>
            <a:r>
              <a:rPr lang="en-US" altLang="zh-CN" sz="3000" dirty="0">
                <a:latin typeface="微软雅黑" charset="0"/>
                <a:ea typeface="微软雅黑" charset="0"/>
                <a:cs typeface="微软雅黑" charset="0"/>
                <a:sym typeface="+mn-ea"/>
              </a:rPr>
              <a:t>Mail Address</a:t>
            </a:r>
            <a:r>
              <a:rPr lang="zh-CN" altLang="en-US" sz="3000" dirty="0">
                <a:latin typeface="微软雅黑" charset="0"/>
                <a:ea typeface="微软雅黑" charset="0"/>
                <a:cs typeface="微软雅黑" charset="0"/>
                <a:sym typeface="+mn-ea"/>
              </a:rPr>
              <a:t>）。请根据题意构建</a:t>
            </a:r>
            <a:r>
              <a:rPr lang="zh-CN" altLang="en-US" sz="3000" dirty="0">
                <a:latin typeface="微软雅黑" charset="0"/>
                <a:ea typeface="微软雅黑" charset="0"/>
                <a:cs typeface="微软雅黑" charset="0"/>
                <a:sym typeface="+mn-ea"/>
              </a:rPr>
              <a:t>正交表。</a:t>
            </a:r>
            <a:endParaRPr lang="zh-CN" altLang="en-US" sz="3000" dirty="0">
              <a:latin typeface="微软雅黑" charset="0"/>
              <a:ea typeface="微软雅黑" charset="0"/>
              <a:cs typeface="微软雅黑" charset="0"/>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60337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413510"/>
            <a:ext cx="8081645" cy="783590"/>
          </a:xfrm>
          <a:prstGeom prst="rect">
            <a:avLst/>
          </a:prstGeom>
        </p:spPr>
        <p:txBody>
          <a:bodyPr wrap="square">
            <a:spAutoFit/>
          </a:bodyPr>
          <a:lstStyle/>
          <a:p>
            <a:pPr eaLnBrk="1" hangingPunct="1">
              <a:lnSpc>
                <a:spcPct val="150000"/>
              </a:lnSpc>
            </a:pPr>
            <a:r>
              <a:rPr lang="zh-CN" altLang="en-US" sz="3000" dirty="0">
                <a:latin typeface="微软雅黑" charset="0"/>
                <a:ea typeface="微软雅黑" charset="0"/>
                <a:cs typeface="微软雅黑" charset="0"/>
                <a:sym typeface="+mn-ea"/>
              </a:rPr>
              <a:t>在企业信息系统中，有</a:t>
            </a:r>
            <a:r>
              <a:rPr lang="en-US" altLang="zh-CN" sz="3000" dirty="0">
                <a:latin typeface="微软雅黑" charset="0"/>
                <a:ea typeface="微软雅黑" charset="0"/>
                <a:cs typeface="微软雅黑" charset="0"/>
                <a:sym typeface="+mn-ea"/>
              </a:rPr>
              <a:t>    </a:t>
            </a:r>
            <a:r>
              <a:rPr lang="zh-CN" altLang="en-US" sz="3000" dirty="0">
                <a:latin typeface="微软雅黑" charset="0"/>
                <a:ea typeface="微软雅黑" charset="0"/>
                <a:cs typeface="微软雅黑" charset="0"/>
                <a:sym typeface="+mn-ea"/>
              </a:rPr>
              <a:t>个因子，</a:t>
            </a:r>
            <a:r>
              <a:rPr lang="en-US" altLang="zh-CN" sz="3000" dirty="0">
                <a:latin typeface="微软雅黑" charset="0"/>
                <a:ea typeface="微软雅黑" charset="0"/>
                <a:cs typeface="微软雅黑" charset="0"/>
                <a:sym typeface="+mn-ea"/>
              </a:rPr>
              <a:t>   </a:t>
            </a:r>
            <a:r>
              <a:rPr lang="zh-CN" altLang="en-US" sz="3000" dirty="0">
                <a:latin typeface="微软雅黑" charset="0"/>
                <a:ea typeface="微软雅黑" charset="0"/>
                <a:cs typeface="微软雅黑" charset="0"/>
                <a:sym typeface="+mn-ea"/>
              </a:rPr>
              <a:t>个</a:t>
            </a:r>
            <a:r>
              <a:rPr lang="zh-CN" altLang="en-US" sz="3000" dirty="0">
                <a:latin typeface="微软雅黑" charset="0"/>
                <a:ea typeface="微软雅黑" charset="0"/>
                <a:cs typeface="微软雅黑" charset="0"/>
                <a:sym typeface="+mn-ea"/>
              </a:rPr>
              <a:t>水平</a:t>
            </a:r>
            <a:endParaRPr lang="zh-CN" altLang="en-US" sz="3000" dirty="0">
              <a:latin typeface="微软雅黑" charset="0"/>
              <a:ea typeface="微软雅黑" charset="0"/>
              <a:cs typeface="微软雅黑" charset="0"/>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60337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6208395" y="1603375"/>
            <a:ext cx="548640" cy="553085"/>
          </a:xfrm>
          <a:prstGeom prst="rect">
            <a:avLst/>
          </a:prstGeom>
          <a:noFill/>
        </p:spPr>
        <p:txBody>
          <a:bodyPr wrap="square" rtlCol="0" anchor="t">
            <a:spAutoFit/>
          </a:bodyPr>
          <a:p>
            <a:r>
              <a:rPr lang="en-US" altLang="zh-CN" sz="3000" dirty="0">
                <a:solidFill>
                  <a:srgbClr val="E38E84"/>
                </a:solidFill>
                <a:latin typeface="微软雅黑" charset="0"/>
                <a:ea typeface="微软雅黑" charset="0"/>
                <a:cs typeface="微软雅黑" charset="0"/>
                <a:sym typeface="+mn-ea"/>
              </a:rPr>
              <a:t>3</a:t>
            </a:r>
            <a:endParaRPr lang="en-US" altLang="zh-CN" sz="3000" dirty="0">
              <a:solidFill>
                <a:srgbClr val="E38E84"/>
              </a:solidFill>
              <a:latin typeface="微软雅黑" charset="0"/>
              <a:ea typeface="微软雅黑" charset="0"/>
              <a:cs typeface="微软雅黑" charset="0"/>
              <a:sym typeface="+mn-ea"/>
            </a:endParaRPr>
          </a:p>
        </p:txBody>
      </p:sp>
      <p:sp>
        <p:nvSpPr>
          <p:cNvPr id="5" name="文本框 4"/>
          <p:cNvSpPr txBox="1"/>
          <p:nvPr/>
        </p:nvSpPr>
        <p:spPr>
          <a:xfrm>
            <a:off x="8061325" y="1603375"/>
            <a:ext cx="549275" cy="553085"/>
          </a:xfrm>
          <a:prstGeom prst="rect">
            <a:avLst/>
          </a:prstGeom>
          <a:noFill/>
        </p:spPr>
        <p:txBody>
          <a:bodyPr wrap="square" rtlCol="0" anchor="t">
            <a:spAutoFit/>
          </a:bodyPr>
          <a:p>
            <a:r>
              <a:rPr lang="en-US" altLang="zh-CN" sz="3000" dirty="0">
                <a:solidFill>
                  <a:srgbClr val="E38E84"/>
                </a:solidFill>
                <a:latin typeface="微软雅黑" charset="0"/>
                <a:ea typeface="微软雅黑" charset="0"/>
                <a:cs typeface="微软雅黑" charset="0"/>
                <a:sym typeface="+mn-ea"/>
              </a:rPr>
              <a:t>2</a:t>
            </a:r>
            <a:endParaRPr lang="en-US" altLang="zh-CN" sz="3000" dirty="0">
              <a:solidFill>
                <a:srgbClr val="E38E84"/>
              </a:solidFill>
              <a:latin typeface="微软雅黑" charset="0"/>
              <a:ea typeface="微软雅黑" charset="0"/>
              <a:cs typeface="微软雅黑" charset="0"/>
              <a:sym typeface="+mn-ea"/>
            </a:endParaRPr>
          </a:p>
        </p:txBody>
      </p:sp>
      <p:sp>
        <p:nvSpPr>
          <p:cNvPr id="8" name="矩形 7"/>
          <p:cNvSpPr/>
          <p:nvPr/>
        </p:nvSpPr>
        <p:spPr>
          <a:xfrm>
            <a:off x="1911985" y="2780665"/>
            <a:ext cx="8081645" cy="783590"/>
          </a:xfrm>
          <a:prstGeom prst="rect">
            <a:avLst/>
          </a:prstGeom>
        </p:spPr>
        <p:txBody>
          <a:bodyPr wrap="square">
            <a:spAutoFit/>
          </a:bodyPr>
          <a:p>
            <a:pPr eaLnBrk="1" hangingPunct="1">
              <a:lnSpc>
                <a:spcPct val="150000"/>
              </a:lnSpc>
            </a:pPr>
            <a:r>
              <a:rPr lang="zh-CN" altLang="en-US" sz="3000" dirty="0">
                <a:latin typeface="微软雅黑" charset="0"/>
                <a:ea typeface="微软雅黑" charset="0"/>
                <a:cs typeface="微软雅黑" charset="0"/>
                <a:sym typeface="+mn-ea"/>
              </a:rPr>
              <a:t>因子</a:t>
            </a:r>
            <a:r>
              <a:rPr lang="zh-CN" sz="3000" dirty="0">
                <a:latin typeface="微软雅黑" charset="0"/>
                <a:ea typeface="微软雅黑" charset="0"/>
                <a:cs typeface="微软雅黑" charset="0"/>
                <a:sym typeface="+mn-ea"/>
              </a:rPr>
              <a:t>：员工号、员工姓名、员工</a:t>
            </a:r>
            <a:r>
              <a:rPr lang="zh-CN" sz="3000" dirty="0">
                <a:latin typeface="微软雅黑" charset="0"/>
                <a:ea typeface="微软雅黑" charset="0"/>
                <a:cs typeface="微软雅黑" charset="0"/>
                <a:sym typeface="+mn-ea"/>
              </a:rPr>
              <a:t>邮件地址</a:t>
            </a:r>
            <a:endParaRPr lang="zh-CN" sz="3000" dirty="0">
              <a:latin typeface="微软雅黑" charset="0"/>
              <a:ea typeface="微软雅黑" charset="0"/>
              <a:cs typeface="微软雅黑" charset="0"/>
              <a:sym typeface="+mn-ea"/>
            </a:endParaRPr>
          </a:p>
        </p:txBody>
      </p:sp>
      <p:sp>
        <p:nvSpPr>
          <p:cNvPr id="9" name="矩形 8"/>
          <p:cNvSpPr/>
          <p:nvPr/>
        </p:nvSpPr>
        <p:spPr>
          <a:xfrm>
            <a:off x="1911985" y="3983355"/>
            <a:ext cx="8081645" cy="783590"/>
          </a:xfrm>
          <a:prstGeom prst="rect">
            <a:avLst/>
          </a:prstGeom>
        </p:spPr>
        <p:txBody>
          <a:bodyPr wrap="square">
            <a:spAutoFit/>
          </a:bodyPr>
          <a:p>
            <a:pPr eaLnBrk="1" hangingPunct="1">
              <a:lnSpc>
                <a:spcPct val="150000"/>
              </a:lnSpc>
            </a:pPr>
            <a:r>
              <a:rPr lang="zh-CN" sz="3000" dirty="0">
                <a:latin typeface="微软雅黑" charset="0"/>
                <a:ea typeface="微软雅黑" charset="0"/>
                <a:cs typeface="微软雅黑" charset="0"/>
                <a:sym typeface="+mn-ea"/>
              </a:rPr>
              <a:t>水平</a:t>
            </a:r>
            <a:r>
              <a:rPr lang="en-US" altLang="zh-CN" sz="3000" dirty="0">
                <a:latin typeface="微软雅黑" charset="0"/>
                <a:ea typeface="微软雅黑" charset="0"/>
                <a:cs typeface="微软雅黑" charset="0"/>
                <a:sym typeface="+mn-ea"/>
              </a:rPr>
              <a:t>/</a:t>
            </a:r>
            <a:r>
              <a:rPr lang="zh-CN" altLang="en-US" sz="3000" dirty="0">
                <a:latin typeface="微软雅黑" charset="0"/>
                <a:ea typeface="微软雅黑" charset="0"/>
                <a:cs typeface="微软雅黑" charset="0"/>
                <a:sym typeface="+mn-ea"/>
              </a:rPr>
              <a:t>状态</a:t>
            </a:r>
            <a:r>
              <a:rPr lang="zh-CN" sz="3000" dirty="0">
                <a:latin typeface="微软雅黑" charset="0"/>
                <a:ea typeface="微软雅黑" charset="0"/>
                <a:cs typeface="微软雅黑" charset="0"/>
                <a:sym typeface="+mn-ea"/>
              </a:rPr>
              <a:t>：填、</a:t>
            </a:r>
            <a:r>
              <a:rPr lang="zh-CN" sz="3000" dirty="0">
                <a:latin typeface="微软雅黑" charset="0"/>
                <a:ea typeface="微软雅黑" charset="0"/>
                <a:cs typeface="微软雅黑" charset="0"/>
                <a:sym typeface="+mn-ea"/>
              </a:rPr>
              <a:t>不填</a:t>
            </a:r>
            <a:endParaRPr lang="zh-CN" sz="3000" dirty="0">
              <a:latin typeface="微软雅黑" charset="0"/>
              <a:ea typeface="微软雅黑" charset="0"/>
              <a:cs typeface="微软雅黑" charset="0"/>
              <a:sym typeface="+mn-ea"/>
            </a:endParaRPr>
          </a:p>
        </p:txBody>
      </p:sp>
      <p:sp>
        <p:nvSpPr>
          <p:cNvPr id="10" name="矩形 9"/>
          <p:cNvSpPr/>
          <p:nvPr/>
        </p:nvSpPr>
        <p:spPr>
          <a:xfrm>
            <a:off x="2038985" y="5169535"/>
            <a:ext cx="8081645" cy="783590"/>
          </a:xfrm>
          <a:prstGeom prst="rect">
            <a:avLst/>
          </a:prstGeom>
        </p:spPr>
        <p:txBody>
          <a:bodyPr wrap="square">
            <a:spAutoFit/>
          </a:bodyPr>
          <a:p>
            <a:pPr eaLnBrk="1" hangingPunct="1">
              <a:lnSpc>
                <a:spcPct val="150000"/>
              </a:lnSpc>
            </a:pPr>
            <a:r>
              <a:rPr lang="zh-CN" sz="3000" dirty="0">
                <a:latin typeface="微软雅黑" charset="0"/>
                <a:ea typeface="微软雅黑" charset="0"/>
                <a:cs typeface="微软雅黑" charset="0"/>
                <a:sym typeface="+mn-ea"/>
              </a:rPr>
              <a:t>因此可以选择</a:t>
            </a:r>
            <a:r>
              <a:rPr lang="en-US" altLang="zh-CN" sz="3000" dirty="0">
                <a:latin typeface="微软雅黑" charset="0"/>
                <a:ea typeface="微软雅黑" charset="0"/>
                <a:cs typeface="微软雅黑" charset="0"/>
                <a:sym typeface="+mn-ea"/>
              </a:rPr>
              <a:t>L</a:t>
            </a:r>
            <a:r>
              <a:rPr lang="en-US" altLang="zh-CN" sz="3000" baseline="-25000" dirty="0">
                <a:latin typeface="微软雅黑" charset="0"/>
                <a:ea typeface="微软雅黑" charset="0"/>
                <a:cs typeface="微软雅黑" charset="0"/>
                <a:sym typeface="+mn-ea"/>
              </a:rPr>
              <a:t>4</a:t>
            </a:r>
            <a:r>
              <a:rPr lang="zh-CN" altLang="en-US" sz="3000" dirty="0">
                <a:latin typeface="微软雅黑" charset="0"/>
                <a:ea typeface="微软雅黑" charset="0"/>
                <a:cs typeface="微软雅黑" charset="0"/>
                <a:sym typeface="+mn-ea"/>
              </a:rPr>
              <a:t>（</a:t>
            </a:r>
            <a:r>
              <a:rPr lang="en-US" altLang="zh-CN" sz="3000" dirty="0">
                <a:latin typeface="微软雅黑" charset="0"/>
                <a:ea typeface="微软雅黑" charset="0"/>
                <a:cs typeface="微软雅黑" charset="0"/>
                <a:sym typeface="+mn-ea"/>
              </a:rPr>
              <a:t>2</a:t>
            </a:r>
            <a:r>
              <a:rPr lang="en-US" altLang="zh-CN" sz="3000" baseline="30000" dirty="0">
                <a:latin typeface="微软雅黑" charset="0"/>
                <a:ea typeface="微软雅黑" charset="0"/>
                <a:cs typeface="微软雅黑" charset="0"/>
                <a:sym typeface="+mn-ea"/>
              </a:rPr>
              <a:t>3</a:t>
            </a:r>
            <a:r>
              <a:rPr lang="zh-CN" altLang="en-US" sz="3000" dirty="0">
                <a:latin typeface="微软雅黑" charset="0"/>
                <a:ea typeface="微软雅黑" charset="0"/>
                <a:cs typeface="微软雅黑" charset="0"/>
                <a:sym typeface="+mn-ea"/>
              </a:rPr>
              <a:t>）</a:t>
            </a:r>
            <a:endParaRPr lang="zh-CN" altLang="en-US" sz="3000" dirty="0">
              <a:latin typeface="微软雅黑" charset="0"/>
              <a:ea typeface="微软雅黑" charset="0"/>
              <a:cs typeface="微软雅黑" charset="0"/>
              <a:sym typeface="+mn-ea"/>
            </a:endParaRPr>
          </a:p>
        </p:txBody>
      </p:sp>
      <p:pic>
        <p:nvPicPr>
          <p:cNvPr id="11" name="图片 10" descr="96f21f8758d454b71f1616d7ee08096b"/>
          <p:cNvPicPr>
            <a:picLocks noChangeAspect="1"/>
          </p:cNvPicPr>
          <p:nvPr/>
        </p:nvPicPr>
        <p:blipFill>
          <a:blip r:embed="rId1"/>
          <a:stretch>
            <a:fillRect/>
          </a:stretch>
        </p:blipFill>
        <p:spPr>
          <a:xfrm>
            <a:off x="1911985" y="5277485"/>
            <a:ext cx="4531995" cy="671195"/>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9"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黑盒测试优</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缺点</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50749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2148840"/>
            <a:ext cx="8068945" cy="3489325"/>
          </a:xfrm>
          <a:prstGeom prst="rect">
            <a:avLst/>
          </a:prstGeom>
        </p:spPr>
        <p:txBody>
          <a:bodyPr wrap="square">
            <a:spAutoFit/>
          </a:bodyPr>
          <a:p>
            <a:pPr marL="514350" lvl="0" indent="-514350" algn="just">
              <a:lnSpc>
                <a:spcPct val="170000"/>
              </a:lnSpc>
              <a:buFont typeface="Arial" panose="020B0704020202020204" pitchFamily="34" charset="0"/>
              <a:buAutoNum type="arabicPeriod"/>
            </a:pPr>
            <a:r>
              <a:rPr lang="zh-CN" altLang="en-US" sz="2600" u="sng">
                <a:latin typeface="微软雅黑" charset="-122"/>
                <a:ea typeface="微软雅黑" charset="-122"/>
              </a:rPr>
              <a:t>代码无法得到测试</a:t>
            </a:r>
            <a:r>
              <a:rPr lang="zh-CN" altLang="en-US" sz="2600">
                <a:latin typeface="微软雅黑" charset="-122"/>
                <a:ea typeface="微软雅黑" charset="-122"/>
              </a:rPr>
              <a:t>，代码可能存在隐藏缺陷</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AutoNum type="arabicPeriod"/>
            </a:pPr>
            <a:r>
              <a:rPr lang="zh-CN" altLang="en-US" sz="2600">
                <a:latin typeface="微软雅黑" charset="-122"/>
                <a:ea typeface="微软雅黑" charset="-122"/>
              </a:rPr>
              <a:t>如果</a:t>
            </a:r>
            <a:r>
              <a:rPr lang="zh-CN" altLang="en-US" sz="2600" u="sng">
                <a:latin typeface="微软雅黑" charset="-122"/>
                <a:ea typeface="微软雅黑" charset="-122"/>
              </a:rPr>
              <a:t>需求规格说明设计有误</a:t>
            </a:r>
            <a:r>
              <a:rPr lang="zh-CN" altLang="en-US" sz="2600">
                <a:latin typeface="微软雅黑" charset="-122"/>
                <a:ea typeface="微软雅黑" charset="-122"/>
              </a:rPr>
              <a:t>，很难发现错误所在</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AutoNum type="arabicPeriod"/>
            </a:pPr>
            <a:r>
              <a:rPr lang="zh-CN" altLang="en-US" sz="2600">
                <a:latin typeface="微软雅黑" charset="-122"/>
                <a:ea typeface="微软雅黑" charset="-122"/>
              </a:rPr>
              <a:t>结果的准确性取决于测试用例的</a:t>
            </a:r>
            <a:r>
              <a:rPr lang="zh-CN" altLang="en-US" sz="2600">
                <a:latin typeface="微软雅黑" charset="-122"/>
                <a:ea typeface="微软雅黑" charset="-122"/>
              </a:rPr>
              <a:t>设计</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AutoNum type="arabicPeriod"/>
            </a:pPr>
            <a:r>
              <a:rPr lang="zh-CN" altLang="en-US" sz="2600">
                <a:latin typeface="微软雅黑" charset="-122"/>
                <a:ea typeface="微软雅黑" charset="-122"/>
              </a:rPr>
              <a:t>自动化测试的</a:t>
            </a:r>
            <a:r>
              <a:rPr lang="zh-CN" altLang="en-US" sz="2600">
                <a:latin typeface="微软雅黑" charset="-122"/>
                <a:ea typeface="微软雅黑" charset="-122"/>
              </a:rPr>
              <a:t>复用性低</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AutoNum type="arabicPeriod"/>
            </a:pPr>
            <a:r>
              <a:rPr lang="zh-CN" altLang="en-US" sz="2600">
                <a:latin typeface="微软雅黑" charset="-122"/>
                <a:ea typeface="微软雅黑" charset="-122"/>
              </a:rPr>
              <a:t>测试不能充分地</a:t>
            </a:r>
            <a:r>
              <a:rPr lang="zh-CN" altLang="en-US" sz="2600">
                <a:latin typeface="微软雅黑" charset="-122"/>
                <a:ea typeface="微软雅黑" charset="-122"/>
              </a:rPr>
              <a:t>进行</a:t>
            </a:r>
            <a:endParaRPr lang="zh-CN" altLang="en-US" sz="2600">
              <a:latin typeface="微软雅黑" charset="-122"/>
              <a:ea typeface="微软雅黑" charset="-122"/>
            </a:endParaRPr>
          </a:p>
        </p:txBody>
      </p:sp>
      <p:sp>
        <p:nvSpPr>
          <p:cNvPr id="3" name="文本框 2"/>
          <p:cNvSpPr txBox="1"/>
          <p:nvPr/>
        </p:nvSpPr>
        <p:spPr>
          <a:xfrm>
            <a:off x="2339340" y="1343660"/>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黑盒测试</a:t>
            </a:r>
            <a:r>
              <a:rPr lang="zh-CN" altLang="en-US" sz="2600">
                <a:latin typeface="微软雅黑" charset="-122"/>
                <a:ea typeface="微软雅黑" charset="-122"/>
                <a:sym typeface="+mn-ea"/>
              </a:rPr>
              <a:t>主要缺点：</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blinds(horizontal)">
                                      <p:cBhvr>
                                        <p:cTn id="2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6" name="矩形 15"/>
          <p:cNvSpPr/>
          <p:nvPr/>
        </p:nvSpPr>
        <p:spPr>
          <a:xfrm>
            <a:off x="2482850" y="966470"/>
            <a:ext cx="7371715" cy="691515"/>
          </a:xfrm>
          <a:prstGeom prst="rect">
            <a:avLst/>
          </a:prstGeom>
        </p:spPr>
        <p:txBody>
          <a:bodyPr wrap="square">
            <a:spAutoFit/>
          </a:bodyPr>
          <a:p>
            <a:pPr lvl="0" indent="0" algn="just">
              <a:lnSpc>
                <a:spcPct val="150000"/>
              </a:lnSpc>
              <a:buFont typeface="Arial" panose="020B0704020202020204" pitchFamily="34" charset="0"/>
              <a:buNone/>
            </a:pPr>
            <a:r>
              <a:rPr lang="en-US" altLang="zh-CN" sz="2600">
                <a:latin typeface="微软雅黑" charset="-122"/>
                <a:ea typeface="微软雅黑" charset="-122"/>
                <a:sym typeface="+mn-ea"/>
              </a:rPr>
              <a:t>L</a:t>
            </a:r>
            <a:r>
              <a:rPr lang="en-US" altLang="zh-CN" sz="2600" baseline="-25000">
                <a:latin typeface="微软雅黑" charset="-122"/>
                <a:ea typeface="微软雅黑" charset="-122"/>
                <a:sym typeface="+mn-ea"/>
              </a:rPr>
              <a:t>4</a:t>
            </a:r>
            <a:r>
              <a:rPr lang="en-US" altLang="zh-CN" sz="2600">
                <a:latin typeface="微软雅黑" charset="-122"/>
                <a:ea typeface="微软雅黑" charset="-122"/>
                <a:sym typeface="+mn-ea"/>
              </a:rPr>
              <a:t>(2)</a:t>
            </a:r>
            <a:r>
              <a:rPr lang="en-US" altLang="zh-CN" sz="2600" baseline="30000">
                <a:latin typeface="微软雅黑" charset="-122"/>
                <a:ea typeface="微软雅黑" charset="-122"/>
                <a:sym typeface="+mn-ea"/>
              </a:rPr>
              <a:t>3</a:t>
            </a:r>
            <a:endParaRPr lang="en-US" altLang="zh-CN" sz="2600" baseline="30000">
              <a:latin typeface="微软雅黑" charset="-122"/>
              <a:ea typeface="微软雅黑" charset="-122"/>
              <a:sym typeface="+mn-ea"/>
            </a:endParaRPr>
          </a:p>
        </p:txBody>
      </p:sp>
      <p:sp>
        <p:nvSpPr>
          <p:cNvPr id="17" name="燕尾形 16"/>
          <p:cNvSpPr/>
          <p:nvPr/>
        </p:nvSpPr>
        <p:spPr>
          <a:xfrm>
            <a:off x="1905000" y="114427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aphicFrame>
        <p:nvGraphicFramePr>
          <p:cNvPr id="8" name="Group 171"/>
          <p:cNvGraphicFramePr/>
          <p:nvPr/>
        </p:nvGraphicFramePr>
        <p:xfrm>
          <a:off x="1905000" y="1862138"/>
          <a:ext cx="8572502" cy="3781425"/>
        </p:xfrm>
        <a:graphic>
          <a:graphicData uri="http://schemas.openxmlformats.org/drawingml/2006/table">
            <a:tbl>
              <a:tblPr/>
              <a:tblGrid>
                <a:gridCol w="2010410"/>
                <a:gridCol w="1802765"/>
                <a:gridCol w="1760220"/>
                <a:gridCol w="1748792"/>
              </a:tblGrid>
              <a:tr h="687705">
                <a:tc>
                  <a:txBody>
                    <a:bodyPr/>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a:solidFill>
                        <a:schemeClr val="tx1"/>
                      </a:solidFill>
                      <a:prstDash val="solid"/>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2</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3</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8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rPr>
                        <a:t>1</a:t>
                      </a:r>
                      <a:endPar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cs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cs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50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2</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531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rPr>
                        <a:t>3</a:t>
                      </a:r>
                      <a:endPar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0</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531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4</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0</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1</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文本框 2"/>
          <p:cNvSpPr txBox="1"/>
          <p:nvPr/>
        </p:nvSpPr>
        <p:spPr>
          <a:xfrm>
            <a:off x="1905000" y="2172335"/>
            <a:ext cx="1318895" cy="349885"/>
          </a:xfrm>
          <a:prstGeom prst="rect">
            <a:avLst/>
          </a:prstGeom>
          <a:noFill/>
        </p:spPr>
        <p:txBody>
          <a:bodyPr wrap="square" rtlCol="0" anchor="t">
            <a:noAutofit/>
          </a:bodyPr>
          <a:p>
            <a:pPr marL="342900" marR="0" lvl="0" indent="-342900" algn="ctr" defTabSz="914400" rtl="0" eaLnBrk="1" fontAlgn="base" latinLnBrk="0" hangingPunct="1">
              <a:lnSpc>
                <a:spcPct val="100000"/>
              </a:lnSpc>
              <a:spcBef>
                <a:spcPct val="0"/>
              </a:spcBef>
              <a:spcAft>
                <a:spcPct val="0"/>
              </a:spcAft>
              <a:buClrTx/>
              <a:buSzTx/>
              <a:buFontTx/>
              <a:buNone/>
            </a:pPr>
            <a:r>
              <a:rPr lang="zh-CN" altLang="en-US" sz="2200" smtClean="0">
                <a:ln>
                  <a:noFill/>
                </a:ln>
                <a:effectLst/>
                <a:latin typeface="微软雅黑" charset="0"/>
                <a:ea typeface="微软雅黑" charset="0"/>
                <a:cs typeface="Times New Roman" panose="02020603050405020304" pitchFamily="18" charset="0"/>
                <a:sym typeface="+mn-ea"/>
              </a:rPr>
              <a:t>行数</a:t>
            </a:r>
            <a:endParaRPr lang="zh-CN" altLang="en-US" sz="2200" smtClean="0">
              <a:ln>
                <a:noFill/>
              </a:ln>
              <a:effectLst/>
              <a:latin typeface="微软雅黑" charset="0"/>
              <a:ea typeface="微软雅黑" charset="0"/>
              <a:cs typeface="Times New Roman" panose="02020603050405020304" pitchFamily="18" charset="0"/>
              <a:sym typeface="+mn-ea"/>
            </a:endParaRPr>
          </a:p>
        </p:txBody>
      </p:sp>
      <p:sp>
        <p:nvSpPr>
          <p:cNvPr id="4" name="文本框 3"/>
          <p:cNvSpPr txBox="1"/>
          <p:nvPr/>
        </p:nvSpPr>
        <p:spPr>
          <a:xfrm>
            <a:off x="2747645" y="1899285"/>
            <a:ext cx="1318895" cy="349885"/>
          </a:xfrm>
          <a:prstGeom prst="rect">
            <a:avLst/>
          </a:prstGeom>
          <a:noFill/>
        </p:spPr>
        <p:txBody>
          <a:bodyPr wrap="square" rtlCol="0" anchor="t">
            <a:noAutofit/>
          </a:bodyPr>
          <a:p>
            <a:pPr marL="342900" marR="0" lvl="0" indent="-342900" algn="ctr" defTabSz="914400" rtl="0" eaLnBrk="1" fontAlgn="base" latinLnBrk="0" hangingPunct="1">
              <a:lnSpc>
                <a:spcPct val="100000"/>
              </a:lnSpc>
              <a:spcBef>
                <a:spcPct val="0"/>
              </a:spcBef>
              <a:spcAft>
                <a:spcPct val="0"/>
              </a:spcAft>
              <a:buClrTx/>
              <a:buSzTx/>
              <a:buFontTx/>
              <a:buNone/>
            </a:pPr>
            <a:r>
              <a:rPr lang="zh-CN" altLang="en-US" sz="2200" smtClean="0">
                <a:ln>
                  <a:noFill/>
                </a:ln>
                <a:effectLst/>
                <a:latin typeface="微软雅黑" charset="0"/>
                <a:ea typeface="微软雅黑" charset="0"/>
                <a:cs typeface="Times New Roman" panose="02020603050405020304" pitchFamily="18" charset="0"/>
                <a:sym typeface="+mn-ea"/>
              </a:rPr>
              <a:t>因子数</a:t>
            </a:r>
            <a:endParaRPr lang="zh-CN" altLang="en-US" sz="2200" smtClean="0">
              <a:ln>
                <a:noFill/>
              </a:ln>
              <a:effectLst/>
              <a:latin typeface="微软雅黑" charset="0"/>
              <a:ea typeface="微软雅黑" charset="0"/>
              <a:cs typeface="Times New Roman" panose="02020603050405020304" pitchFamily="18" charset="0"/>
              <a:sym typeface="+mn-ea"/>
            </a:endParaRPr>
          </a:p>
        </p:txBody>
      </p:sp>
    </p:spTree>
  </p:cSld>
  <p:clrMapOvr>
    <a:masterClrMapping/>
  </p:clrMapOvr>
  <p:transition advTm="36034"/>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6" name="矩形 15"/>
          <p:cNvSpPr/>
          <p:nvPr/>
        </p:nvSpPr>
        <p:spPr>
          <a:xfrm>
            <a:off x="2482850" y="966470"/>
            <a:ext cx="7371715" cy="691515"/>
          </a:xfrm>
          <a:prstGeom prst="rect">
            <a:avLst/>
          </a:prstGeom>
        </p:spPr>
        <p:txBody>
          <a:bodyPr wrap="square">
            <a:spAutoFit/>
          </a:bodyPr>
          <a:p>
            <a:pPr lvl="0" indent="0" algn="just">
              <a:lnSpc>
                <a:spcPct val="150000"/>
              </a:lnSpc>
              <a:buFont typeface="Arial" panose="020B0704020202020204" pitchFamily="34" charset="0"/>
              <a:buNone/>
            </a:pPr>
            <a:r>
              <a:rPr lang="en-US" altLang="zh-CN" sz="2600">
                <a:latin typeface="微软雅黑" charset="-122"/>
                <a:ea typeface="微软雅黑" charset="-122"/>
                <a:sym typeface="+mn-ea"/>
              </a:rPr>
              <a:t>L</a:t>
            </a:r>
            <a:r>
              <a:rPr lang="en-US" altLang="zh-CN" sz="2600" baseline="-25000">
                <a:latin typeface="微软雅黑" charset="-122"/>
                <a:ea typeface="微软雅黑" charset="-122"/>
                <a:sym typeface="+mn-ea"/>
              </a:rPr>
              <a:t>4</a:t>
            </a:r>
            <a:r>
              <a:rPr lang="en-US" altLang="zh-CN" sz="2600">
                <a:latin typeface="微软雅黑" charset="-122"/>
                <a:ea typeface="微软雅黑" charset="-122"/>
                <a:sym typeface="+mn-ea"/>
              </a:rPr>
              <a:t>(2)</a:t>
            </a:r>
            <a:r>
              <a:rPr lang="en-US" altLang="zh-CN" sz="2600" baseline="30000">
                <a:latin typeface="微软雅黑" charset="-122"/>
                <a:ea typeface="微软雅黑" charset="-122"/>
                <a:sym typeface="+mn-ea"/>
              </a:rPr>
              <a:t>3</a:t>
            </a:r>
            <a:endParaRPr lang="en-US" altLang="zh-CN" sz="2600" baseline="30000">
              <a:latin typeface="微软雅黑" charset="-122"/>
              <a:ea typeface="微软雅黑" charset="-122"/>
              <a:sym typeface="+mn-ea"/>
            </a:endParaRPr>
          </a:p>
        </p:txBody>
      </p:sp>
      <p:sp>
        <p:nvSpPr>
          <p:cNvPr id="17" name="燕尾形 16"/>
          <p:cNvSpPr/>
          <p:nvPr/>
        </p:nvSpPr>
        <p:spPr>
          <a:xfrm>
            <a:off x="1905000" y="114427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aphicFrame>
        <p:nvGraphicFramePr>
          <p:cNvPr id="8" name="Group 171"/>
          <p:cNvGraphicFramePr/>
          <p:nvPr/>
        </p:nvGraphicFramePr>
        <p:xfrm>
          <a:off x="1905000" y="1862138"/>
          <a:ext cx="8572502" cy="3781425"/>
        </p:xfrm>
        <a:graphic>
          <a:graphicData uri="http://schemas.openxmlformats.org/drawingml/2006/table">
            <a:tbl>
              <a:tblPr/>
              <a:tblGrid>
                <a:gridCol w="1250315"/>
                <a:gridCol w="1574165"/>
                <a:gridCol w="2153920"/>
                <a:gridCol w="1797051"/>
                <a:gridCol w="1797051"/>
              </a:tblGrid>
              <a:tr h="611505">
                <a:tc>
                  <a:txBody>
                    <a:bodyPr/>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查询</a:t>
                      </a:r>
                      <a:r>
                        <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条件</a:t>
                      </a:r>
                      <a:endPar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7705">
                <a:tc rowSpan="5">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rPr>
                        <a:t>测试</a:t>
                      </a:r>
                      <a:endParaRPr kumimoji="0" lang="zh-CN" altLang="en-US"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rPr>
                        <a:t>用例</a:t>
                      </a:r>
                      <a:endParaRPr kumimoji="0" lang="zh-CN" altLang="en-US"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员工</a:t>
                      </a:r>
                      <a:r>
                        <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号</a:t>
                      </a:r>
                      <a:endPar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0" i="0" u="none" strike="noStrike" cap="none" normalizeH="0" baseline="0" dirty="0" smtClean="0">
                          <a:ln>
                            <a:noFill/>
                          </a:ln>
                          <a:solidFill>
                            <a:schemeClr val="tx1"/>
                          </a:solidFill>
                          <a:effectLst/>
                          <a:latin typeface="微软雅黑" charset="0"/>
                          <a:ea typeface="微软雅黑" charset="0"/>
                        </a:rPr>
                        <a:t>姓名</a:t>
                      </a:r>
                      <a:endParaRPr kumimoji="0" lang="zh-CN" altLang="en-US"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0" i="0" u="none" strike="noStrike" cap="none" normalizeH="0" baseline="0" dirty="0" smtClean="0">
                          <a:ln>
                            <a:noFill/>
                          </a:ln>
                          <a:solidFill>
                            <a:schemeClr val="tx1"/>
                          </a:solidFill>
                          <a:effectLst/>
                          <a:latin typeface="微软雅黑" charset="0"/>
                          <a:ea typeface="微软雅黑" charset="0"/>
                        </a:rPr>
                        <a:t>邮件地址</a:t>
                      </a:r>
                      <a:endParaRPr kumimoji="0" lang="zh-CN" altLang="en-US"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80">
                <a:tc v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rPr>
                        <a:t>1</a:t>
                      </a:r>
                      <a:endPar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rPr>
                        <a:t>填</a:t>
                      </a:r>
                      <a:endParaRPr kumimoji="0" lang="zh-CN" altLang="en-US" sz="2200" b="0" i="0" u="none" strike="noStrike" cap="none" normalizeH="0" baseline="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cs typeface="微软雅黑" charset="0"/>
                        </a:rPr>
                        <a:t>填</a:t>
                      </a:r>
                      <a:endParaRPr kumimoji="0" lang="zh-CN" altLang="en-US" sz="22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cs typeface="微软雅黑" charset="0"/>
                        </a:rPr>
                        <a:t>填</a:t>
                      </a:r>
                      <a:endParaRPr kumimoji="0" lang="zh-CN" altLang="en-US" sz="22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505">
                <a:tc v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rPr>
                        <a:t>2</a:t>
                      </a:r>
                      <a:endParaRPr kumimoji="0" lang="en-US" altLang="zh-CN"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rPr>
                        <a:t>填</a:t>
                      </a:r>
                      <a:endParaRPr kumimoji="0" lang="zh-CN" altLang="en-US"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rPr>
                        <a:t>空</a:t>
                      </a:r>
                      <a:endParaRPr kumimoji="0" lang="zh-CN" altLang="en-US"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rPr>
                        <a:t>空</a:t>
                      </a:r>
                      <a:endParaRPr kumimoji="0" lang="zh-CN" altLang="en-US"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5315">
                <a:tc v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rPr>
                        <a:t>3</a:t>
                      </a:r>
                      <a:endParaRPr kumimoji="0" lang="en-US" altLang="zh-CN" sz="2200" b="0" i="0" u="none" strike="noStrike" cap="none" normalizeH="0" baseline="0" dirty="0" smtClean="0">
                        <a:ln>
                          <a:noFill/>
                        </a:ln>
                        <a:solidFill>
                          <a:schemeClr val="tx1"/>
                        </a:solidFill>
                        <a:effectLst/>
                        <a:latin typeface="微软雅黑" charset="0"/>
                        <a:ea typeface="微软雅黑" charset="0"/>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dirty="0" smtClean="0">
                          <a:ln>
                            <a:noFill/>
                          </a:ln>
                          <a:solidFill>
                            <a:schemeClr val="tx1"/>
                          </a:solidFill>
                          <a:effectLst/>
                          <a:latin typeface="微软雅黑" charset="0"/>
                          <a:ea typeface="微软雅黑" charset="0"/>
                        </a:rPr>
                        <a:t>空</a:t>
                      </a:r>
                      <a:endParaRPr kumimoji="0" lang="zh-CN" altLang="en-US" sz="2200" b="0" i="0" u="none" strike="noStrike" cap="none" normalizeH="0" baseline="0" dirty="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rPr>
                        <a:t>填</a:t>
                      </a:r>
                      <a:endParaRPr kumimoji="0" lang="zh-CN" altLang="en-US"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rPr>
                        <a:t>空</a:t>
                      </a:r>
                      <a:endParaRPr kumimoji="0" lang="zh-CN" altLang="en-US"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5315">
                <a:tc vMerge="1">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smtClean="0">
                          <a:ln>
                            <a:noFill/>
                          </a:ln>
                          <a:solidFill>
                            <a:schemeClr val="tx1"/>
                          </a:solidFill>
                          <a:effectLst/>
                          <a:latin typeface="微软雅黑" charset="0"/>
                          <a:ea typeface="微软雅黑" charset="0"/>
                        </a:rPr>
                        <a:t>4</a:t>
                      </a:r>
                      <a:endParaRPr kumimoji="0" lang="en-US" altLang="zh-CN"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rPr>
                        <a:t>空</a:t>
                      </a:r>
                      <a:endParaRPr kumimoji="0" lang="zh-CN" altLang="en-US"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rPr>
                        <a:t>空</a:t>
                      </a:r>
                      <a:endParaRPr kumimoji="0" lang="zh-CN" altLang="en-US"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smtClean="0">
                          <a:ln>
                            <a:noFill/>
                          </a:ln>
                          <a:solidFill>
                            <a:schemeClr val="tx1"/>
                          </a:solidFill>
                          <a:effectLst/>
                          <a:latin typeface="微软雅黑" charset="0"/>
                          <a:ea typeface="微软雅黑" charset="0"/>
                        </a:rPr>
                        <a:t>填</a:t>
                      </a:r>
                      <a:endParaRPr kumimoji="0" lang="zh-CN" altLang="en-US" sz="22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Tm="36034"/>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2"/>
          <a:stretch>
            <a:fillRect/>
          </a:stretch>
        </p:blipFill>
        <p:spPr>
          <a:xfrm>
            <a:off x="1222375" y="1276350"/>
            <a:ext cx="10025380" cy="5445125"/>
          </a:xfrm>
          <a:prstGeom prst="rect">
            <a:avLst/>
          </a:prstGeom>
        </p:spPr>
      </p:pic>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3" name="矩形 12"/>
          <p:cNvSpPr/>
          <p:nvPr>
            <p:custDataLst>
              <p:tags r:id="rId3"/>
            </p:custDataLst>
          </p:nvPr>
        </p:nvSpPr>
        <p:spPr>
          <a:xfrm>
            <a:off x="3740150" y="364490"/>
            <a:ext cx="4678680" cy="691515"/>
          </a:xfrm>
          <a:prstGeom prst="rect">
            <a:avLst/>
          </a:prstGeom>
        </p:spPr>
        <p:txBody>
          <a:bodyPr wrap="square">
            <a:spAutoFit/>
          </a:bodyPr>
          <a:p>
            <a:pPr eaLnBrk="1" hangingPunct="1">
              <a:lnSpc>
                <a:spcPct val="150000"/>
              </a:lnSpc>
            </a:pPr>
            <a:r>
              <a:rPr lang="zh-CN" altLang="en-US" sz="2600" dirty="0">
                <a:solidFill>
                  <a:srgbClr val="D2364C"/>
                </a:solidFill>
                <a:latin typeface="微软雅黑" charset="0"/>
                <a:ea typeface="微软雅黑" charset="0"/>
                <a:cs typeface="微软雅黑" charset="0"/>
                <a:sym typeface="+mn-ea"/>
              </a:rPr>
              <a:t>练习：对筛选功能进行测试</a:t>
            </a:r>
            <a:endParaRPr lang="zh-CN" altLang="en-US" sz="2600" dirty="0">
              <a:solidFill>
                <a:srgbClr val="D2364C"/>
              </a:solidFill>
              <a:latin typeface="微软雅黑" charset="0"/>
              <a:ea typeface="微软雅黑" charset="0"/>
              <a:cs typeface="微软雅黑" charset="0"/>
              <a:sym typeface="+mn-ea"/>
            </a:endParaRPr>
          </a:p>
        </p:txBody>
      </p:sp>
    </p:spTree>
  </p:cSld>
  <p:clrMapOvr>
    <a:masterClrMapping/>
  </p:clrMapOvr>
  <p:transition advTm="36034"/>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6247765" cy="504190"/>
            <a:chOff x="0" y="287611"/>
            <a:chExt cx="624776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535051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正交测试法</a:t>
              </a:r>
              <a:endParaRPr lang="zh-CN" altLang="en-US" sz="2800">
                <a:latin typeface="微软雅黑" charset="-122"/>
                <a:ea typeface="微软雅黑"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2056130" y="1183640"/>
            <a:ext cx="7722235" cy="691515"/>
          </a:xfrm>
          <a:prstGeom prst="rect">
            <a:avLst/>
          </a:prstGeom>
        </p:spPr>
        <p:txBody>
          <a:bodyPr wrap="square">
            <a:spAutoFit/>
          </a:bodyPr>
          <a:p>
            <a:pPr lvl="0" indent="0" algn="just">
              <a:lnSpc>
                <a:spcPct val="150000"/>
              </a:lnSpc>
              <a:buFont typeface="+mj-ea"/>
              <a:buNone/>
            </a:pPr>
            <a:r>
              <a:rPr lang="zh-CN" sz="2600">
                <a:latin typeface="微软雅黑" charset="-122"/>
                <a:ea typeface="微软雅黑" charset="-122"/>
                <a:sym typeface="+mn-ea"/>
              </a:rPr>
              <a:t>分析所有条件及取值，整理到一个 Excel 文档中</a:t>
            </a:r>
            <a:endParaRPr lang="zh-CN" sz="2600">
              <a:latin typeface="微软雅黑" charset="-122"/>
              <a:ea typeface="微软雅黑" charset="-122"/>
              <a:sym typeface="+mn-ea"/>
            </a:endParaRPr>
          </a:p>
        </p:txBody>
      </p:sp>
      <p:pic>
        <p:nvPicPr>
          <p:cNvPr id="4" name="图片 3"/>
          <p:cNvPicPr>
            <a:picLocks noChangeAspect="1"/>
          </p:cNvPicPr>
          <p:nvPr>
            <p:custDataLst>
              <p:tags r:id="rId1"/>
            </p:custDataLst>
          </p:nvPr>
        </p:nvPicPr>
        <p:blipFill>
          <a:blip r:embed="rId2"/>
          <a:srcRect t="751" r="54955"/>
          <a:stretch>
            <a:fillRect/>
          </a:stretch>
        </p:blipFill>
        <p:spPr>
          <a:xfrm>
            <a:off x="3192145" y="2109470"/>
            <a:ext cx="5647690" cy="4012565"/>
          </a:xfrm>
          <a:prstGeom prst="rect">
            <a:avLst/>
          </a:prstGeom>
        </p:spPr>
      </p:pic>
      <p:sp>
        <p:nvSpPr>
          <p:cNvPr id="7" name="燕尾形 6"/>
          <p:cNvSpPr/>
          <p:nvPr>
            <p:custDataLst>
              <p:tags r:id="rId3"/>
            </p:custDataLst>
          </p:nvPr>
        </p:nvSpPr>
        <p:spPr>
          <a:xfrm>
            <a:off x="1626870" y="134683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542030"/>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场景</a:t>
            </a:r>
            <a:r>
              <a:rPr lang="zh-CN" altLang="en-US" sz="4000" dirty="0">
                <a:solidFill>
                  <a:schemeClr val="tx1"/>
                </a:solidFill>
                <a:latin typeface="微软雅黑" charset="-122"/>
                <a:sym typeface="+mn-ea"/>
              </a:rPr>
              <a:t>法</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07</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9840" y="1098550"/>
            <a:ext cx="7371715" cy="2011045"/>
          </a:xfrm>
          <a:prstGeom prst="rect">
            <a:avLst/>
          </a:prstGeom>
        </p:spPr>
        <p:txBody>
          <a:bodyPr wrap="square">
            <a:spAutoFit/>
          </a:bodyPr>
          <a:lstStyle/>
          <a:p>
            <a:pPr lvl="0" indent="0" algn="just">
              <a:lnSpc>
                <a:spcPct val="160000"/>
              </a:lnSpc>
              <a:buFont typeface="Arial" panose="020B0704020202020204" pitchFamily="34" charset="0"/>
              <a:buNone/>
            </a:pPr>
            <a:r>
              <a:rPr lang="zh-CN" altLang="en-US" sz="2600">
                <a:latin typeface="微软雅黑" charset="-122"/>
                <a:ea typeface="微软雅黑" charset="-122"/>
                <a:sym typeface="+mn-ea"/>
              </a:rPr>
              <a:t>软件系统中流程的控制由</a:t>
            </a:r>
            <a:r>
              <a:rPr lang="zh-CN" altLang="en-US" sz="2600">
                <a:solidFill>
                  <a:srgbClr val="E38E84"/>
                </a:solidFill>
                <a:latin typeface="微软雅黑" charset="-122"/>
                <a:ea typeface="微软雅黑" charset="-122"/>
                <a:sym typeface="+mn-ea"/>
              </a:rPr>
              <a:t>事件触发</a:t>
            </a:r>
            <a:r>
              <a:rPr lang="zh-CN" altLang="en-US" sz="2600">
                <a:latin typeface="微软雅黑" charset="-122"/>
                <a:ea typeface="微软雅黑" charset="-122"/>
                <a:sym typeface="+mn-ea"/>
              </a:rPr>
              <a:t>决定，</a:t>
            </a:r>
            <a:endParaRPr lang="zh-CN" altLang="en-US" sz="2600">
              <a:latin typeface="微软雅黑" charset="-122"/>
              <a:ea typeface="微软雅黑" charset="-122"/>
              <a:sym typeface="+mn-ea"/>
            </a:endParaRPr>
          </a:p>
          <a:p>
            <a:pPr lvl="0" indent="0" algn="just">
              <a:lnSpc>
                <a:spcPct val="160000"/>
              </a:lnSpc>
              <a:buFont typeface="Arial" panose="020B0704020202020204" pitchFamily="34" charset="0"/>
              <a:buNone/>
            </a:pPr>
            <a:r>
              <a:rPr lang="zh-CN" altLang="en-US" sz="2600">
                <a:latin typeface="微软雅黑" charset="-122"/>
                <a:ea typeface="微软雅黑" charset="-122"/>
                <a:sym typeface="+mn-ea"/>
              </a:rPr>
              <a:t>事件不同的触发顺序和处理结果形成</a:t>
            </a:r>
            <a:r>
              <a:rPr lang="zh-CN" altLang="en-US" sz="2600">
                <a:solidFill>
                  <a:srgbClr val="E38E84"/>
                </a:solidFill>
                <a:latin typeface="微软雅黑" charset="-122"/>
                <a:ea typeface="微软雅黑" charset="-122"/>
                <a:sym typeface="+mn-ea"/>
              </a:rPr>
              <a:t>事件流</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lvl="0" indent="0" algn="just">
              <a:lnSpc>
                <a:spcPct val="160000"/>
              </a:lnSpc>
              <a:buFont typeface="Arial" panose="020B0704020202020204" pitchFamily="34" charset="0"/>
              <a:buNone/>
            </a:pPr>
            <a:r>
              <a:rPr lang="zh-CN" altLang="en-US" sz="2600">
                <a:latin typeface="微软雅黑" charset="-122"/>
                <a:ea typeface="微软雅黑" charset="-122"/>
                <a:sym typeface="+mn-ea"/>
              </a:rPr>
              <a:t>每个事件流触发的情景便形成了</a:t>
            </a:r>
            <a:r>
              <a:rPr lang="zh-CN" altLang="en-US" sz="2600">
                <a:solidFill>
                  <a:srgbClr val="E38E84"/>
                </a:solidFill>
                <a:latin typeface="微软雅黑" charset="-122"/>
                <a:ea typeface="微软雅黑" charset="-122"/>
                <a:sym typeface="+mn-ea"/>
              </a:rPr>
              <a:t>场景</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51990" y="134366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529840" y="3900805"/>
            <a:ext cx="7371715" cy="2011045"/>
          </a:xfrm>
          <a:prstGeom prst="rect">
            <a:avLst/>
          </a:prstGeom>
        </p:spPr>
        <p:txBody>
          <a:bodyPr wrap="square">
            <a:spAutoFit/>
          </a:bodyPr>
          <a:p>
            <a:pPr lvl="0" indent="0" algn="just">
              <a:lnSpc>
                <a:spcPct val="160000"/>
              </a:lnSpc>
              <a:buFont typeface="Arial" panose="020B0704020202020204" pitchFamily="34" charset="0"/>
              <a:buNone/>
            </a:pPr>
            <a:r>
              <a:rPr lang="zh-CN" altLang="en-US" sz="2600">
                <a:latin typeface="微软雅黑" charset="-122"/>
                <a:ea typeface="微软雅黑" charset="-122"/>
                <a:sym typeface="+mn-ea"/>
              </a:rPr>
              <a:t>场景法又称为流程分析法，主要是针对测试场景类型。它是从</a:t>
            </a:r>
            <a:r>
              <a:rPr lang="zh-CN" altLang="en-US" sz="2600" u="sng">
                <a:latin typeface="微软雅黑" charset="-122"/>
                <a:ea typeface="微软雅黑" charset="-122"/>
                <a:sym typeface="+mn-ea"/>
              </a:rPr>
              <a:t>白盒测试</a:t>
            </a:r>
            <a:r>
              <a:rPr lang="zh-CN" altLang="en-US" sz="2600">
                <a:latin typeface="微软雅黑" charset="-122"/>
                <a:ea typeface="微软雅黑" charset="-122"/>
                <a:sym typeface="+mn-ea"/>
              </a:rPr>
              <a:t>设计方法中的</a:t>
            </a:r>
            <a:r>
              <a:rPr lang="zh-CN" altLang="en-US" sz="2600" u="sng">
                <a:latin typeface="微软雅黑" charset="-122"/>
                <a:ea typeface="微软雅黑" charset="-122"/>
                <a:sym typeface="+mn-ea"/>
              </a:rPr>
              <a:t>路径覆盖法借鉴来的</a:t>
            </a:r>
            <a:r>
              <a:rPr lang="zh-CN" altLang="en-US" sz="2600">
                <a:latin typeface="微软雅黑" charset="-122"/>
                <a:ea typeface="微软雅黑" charset="-122"/>
                <a:sym typeface="+mn-ea"/>
              </a:rPr>
              <a:t>一种很重要的</a:t>
            </a:r>
            <a:r>
              <a:rPr lang="zh-CN" altLang="en-US" sz="2600">
                <a:latin typeface="微软雅黑" charset="-122"/>
                <a:ea typeface="微软雅黑" charset="-122"/>
                <a:sym typeface="+mn-ea"/>
              </a:rPr>
              <a:t>方法。</a:t>
            </a:r>
            <a:endParaRPr lang="zh-CN" altLang="en-US" sz="2600">
              <a:latin typeface="微软雅黑" charset="-122"/>
              <a:ea typeface="微软雅黑" charset="-122"/>
              <a:sym typeface="+mn-ea"/>
            </a:endParaRPr>
          </a:p>
        </p:txBody>
      </p:sp>
      <p:sp>
        <p:nvSpPr>
          <p:cNvPr id="5" name="燕尾形 4"/>
          <p:cNvSpPr/>
          <p:nvPr/>
        </p:nvSpPr>
        <p:spPr>
          <a:xfrm>
            <a:off x="1951990" y="412115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4715" y="1014730"/>
            <a:ext cx="7371715" cy="780415"/>
          </a:xfrm>
          <a:prstGeom prst="rect">
            <a:avLst/>
          </a:prstGeom>
        </p:spPr>
        <p:txBody>
          <a:bodyPr wrap="square">
            <a:spAutoFit/>
          </a:bodyPr>
          <a:lstStyle/>
          <a:p>
            <a:pPr lvl="0" indent="0" algn="just">
              <a:lnSpc>
                <a:spcPct val="160000"/>
              </a:lnSpc>
              <a:buFont typeface="Arial" panose="020B0704020202020204" pitchFamily="34" charset="0"/>
              <a:buNone/>
            </a:pPr>
            <a:r>
              <a:rPr lang="zh-CN" altLang="en-US" sz="2800">
                <a:latin typeface="微软雅黑" charset="-122"/>
                <a:ea typeface="微软雅黑" charset="-122"/>
                <a:sym typeface="+mn-ea"/>
              </a:rPr>
              <a:t>为什么引入场景</a:t>
            </a:r>
            <a:r>
              <a:rPr lang="zh-CN" altLang="en-US" sz="2800">
                <a:latin typeface="微软雅黑" charset="-122"/>
                <a:ea typeface="微软雅黑" charset="-122"/>
                <a:sym typeface="+mn-ea"/>
              </a:rPr>
              <a:t>法？</a:t>
            </a:r>
            <a:endParaRPr lang="zh-CN" altLang="en-US" sz="28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86865" y="1222375"/>
            <a:ext cx="441960" cy="422275"/>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1945005" y="1919605"/>
            <a:ext cx="8087360" cy="4570730"/>
          </a:xfrm>
          <a:prstGeom prst="rect">
            <a:avLst/>
          </a:prstGeom>
        </p:spPr>
        <p:txBody>
          <a:bodyPr wrap="square">
            <a:spAutoFit/>
          </a:bodyPr>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用户角度：用户平时使用的不是单个功能，而是多个功能组合起来进行使用。</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测试人员角度：每个测试人员只测试某一个或某几个功能，功能之间的组合没有考虑到。为了</a:t>
            </a:r>
            <a:r>
              <a:rPr lang="zh-CN" altLang="en-US" sz="2600" u="sng">
                <a:latin typeface="微软雅黑" charset="-122"/>
                <a:ea typeface="微软雅黑" charset="-122"/>
                <a:sym typeface="+mn-ea"/>
              </a:rPr>
              <a:t>保证测试的全面性</a:t>
            </a:r>
            <a:r>
              <a:rPr lang="zh-CN" altLang="en-US" sz="2600">
                <a:latin typeface="微软雅黑" charset="-122"/>
                <a:ea typeface="微软雅黑" charset="-122"/>
                <a:sym typeface="+mn-ea"/>
              </a:rPr>
              <a:t>，也要对产品多个功能的组合进行测试。</a:t>
            </a:r>
            <a:endParaRPr lang="zh-CN" altLang="en-US" sz="2600">
              <a:latin typeface="微软雅黑" charset="-122"/>
              <a:ea typeface="微软雅黑" charset="-122"/>
              <a:sym typeface="+mn-ea"/>
            </a:endParaRPr>
          </a:p>
          <a:p>
            <a:pPr lvl="0" indent="0" algn="just">
              <a:lnSpc>
                <a:spcPct val="160000"/>
              </a:lnSpc>
              <a:buFont typeface="Arial" panose="020B0704020202020204" pitchFamily="34" charset="0"/>
              <a:buNone/>
            </a:pP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7" name="Picture 5" descr="http://www.woodpecker.org.cn/share/doc/RationalUnifiedProcess.zh_cn/process/modguide/images/tstcs_1.gif"/>
          <p:cNvPicPr>
            <a:picLocks noChangeAspect="1"/>
          </p:cNvPicPr>
          <p:nvPr/>
        </p:nvPicPr>
        <p:blipFill>
          <a:blip r:embed="rId1" r:link="rId2"/>
          <a:srcRect l="12959" r="13031"/>
          <a:stretch>
            <a:fillRect/>
          </a:stretch>
        </p:blipFill>
        <p:spPr>
          <a:xfrm>
            <a:off x="6590030" y="1016635"/>
            <a:ext cx="4860925" cy="5522913"/>
          </a:xfrm>
          <a:prstGeom prst="rect">
            <a:avLst/>
          </a:prstGeom>
          <a:noFill/>
          <a:ln w="9525">
            <a:noFill/>
          </a:ln>
        </p:spPr>
      </p:pic>
      <p:sp>
        <p:nvSpPr>
          <p:cNvPr id="16386" name="Rectangle 3"/>
          <p:cNvSpPr>
            <a:spLocks noGrp="1"/>
          </p:cNvSpPr>
          <p:nvPr>
            <p:ph idx="1"/>
          </p:nvPr>
        </p:nvSpPr>
        <p:spPr>
          <a:xfrm>
            <a:off x="1151890" y="1219200"/>
            <a:ext cx="3306445" cy="757555"/>
          </a:xfrm>
        </p:spPr>
        <p:txBody>
          <a:bodyPr vert="horz" wrap="square" lIns="91440" tIns="45720" rIns="91440" bIns="45720" anchor="t" anchorCtr="0">
            <a:noAutofit/>
          </a:bodyPr>
          <a:p>
            <a:pPr eaLnBrk="1" hangingPunct="1">
              <a:buFont typeface="Wingdings" panose="05000000000000000000" charset="0"/>
              <a:buChar char=""/>
            </a:pPr>
            <a:r>
              <a:rPr lang="en-US" altLang="zh-CN" sz="3000" b="1" dirty="0">
                <a:solidFill>
                  <a:schemeClr val="accent1">
                    <a:lumMod val="75000"/>
                  </a:schemeClr>
                </a:solidFill>
                <a:latin typeface="微软雅黑" charset="0"/>
                <a:ea typeface="微软雅黑" charset="0"/>
              </a:rPr>
              <a:t> </a:t>
            </a:r>
            <a:r>
              <a:rPr lang="zh-CN" altLang="en-US" sz="3000" b="1" dirty="0">
                <a:solidFill>
                  <a:schemeClr val="accent1">
                    <a:lumMod val="75000"/>
                  </a:schemeClr>
                </a:solidFill>
                <a:latin typeface="微软雅黑" charset="0"/>
                <a:ea typeface="微软雅黑" charset="0"/>
              </a:rPr>
              <a:t>场景的构成</a:t>
            </a:r>
            <a:endParaRPr lang="zh-CN" altLang="en-US" sz="3000" b="1" dirty="0">
              <a:solidFill>
                <a:schemeClr val="accent1">
                  <a:lumMod val="75000"/>
                </a:schemeClr>
              </a:solidFill>
              <a:latin typeface="微软雅黑" charset="0"/>
              <a:ea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1536065" y="1850390"/>
            <a:ext cx="7371715" cy="2971800"/>
          </a:xfrm>
          <a:prstGeom prst="rect">
            <a:avLst/>
          </a:prstGeom>
        </p:spPr>
        <p:txBody>
          <a:bodyPr wrap="square">
            <a:spAutoFit/>
          </a:bodyPr>
          <a:p>
            <a:pPr marL="457200" lvl="0" indent="-457200" algn="just">
              <a:lnSpc>
                <a:spcPct val="180000"/>
              </a:lnSpc>
              <a:buFont typeface="Wingdings" panose="05000000000000000000" charset="0"/>
              <a:buChar char=""/>
            </a:pPr>
            <a:r>
              <a:rPr lang="en-US" altLang="zh-CN" sz="2600">
                <a:solidFill>
                  <a:schemeClr val="accent1">
                    <a:lumMod val="75000"/>
                  </a:schemeClr>
                </a:solidFill>
                <a:latin typeface="微软雅黑" charset="-122"/>
                <a:ea typeface="微软雅黑" charset="-122"/>
                <a:sym typeface="+mn-ea"/>
              </a:rPr>
              <a:t> </a:t>
            </a:r>
            <a:r>
              <a:rPr lang="zh-CN" altLang="en-US" sz="2600">
                <a:solidFill>
                  <a:schemeClr val="tx1">
                    <a:lumMod val="85000"/>
                    <a:lumOff val="15000"/>
                  </a:schemeClr>
                </a:solidFill>
                <a:latin typeface="微软雅黑" charset="-122"/>
                <a:ea typeface="微软雅黑" charset="-122"/>
                <a:sym typeface="+mn-ea"/>
              </a:rPr>
              <a:t>基本流</a:t>
            </a:r>
            <a:endParaRPr lang="zh-CN" altLang="en-US" sz="2600">
              <a:solidFill>
                <a:schemeClr val="tx1">
                  <a:lumMod val="85000"/>
                  <a:lumOff val="15000"/>
                </a:schemeClr>
              </a:solidFill>
              <a:latin typeface="微软雅黑" charset="-122"/>
              <a:ea typeface="微软雅黑" charset="-122"/>
              <a:sym typeface="+mn-ea"/>
            </a:endParaRPr>
          </a:p>
          <a:p>
            <a:pPr lvl="0" indent="457200" algn="just">
              <a:lnSpc>
                <a:spcPct val="180000"/>
              </a:lnSpc>
              <a:buFont typeface="Wingdings" panose="05000000000000000000" charset="0"/>
              <a:buNone/>
            </a:pPr>
            <a:r>
              <a:rPr lang="zh-CN" altLang="en-US" sz="2600">
                <a:solidFill>
                  <a:schemeClr val="accent1">
                    <a:lumMod val="75000"/>
                  </a:schemeClr>
                </a:solidFill>
                <a:latin typeface="微软雅黑" charset="-122"/>
                <a:ea typeface="微软雅黑" charset="-122"/>
                <a:sym typeface="+mn-ea"/>
              </a:rPr>
              <a:t>是指程序的</a:t>
            </a:r>
            <a:r>
              <a:rPr lang="zh-CN" altLang="en-US" sz="2600">
                <a:solidFill>
                  <a:schemeClr val="accent1">
                    <a:lumMod val="75000"/>
                  </a:schemeClr>
                </a:solidFill>
                <a:latin typeface="微软雅黑" charset="-122"/>
                <a:ea typeface="微软雅黑" charset="-122"/>
                <a:sym typeface="+mn-ea"/>
              </a:rPr>
              <a:t>主流程</a:t>
            </a:r>
            <a:r>
              <a:rPr lang="en-US" altLang="zh-CN" sz="2600">
                <a:solidFill>
                  <a:schemeClr val="accent1">
                    <a:lumMod val="75000"/>
                  </a:schemeClr>
                </a:solidFill>
                <a:latin typeface="微软雅黑" charset="-122"/>
                <a:ea typeface="微软雅黑" charset="-122"/>
                <a:sym typeface="+mn-ea"/>
              </a:rPr>
              <a:t> </a:t>
            </a:r>
            <a:endParaRPr lang="en-US" altLang="zh-CN" sz="2600">
              <a:solidFill>
                <a:schemeClr val="accent1">
                  <a:lumMod val="75000"/>
                </a:schemeClr>
              </a:solidFill>
              <a:latin typeface="微软雅黑" charset="-122"/>
              <a:ea typeface="微软雅黑" charset="-122"/>
              <a:sym typeface="+mn-ea"/>
            </a:endParaRPr>
          </a:p>
          <a:p>
            <a:pPr lvl="0" indent="457200" algn="just">
              <a:lnSpc>
                <a:spcPct val="180000"/>
              </a:lnSpc>
              <a:buFont typeface="Wingdings" panose="05000000000000000000" charset="0"/>
              <a:buNone/>
            </a:pPr>
            <a:r>
              <a:rPr lang="zh-CN" altLang="en-US" sz="2600">
                <a:solidFill>
                  <a:schemeClr val="accent1">
                    <a:lumMod val="75000"/>
                  </a:schemeClr>
                </a:solidFill>
                <a:latin typeface="微软雅黑" charset="-122"/>
                <a:ea typeface="微软雅黑" charset="-122"/>
                <a:sym typeface="+mn-ea"/>
              </a:rPr>
              <a:t>是实现</a:t>
            </a:r>
            <a:r>
              <a:rPr lang="zh-CN" altLang="en-US" sz="2600">
                <a:solidFill>
                  <a:schemeClr val="accent1">
                    <a:lumMod val="75000"/>
                  </a:schemeClr>
                </a:solidFill>
                <a:latin typeface="微软雅黑" charset="-122"/>
                <a:ea typeface="微软雅黑" charset="-122"/>
                <a:sym typeface="+mn-ea"/>
              </a:rPr>
              <a:t>业务流程最简单的路径</a:t>
            </a:r>
            <a:endParaRPr lang="zh-CN" altLang="en-US" sz="2600">
              <a:solidFill>
                <a:schemeClr val="accent1">
                  <a:lumMod val="75000"/>
                </a:schemeClr>
              </a:solidFill>
              <a:latin typeface="微软雅黑" charset="-122"/>
              <a:ea typeface="微软雅黑" charset="-122"/>
              <a:sym typeface="+mn-ea"/>
            </a:endParaRPr>
          </a:p>
          <a:p>
            <a:pPr marL="457200" lvl="0" indent="-457200" algn="just">
              <a:lnSpc>
                <a:spcPct val="180000"/>
              </a:lnSpc>
              <a:buFont typeface="Wingdings" panose="05000000000000000000" charset="0"/>
              <a:buChar char=""/>
            </a:pPr>
            <a:r>
              <a:rPr lang="en-US" altLang="zh-CN" sz="2600">
                <a:solidFill>
                  <a:schemeClr val="accent1">
                    <a:lumMod val="75000"/>
                  </a:schemeClr>
                </a:solidFill>
                <a:latin typeface="微软雅黑" charset="-122"/>
                <a:ea typeface="微软雅黑" charset="-122"/>
                <a:sym typeface="+mn-ea"/>
              </a:rPr>
              <a:t> </a:t>
            </a:r>
            <a:r>
              <a:rPr lang="zh-CN" altLang="en-US" sz="2600">
                <a:solidFill>
                  <a:schemeClr val="tx1">
                    <a:lumMod val="85000"/>
                    <a:lumOff val="15000"/>
                  </a:schemeClr>
                </a:solidFill>
                <a:latin typeface="微软雅黑" charset="-122"/>
                <a:ea typeface="微软雅黑" charset="-122"/>
                <a:sym typeface="+mn-ea"/>
              </a:rPr>
              <a:t>备选流</a:t>
            </a:r>
            <a:endParaRPr lang="zh-CN" altLang="en-US" sz="2600">
              <a:solidFill>
                <a:schemeClr val="tx1">
                  <a:lumMod val="85000"/>
                  <a:lumOff val="15000"/>
                </a:schemeClr>
              </a:solidFill>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7" name="Picture 5" descr="http://www.woodpecker.org.cn/share/doc/RationalUnifiedProcess.zh_cn/process/modguide/images/tstcs_1.gif"/>
          <p:cNvPicPr>
            <a:picLocks noChangeAspect="1"/>
          </p:cNvPicPr>
          <p:nvPr/>
        </p:nvPicPr>
        <p:blipFill>
          <a:blip r:embed="rId1" r:link="rId2"/>
          <a:srcRect l="12959" r="13031"/>
          <a:stretch>
            <a:fillRect/>
          </a:stretch>
        </p:blipFill>
        <p:spPr>
          <a:xfrm>
            <a:off x="6590030" y="1016635"/>
            <a:ext cx="4860925" cy="5522913"/>
          </a:xfrm>
          <a:prstGeom prst="rect">
            <a:avLst/>
          </a:prstGeom>
          <a:noFill/>
          <a:ln w="9525">
            <a:noFill/>
          </a:ln>
        </p:spPr>
      </p:pic>
      <p:sp>
        <p:nvSpPr>
          <p:cNvPr id="16386" name="Rectangle 3"/>
          <p:cNvSpPr>
            <a:spLocks noGrp="1"/>
          </p:cNvSpPr>
          <p:nvPr>
            <p:ph idx="1"/>
          </p:nvPr>
        </p:nvSpPr>
        <p:spPr>
          <a:xfrm>
            <a:off x="1151890" y="1219200"/>
            <a:ext cx="3306445" cy="757555"/>
          </a:xfrm>
        </p:spPr>
        <p:txBody>
          <a:bodyPr vert="horz" wrap="square" lIns="91440" tIns="45720" rIns="91440" bIns="45720" anchor="t" anchorCtr="0">
            <a:noAutofit/>
          </a:bodyPr>
          <a:p>
            <a:pPr eaLnBrk="1" hangingPunct="1">
              <a:buFont typeface="Wingdings" panose="05000000000000000000" charset="0"/>
              <a:buChar char=""/>
            </a:pPr>
            <a:r>
              <a:rPr lang="en-US" altLang="zh-CN" sz="3000" b="1" dirty="0">
                <a:solidFill>
                  <a:schemeClr val="accent1">
                    <a:lumMod val="75000"/>
                  </a:schemeClr>
                </a:solidFill>
                <a:latin typeface="微软雅黑" charset="0"/>
                <a:ea typeface="微软雅黑" charset="0"/>
              </a:rPr>
              <a:t> </a:t>
            </a:r>
            <a:r>
              <a:rPr lang="zh-CN" altLang="en-US" sz="3000" b="1" dirty="0">
                <a:solidFill>
                  <a:schemeClr val="accent1">
                    <a:lumMod val="75000"/>
                  </a:schemeClr>
                </a:solidFill>
                <a:latin typeface="微软雅黑" charset="0"/>
                <a:ea typeface="微软雅黑" charset="0"/>
              </a:rPr>
              <a:t>场景的构成</a:t>
            </a:r>
            <a:endParaRPr lang="zh-CN" altLang="en-US" sz="3000" b="1" dirty="0">
              <a:solidFill>
                <a:schemeClr val="accent1">
                  <a:lumMod val="75000"/>
                </a:schemeClr>
              </a:solidFill>
              <a:latin typeface="微软雅黑" charset="0"/>
              <a:ea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1536065" y="1850390"/>
            <a:ext cx="7371715" cy="3691890"/>
          </a:xfrm>
          <a:prstGeom prst="rect">
            <a:avLst/>
          </a:prstGeom>
        </p:spPr>
        <p:txBody>
          <a:bodyPr wrap="square">
            <a:spAutoFit/>
          </a:bodyPr>
          <a:p>
            <a:pPr marL="457200" lvl="0" indent="-457200" algn="just">
              <a:lnSpc>
                <a:spcPct val="180000"/>
              </a:lnSpc>
              <a:buFont typeface="Wingdings" panose="05000000000000000000" charset="0"/>
              <a:buChar char=""/>
            </a:pPr>
            <a:r>
              <a:rPr lang="en-US" altLang="zh-CN" sz="2600">
                <a:solidFill>
                  <a:schemeClr val="accent1">
                    <a:lumMod val="75000"/>
                  </a:schemeClr>
                </a:solidFill>
                <a:latin typeface="微软雅黑" charset="-122"/>
                <a:ea typeface="微软雅黑" charset="-122"/>
                <a:sym typeface="+mn-ea"/>
              </a:rPr>
              <a:t> </a:t>
            </a:r>
            <a:r>
              <a:rPr lang="zh-CN" altLang="en-US" sz="2600">
                <a:solidFill>
                  <a:schemeClr val="tx1">
                    <a:lumMod val="85000"/>
                    <a:lumOff val="15000"/>
                  </a:schemeClr>
                </a:solidFill>
                <a:latin typeface="微软雅黑" charset="-122"/>
                <a:ea typeface="微软雅黑" charset="-122"/>
                <a:sym typeface="+mn-ea"/>
              </a:rPr>
              <a:t>基本流</a:t>
            </a:r>
            <a:endParaRPr lang="zh-CN" altLang="en-US" sz="2600">
              <a:solidFill>
                <a:schemeClr val="tx1">
                  <a:lumMod val="85000"/>
                  <a:lumOff val="15000"/>
                </a:schemeClr>
              </a:solidFill>
              <a:latin typeface="微软雅黑" charset="-122"/>
              <a:ea typeface="微软雅黑" charset="-122"/>
              <a:sym typeface="+mn-ea"/>
            </a:endParaRPr>
          </a:p>
          <a:p>
            <a:pPr marL="457200" lvl="0" indent="-457200" algn="just">
              <a:lnSpc>
                <a:spcPct val="180000"/>
              </a:lnSpc>
              <a:buFont typeface="Wingdings" panose="05000000000000000000" charset="0"/>
              <a:buChar char=""/>
            </a:pPr>
            <a:r>
              <a:rPr lang="en-US" altLang="zh-CN" sz="2600">
                <a:solidFill>
                  <a:schemeClr val="accent1">
                    <a:lumMod val="75000"/>
                  </a:schemeClr>
                </a:solidFill>
                <a:latin typeface="微软雅黑" charset="-122"/>
                <a:ea typeface="微软雅黑" charset="-122"/>
                <a:sym typeface="+mn-ea"/>
              </a:rPr>
              <a:t> </a:t>
            </a:r>
            <a:r>
              <a:rPr lang="zh-CN" altLang="en-US" sz="2600">
                <a:solidFill>
                  <a:schemeClr val="tx1">
                    <a:lumMod val="85000"/>
                    <a:lumOff val="15000"/>
                  </a:schemeClr>
                </a:solidFill>
                <a:latin typeface="微软雅黑" charset="-122"/>
                <a:ea typeface="微软雅黑" charset="-122"/>
                <a:sym typeface="+mn-ea"/>
              </a:rPr>
              <a:t>备选流</a:t>
            </a:r>
            <a:endParaRPr lang="zh-CN" altLang="en-US" sz="2600">
              <a:solidFill>
                <a:schemeClr val="tx1">
                  <a:lumMod val="85000"/>
                  <a:lumOff val="15000"/>
                </a:schemeClr>
              </a:solidFill>
              <a:latin typeface="微软雅黑" charset="-122"/>
              <a:ea typeface="微软雅黑" charset="-122"/>
              <a:sym typeface="+mn-ea"/>
            </a:endParaRPr>
          </a:p>
          <a:p>
            <a:pPr lvl="0" indent="457200" algn="just">
              <a:lnSpc>
                <a:spcPct val="180000"/>
              </a:lnSpc>
              <a:buFont typeface="Wingdings" panose="05000000000000000000" charset="0"/>
              <a:buNone/>
            </a:pPr>
            <a:r>
              <a:rPr sz="2600">
                <a:solidFill>
                  <a:schemeClr val="accent1">
                    <a:lumMod val="75000"/>
                  </a:schemeClr>
                </a:solidFill>
                <a:latin typeface="微软雅黑" charset="-122"/>
                <a:ea typeface="微软雅黑" charset="-122"/>
                <a:sym typeface="+mn-ea"/>
              </a:rPr>
              <a:t>是指在实现业务流程时，</a:t>
            </a:r>
            <a:endParaRPr sz="2600">
              <a:solidFill>
                <a:schemeClr val="accent1">
                  <a:lumMod val="75000"/>
                </a:schemeClr>
              </a:solidFill>
              <a:latin typeface="微软雅黑" charset="-122"/>
              <a:ea typeface="微软雅黑" charset="-122"/>
              <a:sym typeface="+mn-ea"/>
            </a:endParaRPr>
          </a:p>
          <a:p>
            <a:pPr lvl="0" indent="457200" algn="just">
              <a:lnSpc>
                <a:spcPct val="180000"/>
              </a:lnSpc>
              <a:buFont typeface="Wingdings" panose="05000000000000000000" charset="0"/>
              <a:buNone/>
            </a:pPr>
            <a:r>
              <a:rPr sz="2600">
                <a:solidFill>
                  <a:schemeClr val="accent1">
                    <a:lumMod val="75000"/>
                  </a:schemeClr>
                </a:solidFill>
                <a:latin typeface="微软雅黑" charset="-122"/>
                <a:ea typeface="微软雅黑" charset="-122"/>
                <a:sym typeface="+mn-ea"/>
              </a:rPr>
              <a:t>因</a:t>
            </a:r>
            <a:r>
              <a:rPr sz="2600" u="sng">
                <a:solidFill>
                  <a:schemeClr val="accent1">
                    <a:lumMod val="75000"/>
                  </a:schemeClr>
                </a:solidFill>
                <a:latin typeface="微软雅黑" charset="-122"/>
                <a:ea typeface="微软雅黑" charset="-122"/>
                <a:sym typeface="+mn-ea"/>
              </a:rPr>
              <a:t>错误操作</a:t>
            </a:r>
            <a:r>
              <a:rPr sz="2600">
                <a:solidFill>
                  <a:schemeClr val="accent1">
                    <a:lumMod val="75000"/>
                  </a:schemeClr>
                </a:solidFill>
                <a:latin typeface="微软雅黑" charset="-122"/>
                <a:ea typeface="微软雅黑" charset="-122"/>
                <a:sym typeface="+mn-ea"/>
              </a:rPr>
              <a:t>或</a:t>
            </a:r>
            <a:r>
              <a:rPr sz="2600" u="sng">
                <a:solidFill>
                  <a:schemeClr val="accent1">
                    <a:lumMod val="75000"/>
                  </a:schemeClr>
                </a:solidFill>
                <a:latin typeface="微软雅黑" charset="-122"/>
                <a:ea typeface="微软雅黑" charset="-122"/>
                <a:sym typeface="+mn-ea"/>
              </a:rPr>
              <a:t>异常操作</a:t>
            </a:r>
            <a:endParaRPr sz="2600">
              <a:solidFill>
                <a:schemeClr val="accent1">
                  <a:lumMod val="75000"/>
                </a:schemeClr>
              </a:solidFill>
              <a:latin typeface="微软雅黑" charset="-122"/>
              <a:ea typeface="微软雅黑" charset="-122"/>
              <a:sym typeface="+mn-ea"/>
            </a:endParaRPr>
          </a:p>
          <a:p>
            <a:pPr lvl="0" indent="457200" algn="just">
              <a:lnSpc>
                <a:spcPct val="180000"/>
              </a:lnSpc>
              <a:buFont typeface="Wingdings" panose="05000000000000000000" charset="0"/>
              <a:buNone/>
            </a:pPr>
            <a:r>
              <a:rPr sz="2600">
                <a:solidFill>
                  <a:schemeClr val="accent1">
                    <a:lumMod val="75000"/>
                  </a:schemeClr>
                </a:solidFill>
                <a:latin typeface="微软雅黑" charset="-122"/>
                <a:ea typeface="微软雅黑" charset="-122"/>
                <a:sym typeface="+mn-ea"/>
              </a:rPr>
              <a:t>导致最终</a:t>
            </a:r>
            <a:r>
              <a:rPr sz="2600">
                <a:solidFill>
                  <a:srgbClr val="FF0000"/>
                </a:solidFill>
                <a:latin typeface="微软雅黑" charset="-122"/>
                <a:ea typeface="微软雅黑" charset="-122"/>
                <a:sym typeface="+mn-ea"/>
              </a:rPr>
              <a:t>未达到预期流程</a:t>
            </a:r>
            <a:r>
              <a:rPr sz="2600">
                <a:solidFill>
                  <a:schemeClr val="accent1">
                    <a:lumMod val="75000"/>
                  </a:schemeClr>
                </a:solidFill>
                <a:latin typeface="微软雅黑" charset="-122"/>
                <a:ea typeface="微软雅黑" charset="-122"/>
                <a:sym typeface="+mn-ea"/>
              </a:rPr>
              <a:t>的结果</a:t>
            </a:r>
            <a:endParaRPr sz="2600">
              <a:solidFill>
                <a:schemeClr val="accent1">
                  <a:lumMod val="75000"/>
                </a:schemeClr>
              </a:solidFill>
              <a:latin typeface="微软雅黑" charset="-122"/>
              <a:ea typeface="微软雅黑" charset="-122"/>
              <a:sym typeface="+mn-e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a:spLocks noGrp="1"/>
          </p:cNvSpPr>
          <p:nvPr>
            <p:ph idx="1"/>
          </p:nvPr>
        </p:nvSpPr>
        <p:spPr>
          <a:xfrm>
            <a:off x="897255" y="878840"/>
            <a:ext cx="3306445" cy="757555"/>
          </a:xfrm>
        </p:spPr>
        <p:txBody>
          <a:bodyPr vert="horz" wrap="square" lIns="91440" tIns="45720" rIns="91440" bIns="45720" anchor="t" anchorCtr="0">
            <a:noAutofit/>
          </a:bodyPr>
          <a:p>
            <a:pPr eaLnBrk="1" hangingPunct="1">
              <a:buFont typeface="Wingdings" panose="05000000000000000000" charset="0"/>
              <a:buChar char=""/>
            </a:pPr>
            <a:r>
              <a:rPr lang="en-US" altLang="zh-CN" sz="3000" b="1" dirty="0">
                <a:solidFill>
                  <a:schemeClr val="accent1">
                    <a:lumMod val="75000"/>
                  </a:schemeClr>
                </a:solidFill>
                <a:latin typeface="微软雅黑" charset="0"/>
                <a:ea typeface="微软雅黑" charset="0"/>
              </a:rPr>
              <a:t> </a:t>
            </a:r>
            <a:r>
              <a:rPr lang="zh-CN" altLang="en-US" sz="3000" b="1" dirty="0">
                <a:solidFill>
                  <a:schemeClr val="accent1">
                    <a:lumMod val="75000"/>
                  </a:schemeClr>
                </a:solidFill>
                <a:latin typeface="微软雅黑" charset="0"/>
                <a:ea typeface="微软雅黑" charset="0"/>
              </a:rPr>
              <a:t>场景的构成</a:t>
            </a:r>
            <a:endParaRPr lang="zh-CN" altLang="en-US" sz="3000" b="1" dirty="0">
              <a:solidFill>
                <a:schemeClr val="accent1">
                  <a:lumMod val="75000"/>
                </a:schemeClr>
              </a:solidFill>
              <a:latin typeface="微软雅黑" charset="0"/>
              <a:ea typeface="微软雅黑" charset="0"/>
            </a:endParaRPr>
          </a:p>
        </p:txBody>
      </p:sp>
      <p:pic>
        <p:nvPicPr>
          <p:cNvPr id="16387" name="Picture 5" descr="http://www.woodpecker.org.cn/share/doc/RationalUnifiedProcess.zh_cn/process/modguide/images/tstcs_1.gif"/>
          <p:cNvPicPr>
            <a:picLocks noChangeAspect="1"/>
          </p:cNvPicPr>
          <p:nvPr/>
        </p:nvPicPr>
        <p:blipFill>
          <a:blip r:embed="rId1" r:link="rId2"/>
          <a:srcRect l="12959" r="13031"/>
          <a:stretch>
            <a:fillRect/>
          </a:stretch>
        </p:blipFill>
        <p:spPr>
          <a:xfrm>
            <a:off x="6492875" y="960120"/>
            <a:ext cx="4860925" cy="5522913"/>
          </a:xfrm>
          <a:prstGeom prst="rect">
            <a:avLst/>
          </a:prstGeom>
          <a:noFill/>
          <a:ln w="9525">
            <a:noFill/>
          </a:ln>
        </p:spPr>
      </p:pic>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1282065" y="1173480"/>
            <a:ext cx="4861560" cy="5684520"/>
          </a:xfrm>
          <a:prstGeom prst="rect">
            <a:avLst/>
          </a:prstGeom>
        </p:spPr>
        <p:txBody>
          <a:bodyPr wrap="square">
            <a:spAutoFit/>
          </a:bodyPr>
          <a:p>
            <a:pPr marL="457200" lvl="0" indent="-457200" algn="just">
              <a:lnSpc>
                <a:spcPct val="180000"/>
              </a:lnSpc>
              <a:buFont typeface="Wingdings" panose="05000000000000000000" charset="0"/>
              <a:buChar char=""/>
            </a:pPr>
            <a:r>
              <a:rPr lang="en-US" altLang="zh-CN" sz="2600">
                <a:solidFill>
                  <a:schemeClr val="accent1">
                    <a:lumMod val="75000"/>
                  </a:schemeClr>
                </a:solidFill>
                <a:latin typeface="微软雅黑" charset="-122"/>
                <a:ea typeface="微软雅黑" charset="-122"/>
                <a:sym typeface="+mn-ea"/>
              </a:rPr>
              <a:t> </a:t>
            </a:r>
            <a:r>
              <a:rPr lang="zh-CN" altLang="en-US" sz="2600">
                <a:solidFill>
                  <a:schemeClr val="tx1">
                    <a:lumMod val="85000"/>
                    <a:lumOff val="15000"/>
                  </a:schemeClr>
                </a:solidFill>
                <a:latin typeface="微软雅黑" charset="-122"/>
                <a:ea typeface="微软雅黑" charset="-122"/>
                <a:sym typeface="+mn-ea"/>
              </a:rPr>
              <a:t>备选流</a:t>
            </a:r>
            <a:endParaRPr lang="zh-CN" altLang="en-US" sz="2600">
              <a:solidFill>
                <a:schemeClr val="tx1">
                  <a:lumMod val="85000"/>
                  <a:lumOff val="15000"/>
                </a:schemeClr>
              </a:solidFill>
              <a:latin typeface="微软雅黑" charset="-122"/>
              <a:ea typeface="微软雅黑" charset="-122"/>
              <a:sym typeface="+mn-ea"/>
            </a:endParaRPr>
          </a:p>
          <a:p>
            <a:pPr marL="342900" lvl="0" indent="-342900" algn="just">
              <a:lnSpc>
                <a:spcPct val="180000"/>
              </a:lnSpc>
              <a:buFont typeface="Arial" panose="020B0704020202020204" pitchFamily="34" charset="0"/>
              <a:buChar char="•"/>
            </a:pPr>
            <a:r>
              <a:rPr lang="zh-CN" altLang="en-US" sz="2200">
                <a:solidFill>
                  <a:schemeClr val="tx1">
                    <a:lumMod val="85000"/>
                    <a:lumOff val="15000"/>
                  </a:schemeClr>
                </a:solidFill>
                <a:latin typeface="微软雅黑" charset="-122"/>
                <a:ea typeface="微软雅黑" charset="-122"/>
                <a:sym typeface="+mn-ea"/>
              </a:rPr>
              <a:t>用不同的色彩表示，一个备选流可能从基本流开始，在某个特定条件下执行，然后重新加入基本流中（如备选流1和3）</a:t>
            </a:r>
            <a:endParaRPr lang="zh-CN" altLang="en-US" sz="2200">
              <a:solidFill>
                <a:schemeClr val="tx1">
                  <a:lumMod val="85000"/>
                  <a:lumOff val="15000"/>
                </a:schemeClr>
              </a:solidFill>
              <a:latin typeface="微软雅黑" charset="-122"/>
              <a:ea typeface="微软雅黑" charset="-122"/>
              <a:sym typeface="+mn-ea"/>
            </a:endParaRPr>
          </a:p>
          <a:p>
            <a:pPr marL="342900" lvl="0" indent="-342900" algn="just">
              <a:lnSpc>
                <a:spcPct val="180000"/>
              </a:lnSpc>
              <a:buFont typeface="Arial" panose="020B0704020202020204" pitchFamily="34" charset="0"/>
              <a:buChar char="•"/>
            </a:pPr>
            <a:r>
              <a:rPr lang="zh-CN" altLang="en-US" sz="2200">
                <a:solidFill>
                  <a:schemeClr val="tx1">
                    <a:lumMod val="85000"/>
                    <a:lumOff val="15000"/>
                  </a:schemeClr>
                </a:solidFill>
                <a:latin typeface="微软雅黑" charset="-122"/>
                <a:ea typeface="微软雅黑" charset="-122"/>
                <a:sym typeface="+mn-ea"/>
              </a:rPr>
              <a:t>也可能源于另一个备选流（如备选流2）</a:t>
            </a:r>
            <a:endParaRPr lang="zh-CN" altLang="en-US" sz="2200">
              <a:solidFill>
                <a:schemeClr val="tx1">
                  <a:lumMod val="85000"/>
                  <a:lumOff val="15000"/>
                </a:schemeClr>
              </a:solidFill>
              <a:latin typeface="微软雅黑" charset="-122"/>
              <a:ea typeface="微软雅黑" charset="-122"/>
              <a:sym typeface="+mn-ea"/>
            </a:endParaRPr>
          </a:p>
          <a:p>
            <a:pPr marL="342900" lvl="0" indent="-342900" algn="just">
              <a:lnSpc>
                <a:spcPct val="180000"/>
              </a:lnSpc>
              <a:buFont typeface="Arial" panose="020B0704020202020204" pitchFamily="34" charset="0"/>
              <a:buChar char="•"/>
            </a:pPr>
            <a:r>
              <a:rPr lang="zh-CN" altLang="en-US" sz="2200">
                <a:solidFill>
                  <a:schemeClr val="tx1">
                    <a:lumMod val="85000"/>
                    <a:lumOff val="15000"/>
                  </a:schemeClr>
                </a:solidFill>
                <a:latin typeface="微软雅黑" charset="-122"/>
                <a:ea typeface="微软雅黑" charset="-122"/>
                <a:sym typeface="+mn-ea"/>
              </a:rPr>
              <a:t>或者终止用例而不再重新加入到某个流（如备选流2和4）</a:t>
            </a:r>
            <a:endParaRPr lang="zh-CN" altLang="en-US" sz="2200">
              <a:solidFill>
                <a:schemeClr val="tx1">
                  <a:lumMod val="85000"/>
                  <a:lumOff val="15000"/>
                </a:schemeClr>
              </a:solidFill>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黑盒测试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原则</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2776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507490"/>
            <a:ext cx="8068945" cy="4848860"/>
          </a:xfrm>
          <a:prstGeom prst="rect">
            <a:avLst/>
          </a:prstGeom>
        </p:spPr>
        <p:txBody>
          <a:bodyPr wrap="square">
            <a:spAutoFit/>
          </a:bodyPr>
          <a:p>
            <a:pPr marL="514350" lvl="0" indent="-514350" algn="just">
              <a:lnSpc>
                <a:spcPct val="170000"/>
              </a:lnSpc>
              <a:buFont typeface="Arial" panose="020B0704020202020204" pitchFamily="34" charset="0"/>
              <a:buAutoNum type="arabicPeriod"/>
            </a:pPr>
            <a:r>
              <a:rPr lang="zh-CN" altLang="en-US" sz="2600">
                <a:latin typeface="微软雅黑" charset="-122"/>
                <a:ea typeface="微软雅黑" charset="-122"/>
              </a:rPr>
              <a:t>应</a:t>
            </a:r>
            <a:r>
              <a:rPr lang="zh-CN" altLang="en-US" sz="2600">
                <a:solidFill>
                  <a:srgbClr val="FF0000"/>
                </a:solidFill>
                <a:latin typeface="微软雅黑" charset="-122"/>
                <a:ea typeface="微软雅黑" charset="-122"/>
              </a:rPr>
              <a:t>根据需求规格说明书</a:t>
            </a:r>
            <a:r>
              <a:rPr lang="zh-CN" altLang="en-US" sz="2600">
                <a:latin typeface="微软雅黑" charset="-122"/>
                <a:ea typeface="微软雅黑" charset="-122"/>
              </a:rPr>
              <a:t>设计测试用例</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AutoNum type="arabicPeriod"/>
            </a:pPr>
            <a:r>
              <a:rPr lang="zh-CN" altLang="en-US" sz="2600">
                <a:latin typeface="微软雅黑" charset="-122"/>
                <a:ea typeface="微软雅黑" charset="-122"/>
              </a:rPr>
              <a:t>覆盖所有的功能需求。需要确定测试的</a:t>
            </a:r>
            <a:r>
              <a:rPr lang="zh-CN" altLang="en-US" sz="2600">
                <a:solidFill>
                  <a:srgbClr val="FF0000"/>
                </a:solidFill>
                <a:latin typeface="微软雅黑" charset="-122"/>
                <a:ea typeface="微软雅黑" charset="-122"/>
              </a:rPr>
              <a:t>重点</a:t>
            </a:r>
            <a:r>
              <a:rPr lang="zh-CN" altLang="en-US" sz="2600">
                <a:latin typeface="微软雅黑" charset="-122"/>
                <a:ea typeface="微软雅黑" charset="-122"/>
              </a:rPr>
              <a:t>、</a:t>
            </a:r>
            <a:r>
              <a:rPr lang="zh-CN" altLang="en-US" sz="2600">
                <a:solidFill>
                  <a:schemeClr val="tx1"/>
                </a:solidFill>
                <a:latin typeface="微软雅黑" charset="-122"/>
                <a:ea typeface="微软雅黑" charset="-122"/>
              </a:rPr>
              <a:t>测试项的</a:t>
            </a:r>
            <a:r>
              <a:rPr lang="zh-CN" altLang="en-US" sz="2600">
                <a:solidFill>
                  <a:srgbClr val="FF0000"/>
                </a:solidFill>
                <a:latin typeface="微软雅黑" charset="-122"/>
                <a:ea typeface="微软雅黑" charset="-122"/>
              </a:rPr>
              <a:t>优先级</a:t>
            </a:r>
            <a:r>
              <a:rPr lang="zh-CN" altLang="en-US" sz="2600">
                <a:latin typeface="微软雅黑" charset="-122"/>
                <a:ea typeface="微软雅黑" charset="-122"/>
              </a:rPr>
              <a:t>，确保软件</a:t>
            </a:r>
            <a:r>
              <a:rPr lang="zh-CN" altLang="en-US" sz="2600">
                <a:solidFill>
                  <a:srgbClr val="FF0000"/>
                </a:solidFill>
                <a:latin typeface="微软雅黑" charset="-122"/>
                <a:ea typeface="微软雅黑" charset="-122"/>
              </a:rPr>
              <a:t>重要、常用功能</a:t>
            </a:r>
            <a:r>
              <a:rPr lang="zh-CN" altLang="en-US" sz="2600">
                <a:latin typeface="微软雅黑" charset="-122"/>
                <a:ea typeface="微软雅黑" charset="-122"/>
              </a:rPr>
              <a:t>进行充分的测试</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AutoNum type="arabicPeriod"/>
            </a:pPr>
            <a:r>
              <a:rPr lang="zh-CN" altLang="en-US" sz="2600">
                <a:latin typeface="微软雅黑" charset="-122"/>
                <a:ea typeface="微软雅黑" charset="-122"/>
                <a:sym typeface="+mn-ea"/>
              </a:rPr>
              <a:t>站在用户角度进行测试。尽可能的去模拟用户使用环境，有限测试用户</a:t>
            </a:r>
            <a:r>
              <a:rPr lang="zh-CN" altLang="en-US" sz="2600" u="sng">
                <a:latin typeface="微软雅黑" charset="-122"/>
                <a:ea typeface="微软雅黑" charset="-122"/>
                <a:sym typeface="+mn-ea"/>
              </a:rPr>
              <a:t>更有需求、使用更多、更频繁的功能</a:t>
            </a:r>
            <a:endParaRPr lang="zh-CN" altLang="en-US" sz="2600" u="sng">
              <a:latin typeface="微软雅黑" charset="-122"/>
              <a:ea typeface="微软雅黑" charset="-122"/>
              <a:sym typeface="+mn-ea"/>
            </a:endParaRPr>
          </a:p>
        </p:txBody>
      </p:sp>
      <p:sp>
        <p:nvSpPr>
          <p:cNvPr id="3" name="文本框 2"/>
          <p:cNvSpPr txBox="1"/>
          <p:nvPr/>
        </p:nvSpPr>
        <p:spPr>
          <a:xfrm>
            <a:off x="2339340" y="963930"/>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黑盒测试的</a:t>
            </a:r>
            <a:r>
              <a:rPr lang="zh-CN" altLang="en-US" sz="2600">
                <a:latin typeface="微软雅黑" charset="-122"/>
                <a:ea typeface="微软雅黑" charset="-122"/>
                <a:sym typeface="+mn-ea"/>
              </a:rPr>
              <a:t>原则：</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7" name="Picture 5" descr="http://www.woodpecker.org.cn/share/doc/RationalUnifiedProcess.zh_cn/process/modguide/images/tstcs_1.gif"/>
          <p:cNvPicPr>
            <a:picLocks noChangeAspect="1"/>
          </p:cNvPicPr>
          <p:nvPr/>
        </p:nvPicPr>
        <p:blipFill>
          <a:blip r:embed="rId1" r:link="rId2"/>
          <a:srcRect l="12959" r="13031"/>
          <a:stretch>
            <a:fillRect/>
          </a:stretch>
        </p:blipFill>
        <p:spPr>
          <a:xfrm>
            <a:off x="7985760" y="890905"/>
            <a:ext cx="4206240" cy="4779645"/>
          </a:xfrm>
          <a:prstGeom prst="rect">
            <a:avLst/>
          </a:prstGeom>
          <a:noFill/>
          <a:ln w="9525">
            <a:noFill/>
          </a:ln>
        </p:spPr>
      </p:pic>
      <p:sp>
        <p:nvSpPr>
          <p:cNvPr id="17410" name="Rectangle 3"/>
          <p:cNvSpPr>
            <a:spLocks noGrp="1"/>
          </p:cNvSpPr>
          <p:nvPr>
            <p:ph idx="1"/>
          </p:nvPr>
        </p:nvSpPr>
        <p:spPr>
          <a:xfrm>
            <a:off x="1352550" y="1730375"/>
            <a:ext cx="8277860" cy="4254500"/>
          </a:xfrm>
        </p:spPr>
        <p:txBody>
          <a:bodyPr vert="horz" wrap="square" lIns="91440" tIns="45720" rIns="91440" bIns="45720" anchor="t" anchorCtr="0">
            <a:noAutofit/>
          </a:bodyPr>
          <a:p>
            <a:pPr lvl="1" eaLnBrk="1" hangingPunct="1">
              <a:lnSpc>
                <a:spcPct val="130000"/>
              </a:lnSpc>
            </a:pPr>
            <a:r>
              <a:rPr lang="zh-CN" altLang="en-US" dirty="0">
                <a:latin typeface="微软雅黑" charset="0"/>
                <a:ea typeface="微软雅黑" charset="0"/>
                <a:cs typeface="微软雅黑" charset="0"/>
              </a:rPr>
              <a:t>场景</a:t>
            </a:r>
            <a:r>
              <a:rPr lang="en-US" altLang="zh-CN" dirty="0">
                <a:latin typeface="微软雅黑" charset="0"/>
                <a:ea typeface="微软雅黑" charset="0"/>
                <a:cs typeface="微软雅黑" charset="0"/>
              </a:rPr>
              <a:t>1</a:t>
            </a:r>
            <a:r>
              <a:rPr lang="zh-CN" altLang="en-US" dirty="0">
                <a:latin typeface="微软雅黑" charset="0"/>
                <a:ea typeface="微软雅黑" charset="0"/>
                <a:cs typeface="微软雅黑" charset="0"/>
              </a:rPr>
              <a:t>：基本流</a:t>
            </a:r>
            <a:endParaRPr lang="zh-CN" altLang="en-US" dirty="0">
              <a:latin typeface="微软雅黑" charset="0"/>
              <a:ea typeface="微软雅黑" charset="0"/>
              <a:cs typeface="微软雅黑" charset="0"/>
            </a:endParaRPr>
          </a:p>
          <a:p>
            <a:pPr lvl="1" eaLnBrk="1" hangingPunct="1">
              <a:lnSpc>
                <a:spcPct val="130000"/>
              </a:lnSpc>
            </a:pPr>
            <a:r>
              <a:rPr lang="zh-CN" altLang="en-US" dirty="0">
                <a:latin typeface="微软雅黑" charset="0"/>
                <a:ea typeface="微软雅黑" charset="0"/>
                <a:cs typeface="微软雅黑" charset="0"/>
              </a:rPr>
              <a:t>场景</a:t>
            </a:r>
            <a:r>
              <a:rPr lang="en-US" altLang="zh-CN" dirty="0">
                <a:latin typeface="微软雅黑" charset="0"/>
                <a:ea typeface="微软雅黑" charset="0"/>
                <a:cs typeface="微软雅黑" charset="0"/>
              </a:rPr>
              <a:t>2</a:t>
            </a:r>
            <a:r>
              <a:rPr lang="zh-CN" altLang="en-US" dirty="0">
                <a:latin typeface="微软雅黑" charset="0"/>
                <a:ea typeface="微软雅黑" charset="0"/>
                <a:cs typeface="微软雅黑" charset="0"/>
              </a:rPr>
              <a:t>：基本流 备选流 </a:t>
            </a:r>
            <a:r>
              <a:rPr lang="en-US" altLang="zh-CN" dirty="0">
                <a:latin typeface="微软雅黑" charset="0"/>
                <a:ea typeface="微软雅黑" charset="0"/>
                <a:cs typeface="微软雅黑" charset="0"/>
              </a:rPr>
              <a:t>1</a:t>
            </a:r>
            <a:endParaRPr lang="en-US" altLang="zh-CN" dirty="0">
              <a:latin typeface="微软雅黑" charset="0"/>
              <a:ea typeface="微软雅黑" charset="0"/>
              <a:cs typeface="微软雅黑" charset="0"/>
            </a:endParaRPr>
          </a:p>
          <a:p>
            <a:pPr lvl="1" eaLnBrk="1" hangingPunct="1">
              <a:lnSpc>
                <a:spcPct val="130000"/>
              </a:lnSpc>
            </a:pPr>
            <a:r>
              <a:rPr lang="zh-CN" altLang="en-US" dirty="0">
                <a:latin typeface="微软雅黑" charset="0"/>
                <a:ea typeface="微软雅黑" charset="0"/>
                <a:cs typeface="微软雅黑" charset="0"/>
              </a:rPr>
              <a:t>场景</a:t>
            </a:r>
            <a:r>
              <a:rPr lang="en-US" altLang="zh-CN" dirty="0">
                <a:latin typeface="微软雅黑" charset="0"/>
                <a:ea typeface="微软雅黑" charset="0"/>
                <a:cs typeface="微软雅黑" charset="0"/>
              </a:rPr>
              <a:t>3</a:t>
            </a:r>
            <a:r>
              <a:rPr lang="zh-CN" altLang="en-US" dirty="0">
                <a:latin typeface="微软雅黑" charset="0"/>
                <a:ea typeface="微软雅黑" charset="0"/>
                <a:cs typeface="微软雅黑" charset="0"/>
              </a:rPr>
              <a:t>：基本流 备选流 </a:t>
            </a:r>
            <a:r>
              <a:rPr lang="en-US" altLang="zh-CN" dirty="0">
                <a:latin typeface="微软雅黑" charset="0"/>
                <a:ea typeface="微软雅黑" charset="0"/>
                <a:cs typeface="微软雅黑" charset="0"/>
              </a:rPr>
              <a:t>1 </a:t>
            </a:r>
            <a:r>
              <a:rPr lang="zh-CN" altLang="en-US" dirty="0">
                <a:latin typeface="微软雅黑" charset="0"/>
                <a:ea typeface="微软雅黑" charset="0"/>
                <a:cs typeface="微软雅黑" charset="0"/>
              </a:rPr>
              <a:t>备选流 </a:t>
            </a:r>
            <a:r>
              <a:rPr lang="en-US" altLang="zh-CN" dirty="0">
                <a:latin typeface="微软雅黑" charset="0"/>
                <a:ea typeface="微软雅黑" charset="0"/>
                <a:cs typeface="微软雅黑" charset="0"/>
              </a:rPr>
              <a:t>2</a:t>
            </a:r>
            <a:endParaRPr lang="en-US" altLang="zh-CN" dirty="0">
              <a:latin typeface="微软雅黑" charset="0"/>
              <a:ea typeface="微软雅黑" charset="0"/>
              <a:cs typeface="微软雅黑" charset="0"/>
            </a:endParaRPr>
          </a:p>
          <a:p>
            <a:pPr lvl="1" eaLnBrk="1" hangingPunct="1">
              <a:lnSpc>
                <a:spcPct val="130000"/>
              </a:lnSpc>
            </a:pPr>
            <a:r>
              <a:rPr lang="zh-CN" altLang="en-US" dirty="0">
                <a:latin typeface="微软雅黑" charset="0"/>
                <a:ea typeface="微软雅黑" charset="0"/>
                <a:cs typeface="微软雅黑" charset="0"/>
              </a:rPr>
              <a:t>场景</a:t>
            </a:r>
            <a:r>
              <a:rPr lang="en-US" altLang="zh-CN" dirty="0">
                <a:latin typeface="微软雅黑" charset="0"/>
                <a:ea typeface="微软雅黑" charset="0"/>
                <a:cs typeface="微软雅黑" charset="0"/>
              </a:rPr>
              <a:t>4</a:t>
            </a:r>
            <a:r>
              <a:rPr lang="zh-CN" altLang="en-US" dirty="0">
                <a:latin typeface="微软雅黑" charset="0"/>
                <a:ea typeface="微软雅黑" charset="0"/>
                <a:cs typeface="微软雅黑" charset="0"/>
              </a:rPr>
              <a:t>：基本流 备选流 </a:t>
            </a:r>
            <a:r>
              <a:rPr lang="en-US" altLang="zh-CN" dirty="0">
                <a:latin typeface="微软雅黑" charset="0"/>
                <a:ea typeface="微软雅黑" charset="0"/>
                <a:cs typeface="微软雅黑" charset="0"/>
              </a:rPr>
              <a:t>3</a:t>
            </a:r>
            <a:endParaRPr lang="en-US" altLang="zh-CN" dirty="0">
              <a:latin typeface="微软雅黑" charset="0"/>
              <a:ea typeface="微软雅黑" charset="0"/>
              <a:cs typeface="微软雅黑" charset="0"/>
            </a:endParaRPr>
          </a:p>
          <a:p>
            <a:pPr lvl="1" eaLnBrk="1" hangingPunct="1">
              <a:lnSpc>
                <a:spcPct val="130000"/>
              </a:lnSpc>
            </a:pPr>
            <a:r>
              <a:rPr lang="zh-CN" altLang="en-US" dirty="0">
                <a:latin typeface="微软雅黑" charset="0"/>
                <a:ea typeface="微软雅黑" charset="0"/>
                <a:cs typeface="微软雅黑" charset="0"/>
              </a:rPr>
              <a:t>场景</a:t>
            </a:r>
            <a:r>
              <a:rPr lang="en-US" altLang="zh-CN" dirty="0">
                <a:latin typeface="微软雅黑" charset="0"/>
                <a:ea typeface="微软雅黑" charset="0"/>
                <a:cs typeface="微软雅黑" charset="0"/>
              </a:rPr>
              <a:t>5</a:t>
            </a:r>
            <a:r>
              <a:rPr lang="zh-CN" altLang="en-US" dirty="0">
                <a:latin typeface="微软雅黑" charset="0"/>
                <a:ea typeface="微软雅黑" charset="0"/>
                <a:cs typeface="微软雅黑" charset="0"/>
              </a:rPr>
              <a:t>：基本流 备选流 </a:t>
            </a:r>
            <a:r>
              <a:rPr lang="en-US" altLang="zh-CN" dirty="0">
                <a:latin typeface="微软雅黑" charset="0"/>
                <a:ea typeface="微软雅黑" charset="0"/>
                <a:cs typeface="微软雅黑" charset="0"/>
              </a:rPr>
              <a:t>3 </a:t>
            </a:r>
            <a:r>
              <a:rPr lang="zh-CN" altLang="en-US" dirty="0">
                <a:latin typeface="微软雅黑" charset="0"/>
                <a:ea typeface="微软雅黑" charset="0"/>
                <a:cs typeface="微软雅黑" charset="0"/>
              </a:rPr>
              <a:t>备选流 </a:t>
            </a:r>
            <a:r>
              <a:rPr lang="en-US" altLang="zh-CN" dirty="0">
                <a:latin typeface="微软雅黑" charset="0"/>
                <a:ea typeface="微软雅黑" charset="0"/>
                <a:cs typeface="微软雅黑" charset="0"/>
              </a:rPr>
              <a:t>1</a:t>
            </a:r>
            <a:endParaRPr lang="en-US" altLang="zh-CN" dirty="0">
              <a:latin typeface="微软雅黑" charset="0"/>
              <a:ea typeface="微软雅黑" charset="0"/>
              <a:cs typeface="微软雅黑" charset="0"/>
            </a:endParaRPr>
          </a:p>
          <a:p>
            <a:pPr lvl="1" eaLnBrk="1" hangingPunct="1">
              <a:lnSpc>
                <a:spcPct val="130000"/>
              </a:lnSpc>
            </a:pPr>
            <a:r>
              <a:rPr lang="zh-CN" altLang="en-US" dirty="0">
                <a:latin typeface="微软雅黑" charset="0"/>
                <a:ea typeface="微软雅黑" charset="0"/>
                <a:cs typeface="微软雅黑" charset="0"/>
              </a:rPr>
              <a:t>场景</a:t>
            </a:r>
            <a:r>
              <a:rPr lang="en-US" altLang="zh-CN" dirty="0">
                <a:latin typeface="微软雅黑" charset="0"/>
                <a:ea typeface="微软雅黑" charset="0"/>
                <a:cs typeface="微软雅黑" charset="0"/>
              </a:rPr>
              <a:t>6</a:t>
            </a:r>
            <a:r>
              <a:rPr lang="zh-CN" altLang="en-US" dirty="0">
                <a:latin typeface="微软雅黑" charset="0"/>
                <a:ea typeface="微软雅黑" charset="0"/>
                <a:cs typeface="微软雅黑" charset="0"/>
              </a:rPr>
              <a:t>：基本流 备选流 </a:t>
            </a:r>
            <a:r>
              <a:rPr lang="en-US" altLang="zh-CN" dirty="0">
                <a:latin typeface="微软雅黑" charset="0"/>
                <a:ea typeface="微软雅黑" charset="0"/>
                <a:cs typeface="微软雅黑" charset="0"/>
              </a:rPr>
              <a:t>3 </a:t>
            </a:r>
            <a:r>
              <a:rPr lang="zh-CN" altLang="en-US" dirty="0">
                <a:latin typeface="微软雅黑" charset="0"/>
                <a:ea typeface="微软雅黑" charset="0"/>
                <a:cs typeface="微软雅黑" charset="0"/>
              </a:rPr>
              <a:t>备选流 </a:t>
            </a:r>
            <a:r>
              <a:rPr lang="en-US" altLang="zh-CN" dirty="0">
                <a:latin typeface="微软雅黑" charset="0"/>
                <a:ea typeface="微软雅黑" charset="0"/>
                <a:cs typeface="微软雅黑" charset="0"/>
              </a:rPr>
              <a:t>1 </a:t>
            </a:r>
            <a:r>
              <a:rPr lang="zh-CN" altLang="en-US" dirty="0">
                <a:latin typeface="微软雅黑" charset="0"/>
                <a:ea typeface="微软雅黑" charset="0"/>
                <a:cs typeface="微软雅黑" charset="0"/>
              </a:rPr>
              <a:t>备选流 </a:t>
            </a:r>
            <a:r>
              <a:rPr lang="en-US" altLang="zh-CN" dirty="0">
                <a:latin typeface="微软雅黑" charset="0"/>
                <a:ea typeface="微软雅黑" charset="0"/>
                <a:cs typeface="微软雅黑" charset="0"/>
              </a:rPr>
              <a:t>2</a:t>
            </a:r>
            <a:endParaRPr lang="en-US" altLang="zh-CN" dirty="0">
              <a:latin typeface="微软雅黑" charset="0"/>
              <a:ea typeface="微软雅黑" charset="0"/>
              <a:cs typeface="微软雅黑" charset="0"/>
            </a:endParaRPr>
          </a:p>
          <a:p>
            <a:pPr lvl="1" eaLnBrk="1" hangingPunct="1">
              <a:lnSpc>
                <a:spcPct val="130000"/>
              </a:lnSpc>
            </a:pPr>
            <a:r>
              <a:rPr lang="zh-CN" altLang="en-US" dirty="0">
                <a:latin typeface="微软雅黑" charset="0"/>
                <a:ea typeface="微软雅黑" charset="0"/>
                <a:cs typeface="微软雅黑" charset="0"/>
              </a:rPr>
              <a:t>场景</a:t>
            </a:r>
            <a:r>
              <a:rPr lang="en-US" altLang="zh-CN" dirty="0">
                <a:latin typeface="微软雅黑" charset="0"/>
                <a:ea typeface="微软雅黑" charset="0"/>
                <a:cs typeface="微软雅黑" charset="0"/>
              </a:rPr>
              <a:t>7</a:t>
            </a:r>
            <a:r>
              <a:rPr lang="zh-CN" altLang="en-US" dirty="0">
                <a:latin typeface="微软雅黑" charset="0"/>
                <a:ea typeface="微软雅黑" charset="0"/>
                <a:cs typeface="微软雅黑" charset="0"/>
              </a:rPr>
              <a:t>：基本流 备选流 </a:t>
            </a:r>
            <a:r>
              <a:rPr lang="en-US" altLang="zh-CN" dirty="0">
                <a:latin typeface="微软雅黑" charset="0"/>
                <a:ea typeface="微软雅黑" charset="0"/>
                <a:cs typeface="微软雅黑" charset="0"/>
              </a:rPr>
              <a:t>4</a:t>
            </a:r>
            <a:endParaRPr lang="en-US" altLang="zh-CN" dirty="0">
              <a:latin typeface="微软雅黑" charset="0"/>
              <a:ea typeface="微软雅黑" charset="0"/>
              <a:cs typeface="微软雅黑" charset="0"/>
            </a:endParaRPr>
          </a:p>
          <a:p>
            <a:pPr lvl="1" eaLnBrk="1" hangingPunct="1">
              <a:lnSpc>
                <a:spcPct val="130000"/>
              </a:lnSpc>
            </a:pPr>
            <a:r>
              <a:rPr lang="zh-CN" altLang="en-US" dirty="0">
                <a:latin typeface="微软雅黑" charset="0"/>
                <a:ea typeface="微软雅黑" charset="0"/>
                <a:cs typeface="微软雅黑" charset="0"/>
              </a:rPr>
              <a:t>场景</a:t>
            </a:r>
            <a:r>
              <a:rPr lang="en-US" altLang="zh-CN" dirty="0">
                <a:latin typeface="微软雅黑" charset="0"/>
                <a:ea typeface="微软雅黑" charset="0"/>
                <a:cs typeface="微软雅黑" charset="0"/>
              </a:rPr>
              <a:t>8</a:t>
            </a:r>
            <a:r>
              <a:rPr lang="zh-CN" altLang="en-US" dirty="0">
                <a:latin typeface="微软雅黑" charset="0"/>
                <a:ea typeface="微软雅黑" charset="0"/>
                <a:cs typeface="微软雅黑" charset="0"/>
              </a:rPr>
              <a:t>：基本流 备选流 </a:t>
            </a:r>
            <a:r>
              <a:rPr lang="en-US" altLang="zh-CN" dirty="0">
                <a:latin typeface="微软雅黑" charset="0"/>
                <a:ea typeface="微软雅黑" charset="0"/>
                <a:cs typeface="微软雅黑" charset="0"/>
              </a:rPr>
              <a:t>3 </a:t>
            </a:r>
            <a:r>
              <a:rPr lang="zh-CN" altLang="en-US" dirty="0">
                <a:latin typeface="微软雅黑" charset="0"/>
                <a:ea typeface="微软雅黑" charset="0"/>
                <a:cs typeface="微软雅黑" charset="0"/>
              </a:rPr>
              <a:t>备选流 </a:t>
            </a:r>
            <a:r>
              <a:rPr lang="en-US" altLang="zh-CN" dirty="0">
                <a:latin typeface="微软雅黑" charset="0"/>
                <a:ea typeface="微软雅黑" charset="0"/>
                <a:cs typeface="微软雅黑" charset="0"/>
              </a:rPr>
              <a:t>4</a:t>
            </a:r>
            <a:endParaRPr lang="en-US" altLang="zh-CN" dirty="0">
              <a:latin typeface="微软雅黑" charset="0"/>
              <a:ea typeface="微软雅黑" charset="0"/>
              <a:cs typeface="微软雅黑" charset="0"/>
            </a:endParaRPr>
          </a:p>
        </p:txBody>
      </p:sp>
      <p:sp>
        <p:nvSpPr>
          <p:cNvPr id="16386" name="Rectangle 3"/>
          <p:cNvSpPr>
            <a:spLocks noGrp="1"/>
          </p:cNvSpPr>
          <p:nvPr/>
        </p:nvSpPr>
        <p:spPr>
          <a:xfrm>
            <a:off x="1703705" y="1099820"/>
            <a:ext cx="3306445" cy="757555"/>
          </a:xfrm>
          <a:prstGeom prst="rect">
            <a:avLst/>
          </a:prstGeom>
        </p:spPr>
        <p:txBody>
          <a:bodyPr vert="horz" wrap="square"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charset="0"/>
              <a:buChar char=""/>
            </a:pPr>
            <a:r>
              <a:rPr lang="en-US" altLang="zh-CN" sz="3000" b="1" dirty="0">
                <a:solidFill>
                  <a:schemeClr val="accent1">
                    <a:lumMod val="75000"/>
                  </a:schemeClr>
                </a:solidFill>
                <a:latin typeface="微软雅黑" charset="0"/>
                <a:ea typeface="微软雅黑" charset="0"/>
              </a:rPr>
              <a:t> </a:t>
            </a:r>
            <a:r>
              <a:rPr lang="zh-CN" altLang="en-US" sz="3000" b="1" dirty="0">
                <a:solidFill>
                  <a:schemeClr val="accent1">
                    <a:lumMod val="75000"/>
                  </a:schemeClr>
                </a:solidFill>
                <a:latin typeface="微软雅黑" charset="0"/>
                <a:ea typeface="微软雅黑" charset="0"/>
              </a:rPr>
              <a:t>场景的</a:t>
            </a:r>
            <a:r>
              <a:rPr lang="zh-CN" altLang="en-US" sz="3000" b="1" dirty="0">
                <a:solidFill>
                  <a:schemeClr val="accent1">
                    <a:lumMod val="75000"/>
                  </a:schemeClr>
                </a:solidFill>
                <a:latin typeface="微软雅黑" charset="0"/>
                <a:ea typeface="微软雅黑" charset="0"/>
              </a:rPr>
              <a:t>设计</a:t>
            </a:r>
            <a:endParaRPr lang="zh-CN" altLang="en-US" sz="3000" b="1" dirty="0">
              <a:solidFill>
                <a:schemeClr val="accent1">
                  <a:lumMod val="75000"/>
                </a:schemeClr>
              </a:solidFill>
              <a:latin typeface="微软雅黑" charset="0"/>
              <a:ea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12" dur="500"/>
                                        <p:tgtEl>
                                          <p:spTgt spid="1741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5" dur="500"/>
                                        <p:tgtEl>
                                          <p:spTgt spid="174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20" dur="500"/>
                                        <p:tgtEl>
                                          <p:spTgt spid="1741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3" dur="500"/>
                                        <p:tgtEl>
                                          <p:spTgt spid="1741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6" dur="500"/>
                                        <p:tgtEl>
                                          <p:spTgt spid="174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1" dur="500"/>
                                        <p:tgtEl>
                                          <p:spTgt spid="174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6"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59180"/>
            <a:ext cx="7371715" cy="737235"/>
          </a:xfrm>
          <a:prstGeom prst="rect">
            <a:avLst/>
          </a:prstGeom>
        </p:spPr>
        <p:txBody>
          <a:bodyPr wrap="square">
            <a:spAutoFit/>
          </a:bodyPr>
          <a:lstStyle/>
          <a:p>
            <a:pPr lvl="0" indent="0" algn="just">
              <a:lnSpc>
                <a:spcPct val="150000"/>
              </a:lnSpc>
              <a:buFont typeface="Arial" panose="020B0704020202020204" pitchFamily="34" charset="0"/>
              <a:buNone/>
            </a:pPr>
            <a:r>
              <a:rPr lang="zh-CN" sz="2800">
                <a:latin typeface="微软雅黑" charset="-122"/>
                <a:ea typeface="微软雅黑" charset="-122"/>
                <a:sym typeface="+mn-ea"/>
              </a:rPr>
              <a:t>场景法设计测试</a:t>
            </a:r>
            <a:r>
              <a:rPr lang="zh-CN" sz="2800">
                <a:latin typeface="微软雅黑" charset="-122"/>
                <a:ea typeface="微软雅黑" charset="-122"/>
                <a:sym typeface="+mn-ea"/>
              </a:rPr>
              <a:t>用例步骤：</a:t>
            </a:r>
            <a:endParaRPr lang="zh-CN" sz="2800">
              <a:latin typeface="微软雅黑" charset="-122"/>
              <a:ea typeface="微软雅黑" charset="-122"/>
              <a:sym typeface="+mn-ea"/>
            </a:endParaRPr>
          </a:p>
        </p:txBody>
      </p:sp>
      <p:grpSp>
        <p:nvGrpSpPr>
          <p:cNvPr id="39" name="组合 38"/>
          <p:cNvGrpSpPr/>
          <p:nvPr/>
        </p:nvGrpSpPr>
        <p:grpSpPr>
          <a:xfrm>
            <a:off x="0" y="287611"/>
            <a:ext cx="6922770" cy="504190"/>
            <a:chOff x="0" y="287611"/>
            <a:chExt cx="692277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602551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23698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383790" y="1921510"/>
            <a:ext cx="7880350" cy="4331335"/>
          </a:xfrm>
          <a:prstGeom prst="rect">
            <a:avLst/>
          </a:prstGeom>
        </p:spPr>
        <p:txBody>
          <a:bodyPr wrap="square">
            <a:noAutofit/>
          </a:bodyPr>
          <a:p>
            <a:pPr marL="0" lvl="1" indent="0" algn="just">
              <a:lnSpc>
                <a:spcPct val="160000"/>
              </a:lnSpc>
              <a:buFont typeface="Arial" panose="020B0704020202020204" pitchFamily="34" charset="0"/>
              <a:buNone/>
            </a:pPr>
            <a:r>
              <a:rPr lang="zh-CN" altLang="en-US" sz="2800">
                <a:latin typeface="微软雅黑" charset="-122"/>
                <a:ea typeface="微软雅黑" charset="-122"/>
                <a:sym typeface="+mn-ea"/>
              </a:rPr>
              <a:t>①根据规格说明，描述程序的</a:t>
            </a:r>
            <a:r>
              <a:rPr lang="zh-CN" altLang="en-US" sz="2800">
                <a:solidFill>
                  <a:srgbClr val="FF0000"/>
                </a:solidFill>
                <a:latin typeface="微软雅黑" charset="-122"/>
                <a:ea typeface="微软雅黑" charset="-122"/>
                <a:sym typeface="+mn-ea"/>
              </a:rPr>
              <a:t>基本流</a:t>
            </a:r>
            <a:r>
              <a:rPr lang="zh-CN" altLang="en-US" sz="2800">
                <a:latin typeface="微软雅黑" charset="-122"/>
                <a:ea typeface="微软雅黑" charset="-122"/>
                <a:sym typeface="+mn-ea"/>
              </a:rPr>
              <a:t>及各项</a:t>
            </a:r>
            <a:r>
              <a:rPr lang="zh-CN" altLang="en-US" sz="2800">
                <a:solidFill>
                  <a:srgbClr val="FF0000"/>
                </a:solidFill>
                <a:latin typeface="微软雅黑" charset="-122"/>
                <a:ea typeface="微软雅黑" charset="-122"/>
                <a:sym typeface="+mn-ea"/>
              </a:rPr>
              <a:t>备选流</a:t>
            </a:r>
            <a:r>
              <a:rPr lang="zh-CN" altLang="en-US" sz="2800">
                <a:solidFill>
                  <a:schemeClr val="tx1"/>
                </a:solidFill>
                <a:latin typeface="微软雅黑" charset="-122"/>
                <a:ea typeface="微软雅黑" charset="-122"/>
                <a:sym typeface="+mn-ea"/>
              </a:rPr>
              <a:t>并</a:t>
            </a:r>
            <a:r>
              <a:rPr lang="zh-CN" altLang="en-US" sz="2800">
                <a:solidFill>
                  <a:srgbClr val="FF0000"/>
                </a:solidFill>
                <a:latin typeface="微软雅黑" charset="-122"/>
                <a:ea typeface="微软雅黑" charset="-122"/>
                <a:sym typeface="+mn-ea"/>
              </a:rPr>
              <a:t>绘制流程图</a:t>
            </a:r>
            <a:r>
              <a:rPr lang="zh-CN" altLang="en-US" sz="2800">
                <a:latin typeface="微软雅黑" charset="-122"/>
                <a:ea typeface="微软雅黑" charset="-122"/>
                <a:sym typeface="+mn-ea"/>
              </a:rPr>
              <a:t>；</a:t>
            </a:r>
            <a:endParaRPr lang="zh-CN" altLang="en-US" sz="2800">
              <a:latin typeface="微软雅黑" charset="-122"/>
              <a:ea typeface="微软雅黑" charset="-122"/>
              <a:sym typeface="+mn-ea"/>
            </a:endParaRPr>
          </a:p>
          <a:p>
            <a:pPr marL="0" lvl="1" indent="0" algn="just">
              <a:lnSpc>
                <a:spcPct val="160000"/>
              </a:lnSpc>
              <a:buFont typeface="Arial" panose="020B0704020202020204" pitchFamily="34" charset="0"/>
              <a:buNone/>
            </a:pPr>
            <a:r>
              <a:rPr lang="zh-CN" altLang="en-US" sz="2800">
                <a:latin typeface="微软雅黑" charset="-122"/>
                <a:ea typeface="微软雅黑" charset="-122"/>
                <a:sym typeface="+mn-ea"/>
              </a:rPr>
              <a:t>②根据流程图确定</a:t>
            </a:r>
            <a:r>
              <a:rPr lang="zh-CN" altLang="en-US" sz="2800">
                <a:solidFill>
                  <a:srgbClr val="7030A0"/>
                </a:solidFill>
                <a:latin typeface="微软雅黑" charset="-122"/>
                <a:ea typeface="微软雅黑" charset="-122"/>
                <a:sym typeface="+mn-ea"/>
              </a:rPr>
              <a:t>不同的场景（确定流程</a:t>
            </a:r>
            <a:r>
              <a:rPr lang="en-US" altLang="zh-CN" sz="2800">
                <a:solidFill>
                  <a:srgbClr val="7030A0"/>
                </a:solidFill>
                <a:latin typeface="微软雅黑" charset="-122"/>
                <a:ea typeface="微软雅黑" charset="-122"/>
                <a:sym typeface="+mn-ea"/>
              </a:rPr>
              <a:t>/</a:t>
            </a:r>
            <a:r>
              <a:rPr lang="zh-CN" altLang="en-US" sz="2800">
                <a:solidFill>
                  <a:srgbClr val="7030A0"/>
                </a:solidFill>
                <a:latin typeface="微软雅黑" charset="-122"/>
                <a:ea typeface="微软雅黑" charset="-122"/>
                <a:sym typeface="+mn-ea"/>
              </a:rPr>
              <a:t>路径）</a:t>
            </a:r>
            <a:r>
              <a:rPr lang="zh-CN" altLang="en-US" sz="2800">
                <a:latin typeface="微软雅黑" charset="-122"/>
                <a:ea typeface="微软雅黑" charset="-122"/>
                <a:sym typeface="+mn-ea"/>
              </a:rPr>
              <a:t>；</a:t>
            </a:r>
            <a:endParaRPr lang="zh-CN" altLang="en-US" sz="2800">
              <a:latin typeface="微软雅黑" charset="-122"/>
              <a:ea typeface="微软雅黑" charset="-122"/>
              <a:sym typeface="+mn-ea"/>
            </a:endParaRPr>
          </a:p>
          <a:p>
            <a:pPr marL="0" lvl="1" indent="0" algn="just">
              <a:lnSpc>
                <a:spcPct val="160000"/>
              </a:lnSpc>
              <a:buFont typeface="Arial" panose="020B0704020202020204" pitchFamily="34" charset="0"/>
              <a:buNone/>
            </a:pPr>
            <a:r>
              <a:rPr lang="zh-CN" altLang="en-US" sz="2800">
                <a:latin typeface="微软雅黑" charset="-122"/>
                <a:ea typeface="微软雅黑" charset="-122"/>
                <a:sym typeface="+mn-ea"/>
              </a:rPr>
              <a:t>③根据测试场景设计</a:t>
            </a:r>
            <a:r>
              <a:rPr lang="zh-CN" altLang="en-US" sz="2800">
                <a:solidFill>
                  <a:srgbClr val="E38E84"/>
                </a:solidFill>
                <a:latin typeface="微软雅黑" charset="-122"/>
                <a:ea typeface="微软雅黑" charset="-122"/>
                <a:sym typeface="+mn-ea"/>
              </a:rPr>
              <a:t>测试用例</a:t>
            </a:r>
            <a:r>
              <a:rPr lang="zh-CN" altLang="en-US" sz="2800">
                <a:latin typeface="微软雅黑" charset="-122"/>
                <a:ea typeface="微软雅黑" charset="-122"/>
                <a:sym typeface="+mn-ea"/>
              </a:rPr>
              <a:t>；</a:t>
            </a:r>
            <a:endParaRPr lang="zh-CN" altLang="en-US" sz="2800">
              <a:latin typeface="微软雅黑" charset="-122"/>
              <a:ea typeface="微软雅黑" charset="-122"/>
              <a:sym typeface="+mn-ea"/>
            </a:endParaRPr>
          </a:p>
          <a:p>
            <a:pPr marL="0" lvl="1" indent="0" algn="just">
              <a:lnSpc>
                <a:spcPct val="160000"/>
              </a:lnSpc>
              <a:buFont typeface="Arial" panose="020B0704020202020204" pitchFamily="34" charset="0"/>
              <a:buNone/>
            </a:pPr>
            <a:r>
              <a:rPr lang="zh-CN" altLang="en-US" sz="2800">
                <a:latin typeface="微软雅黑" charset="-122"/>
                <a:ea typeface="微软雅黑" charset="-122"/>
                <a:sym typeface="+mn-ea"/>
              </a:rPr>
              <a:t>④对生成的所有测试用例重新复审，去掉多余的测试用例，测试用例确定后，对每一个测试用例确定测试</a:t>
            </a:r>
            <a:r>
              <a:rPr lang="zh-CN" altLang="en-US" sz="2800">
                <a:latin typeface="微软雅黑" charset="-122"/>
                <a:ea typeface="微软雅黑" charset="-122"/>
                <a:sym typeface="+mn-ea"/>
              </a:rPr>
              <a:t>数据值。</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0460" y="1443990"/>
            <a:ext cx="7371715" cy="3969385"/>
          </a:xfrm>
          <a:prstGeom prst="rect">
            <a:avLst/>
          </a:prstGeom>
        </p:spPr>
        <p:txBody>
          <a:bodyPr wrap="square">
            <a:spAutoFit/>
          </a:bodyPr>
          <a:lstStyle/>
          <a:p>
            <a:pPr lvl="0" indent="0" algn="just">
              <a:lnSpc>
                <a:spcPct val="150000"/>
              </a:lnSpc>
              <a:buFont typeface="Arial" panose="020B0704020202020204" pitchFamily="34" charset="0"/>
              <a:buNone/>
            </a:pPr>
            <a:r>
              <a:rPr lang="zh-CN" sz="2800">
                <a:latin typeface="微软雅黑" charset="-122"/>
                <a:ea typeface="微软雅黑" charset="-122"/>
                <a:sym typeface="+mn-ea"/>
              </a:rPr>
              <a:t>用户进入一个</a:t>
            </a:r>
            <a:r>
              <a:rPr lang="zh-CN" sz="2800" u="sng">
                <a:latin typeface="微软雅黑" charset="-122"/>
                <a:ea typeface="微软雅黑" charset="-122"/>
                <a:sym typeface="+mn-ea"/>
              </a:rPr>
              <a:t>在线购物网站</a:t>
            </a:r>
            <a:r>
              <a:rPr lang="zh-CN" sz="2800">
                <a:latin typeface="微软雅黑" charset="-122"/>
                <a:ea typeface="微软雅黑" charset="-122"/>
                <a:sym typeface="+mn-ea"/>
              </a:rPr>
              <a:t>进行购物，首先进行注册，如果注册失败，则需要重新注册，直到注册成功后才能登录电商网站。如果登录失败，则需要重新登录。该电商网站的支付方式有微信、银行卡和支付宝三种。如果三种支付方式都失败，则需要返回支付环节重新</a:t>
            </a:r>
            <a:r>
              <a:rPr lang="zh-CN" sz="2800">
                <a:latin typeface="微软雅黑" charset="-122"/>
                <a:ea typeface="微软雅黑" charset="-122"/>
                <a:sym typeface="+mn-ea"/>
              </a:rPr>
              <a:t>支付。</a:t>
            </a:r>
            <a:endParaRPr lang="zh-CN" sz="2800">
              <a:latin typeface="微软雅黑" charset="-122"/>
              <a:ea typeface="微软雅黑" charset="-122"/>
              <a:sym typeface="+mn-ea"/>
            </a:endParaRPr>
          </a:p>
        </p:txBody>
      </p:sp>
      <p:grpSp>
        <p:nvGrpSpPr>
          <p:cNvPr id="39" name="组合 38"/>
          <p:cNvGrpSpPr/>
          <p:nvPr/>
        </p:nvGrpSpPr>
        <p:grpSpPr>
          <a:xfrm>
            <a:off x="0" y="287611"/>
            <a:ext cx="6922770" cy="504190"/>
            <a:chOff x="0" y="287611"/>
            <a:chExt cx="692277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602551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例题</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32610" y="169799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6922770" cy="504190"/>
            <a:chOff x="0" y="287611"/>
            <a:chExt cx="692277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602551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例题</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32610" y="190500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pic>
        <p:nvPicPr>
          <p:cNvPr id="3" name="图片 2" descr="IMG_1634"/>
          <p:cNvPicPr>
            <a:picLocks noChangeAspect="1"/>
          </p:cNvPicPr>
          <p:nvPr/>
        </p:nvPicPr>
        <p:blipFill>
          <a:blip r:embed="rId1"/>
          <a:stretch>
            <a:fillRect/>
          </a:stretch>
        </p:blipFill>
        <p:spPr>
          <a:xfrm>
            <a:off x="3637280" y="-136525"/>
            <a:ext cx="4004310" cy="6991985"/>
          </a:xfrm>
          <a:prstGeom prst="rect">
            <a:avLst/>
          </a:prstGeom>
        </p:spPr>
      </p:pic>
    </p:spTree>
  </p:cSld>
  <p:clrMapOvr>
    <a:masterClrMapping/>
  </p:clrMapOvr>
  <p:transition advTm="36034"/>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矩形 2"/>
          <p:cNvSpPr/>
          <p:nvPr/>
        </p:nvSpPr>
        <p:spPr>
          <a:xfrm>
            <a:off x="2177415" y="1819275"/>
            <a:ext cx="9077325" cy="3816985"/>
          </a:xfrm>
          <a:prstGeom prst="rect">
            <a:avLst/>
          </a:prstGeom>
          <a:noFill/>
          <a:ln w="9525">
            <a:noFill/>
          </a:ln>
        </p:spPr>
        <p:txBody>
          <a:bodyPr wrap="square">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30000"/>
              </a:lnSpc>
            </a:pPr>
            <a:r>
              <a:rPr lang="zh-CN" altLang="en-US" sz="2400" dirty="0">
                <a:latin typeface="微软雅黑" charset="0"/>
                <a:ea typeface="微软雅黑" charset="0"/>
                <a:cs typeface="微软雅黑" charset="0"/>
              </a:rPr>
              <a:t>基本流： </a:t>
            </a:r>
            <a:endParaRPr lang="zh-CN" altLang="en-US" sz="2400" dirty="0">
              <a:latin typeface="微软雅黑" charset="0"/>
              <a:ea typeface="微软雅黑" charset="0"/>
              <a:cs typeface="微软雅黑" charset="0"/>
            </a:endParaRPr>
          </a:p>
          <a:p>
            <a:pPr marL="0" lvl="0" indent="457200" eaLnBrk="1" hangingPunct="1">
              <a:lnSpc>
                <a:spcPct val="130000"/>
              </a:lnSpc>
              <a:buNone/>
            </a:pPr>
            <a:r>
              <a:rPr lang="zh-CN" altLang="en-US" sz="2400" dirty="0">
                <a:latin typeface="微软雅黑" charset="0"/>
                <a:ea typeface="微软雅黑" charset="0"/>
                <a:cs typeface="微软雅黑" charset="0"/>
              </a:rPr>
              <a:t>注册</a:t>
            </a:r>
            <a:r>
              <a:rPr lang="en-US" sz="2400" dirty="0">
                <a:latin typeface="微软雅黑" charset="0"/>
                <a:ea typeface="微软雅黑" charset="0"/>
                <a:cs typeface="微软雅黑" charset="0"/>
              </a:rPr>
              <a:t>-&gt;</a:t>
            </a:r>
            <a:r>
              <a:rPr lang="zh-CN" altLang="en-US" sz="2400" dirty="0">
                <a:latin typeface="微软雅黑" charset="0"/>
                <a:ea typeface="微软雅黑" charset="0"/>
                <a:cs typeface="微软雅黑" charset="0"/>
              </a:rPr>
              <a:t>登录</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rPr>
              <a:t>挑选商品</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rPr>
              <a:t>将商品加入购物车</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rPr>
              <a:t>支付</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sym typeface="+mn-ea"/>
              </a:rPr>
              <a:t>查看订单</a:t>
            </a:r>
            <a:endParaRPr lang="zh-CN" altLang="en-US" sz="2400" dirty="0">
              <a:latin typeface="微软雅黑" charset="0"/>
              <a:ea typeface="微软雅黑" charset="0"/>
              <a:cs typeface="微软雅黑" charset="0"/>
            </a:endParaRPr>
          </a:p>
          <a:p>
            <a:pPr marL="0" lvl="0" indent="0" eaLnBrk="1" hangingPunct="1">
              <a:lnSpc>
                <a:spcPct val="130000"/>
              </a:lnSpc>
            </a:pPr>
            <a:r>
              <a:rPr lang="zh-CN" altLang="en-US" sz="2400" dirty="0">
                <a:latin typeface="微软雅黑" charset="0"/>
                <a:ea typeface="微软雅黑" charset="0"/>
                <a:cs typeface="微软雅黑" charset="0"/>
              </a:rPr>
              <a:t>备选流一：注册</a:t>
            </a:r>
            <a:r>
              <a:rPr lang="zh-CN" altLang="en-US" sz="2400" dirty="0">
                <a:latin typeface="微软雅黑" charset="0"/>
                <a:ea typeface="微软雅黑" charset="0"/>
                <a:cs typeface="微软雅黑" charset="0"/>
              </a:rPr>
              <a:t>失败；</a:t>
            </a:r>
            <a:endParaRPr lang="zh-CN" altLang="en-US" sz="2400" dirty="0">
              <a:latin typeface="微软雅黑" charset="0"/>
              <a:ea typeface="微软雅黑" charset="0"/>
              <a:cs typeface="微软雅黑" charset="0"/>
            </a:endParaRPr>
          </a:p>
          <a:p>
            <a:pPr marL="0" lvl="0" indent="0" eaLnBrk="1" hangingPunct="1">
              <a:lnSpc>
                <a:spcPct val="130000"/>
              </a:lnSpc>
            </a:pPr>
            <a:r>
              <a:rPr lang="zh-CN" altLang="en-US" sz="2400" dirty="0">
                <a:latin typeface="微软雅黑" charset="0"/>
                <a:ea typeface="微软雅黑" charset="0"/>
                <a:cs typeface="微软雅黑" charset="0"/>
              </a:rPr>
              <a:t>备选流二：注册成功</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sym typeface="+mn-ea"/>
              </a:rPr>
              <a:t>登录失败</a:t>
            </a:r>
            <a:r>
              <a:rPr lang="zh-CN" altLang="en-US" sz="2400" dirty="0">
                <a:latin typeface="微软雅黑" charset="0"/>
                <a:ea typeface="微软雅黑" charset="0"/>
                <a:cs typeface="微软雅黑" charset="0"/>
              </a:rPr>
              <a:t>；</a:t>
            </a:r>
            <a:endParaRPr lang="zh-CN" altLang="en-US" sz="2400" dirty="0">
              <a:latin typeface="微软雅黑" charset="0"/>
              <a:ea typeface="微软雅黑" charset="0"/>
              <a:cs typeface="微软雅黑" charset="0"/>
            </a:endParaRPr>
          </a:p>
          <a:p>
            <a:pPr marL="0" lvl="0" indent="0" eaLnBrk="1" hangingPunct="1">
              <a:lnSpc>
                <a:spcPct val="130000"/>
              </a:lnSpc>
            </a:pPr>
            <a:r>
              <a:rPr lang="zh-CN" altLang="en-US" sz="2400" dirty="0">
                <a:latin typeface="微软雅黑" charset="0"/>
                <a:ea typeface="微软雅黑" charset="0"/>
                <a:cs typeface="微软雅黑" charset="0"/>
              </a:rPr>
              <a:t>备选流三：</a:t>
            </a:r>
            <a:r>
              <a:rPr lang="zh-CN" altLang="en-US" sz="2400" dirty="0">
                <a:latin typeface="微软雅黑" charset="0"/>
                <a:ea typeface="微软雅黑" charset="0"/>
                <a:cs typeface="微软雅黑" charset="0"/>
                <a:sym typeface="+mn-ea"/>
              </a:rPr>
              <a:t>注册</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sym typeface="+mn-ea"/>
              </a:rPr>
              <a:t>登录</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sym typeface="+mn-ea"/>
              </a:rPr>
              <a:t>挑选商品</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sym typeface="+mn-ea"/>
              </a:rPr>
              <a:t>将商品加入购物车</a:t>
            </a:r>
            <a:r>
              <a:rPr lang="en-US" sz="2400" dirty="0">
                <a:latin typeface="微软雅黑" charset="0"/>
                <a:ea typeface="微软雅黑" charset="0"/>
                <a:cs typeface="微软雅黑" charset="0"/>
                <a:sym typeface="+mn-ea"/>
              </a:rPr>
              <a:t>-&gt;</a:t>
            </a:r>
            <a:r>
              <a:rPr lang="zh-CN" altLang="en-US" sz="2400" dirty="0">
                <a:latin typeface="微软雅黑" charset="0"/>
                <a:ea typeface="微软雅黑" charset="0"/>
                <a:cs typeface="微软雅黑" charset="0"/>
                <a:sym typeface="+mn-ea"/>
              </a:rPr>
              <a:t>支付失败</a:t>
            </a:r>
            <a:r>
              <a:rPr lang="zh-CN" altLang="en-US" sz="2400" dirty="0">
                <a:latin typeface="微软雅黑" charset="0"/>
                <a:ea typeface="微软雅黑" charset="0"/>
                <a:cs typeface="微软雅黑" charset="0"/>
              </a:rPr>
              <a:t>；</a:t>
            </a:r>
            <a:endParaRPr lang="zh-CN" altLang="en-US" sz="2400" dirty="0">
              <a:latin typeface="微软雅黑" charset="0"/>
              <a:ea typeface="微软雅黑" charset="0"/>
              <a:cs typeface="微软雅黑" charset="0"/>
            </a:endParaRPr>
          </a:p>
          <a:p>
            <a:pPr marL="0" lvl="0" indent="0" eaLnBrk="1" hangingPunct="1">
              <a:lnSpc>
                <a:spcPct val="130000"/>
              </a:lnSpc>
              <a:buNone/>
            </a:pPr>
            <a:r>
              <a:rPr lang="en-US" altLang="zh-CN" sz="2400" dirty="0">
                <a:latin typeface="微软雅黑" charset="0"/>
                <a:ea typeface="微软雅黑" charset="0"/>
                <a:cs typeface="微软雅黑" charset="0"/>
              </a:rPr>
              <a:t>.....</a:t>
            </a:r>
            <a:endParaRPr lang="en-US" altLang="zh-CN" sz="2400" dirty="0">
              <a:latin typeface="微软雅黑" charset="0"/>
              <a:ea typeface="微软雅黑" charset="0"/>
              <a:cs typeface="微软雅黑" charset="0"/>
            </a:endParaRPr>
          </a:p>
        </p:txBody>
      </p:sp>
      <p:grpSp>
        <p:nvGrpSpPr>
          <p:cNvPr id="39" name="组合 38"/>
          <p:cNvGrpSpPr/>
          <p:nvPr/>
        </p:nvGrpSpPr>
        <p:grpSpPr>
          <a:xfrm>
            <a:off x="0" y="287611"/>
            <a:ext cx="6922770" cy="504190"/>
            <a:chOff x="0" y="287611"/>
            <a:chExt cx="692277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602551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例题</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矩形 4"/>
          <p:cNvSpPr/>
          <p:nvPr/>
        </p:nvSpPr>
        <p:spPr>
          <a:xfrm>
            <a:off x="709930" y="1046480"/>
            <a:ext cx="7371715" cy="1184910"/>
          </a:xfrm>
          <a:prstGeom prst="rect">
            <a:avLst/>
          </a:prstGeom>
        </p:spPr>
        <p:txBody>
          <a:bodyPr wrap="square">
            <a:noAutofit/>
          </a:bodyPr>
          <a:p>
            <a:pPr marL="0" lvl="1" indent="0" algn="just">
              <a:lnSpc>
                <a:spcPct val="160000"/>
              </a:lnSpc>
              <a:buFont typeface="Arial" panose="020B0704020202020204" pitchFamily="34" charset="0"/>
              <a:buNone/>
            </a:pPr>
            <a:endParaRPr lang="en-US" altLang="zh-CN" sz="2800">
              <a:latin typeface="微软雅黑" charset="-122"/>
              <a:ea typeface="微软雅黑" charset="-122"/>
              <a:sym typeface="+mn-ea"/>
            </a:endParaRPr>
          </a:p>
        </p:txBody>
      </p:sp>
      <p:sp>
        <p:nvSpPr>
          <p:cNvPr id="4" name="矩形 3"/>
          <p:cNvSpPr/>
          <p:nvPr/>
        </p:nvSpPr>
        <p:spPr>
          <a:xfrm>
            <a:off x="1941830" y="894715"/>
            <a:ext cx="7371715" cy="691515"/>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a:t>
            </a:r>
            <a:r>
              <a:rPr lang="en-US" altLang="zh-CN" sz="2600">
                <a:latin typeface="微软雅黑" charset="-122"/>
                <a:ea typeface="微软雅黑" charset="-122"/>
                <a:sym typeface="+mn-ea"/>
              </a:rPr>
              <a:t>1</a:t>
            </a:r>
            <a:r>
              <a:rPr lang="zh-CN" sz="2600">
                <a:latin typeface="微软雅黑" charset="-122"/>
                <a:ea typeface="微软雅黑" charset="-122"/>
                <a:sym typeface="+mn-ea"/>
              </a:rPr>
              <a:t>）确定基本流和</a:t>
            </a:r>
            <a:r>
              <a:rPr lang="zh-CN" sz="2600">
                <a:latin typeface="微软雅黑" charset="-122"/>
                <a:ea typeface="微软雅黑" charset="-122"/>
                <a:sym typeface="+mn-ea"/>
              </a:rPr>
              <a:t>备选流：</a:t>
            </a:r>
            <a:endParaRPr lang="zh-CN" sz="26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2" dur="500"/>
                                        <p:tgtEl>
                                          <p:spTgt spid="204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5" dur="500"/>
                                        <p:tgtEl>
                                          <p:spTgt spid="204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8" dur="500"/>
                                        <p:tgtEl>
                                          <p:spTgt spid="2048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1"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6922770" cy="504190"/>
            <a:chOff x="0" y="287611"/>
            <a:chExt cx="692277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602551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例题</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矩形 4"/>
          <p:cNvSpPr/>
          <p:nvPr/>
        </p:nvSpPr>
        <p:spPr>
          <a:xfrm>
            <a:off x="709930" y="1046480"/>
            <a:ext cx="7371715" cy="1184910"/>
          </a:xfrm>
          <a:prstGeom prst="rect">
            <a:avLst/>
          </a:prstGeom>
        </p:spPr>
        <p:txBody>
          <a:bodyPr wrap="square">
            <a:noAutofit/>
          </a:bodyPr>
          <a:p>
            <a:pPr marL="0" lvl="1" indent="0" algn="just">
              <a:lnSpc>
                <a:spcPct val="160000"/>
              </a:lnSpc>
              <a:buFont typeface="Arial" panose="020B0704020202020204" pitchFamily="34" charset="0"/>
              <a:buNone/>
            </a:pPr>
            <a:endParaRPr lang="en-US" altLang="zh-CN" sz="2800">
              <a:latin typeface="微软雅黑" charset="-122"/>
              <a:ea typeface="微软雅黑" charset="-122"/>
              <a:sym typeface="+mn-ea"/>
            </a:endParaRPr>
          </a:p>
        </p:txBody>
      </p:sp>
      <p:sp>
        <p:nvSpPr>
          <p:cNvPr id="4" name="矩形 3"/>
          <p:cNvSpPr/>
          <p:nvPr/>
        </p:nvSpPr>
        <p:spPr>
          <a:xfrm>
            <a:off x="1646555" y="1193165"/>
            <a:ext cx="8030845" cy="691515"/>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a:t>
            </a:r>
            <a:r>
              <a:rPr lang="en-US" altLang="zh-CN" sz="2600">
                <a:latin typeface="微软雅黑" charset="-122"/>
                <a:ea typeface="微软雅黑" charset="-122"/>
                <a:sym typeface="+mn-ea"/>
              </a:rPr>
              <a:t>2</a:t>
            </a:r>
            <a:r>
              <a:rPr lang="zh-CN" sz="2600">
                <a:latin typeface="微软雅黑" charset="-122"/>
                <a:ea typeface="微软雅黑" charset="-122"/>
                <a:sym typeface="+mn-ea"/>
              </a:rPr>
              <a:t>）场景</a:t>
            </a:r>
            <a:r>
              <a:rPr lang="zh-CN" sz="2600">
                <a:latin typeface="微软雅黑" charset="-122"/>
                <a:ea typeface="微软雅黑" charset="-122"/>
                <a:sym typeface="+mn-ea"/>
              </a:rPr>
              <a:t>设计：根据基本流和备选流，确认业务</a:t>
            </a:r>
            <a:r>
              <a:rPr lang="zh-CN" sz="2600">
                <a:latin typeface="微软雅黑" charset="-122"/>
                <a:ea typeface="微软雅黑" charset="-122"/>
                <a:sym typeface="+mn-ea"/>
              </a:rPr>
              <a:t>场景</a:t>
            </a:r>
            <a:endParaRPr lang="zh-CN" sz="2600">
              <a:latin typeface="微软雅黑" charset="-122"/>
              <a:ea typeface="微软雅黑" charset="-122"/>
              <a:sym typeface="+mn-ea"/>
            </a:endParaRPr>
          </a:p>
        </p:txBody>
      </p:sp>
      <p:graphicFrame>
        <p:nvGraphicFramePr>
          <p:cNvPr id="3" name="表格 2"/>
          <p:cNvGraphicFramePr/>
          <p:nvPr/>
        </p:nvGraphicFramePr>
        <p:xfrm>
          <a:off x="1438275" y="2286000"/>
          <a:ext cx="8885555" cy="2743200"/>
        </p:xfrm>
        <a:graphic>
          <a:graphicData uri="http://schemas.openxmlformats.org/drawingml/2006/table">
            <a:tbl>
              <a:tblPr firstRow="1" bandRow="1">
                <a:tableStyleId>{5C22544A-7EE6-4342-B048-85BDC9FD1C3A}</a:tableStyleId>
              </a:tblPr>
              <a:tblGrid>
                <a:gridCol w="4267200"/>
                <a:gridCol w="4618355"/>
              </a:tblGrid>
              <a:tr h="381000">
                <a:tc>
                  <a:txBody>
                    <a:bodyPr/>
                    <a:p>
                      <a:pPr algn="ctr">
                        <a:buNone/>
                      </a:pPr>
                      <a:r>
                        <a:rPr lang="zh-CN" altLang="en-US" sz="2400"/>
                        <a:t>场景</a:t>
                      </a:r>
                      <a:endParaRPr lang="zh-CN" altLang="en-US" sz="2400"/>
                    </a:p>
                  </a:txBody>
                  <a:tcPr anchor="ctr" anchorCtr="0"/>
                </a:tc>
                <a:tc>
                  <a:txBody>
                    <a:bodyPr/>
                    <a:p>
                      <a:pPr algn="ctr">
                        <a:buNone/>
                      </a:pPr>
                      <a:r>
                        <a:rPr lang="zh-CN" altLang="en-US" sz="2400"/>
                        <a:t>处理流程</a:t>
                      </a:r>
                      <a:endParaRPr lang="zh-CN" altLang="en-US" sz="2400"/>
                    </a:p>
                  </a:txBody>
                  <a:tcPr anchor="ctr" anchorCtr="0"/>
                </a:tc>
              </a:tr>
              <a:tr h="381000">
                <a:tc>
                  <a:txBody>
                    <a:bodyPr/>
                    <a:p>
                      <a:pPr algn="ctr">
                        <a:buNone/>
                      </a:pPr>
                      <a:r>
                        <a:rPr lang="zh-CN" altLang="en-US" sz="2400"/>
                        <a:t>场景</a:t>
                      </a:r>
                      <a:r>
                        <a:rPr lang="en-US" altLang="zh-CN" sz="2400"/>
                        <a:t>1:</a:t>
                      </a:r>
                      <a:r>
                        <a:rPr lang="zh-CN" altLang="en-US" sz="2400"/>
                        <a:t>成功购物</a:t>
                      </a:r>
                      <a:endParaRPr lang="zh-CN" altLang="en-US" sz="2400"/>
                    </a:p>
                  </a:txBody>
                  <a:tcPr anchor="ctr" anchorCtr="0"/>
                </a:tc>
                <a:tc>
                  <a:txBody>
                    <a:bodyPr/>
                    <a:p>
                      <a:pPr algn="ctr">
                        <a:buNone/>
                      </a:pPr>
                      <a:r>
                        <a:rPr lang="zh-CN" altLang="en-US" sz="2400"/>
                        <a:t>基本流</a:t>
                      </a:r>
                      <a:endParaRPr lang="zh-CN" altLang="en-US" sz="2400"/>
                    </a:p>
                  </a:txBody>
                  <a:tcPr anchor="ctr" anchorCtr="0"/>
                </a:tc>
              </a:tr>
              <a:tr h="381000">
                <a:tc>
                  <a:txBody>
                    <a:bodyPr/>
                    <a:p>
                      <a:pPr algn="ctr">
                        <a:buNone/>
                      </a:pPr>
                      <a:r>
                        <a:rPr lang="zh-CN" altLang="en-US" sz="2400">
                          <a:sym typeface="+mn-ea"/>
                        </a:rPr>
                        <a:t>场景</a:t>
                      </a:r>
                      <a:r>
                        <a:rPr lang="en-US" altLang="zh-CN" sz="2400">
                          <a:sym typeface="+mn-ea"/>
                        </a:rPr>
                        <a:t>2:</a:t>
                      </a:r>
                      <a:r>
                        <a:rPr lang="zh-CN" altLang="en-US" sz="2400">
                          <a:sym typeface="+mn-ea"/>
                        </a:rPr>
                        <a:t>注册</a:t>
                      </a:r>
                      <a:r>
                        <a:rPr lang="zh-CN" altLang="en-US" sz="2400">
                          <a:sym typeface="+mn-ea"/>
                        </a:rPr>
                        <a:t>失败</a:t>
                      </a:r>
                      <a:endParaRPr lang="zh-CN" altLang="en-US" sz="2400">
                        <a:sym typeface="+mn-ea"/>
                      </a:endParaRPr>
                    </a:p>
                  </a:txBody>
                  <a:tcPr anchor="ctr" anchorCtr="0"/>
                </a:tc>
                <a:tc>
                  <a:txBody>
                    <a:bodyPr/>
                    <a:p>
                      <a:pPr algn="ctr">
                        <a:buNone/>
                      </a:pPr>
                      <a:r>
                        <a:rPr lang="zh-CN" altLang="en-US" sz="2400"/>
                        <a:t>基本流</a:t>
                      </a:r>
                      <a:r>
                        <a:rPr lang="en-US" altLang="zh-CN" sz="2400"/>
                        <a:t>-&gt;</a:t>
                      </a:r>
                      <a:r>
                        <a:rPr lang="zh-CN" altLang="en-US" sz="2400"/>
                        <a:t>备选流</a:t>
                      </a:r>
                      <a:r>
                        <a:rPr lang="en-US" altLang="zh-CN" sz="2400"/>
                        <a:t>1</a:t>
                      </a:r>
                      <a:endParaRPr lang="en-US" altLang="zh-CN" sz="2400"/>
                    </a:p>
                  </a:txBody>
                  <a:tcPr anchor="ctr" anchorCtr="0"/>
                </a:tc>
              </a:tr>
              <a:tr h="381000">
                <a:tc>
                  <a:txBody>
                    <a:bodyPr/>
                    <a:p>
                      <a:pPr algn="ctr">
                        <a:buNone/>
                      </a:pPr>
                      <a:r>
                        <a:rPr lang="zh-CN" altLang="en-US" sz="2400">
                          <a:sym typeface="+mn-ea"/>
                        </a:rPr>
                        <a:t>场景</a:t>
                      </a:r>
                      <a:r>
                        <a:rPr lang="en-US" altLang="zh-CN" sz="2400">
                          <a:sym typeface="+mn-ea"/>
                        </a:rPr>
                        <a:t>3:</a:t>
                      </a:r>
                      <a:r>
                        <a:rPr lang="zh-CN" altLang="en-US" sz="2400">
                          <a:sym typeface="+mn-ea"/>
                        </a:rPr>
                        <a:t>登录</a:t>
                      </a:r>
                      <a:r>
                        <a:rPr lang="zh-CN" altLang="en-US" sz="2400">
                          <a:sym typeface="+mn-ea"/>
                        </a:rPr>
                        <a:t>失败</a:t>
                      </a:r>
                      <a:endParaRPr lang="zh-CN" altLang="en-US" sz="2400">
                        <a:sym typeface="+mn-ea"/>
                      </a:endParaRPr>
                    </a:p>
                  </a:txBody>
                  <a:tcPr anchor="ctr" anchorCtr="0"/>
                </a:tc>
                <a:tc>
                  <a:txBody>
                    <a:bodyPr/>
                    <a:p>
                      <a:pPr algn="ctr">
                        <a:buNone/>
                      </a:pPr>
                      <a:r>
                        <a:rPr lang="zh-CN" altLang="en-US" sz="2400">
                          <a:sym typeface="+mn-ea"/>
                        </a:rPr>
                        <a:t>基本流</a:t>
                      </a:r>
                      <a:r>
                        <a:rPr lang="en-US" altLang="zh-CN" sz="2400">
                          <a:sym typeface="+mn-ea"/>
                        </a:rPr>
                        <a:t>-&gt;</a:t>
                      </a:r>
                      <a:r>
                        <a:rPr lang="zh-CN" altLang="en-US" sz="2400">
                          <a:sym typeface="+mn-ea"/>
                        </a:rPr>
                        <a:t>备选流</a:t>
                      </a:r>
                      <a:r>
                        <a:rPr lang="en-US" altLang="zh-CN" sz="2400">
                          <a:sym typeface="+mn-ea"/>
                        </a:rPr>
                        <a:t>2</a:t>
                      </a:r>
                      <a:endParaRPr lang="zh-CN" altLang="en-US" sz="2400"/>
                    </a:p>
                  </a:txBody>
                  <a:tcPr anchor="ctr" anchorCtr="0"/>
                </a:tc>
              </a:tr>
              <a:tr h="381000">
                <a:tc>
                  <a:txBody>
                    <a:bodyPr/>
                    <a:p>
                      <a:pPr algn="ctr">
                        <a:buNone/>
                      </a:pPr>
                      <a:r>
                        <a:rPr lang="zh-CN" altLang="en-US" sz="2400">
                          <a:sym typeface="+mn-ea"/>
                        </a:rPr>
                        <a:t>场景</a:t>
                      </a:r>
                      <a:r>
                        <a:rPr lang="en-US" altLang="zh-CN" sz="2400">
                          <a:sym typeface="+mn-ea"/>
                        </a:rPr>
                        <a:t>4:</a:t>
                      </a:r>
                      <a:r>
                        <a:rPr lang="zh-CN" altLang="en-US" sz="2400">
                          <a:sym typeface="+mn-ea"/>
                        </a:rPr>
                        <a:t>支付</a:t>
                      </a:r>
                      <a:r>
                        <a:rPr lang="zh-CN" altLang="en-US" sz="2400">
                          <a:sym typeface="+mn-ea"/>
                        </a:rPr>
                        <a:t>失败</a:t>
                      </a:r>
                      <a:endParaRPr lang="zh-CN" altLang="en-US" sz="2400">
                        <a:sym typeface="+mn-ea"/>
                      </a:endParaRPr>
                    </a:p>
                  </a:txBody>
                  <a:tcPr anchor="ctr" anchorCtr="0"/>
                </a:tc>
                <a:tc>
                  <a:txBody>
                    <a:bodyPr/>
                    <a:p>
                      <a:pPr algn="ctr">
                        <a:buNone/>
                      </a:pPr>
                      <a:r>
                        <a:rPr lang="zh-CN" altLang="en-US" sz="2400">
                          <a:sym typeface="+mn-ea"/>
                        </a:rPr>
                        <a:t>基本流</a:t>
                      </a:r>
                      <a:r>
                        <a:rPr lang="en-US" altLang="zh-CN" sz="2400">
                          <a:sym typeface="+mn-ea"/>
                        </a:rPr>
                        <a:t>-&gt;</a:t>
                      </a:r>
                      <a:r>
                        <a:rPr lang="zh-CN" altLang="en-US" sz="2400">
                          <a:sym typeface="+mn-ea"/>
                        </a:rPr>
                        <a:t>备选流</a:t>
                      </a:r>
                      <a:r>
                        <a:rPr lang="en-US" altLang="zh-CN" sz="2400">
                          <a:sym typeface="+mn-ea"/>
                        </a:rPr>
                        <a:t>3</a:t>
                      </a:r>
                      <a:endParaRPr lang="en-US" altLang="zh-CN" sz="2400">
                        <a:sym typeface="+mn-ea"/>
                      </a:endParaRPr>
                    </a:p>
                  </a:txBody>
                  <a:tcPr anchor="ctr" anchorCtr="0"/>
                </a:tc>
              </a:tr>
              <a:tr h="457200">
                <a:tc gridSpan="2">
                  <a:txBody>
                    <a:bodyPr/>
                    <a:p>
                      <a:pPr algn="ctr">
                        <a:buNone/>
                      </a:pPr>
                      <a:r>
                        <a:rPr lang="en-US" altLang="zh-CN" sz="2400"/>
                        <a:t>......</a:t>
                      </a:r>
                      <a:endParaRPr lang="en-US" altLang="zh-CN" sz="2400"/>
                    </a:p>
                  </a:txBody>
                  <a:tcPr anchor="ctr" anchorCtr="0"/>
                </a:tc>
                <a:tc hMerge="1">
                  <a:tcPr anchor="ctr" anchorCtr="0"/>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6922770" cy="504190"/>
            <a:chOff x="0" y="287611"/>
            <a:chExt cx="692277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602551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例题</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1646555" y="897890"/>
            <a:ext cx="8030845" cy="691515"/>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a:t>
            </a:r>
            <a:r>
              <a:rPr lang="en-US" altLang="zh-CN" sz="2600">
                <a:latin typeface="微软雅黑" charset="-122"/>
                <a:ea typeface="微软雅黑" charset="-122"/>
                <a:sym typeface="+mn-ea"/>
              </a:rPr>
              <a:t>3</a:t>
            </a:r>
            <a:r>
              <a:rPr lang="zh-CN" sz="2600">
                <a:latin typeface="微软雅黑" charset="-122"/>
                <a:ea typeface="微软雅黑" charset="-122"/>
                <a:sym typeface="+mn-ea"/>
              </a:rPr>
              <a:t>）对每一个场景生成相应的测试用例</a:t>
            </a:r>
            <a:endParaRPr lang="zh-CN" sz="2600">
              <a:latin typeface="微软雅黑" charset="-122"/>
              <a:ea typeface="微软雅黑" charset="-122"/>
              <a:sym typeface="+mn-ea"/>
            </a:endParaRPr>
          </a:p>
        </p:txBody>
      </p:sp>
      <p:graphicFrame>
        <p:nvGraphicFramePr>
          <p:cNvPr id="3" name="表格 2"/>
          <p:cNvGraphicFramePr/>
          <p:nvPr/>
        </p:nvGraphicFramePr>
        <p:xfrm>
          <a:off x="1134745" y="1589405"/>
          <a:ext cx="9588817" cy="4267200"/>
        </p:xfrm>
        <a:graphic>
          <a:graphicData uri="http://schemas.openxmlformats.org/drawingml/2006/table">
            <a:tbl>
              <a:tblPr firstRow="1" bandRow="1">
                <a:tableStyleId>{5C22544A-7EE6-4342-B048-85BDC9FD1C3A}</a:tableStyleId>
              </a:tblPr>
              <a:tblGrid>
                <a:gridCol w="1385887"/>
                <a:gridCol w="2511425"/>
                <a:gridCol w="3260090"/>
                <a:gridCol w="2431415"/>
              </a:tblGrid>
              <a:tr h="381000">
                <a:tc>
                  <a:txBody>
                    <a:bodyPr/>
                    <a:p>
                      <a:pPr algn="ctr">
                        <a:buNone/>
                      </a:pPr>
                      <a:r>
                        <a:rPr lang="zh-CN" altLang="en-US" sz="2200"/>
                        <a:t>用例编号</a:t>
                      </a:r>
                      <a:endParaRPr lang="zh-CN" altLang="en-US" sz="2200"/>
                    </a:p>
                  </a:txBody>
                  <a:tcPr anchor="ctr" anchorCtr="0"/>
                </a:tc>
                <a:tc>
                  <a:txBody>
                    <a:bodyPr/>
                    <a:p>
                      <a:pPr algn="ctr">
                        <a:buNone/>
                      </a:pPr>
                      <a:r>
                        <a:rPr lang="zh-CN" altLang="en-US" sz="2200"/>
                        <a:t>测试场景</a:t>
                      </a:r>
                      <a:r>
                        <a:rPr lang="en-US" altLang="zh-CN" sz="2200"/>
                        <a:t>/</a:t>
                      </a:r>
                      <a:r>
                        <a:rPr lang="zh-CN" altLang="en-US" sz="2200"/>
                        <a:t>条件</a:t>
                      </a:r>
                      <a:endParaRPr lang="zh-CN" altLang="en-US" sz="2200"/>
                    </a:p>
                  </a:txBody>
                  <a:tcPr anchor="ctr" anchorCtr="0"/>
                </a:tc>
                <a:tc>
                  <a:txBody>
                    <a:bodyPr/>
                    <a:p>
                      <a:pPr algn="ctr">
                        <a:buNone/>
                      </a:pPr>
                      <a:r>
                        <a:rPr lang="zh-CN" altLang="en-US" sz="2200"/>
                        <a:t>测试</a:t>
                      </a:r>
                      <a:r>
                        <a:rPr lang="zh-CN" altLang="en-US" sz="2200"/>
                        <a:t>数据</a:t>
                      </a:r>
                      <a:endParaRPr lang="zh-CN" altLang="en-US" sz="2200"/>
                    </a:p>
                  </a:txBody>
                  <a:tcPr anchor="ctr" anchorCtr="0"/>
                </a:tc>
                <a:tc>
                  <a:txBody>
                    <a:bodyPr/>
                    <a:p>
                      <a:pPr algn="ctr">
                        <a:buNone/>
                      </a:pPr>
                      <a:r>
                        <a:rPr lang="zh-CN" altLang="en-US" sz="2200"/>
                        <a:t>预期结</a:t>
                      </a:r>
                      <a:r>
                        <a:rPr lang="zh-CN" altLang="en-US" sz="2200"/>
                        <a:t>果</a:t>
                      </a:r>
                      <a:endParaRPr lang="zh-CN" altLang="en-US" sz="2200"/>
                    </a:p>
                  </a:txBody>
                  <a:tcPr anchor="ctr" anchorCtr="0"/>
                </a:tc>
              </a:tr>
              <a:tr h="381000">
                <a:tc>
                  <a:txBody>
                    <a:bodyPr/>
                    <a:p>
                      <a:pPr algn="ctr">
                        <a:buNone/>
                      </a:pPr>
                      <a:r>
                        <a:rPr lang="en-US" sz="2200"/>
                        <a:t>test1</a:t>
                      </a:r>
                      <a:endParaRPr lang="en-US" sz="2200"/>
                    </a:p>
                  </a:txBody>
                  <a:tcPr anchor="ctr" anchorCtr="0"/>
                </a:tc>
                <a:tc>
                  <a:txBody>
                    <a:bodyPr/>
                    <a:p>
                      <a:pPr algn="ctr">
                        <a:buNone/>
                      </a:pPr>
                      <a:r>
                        <a:rPr lang="zh-CN" altLang="en-US" sz="2200"/>
                        <a:t>场景</a:t>
                      </a:r>
                      <a:r>
                        <a:rPr lang="en-US" altLang="zh-CN" sz="2200"/>
                        <a:t>1:</a:t>
                      </a:r>
                      <a:r>
                        <a:rPr lang="zh-CN" altLang="en-US" sz="2200"/>
                        <a:t>成功购物</a:t>
                      </a:r>
                      <a:endParaRPr lang="zh-CN" altLang="en-US" sz="2200"/>
                    </a:p>
                  </a:txBody>
                  <a:tcPr anchor="ctr" anchorCtr="0"/>
                </a:tc>
                <a:tc>
                  <a:txBody>
                    <a:bodyPr/>
                    <a:p>
                      <a:pPr algn="l">
                        <a:buNone/>
                      </a:pPr>
                      <a:r>
                        <a:rPr lang="zh-CN" altLang="en-US" sz="2200"/>
                        <a:t>有效的账号和密码，用微信、银行卡、支付宝均支付</a:t>
                      </a:r>
                      <a:r>
                        <a:rPr lang="zh-CN" altLang="en-US" sz="2200"/>
                        <a:t>成功</a:t>
                      </a:r>
                      <a:endParaRPr lang="zh-CN" altLang="en-US" sz="2200"/>
                    </a:p>
                  </a:txBody>
                  <a:tcPr anchor="ctr" anchorCtr="0"/>
                </a:tc>
                <a:tc>
                  <a:txBody>
                    <a:bodyPr/>
                    <a:p>
                      <a:pPr algn="ctr">
                        <a:buNone/>
                      </a:pPr>
                      <a:r>
                        <a:rPr lang="zh-CN" altLang="en-US" sz="2200"/>
                        <a:t>成功</a:t>
                      </a:r>
                      <a:r>
                        <a:rPr lang="zh-CN" altLang="en-US" sz="2200"/>
                        <a:t>购物</a:t>
                      </a:r>
                      <a:endParaRPr lang="zh-CN" altLang="en-US" sz="2200"/>
                    </a:p>
                  </a:txBody>
                  <a:tcPr anchor="ctr" anchorCtr="0"/>
                </a:tc>
              </a:tr>
              <a:tr h="381000">
                <a:tc>
                  <a:txBody>
                    <a:bodyPr/>
                    <a:p>
                      <a:pPr algn="ctr">
                        <a:buNone/>
                      </a:pPr>
                      <a:r>
                        <a:rPr lang="en-US" sz="2200">
                          <a:sym typeface="+mn-ea"/>
                        </a:rPr>
                        <a:t>te</a:t>
                      </a:r>
                      <a:r>
                        <a:rPr lang="en-US" sz="2200">
                          <a:sym typeface="+mn-ea"/>
                        </a:rPr>
                        <a:t>st2</a:t>
                      </a:r>
                      <a:endParaRPr lang="en-US" sz="2200">
                        <a:sym typeface="+mn-ea"/>
                      </a:endParaRPr>
                    </a:p>
                  </a:txBody>
                  <a:tcPr anchor="ctr" anchorCtr="0"/>
                </a:tc>
                <a:tc>
                  <a:txBody>
                    <a:bodyPr/>
                    <a:p>
                      <a:pPr algn="ctr">
                        <a:buNone/>
                      </a:pPr>
                      <a:r>
                        <a:rPr lang="zh-CN" altLang="en-US" sz="2200">
                          <a:sym typeface="+mn-ea"/>
                        </a:rPr>
                        <a:t>场景</a:t>
                      </a:r>
                      <a:r>
                        <a:rPr lang="en-US" altLang="zh-CN" sz="2200">
                          <a:sym typeface="+mn-ea"/>
                        </a:rPr>
                        <a:t>2:</a:t>
                      </a:r>
                      <a:r>
                        <a:rPr lang="zh-CN" altLang="en-US" sz="2200">
                          <a:sym typeface="+mn-ea"/>
                        </a:rPr>
                        <a:t>注册</a:t>
                      </a:r>
                      <a:r>
                        <a:rPr lang="zh-CN" altLang="en-US" sz="2200">
                          <a:sym typeface="+mn-ea"/>
                        </a:rPr>
                        <a:t>失败</a:t>
                      </a:r>
                      <a:endParaRPr lang="zh-CN" altLang="en-US" sz="2200">
                        <a:sym typeface="+mn-ea"/>
                      </a:endParaRPr>
                    </a:p>
                  </a:txBody>
                  <a:tcPr anchor="ctr" anchorCtr="0"/>
                </a:tc>
                <a:tc>
                  <a:txBody>
                    <a:bodyPr/>
                    <a:p>
                      <a:pPr algn="l">
                        <a:buNone/>
                      </a:pPr>
                      <a:r>
                        <a:rPr lang="zh-CN" altLang="en-US" sz="2200"/>
                        <a:t>无效的注册</a:t>
                      </a:r>
                      <a:r>
                        <a:rPr lang="zh-CN" altLang="en-US" sz="2200"/>
                        <a:t>账号</a:t>
                      </a:r>
                      <a:endParaRPr lang="zh-CN" altLang="en-US" sz="2200"/>
                    </a:p>
                  </a:txBody>
                  <a:tcPr anchor="ctr" anchorCtr="0"/>
                </a:tc>
                <a:tc>
                  <a:txBody>
                    <a:bodyPr/>
                    <a:p>
                      <a:pPr algn="ctr">
                        <a:buNone/>
                      </a:pPr>
                      <a:r>
                        <a:rPr lang="zh-CN" altLang="en-US" sz="2200"/>
                        <a:t>注册</a:t>
                      </a:r>
                      <a:r>
                        <a:rPr lang="zh-CN" altLang="en-US" sz="2200"/>
                        <a:t>失败</a:t>
                      </a:r>
                      <a:endParaRPr lang="zh-CN" altLang="en-US" sz="2200"/>
                    </a:p>
                  </a:txBody>
                  <a:tcPr anchor="ctr" anchorCtr="0"/>
                </a:tc>
              </a:tr>
              <a:tr h="329565">
                <a:tc>
                  <a:txBody>
                    <a:bodyPr/>
                    <a:p>
                      <a:pPr algn="ctr">
                        <a:buNone/>
                      </a:pPr>
                      <a:r>
                        <a:rPr lang="en-US" sz="2200">
                          <a:sym typeface="+mn-ea"/>
                        </a:rPr>
                        <a:t>test3</a:t>
                      </a:r>
                      <a:endParaRPr lang="en-US" sz="2200">
                        <a:sym typeface="+mn-ea"/>
                      </a:endParaRPr>
                    </a:p>
                  </a:txBody>
                  <a:tcPr anchor="ctr" anchorCtr="0"/>
                </a:tc>
                <a:tc>
                  <a:txBody>
                    <a:bodyPr/>
                    <a:p>
                      <a:pPr algn="ctr">
                        <a:buNone/>
                      </a:pPr>
                      <a:r>
                        <a:rPr lang="zh-CN" altLang="en-US" sz="2200">
                          <a:sym typeface="+mn-ea"/>
                        </a:rPr>
                        <a:t>场景</a:t>
                      </a:r>
                      <a:r>
                        <a:rPr lang="en-US" altLang="zh-CN" sz="2200">
                          <a:sym typeface="+mn-ea"/>
                        </a:rPr>
                        <a:t>3:</a:t>
                      </a:r>
                      <a:r>
                        <a:rPr lang="zh-CN" altLang="en-US" sz="2200">
                          <a:sym typeface="+mn-ea"/>
                        </a:rPr>
                        <a:t>登录</a:t>
                      </a:r>
                      <a:r>
                        <a:rPr lang="zh-CN" altLang="en-US" sz="2200">
                          <a:sym typeface="+mn-ea"/>
                        </a:rPr>
                        <a:t>失败</a:t>
                      </a:r>
                      <a:endParaRPr lang="zh-CN" altLang="en-US" sz="2200">
                        <a:sym typeface="+mn-ea"/>
                      </a:endParaRPr>
                    </a:p>
                  </a:txBody>
                  <a:tcPr anchor="ctr" anchorCtr="0"/>
                </a:tc>
                <a:tc>
                  <a:txBody>
                    <a:bodyPr/>
                    <a:p>
                      <a:pPr algn="l">
                        <a:buNone/>
                      </a:pPr>
                      <a:r>
                        <a:rPr lang="zh-CN" altLang="en-US" sz="2200"/>
                        <a:t>账号或密码</a:t>
                      </a:r>
                      <a:r>
                        <a:rPr lang="zh-CN" altLang="en-US" sz="2200"/>
                        <a:t>错误</a:t>
                      </a:r>
                      <a:endParaRPr lang="zh-CN" altLang="en-US" sz="2200"/>
                    </a:p>
                  </a:txBody>
                  <a:tcPr anchor="ctr" anchorCtr="0"/>
                </a:tc>
                <a:tc>
                  <a:txBody>
                    <a:bodyPr/>
                    <a:p>
                      <a:pPr algn="ctr">
                        <a:buNone/>
                      </a:pPr>
                      <a:r>
                        <a:rPr lang="zh-CN" altLang="en-US" sz="2200"/>
                        <a:t>登录</a:t>
                      </a:r>
                      <a:r>
                        <a:rPr lang="zh-CN" altLang="en-US" sz="2200"/>
                        <a:t>失败</a:t>
                      </a:r>
                      <a:endParaRPr lang="zh-CN" altLang="en-US" sz="2200"/>
                    </a:p>
                  </a:txBody>
                  <a:tcPr anchor="ctr" anchorCtr="0"/>
                </a:tc>
              </a:tr>
              <a:tr h="1188720">
                <a:tc>
                  <a:txBody>
                    <a:bodyPr/>
                    <a:p>
                      <a:pPr algn="ctr">
                        <a:buNone/>
                      </a:pPr>
                      <a:r>
                        <a:rPr lang="en-US" sz="2200">
                          <a:sym typeface="+mn-ea"/>
                        </a:rPr>
                        <a:t>test4</a:t>
                      </a:r>
                      <a:endParaRPr lang="en-US" sz="2200">
                        <a:sym typeface="+mn-ea"/>
                      </a:endParaRPr>
                    </a:p>
                  </a:txBody>
                  <a:tcPr anchor="ctr" anchorCtr="0"/>
                </a:tc>
                <a:tc>
                  <a:txBody>
                    <a:bodyPr/>
                    <a:p>
                      <a:pPr algn="ctr">
                        <a:buNone/>
                      </a:pPr>
                      <a:r>
                        <a:rPr lang="zh-CN" altLang="en-US" sz="2200">
                          <a:sym typeface="+mn-ea"/>
                        </a:rPr>
                        <a:t>场景</a:t>
                      </a:r>
                      <a:r>
                        <a:rPr lang="en-US" altLang="zh-CN" sz="2200">
                          <a:sym typeface="+mn-ea"/>
                        </a:rPr>
                        <a:t>4:</a:t>
                      </a:r>
                      <a:r>
                        <a:rPr lang="zh-CN" altLang="en-US" sz="2200">
                          <a:sym typeface="+mn-ea"/>
                        </a:rPr>
                        <a:t>支付</a:t>
                      </a:r>
                      <a:r>
                        <a:rPr lang="zh-CN" altLang="en-US" sz="2200">
                          <a:sym typeface="+mn-ea"/>
                        </a:rPr>
                        <a:t>失败</a:t>
                      </a:r>
                      <a:endParaRPr lang="zh-CN" altLang="en-US" sz="2200">
                        <a:sym typeface="+mn-ea"/>
                      </a:endParaRPr>
                    </a:p>
                  </a:txBody>
                  <a:tcPr anchor="ctr" anchorCtr="0"/>
                </a:tc>
                <a:tc>
                  <a:txBody>
                    <a:bodyPr/>
                    <a:p>
                      <a:pPr algn="l">
                        <a:buNone/>
                      </a:pPr>
                      <a:r>
                        <a:rPr lang="zh-CN" altLang="en-US" sz="2200">
                          <a:sym typeface="+mn-ea"/>
                        </a:rPr>
                        <a:t>有效的账号和密码，用微信、银行卡、支付宝均支付失败</a:t>
                      </a:r>
                      <a:endParaRPr lang="zh-CN" altLang="en-US" sz="2200">
                        <a:sym typeface="+mn-ea"/>
                      </a:endParaRPr>
                    </a:p>
                  </a:txBody>
                  <a:tcPr anchor="ctr" anchorCtr="0"/>
                </a:tc>
                <a:tc>
                  <a:txBody>
                    <a:bodyPr/>
                    <a:p>
                      <a:pPr algn="ctr">
                        <a:buNone/>
                      </a:pPr>
                      <a:r>
                        <a:rPr lang="zh-CN" altLang="en-US" sz="2200">
                          <a:sym typeface="+mn-ea"/>
                        </a:rPr>
                        <a:t>支付</a:t>
                      </a:r>
                      <a:r>
                        <a:rPr lang="zh-CN" altLang="en-US" sz="2200">
                          <a:sym typeface="+mn-ea"/>
                        </a:rPr>
                        <a:t>失败</a:t>
                      </a:r>
                      <a:endParaRPr lang="zh-CN" altLang="en-US" sz="2200">
                        <a:sym typeface="+mn-ea"/>
                      </a:endParaRPr>
                    </a:p>
                  </a:txBody>
                  <a:tcPr anchor="ctr" anchorCtr="0"/>
                </a:tc>
              </a:tr>
              <a:tr h="457200">
                <a:tc gridSpan="4">
                  <a:txBody>
                    <a:bodyPr/>
                    <a:p>
                      <a:pPr algn="ctr">
                        <a:buNone/>
                      </a:pPr>
                      <a:r>
                        <a:rPr lang="en-US" altLang="zh-CN" sz="2200"/>
                        <a:t>......</a:t>
                      </a:r>
                      <a:endParaRPr lang="en-US" altLang="zh-CN" sz="2200"/>
                    </a:p>
                  </a:txBody>
                  <a:tcPr anchor="ctr" anchorCtr="0"/>
                </a:tc>
                <a:tc hMerge="1">
                  <a:tcPr anchor="ctr" anchorCtr="0"/>
                </a:tc>
                <a:tc hMerge="1">
                  <a:tcPr anchor="ctr" anchorCtr="0"/>
                </a:tc>
                <a:tc hMerge="1">
                  <a:tcPr anchor="ctr" anchorCtr="0"/>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矩形 2"/>
          <p:cNvSpPr/>
          <p:nvPr/>
        </p:nvSpPr>
        <p:spPr>
          <a:xfrm>
            <a:off x="1958340" y="1563370"/>
            <a:ext cx="8639810" cy="3251200"/>
          </a:xfrm>
          <a:prstGeom prst="rect">
            <a:avLst/>
          </a:prstGeom>
          <a:noFill/>
          <a:ln w="9525">
            <a:noFill/>
          </a:ln>
        </p:spPr>
        <p:txBody>
          <a:bodyPr wrap="square">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lvl="0" eaLnBrk="1" hangingPunct="1">
              <a:lnSpc>
                <a:spcPct val="150000"/>
              </a:lnSpc>
              <a:buFont typeface="Wingdings" panose="05000000000000000000" charset="0"/>
              <a:buChar char=""/>
            </a:pPr>
            <a:r>
              <a:rPr lang="zh-CN" altLang="en-US" sz="2600" dirty="0">
                <a:latin typeface="微软雅黑" charset="0"/>
                <a:ea typeface="微软雅黑" charset="0"/>
                <a:cs typeface="微软雅黑" charset="0"/>
              </a:rPr>
              <a:t>需要说明的是，在实际的测试过程中：</a:t>
            </a:r>
            <a:endParaRPr lang="zh-CN" altLang="en-US" sz="2600" dirty="0">
              <a:latin typeface="微软雅黑" charset="0"/>
              <a:ea typeface="微软雅黑" charset="0"/>
              <a:cs typeface="微软雅黑" charset="0"/>
            </a:endParaRPr>
          </a:p>
          <a:p>
            <a:pPr marL="514350" lvl="0" indent="-514350" eaLnBrk="1" hangingPunct="1">
              <a:lnSpc>
                <a:spcPct val="150000"/>
              </a:lnSpc>
              <a:buClr>
                <a:srgbClr val="000000"/>
              </a:buClr>
              <a:buSzPct val="100000"/>
              <a:buFont typeface="+mj-ea"/>
              <a:buAutoNum type="circleNumDbPlain"/>
            </a:pPr>
            <a:r>
              <a:rPr lang="zh-CN" altLang="en-US" sz="2600" dirty="0">
                <a:solidFill>
                  <a:schemeClr val="tx1"/>
                </a:solidFill>
                <a:latin typeface="微软雅黑" charset="0"/>
                <a:ea typeface="微软雅黑" charset="0"/>
                <a:cs typeface="微软雅黑" charset="0"/>
              </a:rPr>
              <a:t>首先</a:t>
            </a:r>
            <a:r>
              <a:rPr lang="zh-CN" altLang="en-US" sz="2600" dirty="0">
                <a:latin typeface="微软雅黑" charset="0"/>
                <a:ea typeface="微软雅黑" charset="0"/>
                <a:cs typeface="微软雅黑" charset="0"/>
              </a:rPr>
              <a:t>应该使用</a:t>
            </a:r>
            <a:r>
              <a:rPr lang="zh-CN" altLang="en-US" sz="2600" u="sng" dirty="0">
                <a:latin typeface="微软雅黑" charset="0"/>
                <a:ea typeface="微软雅黑" charset="0"/>
                <a:cs typeface="微软雅黑" charset="0"/>
              </a:rPr>
              <a:t>等价类划分法或边界值分析法</a:t>
            </a:r>
            <a:r>
              <a:rPr lang="zh-CN" altLang="en-US" sz="2600" dirty="0">
                <a:solidFill>
                  <a:srgbClr val="FF0000"/>
                </a:solidFill>
                <a:latin typeface="微软雅黑" charset="0"/>
                <a:ea typeface="微软雅黑" charset="0"/>
                <a:cs typeface="微软雅黑" charset="0"/>
              </a:rPr>
              <a:t>对单个功能</a:t>
            </a:r>
            <a:r>
              <a:rPr lang="zh-CN" altLang="en-US" sz="2600" dirty="0">
                <a:latin typeface="微软雅黑" charset="0"/>
                <a:ea typeface="微软雅黑" charset="0"/>
                <a:cs typeface="微软雅黑" charset="0"/>
              </a:rPr>
              <a:t>（例如注册功能、登录功能、支付功能等）设计测试用例</a:t>
            </a:r>
            <a:r>
              <a:rPr lang="zh-CN" altLang="en-US" sz="2600" dirty="0">
                <a:solidFill>
                  <a:schemeClr val="accent1"/>
                </a:solidFill>
                <a:latin typeface="微软雅黑" charset="0"/>
                <a:ea typeface="微软雅黑" charset="0"/>
                <a:cs typeface="微软雅黑" charset="0"/>
              </a:rPr>
              <a:t>进行测试；</a:t>
            </a:r>
            <a:endParaRPr lang="zh-CN" altLang="en-US" sz="2600" dirty="0">
              <a:latin typeface="微软雅黑" charset="0"/>
              <a:ea typeface="微软雅黑" charset="0"/>
              <a:cs typeface="微软雅黑" charset="0"/>
            </a:endParaRPr>
          </a:p>
          <a:p>
            <a:pPr marL="514350" lvl="0" indent="-514350" eaLnBrk="1" hangingPunct="1">
              <a:lnSpc>
                <a:spcPct val="150000"/>
              </a:lnSpc>
              <a:buClr>
                <a:srgbClr val="000000"/>
              </a:buClr>
              <a:buSzPct val="100000"/>
              <a:buFont typeface="+mj-ea"/>
              <a:buAutoNum type="circleNumDbPlain"/>
            </a:pPr>
            <a:r>
              <a:rPr lang="zh-CN" altLang="en-US" sz="2600" dirty="0">
                <a:solidFill>
                  <a:srgbClr val="FF0000"/>
                </a:solidFill>
                <a:latin typeface="微软雅黑" charset="0"/>
                <a:ea typeface="微软雅黑" charset="0"/>
                <a:cs typeface="微软雅黑" charset="0"/>
              </a:rPr>
              <a:t>然后结合场景法</a:t>
            </a:r>
            <a:r>
              <a:rPr lang="zh-CN" altLang="en-US" sz="2600" dirty="0">
                <a:latin typeface="微软雅黑" charset="0"/>
                <a:ea typeface="微软雅黑" charset="0"/>
                <a:cs typeface="微软雅黑" charset="0"/>
              </a:rPr>
              <a:t>设计测试用例对整个购物流程开展测试。</a:t>
            </a:r>
            <a:endParaRPr lang="zh-CN" altLang="en-US" sz="2600" dirty="0">
              <a:latin typeface="微软雅黑" charset="0"/>
              <a:ea typeface="微软雅黑" charset="0"/>
              <a:cs typeface="微软雅黑" charset="0"/>
            </a:endParaRPr>
          </a:p>
        </p:txBody>
      </p:sp>
      <p:grpSp>
        <p:nvGrpSpPr>
          <p:cNvPr id="39" name="组合 38"/>
          <p:cNvGrpSpPr/>
          <p:nvPr/>
        </p:nvGrpSpPr>
        <p:grpSpPr>
          <a:xfrm>
            <a:off x="0" y="287611"/>
            <a:ext cx="6922770" cy="504190"/>
            <a:chOff x="0" y="287611"/>
            <a:chExt cx="692277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602551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场景法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例题</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542030"/>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错误</a:t>
            </a:r>
            <a:r>
              <a:rPr lang="zh-CN" altLang="en-US" sz="4000" dirty="0">
                <a:solidFill>
                  <a:schemeClr val="tx1"/>
                </a:solidFill>
                <a:latin typeface="微软雅黑" charset="-122"/>
                <a:sym typeface="+mn-ea"/>
              </a:rPr>
              <a:t>推测法</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08</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386840"/>
            <a:ext cx="7371715" cy="309181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有经验的测试人员可以</a:t>
            </a:r>
            <a:r>
              <a:rPr lang="zh-CN" altLang="en-US" sz="2600">
                <a:solidFill>
                  <a:schemeClr val="accent1"/>
                </a:solidFill>
                <a:latin typeface="微软雅黑" charset="-122"/>
                <a:ea typeface="微软雅黑" charset="-122"/>
                <a:sym typeface="+mn-ea"/>
              </a:rPr>
              <a:t>根据自己的工作经验和直觉推测</a:t>
            </a:r>
            <a:r>
              <a:rPr lang="zh-CN" altLang="en-US" sz="2600">
                <a:latin typeface="微软雅黑" charset="-122"/>
                <a:ea typeface="微软雅黑" charset="-122"/>
                <a:sym typeface="+mn-ea"/>
              </a:rPr>
              <a:t>出程序可能存在的错误，从而有针对性地进行测试，这就是错误推测法（</a:t>
            </a:r>
            <a:r>
              <a:rPr lang="en-US" altLang="zh-CN" sz="2600">
                <a:latin typeface="微软雅黑" charset="-122"/>
                <a:ea typeface="微软雅黑" charset="-122"/>
                <a:sym typeface="+mn-ea"/>
              </a:rPr>
              <a:t>Error Guess Method</a:t>
            </a:r>
            <a:r>
              <a:rPr lang="zh-CN" altLang="en-US" sz="2600">
                <a:latin typeface="微软雅黑" charset="-122"/>
                <a:ea typeface="微软雅黑" charset="-122"/>
                <a:sym typeface="+mn-ea"/>
              </a:rPr>
              <a:t>），或叫</a:t>
            </a:r>
            <a:r>
              <a:rPr lang="zh-CN" altLang="en-US" sz="2600">
                <a:solidFill>
                  <a:schemeClr val="accent1"/>
                </a:solidFill>
                <a:latin typeface="微软雅黑" charset="-122"/>
                <a:ea typeface="微软雅黑" charset="-122"/>
                <a:sym typeface="+mn-ea"/>
              </a:rPr>
              <a:t>探索性测试方法</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Exploratory Test</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错误</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推测法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56464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519680" y="4896485"/>
            <a:ext cx="7371715" cy="691515"/>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“只可意会，</a:t>
            </a:r>
            <a:r>
              <a:rPr lang="zh-CN" sz="2600">
                <a:latin typeface="微软雅黑" charset="-122"/>
                <a:ea typeface="微软雅黑" charset="-122"/>
                <a:sym typeface="+mn-ea"/>
              </a:rPr>
              <a:t>不可言传”</a:t>
            </a:r>
            <a:endParaRPr lang="zh-CN" sz="2600">
              <a:latin typeface="微软雅黑" charset="-122"/>
              <a:ea typeface="微软雅黑" charset="-122"/>
              <a:sym typeface="+mn-ea"/>
            </a:endParaRPr>
          </a:p>
        </p:txBody>
      </p:sp>
      <p:sp>
        <p:nvSpPr>
          <p:cNvPr id="9" name="燕尾形 8"/>
          <p:cNvSpPr/>
          <p:nvPr/>
        </p:nvSpPr>
        <p:spPr>
          <a:xfrm>
            <a:off x="1941830" y="507428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32805" y="3531235"/>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等价类</a:t>
            </a:r>
            <a:r>
              <a:rPr lang="zh-CN" altLang="en-US" sz="4000" dirty="0">
                <a:solidFill>
                  <a:schemeClr val="tx1"/>
                </a:solidFill>
                <a:latin typeface="微软雅黑" charset="-122"/>
                <a:sym typeface="+mn-ea"/>
              </a:rPr>
              <a:t>划分法</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02</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881380"/>
            <a:ext cx="7371715" cy="189166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上个版本发现的缺陷也许对当前版本测试有启发，进行类似的探索性测试也许会发现一些严重的</a:t>
            </a:r>
            <a:r>
              <a:rPr lang="zh-CN" altLang="en-US" sz="2600">
                <a:latin typeface="微软雅黑" charset="-122"/>
                <a:ea typeface="微软雅黑" charset="-122"/>
                <a:sym typeface="+mn-ea"/>
              </a:rPr>
              <a:t>缺陷。</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错误</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推测法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05918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2901950"/>
            <a:ext cx="7371715" cy="1990725"/>
          </a:xfrm>
          <a:prstGeom prst="rect">
            <a:avLst/>
          </a:prstGeom>
        </p:spPr>
        <p:txBody>
          <a:bodyPr wrap="square">
            <a:noAutofit/>
          </a:bodyPr>
          <a:p>
            <a:pPr marL="0" lvl="1" indent="0" algn="just">
              <a:lnSpc>
                <a:spcPct val="150000"/>
              </a:lnSpc>
              <a:buFont typeface="Arial" panose="020B0704020202020204" pitchFamily="34" charset="0"/>
              <a:buNone/>
            </a:pPr>
            <a:r>
              <a:rPr lang="zh-CN" altLang="en-US" sz="2600">
                <a:latin typeface="微软雅黑" charset="-122"/>
                <a:ea typeface="微软雅黑" charset="-122"/>
                <a:sym typeface="+mn-ea"/>
              </a:rPr>
              <a:t>客户端在正常连接时一般没问题，可以试试断掉连接，让它重新连接看看是否出现系统崩溃的</a:t>
            </a:r>
            <a:r>
              <a:rPr lang="zh-CN" altLang="en-US" sz="2600">
                <a:latin typeface="微软雅黑" charset="-122"/>
                <a:ea typeface="微软雅黑" charset="-122"/>
                <a:sym typeface="+mn-ea"/>
              </a:rPr>
              <a:t>情况。</a:t>
            </a:r>
            <a:endParaRPr lang="zh-CN" altLang="en-US" sz="2600" dirty="0"/>
          </a:p>
          <a:p>
            <a:pPr lvl="0" indent="0" algn="just">
              <a:lnSpc>
                <a:spcPct val="150000"/>
              </a:lnSpc>
              <a:buFont typeface="Arial" panose="020B0704020202020204" pitchFamily="34" charset="0"/>
              <a:buNone/>
            </a:pPr>
            <a:endParaRPr lang="zh-CN" altLang="en-US" sz="2600">
              <a:latin typeface="微软雅黑" charset="-122"/>
              <a:ea typeface="微软雅黑" charset="-122"/>
              <a:sym typeface="+mn-ea"/>
            </a:endParaRPr>
          </a:p>
        </p:txBody>
      </p:sp>
      <p:sp>
        <p:nvSpPr>
          <p:cNvPr id="3" name="矩形 2"/>
          <p:cNvSpPr/>
          <p:nvPr/>
        </p:nvSpPr>
        <p:spPr>
          <a:xfrm>
            <a:off x="2519680" y="4967605"/>
            <a:ext cx="7371715" cy="1891665"/>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输入数据</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，或输出数据</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是最容易发生错误的情况，因此可以选择输入数据为</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，或输出数据为</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的例子作为测试</a:t>
            </a:r>
            <a:r>
              <a:rPr lang="zh-CN" altLang="en-US" sz="2600">
                <a:latin typeface="微软雅黑" charset="-122"/>
                <a:ea typeface="微软雅黑" charset="-122"/>
                <a:sym typeface="+mn-ea"/>
              </a:rPr>
              <a:t>用例</a:t>
            </a:r>
            <a:endParaRPr lang="zh-CN" altLang="en-US" sz="2600">
              <a:latin typeface="微软雅黑" charset="-122"/>
              <a:ea typeface="微软雅黑" charset="-122"/>
              <a:sym typeface="+mn-ea"/>
            </a:endParaRPr>
          </a:p>
        </p:txBody>
      </p:sp>
      <p:sp>
        <p:nvSpPr>
          <p:cNvPr id="9" name="燕尾形 8"/>
          <p:cNvSpPr/>
          <p:nvPr/>
        </p:nvSpPr>
        <p:spPr>
          <a:xfrm>
            <a:off x="1941830" y="506730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燕尾形 9"/>
          <p:cNvSpPr/>
          <p:nvPr/>
        </p:nvSpPr>
        <p:spPr>
          <a:xfrm>
            <a:off x="1951990" y="306324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ldLvl="0" animBg="1"/>
      <p:bldP spid="3" grpId="0"/>
      <p:bldP spid="9"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542030"/>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总结</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09</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4715" y="1014730"/>
            <a:ext cx="7967980" cy="1370965"/>
          </a:xfrm>
          <a:prstGeom prst="rect">
            <a:avLst/>
          </a:prstGeom>
        </p:spPr>
        <p:txBody>
          <a:bodyPr wrap="square">
            <a:spAutoFit/>
          </a:bodyPr>
          <a:lstStyle/>
          <a:p>
            <a:pPr lvl="0" indent="0" algn="just">
              <a:lnSpc>
                <a:spcPct val="160000"/>
              </a:lnSpc>
              <a:buFont typeface="Arial" panose="020B0704020202020204" pitchFamily="34" charset="0"/>
              <a:buNone/>
            </a:pPr>
            <a:r>
              <a:rPr lang="zh-CN" altLang="en-US" sz="2600">
                <a:solidFill>
                  <a:srgbClr val="E38E84"/>
                </a:solidFill>
                <a:latin typeface="微软雅黑" charset="-122"/>
                <a:ea typeface="微软雅黑" charset="-122"/>
                <a:sym typeface="+mn-ea"/>
              </a:rPr>
              <a:t>边界值分析法</a:t>
            </a:r>
            <a:r>
              <a:rPr lang="zh-CN" altLang="en-US" sz="2600">
                <a:latin typeface="微软雅黑" charset="-122"/>
                <a:ea typeface="微软雅黑" charset="-122"/>
                <a:sym typeface="+mn-ea"/>
              </a:rPr>
              <a:t>是对程序输入或输出边界值进行测试的一种黑</a:t>
            </a:r>
            <a:r>
              <a:rPr lang="zh-CN" altLang="en-US" sz="2600">
                <a:latin typeface="微软雅黑" charset="-122"/>
                <a:ea typeface="微软雅黑" charset="-122"/>
                <a:sym typeface="+mn-ea"/>
              </a:rPr>
              <a:t>盒测试方法。特点主要表现</a:t>
            </a:r>
            <a:r>
              <a:rPr lang="zh-CN" altLang="en-US" sz="2600">
                <a:latin typeface="微软雅黑" charset="-122"/>
                <a:ea typeface="微软雅黑" charset="-122"/>
                <a:sym typeface="+mn-ea"/>
              </a:rPr>
              <a:t>在：</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总结</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86865" y="1222375"/>
            <a:ext cx="441960" cy="422275"/>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045335" y="2385695"/>
            <a:ext cx="8087360" cy="4570730"/>
          </a:xfrm>
          <a:prstGeom prst="rect">
            <a:avLst/>
          </a:prstGeom>
        </p:spPr>
        <p:txBody>
          <a:bodyPr wrap="square">
            <a:spAutoFit/>
          </a:bodyPr>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所谓边界值，是</a:t>
            </a:r>
            <a:r>
              <a:rPr lang="zh-CN" altLang="en-US" sz="2600">
                <a:solidFill>
                  <a:schemeClr val="accent5"/>
                </a:solidFill>
                <a:latin typeface="微软雅黑" charset="-122"/>
                <a:ea typeface="微软雅黑" charset="-122"/>
                <a:sym typeface="+mn-ea"/>
              </a:rPr>
              <a:t>基于</a:t>
            </a:r>
            <a:r>
              <a:rPr lang="zh-CN" altLang="en-US" sz="2600">
                <a:latin typeface="微软雅黑" charset="-122"/>
                <a:ea typeface="微软雅黑" charset="-122"/>
                <a:sym typeface="+mn-ea"/>
              </a:rPr>
              <a:t>输入和输出变量的</a:t>
            </a:r>
            <a:r>
              <a:rPr lang="zh-CN" altLang="en-US" sz="2600">
                <a:solidFill>
                  <a:schemeClr val="accent5"/>
                </a:solidFill>
                <a:latin typeface="微软雅黑" charset="-122"/>
                <a:ea typeface="微软雅黑" charset="-122"/>
                <a:sym typeface="+mn-ea"/>
              </a:rPr>
              <a:t>定义域</a:t>
            </a:r>
            <a:r>
              <a:rPr lang="zh-CN" altLang="en-US" sz="2600">
                <a:latin typeface="微软雅黑" charset="-122"/>
                <a:ea typeface="微软雅黑" charset="-122"/>
                <a:sym typeface="+mn-ea"/>
              </a:rPr>
              <a:t>而言的，所以该方法</a:t>
            </a:r>
            <a:r>
              <a:rPr lang="zh-CN" altLang="en-US" sz="2600">
                <a:solidFill>
                  <a:schemeClr val="accent5"/>
                </a:solidFill>
                <a:latin typeface="微软雅黑" charset="-122"/>
                <a:ea typeface="微软雅黑" charset="-122"/>
                <a:sym typeface="+mn-ea"/>
              </a:rPr>
              <a:t>不适合分析数据或逻辑</a:t>
            </a:r>
            <a:r>
              <a:rPr lang="zh-CN" altLang="en-US" sz="2600">
                <a:latin typeface="微软雅黑" charset="-122"/>
                <a:ea typeface="微软雅黑" charset="-122"/>
                <a:sym typeface="+mn-ea"/>
              </a:rPr>
              <a:t>关系</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用边界值方法进行测试用例设计，</a:t>
            </a:r>
            <a:r>
              <a:rPr lang="zh-CN" altLang="en-US" sz="2600">
                <a:solidFill>
                  <a:schemeClr val="accent5"/>
                </a:solidFill>
                <a:latin typeface="微软雅黑" charset="-122"/>
                <a:ea typeface="微软雅黑" charset="-122"/>
                <a:sym typeface="+mn-ea"/>
              </a:rPr>
              <a:t>设计方法简单</a:t>
            </a:r>
            <a:r>
              <a:rPr lang="zh-CN" altLang="en-US" sz="2600">
                <a:latin typeface="微软雅黑" charset="-122"/>
                <a:ea typeface="微软雅黑" charset="-122"/>
                <a:sym typeface="+mn-ea"/>
              </a:rPr>
              <a:t>，工作量相对较小，然而生成的测试</a:t>
            </a:r>
            <a:r>
              <a:rPr lang="zh-CN" altLang="en-US" sz="2600">
                <a:solidFill>
                  <a:schemeClr val="accent5"/>
                </a:solidFill>
                <a:latin typeface="微软雅黑" charset="-122"/>
                <a:ea typeface="微软雅黑" charset="-122"/>
                <a:sym typeface="+mn-ea"/>
              </a:rPr>
              <a:t>用例数量比较多</a:t>
            </a:r>
            <a:r>
              <a:rPr lang="zh-CN" altLang="en-US" sz="2600">
                <a:latin typeface="微软雅黑" charset="-122"/>
                <a:ea typeface="微软雅黑" charset="-122"/>
                <a:sym typeface="+mn-ea"/>
              </a:rPr>
              <a:t>，执行测试花费时间</a:t>
            </a:r>
            <a:r>
              <a:rPr lang="zh-CN" altLang="en-US" sz="2600">
                <a:latin typeface="微软雅黑" charset="-122"/>
                <a:ea typeface="微软雅黑" charset="-122"/>
                <a:sym typeface="+mn-ea"/>
              </a:rPr>
              <a:t>长</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因为设计方法简单，</a:t>
            </a:r>
            <a:r>
              <a:rPr lang="zh-CN" altLang="en-US" sz="2600">
                <a:latin typeface="微软雅黑" charset="-122"/>
                <a:ea typeface="微软雅黑" charset="-122"/>
                <a:sym typeface="+mn-ea"/>
              </a:rPr>
              <a:t>容易实现自动化</a:t>
            </a:r>
            <a:endParaRPr lang="zh-CN" altLang="en-US" sz="2600">
              <a:latin typeface="微软雅黑" charset="-122"/>
              <a:ea typeface="微软雅黑" charset="-122"/>
              <a:sym typeface="+mn-ea"/>
            </a:endParaRPr>
          </a:p>
          <a:p>
            <a:pPr lvl="0" indent="0" algn="just">
              <a:lnSpc>
                <a:spcPct val="160000"/>
              </a:lnSpc>
              <a:buFont typeface="Arial" panose="020B0704020202020204" pitchFamily="34" charset="0"/>
              <a:buNone/>
            </a:pP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4715" y="1014730"/>
            <a:ext cx="7967980" cy="1370965"/>
          </a:xfrm>
          <a:prstGeom prst="rect">
            <a:avLst/>
          </a:prstGeom>
        </p:spPr>
        <p:txBody>
          <a:bodyPr wrap="square">
            <a:spAutoFit/>
          </a:bodyPr>
          <a:lstStyle/>
          <a:p>
            <a:pPr lvl="0" indent="0" algn="just">
              <a:lnSpc>
                <a:spcPct val="160000"/>
              </a:lnSpc>
              <a:buFont typeface="Arial" panose="020B0704020202020204" pitchFamily="34" charset="0"/>
              <a:buNone/>
            </a:pPr>
            <a:r>
              <a:rPr lang="zh-CN" altLang="en-US" sz="2600">
                <a:solidFill>
                  <a:srgbClr val="E38E84"/>
                </a:solidFill>
                <a:latin typeface="微软雅黑" charset="-122"/>
                <a:ea typeface="微软雅黑" charset="-122"/>
                <a:sym typeface="+mn-ea"/>
              </a:rPr>
              <a:t>等价类划分法</a:t>
            </a:r>
            <a:r>
              <a:rPr lang="zh-CN" altLang="en-US" sz="2600">
                <a:latin typeface="微软雅黑" charset="-122"/>
                <a:ea typeface="微软雅黑" charset="-122"/>
                <a:sym typeface="+mn-ea"/>
              </a:rPr>
              <a:t>是一种典型的、重要</a:t>
            </a:r>
            <a:r>
              <a:rPr lang="zh-CN" altLang="en-US" sz="2600">
                <a:latin typeface="微软雅黑" charset="-122"/>
                <a:ea typeface="微软雅黑" charset="-122"/>
                <a:sym typeface="+mn-ea"/>
              </a:rPr>
              <a:t>的黑</a:t>
            </a:r>
            <a:r>
              <a:rPr lang="zh-CN" altLang="en-US" sz="2600">
                <a:latin typeface="微软雅黑" charset="-122"/>
                <a:ea typeface="微软雅黑" charset="-122"/>
                <a:sym typeface="+mn-ea"/>
              </a:rPr>
              <a:t>盒测试方法。特点主要表现</a:t>
            </a:r>
            <a:r>
              <a:rPr lang="zh-CN" altLang="en-US" sz="2600">
                <a:latin typeface="微软雅黑" charset="-122"/>
                <a:ea typeface="微软雅黑" charset="-122"/>
                <a:sym typeface="+mn-ea"/>
              </a:rPr>
              <a:t>在：</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总结</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86865" y="1222375"/>
            <a:ext cx="441960" cy="422275"/>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045335" y="2385695"/>
            <a:ext cx="8087360" cy="3930650"/>
          </a:xfrm>
          <a:prstGeom prst="rect">
            <a:avLst/>
          </a:prstGeom>
        </p:spPr>
        <p:txBody>
          <a:bodyPr wrap="square">
            <a:spAutoFit/>
          </a:bodyPr>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相对于边界值方法，更多地</a:t>
            </a:r>
            <a:r>
              <a:rPr lang="zh-CN" altLang="en-US" sz="2600">
                <a:solidFill>
                  <a:schemeClr val="accent5"/>
                </a:solidFill>
                <a:latin typeface="微软雅黑" charset="-122"/>
                <a:ea typeface="微软雅黑" charset="-122"/>
                <a:sym typeface="+mn-ea"/>
              </a:rPr>
              <a:t>考虑了数据的依赖关系</a:t>
            </a:r>
            <a:r>
              <a:rPr lang="zh-CN" altLang="en-US" sz="2600">
                <a:latin typeface="微软雅黑" charset="-122"/>
                <a:ea typeface="微软雅黑" charset="-122"/>
                <a:sym typeface="+mn-ea"/>
              </a:rPr>
              <a:t>，</a:t>
            </a:r>
            <a:r>
              <a:rPr lang="zh-CN" altLang="en-US" sz="2600">
                <a:latin typeface="微软雅黑" charset="-122"/>
                <a:ea typeface="微软雅黑" charset="-122"/>
                <a:sym typeface="+mn-ea"/>
              </a:rPr>
              <a:t>所以设计</a:t>
            </a:r>
            <a:r>
              <a:rPr lang="zh-CN" altLang="en-US" sz="2600">
                <a:latin typeface="微软雅黑" charset="-122"/>
                <a:ea typeface="微软雅黑" charset="-122"/>
                <a:sym typeface="+mn-ea"/>
              </a:rPr>
              <a:t>方法相对</a:t>
            </a:r>
            <a:r>
              <a:rPr lang="zh-CN" altLang="en-US" sz="2600">
                <a:latin typeface="微软雅黑" charset="-122"/>
                <a:ea typeface="微软雅黑" charset="-122"/>
                <a:sym typeface="+mn-ea"/>
              </a:rPr>
              <a:t>复杂</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所用的测试用例数量属于</a:t>
            </a:r>
            <a:r>
              <a:rPr lang="zh-CN" altLang="en-US" sz="2600">
                <a:solidFill>
                  <a:schemeClr val="accent5"/>
                </a:solidFill>
                <a:latin typeface="微软雅黑" charset="-122"/>
                <a:ea typeface="微软雅黑" charset="-122"/>
                <a:sym typeface="+mn-ea"/>
              </a:rPr>
              <a:t>中等</a:t>
            </a:r>
            <a:r>
              <a:rPr lang="zh-CN" altLang="en-US" sz="2600">
                <a:latin typeface="微软雅黑" charset="-122"/>
                <a:ea typeface="微软雅黑" charset="-122"/>
                <a:sym typeface="+mn-ea"/>
              </a:rPr>
              <a:t>，由于考虑了数据关系，与边界值相比，</a:t>
            </a:r>
            <a:r>
              <a:rPr lang="zh-CN" altLang="en-US" sz="2600">
                <a:solidFill>
                  <a:schemeClr val="accent5"/>
                </a:solidFill>
                <a:latin typeface="微软雅黑" charset="-122"/>
                <a:ea typeface="微软雅黑" charset="-122"/>
                <a:sym typeface="+mn-ea"/>
              </a:rPr>
              <a:t>测试用例数量少些</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标识等价类时需要更多的判断和技巧，等价类标识出以后的处理也是机械</a:t>
            </a:r>
            <a:r>
              <a:rPr lang="zh-CN" altLang="en-US" sz="2600">
                <a:latin typeface="微软雅黑" charset="-122"/>
                <a:ea typeface="微软雅黑" charset="-122"/>
                <a:sym typeface="+mn-ea"/>
              </a:rPr>
              <a:t>的</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4715" y="1014730"/>
            <a:ext cx="7967980" cy="1370965"/>
          </a:xfrm>
          <a:prstGeom prst="rect">
            <a:avLst/>
          </a:prstGeom>
        </p:spPr>
        <p:txBody>
          <a:bodyPr wrap="square">
            <a:spAutoFit/>
          </a:bodyPr>
          <a:lstStyle/>
          <a:p>
            <a:pPr lvl="0" indent="0" algn="just">
              <a:lnSpc>
                <a:spcPct val="160000"/>
              </a:lnSpc>
              <a:buFont typeface="Arial" panose="020B0704020202020204" pitchFamily="34" charset="0"/>
              <a:buNone/>
            </a:pPr>
            <a:r>
              <a:rPr lang="zh-CN" altLang="en-US" sz="2600">
                <a:solidFill>
                  <a:srgbClr val="E38E84"/>
                </a:solidFill>
                <a:latin typeface="微软雅黑" charset="-122"/>
                <a:ea typeface="微软雅黑" charset="-122"/>
                <a:sym typeface="+mn-ea"/>
              </a:rPr>
              <a:t>决策表</a:t>
            </a:r>
            <a:r>
              <a:rPr lang="en-US" altLang="zh-CN" sz="2600">
                <a:solidFill>
                  <a:srgbClr val="E38E84"/>
                </a:solidFill>
                <a:latin typeface="微软雅黑" charset="-122"/>
                <a:ea typeface="微软雅黑" charset="-122"/>
                <a:sym typeface="+mn-ea"/>
              </a:rPr>
              <a:t>/</a:t>
            </a:r>
            <a:r>
              <a:rPr lang="zh-CN" altLang="en-US" sz="2600">
                <a:solidFill>
                  <a:srgbClr val="E38E84"/>
                </a:solidFill>
                <a:latin typeface="微软雅黑" charset="-122"/>
                <a:ea typeface="微软雅黑" charset="-122"/>
                <a:sym typeface="+mn-ea"/>
              </a:rPr>
              <a:t>判定表法</a:t>
            </a:r>
            <a:r>
              <a:rPr lang="zh-CN" altLang="en-US" sz="2600">
                <a:latin typeface="微软雅黑" charset="-122"/>
                <a:ea typeface="微软雅黑" charset="-122"/>
                <a:sym typeface="+mn-ea"/>
              </a:rPr>
              <a:t>是分析和表达多逻辑条件下执行不同操作的</a:t>
            </a:r>
            <a:r>
              <a:rPr lang="zh-CN" altLang="en-US" sz="2600">
                <a:latin typeface="微软雅黑" charset="-122"/>
                <a:ea typeface="微软雅黑" charset="-122"/>
                <a:sym typeface="+mn-ea"/>
              </a:rPr>
              <a:t>情况。特点主要表现</a:t>
            </a:r>
            <a:r>
              <a:rPr lang="zh-CN" altLang="en-US" sz="2600">
                <a:latin typeface="微软雅黑" charset="-122"/>
                <a:ea typeface="微软雅黑" charset="-122"/>
                <a:sym typeface="+mn-ea"/>
              </a:rPr>
              <a:t>在：</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总结</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86865" y="1222375"/>
            <a:ext cx="441960" cy="422275"/>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045335" y="2385695"/>
            <a:ext cx="8087360" cy="3290570"/>
          </a:xfrm>
          <a:prstGeom prst="rect">
            <a:avLst/>
          </a:prstGeom>
        </p:spPr>
        <p:txBody>
          <a:bodyPr wrap="square">
            <a:spAutoFit/>
          </a:bodyPr>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最突出的特点是把复杂的问题一一罗列，便于理解避免遗漏，可以方便得到测试</a:t>
            </a:r>
            <a:r>
              <a:rPr lang="zh-CN" altLang="en-US" sz="2600">
                <a:latin typeface="微软雅黑" charset="-122"/>
                <a:ea typeface="微软雅黑" charset="-122"/>
                <a:sym typeface="+mn-ea"/>
              </a:rPr>
              <a:t>用例</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能考虑到数据的逻辑依赖关系，可以得到完备的测试</a:t>
            </a:r>
            <a:r>
              <a:rPr lang="zh-CN" altLang="en-US" sz="2600">
                <a:latin typeface="微软雅黑" charset="-122"/>
                <a:ea typeface="微软雅黑" charset="-122"/>
                <a:sym typeface="+mn-ea"/>
              </a:rPr>
              <a:t>用例</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决策表法设计工作量大，不容易利用自动化</a:t>
            </a:r>
            <a:r>
              <a:rPr lang="zh-CN" altLang="en-US" sz="2600">
                <a:latin typeface="微软雅黑" charset="-122"/>
                <a:ea typeface="微软雅黑" charset="-122"/>
                <a:sym typeface="+mn-ea"/>
              </a:rPr>
              <a:t>工具</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4715" y="1014730"/>
            <a:ext cx="7967980" cy="730885"/>
          </a:xfrm>
          <a:prstGeom prst="rect">
            <a:avLst/>
          </a:prstGeom>
        </p:spPr>
        <p:txBody>
          <a:bodyPr wrap="square">
            <a:spAutoFit/>
          </a:bodyPr>
          <a:lstStyle/>
          <a:p>
            <a:pPr lvl="0" indent="0" algn="just">
              <a:lnSpc>
                <a:spcPct val="160000"/>
              </a:lnSpc>
              <a:buFont typeface="Arial" panose="020B0704020202020204" pitchFamily="34" charset="0"/>
              <a:buNone/>
            </a:pPr>
            <a:r>
              <a:rPr lang="zh-CN" altLang="en-US" sz="2600">
                <a:solidFill>
                  <a:schemeClr val="tx1"/>
                </a:solidFill>
                <a:latin typeface="微软雅黑" charset="-122"/>
                <a:ea typeface="微软雅黑" charset="-122"/>
                <a:sym typeface="+mn-ea"/>
              </a:rPr>
              <a:t>为测试任务选择测试方法</a:t>
            </a:r>
            <a:r>
              <a:rPr lang="zh-CN" altLang="en-US" sz="2600">
                <a:solidFill>
                  <a:schemeClr val="tx1"/>
                </a:solidFill>
                <a:latin typeface="微软雅黑" charset="-122"/>
                <a:ea typeface="微软雅黑" charset="-122"/>
                <a:sym typeface="+mn-ea"/>
              </a:rPr>
              <a:t>的综合策略</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总结</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86865" y="1222375"/>
            <a:ext cx="441960" cy="422275"/>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045335" y="1968500"/>
            <a:ext cx="8087360" cy="5850890"/>
          </a:xfrm>
          <a:prstGeom prst="rect">
            <a:avLst/>
          </a:prstGeom>
        </p:spPr>
        <p:txBody>
          <a:bodyPr wrap="square">
            <a:spAutoFit/>
          </a:bodyPr>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对于</a:t>
            </a:r>
            <a:r>
              <a:rPr lang="zh-CN" altLang="en-US" sz="2600">
                <a:solidFill>
                  <a:schemeClr val="accent1"/>
                </a:solidFill>
                <a:latin typeface="微软雅黑" charset="-122"/>
                <a:ea typeface="微软雅黑" charset="-122"/>
                <a:sym typeface="+mn-ea"/>
              </a:rPr>
              <a:t>业务流程清晰</a:t>
            </a:r>
            <a:r>
              <a:rPr lang="zh-CN" altLang="en-US" sz="2600">
                <a:latin typeface="微软雅黑" charset="-122"/>
                <a:ea typeface="微软雅黑" charset="-122"/>
                <a:sym typeface="+mn-ea"/>
              </a:rPr>
              <a:t>的被测系统，可以利用</a:t>
            </a:r>
            <a:r>
              <a:rPr lang="zh-CN" altLang="en-US" sz="2600">
                <a:solidFill>
                  <a:schemeClr val="accent1"/>
                </a:solidFill>
                <a:latin typeface="微软雅黑" charset="-122"/>
                <a:ea typeface="微软雅黑" charset="-122"/>
                <a:sym typeface="+mn-ea"/>
              </a:rPr>
              <a:t>场景法</a:t>
            </a:r>
            <a:r>
              <a:rPr lang="zh-CN" altLang="en-US" sz="2600">
                <a:latin typeface="微软雅黑" charset="-122"/>
                <a:ea typeface="微软雅黑" charset="-122"/>
                <a:sym typeface="+mn-ea"/>
              </a:rPr>
              <a:t>贯穿整个测试案例过程，对主要业务流程进行</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系统中的</a:t>
            </a:r>
            <a:r>
              <a:rPr lang="zh-CN" altLang="en-US" sz="2600">
                <a:solidFill>
                  <a:srgbClr val="FF0000"/>
                </a:solidFill>
                <a:latin typeface="微软雅黑" charset="-122"/>
                <a:ea typeface="微软雅黑" charset="-122"/>
                <a:sym typeface="+mn-ea"/>
              </a:rPr>
              <a:t>主要功能</a:t>
            </a:r>
            <a:r>
              <a:rPr lang="zh-CN" altLang="en-US" sz="2600">
                <a:latin typeface="微软雅黑" charset="-122"/>
                <a:ea typeface="微软雅黑" charset="-122"/>
                <a:sym typeface="+mn-ea"/>
              </a:rPr>
              <a:t>要进行</a:t>
            </a:r>
            <a:r>
              <a:rPr lang="zh-CN" altLang="en-US" sz="2600">
                <a:solidFill>
                  <a:srgbClr val="FF0000"/>
                </a:solidFill>
                <a:latin typeface="微软雅黑" charset="-122"/>
                <a:ea typeface="微软雅黑" charset="-122"/>
                <a:sym typeface="+mn-ea"/>
              </a:rPr>
              <a:t>等价类划分</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在</a:t>
            </a:r>
            <a:r>
              <a:rPr lang="zh-CN" altLang="en-US" sz="2600" u="sng">
                <a:latin typeface="微软雅黑" charset="-122"/>
                <a:ea typeface="微软雅黑" charset="-122"/>
                <a:sym typeface="+mn-ea"/>
              </a:rPr>
              <a:t>任何情况下都必须使用边界值分析法</a:t>
            </a:r>
            <a:r>
              <a:rPr lang="zh-CN" altLang="en-US" sz="2600">
                <a:latin typeface="微软雅黑" charset="-122"/>
                <a:ea typeface="微软雅黑" charset="-122"/>
                <a:sym typeface="+mn-ea"/>
              </a:rPr>
              <a:t>。经验表明，用这种方法设计的测试用例发现程序错误能力</a:t>
            </a:r>
            <a:r>
              <a:rPr lang="zh-CN" altLang="en-US" sz="2600">
                <a:latin typeface="微软雅黑" charset="-122"/>
                <a:ea typeface="微软雅黑" charset="-122"/>
                <a:sym typeface="+mn-ea"/>
              </a:rPr>
              <a:t>很强；</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r>
              <a:rPr lang="zh-CN" altLang="en-US" sz="2600">
                <a:latin typeface="微软雅黑" charset="-122"/>
                <a:ea typeface="微软雅黑" charset="-122"/>
                <a:sym typeface="+mn-ea"/>
              </a:rPr>
              <a:t>对于</a:t>
            </a:r>
            <a:r>
              <a:rPr lang="zh-CN" altLang="en-US" sz="2600">
                <a:solidFill>
                  <a:srgbClr val="00B0F0"/>
                </a:solidFill>
                <a:latin typeface="微软雅黑" charset="-122"/>
                <a:ea typeface="微软雅黑" charset="-122"/>
                <a:sym typeface="+mn-ea"/>
              </a:rPr>
              <a:t>参数配置类</a:t>
            </a:r>
            <a:r>
              <a:rPr lang="zh-CN" altLang="en-US" sz="2600">
                <a:latin typeface="微软雅黑" charset="-122"/>
                <a:ea typeface="微软雅黑" charset="-122"/>
                <a:sym typeface="+mn-ea"/>
              </a:rPr>
              <a:t>的软件功能，可以用</a:t>
            </a:r>
            <a:r>
              <a:rPr lang="zh-CN" altLang="en-US" sz="2600">
                <a:solidFill>
                  <a:srgbClr val="00B0F0"/>
                </a:solidFill>
                <a:latin typeface="微软雅黑" charset="-122"/>
                <a:ea typeface="微软雅黑" charset="-122"/>
                <a:sym typeface="+mn-ea"/>
              </a:rPr>
              <a:t>正交测试法</a:t>
            </a:r>
            <a:r>
              <a:rPr lang="zh-CN" altLang="en-US" sz="2600">
                <a:latin typeface="微软雅黑" charset="-122"/>
                <a:ea typeface="微软雅黑" charset="-122"/>
                <a:sym typeface="+mn-ea"/>
              </a:rPr>
              <a:t>选择较少的组合方式达到</a:t>
            </a:r>
            <a:r>
              <a:rPr lang="zh-CN" altLang="en-US" sz="2600">
                <a:latin typeface="微软雅黑" charset="-122"/>
                <a:ea typeface="微软雅黑" charset="-122"/>
                <a:sym typeface="+mn-ea"/>
              </a:rPr>
              <a:t>最佳效果。</a:t>
            </a: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endParaRPr lang="zh-CN" altLang="en-US" sz="2600">
              <a:latin typeface="微软雅黑" charset="-122"/>
              <a:ea typeface="微软雅黑" charset="-122"/>
              <a:sym typeface="+mn-ea"/>
            </a:endParaRPr>
          </a:p>
          <a:p>
            <a:pPr marL="457200" lvl="0" indent="-457200" algn="just">
              <a:lnSpc>
                <a:spcPct val="160000"/>
              </a:lnSpc>
              <a:buFont typeface="Wingdings" panose="05000000000000000000" charset="0"/>
              <a:buChar char=""/>
            </a:pP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542030"/>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习题</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10</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238250"/>
            <a:ext cx="8081645" cy="2676525"/>
          </a:xfrm>
          <a:prstGeom prst="rect">
            <a:avLst/>
          </a:prstGeom>
        </p:spPr>
        <p:txBody>
          <a:bodyPr wrap="square">
            <a:spAutoFit/>
          </a:bodyPr>
          <a:lstStyle/>
          <a:p>
            <a:pPr eaLnBrk="1" hangingPunct="1">
              <a:lnSpc>
                <a:spcPct val="150000"/>
              </a:lnSpc>
            </a:pP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使用边界值分析法测试一个函数</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Test</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int x, int y</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），该函数有两个变量</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x</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和</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x</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和</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的取值范围分别是</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5&lt;=x&lt;=20</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5&lt;=y&lt;=15</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a:p>
            <a:pPr eaLnBrk="1" hangingPunct="1">
              <a:lnSpc>
                <a:spcPct val="150000"/>
              </a:lnSpc>
            </a:pP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使用健壮性边界值</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测试。</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1</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49161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矩形 8"/>
          <p:cNvSpPr/>
          <p:nvPr/>
        </p:nvSpPr>
        <p:spPr>
          <a:xfrm>
            <a:off x="2276475" y="4361180"/>
            <a:ext cx="2686050" cy="737235"/>
          </a:xfrm>
          <a:prstGeom prst="rect">
            <a:avLst/>
          </a:prstGeom>
        </p:spPr>
        <p:txBody>
          <a:bodyPr wrap="square">
            <a:spAutoFit/>
          </a:bodyPr>
          <a:p>
            <a:pPr lvl="0" indent="0" algn="just">
              <a:lnSpc>
                <a:spcPct val="150000"/>
              </a:lnSpc>
              <a:buFont typeface="Arial" panose="020B0704020202020204" pitchFamily="34" charset="0"/>
              <a:buNone/>
            </a:pPr>
            <a:r>
              <a:rPr kumimoji="0" lang="en-US" altLang="zh-CN" sz="2800" b="0" i="0" u="none" strike="noStrike" kern="1200" cap="none" spc="0" normalizeH="0" baseline="0" noProof="0" dirty="0">
                <a:ln>
                  <a:noFill/>
                </a:ln>
                <a:effectLst/>
                <a:uLnTx/>
                <a:uFillTx/>
                <a:latin typeface="微软雅黑" charset="-122"/>
                <a:ea typeface="微软雅黑" charset="-122"/>
              </a:rPr>
              <a:t>x</a:t>
            </a:r>
            <a:r>
              <a:rPr kumimoji="0" lang="zh-CN" altLang="en-US" sz="2800" b="0" i="0" u="none" strike="noStrike" kern="1200" cap="none" spc="0" normalizeH="0" baseline="0" noProof="0" dirty="0">
                <a:ln>
                  <a:noFill/>
                </a:ln>
                <a:effectLst/>
                <a:uLnTx/>
                <a:uFillTx/>
                <a:latin typeface="微软雅黑" charset="-122"/>
                <a:ea typeface="微软雅黑" charset="-122"/>
              </a:rPr>
              <a:t>的取值范围：</a:t>
            </a:r>
            <a:endParaRPr kumimoji="0" lang="zh-CN" altLang="en-US" sz="2800" b="0" i="0" u="none" strike="noStrike" kern="1200" cap="none" spc="0" normalizeH="0" baseline="0" noProof="0" dirty="0">
              <a:ln>
                <a:noFill/>
              </a:ln>
              <a:effectLst/>
              <a:uLnTx/>
              <a:uFillTx/>
              <a:latin typeface="微软雅黑" charset="-122"/>
              <a:ea typeface="微软雅黑" charset="-122"/>
            </a:endParaRPr>
          </a:p>
        </p:txBody>
      </p:sp>
      <p:sp>
        <p:nvSpPr>
          <p:cNvPr id="23" name="矩形 22"/>
          <p:cNvSpPr/>
          <p:nvPr/>
        </p:nvSpPr>
        <p:spPr>
          <a:xfrm>
            <a:off x="2276475" y="5379085"/>
            <a:ext cx="8081645" cy="737235"/>
          </a:xfrm>
          <a:prstGeom prst="rect">
            <a:avLst/>
          </a:prstGeom>
        </p:spPr>
        <p:txBody>
          <a:bodyPr wrap="square">
            <a:spAutoFit/>
          </a:bodyPr>
          <a:p>
            <a:pPr lvl="0" indent="0" algn="just">
              <a:lnSpc>
                <a:spcPct val="150000"/>
              </a:lnSpc>
              <a:buFont typeface="Arial" panose="020B0704020202020204" pitchFamily="34" charset="0"/>
              <a:buNone/>
            </a:pPr>
            <a:r>
              <a:rPr kumimoji="0" lang="zh-CN" altLang="en-US" sz="2800" b="0" i="0" u="none" strike="noStrike" kern="1200" cap="none" spc="0" normalizeH="0" baseline="0" noProof="0" dirty="0">
                <a:ln>
                  <a:noFill/>
                </a:ln>
                <a:effectLst/>
                <a:uLnTx/>
                <a:uFillTx/>
                <a:latin typeface="微软雅黑" charset="-122"/>
                <a:ea typeface="微软雅黑" charset="-122"/>
              </a:rPr>
              <a:t>成绩的边界：</a:t>
            </a:r>
            <a:endParaRPr kumimoji="0" lang="en-US" altLang="zh-CN" sz="2800" b="0" i="0" u="none" strike="noStrike" kern="1200" cap="none" spc="0" normalizeH="0" baseline="0" noProof="0" dirty="0">
              <a:ln>
                <a:noFill/>
              </a:ln>
              <a:effectLst/>
              <a:uLnTx/>
              <a:uFillTx/>
              <a:latin typeface="微软雅黑" charset="-122"/>
              <a:ea typeface="微软雅黑" charset="-122"/>
            </a:endParaRPr>
          </a:p>
        </p:txBody>
      </p:sp>
      <p:sp>
        <p:nvSpPr>
          <p:cNvPr id="24" name="文本框 23"/>
          <p:cNvSpPr txBox="1"/>
          <p:nvPr/>
        </p:nvSpPr>
        <p:spPr>
          <a:xfrm>
            <a:off x="5093335" y="4361180"/>
            <a:ext cx="609600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en-US" altLang="zh-CN" sz="2800" noProof="0" dirty="0">
                <a:ln>
                  <a:noFill/>
                </a:ln>
                <a:effectLst/>
                <a:uLnTx/>
                <a:uFillTx/>
                <a:latin typeface="微软雅黑" charset="0"/>
                <a:ea typeface="微软雅黑" charset="0"/>
                <a:cs typeface="微软雅黑" charset="0"/>
                <a:sym typeface="+mn-ea"/>
              </a:rPr>
              <a:t>5&lt;=x&lt;=20</a:t>
            </a:r>
            <a:endParaRPr lang="zh-CN" altLang="en-US" sz="2800" noProof="0" dirty="0">
              <a:ln>
                <a:noFill/>
              </a:ln>
              <a:effectLst/>
              <a:uLnTx/>
              <a:uFillTx/>
              <a:latin typeface="微软雅黑" charset="-122"/>
              <a:ea typeface="微软雅黑" charset="-122"/>
              <a:sym typeface="+mn-ea"/>
            </a:endParaRPr>
          </a:p>
        </p:txBody>
      </p:sp>
      <p:sp>
        <p:nvSpPr>
          <p:cNvPr id="25" name="文本框 24"/>
          <p:cNvSpPr txBox="1"/>
          <p:nvPr/>
        </p:nvSpPr>
        <p:spPr>
          <a:xfrm>
            <a:off x="4495800" y="5379085"/>
            <a:ext cx="609600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en-US" altLang="zh-CN" sz="2800" noProof="0" dirty="0">
                <a:ln>
                  <a:noFill/>
                </a:ln>
                <a:effectLst/>
                <a:uLnTx/>
                <a:uFillTx/>
                <a:latin typeface="微软雅黑" charset="-122"/>
                <a:ea typeface="微软雅黑" charset="-122"/>
                <a:sym typeface="+mn-ea"/>
              </a:rPr>
              <a:t>5</a:t>
            </a:r>
            <a:r>
              <a:rPr lang="zh-CN" altLang="en-US" sz="2800" noProof="0" dirty="0">
                <a:ln>
                  <a:noFill/>
                </a:ln>
                <a:effectLst/>
                <a:uLnTx/>
                <a:uFillTx/>
                <a:latin typeface="微软雅黑" charset="-122"/>
                <a:ea typeface="微软雅黑" charset="-122"/>
                <a:sym typeface="+mn-ea"/>
              </a:rPr>
              <a:t>和</a:t>
            </a:r>
            <a:r>
              <a:rPr lang="en-US" altLang="zh-CN" sz="2800" noProof="0" dirty="0">
                <a:ln>
                  <a:noFill/>
                </a:ln>
                <a:effectLst/>
                <a:uLnTx/>
                <a:uFillTx/>
                <a:latin typeface="微软雅黑" charset="-122"/>
                <a:ea typeface="微软雅黑" charset="-122"/>
                <a:sym typeface="+mn-ea"/>
              </a:rPr>
              <a:t>20</a:t>
            </a:r>
            <a:endParaRPr lang="en-US" altLang="zh-CN" sz="2800" noProof="0" dirty="0">
              <a:ln>
                <a:noFill/>
              </a:ln>
              <a:effectLst/>
              <a:uLnTx/>
              <a:uFillTx/>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23" grpId="0"/>
      <p:bldP spid="25"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98295" y="95440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矩形 8"/>
          <p:cNvSpPr/>
          <p:nvPr/>
        </p:nvSpPr>
        <p:spPr>
          <a:xfrm>
            <a:off x="2181225" y="791845"/>
            <a:ext cx="8307705" cy="691515"/>
          </a:xfrm>
          <a:prstGeom prst="rect">
            <a:avLst/>
          </a:prstGeom>
        </p:spPr>
        <p:txBody>
          <a:bodyPr wrap="square">
            <a:spAutoFit/>
          </a:bodyPr>
          <a:p>
            <a:pPr lvl="0" indent="0" algn="just">
              <a:lnSpc>
                <a:spcPct val="150000"/>
              </a:lnSpc>
              <a:buFont typeface="Arial" panose="020B0704020202020204" pitchFamily="34" charset="0"/>
              <a:buNone/>
            </a:pPr>
            <a:r>
              <a:rPr kumimoji="0" lang="zh-CN" altLang="en-US" sz="2600" b="0" i="0" u="none" strike="noStrike" kern="1200" cap="none" spc="0" normalizeH="0" baseline="0" noProof="0" dirty="0">
                <a:ln>
                  <a:noFill/>
                </a:ln>
                <a:effectLst/>
                <a:uLnTx/>
                <a:uFillTx/>
                <a:latin typeface="微软雅黑" charset="-122"/>
                <a:ea typeface="微软雅黑" charset="-122"/>
              </a:rPr>
              <a:t>按健壮边界值分析，成绩健壮性</a:t>
            </a:r>
            <a:r>
              <a:rPr kumimoji="0" lang="zh-CN" altLang="en-US" sz="2600" b="0" i="0" u="none" strike="noStrike" kern="1200" cap="none" spc="0" normalizeH="0" baseline="0" noProof="0" dirty="0">
                <a:ln>
                  <a:noFill/>
                </a:ln>
                <a:effectLst/>
                <a:uLnTx/>
                <a:uFillTx/>
                <a:latin typeface="微软雅黑" charset="-122"/>
                <a:ea typeface="微软雅黑" charset="-122"/>
              </a:rPr>
              <a:t>边界标准测试用例</a:t>
            </a:r>
            <a:r>
              <a:rPr kumimoji="0" lang="zh-CN" altLang="en-US" sz="2600" b="0" i="0" u="none" strike="noStrike" kern="1200" cap="none" spc="0" normalizeH="0" baseline="0" noProof="0" dirty="0">
                <a:ln>
                  <a:noFill/>
                </a:ln>
                <a:effectLst/>
                <a:uLnTx/>
                <a:uFillTx/>
                <a:latin typeface="微软雅黑" charset="-122"/>
                <a:ea typeface="微软雅黑" charset="-122"/>
              </a:rPr>
              <a:t>为：</a:t>
            </a:r>
            <a:endParaRPr kumimoji="0" lang="zh-CN" altLang="en-US" sz="2600" b="0" i="0" u="none" strike="noStrike" kern="1200" cap="none" spc="0" normalizeH="0" baseline="0" noProof="0" dirty="0">
              <a:ln>
                <a:noFill/>
              </a:ln>
              <a:effectLst/>
              <a:uLnTx/>
              <a:uFillTx/>
              <a:latin typeface="微软雅黑" charset="-122"/>
              <a:ea typeface="微软雅黑" charset="-122"/>
            </a:endParaRPr>
          </a:p>
        </p:txBody>
      </p:sp>
      <p:graphicFrame>
        <p:nvGraphicFramePr>
          <p:cNvPr id="3" name="表格 2"/>
          <p:cNvGraphicFramePr/>
          <p:nvPr/>
        </p:nvGraphicFramePr>
        <p:xfrm>
          <a:off x="1072515" y="1503680"/>
          <a:ext cx="9881235" cy="3840480"/>
        </p:xfrm>
        <a:graphic>
          <a:graphicData uri="http://schemas.openxmlformats.org/drawingml/2006/table">
            <a:tbl>
              <a:tblPr firstRow="1" bandRow="1">
                <a:tableStyleId>{5C22544A-7EE6-4342-B048-85BDC9FD1C3A}</a:tableStyleId>
              </a:tblPr>
              <a:tblGrid>
                <a:gridCol w="1422400"/>
                <a:gridCol w="1422400"/>
                <a:gridCol w="1783080"/>
                <a:gridCol w="1546225"/>
                <a:gridCol w="1931670"/>
                <a:gridCol w="1775460"/>
              </a:tblGrid>
              <a:tr h="457200">
                <a:tc>
                  <a:txBody>
                    <a:bodyPr/>
                    <a:p>
                      <a:pPr algn="ctr">
                        <a:buNone/>
                      </a:pPr>
                      <a:r>
                        <a:rPr lang="zh-CN" altLang="en-US" sz="2400"/>
                        <a:t>测试模块</a:t>
                      </a:r>
                      <a:endParaRPr lang="zh-CN" altLang="en-US" sz="2400"/>
                    </a:p>
                  </a:txBody>
                  <a:tcPr anchor="ctr" anchorCtr="0"/>
                </a:tc>
                <a:tc>
                  <a:txBody>
                    <a:bodyPr/>
                    <a:p>
                      <a:pPr algn="ctr">
                        <a:buNone/>
                      </a:pPr>
                      <a:r>
                        <a:rPr lang="zh-CN" altLang="en-US" sz="2400"/>
                        <a:t>测试方法</a:t>
                      </a:r>
                      <a:endParaRPr lang="zh-CN" altLang="en-US" sz="2400"/>
                    </a:p>
                  </a:txBody>
                  <a:tcPr anchor="ctr" anchorCtr="0"/>
                </a:tc>
                <a:tc>
                  <a:txBody>
                    <a:bodyPr/>
                    <a:p>
                      <a:pPr algn="ctr">
                        <a:buNone/>
                      </a:pPr>
                      <a:r>
                        <a:rPr lang="zh-CN" altLang="en-US" sz="2400"/>
                        <a:t>测试区间</a:t>
                      </a:r>
                      <a:endParaRPr lang="zh-CN" altLang="en-US" sz="2400"/>
                    </a:p>
                  </a:txBody>
                  <a:tcPr anchor="ctr" anchorCtr="0"/>
                </a:tc>
                <a:tc>
                  <a:txBody>
                    <a:bodyPr/>
                    <a:p>
                      <a:pPr algn="ctr">
                        <a:buNone/>
                      </a:pPr>
                      <a:r>
                        <a:rPr lang="zh-CN" altLang="en-US" sz="2400"/>
                        <a:t>用例编号</a:t>
                      </a:r>
                      <a:endParaRPr lang="zh-CN" altLang="en-US" sz="2400"/>
                    </a:p>
                  </a:txBody>
                  <a:tcPr anchor="ctr" anchorCtr="0"/>
                </a:tc>
                <a:tc>
                  <a:txBody>
                    <a:bodyPr/>
                    <a:p>
                      <a:pPr algn="ctr">
                        <a:buNone/>
                      </a:pPr>
                      <a:r>
                        <a:rPr lang="zh-CN" altLang="en-US" sz="2400"/>
                        <a:t>预期输入</a:t>
                      </a:r>
                      <a:endParaRPr lang="zh-CN" altLang="en-US" sz="2400"/>
                    </a:p>
                  </a:txBody>
                  <a:tcPr anchor="ctr" anchorCtr="0"/>
                </a:tc>
                <a:tc>
                  <a:txBody>
                    <a:bodyPr/>
                    <a:p>
                      <a:pPr algn="ctr">
                        <a:buNone/>
                      </a:pPr>
                      <a:r>
                        <a:rPr lang="zh-CN" altLang="en-US" sz="2400"/>
                        <a:t>预期输出</a:t>
                      </a:r>
                      <a:endParaRPr lang="zh-CN" altLang="en-US" sz="2400"/>
                    </a:p>
                  </a:txBody>
                  <a:tcPr anchor="ctr" anchorCtr="0"/>
                </a:tc>
              </a:tr>
              <a:tr h="457200">
                <a:tc rowSpan="5">
                  <a:txBody>
                    <a:bodyPr/>
                    <a:p>
                      <a:pPr algn="ctr">
                        <a:buNone/>
                      </a:pPr>
                      <a:r>
                        <a:rPr lang="en-US" altLang="zh-CN" sz="2200"/>
                        <a:t>Text(int x, int y)</a:t>
                      </a:r>
                      <a:endParaRPr lang="en-US" altLang="zh-CN" sz="2200"/>
                    </a:p>
                  </a:txBody>
                  <a:tcPr anchor="ctr" anchorCtr="0"/>
                </a:tc>
                <a:tc rowSpan="5">
                  <a:txBody>
                    <a:bodyPr/>
                    <a:p>
                      <a:pPr algn="ctr">
                        <a:buNone/>
                      </a:pPr>
                      <a:r>
                        <a:rPr lang="zh-CN" altLang="en-US" sz="2200"/>
                        <a:t>边界值分析法</a:t>
                      </a:r>
                      <a:endParaRPr lang="zh-CN" altLang="en-US" sz="2200"/>
                    </a:p>
                  </a:txBody>
                  <a:tcPr anchor="ctr" anchorCtr="0"/>
                </a:tc>
                <a:tc>
                  <a:txBody>
                    <a:bodyPr/>
                    <a:p>
                      <a:pPr algn="ctr">
                        <a:buNone/>
                      </a:pPr>
                      <a:r>
                        <a:rPr lang="en-US" altLang="zh-CN" sz="2200"/>
                        <a:t>x</a:t>
                      </a:r>
                      <a:r>
                        <a:rPr lang="zh-CN" altLang="en-US" sz="2200"/>
                        <a:t>为最小值，</a:t>
                      </a:r>
                      <a:r>
                        <a:rPr lang="en-US" altLang="zh-CN" sz="2200"/>
                        <a:t>y</a:t>
                      </a:r>
                      <a:r>
                        <a:rPr lang="zh-CN" altLang="en-US" sz="2200"/>
                        <a:t>为正常值</a:t>
                      </a:r>
                      <a:endParaRPr lang="zh-CN" altLang="en-US" sz="2200"/>
                    </a:p>
                  </a:txBody>
                  <a:tcPr anchor="ctr" anchorCtr="0"/>
                </a:tc>
                <a:tc>
                  <a:txBody>
                    <a:bodyPr/>
                    <a:p>
                      <a:pPr algn="ctr">
                        <a:buNone/>
                      </a:pPr>
                      <a:r>
                        <a:rPr lang="en-US" altLang="zh-CN" sz="2200"/>
                        <a:t>1</a:t>
                      </a:r>
                      <a:endParaRPr lang="en-US" altLang="zh-CN" sz="2200"/>
                    </a:p>
                  </a:txBody>
                  <a:tcPr anchor="ctr" anchorCtr="0"/>
                </a:tc>
                <a:tc>
                  <a:txBody>
                    <a:bodyPr/>
                    <a:p>
                      <a:pPr algn="ctr">
                        <a:buNone/>
                      </a:pPr>
                      <a:r>
                        <a:rPr lang="en-US" altLang="zh-CN" sz="2200"/>
                        <a:t>x=5,</a:t>
                      </a:r>
                      <a:endParaRPr lang="en-US" altLang="zh-CN" sz="2200"/>
                    </a:p>
                    <a:p>
                      <a:pPr algn="ctr">
                        <a:buNone/>
                      </a:pPr>
                      <a:r>
                        <a:rPr lang="en-US" altLang="zh-CN" sz="2200"/>
                        <a:t>y=10</a:t>
                      </a:r>
                      <a:endParaRPr lang="en-US" altLang="zh-CN" sz="2200"/>
                    </a:p>
                  </a:txBody>
                  <a:tcPr anchor="ctr" anchorCtr="0"/>
                </a:tc>
                <a:tc>
                  <a:txBody>
                    <a:bodyPr/>
                    <a:p>
                      <a:pPr algn="ctr">
                        <a:buNone/>
                      </a:pPr>
                      <a:r>
                        <a:rPr lang="zh-CN" altLang="en-US" sz="2200"/>
                        <a:t>有效</a:t>
                      </a:r>
                      <a:endParaRPr lang="zh-CN" altLang="en-US" sz="2200"/>
                    </a:p>
                  </a:txBody>
                  <a:tcPr anchor="ctr" anchorCtr="0"/>
                </a:tc>
              </a:tr>
              <a:tr h="457200">
                <a:tc vMerge="1">
                  <a:tcPr/>
                </a:tc>
                <a:tc vMerge="1">
                  <a:tcPr/>
                </a:tc>
                <a:tc>
                  <a:txBody>
                    <a:bodyPr/>
                    <a:p>
                      <a:pPr algn="ctr">
                        <a:buNone/>
                      </a:pPr>
                      <a:r>
                        <a:rPr lang="en-US" altLang="zh-CN" sz="2200">
                          <a:sym typeface="+mn-ea"/>
                        </a:rPr>
                        <a:t>x</a:t>
                      </a:r>
                      <a:r>
                        <a:rPr lang="zh-CN" altLang="en-US" sz="2200">
                          <a:sym typeface="+mn-ea"/>
                        </a:rPr>
                        <a:t>略</a:t>
                      </a:r>
                      <a:r>
                        <a:rPr lang="zh-CN" altLang="en-US" sz="2200">
                          <a:sym typeface="+mn-ea"/>
                        </a:rPr>
                        <a:t>大于最小值，</a:t>
                      </a:r>
                      <a:r>
                        <a:rPr lang="en-US" altLang="zh-CN" sz="2200">
                          <a:sym typeface="+mn-ea"/>
                        </a:rPr>
                        <a:t>y</a:t>
                      </a:r>
                      <a:r>
                        <a:rPr lang="zh-CN" altLang="en-US" sz="2200">
                          <a:sym typeface="+mn-ea"/>
                        </a:rPr>
                        <a:t>为正常值</a:t>
                      </a:r>
                      <a:endParaRPr lang="zh-CN" altLang="en-US" sz="2200"/>
                    </a:p>
                  </a:txBody>
                  <a:tcPr anchor="ctr" anchorCtr="0"/>
                </a:tc>
                <a:tc>
                  <a:txBody>
                    <a:bodyPr/>
                    <a:p>
                      <a:pPr algn="ctr">
                        <a:buNone/>
                      </a:pPr>
                      <a:r>
                        <a:rPr lang="en-US" altLang="zh-CN" sz="2200"/>
                        <a:t>2</a:t>
                      </a:r>
                      <a:endParaRPr lang="en-US" altLang="zh-CN" sz="2200"/>
                    </a:p>
                  </a:txBody>
                  <a:tcPr anchor="ctr" anchorCtr="0"/>
                </a:tc>
                <a:tc>
                  <a:txBody>
                    <a:bodyPr/>
                    <a:p>
                      <a:pPr algn="ctr">
                        <a:buNone/>
                      </a:pPr>
                      <a:r>
                        <a:rPr lang="en-US" altLang="zh-CN" sz="2200"/>
                        <a:t>x=6,</a:t>
                      </a:r>
                      <a:endParaRPr lang="en-US" altLang="zh-CN" sz="2200"/>
                    </a:p>
                    <a:p>
                      <a:pPr algn="ctr">
                        <a:buNone/>
                      </a:pPr>
                      <a:r>
                        <a:rPr lang="en-US" altLang="zh-CN" sz="2200"/>
                        <a:t>y=10</a:t>
                      </a:r>
                      <a:endParaRPr lang="en-US" altLang="zh-CN" sz="2200"/>
                    </a:p>
                  </a:txBody>
                  <a:tcPr anchor="ctr" anchorCtr="0"/>
                </a:tc>
                <a:tc>
                  <a:txBody>
                    <a:bodyPr/>
                    <a:p>
                      <a:pPr algn="ctr">
                        <a:buNone/>
                      </a:pPr>
                      <a:r>
                        <a:rPr lang="zh-CN" altLang="en-US" sz="2200">
                          <a:sym typeface="+mn-ea"/>
                        </a:rPr>
                        <a:t>有效</a:t>
                      </a:r>
                      <a:endParaRPr lang="zh-CN" altLang="en-US" sz="2200">
                        <a:sym typeface="+mn-ea"/>
                      </a:endParaRPr>
                    </a:p>
                  </a:txBody>
                  <a:tcPr anchor="ctr" anchorCtr="0"/>
                </a:tc>
              </a:tr>
              <a:tr h="640080">
                <a:tc vMerge="1">
                  <a:tcPr/>
                </a:tc>
                <a:tc vMerge="1">
                  <a:tcPr/>
                </a:tc>
                <a:tc>
                  <a:txBody>
                    <a:bodyPr/>
                    <a:p>
                      <a:pPr algn="ctr">
                        <a:buNone/>
                      </a:pPr>
                      <a:r>
                        <a:rPr lang="en-US" altLang="zh-CN" sz="2200">
                          <a:sym typeface="+mn-ea"/>
                        </a:rPr>
                        <a:t>x</a:t>
                      </a:r>
                      <a:r>
                        <a:rPr lang="zh-CN" altLang="en-US" sz="2200">
                          <a:sym typeface="+mn-ea"/>
                        </a:rPr>
                        <a:t>略小于最</a:t>
                      </a:r>
                      <a:r>
                        <a:rPr lang="zh-CN" altLang="en-US" sz="2200">
                          <a:sym typeface="+mn-ea"/>
                        </a:rPr>
                        <a:t>大值，</a:t>
                      </a:r>
                      <a:r>
                        <a:rPr lang="en-US" altLang="zh-CN" sz="2200">
                          <a:sym typeface="+mn-ea"/>
                        </a:rPr>
                        <a:t>y</a:t>
                      </a:r>
                      <a:r>
                        <a:rPr lang="zh-CN" altLang="en-US" sz="2200">
                          <a:sym typeface="+mn-ea"/>
                        </a:rPr>
                        <a:t>为正常值</a:t>
                      </a:r>
                      <a:endParaRPr lang="zh-CN" altLang="en-US" sz="2200"/>
                    </a:p>
                  </a:txBody>
                  <a:tcPr anchor="ctr" anchorCtr="0"/>
                </a:tc>
                <a:tc>
                  <a:txBody>
                    <a:bodyPr/>
                    <a:p>
                      <a:pPr algn="ctr">
                        <a:buNone/>
                      </a:pPr>
                      <a:r>
                        <a:rPr lang="en-US" altLang="zh-CN" sz="2200"/>
                        <a:t>3</a:t>
                      </a:r>
                      <a:endParaRPr lang="en-US" altLang="zh-CN" sz="2200"/>
                    </a:p>
                  </a:txBody>
                  <a:tcPr anchor="ctr" anchorCtr="0"/>
                </a:tc>
                <a:tc>
                  <a:txBody>
                    <a:bodyPr/>
                    <a:p>
                      <a:pPr algn="ctr">
                        <a:buNone/>
                      </a:pPr>
                      <a:r>
                        <a:rPr lang="en-US" altLang="zh-CN" sz="2200"/>
                        <a:t>x=19,</a:t>
                      </a:r>
                      <a:endParaRPr lang="en-US" altLang="zh-CN" sz="2200"/>
                    </a:p>
                    <a:p>
                      <a:pPr algn="ctr">
                        <a:buNone/>
                      </a:pPr>
                      <a:r>
                        <a:rPr lang="en-US" altLang="zh-CN" sz="2200"/>
                        <a:t>y=10</a:t>
                      </a:r>
                      <a:endParaRPr lang="en-US" altLang="zh-CN" sz="2200"/>
                    </a:p>
                  </a:txBody>
                  <a:tcPr anchor="ctr" anchorCtr="0"/>
                </a:tc>
                <a:tc>
                  <a:txBody>
                    <a:bodyPr/>
                    <a:p>
                      <a:pPr algn="ctr">
                        <a:buNone/>
                      </a:pPr>
                      <a:r>
                        <a:rPr lang="zh-CN" altLang="en-US" sz="2200">
                          <a:sym typeface="+mn-ea"/>
                        </a:rPr>
                        <a:t>有效</a:t>
                      </a:r>
                      <a:endParaRPr lang="zh-CN" altLang="en-US" sz="2200">
                        <a:sym typeface="+mn-ea"/>
                      </a:endParaRPr>
                    </a:p>
                  </a:txBody>
                  <a:tcPr anchor="ctr" anchorCtr="0"/>
                </a:tc>
              </a:tr>
              <a:tr h="381000">
                <a:tc vMerge="1">
                  <a:tcPr/>
                </a:tc>
                <a:tc vMerge="1">
                  <a:tcPr/>
                </a:tc>
                <a:tc>
                  <a:txBody>
                    <a:bodyPr/>
                    <a:p>
                      <a:pPr algn="ctr">
                        <a:buNone/>
                      </a:pPr>
                      <a:r>
                        <a:rPr lang="en-US" altLang="zh-CN" sz="2200">
                          <a:sym typeface="+mn-ea"/>
                        </a:rPr>
                        <a:t>x</a:t>
                      </a:r>
                      <a:r>
                        <a:rPr lang="zh-CN" altLang="en-US" sz="2200">
                          <a:sym typeface="+mn-ea"/>
                        </a:rPr>
                        <a:t>等于</a:t>
                      </a:r>
                      <a:r>
                        <a:rPr lang="zh-CN" altLang="en-US" sz="2200">
                          <a:sym typeface="+mn-ea"/>
                        </a:rPr>
                        <a:t>最大值，</a:t>
                      </a:r>
                      <a:r>
                        <a:rPr lang="en-US" altLang="zh-CN" sz="2200">
                          <a:sym typeface="+mn-ea"/>
                        </a:rPr>
                        <a:t>y</a:t>
                      </a:r>
                      <a:r>
                        <a:rPr lang="zh-CN" altLang="en-US" sz="2200">
                          <a:sym typeface="+mn-ea"/>
                        </a:rPr>
                        <a:t>为正常值</a:t>
                      </a:r>
                      <a:endParaRPr lang="zh-CN" altLang="en-US" sz="2200"/>
                    </a:p>
                  </a:txBody>
                  <a:tcPr anchor="ctr" anchorCtr="0"/>
                </a:tc>
                <a:tc>
                  <a:txBody>
                    <a:bodyPr/>
                    <a:p>
                      <a:pPr algn="ctr">
                        <a:buNone/>
                      </a:pPr>
                      <a:r>
                        <a:rPr lang="en-US" altLang="zh-CN" sz="2200"/>
                        <a:t>4</a:t>
                      </a:r>
                      <a:endParaRPr lang="en-US" altLang="zh-CN" sz="2200"/>
                    </a:p>
                  </a:txBody>
                  <a:tcPr anchor="ctr" anchorCtr="0"/>
                </a:tc>
                <a:tc>
                  <a:txBody>
                    <a:bodyPr/>
                    <a:p>
                      <a:pPr algn="ctr">
                        <a:buNone/>
                      </a:pPr>
                      <a:r>
                        <a:rPr lang="en-US" altLang="zh-CN" sz="2200"/>
                        <a:t>x=20,</a:t>
                      </a:r>
                      <a:endParaRPr lang="en-US" altLang="zh-CN" sz="2200"/>
                    </a:p>
                    <a:p>
                      <a:pPr algn="ctr">
                        <a:buNone/>
                      </a:pPr>
                      <a:r>
                        <a:rPr lang="en-US" altLang="zh-CN" sz="2200"/>
                        <a:t>y=10</a:t>
                      </a:r>
                      <a:endParaRPr lang="en-US" altLang="zh-CN" sz="2200"/>
                    </a:p>
                  </a:txBody>
                  <a:tcPr anchor="ctr" anchorCtr="0"/>
                </a:tc>
                <a:tc>
                  <a:txBody>
                    <a:bodyPr/>
                    <a:p>
                      <a:pPr algn="ctr">
                        <a:buNone/>
                      </a:pPr>
                      <a:r>
                        <a:rPr lang="zh-CN" altLang="en-US" sz="2200">
                          <a:sym typeface="+mn-ea"/>
                        </a:rPr>
                        <a:t>有效</a:t>
                      </a:r>
                      <a:endParaRPr lang="zh-CN" altLang="en-US" sz="2200">
                        <a:sym typeface="+mn-ea"/>
                      </a:endParaRPr>
                    </a:p>
                  </a:txBody>
                  <a:tcPr anchor="ctr" anchorCtr="0"/>
                </a:tc>
              </a:tr>
              <a:tr h="457200">
                <a:tc vMerge="1">
                  <a:tcPr/>
                </a:tc>
                <a:tc vMerge="1">
                  <a:tcPr/>
                </a:tc>
                <a:tc gridSpan="4">
                  <a:txBody>
                    <a:bodyPr/>
                    <a:p>
                      <a:pPr algn="ctr">
                        <a:buNone/>
                      </a:pPr>
                      <a:r>
                        <a:rPr lang="en-US" altLang="zh-CN" sz="2200"/>
                        <a:t>........</a:t>
                      </a:r>
                      <a:endParaRPr lang="en-US" altLang="zh-CN" sz="2200"/>
                    </a:p>
                  </a:txBody>
                  <a:tcPr anchor="ctr" anchorCtr="0"/>
                </a:tc>
                <a:tc hMerge="1">
                  <a:tcPr anchor="ctr" anchorCtr="0"/>
                </a:tc>
                <a:tc hMerge="1">
                  <a:tcPr anchor="ctr" anchorCtr="0"/>
                </a:tc>
                <a:tc hMerge="1">
                  <a:tcPr anchor="ctr" anchorCtr="0"/>
                </a:tc>
              </a:tr>
            </a:tbl>
          </a:graphicData>
        </a:graphic>
      </p:graphicFrame>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384935"/>
            <a:ext cx="8081645" cy="3322955"/>
          </a:xfrm>
          <a:prstGeom prst="rect">
            <a:avLst/>
          </a:prstGeom>
        </p:spPr>
        <p:txBody>
          <a:bodyPr wrap="square">
            <a:spAutoFit/>
          </a:bodyPr>
          <a:lstStyle/>
          <a:p>
            <a:pPr eaLnBrk="1" hangingPunct="1">
              <a:lnSpc>
                <a:spcPct val="150000"/>
              </a:lnSpc>
            </a:pPr>
            <a:r>
              <a:rPr lang="zh-CN" altLang="en-US" sz="2800" dirty="0">
                <a:latin typeface="微软雅黑" charset="0"/>
                <a:ea typeface="微软雅黑" charset="0"/>
                <a:cs typeface="微软雅黑" charset="0"/>
                <a:sym typeface="+mn-ea"/>
              </a:rPr>
              <a:t>有一个处理单价为</a:t>
            </a:r>
            <a:r>
              <a:rPr lang="en-US" altLang="zh-CN" sz="2800" dirty="0">
                <a:latin typeface="微软雅黑" charset="0"/>
                <a:ea typeface="微软雅黑" charset="0"/>
                <a:cs typeface="微软雅黑" charset="0"/>
                <a:sym typeface="+mn-ea"/>
              </a:rPr>
              <a:t>1</a:t>
            </a:r>
            <a:r>
              <a:rPr lang="zh-CN" altLang="en-US" sz="2800" dirty="0">
                <a:latin typeface="微软雅黑" charset="0"/>
                <a:ea typeface="微软雅黑" charset="0"/>
                <a:cs typeface="微软雅黑" charset="0"/>
                <a:sym typeface="+mn-ea"/>
              </a:rPr>
              <a:t>元</a:t>
            </a:r>
            <a:r>
              <a:rPr lang="en-US" altLang="zh-CN" sz="2800" dirty="0">
                <a:latin typeface="微软雅黑" charset="0"/>
                <a:ea typeface="微软雅黑" charset="0"/>
                <a:cs typeface="微软雅黑" charset="0"/>
                <a:sym typeface="+mn-ea"/>
              </a:rPr>
              <a:t>5</a:t>
            </a:r>
            <a:r>
              <a:rPr lang="zh-CN" altLang="en-US" sz="2800" dirty="0">
                <a:latin typeface="微软雅黑" charset="0"/>
                <a:ea typeface="微软雅黑" charset="0"/>
                <a:cs typeface="微软雅黑" charset="0"/>
                <a:sym typeface="+mn-ea"/>
              </a:rPr>
              <a:t>角钱的盒装饮料的自动售卖机软件，若投入</a:t>
            </a:r>
            <a:r>
              <a:rPr lang="en-US" altLang="zh-CN" sz="2800" dirty="0">
                <a:latin typeface="微软雅黑" charset="0"/>
                <a:ea typeface="微软雅黑" charset="0"/>
                <a:cs typeface="微软雅黑" charset="0"/>
                <a:sym typeface="+mn-ea"/>
              </a:rPr>
              <a:t>1</a:t>
            </a:r>
            <a:r>
              <a:rPr lang="zh-CN" altLang="en-US" sz="2800" dirty="0">
                <a:latin typeface="微软雅黑" charset="0"/>
                <a:ea typeface="微软雅黑" charset="0"/>
                <a:cs typeface="微软雅黑" charset="0"/>
                <a:sym typeface="+mn-ea"/>
              </a:rPr>
              <a:t>元</a:t>
            </a:r>
            <a:r>
              <a:rPr lang="en-US" altLang="zh-CN" sz="2800" dirty="0">
                <a:latin typeface="微软雅黑" charset="0"/>
                <a:ea typeface="微软雅黑" charset="0"/>
                <a:cs typeface="微软雅黑" charset="0"/>
                <a:sym typeface="+mn-ea"/>
              </a:rPr>
              <a:t>5</a:t>
            </a:r>
            <a:r>
              <a:rPr lang="zh-CN" altLang="en-US" sz="2800" dirty="0">
                <a:latin typeface="微软雅黑" charset="0"/>
                <a:ea typeface="微软雅黑" charset="0"/>
                <a:cs typeface="微软雅黑" charset="0"/>
                <a:sym typeface="+mn-ea"/>
              </a:rPr>
              <a:t>角硬币，按下“可乐”、“雪碧”或“红茶”按钮，相应的饮料就送出了。若投入的是</a:t>
            </a:r>
            <a:r>
              <a:rPr lang="en-US" altLang="zh-CN" sz="2800" dirty="0">
                <a:latin typeface="微软雅黑" charset="0"/>
                <a:ea typeface="微软雅黑" charset="0"/>
                <a:cs typeface="微软雅黑" charset="0"/>
                <a:sym typeface="+mn-ea"/>
              </a:rPr>
              <a:t>2</a:t>
            </a:r>
            <a:r>
              <a:rPr lang="zh-CN" altLang="en-US" sz="2800" dirty="0">
                <a:latin typeface="微软雅黑" charset="0"/>
                <a:ea typeface="微软雅黑" charset="0"/>
                <a:cs typeface="微软雅黑" charset="0"/>
                <a:sym typeface="+mn-ea"/>
              </a:rPr>
              <a:t>元硬币，在送出饮料的同时退换</a:t>
            </a:r>
            <a:r>
              <a:rPr lang="en-US" altLang="zh-CN" sz="2800" dirty="0">
                <a:latin typeface="微软雅黑" charset="0"/>
                <a:ea typeface="微软雅黑" charset="0"/>
                <a:cs typeface="微软雅黑" charset="0"/>
                <a:sym typeface="+mn-ea"/>
              </a:rPr>
              <a:t>5</a:t>
            </a:r>
            <a:r>
              <a:rPr lang="zh-CN" altLang="en-US" sz="2800" dirty="0">
                <a:latin typeface="微软雅黑" charset="0"/>
                <a:ea typeface="微软雅黑" charset="0"/>
                <a:cs typeface="微软雅黑" charset="0"/>
                <a:sym typeface="+mn-ea"/>
              </a:rPr>
              <a:t>角硬币，试用因果图法设计测试</a:t>
            </a:r>
            <a:r>
              <a:rPr lang="zh-CN" altLang="en-US" sz="2800" dirty="0">
                <a:latin typeface="微软雅黑" charset="0"/>
                <a:ea typeface="微软雅黑" charset="0"/>
                <a:cs typeface="微软雅黑" charset="0"/>
                <a:sym typeface="+mn-ea"/>
              </a:rPr>
              <a:t>用例。</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5748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导入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圆角矩形 2"/>
          <p:cNvSpPr/>
          <p:nvPr/>
        </p:nvSpPr>
        <p:spPr>
          <a:xfrm>
            <a:off x="897255" y="1407795"/>
            <a:ext cx="4620895" cy="818515"/>
          </a:xfrm>
          <a:prstGeom prst="roundRect">
            <a:avLst/>
          </a:prstGeom>
          <a:ln w="25400"/>
        </p:spPr>
        <p:style>
          <a:lnRef idx="2">
            <a:schemeClr val="accent6"/>
          </a:lnRef>
          <a:fillRef idx="1">
            <a:schemeClr val="lt1"/>
          </a:fillRef>
          <a:effectRef idx="0">
            <a:schemeClr val="accent6"/>
          </a:effectRef>
          <a:fontRef idx="minor">
            <a:schemeClr val="dk1"/>
          </a:fontRef>
        </p:style>
        <p:txBody>
          <a:bodyPr rtlCol="0" anchor="ctr"/>
          <a:p>
            <a:pPr algn="ctr"/>
            <a:r>
              <a:rPr lang="zh-CN" altLang="en-US" sz="2600">
                <a:latin typeface="微软雅黑" charset="0"/>
                <a:ea typeface="微软雅黑" charset="0"/>
                <a:cs typeface="微软雅黑" charset="0"/>
              </a:rPr>
              <a:t>计算</a:t>
            </a:r>
            <a:r>
              <a:rPr lang="en-US" altLang="zh-CN" sz="2600">
                <a:latin typeface="微软雅黑" charset="0"/>
                <a:ea typeface="微软雅黑" charset="0"/>
                <a:cs typeface="微软雅黑" charset="0"/>
              </a:rPr>
              <a:t>1-100</a:t>
            </a:r>
            <a:r>
              <a:rPr lang="zh-CN" altLang="en-US" sz="2600">
                <a:latin typeface="微软雅黑" charset="0"/>
                <a:ea typeface="微软雅黑" charset="0"/>
                <a:cs typeface="微软雅黑" charset="0"/>
              </a:rPr>
              <a:t>之间两个整数的和</a:t>
            </a:r>
            <a:endParaRPr lang="zh-CN" altLang="en-US" sz="2600">
              <a:latin typeface="微软雅黑" charset="0"/>
              <a:ea typeface="微软雅黑" charset="0"/>
              <a:cs typeface="微软雅黑" charset="0"/>
            </a:endParaRPr>
          </a:p>
        </p:txBody>
      </p:sp>
      <p:grpSp>
        <p:nvGrpSpPr>
          <p:cNvPr id="17" name="组合 16"/>
          <p:cNvGrpSpPr/>
          <p:nvPr/>
        </p:nvGrpSpPr>
        <p:grpSpPr>
          <a:xfrm>
            <a:off x="5177155" y="2226310"/>
            <a:ext cx="5779770" cy="3863340"/>
            <a:chOff x="7543" y="3506"/>
            <a:chExt cx="9102" cy="6084"/>
          </a:xfrm>
        </p:grpSpPr>
        <p:sp>
          <p:nvSpPr>
            <p:cNvPr id="10" name="爆炸形 1 9"/>
            <p:cNvSpPr/>
            <p:nvPr/>
          </p:nvSpPr>
          <p:spPr>
            <a:xfrm>
              <a:off x="7543" y="3506"/>
              <a:ext cx="9102" cy="6084"/>
            </a:xfrm>
            <a:prstGeom prst="irregularSeal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9537" y="5265"/>
              <a:ext cx="5325" cy="2567"/>
            </a:xfrm>
            <a:prstGeom prst="rect">
              <a:avLst/>
            </a:prstGeom>
            <a:noFill/>
          </p:spPr>
          <p:txBody>
            <a:bodyPr wrap="square" rtlCol="0">
              <a:spAutoFit/>
            </a:bodyPr>
            <a:p>
              <a:r>
                <a:rPr lang="en-US" altLang="zh-CN" sz="2000">
                  <a:solidFill>
                    <a:schemeClr val="accent4">
                      <a:lumMod val="75000"/>
                    </a:schemeClr>
                  </a:solidFill>
                </a:rPr>
                <a:t>1+1=2</a:t>
              </a:r>
              <a:r>
                <a:rPr lang="zh-CN" altLang="en-US" sz="2000">
                  <a:solidFill>
                    <a:schemeClr val="accent4">
                      <a:lumMod val="75000"/>
                    </a:schemeClr>
                  </a:solidFill>
                </a:rPr>
                <a:t>，</a:t>
              </a:r>
              <a:r>
                <a:rPr lang="en-US" altLang="zh-CN" sz="2000">
                  <a:solidFill>
                    <a:schemeClr val="accent4">
                      <a:lumMod val="75000"/>
                    </a:schemeClr>
                  </a:solidFill>
                </a:rPr>
                <a:t>1+2=3</a:t>
              </a:r>
              <a:r>
                <a:rPr lang="zh-CN" altLang="en-US" sz="2000">
                  <a:solidFill>
                    <a:schemeClr val="accent4">
                      <a:lumMod val="75000"/>
                    </a:schemeClr>
                  </a:solidFill>
                </a:rPr>
                <a:t>，</a:t>
              </a:r>
              <a:r>
                <a:rPr lang="en-US" altLang="zh-CN" sz="2000">
                  <a:solidFill>
                    <a:schemeClr val="accent4">
                      <a:lumMod val="75000"/>
                    </a:schemeClr>
                  </a:solidFill>
                </a:rPr>
                <a:t>1+3=4 ......</a:t>
              </a:r>
              <a:endParaRPr lang="en-US" altLang="zh-CN" sz="2000">
                <a:solidFill>
                  <a:schemeClr val="accent4">
                    <a:lumMod val="75000"/>
                  </a:schemeClr>
                </a:solidFill>
              </a:endParaRPr>
            </a:p>
            <a:p>
              <a:r>
                <a:rPr lang="en-US" altLang="zh-CN" sz="2000">
                  <a:solidFill>
                    <a:schemeClr val="accent4">
                      <a:lumMod val="75000"/>
                    </a:schemeClr>
                  </a:solidFill>
                  <a:sym typeface="+mn-ea"/>
                </a:rPr>
                <a:t>2+1=3</a:t>
              </a:r>
              <a:r>
                <a:rPr lang="zh-CN" altLang="en-US" sz="2000">
                  <a:solidFill>
                    <a:schemeClr val="accent4">
                      <a:lumMod val="75000"/>
                    </a:schemeClr>
                  </a:solidFill>
                  <a:sym typeface="+mn-ea"/>
                </a:rPr>
                <a:t>，</a:t>
              </a:r>
              <a:r>
                <a:rPr lang="en-US" altLang="zh-CN" sz="2000">
                  <a:solidFill>
                    <a:schemeClr val="accent4">
                      <a:lumMod val="75000"/>
                    </a:schemeClr>
                  </a:solidFill>
                  <a:sym typeface="+mn-ea"/>
                </a:rPr>
                <a:t>2+2=4</a:t>
              </a:r>
              <a:r>
                <a:rPr lang="zh-CN" altLang="en-US" sz="2000">
                  <a:solidFill>
                    <a:schemeClr val="accent4">
                      <a:lumMod val="75000"/>
                    </a:schemeClr>
                  </a:solidFill>
                  <a:sym typeface="+mn-ea"/>
                </a:rPr>
                <a:t>，</a:t>
              </a:r>
              <a:r>
                <a:rPr lang="en-US" altLang="zh-CN" sz="2000">
                  <a:solidFill>
                    <a:schemeClr val="accent4">
                      <a:lumMod val="75000"/>
                    </a:schemeClr>
                  </a:solidFill>
                  <a:sym typeface="+mn-ea"/>
                </a:rPr>
                <a:t>2+3=5 ......</a:t>
              </a:r>
              <a:endParaRPr lang="zh-CN" altLang="en-US" sz="2000">
                <a:solidFill>
                  <a:schemeClr val="accent4">
                    <a:lumMod val="75000"/>
                  </a:schemeClr>
                </a:solidFill>
              </a:endParaRPr>
            </a:p>
            <a:p>
              <a:r>
                <a:rPr lang="en-US" altLang="zh-CN" sz="2000">
                  <a:solidFill>
                    <a:schemeClr val="accent4">
                      <a:lumMod val="75000"/>
                    </a:schemeClr>
                  </a:solidFill>
                  <a:sym typeface="+mn-ea"/>
                </a:rPr>
                <a:t>3+1=4</a:t>
              </a:r>
              <a:r>
                <a:rPr lang="zh-CN" altLang="en-US" sz="2000">
                  <a:solidFill>
                    <a:schemeClr val="accent4">
                      <a:lumMod val="75000"/>
                    </a:schemeClr>
                  </a:solidFill>
                  <a:sym typeface="+mn-ea"/>
                </a:rPr>
                <a:t>，</a:t>
              </a:r>
              <a:r>
                <a:rPr lang="en-US" altLang="zh-CN" sz="2000">
                  <a:solidFill>
                    <a:schemeClr val="accent4">
                      <a:lumMod val="75000"/>
                    </a:schemeClr>
                  </a:solidFill>
                  <a:sym typeface="+mn-ea"/>
                </a:rPr>
                <a:t>3+2=5</a:t>
              </a:r>
              <a:r>
                <a:rPr lang="zh-CN" altLang="en-US" sz="2000">
                  <a:solidFill>
                    <a:schemeClr val="accent4">
                      <a:lumMod val="75000"/>
                    </a:schemeClr>
                  </a:solidFill>
                  <a:sym typeface="+mn-ea"/>
                </a:rPr>
                <a:t>，</a:t>
              </a:r>
              <a:r>
                <a:rPr lang="en-US" altLang="zh-CN" sz="2000">
                  <a:solidFill>
                    <a:schemeClr val="accent4">
                      <a:lumMod val="75000"/>
                    </a:schemeClr>
                  </a:solidFill>
                  <a:sym typeface="+mn-ea"/>
                </a:rPr>
                <a:t>3+3=6 ......</a:t>
              </a:r>
              <a:endParaRPr lang="en-US" altLang="zh-CN" sz="2000">
                <a:solidFill>
                  <a:schemeClr val="accent4">
                    <a:lumMod val="75000"/>
                  </a:schemeClr>
                </a:solidFill>
                <a:sym typeface="+mn-ea"/>
              </a:endParaRPr>
            </a:p>
            <a:p>
              <a:r>
                <a:rPr lang="en-US" altLang="zh-CN" sz="2000">
                  <a:solidFill>
                    <a:schemeClr val="accent4">
                      <a:lumMod val="75000"/>
                    </a:schemeClr>
                  </a:solidFill>
                  <a:sym typeface="+mn-ea"/>
                </a:rPr>
                <a:t>4+1=5</a:t>
              </a:r>
              <a:r>
                <a:rPr lang="zh-CN" altLang="en-US" sz="2000">
                  <a:solidFill>
                    <a:schemeClr val="accent4">
                      <a:lumMod val="75000"/>
                    </a:schemeClr>
                  </a:solidFill>
                  <a:sym typeface="+mn-ea"/>
                </a:rPr>
                <a:t>，</a:t>
              </a:r>
              <a:r>
                <a:rPr lang="en-US" altLang="zh-CN" sz="2000">
                  <a:solidFill>
                    <a:schemeClr val="accent4">
                      <a:lumMod val="75000"/>
                    </a:schemeClr>
                  </a:solidFill>
                  <a:sym typeface="+mn-ea"/>
                </a:rPr>
                <a:t>4+2=6</a:t>
              </a:r>
              <a:r>
                <a:rPr lang="zh-CN" altLang="en-US" sz="2000">
                  <a:solidFill>
                    <a:schemeClr val="accent4">
                      <a:lumMod val="75000"/>
                    </a:schemeClr>
                  </a:solidFill>
                  <a:sym typeface="+mn-ea"/>
                </a:rPr>
                <a:t>，</a:t>
              </a:r>
              <a:r>
                <a:rPr lang="en-US" altLang="zh-CN" sz="2000">
                  <a:solidFill>
                    <a:schemeClr val="accent4">
                      <a:lumMod val="75000"/>
                    </a:schemeClr>
                  </a:solidFill>
                  <a:sym typeface="+mn-ea"/>
                </a:rPr>
                <a:t>4+3=7 ......</a:t>
              </a:r>
              <a:endParaRPr lang="en-US" altLang="zh-CN" sz="2000">
                <a:solidFill>
                  <a:schemeClr val="accent4">
                    <a:lumMod val="75000"/>
                  </a:schemeClr>
                </a:solidFill>
                <a:sym typeface="+mn-ea"/>
              </a:endParaRPr>
            </a:p>
            <a:p>
              <a:pPr algn="ctr"/>
              <a:r>
                <a:rPr lang="en-US" altLang="zh-CN" sz="2000">
                  <a:solidFill>
                    <a:schemeClr val="accent4">
                      <a:lumMod val="75000"/>
                    </a:schemeClr>
                  </a:solidFill>
                  <a:sym typeface="+mn-ea"/>
                </a:rPr>
                <a:t>......</a:t>
              </a:r>
              <a:endParaRPr lang="en-US" altLang="zh-CN" sz="2000">
                <a:solidFill>
                  <a:schemeClr val="accent4">
                    <a:lumMod val="75000"/>
                  </a:schemeClr>
                </a:solidFill>
                <a:sym typeface="+mn-ea"/>
              </a:endParaRPr>
            </a:p>
          </p:txBody>
        </p:sp>
      </p:grpSp>
      <p:sp>
        <p:nvSpPr>
          <p:cNvPr id="12" name="椭圆形标注 11"/>
          <p:cNvSpPr/>
          <p:nvPr/>
        </p:nvSpPr>
        <p:spPr>
          <a:xfrm>
            <a:off x="9080500" y="1216025"/>
            <a:ext cx="2008505" cy="1137920"/>
          </a:xfrm>
          <a:prstGeom prst="wedgeEllipseCallou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a:solidFill>
                  <a:schemeClr val="bg2">
                    <a:lumMod val="25000"/>
                  </a:schemeClr>
                </a:solidFill>
                <a:latin typeface="微软雅黑" charset="0"/>
                <a:ea typeface="微软雅黑" charset="0"/>
              </a:rPr>
              <a:t>穷举测试？</a:t>
            </a:r>
            <a:endParaRPr lang="zh-CN" altLang="en-US" sz="2200">
              <a:solidFill>
                <a:schemeClr val="bg2">
                  <a:lumMod val="25000"/>
                </a:schemeClr>
              </a:solidFill>
              <a:latin typeface="微软雅黑" charset="0"/>
              <a:ea typeface="微软雅黑" charset="0"/>
            </a:endParaRPr>
          </a:p>
        </p:txBody>
      </p:sp>
      <p:sp>
        <p:nvSpPr>
          <p:cNvPr id="13" name="矩形 12"/>
          <p:cNvSpPr/>
          <p:nvPr/>
        </p:nvSpPr>
        <p:spPr>
          <a:xfrm>
            <a:off x="783590" y="4615815"/>
            <a:ext cx="6934200" cy="64516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400">
                <a:latin typeface="微软雅黑" charset="-122"/>
                <a:ea typeface="微软雅黑" charset="-122"/>
                <a:sym typeface="+mn-ea"/>
              </a:rPr>
              <a:t>对系统进行穷举测试是</a:t>
            </a:r>
            <a:r>
              <a:rPr lang="zh-CN" altLang="en-US" sz="2400">
                <a:solidFill>
                  <a:srgbClr val="BF1229"/>
                </a:solidFill>
                <a:latin typeface="微软雅黑" charset="-122"/>
                <a:ea typeface="微软雅黑" charset="-122"/>
                <a:sym typeface="+mn-ea"/>
              </a:rPr>
              <a:t>不可能的</a:t>
            </a:r>
            <a:r>
              <a:rPr lang="zh-CN" altLang="en-US" sz="2400">
                <a:latin typeface="微软雅黑" charset="-122"/>
                <a:ea typeface="微软雅黑" charset="-122"/>
                <a:sym typeface="+mn-ea"/>
              </a:rPr>
              <a:t>。</a:t>
            </a:r>
            <a:endParaRPr kumimoji="0" lang="en-US" altLang="zh-CN" sz="2400" b="0" i="0" u="none" strike="noStrike" kern="1200" cap="none" spc="0" normalizeH="0" baseline="0" noProof="0" dirty="0">
              <a:ln>
                <a:noFill/>
              </a:ln>
              <a:effectLst/>
              <a:uLnTx/>
              <a:uFillTx/>
              <a:latin typeface="微软雅黑" charset="-122"/>
              <a:ea typeface="微软雅黑" charset="-122"/>
            </a:endParaRPr>
          </a:p>
        </p:txBody>
      </p:sp>
      <p:grpSp>
        <p:nvGrpSpPr>
          <p:cNvPr id="14" name="组合 13"/>
          <p:cNvGrpSpPr/>
          <p:nvPr/>
        </p:nvGrpSpPr>
        <p:grpSpPr>
          <a:xfrm>
            <a:off x="429260" y="4067810"/>
            <a:ext cx="3041650" cy="460375"/>
            <a:chOff x="2623" y="2785"/>
            <a:chExt cx="4790" cy="725"/>
          </a:xfrm>
        </p:grpSpPr>
        <p:sp>
          <p:nvSpPr>
            <p:cNvPr id="15" name="燕尾形 14"/>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6" name="文本框 15"/>
            <p:cNvSpPr txBox="1"/>
            <p:nvPr/>
          </p:nvSpPr>
          <p:spPr>
            <a:xfrm>
              <a:off x="3454" y="2785"/>
              <a:ext cx="3959" cy="725"/>
            </a:xfrm>
            <a:prstGeom prst="rect">
              <a:avLst/>
            </a:prstGeom>
            <a:noFill/>
          </p:spPr>
          <p:txBody>
            <a:bodyPr wrap="square" rtlCol="0">
              <a:spAutoFit/>
            </a:bodyPr>
            <a:p>
              <a:r>
                <a:rPr lang="zh-CN" altLang="en-US" sz="2400" b="1">
                  <a:solidFill>
                    <a:schemeClr val="bg2">
                      <a:lumMod val="25000"/>
                    </a:schemeClr>
                  </a:solidFill>
                </a:rPr>
                <a:t>面临的问题</a:t>
              </a:r>
              <a:r>
                <a:rPr lang="zh-CN" altLang="en-US" sz="2400" b="1">
                  <a:solidFill>
                    <a:schemeClr val="bg2">
                      <a:lumMod val="25000"/>
                    </a:schemeClr>
                  </a:solidFill>
                </a:rPr>
                <a:t>：</a:t>
              </a:r>
              <a:endParaRPr lang="zh-CN" altLang="en-US" sz="2400" b="1">
                <a:solidFill>
                  <a:schemeClr val="bg2">
                    <a:lumMod val="25000"/>
                  </a:schemeClr>
                </a:solidFill>
              </a:endParaRPr>
            </a:p>
          </p:txBody>
        </p:sp>
      </p:grpSp>
      <p:sp>
        <p:nvSpPr>
          <p:cNvPr id="18" name="文本框 17"/>
          <p:cNvSpPr txBox="1"/>
          <p:nvPr/>
        </p:nvSpPr>
        <p:spPr>
          <a:xfrm>
            <a:off x="3230880" y="2196465"/>
            <a:ext cx="2175510" cy="398780"/>
          </a:xfrm>
          <a:prstGeom prst="rect">
            <a:avLst/>
          </a:prstGeom>
          <a:noFill/>
        </p:spPr>
        <p:txBody>
          <a:bodyPr wrap="square" rtlCol="0">
            <a:spAutoFit/>
          </a:bodyPr>
          <a:p>
            <a:r>
              <a:rPr lang="zh-CN" altLang="en-US" sz="2000">
                <a:latin typeface="微软雅黑" charset="0"/>
                <a:ea typeface="微软雅黑" charset="0"/>
                <a:cs typeface="微软雅黑" charset="0"/>
              </a:rPr>
              <a:t>（包括</a:t>
            </a:r>
            <a:r>
              <a:rPr lang="en-US" altLang="zh-CN" sz="2000">
                <a:latin typeface="微软雅黑" charset="0"/>
                <a:ea typeface="微软雅黑" charset="0"/>
                <a:cs typeface="微软雅黑" charset="0"/>
              </a:rPr>
              <a:t>1</a:t>
            </a:r>
            <a:r>
              <a:rPr lang="zh-CN" altLang="en-US" sz="2000">
                <a:latin typeface="微软雅黑" charset="0"/>
                <a:ea typeface="微软雅黑" charset="0"/>
                <a:cs typeface="微软雅黑" charset="0"/>
              </a:rPr>
              <a:t>和</a:t>
            </a:r>
            <a:r>
              <a:rPr lang="en-US" altLang="zh-CN" sz="2000">
                <a:latin typeface="微软雅黑" charset="0"/>
                <a:ea typeface="微软雅黑" charset="0"/>
                <a:cs typeface="微软雅黑" charset="0"/>
              </a:rPr>
              <a:t>100</a:t>
            </a:r>
            <a:r>
              <a:rPr lang="zh-CN" altLang="en-US" sz="2000">
                <a:latin typeface="微软雅黑" charset="0"/>
                <a:ea typeface="微软雅黑" charset="0"/>
                <a:cs typeface="微软雅黑" charset="0"/>
              </a:rPr>
              <a:t>）</a:t>
            </a:r>
            <a:endParaRPr lang="zh-CN" altLang="en-US" sz="2000">
              <a:latin typeface="微软雅黑" charset="0"/>
              <a:ea typeface="微软雅黑" charset="0"/>
              <a:cs typeface="微软雅黑" charset="0"/>
            </a:endParaRPr>
          </a:p>
        </p:txBody>
      </p:sp>
      <p:grpSp>
        <p:nvGrpSpPr>
          <p:cNvPr id="19" name="组合 18"/>
          <p:cNvGrpSpPr/>
          <p:nvPr/>
        </p:nvGrpSpPr>
        <p:grpSpPr>
          <a:xfrm>
            <a:off x="429260" y="5383530"/>
            <a:ext cx="3041650" cy="460375"/>
            <a:chOff x="2623" y="2785"/>
            <a:chExt cx="4790" cy="725"/>
          </a:xfrm>
        </p:grpSpPr>
        <p:sp>
          <p:nvSpPr>
            <p:cNvPr id="20" name="燕尾形 19"/>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21" name="文本框 20"/>
            <p:cNvSpPr txBox="1"/>
            <p:nvPr/>
          </p:nvSpPr>
          <p:spPr>
            <a:xfrm>
              <a:off x="3454" y="2785"/>
              <a:ext cx="3959" cy="725"/>
            </a:xfrm>
            <a:prstGeom prst="rect">
              <a:avLst/>
            </a:prstGeom>
            <a:noFill/>
          </p:spPr>
          <p:txBody>
            <a:bodyPr wrap="square" rtlCol="0">
              <a:spAutoFit/>
            </a:bodyPr>
            <a:p>
              <a:r>
                <a:rPr lang="zh-CN" altLang="en-US" sz="2400" b="1">
                  <a:solidFill>
                    <a:schemeClr val="bg2">
                      <a:lumMod val="25000"/>
                    </a:schemeClr>
                  </a:solidFill>
                </a:rPr>
                <a:t>目标</a:t>
              </a:r>
              <a:r>
                <a:rPr lang="zh-CN" altLang="en-US" sz="2400" b="1">
                  <a:solidFill>
                    <a:schemeClr val="bg2">
                      <a:lumMod val="25000"/>
                    </a:schemeClr>
                  </a:solidFill>
                </a:rPr>
                <a:t>：</a:t>
              </a:r>
              <a:endParaRPr lang="zh-CN" altLang="en-US" sz="2400" b="1">
                <a:solidFill>
                  <a:schemeClr val="bg2">
                    <a:lumMod val="25000"/>
                  </a:schemeClr>
                </a:solidFill>
              </a:endParaRPr>
            </a:p>
          </p:txBody>
        </p:sp>
      </p:grpSp>
      <p:sp>
        <p:nvSpPr>
          <p:cNvPr id="22" name="矩形 21"/>
          <p:cNvSpPr/>
          <p:nvPr/>
        </p:nvSpPr>
        <p:spPr>
          <a:xfrm>
            <a:off x="783590" y="5843905"/>
            <a:ext cx="6934200" cy="64516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400">
                <a:latin typeface="微软雅黑" charset="-122"/>
                <a:ea typeface="微软雅黑" charset="-122"/>
                <a:sym typeface="+mn-ea"/>
              </a:rPr>
              <a:t>学会将无穷的测试转化成有限的测试。</a:t>
            </a:r>
            <a:endParaRPr kumimoji="0" lang="en-US" altLang="zh-CN" sz="2400" b="0" i="0" u="none" strike="noStrike" kern="1200" cap="none" spc="0" normalizeH="0" baseline="0" noProof="0" dirty="0">
              <a:ln>
                <a:noFill/>
              </a:ln>
              <a:effectLst/>
              <a:uLnTx/>
              <a:uFillTx/>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P spid="2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171575"/>
            <a:ext cx="8081645" cy="737235"/>
          </a:xfrm>
          <a:prstGeom prst="rect">
            <a:avLst/>
          </a:prstGeom>
        </p:spPr>
        <p:txBody>
          <a:bodyPr wrap="square">
            <a:spAutoFit/>
          </a:bodyPr>
          <a:lstStyle/>
          <a:p>
            <a:pPr eaLnBrk="1" hangingPunct="1">
              <a:lnSpc>
                <a:spcPct val="150000"/>
              </a:lnSpc>
            </a:pPr>
            <a:r>
              <a:rPr lang="zh-CN" altLang="en-US" sz="2800" b="1" dirty="0">
                <a:solidFill>
                  <a:srgbClr val="0000FF"/>
                </a:solidFill>
                <a:latin typeface="微软雅黑" charset="0"/>
                <a:ea typeface="微软雅黑" charset="0"/>
                <a:cs typeface="微软雅黑" charset="0"/>
                <a:sym typeface="+mn-ea"/>
              </a:rPr>
              <a:t>原因</a:t>
            </a:r>
            <a:endParaRPr lang="zh-CN" altLang="en-US" sz="2800" b="1" dirty="0">
              <a:solidFill>
                <a:srgbClr val="0000FF"/>
              </a:solidFill>
              <a:latin typeface="微软雅黑" charset="0"/>
              <a:ea typeface="微软雅黑" charset="0"/>
              <a:cs typeface="微软雅黑" charset="0"/>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3614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1347470" y="2005330"/>
            <a:ext cx="5266690" cy="1529715"/>
          </a:xfrm>
          <a:prstGeom prst="rect">
            <a:avLst/>
          </a:prstGeom>
          <a:noFill/>
        </p:spPr>
        <p:txBody>
          <a:bodyPr wrap="square" rtlCol="0" anchor="t">
            <a:spAutoFit/>
          </a:bodyPr>
          <a:p>
            <a:pPr lvl="1" eaLnBrk="1" hangingPunct="1">
              <a:lnSpc>
                <a:spcPct val="120000"/>
              </a:lnSpc>
              <a:buClr>
                <a:srgbClr val="0000CC"/>
              </a:buClr>
              <a:buNone/>
            </a:pPr>
            <a:r>
              <a:rPr lang="zh-CN" altLang="en-US" sz="2600" dirty="0">
                <a:latin typeface="微软雅黑" charset="0"/>
                <a:ea typeface="微软雅黑" charset="0"/>
                <a:cs typeface="微软雅黑" charset="0"/>
                <a:sym typeface="+mn-ea"/>
              </a:rPr>
              <a:t>   </a:t>
            </a:r>
            <a:r>
              <a:rPr lang="en-US" altLang="zh-CN" sz="2600" dirty="0">
                <a:latin typeface="微软雅黑" charset="0"/>
                <a:ea typeface="微软雅黑" charset="0"/>
                <a:cs typeface="微软雅黑" charset="0"/>
                <a:sym typeface="+mn-ea"/>
              </a:rPr>
              <a:t>c1 ------</a:t>
            </a:r>
            <a:r>
              <a:rPr lang="zh-CN" altLang="en-US" sz="2600" dirty="0">
                <a:latin typeface="微软雅黑" charset="0"/>
                <a:ea typeface="微软雅黑" charset="0"/>
                <a:cs typeface="微软雅黑" charset="0"/>
                <a:sym typeface="+mn-ea"/>
              </a:rPr>
              <a:t>投入</a:t>
            </a:r>
            <a:r>
              <a:rPr lang="en-US" altLang="zh-CN" sz="2600" dirty="0">
                <a:latin typeface="微软雅黑" charset="0"/>
                <a:ea typeface="微软雅黑" charset="0"/>
                <a:cs typeface="微软雅黑" charset="0"/>
                <a:sym typeface="+mn-ea"/>
              </a:rPr>
              <a:t>1</a:t>
            </a:r>
            <a:r>
              <a:rPr lang="zh-CN" altLang="en-US" sz="2600" dirty="0">
                <a:latin typeface="微软雅黑" charset="0"/>
                <a:ea typeface="微软雅黑" charset="0"/>
                <a:cs typeface="微软雅黑" charset="0"/>
                <a:sym typeface="+mn-ea"/>
              </a:rPr>
              <a:t>元</a:t>
            </a:r>
            <a:r>
              <a:rPr lang="en-US" altLang="zh-CN" sz="2600" dirty="0">
                <a:latin typeface="微软雅黑" charset="0"/>
                <a:ea typeface="微软雅黑" charset="0"/>
                <a:cs typeface="微软雅黑" charset="0"/>
                <a:sym typeface="+mn-ea"/>
              </a:rPr>
              <a:t>5</a:t>
            </a:r>
            <a:r>
              <a:rPr lang="zh-CN" altLang="en-US" sz="2600" dirty="0">
                <a:latin typeface="微软雅黑" charset="0"/>
                <a:ea typeface="微软雅黑" charset="0"/>
                <a:cs typeface="微软雅黑" charset="0"/>
                <a:sym typeface="+mn-ea"/>
              </a:rPr>
              <a:t>角硬币</a:t>
            </a:r>
            <a:r>
              <a:rPr lang="en-US" altLang="zh-CN" sz="2600" dirty="0">
                <a:latin typeface="微软雅黑" charset="0"/>
                <a:ea typeface="微软雅黑" charset="0"/>
                <a:cs typeface="微软雅黑" charset="0"/>
                <a:sym typeface="+mn-ea"/>
              </a:rPr>
              <a:t>;</a:t>
            </a:r>
            <a:endParaRPr lang="en-US" altLang="zh-CN" sz="2600" dirty="0">
              <a:latin typeface="微软雅黑" charset="0"/>
              <a:ea typeface="微软雅黑" charset="0"/>
              <a:cs typeface="微软雅黑" charset="0"/>
            </a:endParaRPr>
          </a:p>
          <a:p>
            <a:pPr lvl="1" eaLnBrk="1" hangingPunct="1">
              <a:lnSpc>
                <a:spcPct val="120000"/>
              </a:lnSpc>
              <a:buClr>
                <a:srgbClr val="0000CC"/>
              </a:buClr>
              <a:buNone/>
            </a:pPr>
            <a:r>
              <a:rPr lang="en-US" altLang="zh-CN" sz="2600" dirty="0">
                <a:latin typeface="微软雅黑" charset="0"/>
                <a:ea typeface="微软雅黑" charset="0"/>
                <a:cs typeface="微软雅黑" charset="0"/>
                <a:sym typeface="+mn-ea"/>
              </a:rPr>
              <a:t>   c2 ------</a:t>
            </a:r>
            <a:r>
              <a:rPr lang="zh-CN" altLang="en-US" sz="2600" dirty="0">
                <a:latin typeface="微软雅黑" charset="0"/>
                <a:ea typeface="微软雅黑" charset="0"/>
                <a:cs typeface="微软雅黑" charset="0"/>
                <a:sym typeface="+mn-ea"/>
              </a:rPr>
              <a:t>投入</a:t>
            </a:r>
            <a:r>
              <a:rPr lang="en-US" altLang="zh-CN" sz="2600" dirty="0">
                <a:latin typeface="微软雅黑" charset="0"/>
                <a:ea typeface="微软雅黑" charset="0"/>
                <a:cs typeface="微软雅黑" charset="0"/>
                <a:sym typeface="+mn-ea"/>
              </a:rPr>
              <a:t>2</a:t>
            </a:r>
            <a:r>
              <a:rPr lang="zh-CN" altLang="en-US" sz="2600" dirty="0">
                <a:latin typeface="微软雅黑" charset="0"/>
                <a:ea typeface="微软雅黑" charset="0"/>
                <a:cs typeface="微软雅黑" charset="0"/>
                <a:sym typeface="+mn-ea"/>
              </a:rPr>
              <a:t>元硬币</a:t>
            </a:r>
            <a:r>
              <a:rPr lang="en-US" altLang="zh-CN" sz="2600" dirty="0">
                <a:latin typeface="微软雅黑" charset="0"/>
                <a:ea typeface="微软雅黑" charset="0"/>
                <a:cs typeface="微软雅黑" charset="0"/>
                <a:sym typeface="+mn-ea"/>
              </a:rPr>
              <a:t>;</a:t>
            </a:r>
            <a:endParaRPr lang="en-US" altLang="zh-CN" sz="2600" dirty="0">
              <a:latin typeface="微软雅黑" charset="0"/>
              <a:ea typeface="微软雅黑" charset="0"/>
              <a:cs typeface="微软雅黑" charset="0"/>
            </a:endParaRPr>
          </a:p>
          <a:p>
            <a:pPr lvl="1" eaLnBrk="1" hangingPunct="1">
              <a:lnSpc>
                <a:spcPct val="120000"/>
              </a:lnSpc>
              <a:buClr>
                <a:srgbClr val="0000CC"/>
              </a:buClr>
              <a:buNone/>
            </a:pPr>
            <a:r>
              <a:rPr lang="en-US" altLang="zh-CN" sz="2600" dirty="0">
                <a:latin typeface="微软雅黑" charset="0"/>
                <a:ea typeface="微软雅黑" charset="0"/>
                <a:cs typeface="微软雅黑" charset="0"/>
                <a:sym typeface="+mn-ea"/>
              </a:rPr>
              <a:t>   c3 ------</a:t>
            </a:r>
            <a:r>
              <a:rPr lang="zh-CN" altLang="en-US" sz="2600" dirty="0">
                <a:latin typeface="微软雅黑" charset="0"/>
                <a:ea typeface="微软雅黑" charset="0"/>
                <a:cs typeface="微软雅黑" charset="0"/>
                <a:sym typeface="+mn-ea"/>
              </a:rPr>
              <a:t>按“可乐</a:t>
            </a:r>
            <a:r>
              <a:rPr lang="zh-CN" altLang="en-US" sz="2600" dirty="0">
                <a:latin typeface="微软雅黑" charset="0"/>
                <a:ea typeface="微软雅黑" charset="0"/>
                <a:cs typeface="微软雅黑" charset="0"/>
                <a:sym typeface="+mn-ea"/>
              </a:rPr>
              <a:t>按钮”；</a:t>
            </a:r>
            <a:endParaRPr lang="zh-CN" altLang="en-US" sz="2600" dirty="0">
              <a:latin typeface="微软雅黑" charset="0"/>
              <a:ea typeface="微软雅黑" charset="0"/>
              <a:cs typeface="微软雅黑" charset="0"/>
              <a:sym typeface="+mn-ea"/>
            </a:endParaRPr>
          </a:p>
        </p:txBody>
      </p:sp>
      <p:sp>
        <p:nvSpPr>
          <p:cNvPr id="5" name="矩形 4"/>
          <p:cNvSpPr/>
          <p:nvPr/>
        </p:nvSpPr>
        <p:spPr>
          <a:xfrm>
            <a:off x="2276475" y="3763645"/>
            <a:ext cx="8081645" cy="737235"/>
          </a:xfrm>
          <a:prstGeom prst="rect">
            <a:avLst/>
          </a:prstGeom>
        </p:spPr>
        <p:txBody>
          <a:bodyPr wrap="square">
            <a:spAutoFit/>
          </a:bodyPr>
          <a:p>
            <a:pPr eaLnBrk="1" hangingPunct="1">
              <a:lnSpc>
                <a:spcPct val="150000"/>
              </a:lnSpc>
            </a:pPr>
            <a:r>
              <a:rPr lang="zh-CN" altLang="en-US" sz="2800" b="1" dirty="0">
                <a:solidFill>
                  <a:srgbClr val="0000FF"/>
                </a:solidFill>
                <a:latin typeface="微软雅黑" charset="0"/>
                <a:ea typeface="微软雅黑" charset="0"/>
                <a:cs typeface="微软雅黑" charset="0"/>
                <a:sym typeface="+mn-ea"/>
              </a:rPr>
              <a:t>结果</a:t>
            </a:r>
            <a:endParaRPr lang="zh-CN" altLang="en-US" sz="2800" b="1" dirty="0">
              <a:solidFill>
                <a:srgbClr val="0000FF"/>
              </a:solidFill>
              <a:latin typeface="微软雅黑" charset="0"/>
              <a:ea typeface="微软雅黑" charset="0"/>
              <a:cs typeface="微软雅黑" charset="0"/>
              <a:sym typeface="+mn-ea"/>
            </a:endParaRPr>
          </a:p>
        </p:txBody>
      </p:sp>
      <p:sp>
        <p:nvSpPr>
          <p:cNvPr id="8" name="燕尾形 7"/>
          <p:cNvSpPr/>
          <p:nvPr/>
        </p:nvSpPr>
        <p:spPr>
          <a:xfrm>
            <a:off x="1722755" y="3968750"/>
            <a:ext cx="429260" cy="35052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文本框 8"/>
          <p:cNvSpPr txBox="1"/>
          <p:nvPr/>
        </p:nvSpPr>
        <p:spPr>
          <a:xfrm>
            <a:off x="2514600" y="4729480"/>
            <a:ext cx="6096000" cy="2009775"/>
          </a:xfrm>
          <a:prstGeom prst="rect">
            <a:avLst/>
          </a:prstGeom>
          <a:noFill/>
        </p:spPr>
        <p:txBody>
          <a:bodyPr wrap="square" rtlCol="0" anchor="t">
            <a:spAutoFit/>
          </a:bodyPr>
          <a:p>
            <a:pPr lvl="1" eaLnBrk="1" hangingPunct="1">
              <a:lnSpc>
                <a:spcPct val="120000"/>
              </a:lnSpc>
              <a:buClr>
                <a:srgbClr val="0000CC"/>
              </a:buClr>
              <a:buNone/>
            </a:pPr>
            <a:r>
              <a:rPr lang="zh-CN" altLang="en-US" sz="2600" dirty="0">
                <a:latin typeface="微软雅黑" charset="0"/>
                <a:ea typeface="微软雅黑" charset="0"/>
                <a:cs typeface="微软雅黑" charset="0"/>
                <a:sym typeface="+mn-ea"/>
              </a:rPr>
              <a:t>  </a:t>
            </a:r>
            <a:r>
              <a:rPr lang="en-US" altLang="zh-CN" sz="2600" dirty="0">
                <a:latin typeface="微软雅黑" charset="0"/>
                <a:ea typeface="微软雅黑" charset="0"/>
                <a:cs typeface="微软雅黑" charset="0"/>
                <a:sym typeface="+mn-ea"/>
              </a:rPr>
              <a:t>e</a:t>
            </a:r>
            <a:r>
              <a:rPr sz="2600" dirty="0">
                <a:latin typeface="微软雅黑" charset="0"/>
                <a:ea typeface="微软雅黑" charset="0"/>
                <a:cs typeface="微软雅黑" charset="0"/>
                <a:sym typeface="+mn-ea"/>
              </a:rPr>
              <a:t>1 ------</a:t>
            </a:r>
            <a:r>
              <a:rPr lang="zh-CN" sz="2600" dirty="0">
                <a:latin typeface="微软雅黑" charset="0"/>
                <a:ea typeface="微软雅黑" charset="0"/>
                <a:cs typeface="微软雅黑" charset="0"/>
                <a:sym typeface="+mn-ea"/>
              </a:rPr>
              <a:t>退还</a:t>
            </a:r>
            <a:r>
              <a:rPr lang="en-US" altLang="zh-CN" sz="2600" dirty="0">
                <a:latin typeface="微软雅黑" charset="0"/>
                <a:ea typeface="微软雅黑" charset="0"/>
                <a:cs typeface="微软雅黑" charset="0"/>
                <a:sym typeface="+mn-ea"/>
              </a:rPr>
              <a:t>5</a:t>
            </a:r>
            <a:r>
              <a:rPr lang="zh-CN" altLang="en-US" sz="2600" dirty="0">
                <a:latin typeface="微软雅黑" charset="0"/>
                <a:ea typeface="微软雅黑" charset="0"/>
                <a:cs typeface="微软雅黑" charset="0"/>
                <a:sym typeface="+mn-ea"/>
              </a:rPr>
              <a:t>角硬币</a:t>
            </a:r>
            <a:r>
              <a:rPr sz="2600" dirty="0">
                <a:latin typeface="微软雅黑" charset="0"/>
                <a:ea typeface="微软雅黑" charset="0"/>
                <a:cs typeface="微软雅黑" charset="0"/>
                <a:sym typeface="+mn-ea"/>
              </a:rPr>
              <a:t>;</a:t>
            </a:r>
            <a:endParaRPr sz="2600" dirty="0">
              <a:latin typeface="微软雅黑" charset="0"/>
              <a:ea typeface="微软雅黑" charset="0"/>
              <a:cs typeface="微软雅黑" charset="0"/>
              <a:sym typeface="+mn-ea"/>
            </a:endParaRPr>
          </a:p>
          <a:p>
            <a:pPr lvl="1" eaLnBrk="1" hangingPunct="1">
              <a:lnSpc>
                <a:spcPct val="120000"/>
              </a:lnSpc>
              <a:buClr>
                <a:srgbClr val="0000CC"/>
              </a:buClr>
              <a:buNone/>
            </a:pPr>
            <a:r>
              <a:rPr sz="2600" dirty="0">
                <a:latin typeface="微软雅黑" charset="0"/>
                <a:ea typeface="微软雅黑" charset="0"/>
                <a:cs typeface="微软雅黑" charset="0"/>
                <a:sym typeface="+mn-ea"/>
              </a:rPr>
              <a:t>  </a:t>
            </a:r>
            <a:r>
              <a:rPr lang="en-US" sz="2600" dirty="0">
                <a:latin typeface="微软雅黑" charset="0"/>
                <a:ea typeface="微软雅黑" charset="0"/>
                <a:cs typeface="微软雅黑" charset="0"/>
                <a:sym typeface="+mn-ea"/>
              </a:rPr>
              <a:t>e</a:t>
            </a:r>
            <a:r>
              <a:rPr sz="2600" dirty="0">
                <a:latin typeface="微软雅黑" charset="0"/>
                <a:ea typeface="微软雅黑" charset="0"/>
                <a:cs typeface="微软雅黑" charset="0"/>
                <a:sym typeface="+mn-ea"/>
              </a:rPr>
              <a:t>2 ------</a:t>
            </a:r>
            <a:r>
              <a:rPr lang="zh-CN" sz="2600" dirty="0">
                <a:latin typeface="微软雅黑" charset="0"/>
                <a:ea typeface="微软雅黑" charset="0"/>
                <a:cs typeface="微软雅黑" charset="0"/>
                <a:sym typeface="+mn-ea"/>
              </a:rPr>
              <a:t>送出“</a:t>
            </a:r>
            <a:r>
              <a:rPr lang="zh-CN" sz="2600" dirty="0">
                <a:latin typeface="微软雅黑" charset="0"/>
                <a:ea typeface="微软雅黑" charset="0"/>
                <a:cs typeface="微软雅黑" charset="0"/>
                <a:sym typeface="+mn-ea"/>
              </a:rPr>
              <a:t>可乐”</a:t>
            </a:r>
            <a:r>
              <a:rPr sz="2600" dirty="0">
                <a:latin typeface="微软雅黑" charset="0"/>
                <a:ea typeface="微软雅黑" charset="0"/>
                <a:cs typeface="微软雅黑" charset="0"/>
                <a:sym typeface="+mn-ea"/>
              </a:rPr>
              <a:t>;</a:t>
            </a:r>
            <a:endParaRPr sz="2600" dirty="0">
              <a:latin typeface="微软雅黑" charset="0"/>
              <a:ea typeface="微软雅黑" charset="0"/>
              <a:cs typeface="微软雅黑" charset="0"/>
              <a:sym typeface="+mn-ea"/>
            </a:endParaRPr>
          </a:p>
          <a:p>
            <a:pPr lvl="1" eaLnBrk="1" hangingPunct="1">
              <a:lnSpc>
                <a:spcPct val="120000"/>
              </a:lnSpc>
              <a:buClr>
                <a:srgbClr val="0000CC"/>
              </a:buClr>
              <a:buNone/>
            </a:pPr>
            <a:r>
              <a:rPr sz="2600" dirty="0">
                <a:latin typeface="微软雅黑" charset="0"/>
                <a:ea typeface="微软雅黑" charset="0"/>
                <a:cs typeface="微软雅黑" charset="0"/>
                <a:sym typeface="+mn-ea"/>
              </a:rPr>
              <a:t>  </a:t>
            </a:r>
            <a:r>
              <a:rPr lang="en-US" sz="2600" dirty="0">
                <a:latin typeface="微软雅黑" charset="0"/>
                <a:ea typeface="微软雅黑" charset="0"/>
                <a:cs typeface="微软雅黑" charset="0"/>
                <a:sym typeface="+mn-ea"/>
              </a:rPr>
              <a:t>e3</a:t>
            </a:r>
            <a:r>
              <a:rPr sz="2600" dirty="0">
                <a:latin typeface="微软雅黑" charset="0"/>
                <a:ea typeface="微软雅黑" charset="0"/>
                <a:cs typeface="微软雅黑" charset="0"/>
                <a:sym typeface="+mn-ea"/>
              </a:rPr>
              <a:t> ------</a:t>
            </a:r>
            <a:r>
              <a:rPr lang="zh-CN" sz="2600" dirty="0">
                <a:latin typeface="微软雅黑" charset="0"/>
                <a:ea typeface="微软雅黑" charset="0"/>
                <a:cs typeface="微软雅黑" charset="0"/>
                <a:sym typeface="+mn-ea"/>
              </a:rPr>
              <a:t>送出“</a:t>
            </a:r>
            <a:r>
              <a:rPr lang="zh-CN" sz="2600" dirty="0">
                <a:latin typeface="微软雅黑" charset="0"/>
                <a:ea typeface="微软雅黑" charset="0"/>
                <a:cs typeface="微软雅黑" charset="0"/>
                <a:sym typeface="+mn-ea"/>
              </a:rPr>
              <a:t>雪碧”</a:t>
            </a:r>
            <a:r>
              <a:rPr sz="2600" dirty="0">
                <a:latin typeface="微软雅黑" charset="0"/>
                <a:ea typeface="微软雅黑" charset="0"/>
                <a:cs typeface="微软雅黑" charset="0"/>
                <a:sym typeface="+mn-ea"/>
              </a:rPr>
              <a:t>;</a:t>
            </a:r>
            <a:endParaRPr sz="2600" dirty="0">
              <a:latin typeface="微软雅黑" charset="0"/>
              <a:ea typeface="微软雅黑" charset="0"/>
              <a:cs typeface="微软雅黑" charset="0"/>
              <a:sym typeface="+mn-ea"/>
            </a:endParaRPr>
          </a:p>
          <a:p>
            <a:pPr lvl="1" eaLnBrk="1" hangingPunct="1">
              <a:lnSpc>
                <a:spcPct val="120000"/>
              </a:lnSpc>
              <a:buClr>
                <a:srgbClr val="0000CC"/>
              </a:buClr>
              <a:buNone/>
            </a:pPr>
            <a:r>
              <a:rPr sz="2600" dirty="0">
                <a:latin typeface="微软雅黑" charset="0"/>
                <a:ea typeface="微软雅黑" charset="0"/>
                <a:cs typeface="微软雅黑" charset="0"/>
                <a:sym typeface="+mn-ea"/>
              </a:rPr>
              <a:t> </a:t>
            </a:r>
            <a:r>
              <a:rPr lang="en-US" sz="2600" dirty="0">
                <a:latin typeface="微软雅黑" charset="0"/>
                <a:ea typeface="微软雅黑" charset="0"/>
                <a:cs typeface="微软雅黑" charset="0"/>
                <a:sym typeface="+mn-ea"/>
              </a:rPr>
              <a:t> e4</a:t>
            </a:r>
            <a:r>
              <a:rPr sz="2600" dirty="0">
                <a:latin typeface="微软雅黑" charset="0"/>
                <a:ea typeface="微软雅黑" charset="0"/>
                <a:cs typeface="微软雅黑" charset="0"/>
                <a:sym typeface="+mn-ea"/>
              </a:rPr>
              <a:t> ------</a:t>
            </a:r>
            <a:r>
              <a:rPr lang="zh-CN" sz="2600" dirty="0">
                <a:latin typeface="微软雅黑" charset="0"/>
                <a:ea typeface="微软雅黑" charset="0"/>
                <a:cs typeface="微软雅黑" charset="0"/>
                <a:sym typeface="+mn-ea"/>
              </a:rPr>
              <a:t>送出“</a:t>
            </a:r>
            <a:r>
              <a:rPr lang="zh-CN" sz="2600" dirty="0">
                <a:latin typeface="微软雅黑" charset="0"/>
                <a:ea typeface="微软雅黑" charset="0"/>
                <a:cs typeface="微软雅黑" charset="0"/>
                <a:sym typeface="+mn-ea"/>
              </a:rPr>
              <a:t>红茶”</a:t>
            </a:r>
            <a:r>
              <a:rPr sz="2600" dirty="0">
                <a:latin typeface="微软雅黑" charset="0"/>
                <a:ea typeface="微软雅黑" charset="0"/>
                <a:cs typeface="微软雅黑" charset="0"/>
                <a:sym typeface="+mn-ea"/>
              </a:rPr>
              <a:t>;</a:t>
            </a:r>
            <a:endParaRPr sz="2600" dirty="0">
              <a:latin typeface="微软雅黑" charset="0"/>
              <a:ea typeface="微软雅黑" charset="0"/>
              <a:cs typeface="微软雅黑" charset="0"/>
              <a:sym typeface="+mn-ea"/>
            </a:endParaRPr>
          </a:p>
        </p:txBody>
      </p:sp>
      <p:sp>
        <p:nvSpPr>
          <p:cNvPr id="10" name="文本框 9"/>
          <p:cNvSpPr txBox="1"/>
          <p:nvPr/>
        </p:nvSpPr>
        <p:spPr>
          <a:xfrm>
            <a:off x="6614160" y="2019935"/>
            <a:ext cx="5266690" cy="1529715"/>
          </a:xfrm>
          <a:prstGeom prst="rect">
            <a:avLst/>
          </a:prstGeom>
          <a:noFill/>
        </p:spPr>
        <p:txBody>
          <a:bodyPr wrap="square" rtlCol="0" anchor="t">
            <a:spAutoFit/>
          </a:bodyPr>
          <a:p>
            <a:pPr lvl="1" eaLnBrk="1" hangingPunct="1">
              <a:lnSpc>
                <a:spcPct val="120000"/>
              </a:lnSpc>
              <a:buClr>
                <a:srgbClr val="0000CC"/>
              </a:buClr>
              <a:buNone/>
            </a:pPr>
            <a:r>
              <a:rPr lang="zh-CN" altLang="en-US" sz="2600" dirty="0">
                <a:latin typeface="微软雅黑" charset="0"/>
                <a:ea typeface="微软雅黑" charset="0"/>
                <a:cs typeface="微软雅黑" charset="0"/>
                <a:sym typeface="+mn-ea"/>
              </a:rPr>
              <a:t>   </a:t>
            </a:r>
            <a:r>
              <a:rPr lang="en-US" altLang="zh-CN" sz="2600" dirty="0">
                <a:latin typeface="微软雅黑" charset="0"/>
                <a:ea typeface="微软雅黑" charset="0"/>
                <a:cs typeface="微软雅黑" charset="0"/>
                <a:sym typeface="+mn-ea"/>
              </a:rPr>
              <a:t>c4 ------</a:t>
            </a:r>
            <a:r>
              <a:rPr lang="zh-CN" altLang="en-US" sz="2600" dirty="0">
                <a:latin typeface="微软雅黑" charset="0"/>
                <a:ea typeface="微软雅黑" charset="0"/>
                <a:cs typeface="微软雅黑" charset="0"/>
                <a:sym typeface="+mn-ea"/>
              </a:rPr>
              <a:t>按“</a:t>
            </a:r>
            <a:r>
              <a:rPr lang="zh-CN" altLang="en-US" sz="2600" dirty="0">
                <a:latin typeface="微软雅黑" charset="0"/>
                <a:ea typeface="微软雅黑" charset="0"/>
                <a:cs typeface="微软雅黑" charset="0"/>
                <a:sym typeface="+mn-ea"/>
              </a:rPr>
              <a:t>雪碧按钮”</a:t>
            </a:r>
            <a:r>
              <a:rPr lang="en-US" altLang="zh-CN" sz="2600" dirty="0">
                <a:latin typeface="微软雅黑" charset="0"/>
                <a:ea typeface="微软雅黑" charset="0"/>
                <a:cs typeface="微软雅黑" charset="0"/>
                <a:sym typeface="+mn-ea"/>
              </a:rPr>
              <a:t>;</a:t>
            </a:r>
            <a:endParaRPr lang="en-US" altLang="zh-CN" sz="2600" dirty="0">
              <a:latin typeface="微软雅黑" charset="0"/>
              <a:ea typeface="微软雅黑" charset="0"/>
              <a:cs typeface="微软雅黑" charset="0"/>
            </a:endParaRPr>
          </a:p>
          <a:p>
            <a:pPr lvl="1" eaLnBrk="1" hangingPunct="1">
              <a:lnSpc>
                <a:spcPct val="120000"/>
              </a:lnSpc>
              <a:buClr>
                <a:srgbClr val="0000CC"/>
              </a:buClr>
              <a:buNone/>
            </a:pPr>
            <a:r>
              <a:rPr lang="en-US" altLang="zh-CN" sz="2600" dirty="0">
                <a:latin typeface="微软雅黑" charset="0"/>
                <a:ea typeface="微软雅黑" charset="0"/>
                <a:cs typeface="微软雅黑" charset="0"/>
                <a:sym typeface="+mn-ea"/>
              </a:rPr>
              <a:t>   c5 ------</a:t>
            </a:r>
            <a:r>
              <a:rPr lang="zh-CN" altLang="en-US" sz="2600" dirty="0">
                <a:latin typeface="微软雅黑" charset="0"/>
                <a:ea typeface="微软雅黑" charset="0"/>
                <a:cs typeface="微软雅黑" charset="0"/>
                <a:sym typeface="+mn-ea"/>
              </a:rPr>
              <a:t>按“</a:t>
            </a:r>
            <a:r>
              <a:rPr lang="zh-CN" altLang="en-US" sz="2600" dirty="0">
                <a:latin typeface="微软雅黑" charset="0"/>
                <a:ea typeface="微软雅黑" charset="0"/>
                <a:cs typeface="微软雅黑" charset="0"/>
                <a:sym typeface="+mn-ea"/>
              </a:rPr>
              <a:t>红茶按钮”</a:t>
            </a:r>
            <a:r>
              <a:rPr lang="en-US" altLang="zh-CN" sz="2600" dirty="0">
                <a:latin typeface="微软雅黑" charset="0"/>
                <a:ea typeface="微软雅黑" charset="0"/>
                <a:cs typeface="微软雅黑" charset="0"/>
                <a:sym typeface="+mn-ea"/>
              </a:rPr>
              <a:t>;</a:t>
            </a:r>
            <a:endParaRPr lang="en-US" altLang="zh-CN" sz="2600" dirty="0">
              <a:latin typeface="微软雅黑" charset="0"/>
              <a:ea typeface="微软雅黑" charset="0"/>
              <a:cs typeface="微软雅黑" charset="0"/>
            </a:endParaRPr>
          </a:p>
          <a:p>
            <a:pPr lvl="1" eaLnBrk="1" hangingPunct="1">
              <a:lnSpc>
                <a:spcPct val="120000"/>
              </a:lnSpc>
              <a:buClr>
                <a:srgbClr val="0000CC"/>
              </a:buClr>
              <a:buNone/>
            </a:pPr>
            <a:endParaRPr lang="zh-CN" altLang="en-US" sz="2600" dirty="0">
              <a:latin typeface="微软雅黑" charset="0"/>
              <a:ea typeface="微软雅黑" charset="0"/>
              <a:cs typeface="微软雅黑" charset="0"/>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463358" y="682625"/>
            <a:ext cx="8231187" cy="1143000"/>
          </a:xfrm>
        </p:spPr>
        <p:txBody>
          <a:bodyPr vert="horz" wrap="square" lIns="91440" tIns="45720" rIns="91440" bIns="45720" anchor="b" anchorCtr="0"/>
          <a:p>
            <a:pPr eaLnBrk="1" hangingPunct="1"/>
            <a:r>
              <a:rPr lang="zh-CN" altLang="en-US" sz="3600" dirty="0">
                <a:solidFill>
                  <a:srgbClr val="1691B5"/>
                </a:solidFill>
                <a:latin typeface="微软雅黑" charset="0"/>
                <a:ea typeface="微软雅黑" charset="0"/>
              </a:rPr>
              <a:t>因果图</a:t>
            </a:r>
            <a:endParaRPr lang="zh-CN" altLang="en-US" sz="3600" dirty="0">
              <a:solidFill>
                <a:srgbClr val="1691B5"/>
              </a:solidFill>
              <a:latin typeface="微软雅黑" charset="0"/>
              <a:ea typeface="微软雅黑" charset="0"/>
            </a:endParaRPr>
          </a:p>
        </p:txBody>
      </p:sp>
      <p:sp>
        <p:nvSpPr>
          <p:cNvPr id="32772" name="Oval 61"/>
          <p:cNvSpPr/>
          <p:nvPr/>
        </p:nvSpPr>
        <p:spPr>
          <a:xfrm>
            <a:off x="3933825" y="1505585"/>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c1</a:t>
            </a:r>
            <a:endParaRPr lang="en-US" altLang="zh-CN" b="1" dirty="0">
              <a:solidFill>
                <a:srgbClr val="3333CC"/>
              </a:solidFill>
              <a:latin typeface="Times New Roman" panose="02020603050405020304" pitchFamily="18" charset="0"/>
              <a:ea typeface="宋体" pitchFamily="2" charset="-122"/>
            </a:endParaRPr>
          </a:p>
        </p:txBody>
      </p:sp>
      <p:sp>
        <p:nvSpPr>
          <p:cNvPr id="32773" name="Oval 62"/>
          <p:cNvSpPr/>
          <p:nvPr/>
        </p:nvSpPr>
        <p:spPr>
          <a:xfrm>
            <a:off x="3933508" y="4036695"/>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c3</a:t>
            </a:r>
            <a:endParaRPr lang="en-US" altLang="zh-CN" b="1" dirty="0">
              <a:solidFill>
                <a:srgbClr val="3333CC"/>
              </a:solidFill>
              <a:latin typeface="Times New Roman" panose="02020603050405020304" pitchFamily="18" charset="0"/>
              <a:ea typeface="宋体" pitchFamily="2" charset="-122"/>
            </a:endParaRPr>
          </a:p>
        </p:txBody>
      </p:sp>
      <p:sp>
        <p:nvSpPr>
          <p:cNvPr id="32774" name="Oval 63"/>
          <p:cNvSpPr/>
          <p:nvPr/>
        </p:nvSpPr>
        <p:spPr>
          <a:xfrm>
            <a:off x="3933825" y="277114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c2</a:t>
            </a:r>
            <a:endParaRPr lang="en-US" altLang="zh-CN" b="1" dirty="0">
              <a:solidFill>
                <a:srgbClr val="3333CC"/>
              </a:solidFill>
              <a:latin typeface="Times New Roman" panose="02020603050405020304" pitchFamily="18" charset="0"/>
              <a:ea typeface="宋体" pitchFamily="2" charset="-122"/>
            </a:endParaRPr>
          </a:p>
        </p:txBody>
      </p:sp>
      <p:sp>
        <p:nvSpPr>
          <p:cNvPr id="32775" name="Oval 64"/>
          <p:cNvSpPr/>
          <p:nvPr/>
        </p:nvSpPr>
        <p:spPr>
          <a:xfrm>
            <a:off x="5791200" y="2038985"/>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11</a:t>
            </a:r>
            <a:endParaRPr lang="en-US" altLang="zh-CN" b="1" dirty="0">
              <a:solidFill>
                <a:srgbClr val="3333CC"/>
              </a:solidFill>
              <a:latin typeface="Times New Roman" panose="02020603050405020304" pitchFamily="18" charset="0"/>
              <a:ea typeface="宋体" pitchFamily="2" charset="-122"/>
            </a:endParaRPr>
          </a:p>
        </p:txBody>
      </p:sp>
      <p:sp>
        <p:nvSpPr>
          <p:cNvPr id="32776" name="Oval 65"/>
          <p:cNvSpPr/>
          <p:nvPr/>
        </p:nvSpPr>
        <p:spPr>
          <a:xfrm>
            <a:off x="8401050" y="4477385"/>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e23</a:t>
            </a:r>
            <a:endParaRPr lang="en-US" altLang="zh-CN" b="1" dirty="0">
              <a:solidFill>
                <a:srgbClr val="3333CC"/>
              </a:solidFill>
              <a:latin typeface="Times New Roman" panose="02020603050405020304" pitchFamily="18" charset="0"/>
              <a:ea typeface="宋体" pitchFamily="2" charset="-122"/>
            </a:endParaRPr>
          </a:p>
        </p:txBody>
      </p:sp>
      <p:sp>
        <p:nvSpPr>
          <p:cNvPr id="32777" name="Oval 66"/>
          <p:cNvSpPr/>
          <p:nvPr/>
        </p:nvSpPr>
        <p:spPr>
          <a:xfrm>
            <a:off x="8401050" y="3105785"/>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e22</a:t>
            </a:r>
            <a:endParaRPr lang="en-US" altLang="zh-CN" b="1" dirty="0">
              <a:solidFill>
                <a:srgbClr val="3333CC"/>
              </a:solidFill>
              <a:latin typeface="Times New Roman" panose="02020603050405020304" pitchFamily="18" charset="0"/>
              <a:ea typeface="宋体" pitchFamily="2" charset="-122"/>
            </a:endParaRPr>
          </a:p>
        </p:txBody>
      </p:sp>
      <p:sp>
        <p:nvSpPr>
          <p:cNvPr id="32778" name="Oval 67"/>
          <p:cNvSpPr/>
          <p:nvPr/>
        </p:nvSpPr>
        <p:spPr>
          <a:xfrm>
            <a:off x="8382000" y="1581785"/>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e21</a:t>
            </a:r>
            <a:endParaRPr lang="en-US" altLang="zh-CN" b="1" dirty="0">
              <a:solidFill>
                <a:srgbClr val="3333CC"/>
              </a:solidFill>
              <a:latin typeface="Times New Roman" panose="02020603050405020304" pitchFamily="18" charset="0"/>
              <a:ea typeface="宋体" pitchFamily="2" charset="-122"/>
            </a:endParaRPr>
          </a:p>
        </p:txBody>
      </p:sp>
      <p:sp>
        <p:nvSpPr>
          <p:cNvPr id="32779" name="Line 68"/>
          <p:cNvSpPr/>
          <p:nvPr/>
        </p:nvSpPr>
        <p:spPr>
          <a:xfrm>
            <a:off x="4467225" y="1810385"/>
            <a:ext cx="1341438" cy="579438"/>
          </a:xfrm>
          <a:prstGeom prst="line">
            <a:avLst/>
          </a:prstGeom>
          <a:ln w="25400" cap="flat" cmpd="sng">
            <a:solidFill>
              <a:srgbClr val="000000"/>
            </a:solidFill>
            <a:prstDash val="solid"/>
            <a:headEnd type="none" w="med" len="med"/>
            <a:tailEnd type="none" w="med" len="med"/>
          </a:ln>
        </p:spPr>
      </p:sp>
      <p:sp>
        <p:nvSpPr>
          <p:cNvPr id="32780" name="Line 69"/>
          <p:cNvSpPr/>
          <p:nvPr/>
        </p:nvSpPr>
        <p:spPr>
          <a:xfrm flipV="1">
            <a:off x="4467225" y="2390140"/>
            <a:ext cx="1341755" cy="700405"/>
          </a:xfrm>
          <a:prstGeom prst="line">
            <a:avLst/>
          </a:prstGeom>
          <a:ln w="25400" cap="flat" cmpd="sng">
            <a:solidFill>
              <a:srgbClr val="000000"/>
            </a:solidFill>
            <a:prstDash val="solid"/>
            <a:headEnd type="none" w="med" len="med"/>
            <a:tailEnd type="none" w="med" len="med"/>
          </a:ln>
        </p:spPr>
      </p:sp>
      <p:sp>
        <p:nvSpPr>
          <p:cNvPr id="32782" name="Line 71"/>
          <p:cNvSpPr/>
          <p:nvPr/>
        </p:nvSpPr>
        <p:spPr>
          <a:xfrm>
            <a:off x="6324600" y="2305685"/>
            <a:ext cx="2133600" cy="993775"/>
          </a:xfrm>
          <a:prstGeom prst="line">
            <a:avLst/>
          </a:prstGeom>
          <a:ln w="25400" cap="flat" cmpd="sng">
            <a:solidFill>
              <a:srgbClr val="000000"/>
            </a:solidFill>
            <a:prstDash val="solid"/>
            <a:headEnd type="none" w="med" len="med"/>
            <a:tailEnd type="none" w="med" len="med"/>
          </a:ln>
        </p:spPr>
      </p:sp>
      <p:grpSp>
        <p:nvGrpSpPr>
          <p:cNvPr id="14" name="组合 13"/>
          <p:cNvGrpSpPr/>
          <p:nvPr/>
        </p:nvGrpSpPr>
        <p:grpSpPr>
          <a:xfrm>
            <a:off x="5356225" y="2343785"/>
            <a:ext cx="171450" cy="228600"/>
            <a:chOff x="8465" y="3691"/>
            <a:chExt cx="240" cy="360"/>
          </a:xfrm>
        </p:grpSpPr>
        <p:sp>
          <p:nvSpPr>
            <p:cNvPr id="32785" name="Line 74"/>
            <p:cNvSpPr/>
            <p:nvPr/>
          </p:nvSpPr>
          <p:spPr>
            <a:xfrm>
              <a:off x="8465" y="3691"/>
              <a:ext cx="120" cy="360"/>
            </a:xfrm>
            <a:prstGeom prst="line">
              <a:avLst/>
            </a:prstGeom>
            <a:ln w="25400" cap="flat" cmpd="sng">
              <a:solidFill>
                <a:srgbClr val="000000"/>
              </a:solidFill>
              <a:prstDash val="solid"/>
              <a:headEnd type="none" w="med" len="med"/>
              <a:tailEnd type="none" w="med" len="med"/>
            </a:ln>
          </p:spPr>
        </p:sp>
        <p:sp>
          <p:nvSpPr>
            <p:cNvPr id="32786" name="Line 75"/>
            <p:cNvSpPr/>
            <p:nvPr/>
          </p:nvSpPr>
          <p:spPr>
            <a:xfrm flipV="1">
              <a:off x="8585" y="3691"/>
              <a:ext cx="120" cy="360"/>
            </a:xfrm>
            <a:prstGeom prst="line">
              <a:avLst/>
            </a:prstGeom>
            <a:ln w="25400" cap="flat" cmpd="sng">
              <a:solidFill>
                <a:srgbClr val="000000"/>
              </a:solidFill>
              <a:prstDash val="solid"/>
              <a:headEnd type="none" w="med" len="med"/>
              <a:tailEnd type="none" w="med" len="med"/>
            </a:ln>
          </p:spPr>
        </p:sp>
      </p:grpSp>
      <p:grpSp>
        <p:nvGrpSpPr>
          <p:cNvPr id="5" name="组合 4"/>
          <p:cNvGrpSpPr/>
          <p:nvPr/>
        </p:nvGrpSpPr>
        <p:grpSpPr>
          <a:xfrm>
            <a:off x="7848600" y="3181985"/>
            <a:ext cx="152400" cy="228600"/>
            <a:chOff x="12360" y="5400"/>
            <a:chExt cx="240" cy="360"/>
          </a:xfrm>
        </p:grpSpPr>
        <p:sp>
          <p:nvSpPr>
            <p:cNvPr id="32787" name="Line 76"/>
            <p:cNvSpPr/>
            <p:nvPr/>
          </p:nvSpPr>
          <p:spPr>
            <a:xfrm>
              <a:off x="12480" y="5400"/>
              <a:ext cx="120" cy="360"/>
            </a:xfrm>
            <a:prstGeom prst="line">
              <a:avLst/>
            </a:prstGeom>
            <a:ln w="25400" cap="flat" cmpd="sng">
              <a:solidFill>
                <a:srgbClr val="000000"/>
              </a:solidFill>
              <a:prstDash val="solid"/>
              <a:headEnd type="none" w="med" len="med"/>
              <a:tailEnd type="none" w="med" len="med"/>
            </a:ln>
          </p:spPr>
        </p:sp>
        <p:sp>
          <p:nvSpPr>
            <p:cNvPr id="32788" name="Line 77"/>
            <p:cNvSpPr/>
            <p:nvPr/>
          </p:nvSpPr>
          <p:spPr>
            <a:xfrm flipH="1">
              <a:off x="12360" y="5400"/>
              <a:ext cx="120" cy="360"/>
            </a:xfrm>
            <a:prstGeom prst="line">
              <a:avLst/>
            </a:prstGeom>
            <a:ln w="25400" cap="flat" cmpd="sng">
              <a:solidFill>
                <a:srgbClr val="000000"/>
              </a:solidFill>
              <a:prstDash val="solid"/>
              <a:headEnd type="none" w="med" len="med"/>
              <a:tailEnd type="none" w="med" len="med"/>
            </a:ln>
          </p:spPr>
        </p:sp>
      </p:gr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Oval 62"/>
          <p:cNvSpPr/>
          <p:nvPr/>
        </p:nvSpPr>
        <p:spPr>
          <a:xfrm>
            <a:off x="3933508" y="504190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c4</a:t>
            </a:r>
            <a:endParaRPr lang="en-US" altLang="zh-CN" b="1" dirty="0">
              <a:solidFill>
                <a:srgbClr val="3333CC"/>
              </a:solidFill>
              <a:latin typeface="Times New Roman" panose="02020603050405020304" pitchFamily="18" charset="0"/>
              <a:ea typeface="宋体" pitchFamily="2" charset="-122"/>
            </a:endParaRPr>
          </a:p>
        </p:txBody>
      </p:sp>
      <p:sp>
        <p:nvSpPr>
          <p:cNvPr id="8" name="Oval 62"/>
          <p:cNvSpPr/>
          <p:nvPr/>
        </p:nvSpPr>
        <p:spPr>
          <a:xfrm>
            <a:off x="3933508" y="604647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c5</a:t>
            </a:r>
            <a:endParaRPr lang="en-US" altLang="zh-CN" b="1" dirty="0">
              <a:solidFill>
                <a:srgbClr val="3333CC"/>
              </a:solidFill>
              <a:latin typeface="Times New Roman" panose="02020603050405020304" pitchFamily="18" charset="0"/>
              <a:ea typeface="宋体" pitchFamily="2" charset="-122"/>
            </a:endParaRPr>
          </a:p>
        </p:txBody>
      </p:sp>
      <p:sp>
        <p:nvSpPr>
          <p:cNvPr id="10" name="Oval 64"/>
          <p:cNvSpPr/>
          <p:nvPr/>
        </p:nvSpPr>
        <p:spPr>
          <a:xfrm>
            <a:off x="5733415" y="5005705"/>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12</a:t>
            </a:r>
            <a:endParaRPr lang="en-US" altLang="zh-CN" b="1" dirty="0">
              <a:solidFill>
                <a:srgbClr val="3333CC"/>
              </a:solidFill>
              <a:latin typeface="Times New Roman" panose="02020603050405020304" pitchFamily="18" charset="0"/>
              <a:ea typeface="宋体" pitchFamily="2" charset="-122"/>
            </a:endParaRPr>
          </a:p>
        </p:txBody>
      </p:sp>
      <p:cxnSp>
        <p:nvCxnSpPr>
          <p:cNvPr id="11" name="直接连接符 10"/>
          <p:cNvCxnSpPr>
            <a:stCxn id="7" idx="6"/>
            <a:endCxn id="10" idx="2"/>
          </p:cNvCxnSpPr>
          <p:nvPr/>
        </p:nvCxnSpPr>
        <p:spPr>
          <a:xfrm flipV="1">
            <a:off x="4467225" y="5272405"/>
            <a:ext cx="1266190" cy="3619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12" name="直接连接符 11"/>
          <p:cNvCxnSpPr>
            <a:stCxn id="32773" idx="6"/>
            <a:endCxn id="10" idx="2"/>
          </p:cNvCxnSpPr>
          <p:nvPr/>
        </p:nvCxnSpPr>
        <p:spPr>
          <a:xfrm>
            <a:off x="4467225" y="4303395"/>
            <a:ext cx="1266190" cy="969010"/>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13" name="直接连接符 12"/>
          <p:cNvCxnSpPr>
            <a:endCxn id="10" idx="2"/>
          </p:cNvCxnSpPr>
          <p:nvPr/>
        </p:nvCxnSpPr>
        <p:spPr>
          <a:xfrm flipV="1">
            <a:off x="4481195" y="5272405"/>
            <a:ext cx="1252220" cy="102425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grpSp>
        <p:nvGrpSpPr>
          <p:cNvPr id="18" name="组合 17"/>
          <p:cNvGrpSpPr/>
          <p:nvPr/>
        </p:nvGrpSpPr>
        <p:grpSpPr>
          <a:xfrm flipH="1">
            <a:off x="4934585" y="5358765"/>
            <a:ext cx="204470" cy="248920"/>
            <a:chOff x="8465" y="3691"/>
            <a:chExt cx="240" cy="360"/>
          </a:xfrm>
        </p:grpSpPr>
        <p:sp>
          <p:nvSpPr>
            <p:cNvPr id="19" name="Line 74"/>
            <p:cNvSpPr/>
            <p:nvPr/>
          </p:nvSpPr>
          <p:spPr>
            <a:xfrm>
              <a:off x="8465" y="3691"/>
              <a:ext cx="120" cy="360"/>
            </a:xfrm>
            <a:prstGeom prst="line">
              <a:avLst/>
            </a:prstGeom>
            <a:ln w="25400" cap="flat" cmpd="sng">
              <a:solidFill>
                <a:srgbClr val="000000"/>
              </a:solidFill>
              <a:prstDash val="solid"/>
              <a:headEnd type="none" w="med" len="med"/>
              <a:tailEnd type="none" w="med" len="med"/>
            </a:ln>
          </p:spPr>
        </p:sp>
        <p:sp>
          <p:nvSpPr>
            <p:cNvPr id="20" name="Line 75"/>
            <p:cNvSpPr/>
            <p:nvPr/>
          </p:nvSpPr>
          <p:spPr>
            <a:xfrm flipV="1">
              <a:off x="8585" y="3691"/>
              <a:ext cx="120" cy="360"/>
            </a:xfrm>
            <a:prstGeom prst="line">
              <a:avLst/>
            </a:prstGeom>
            <a:ln w="25400" cap="flat" cmpd="sng">
              <a:solidFill>
                <a:srgbClr val="000000"/>
              </a:solidFill>
              <a:prstDash val="solid"/>
              <a:headEnd type="none" w="med" len="med"/>
              <a:tailEnd type="none" w="med" len="med"/>
            </a:ln>
          </p:spPr>
        </p:sp>
      </p:grpSp>
      <p:sp>
        <p:nvSpPr>
          <p:cNvPr id="33816" name="Line 25"/>
          <p:cNvSpPr/>
          <p:nvPr/>
        </p:nvSpPr>
        <p:spPr>
          <a:xfrm flipH="1">
            <a:off x="3095625" y="1862455"/>
            <a:ext cx="838200" cy="685800"/>
          </a:xfrm>
          <a:prstGeom prst="line">
            <a:avLst/>
          </a:prstGeom>
          <a:ln w="25400" cap="flat" cmpd="sng">
            <a:solidFill>
              <a:srgbClr val="000000"/>
            </a:solidFill>
            <a:prstDash val="dash"/>
            <a:headEnd type="none" w="med" len="med"/>
            <a:tailEnd type="none" w="med" len="med"/>
          </a:ln>
        </p:spPr>
      </p:sp>
      <p:sp>
        <p:nvSpPr>
          <p:cNvPr id="33817" name="Line 26"/>
          <p:cNvSpPr/>
          <p:nvPr/>
        </p:nvSpPr>
        <p:spPr>
          <a:xfrm>
            <a:off x="3095625" y="2547938"/>
            <a:ext cx="838200" cy="609600"/>
          </a:xfrm>
          <a:prstGeom prst="line">
            <a:avLst/>
          </a:prstGeom>
          <a:ln w="25400" cap="flat" cmpd="sng">
            <a:solidFill>
              <a:srgbClr val="000000"/>
            </a:solidFill>
            <a:prstDash val="dash"/>
            <a:headEnd type="none" w="med" len="med"/>
            <a:tailEnd type="none" w="med" len="med"/>
          </a:ln>
        </p:spPr>
      </p:sp>
      <p:sp>
        <p:nvSpPr>
          <p:cNvPr id="33818" name="Text Box 27"/>
          <p:cNvSpPr txBox="1"/>
          <p:nvPr/>
        </p:nvSpPr>
        <p:spPr>
          <a:xfrm>
            <a:off x="2714625" y="2319338"/>
            <a:ext cx="457200"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50000"/>
              </a:spcBef>
              <a:buClrTx/>
              <a:buSzTx/>
              <a:buFontTx/>
              <a:buNone/>
            </a:pPr>
            <a:r>
              <a:rPr lang="en-US" altLang="zh-CN" b="1" dirty="0">
                <a:solidFill>
                  <a:srgbClr val="3333CC"/>
                </a:solidFill>
                <a:latin typeface="Times New Roman" panose="02020603050405020304" pitchFamily="18" charset="0"/>
                <a:ea typeface="宋体" pitchFamily="2" charset="-122"/>
              </a:rPr>
              <a:t>E</a:t>
            </a:r>
            <a:endParaRPr lang="en-US" altLang="zh-CN" b="1" dirty="0">
              <a:solidFill>
                <a:srgbClr val="3333CC"/>
              </a:solidFill>
              <a:latin typeface="Times New Roman" panose="02020603050405020304" pitchFamily="18" charset="0"/>
              <a:ea typeface="宋体" pitchFamily="2" charset="-122"/>
            </a:endParaRPr>
          </a:p>
        </p:txBody>
      </p:sp>
      <p:sp>
        <p:nvSpPr>
          <p:cNvPr id="24" name="Line 25"/>
          <p:cNvSpPr/>
          <p:nvPr/>
        </p:nvSpPr>
        <p:spPr>
          <a:xfrm flipH="1">
            <a:off x="3069590" y="4247833"/>
            <a:ext cx="838200" cy="685800"/>
          </a:xfrm>
          <a:prstGeom prst="line">
            <a:avLst/>
          </a:prstGeom>
          <a:ln w="25400" cap="flat" cmpd="sng">
            <a:solidFill>
              <a:srgbClr val="000000"/>
            </a:solidFill>
            <a:prstDash val="dash"/>
            <a:headEnd type="none" w="med" len="med"/>
            <a:tailEnd type="none" w="med" len="med"/>
          </a:ln>
        </p:spPr>
      </p:sp>
      <p:sp>
        <p:nvSpPr>
          <p:cNvPr id="25" name="Line 26"/>
          <p:cNvSpPr/>
          <p:nvPr/>
        </p:nvSpPr>
        <p:spPr>
          <a:xfrm>
            <a:off x="3069590" y="4933950"/>
            <a:ext cx="864235" cy="410845"/>
          </a:xfrm>
          <a:prstGeom prst="line">
            <a:avLst/>
          </a:prstGeom>
          <a:ln w="25400" cap="flat" cmpd="sng">
            <a:solidFill>
              <a:srgbClr val="000000"/>
            </a:solidFill>
            <a:prstDash val="dash"/>
            <a:headEnd type="none" w="med" len="med"/>
            <a:tailEnd type="none" w="med" len="med"/>
          </a:ln>
        </p:spPr>
      </p:sp>
      <p:sp>
        <p:nvSpPr>
          <p:cNvPr id="26" name="Text Box 27"/>
          <p:cNvSpPr txBox="1"/>
          <p:nvPr/>
        </p:nvSpPr>
        <p:spPr>
          <a:xfrm>
            <a:off x="2479040" y="4687888"/>
            <a:ext cx="457200"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50000"/>
              </a:spcBef>
              <a:buClrTx/>
              <a:buSzTx/>
              <a:buFontTx/>
              <a:buNone/>
            </a:pPr>
            <a:r>
              <a:rPr lang="en-US" altLang="zh-CN" b="1" dirty="0">
                <a:solidFill>
                  <a:srgbClr val="3333CC"/>
                </a:solidFill>
                <a:latin typeface="Times New Roman" panose="02020603050405020304" pitchFamily="18" charset="0"/>
                <a:ea typeface="宋体" pitchFamily="2" charset="-122"/>
              </a:rPr>
              <a:t>E</a:t>
            </a:r>
            <a:endParaRPr lang="en-US" altLang="zh-CN" b="1" dirty="0">
              <a:solidFill>
                <a:srgbClr val="3333CC"/>
              </a:solidFill>
              <a:latin typeface="Times New Roman" panose="02020603050405020304" pitchFamily="18" charset="0"/>
              <a:ea typeface="宋体" pitchFamily="2" charset="-122"/>
            </a:endParaRPr>
          </a:p>
        </p:txBody>
      </p:sp>
      <p:sp>
        <p:nvSpPr>
          <p:cNvPr id="27" name="Line 26"/>
          <p:cNvSpPr/>
          <p:nvPr/>
        </p:nvSpPr>
        <p:spPr>
          <a:xfrm>
            <a:off x="3070225" y="4954905"/>
            <a:ext cx="864235" cy="1401445"/>
          </a:xfrm>
          <a:prstGeom prst="line">
            <a:avLst/>
          </a:prstGeom>
          <a:ln w="25400" cap="flat" cmpd="sng">
            <a:solidFill>
              <a:srgbClr val="000000"/>
            </a:solidFill>
            <a:prstDash val="dash"/>
            <a:headEnd type="none" w="med" len="med"/>
            <a:tailEnd type="none" w="med" len="med"/>
          </a:ln>
        </p:spPr>
      </p:sp>
      <p:sp>
        <p:nvSpPr>
          <p:cNvPr id="28" name="Oval 65"/>
          <p:cNvSpPr/>
          <p:nvPr/>
        </p:nvSpPr>
        <p:spPr>
          <a:xfrm>
            <a:off x="8401050" y="5831205"/>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e24</a:t>
            </a:r>
            <a:endParaRPr lang="en-US" altLang="zh-CN" b="1" dirty="0">
              <a:solidFill>
                <a:srgbClr val="3333CC"/>
              </a:solidFill>
              <a:latin typeface="Times New Roman" panose="02020603050405020304" pitchFamily="18" charset="0"/>
              <a:ea typeface="宋体" pitchFamily="2" charset="-122"/>
            </a:endParaRPr>
          </a:p>
        </p:txBody>
      </p:sp>
      <p:cxnSp>
        <p:nvCxnSpPr>
          <p:cNvPr id="29" name="直接连接符 28"/>
          <p:cNvCxnSpPr>
            <a:stCxn id="32773" idx="6"/>
            <a:endCxn id="32782" idx="1"/>
          </p:cNvCxnSpPr>
          <p:nvPr/>
        </p:nvCxnSpPr>
        <p:spPr>
          <a:xfrm flipV="1">
            <a:off x="4467225" y="3299460"/>
            <a:ext cx="3990975" cy="100393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30" name="直接连接符 29"/>
          <p:cNvCxnSpPr>
            <a:endCxn id="32776" idx="1"/>
          </p:cNvCxnSpPr>
          <p:nvPr/>
        </p:nvCxnSpPr>
        <p:spPr>
          <a:xfrm flipV="1">
            <a:off x="4469130" y="4555490"/>
            <a:ext cx="4010025" cy="730250"/>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31" name="直接连接符 30"/>
          <p:cNvCxnSpPr>
            <a:stCxn id="32775" idx="6"/>
            <a:endCxn id="32776" idx="1"/>
          </p:cNvCxnSpPr>
          <p:nvPr/>
        </p:nvCxnSpPr>
        <p:spPr>
          <a:xfrm>
            <a:off x="6324600" y="2305685"/>
            <a:ext cx="2154555" cy="224980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grpSp>
        <p:nvGrpSpPr>
          <p:cNvPr id="36" name="组合 35"/>
          <p:cNvGrpSpPr/>
          <p:nvPr/>
        </p:nvGrpSpPr>
        <p:grpSpPr>
          <a:xfrm>
            <a:off x="8001000" y="4341495"/>
            <a:ext cx="152400" cy="228600"/>
            <a:chOff x="12360" y="5400"/>
            <a:chExt cx="240" cy="360"/>
          </a:xfrm>
        </p:grpSpPr>
        <p:sp>
          <p:nvSpPr>
            <p:cNvPr id="37" name="Line 76"/>
            <p:cNvSpPr/>
            <p:nvPr/>
          </p:nvSpPr>
          <p:spPr>
            <a:xfrm>
              <a:off x="12480" y="5400"/>
              <a:ext cx="120" cy="360"/>
            </a:xfrm>
            <a:prstGeom prst="line">
              <a:avLst/>
            </a:prstGeom>
            <a:ln w="25400" cap="flat" cmpd="sng">
              <a:solidFill>
                <a:srgbClr val="000000"/>
              </a:solidFill>
              <a:prstDash val="solid"/>
              <a:headEnd type="none" w="med" len="med"/>
              <a:tailEnd type="none" w="med" len="med"/>
            </a:ln>
          </p:spPr>
        </p:sp>
        <p:sp>
          <p:nvSpPr>
            <p:cNvPr id="38" name="Line 77"/>
            <p:cNvSpPr/>
            <p:nvPr/>
          </p:nvSpPr>
          <p:spPr>
            <a:xfrm flipH="1">
              <a:off x="12360" y="5400"/>
              <a:ext cx="120" cy="360"/>
            </a:xfrm>
            <a:prstGeom prst="line">
              <a:avLst/>
            </a:prstGeom>
            <a:ln w="25400" cap="flat" cmpd="sng">
              <a:solidFill>
                <a:srgbClr val="000000"/>
              </a:solidFill>
              <a:prstDash val="solid"/>
              <a:headEnd type="none" w="med" len="med"/>
              <a:tailEnd type="none" w="med" len="med"/>
            </a:ln>
          </p:spPr>
        </p:sp>
      </p:grpSp>
      <p:grpSp>
        <p:nvGrpSpPr>
          <p:cNvPr id="43" name="组合 42"/>
          <p:cNvGrpSpPr/>
          <p:nvPr/>
        </p:nvGrpSpPr>
        <p:grpSpPr>
          <a:xfrm>
            <a:off x="7975600" y="5817870"/>
            <a:ext cx="152400" cy="228600"/>
            <a:chOff x="12360" y="5400"/>
            <a:chExt cx="240" cy="360"/>
          </a:xfrm>
        </p:grpSpPr>
        <p:sp>
          <p:nvSpPr>
            <p:cNvPr id="44" name="Line 76"/>
            <p:cNvSpPr/>
            <p:nvPr/>
          </p:nvSpPr>
          <p:spPr>
            <a:xfrm>
              <a:off x="12480" y="5400"/>
              <a:ext cx="120" cy="360"/>
            </a:xfrm>
            <a:prstGeom prst="line">
              <a:avLst/>
            </a:prstGeom>
            <a:ln w="25400" cap="flat" cmpd="sng">
              <a:solidFill>
                <a:srgbClr val="000000"/>
              </a:solidFill>
              <a:prstDash val="solid"/>
              <a:headEnd type="none" w="med" len="med"/>
              <a:tailEnd type="none" w="med" len="med"/>
            </a:ln>
          </p:spPr>
        </p:sp>
        <p:sp>
          <p:nvSpPr>
            <p:cNvPr id="45" name="Line 77"/>
            <p:cNvSpPr/>
            <p:nvPr/>
          </p:nvSpPr>
          <p:spPr>
            <a:xfrm flipH="1">
              <a:off x="12360" y="5400"/>
              <a:ext cx="120" cy="360"/>
            </a:xfrm>
            <a:prstGeom prst="line">
              <a:avLst/>
            </a:prstGeom>
            <a:ln w="25400" cap="flat" cmpd="sng">
              <a:solidFill>
                <a:srgbClr val="000000"/>
              </a:solidFill>
              <a:prstDash val="solid"/>
              <a:headEnd type="none" w="med" len="med"/>
              <a:tailEnd type="none" w="med" len="med"/>
            </a:ln>
          </p:spPr>
        </p:sp>
      </p:grpSp>
      <p:cxnSp>
        <p:nvCxnSpPr>
          <p:cNvPr id="46" name="直接连接符 45"/>
          <p:cNvCxnSpPr>
            <a:stCxn id="8" idx="6"/>
            <a:endCxn id="28" idx="2"/>
          </p:cNvCxnSpPr>
          <p:nvPr/>
        </p:nvCxnSpPr>
        <p:spPr>
          <a:xfrm flipV="1">
            <a:off x="4467225" y="6097905"/>
            <a:ext cx="3933825" cy="21526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47" name="直接连接符 46"/>
          <p:cNvCxnSpPr>
            <a:endCxn id="28" idx="2"/>
          </p:cNvCxnSpPr>
          <p:nvPr/>
        </p:nvCxnSpPr>
        <p:spPr>
          <a:xfrm>
            <a:off x="6308090" y="2326005"/>
            <a:ext cx="2092960" cy="3771900"/>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48" name="直接连接符 47"/>
          <p:cNvCxnSpPr>
            <a:stCxn id="32780" idx="0"/>
            <a:endCxn id="32778" idx="3"/>
          </p:cNvCxnSpPr>
          <p:nvPr/>
        </p:nvCxnSpPr>
        <p:spPr>
          <a:xfrm flipV="1">
            <a:off x="4467225" y="2037080"/>
            <a:ext cx="3992880" cy="105346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49" name="直接连接符 48"/>
          <p:cNvCxnSpPr>
            <a:stCxn id="10" idx="7"/>
            <a:endCxn id="32778" idx="3"/>
          </p:cNvCxnSpPr>
          <p:nvPr/>
        </p:nvCxnSpPr>
        <p:spPr>
          <a:xfrm flipV="1">
            <a:off x="6188710" y="2037080"/>
            <a:ext cx="2271395" cy="3046730"/>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grpSp>
        <p:nvGrpSpPr>
          <p:cNvPr id="50" name="组合 49"/>
          <p:cNvGrpSpPr/>
          <p:nvPr/>
        </p:nvGrpSpPr>
        <p:grpSpPr>
          <a:xfrm>
            <a:off x="7899400" y="2213610"/>
            <a:ext cx="152400" cy="228600"/>
            <a:chOff x="12360" y="5400"/>
            <a:chExt cx="240" cy="360"/>
          </a:xfrm>
        </p:grpSpPr>
        <p:sp>
          <p:nvSpPr>
            <p:cNvPr id="51" name="Line 76"/>
            <p:cNvSpPr/>
            <p:nvPr/>
          </p:nvSpPr>
          <p:spPr>
            <a:xfrm>
              <a:off x="12480" y="5400"/>
              <a:ext cx="120" cy="360"/>
            </a:xfrm>
            <a:prstGeom prst="line">
              <a:avLst/>
            </a:prstGeom>
            <a:ln w="25400" cap="flat" cmpd="sng">
              <a:solidFill>
                <a:srgbClr val="000000"/>
              </a:solidFill>
              <a:prstDash val="solid"/>
              <a:headEnd type="none" w="med" len="med"/>
              <a:tailEnd type="none" w="med" len="med"/>
            </a:ln>
          </p:spPr>
        </p:sp>
        <p:sp>
          <p:nvSpPr>
            <p:cNvPr id="52" name="Line 77"/>
            <p:cNvSpPr/>
            <p:nvPr/>
          </p:nvSpPr>
          <p:spPr>
            <a:xfrm flipH="1">
              <a:off x="12360" y="5400"/>
              <a:ext cx="120" cy="360"/>
            </a:xfrm>
            <a:prstGeom prst="line">
              <a:avLst/>
            </a:prstGeom>
            <a:ln w="25400" cap="flat" cmpd="sng">
              <a:solidFill>
                <a:srgbClr val="00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9"/>
                                        </p:tgtEl>
                                        <p:attrNameLst>
                                          <p:attrName>style.visibility</p:attrName>
                                        </p:attrNameLst>
                                      </p:cBhvr>
                                      <p:to>
                                        <p:strVal val="visible"/>
                                      </p:to>
                                    </p:set>
                                    <p:animEffect transition="in" filter="blinds(horizontal)">
                                      <p:cBhvr>
                                        <p:cTn id="7" dur="500"/>
                                        <p:tgtEl>
                                          <p:spTgt spid="32779"/>
                                        </p:tgtEl>
                                      </p:cBhvr>
                                    </p:animEffect>
                                  </p:childTnLst>
                                </p:cTn>
                              </p:par>
                              <p:par>
                                <p:cTn id="8" presetID="3" presetClass="entr" presetSubtype="10" fill="hold" nodeType="withEffect">
                                  <p:stCondLst>
                                    <p:cond delay="0"/>
                                  </p:stCondLst>
                                  <p:childTnLst>
                                    <p:set>
                                      <p:cBhvr>
                                        <p:cTn id="9" dur="1" fill="hold">
                                          <p:stCondLst>
                                            <p:cond delay="0"/>
                                          </p:stCondLst>
                                        </p:cTn>
                                        <p:tgtEl>
                                          <p:spTgt spid="32780"/>
                                        </p:tgtEl>
                                        <p:attrNameLst>
                                          <p:attrName>style.visibility</p:attrName>
                                        </p:attrNameLst>
                                      </p:cBhvr>
                                      <p:to>
                                        <p:strVal val="visible"/>
                                      </p:to>
                                    </p:set>
                                    <p:animEffect transition="in" filter="blinds(horizontal)">
                                      <p:cBhvr>
                                        <p:cTn id="10" dur="500"/>
                                        <p:tgtEl>
                                          <p:spTgt spid="32780"/>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775"/>
                                        </p:tgtEl>
                                        <p:attrNameLst>
                                          <p:attrName>style.visibility</p:attrName>
                                        </p:attrNameLst>
                                      </p:cBhvr>
                                      <p:to>
                                        <p:strVal val="visible"/>
                                      </p:to>
                                    </p:set>
                                    <p:animEffect transition="in" filter="blinds(horizontal)">
                                      <p:cBhvr>
                                        <p:cTn id="16" dur="500"/>
                                        <p:tgtEl>
                                          <p:spTgt spid="3277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blinds(horizontal)">
                                      <p:cBhvr>
                                        <p:cTn id="38" dur="500"/>
                                        <p:tgtEl>
                                          <p:spTgt spid="47"/>
                                        </p:tgtEl>
                                      </p:cBhvr>
                                    </p:animEffect>
                                  </p:childTnLst>
                                </p:cTn>
                              </p:par>
                              <p:par>
                                <p:cTn id="39" presetID="3" presetClass="entr" presetSubtype="10" fill="hold" nodeType="withEffect">
                                  <p:stCondLst>
                                    <p:cond delay="0"/>
                                  </p:stCondLst>
                                  <p:childTnLst>
                                    <p:set>
                                      <p:cBhvr>
                                        <p:cTn id="40" dur="1" fill="hold">
                                          <p:stCondLst>
                                            <p:cond delay="0"/>
                                          </p:stCondLst>
                                        </p:cTn>
                                        <p:tgtEl>
                                          <p:spTgt spid="32782"/>
                                        </p:tgtEl>
                                        <p:attrNameLst>
                                          <p:attrName>style.visibility</p:attrName>
                                        </p:attrNameLst>
                                      </p:cBhvr>
                                      <p:to>
                                        <p:strVal val="visible"/>
                                      </p:to>
                                    </p:set>
                                    <p:animEffect transition="in" filter="blinds(horizontal)">
                                      <p:cBhvr>
                                        <p:cTn id="41" dur="500"/>
                                        <p:tgtEl>
                                          <p:spTgt spid="32782"/>
                                        </p:tgtEl>
                                      </p:cBhvr>
                                    </p:animEffect>
                                  </p:childTnLst>
                                </p:cTn>
                              </p:par>
                              <p:par>
                                <p:cTn id="42" presetID="3" presetClass="entr" presetSubtype="1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linds(horizontal)">
                                      <p:cBhvr>
                                        <p:cTn id="44" dur="500"/>
                                        <p:tgtEl>
                                          <p:spTgt spid="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par>
                                <p:cTn id="48" presetID="3" presetClass="entr" presetSubtype="1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par>
                                <p:cTn id="51" presetID="3" presetClass="entr" presetSubtype="1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linds(horizontal)">
                                      <p:cBhvr>
                                        <p:cTn id="53" dur="500"/>
                                        <p:tgtEl>
                                          <p:spTgt spid="30"/>
                                        </p:tgtEl>
                                      </p:cBhvr>
                                    </p:animEffect>
                                  </p:childTnLst>
                                </p:cTn>
                              </p:par>
                              <p:par>
                                <p:cTn id="54" presetID="3" presetClass="entr" presetSubtype="1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linds(horizontal)">
                                      <p:cBhvr>
                                        <p:cTn id="56" dur="500"/>
                                        <p:tgtEl>
                                          <p:spTgt spid="31"/>
                                        </p:tgtEl>
                                      </p:cBhvr>
                                    </p:animEffect>
                                  </p:childTnLst>
                                </p:cTn>
                              </p:par>
                              <p:par>
                                <p:cTn id="57" presetID="3" presetClass="entr" presetSubtype="1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blinds(horizontal)">
                                      <p:cBhvr>
                                        <p:cTn id="59" dur="500"/>
                                        <p:tgtEl>
                                          <p:spTgt spid="3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2777"/>
                                        </p:tgtEl>
                                        <p:attrNameLst>
                                          <p:attrName>style.visibility</p:attrName>
                                        </p:attrNameLst>
                                      </p:cBhvr>
                                      <p:to>
                                        <p:strVal val="visible"/>
                                      </p:to>
                                    </p:set>
                                    <p:animEffect transition="in" filter="blinds(horizontal)">
                                      <p:cBhvr>
                                        <p:cTn id="62" dur="500"/>
                                        <p:tgtEl>
                                          <p:spTgt spid="32777"/>
                                        </p:tgtEl>
                                      </p:cBhvr>
                                    </p:animEffect>
                                  </p:childTnLst>
                                </p:cTn>
                              </p:par>
                              <p:par>
                                <p:cTn id="63" presetID="3" presetClass="entr" presetSubtype="1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blinds(horizontal)">
                                      <p:cBhvr>
                                        <p:cTn id="65" dur="500"/>
                                        <p:tgtEl>
                                          <p:spTgt spid="43"/>
                                        </p:tgtEl>
                                      </p:cBhvr>
                                    </p:animEffect>
                                  </p:childTnLst>
                                </p:cTn>
                              </p:par>
                              <p:par>
                                <p:cTn id="66" presetID="3" presetClass="entr" presetSubtype="10"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blinds(horizontal)">
                                      <p:cBhvr>
                                        <p:cTn id="68" dur="500"/>
                                        <p:tgtEl>
                                          <p:spTgt spid="4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2776"/>
                                        </p:tgtEl>
                                        <p:attrNameLst>
                                          <p:attrName>style.visibility</p:attrName>
                                        </p:attrNameLst>
                                      </p:cBhvr>
                                      <p:to>
                                        <p:strVal val="visible"/>
                                      </p:to>
                                    </p:set>
                                    <p:animEffect transition="in" filter="blinds(horizontal)">
                                      <p:cBhvr>
                                        <p:cTn id="71" dur="500"/>
                                        <p:tgtEl>
                                          <p:spTgt spid="32776"/>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linds(horizontal)">
                                      <p:cBhvr>
                                        <p:cTn id="76" dur="500"/>
                                        <p:tgtEl>
                                          <p:spTgt spid="48"/>
                                        </p:tgtEl>
                                      </p:cBhvr>
                                    </p:animEffect>
                                  </p:childTnLst>
                                </p:cTn>
                              </p:par>
                              <p:par>
                                <p:cTn id="77" presetID="3" presetClass="entr" presetSubtype="1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linds(horizontal)">
                                      <p:cBhvr>
                                        <p:cTn id="79" dur="500"/>
                                        <p:tgtEl>
                                          <p:spTgt spid="49"/>
                                        </p:tgtEl>
                                      </p:cBhvr>
                                    </p:animEffect>
                                  </p:childTnLst>
                                </p:cTn>
                              </p:par>
                              <p:par>
                                <p:cTn id="80" presetID="3" presetClass="entr" presetSubtype="10" fill="hold"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blinds(horizontal)">
                                      <p:cBhvr>
                                        <p:cTn id="82" dur="500"/>
                                        <p:tgtEl>
                                          <p:spTgt spid="50"/>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2778"/>
                                        </p:tgtEl>
                                        <p:attrNameLst>
                                          <p:attrName>style.visibility</p:attrName>
                                        </p:attrNameLst>
                                      </p:cBhvr>
                                      <p:to>
                                        <p:strVal val="visible"/>
                                      </p:to>
                                    </p:set>
                                    <p:animEffect transition="in" filter="blinds(horizontal)">
                                      <p:cBhvr>
                                        <p:cTn id="85" dur="500"/>
                                        <p:tgtEl>
                                          <p:spTgt spid="3277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3816"/>
                                        </p:tgtEl>
                                        <p:attrNameLst>
                                          <p:attrName>style.visibility</p:attrName>
                                        </p:attrNameLst>
                                      </p:cBhvr>
                                      <p:to>
                                        <p:strVal val="visible"/>
                                      </p:to>
                                    </p:set>
                                    <p:animEffect transition="in" filter="blinds(horizontal)">
                                      <p:cBhvr>
                                        <p:cTn id="90" dur="500"/>
                                        <p:tgtEl>
                                          <p:spTgt spid="33816"/>
                                        </p:tgtEl>
                                      </p:cBhvr>
                                    </p:animEffect>
                                  </p:childTnLst>
                                </p:cTn>
                              </p:par>
                              <p:par>
                                <p:cTn id="91" presetID="3" presetClass="entr" presetSubtype="10" fill="hold" nodeType="withEffect">
                                  <p:stCondLst>
                                    <p:cond delay="0"/>
                                  </p:stCondLst>
                                  <p:childTnLst>
                                    <p:set>
                                      <p:cBhvr>
                                        <p:cTn id="92" dur="1" fill="hold">
                                          <p:stCondLst>
                                            <p:cond delay="0"/>
                                          </p:stCondLst>
                                        </p:cTn>
                                        <p:tgtEl>
                                          <p:spTgt spid="33817"/>
                                        </p:tgtEl>
                                        <p:attrNameLst>
                                          <p:attrName>style.visibility</p:attrName>
                                        </p:attrNameLst>
                                      </p:cBhvr>
                                      <p:to>
                                        <p:strVal val="visible"/>
                                      </p:to>
                                    </p:set>
                                    <p:animEffect transition="in" filter="blinds(horizontal)">
                                      <p:cBhvr>
                                        <p:cTn id="93" dur="500"/>
                                        <p:tgtEl>
                                          <p:spTgt spid="3381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3818"/>
                                        </p:tgtEl>
                                        <p:attrNameLst>
                                          <p:attrName>style.visibility</p:attrName>
                                        </p:attrNameLst>
                                      </p:cBhvr>
                                      <p:to>
                                        <p:strVal val="visible"/>
                                      </p:to>
                                    </p:set>
                                    <p:animEffect transition="in" filter="blinds(horizontal)">
                                      <p:cBhvr>
                                        <p:cTn id="96" dur="500"/>
                                        <p:tgtEl>
                                          <p:spTgt spid="33818"/>
                                        </p:tgtEl>
                                      </p:cBhvr>
                                    </p:animEffect>
                                  </p:childTnLst>
                                </p:cTn>
                              </p:par>
                              <p:par>
                                <p:cTn id="97" presetID="3" presetClass="entr" presetSubtype="10" fill="hold"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blinds(horizontal)">
                                      <p:cBhvr>
                                        <p:cTn id="99" dur="500"/>
                                        <p:tgtEl>
                                          <p:spTgt spid="24"/>
                                        </p:tgtEl>
                                      </p:cBhvr>
                                    </p:animEffect>
                                  </p:childTnLst>
                                </p:cTn>
                              </p:par>
                              <p:par>
                                <p:cTn id="100" presetID="3" presetClass="entr" presetSubtype="10" fill="hold"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blinds(horizontal)">
                                      <p:cBhvr>
                                        <p:cTn id="102" dur="500"/>
                                        <p:tgtEl>
                                          <p:spTgt spid="25"/>
                                        </p:tgtEl>
                                      </p:cBhvr>
                                    </p:animEffect>
                                  </p:childTnLst>
                                </p:cTn>
                              </p:par>
                              <p:par>
                                <p:cTn id="103" presetID="3" presetClass="entr" presetSubtype="10" fill="hold"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blinds(horizontal)">
                                      <p:cBhvr>
                                        <p:cTn id="105" dur="500"/>
                                        <p:tgtEl>
                                          <p:spTgt spid="27"/>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blinds(horizontal)">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nimBg="1"/>
      <p:bldP spid="10" grpId="0" animBg="1"/>
      <p:bldP spid="32777" grpId="0" animBg="1"/>
      <p:bldP spid="28" grpId="0" animBg="1"/>
      <p:bldP spid="32778" grpId="0" animBg="1"/>
      <p:bldP spid="32776" grpId="0" animBg="1"/>
      <p:bldP spid="33818" grpId="0"/>
      <p:bldP spid="26"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5" name="表格 4"/>
          <p:cNvGraphicFramePr/>
          <p:nvPr/>
        </p:nvGraphicFramePr>
        <p:xfrm>
          <a:off x="1300480" y="905510"/>
          <a:ext cx="9232998" cy="5867400"/>
        </p:xfrm>
        <a:graphic>
          <a:graphicData uri="http://schemas.openxmlformats.org/drawingml/2006/table">
            <a:tbl>
              <a:tblPr firstRow="1" bandRow="1">
                <a:tableStyleId>{5C22544A-7EE6-4342-B048-85BDC9FD1C3A}</a:tableStyleId>
              </a:tblPr>
              <a:tblGrid>
                <a:gridCol w="656492"/>
                <a:gridCol w="1013460"/>
                <a:gridCol w="628015"/>
                <a:gridCol w="594360"/>
                <a:gridCol w="527050"/>
                <a:gridCol w="592455"/>
                <a:gridCol w="596021"/>
                <a:gridCol w="644525"/>
                <a:gridCol w="656053"/>
                <a:gridCol w="656491"/>
                <a:gridCol w="656493"/>
                <a:gridCol w="656493"/>
                <a:gridCol w="677545"/>
                <a:gridCol w="677545"/>
              </a:tblGrid>
              <a:tr h="381000">
                <a:tc>
                  <a:txBody>
                    <a:bodyPr/>
                    <a:p>
                      <a:pPr algn="ctr">
                        <a:buNone/>
                      </a:pPr>
                      <a:endParaRPr lang="zh-CN" altLang="en-US"/>
                    </a:p>
                  </a:txBody>
                  <a:tcPr anchor="ctr" anchorCtr="0"/>
                </a:tc>
                <a:tc>
                  <a:txBody>
                    <a:bodyPr/>
                    <a:p>
                      <a:pPr algn="ctr">
                        <a:buNone/>
                      </a:pPr>
                      <a:endParaRPr lang="zh-CN" altLang="en-US"/>
                    </a:p>
                  </a:txBody>
                  <a:tcPr anchor="ctr" anchorCtr="0"/>
                </a:tc>
                <a:tc>
                  <a:txBody>
                    <a:bodyPr/>
                    <a:p>
                      <a:pPr algn="ctr">
                        <a:buNone/>
                      </a:pPr>
                      <a:endParaRPr lang="zh-CN" altLang="en-US"/>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en-US" altLang="zh-CN"/>
                        <a:t>5</a:t>
                      </a:r>
                      <a:endParaRPr lang="en-US" altLang="zh-CN"/>
                    </a:p>
                  </a:txBody>
                  <a:tcPr anchor="ctr" anchorCtr="0"/>
                </a:tc>
                <a:tc>
                  <a:txBody>
                    <a:bodyPr/>
                    <a:p>
                      <a:pPr algn="ctr">
                        <a:buNone/>
                      </a:pPr>
                      <a:r>
                        <a:rPr lang="en-US" altLang="zh-CN"/>
                        <a:t>6</a:t>
                      </a:r>
                      <a:endParaRPr lang="en-US" altLang="zh-CN"/>
                    </a:p>
                  </a:txBody>
                  <a:tcPr anchor="ctr" anchorCtr="0"/>
                </a:tc>
                <a:tc>
                  <a:txBody>
                    <a:bodyPr/>
                    <a:p>
                      <a:pPr algn="ctr">
                        <a:buNone/>
                      </a:pPr>
                      <a:r>
                        <a:rPr lang="en-US" altLang="zh-CN"/>
                        <a:t>7</a:t>
                      </a:r>
                      <a:endParaRPr lang="en-US" altLang="zh-CN"/>
                    </a:p>
                  </a:txBody>
                  <a:tcPr anchor="ctr" anchorCtr="0"/>
                </a:tc>
                <a:tc>
                  <a:txBody>
                    <a:bodyPr/>
                    <a:p>
                      <a:pPr algn="ctr">
                        <a:buNone/>
                      </a:pPr>
                      <a:r>
                        <a:rPr lang="en-US" altLang="zh-CN"/>
                        <a:t>8</a:t>
                      </a:r>
                      <a:endParaRPr lang="en-US" altLang="zh-CN"/>
                    </a:p>
                  </a:txBody>
                  <a:tcPr anchor="ctr" anchorCtr="0"/>
                </a:tc>
                <a:tc>
                  <a:txBody>
                    <a:bodyPr/>
                    <a:p>
                      <a:pPr algn="ctr">
                        <a:buNone/>
                      </a:pPr>
                      <a:r>
                        <a:rPr lang="en-US" altLang="zh-CN"/>
                        <a:t>9</a:t>
                      </a:r>
                      <a:endParaRPr lang="en-US" altLang="zh-CN"/>
                    </a:p>
                  </a:txBody>
                  <a:tcPr anchor="ctr" anchorCtr="0"/>
                </a:tc>
                <a:tc>
                  <a:txBody>
                    <a:bodyPr/>
                    <a:p>
                      <a:pPr algn="ctr">
                        <a:buNone/>
                      </a:pPr>
                      <a:r>
                        <a:rPr lang="en-US" altLang="zh-CN"/>
                        <a:t>10</a:t>
                      </a:r>
                      <a:endParaRPr lang="en-US" altLang="zh-CN"/>
                    </a:p>
                  </a:txBody>
                  <a:tcPr anchor="ctr" anchorCtr="0"/>
                </a:tc>
                <a:tc>
                  <a:txBody>
                    <a:bodyPr/>
                    <a:p>
                      <a:pPr algn="ctr">
                        <a:buNone/>
                      </a:pPr>
                      <a:r>
                        <a:rPr lang="en-US" altLang="zh-CN"/>
                        <a:t>11</a:t>
                      </a:r>
                      <a:endParaRPr lang="en-US" altLang="zh-CN"/>
                    </a:p>
                  </a:txBody>
                  <a:tcPr anchor="ctr" anchorCtr="0"/>
                </a:tc>
              </a:tr>
              <a:tr h="640080">
                <a:tc rowSpan="5">
                  <a:txBody>
                    <a:bodyPr/>
                    <a:p>
                      <a:pPr algn="ctr">
                        <a:buNone/>
                      </a:pPr>
                      <a:r>
                        <a:rPr lang="zh-CN" altLang="en-US"/>
                        <a:t>输入</a:t>
                      </a:r>
                      <a:endParaRPr lang="zh-CN" altLang="en-US"/>
                    </a:p>
                  </a:txBody>
                  <a:tcPr anchor="ctr" anchorCtr="0"/>
                </a:tc>
                <a:tc>
                  <a:txBody>
                    <a:bodyPr/>
                    <a:p>
                      <a:pPr algn="ctr">
                        <a:buNone/>
                      </a:pPr>
                      <a:r>
                        <a:rPr lang="zh-CN" altLang="en-US"/>
                        <a:t>投入</a:t>
                      </a:r>
                      <a:r>
                        <a:rPr lang="en-US" altLang="zh-CN"/>
                        <a:t>1</a:t>
                      </a:r>
                      <a:r>
                        <a:rPr lang="zh-CN" altLang="en-US"/>
                        <a:t>元</a:t>
                      </a:r>
                      <a:r>
                        <a:rPr lang="en-US" altLang="zh-CN"/>
                        <a:t>5</a:t>
                      </a:r>
                      <a:r>
                        <a:rPr lang="zh-CN" altLang="en-US"/>
                        <a:t>角</a:t>
                      </a:r>
                      <a:r>
                        <a:rPr lang="zh-CN" altLang="en-US"/>
                        <a:t>硬币</a:t>
                      </a:r>
                      <a:endParaRPr lang="zh-CN" altLang="en-US"/>
                    </a:p>
                  </a:txBody>
                  <a:tcPr anchor="ctr" anchorCtr="0"/>
                </a:tc>
                <a:tc>
                  <a:txBody>
                    <a:bodyPr/>
                    <a:p>
                      <a:pPr algn="ctr">
                        <a:buNone/>
                      </a:pPr>
                      <a:r>
                        <a:rPr lang="en-US" altLang="zh-CN"/>
                        <a:t>c1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640080">
                <a:tc vMerge="1">
                  <a:tcPr/>
                </a:tc>
                <a:tc>
                  <a:txBody>
                    <a:bodyPr/>
                    <a:p>
                      <a:pPr algn="ctr">
                        <a:buNone/>
                      </a:pPr>
                      <a:r>
                        <a:rPr lang="zh-CN" altLang="en-US"/>
                        <a:t>投入</a:t>
                      </a:r>
                      <a:r>
                        <a:rPr lang="en-US" altLang="zh-CN"/>
                        <a:t>2</a:t>
                      </a:r>
                      <a:r>
                        <a:rPr lang="zh-CN" altLang="en-US"/>
                        <a:t>元</a:t>
                      </a:r>
                      <a:r>
                        <a:rPr lang="zh-CN" altLang="en-US"/>
                        <a:t>硬币</a:t>
                      </a:r>
                      <a:endParaRPr lang="zh-CN" altLang="en-US"/>
                    </a:p>
                  </a:txBody>
                  <a:tcPr anchor="ctr" anchorCtr="0"/>
                </a:tc>
                <a:tc>
                  <a:txBody>
                    <a:bodyPr/>
                    <a:p>
                      <a:pPr algn="ctr">
                        <a:buNone/>
                      </a:pPr>
                      <a:r>
                        <a:rPr lang="en-US" altLang="zh-CN"/>
                        <a:t>c2</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81000">
                <a:tc vMerge="1">
                  <a:tcPr/>
                </a:tc>
                <a:tc>
                  <a:txBody>
                    <a:bodyPr/>
                    <a:p>
                      <a:pPr algn="ctr">
                        <a:buNone/>
                      </a:pPr>
                      <a:r>
                        <a:rPr lang="zh-CN" altLang="en-US"/>
                        <a:t>按</a:t>
                      </a:r>
                      <a:r>
                        <a:rPr lang="zh-CN" altLang="en-US"/>
                        <a:t>可乐</a:t>
                      </a:r>
                      <a:endParaRPr lang="zh-CN" altLang="en-US"/>
                    </a:p>
                  </a:txBody>
                  <a:tcPr anchor="ctr" anchorCtr="0"/>
                </a:tc>
                <a:tc>
                  <a:txBody>
                    <a:bodyPr/>
                    <a:p>
                      <a:pPr algn="ctr">
                        <a:buNone/>
                      </a:pPr>
                      <a:r>
                        <a:rPr lang="en-US" altLang="zh-CN"/>
                        <a:t>c3</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81000">
                <a:tc vMerge="1">
                  <a:tcPr/>
                </a:tc>
                <a:tc>
                  <a:txBody>
                    <a:bodyPr/>
                    <a:p>
                      <a:pPr algn="ctr">
                        <a:buNone/>
                      </a:pPr>
                      <a:r>
                        <a:rPr lang="zh-CN" altLang="en-US"/>
                        <a:t>按</a:t>
                      </a:r>
                      <a:r>
                        <a:rPr lang="zh-CN" altLang="en-US"/>
                        <a:t>雪碧</a:t>
                      </a:r>
                      <a:endParaRPr lang="zh-CN" altLang="en-US"/>
                    </a:p>
                  </a:txBody>
                  <a:tcPr anchor="ctr" anchorCtr="0"/>
                </a:tc>
                <a:tc>
                  <a:txBody>
                    <a:bodyPr/>
                    <a:p>
                      <a:pPr algn="ctr">
                        <a:buNone/>
                      </a:pPr>
                      <a:r>
                        <a:rPr lang="en-US" altLang="zh-CN"/>
                        <a:t>c4</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r>
              <a:tr h="381000">
                <a:tc vMerge="1">
                  <a:tcPr/>
                </a:tc>
                <a:tc>
                  <a:txBody>
                    <a:bodyPr/>
                    <a:p>
                      <a:pPr algn="ctr">
                        <a:buNone/>
                      </a:pPr>
                      <a:r>
                        <a:rPr lang="zh-CN" altLang="en-US"/>
                        <a:t>按</a:t>
                      </a:r>
                      <a:r>
                        <a:rPr lang="zh-CN" altLang="en-US"/>
                        <a:t>红茶</a:t>
                      </a:r>
                      <a:endParaRPr lang="zh-CN" altLang="en-US"/>
                    </a:p>
                  </a:txBody>
                  <a:tcPr anchor="ctr" anchorCtr="0"/>
                </a:tc>
                <a:tc>
                  <a:txBody>
                    <a:bodyPr/>
                    <a:p>
                      <a:pPr algn="ctr">
                        <a:buNone/>
                      </a:pPr>
                      <a:r>
                        <a:rPr lang="en-US" altLang="zh-CN"/>
                        <a:t>c5</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r>
              <a:tr h="381000">
                <a:tc rowSpan="2">
                  <a:txBody>
                    <a:bodyPr/>
                    <a:p>
                      <a:pPr algn="ctr">
                        <a:buNone/>
                      </a:pPr>
                      <a:r>
                        <a:rPr lang="zh-CN" altLang="en-US"/>
                        <a:t>中间</a:t>
                      </a:r>
                      <a:r>
                        <a:rPr lang="zh-CN" altLang="en-US"/>
                        <a:t>节点</a:t>
                      </a:r>
                      <a:endParaRPr lang="zh-CN" altLang="en-US"/>
                    </a:p>
                  </a:txBody>
                  <a:tcPr anchor="ctr" anchorCtr="0"/>
                </a:tc>
                <a:tc>
                  <a:txBody>
                    <a:bodyPr/>
                    <a:p>
                      <a:pPr algn="ctr">
                        <a:buNone/>
                      </a:pPr>
                      <a:r>
                        <a:rPr lang="zh-CN" altLang="en-US"/>
                        <a:t>已</a:t>
                      </a:r>
                      <a:r>
                        <a:rPr lang="zh-CN" altLang="en-US"/>
                        <a:t>投币</a:t>
                      </a:r>
                      <a:endParaRPr lang="zh-CN" altLang="en-US"/>
                    </a:p>
                  </a:txBody>
                  <a:tcPr anchor="ctr" anchorCtr="0"/>
                </a:tc>
                <a:tc>
                  <a:txBody>
                    <a:bodyPr/>
                    <a:p>
                      <a:pPr algn="ctr">
                        <a:buNone/>
                      </a:pPr>
                      <a:r>
                        <a:rPr lang="en-US" altLang="zh-CN"/>
                        <a:t>11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81000">
                <a:tc vMerge="1">
                  <a:tcPr anchor="ctr" anchorCtr="0"/>
                </a:tc>
                <a:tc>
                  <a:txBody>
                    <a:bodyPr/>
                    <a:p>
                      <a:pPr algn="ctr">
                        <a:buNone/>
                      </a:pPr>
                      <a:r>
                        <a:rPr lang="zh-CN" altLang="en-US"/>
                        <a:t>已</a:t>
                      </a:r>
                      <a:r>
                        <a:rPr lang="zh-CN" altLang="en-US"/>
                        <a:t>按钮</a:t>
                      </a:r>
                      <a:endParaRPr lang="zh-CN" altLang="en-US"/>
                    </a:p>
                  </a:txBody>
                  <a:tcPr anchor="ctr" anchorCtr="0"/>
                </a:tc>
                <a:tc>
                  <a:txBody>
                    <a:bodyPr/>
                    <a:p>
                      <a:pPr algn="ctr">
                        <a:buNone/>
                      </a:pPr>
                      <a:r>
                        <a:rPr lang="en-US" altLang="zh-CN"/>
                        <a:t>12</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r>
              <a:tr h="381000">
                <a:tc rowSpan="4">
                  <a:txBody>
                    <a:bodyPr/>
                    <a:p>
                      <a:pPr algn="ctr">
                        <a:buNone/>
                      </a:pPr>
                      <a:r>
                        <a:rPr lang="zh-CN" altLang="en-US"/>
                        <a:t>输出</a:t>
                      </a:r>
                      <a:endParaRPr lang="zh-CN" altLang="en-US"/>
                    </a:p>
                  </a:txBody>
                  <a:tcPr anchor="ctr" anchorCtr="0"/>
                </a:tc>
                <a:tc>
                  <a:txBody>
                    <a:bodyPr/>
                    <a:p>
                      <a:pPr algn="ctr">
                        <a:buNone/>
                      </a:pPr>
                      <a:r>
                        <a:rPr lang="zh-CN" altLang="en-US"/>
                        <a:t>退还</a:t>
                      </a:r>
                      <a:r>
                        <a:rPr lang="en-US" altLang="zh-CN"/>
                        <a:t>5</a:t>
                      </a:r>
                      <a:r>
                        <a:rPr lang="zh-CN" altLang="en-US"/>
                        <a:t>角</a:t>
                      </a:r>
                      <a:endParaRPr lang="zh-CN" altLang="en-US"/>
                    </a:p>
                  </a:txBody>
                  <a:tcPr anchor="ctr" anchorCtr="0"/>
                </a:tc>
                <a:tc>
                  <a:txBody>
                    <a:bodyPr/>
                    <a:p>
                      <a:pPr algn="ctr">
                        <a:buNone/>
                      </a:pPr>
                      <a:r>
                        <a:rPr lang="en-US" altLang="zh-CN"/>
                        <a:t>e21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640080">
                <a:tc vMerge="1">
                  <a:tcPr anchor="ctr" anchorCtr="0"/>
                </a:tc>
                <a:tc>
                  <a:txBody>
                    <a:bodyPr/>
                    <a:p>
                      <a:pPr algn="ctr">
                        <a:buNone/>
                      </a:pPr>
                      <a:r>
                        <a:rPr lang="zh-CN" altLang="en-US"/>
                        <a:t>送出</a:t>
                      </a:r>
                      <a:r>
                        <a:rPr lang="zh-CN" altLang="en-US"/>
                        <a:t>可乐</a:t>
                      </a:r>
                      <a:endParaRPr lang="zh-CN" altLang="en-US"/>
                    </a:p>
                  </a:txBody>
                  <a:tcPr anchor="ctr" anchorCtr="0"/>
                </a:tc>
                <a:tc>
                  <a:txBody>
                    <a:bodyPr/>
                    <a:p>
                      <a:pPr algn="ctr">
                        <a:buNone/>
                      </a:pPr>
                      <a:r>
                        <a:rPr lang="en-US" altLang="zh-CN"/>
                        <a:t>e22</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640080">
                <a:tc vMerge="1">
                  <a:tcPr anchor="ctr" anchorCtr="0"/>
                </a:tc>
                <a:tc>
                  <a:txBody>
                    <a:bodyPr/>
                    <a:p>
                      <a:pPr algn="ctr">
                        <a:buNone/>
                      </a:pPr>
                      <a:r>
                        <a:rPr lang="zh-CN" altLang="en-US"/>
                        <a:t>送出</a:t>
                      </a:r>
                      <a:r>
                        <a:rPr lang="zh-CN" altLang="en-US"/>
                        <a:t>雪碧</a:t>
                      </a:r>
                      <a:endParaRPr lang="zh-CN" altLang="en-US"/>
                    </a:p>
                  </a:txBody>
                  <a:tcPr anchor="ctr" anchorCtr="0"/>
                </a:tc>
                <a:tc>
                  <a:txBody>
                    <a:bodyPr/>
                    <a:p>
                      <a:pPr algn="ctr">
                        <a:buNone/>
                      </a:pPr>
                      <a:r>
                        <a:rPr lang="en-US" altLang="zh-CN"/>
                        <a:t>e23</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640080">
                <a:tc vMerge="1">
                  <a:tcPr anchor="ctr" anchorCtr="0"/>
                </a:tc>
                <a:tc>
                  <a:txBody>
                    <a:bodyPr/>
                    <a:p>
                      <a:pPr algn="ctr">
                        <a:buNone/>
                      </a:pPr>
                      <a:r>
                        <a:rPr lang="zh-CN" altLang="en-US"/>
                        <a:t>送出</a:t>
                      </a:r>
                      <a:r>
                        <a:rPr lang="zh-CN" altLang="en-US"/>
                        <a:t>红茶</a:t>
                      </a:r>
                      <a:endParaRPr lang="zh-CN" altLang="en-US"/>
                    </a:p>
                  </a:txBody>
                  <a:tcPr anchor="ctr" anchorCtr="0"/>
                </a:tc>
                <a:tc>
                  <a:txBody>
                    <a:bodyPr/>
                    <a:p>
                      <a:pPr algn="ctr">
                        <a:buNone/>
                      </a:pPr>
                      <a:r>
                        <a:rPr lang="en-US" altLang="zh-CN"/>
                        <a:t>e24</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bl>
          </a:graphicData>
        </a:graphic>
      </p:graphicFrame>
    </p:spTree>
  </p:cSld>
  <p:clrMapOvr>
    <a:masterClrMapping/>
  </p:clrMapOvr>
  <p:transition advTm="36034"/>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094105"/>
            <a:ext cx="8081645" cy="5262245"/>
          </a:xfrm>
          <a:prstGeom prst="rect">
            <a:avLst/>
          </a:prstGeom>
        </p:spPr>
        <p:txBody>
          <a:bodyPr wrap="square">
            <a:spAutoFit/>
          </a:bodyPr>
          <a:lstStyle/>
          <a:p>
            <a:pPr eaLnBrk="1" hangingPunct="1">
              <a:lnSpc>
                <a:spcPct val="150000"/>
              </a:lnSpc>
            </a:pPr>
            <a:r>
              <a:rPr lang="en-US" altLang="zh-CN" sz="2800" dirty="0">
                <a:latin typeface="微软雅黑" charset="0"/>
                <a:ea typeface="微软雅黑" charset="0"/>
                <a:cs typeface="微软雅黑" charset="0"/>
                <a:sym typeface="+mn-ea"/>
              </a:rPr>
              <a:t>NextDate</a:t>
            </a:r>
            <a:r>
              <a:rPr lang="zh-CN" altLang="en-US" sz="2800" dirty="0">
                <a:latin typeface="微软雅黑" charset="0"/>
                <a:ea typeface="微软雅黑" charset="0"/>
                <a:cs typeface="微软雅黑" charset="0"/>
                <a:sym typeface="+mn-ea"/>
              </a:rPr>
              <a:t>函数包含三个变量：</a:t>
            </a:r>
            <a:r>
              <a:rPr lang="en-US" altLang="zh-CN" sz="2800" dirty="0">
                <a:latin typeface="微软雅黑" charset="0"/>
                <a:ea typeface="微软雅黑" charset="0"/>
                <a:cs typeface="微软雅黑" charset="0"/>
                <a:sym typeface="+mn-ea"/>
              </a:rPr>
              <a:t>Month</a:t>
            </a:r>
            <a:r>
              <a:rPr lang="zh-CN" altLang="en-US" sz="2800" dirty="0">
                <a:latin typeface="微软雅黑" charset="0"/>
                <a:ea typeface="微软雅黑" charset="0"/>
                <a:cs typeface="微软雅黑" charset="0"/>
                <a:sym typeface="+mn-ea"/>
              </a:rPr>
              <a:t>、</a:t>
            </a:r>
            <a:r>
              <a:rPr lang="en-US" altLang="zh-CN" sz="2800" dirty="0">
                <a:latin typeface="微软雅黑" charset="0"/>
                <a:ea typeface="微软雅黑" charset="0"/>
                <a:cs typeface="微软雅黑" charset="0"/>
                <a:sym typeface="+mn-ea"/>
              </a:rPr>
              <a:t>Day</a:t>
            </a:r>
            <a:r>
              <a:rPr lang="zh-CN" altLang="en-US" sz="2800" dirty="0">
                <a:latin typeface="微软雅黑" charset="0"/>
                <a:ea typeface="微软雅黑" charset="0"/>
                <a:cs typeface="微软雅黑" charset="0"/>
                <a:sym typeface="+mn-ea"/>
              </a:rPr>
              <a:t>和</a:t>
            </a:r>
            <a:r>
              <a:rPr lang="en-US" altLang="zh-CN" sz="2800" dirty="0">
                <a:latin typeface="微软雅黑" charset="0"/>
                <a:ea typeface="微软雅黑" charset="0"/>
                <a:cs typeface="微软雅黑" charset="0"/>
                <a:sym typeface="+mn-ea"/>
              </a:rPr>
              <a:t>Year</a:t>
            </a:r>
            <a:r>
              <a:rPr lang="zh-CN" altLang="en-US" sz="2800" dirty="0">
                <a:latin typeface="微软雅黑" charset="0"/>
                <a:ea typeface="微软雅黑" charset="0"/>
                <a:cs typeface="微软雅黑" charset="0"/>
                <a:sym typeface="+mn-ea"/>
              </a:rPr>
              <a:t>，函数的输出为输入日期后一天的</a:t>
            </a:r>
            <a:r>
              <a:rPr lang="zh-CN" altLang="en-US" sz="2800" dirty="0">
                <a:latin typeface="微软雅黑" charset="0"/>
                <a:ea typeface="微软雅黑" charset="0"/>
                <a:cs typeface="微软雅黑" charset="0"/>
                <a:sym typeface="+mn-ea"/>
              </a:rPr>
              <a:t>日期。</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例如，输入为</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2000</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年</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3</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月</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4</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日，则函数的输出为</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2000</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年</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3</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月</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5</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日。</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a:p>
            <a:pPr eaLnBrk="1" hangingPunct="1">
              <a:lnSpc>
                <a:spcPct val="150000"/>
              </a:lnSpc>
            </a:pP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要求输入变量</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Month</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Day</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和</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Year</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均为整数，并且满足条件：</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1&lt;=Month&lt;=12</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1&lt;=Day&lt;=31</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 1920&lt;=Year&lt;=2050</a:t>
            </a:r>
            <a:endParaRPr kumimoji="0" lang="en-US" altLang="zh-CN" sz="2800" b="0" i="0" u="none" strike="noStrike" kern="1200" cap="none" spc="0" normalizeH="0" baseline="0" noProof="0" dirty="0">
              <a:ln>
                <a:noFill/>
              </a:ln>
              <a:effectLst/>
              <a:uLnTx/>
              <a:uFillTx/>
              <a:latin typeface="微软雅黑" charset="0"/>
              <a:ea typeface="微软雅黑" charset="0"/>
              <a:cs typeface="微软雅黑" charset="0"/>
            </a:endParaRPr>
          </a:p>
          <a:p>
            <a:pPr eaLnBrk="1" hangingPunct="1">
              <a:lnSpc>
                <a:spcPct val="150000"/>
              </a:lnSpc>
            </a:pP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使用</a:t>
            </a:r>
            <a:r>
              <a:rPr kumimoji="0" lang="zh-CN" altLang="en-US" sz="2800" b="0" i="1" u="sng" strike="noStrike" kern="1200" cap="none" spc="0" normalizeH="0" baseline="0" noProof="0" dirty="0">
                <a:ln>
                  <a:noFill/>
                </a:ln>
                <a:effectLst/>
                <a:uLnTx/>
                <a:uFillTx/>
                <a:latin typeface="微软雅黑" charset="0"/>
                <a:ea typeface="微软雅黑" charset="0"/>
                <a:cs typeface="微软雅黑" charset="0"/>
              </a:rPr>
              <a:t>等价类划分法</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设计测试</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用例</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2839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4800" y="979170"/>
            <a:ext cx="8081645" cy="737235"/>
          </a:xfrm>
          <a:prstGeom prst="rect">
            <a:avLst/>
          </a:prstGeom>
        </p:spPr>
        <p:txBody>
          <a:bodyPr wrap="square">
            <a:spAutoFit/>
          </a:bodyPr>
          <a:lstStyle/>
          <a:p>
            <a:pPr eaLnBrk="1" hangingPunct="1">
              <a:lnSpc>
                <a:spcPct val="150000"/>
              </a:lnSpc>
            </a:pP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1</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）分析并确定</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等价类</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1804670" y="1716405"/>
            <a:ext cx="9044940" cy="2030095"/>
          </a:xfrm>
          <a:prstGeom prst="rect">
            <a:avLst/>
          </a:prstGeom>
        </p:spPr>
        <p:txBody>
          <a:bodyPr wrap="square">
            <a:spAutoFit/>
          </a:bodyPr>
          <a:p>
            <a:pPr marL="514350" indent="-514350" eaLnBrk="1" hangingPunct="1">
              <a:lnSpc>
                <a:spcPct val="150000"/>
              </a:lnSpc>
              <a:buFont typeface="+mj-ea"/>
              <a:buAutoNum type="circleNumDbPlain"/>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Day</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等价类</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D1={Day</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1&lt;=Day&lt;=31}; </a:t>
            </a:r>
            <a:endParaRPr kumimoji="0" lang="en-US" altLang="zh-CN"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lang="en-US" altLang="zh-CN" sz="2800" noProof="0" dirty="0">
                <a:ln>
                  <a:noFill/>
                </a:ln>
                <a:effectLst/>
                <a:uLnTx/>
                <a:uFillTx/>
                <a:latin typeface="微软雅黑" charset="0"/>
                <a:ea typeface="微软雅黑" charset="0"/>
                <a:cs typeface="微软雅黑" charset="0"/>
                <a:sym typeface="+mn-ea"/>
              </a:rPr>
              <a:t>D2={Day</a:t>
            </a:r>
            <a:r>
              <a:rPr lang="zh-CN" altLang="en-US" sz="2800" noProof="0" dirty="0">
                <a:ln>
                  <a:noFill/>
                </a:ln>
                <a:effectLst/>
                <a:uLnTx/>
                <a:uFillTx/>
                <a:latin typeface="微软雅黑" charset="0"/>
                <a:ea typeface="微软雅黑" charset="0"/>
                <a:cs typeface="微软雅黑" charset="0"/>
                <a:sym typeface="+mn-ea"/>
              </a:rPr>
              <a:t>：</a:t>
            </a:r>
            <a:r>
              <a:rPr lang="en-US" altLang="zh-CN" sz="2800" noProof="0" dirty="0">
                <a:ln>
                  <a:noFill/>
                </a:ln>
                <a:effectLst/>
                <a:uLnTx/>
                <a:uFillTx/>
                <a:latin typeface="微软雅黑" charset="0"/>
                <a:ea typeface="微软雅黑" charset="0"/>
                <a:cs typeface="微软雅黑" charset="0"/>
                <a:sym typeface="+mn-ea"/>
              </a:rPr>
              <a:t>Day&lt;1};  </a:t>
            </a:r>
            <a:r>
              <a:rPr lang="en-US" altLang="zh-CN" sz="2800" noProof="0" dirty="0">
                <a:ln>
                  <a:noFill/>
                </a:ln>
                <a:effectLst/>
                <a:uLnTx/>
                <a:uFillTx/>
                <a:latin typeface="微软雅黑" charset="0"/>
                <a:ea typeface="微软雅黑" charset="0"/>
                <a:cs typeface="微软雅黑" charset="0"/>
                <a:sym typeface="+mn-ea"/>
              </a:rPr>
              <a:t>D3={Day</a:t>
            </a:r>
            <a:r>
              <a:rPr lang="zh-CN" altLang="en-US" sz="2800" noProof="0" dirty="0">
                <a:ln>
                  <a:noFill/>
                </a:ln>
                <a:effectLst/>
                <a:uLnTx/>
                <a:uFillTx/>
                <a:latin typeface="微软雅黑" charset="0"/>
                <a:ea typeface="微软雅黑" charset="0"/>
                <a:cs typeface="微软雅黑" charset="0"/>
                <a:sym typeface="+mn-ea"/>
              </a:rPr>
              <a:t>：</a:t>
            </a:r>
            <a:r>
              <a:rPr lang="en-US" altLang="zh-CN" sz="2800" noProof="0" dirty="0">
                <a:ln>
                  <a:noFill/>
                </a:ln>
                <a:effectLst/>
                <a:uLnTx/>
                <a:uFillTx/>
                <a:latin typeface="微软雅黑" charset="0"/>
                <a:ea typeface="微软雅黑" charset="0"/>
                <a:cs typeface="微软雅黑" charset="0"/>
                <a:sym typeface="+mn-ea"/>
              </a:rPr>
              <a:t>Day&gt;31};</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sp>
        <p:nvSpPr>
          <p:cNvPr id="5" name="矩形 4"/>
          <p:cNvSpPr/>
          <p:nvPr/>
        </p:nvSpPr>
        <p:spPr>
          <a:xfrm>
            <a:off x="1931670" y="4139565"/>
            <a:ext cx="9044940" cy="2030095"/>
          </a:xfrm>
          <a:prstGeom prst="rect">
            <a:avLst/>
          </a:prstGeom>
        </p:spPr>
        <p:txBody>
          <a:bodyPr wrap="square">
            <a:spAutoFit/>
          </a:bodyPr>
          <a:p>
            <a:pPr indent="0" eaLnBrk="1" hangingPunct="1">
              <a:lnSpc>
                <a:spcPct val="150000"/>
              </a:lnSpc>
              <a:buFont typeface="+mj-ea"/>
              <a:buNone/>
            </a:pPr>
            <a:r>
              <a:rPr lang="zh-CN" altLang="en-US" sz="2800">
                <a:latin typeface="SimSong" panose="02020300000000000000" charset="-122"/>
                <a:ea typeface="SimSong" panose="02020300000000000000" charset="-122"/>
                <a:sym typeface="+mn-ea"/>
              </a:rPr>
              <a:t>②</a:t>
            </a:r>
            <a:r>
              <a:rPr lang="zh-CN" altLang="en-US" sz="2800">
                <a:latin typeface="Calibri" charset="0"/>
                <a:ea typeface="Calibri" charset="0"/>
                <a:sym typeface="+mn-ea"/>
              </a:rPr>
              <a:t> </a:t>
            </a:r>
            <a:r>
              <a:rPr lang="en-US" altLang="zh-CN" sz="2800">
                <a:latin typeface="Calibri" charset="0"/>
                <a:ea typeface="Calibri" charset="0"/>
                <a:sym typeface="+mn-ea"/>
              </a:rPr>
              <a:t> </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Month</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等价类</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M1={Month</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1&lt;=</a:t>
            </a:r>
            <a:r>
              <a:rPr lang="en-US" altLang="zh-CN" sz="2800" noProof="0" dirty="0">
                <a:ln>
                  <a:noFill/>
                </a:ln>
                <a:effectLst/>
                <a:uLnTx/>
                <a:uFillTx/>
                <a:latin typeface="微软雅黑" charset="0"/>
                <a:ea typeface="微软雅黑" charset="0"/>
                <a:cs typeface="微软雅黑" charset="0"/>
                <a:sym typeface="+mn-ea"/>
              </a:rPr>
              <a:t>Month</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&lt;=12}; </a:t>
            </a:r>
            <a:endParaRPr kumimoji="0" lang="en-US" altLang="zh-CN"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lang="en-US" altLang="zh-CN" sz="2800" noProof="0" dirty="0">
                <a:ln>
                  <a:noFill/>
                </a:ln>
                <a:effectLst/>
                <a:uLnTx/>
                <a:uFillTx/>
                <a:latin typeface="微软雅黑" charset="0"/>
                <a:ea typeface="微软雅黑" charset="0"/>
                <a:cs typeface="微软雅黑" charset="0"/>
                <a:sym typeface="+mn-ea"/>
              </a:rPr>
              <a:t>M2={</a:t>
            </a:r>
            <a:r>
              <a:rPr lang="en-US" altLang="zh-CN" sz="2800" noProof="0" dirty="0">
                <a:ln>
                  <a:noFill/>
                </a:ln>
                <a:effectLst/>
                <a:uLnTx/>
                <a:uFillTx/>
                <a:latin typeface="微软雅黑" charset="0"/>
                <a:ea typeface="微软雅黑" charset="0"/>
                <a:cs typeface="微软雅黑" charset="0"/>
                <a:sym typeface="+mn-ea"/>
              </a:rPr>
              <a:t>Month</a:t>
            </a:r>
            <a:r>
              <a:rPr lang="zh-CN" altLang="en-US" sz="2800" noProof="0" dirty="0">
                <a:ln>
                  <a:noFill/>
                </a:ln>
                <a:effectLst/>
                <a:uLnTx/>
                <a:uFillTx/>
                <a:latin typeface="微软雅黑" charset="0"/>
                <a:ea typeface="微软雅黑" charset="0"/>
                <a:cs typeface="微软雅黑" charset="0"/>
                <a:sym typeface="+mn-ea"/>
              </a:rPr>
              <a:t>：</a:t>
            </a:r>
            <a:r>
              <a:rPr lang="en-US" altLang="zh-CN" sz="2800" noProof="0" dirty="0">
                <a:ln>
                  <a:noFill/>
                </a:ln>
                <a:effectLst/>
                <a:uLnTx/>
                <a:uFillTx/>
                <a:latin typeface="微软雅黑" charset="0"/>
                <a:ea typeface="微软雅黑" charset="0"/>
                <a:cs typeface="微软雅黑" charset="0"/>
                <a:sym typeface="+mn-ea"/>
              </a:rPr>
              <a:t>Month</a:t>
            </a:r>
            <a:r>
              <a:rPr lang="en-US" altLang="zh-CN" sz="2800" noProof="0" dirty="0">
                <a:ln>
                  <a:noFill/>
                </a:ln>
                <a:effectLst/>
                <a:uLnTx/>
                <a:uFillTx/>
                <a:latin typeface="微软雅黑" charset="0"/>
                <a:ea typeface="微软雅黑" charset="0"/>
                <a:cs typeface="微软雅黑" charset="0"/>
                <a:sym typeface="+mn-ea"/>
              </a:rPr>
              <a:t>&lt;1};  M3={</a:t>
            </a:r>
            <a:r>
              <a:rPr lang="en-US" altLang="zh-CN" sz="2800" noProof="0" dirty="0">
                <a:ln>
                  <a:noFill/>
                </a:ln>
                <a:effectLst/>
                <a:uLnTx/>
                <a:uFillTx/>
                <a:latin typeface="微软雅黑" charset="0"/>
                <a:ea typeface="微软雅黑" charset="0"/>
                <a:cs typeface="微软雅黑" charset="0"/>
                <a:sym typeface="+mn-ea"/>
              </a:rPr>
              <a:t>Month</a:t>
            </a:r>
            <a:r>
              <a:rPr lang="zh-CN" altLang="en-US" sz="2800" noProof="0" dirty="0">
                <a:ln>
                  <a:noFill/>
                </a:ln>
                <a:effectLst/>
                <a:uLnTx/>
                <a:uFillTx/>
                <a:latin typeface="微软雅黑" charset="0"/>
                <a:ea typeface="微软雅黑" charset="0"/>
                <a:cs typeface="微软雅黑" charset="0"/>
                <a:sym typeface="+mn-ea"/>
              </a:rPr>
              <a:t>：</a:t>
            </a:r>
            <a:r>
              <a:rPr lang="en-US" altLang="zh-CN" sz="2800" noProof="0" dirty="0">
                <a:ln>
                  <a:noFill/>
                </a:ln>
                <a:effectLst/>
                <a:uLnTx/>
                <a:uFillTx/>
                <a:latin typeface="微软雅黑" charset="0"/>
                <a:ea typeface="微软雅黑" charset="0"/>
                <a:cs typeface="微软雅黑" charset="0"/>
                <a:sym typeface="+mn-ea"/>
              </a:rPr>
              <a:t>Month</a:t>
            </a:r>
            <a:r>
              <a:rPr lang="en-US" altLang="zh-CN" sz="2800" noProof="0" dirty="0">
                <a:ln>
                  <a:noFill/>
                </a:ln>
                <a:effectLst/>
                <a:uLnTx/>
                <a:uFillTx/>
                <a:latin typeface="微软雅黑" charset="0"/>
                <a:ea typeface="微软雅黑" charset="0"/>
                <a:cs typeface="微软雅黑" charset="0"/>
                <a:sym typeface="+mn-ea"/>
              </a:rPr>
              <a:t>&gt;12};</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sp>
        <p:nvSpPr>
          <p:cNvPr id="8" name="燕尾形 7"/>
          <p:cNvSpPr/>
          <p:nvPr/>
        </p:nvSpPr>
        <p:spPr>
          <a:xfrm>
            <a:off x="1293495" y="116522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4800" y="1165860"/>
            <a:ext cx="8081645" cy="737235"/>
          </a:xfrm>
          <a:prstGeom prst="rect">
            <a:avLst/>
          </a:prstGeom>
        </p:spPr>
        <p:txBody>
          <a:bodyPr wrap="square">
            <a:spAutoFit/>
          </a:bodyPr>
          <a:lstStyle/>
          <a:p>
            <a:pPr eaLnBrk="1" hangingPunct="1">
              <a:lnSpc>
                <a:spcPct val="150000"/>
              </a:lnSpc>
            </a:pP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1</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）分析并确定</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等价类</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矩形 4"/>
          <p:cNvSpPr/>
          <p:nvPr/>
        </p:nvSpPr>
        <p:spPr>
          <a:xfrm>
            <a:off x="1931670" y="2325370"/>
            <a:ext cx="9044940" cy="2030095"/>
          </a:xfrm>
          <a:prstGeom prst="rect">
            <a:avLst/>
          </a:prstGeom>
        </p:spPr>
        <p:txBody>
          <a:bodyPr wrap="square">
            <a:spAutoFit/>
          </a:bodyPr>
          <a:p>
            <a:pPr indent="0" eaLnBrk="1" hangingPunct="1">
              <a:lnSpc>
                <a:spcPct val="150000"/>
              </a:lnSpc>
              <a:buFont typeface="+mj-ea"/>
              <a:buNone/>
            </a:pPr>
            <a:r>
              <a:rPr lang="zh-CN" altLang="en-US" sz="2800">
                <a:latin typeface="SimSong" panose="02020300000000000000" charset="-122"/>
                <a:ea typeface="SimSong" panose="02020300000000000000" charset="-122"/>
                <a:sym typeface="+mn-ea"/>
              </a:rPr>
              <a:t>③</a:t>
            </a:r>
            <a:r>
              <a:rPr lang="en-US" altLang="zh-CN" sz="2800">
                <a:latin typeface="SimSong" panose="02020300000000000000" charset="-122"/>
                <a:ea typeface="SimSong" panose="02020300000000000000" charset="-122"/>
                <a:sym typeface="+mn-ea"/>
              </a:rPr>
              <a:t> </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Year</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等价类</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Y1={Year</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1920&lt;=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Year&lt;=2050}; </a:t>
            </a:r>
            <a:endParaRPr kumimoji="0" lang="en-US" altLang="zh-CN"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lang="en-US" altLang="zh-CN" sz="2800" noProof="0" dirty="0">
                <a:ln>
                  <a:noFill/>
                </a:ln>
                <a:effectLst/>
                <a:uLnTx/>
                <a:uFillTx/>
                <a:latin typeface="微软雅黑" charset="0"/>
                <a:ea typeface="微软雅黑" charset="0"/>
                <a:cs typeface="微软雅黑" charset="0"/>
                <a:sym typeface="+mn-ea"/>
              </a:rPr>
              <a:t>Y2={Year</a:t>
            </a:r>
            <a:r>
              <a:rPr lang="zh-CN" altLang="en-US" sz="2800" noProof="0" dirty="0">
                <a:ln>
                  <a:noFill/>
                </a:ln>
                <a:effectLst/>
                <a:uLnTx/>
                <a:uFillTx/>
                <a:latin typeface="微软雅黑" charset="0"/>
                <a:ea typeface="微软雅黑" charset="0"/>
                <a:cs typeface="微软雅黑" charset="0"/>
                <a:sym typeface="+mn-ea"/>
              </a:rPr>
              <a:t>：</a:t>
            </a:r>
            <a:r>
              <a:rPr lang="en-US" altLang="zh-CN" sz="2800" noProof="0" dirty="0">
                <a:ln>
                  <a:noFill/>
                </a:ln>
                <a:effectLst/>
                <a:uLnTx/>
                <a:uFillTx/>
                <a:latin typeface="微软雅黑" charset="0"/>
                <a:ea typeface="微软雅黑" charset="0"/>
                <a:cs typeface="微软雅黑" charset="0"/>
                <a:sym typeface="+mn-ea"/>
              </a:rPr>
              <a:t>Year&lt;1920};  Y3={Year</a:t>
            </a:r>
            <a:r>
              <a:rPr lang="zh-CN" altLang="en-US" sz="2800" noProof="0" dirty="0">
                <a:ln>
                  <a:noFill/>
                </a:ln>
                <a:effectLst/>
                <a:uLnTx/>
                <a:uFillTx/>
                <a:latin typeface="微软雅黑" charset="0"/>
                <a:ea typeface="微软雅黑" charset="0"/>
                <a:cs typeface="微软雅黑" charset="0"/>
                <a:sym typeface="+mn-ea"/>
              </a:rPr>
              <a:t>：</a:t>
            </a:r>
            <a:r>
              <a:rPr lang="en-US" altLang="zh-CN" sz="2800" noProof="0" dirty="0">
                <a:ln>
                  <a:noFill/>
                </a:ln>
                <a:effectLst/>
                <a:uLnTx/>
                <a:uFillTx/>
                <a:latin typeface="微软雅黑" charset="0"/>
                <a:ea typeface="微软雅黑" charset="0"/>
                <a:cs typeface="微软雅黑" charset="0"/>
                <a:sym typeface="+mn-ea"/>
              </a:rPr>
              <a:t>Year&gt;2050};</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spTree>
  </p:cSld>
  <p:clrMapOvr>
    <a:masterClrMapping/>
  </p:clrMapOvr>
  <p:transition advTm="36034"/>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3" name="表格 2"/>
          <p:cNvGraphicFramePr/>
          <p:nvPr/>
        </p:nvGraphicFramePr>
        <p:xfrm>
          <a:off x="1348740" y="1687830"/>
          <a:ext cx="9308465" cy="4754880"/>
        </p:xfrm>
        <a:graphic>
          <a:graphicData uri="http://schemas.openxmlformats.org/drawingml/2006/table">
            <a:tbl>
              <a:tblPr firstRow="1" bandRow="1">
                <a:tableStyleId>{5C22544A-7EE6-4342-B048-85BDC9FD1C3A}</a:tableStyleId>
              </a:tblPr>
              <a:tblGrid>
                <a:gridCol w="2202180"/>
                <a:gridCol w="4319905"/>
                <a:gridCol w="2786380"/>
              </a:tblGrid>
              <a:tr h="381000">
                <a:tc>
                  <a:txBody>
                    <a:bodyPr/>
                    <a:p>
                      <a:pPr algn="ctr">
                        <a:buNone/>
                      </a:pPr>
                      <a:r>
                        <a:rPr lang="zh-CN" altLang="en-US" sz="2400"/>
                        <a:t>输入条件</a:t>
                      </a:r>
                      <a:endParaRPr lang="zh-CN" altLang="en-US" sz="2400"/>
                    </a:p>
                  </a:txBody>
                  <a:tcPr anchor="ctr" anchorCtr="0"/>
                </a:tc>
                <a:tc>
                  <a:txBody>
                    <a:bodyPr/>
                    <a:p>
                      <a:pPr algn="ctr">
                        <a:buNone/>
                      </a:pPr>
                      <a:r>
                        <a:rPr lang="zh-CN" altLang="en-US" sz="2400"/>
                        <a:t>有效等价类</a:t>
                      </a:r>
                      <a:endParaRPr lang="zh-CN" altLang="en-US" sz="2400"/>
                    </a:p>
                  </a:txBody>
                  <a:tcPr anchor="ctr" anchorCtr="0"/>
                </a:tc>
                <a:tc>
                  <a:txBody>
                    <a:bodyPr/>
                    <a:p>
                      <a:pPr algn="ctr">
                        <a:buNone/>
                      </a:pPr>
                      <a:r>
                        <a:rPr lang="zh-CN" altLang="en-US" sz="2400"/>
                        <a:t>无效等价类</a:t>
                      </a:r>
                      <a:endParaRPr lang="zh-CN" altLang="en-US" sz="2400"/>
                    </a:p>
                  </a:txBody>
                  <a:tcPr anchor="ctr" anchorCtr="0"/>
                </a:tc>
              </a:tr>
              <a:tr h="381000">
                <a:tc>
                  <a:txBody>
                    <a:bodyPr/>
                    <a:p>
                      <a:pPr algn="ctr">
                        <a:buNone/>
                      </a:pPr>
                      <a:r>
                        <a:rPr lang="en-US" altLang="zh-CN" sz="2400"/>
                        <a:t>Day</a:t>
                      </a:r>
                      <a:endParaRPr lang="en-US" altLang="zh-CN" sz="2400"/>
                    </a:p>
                  </a:txBody>
                  <a:tcPr anchor="ctr" anchorCtr="0"/>
                </a:tc>
                <a:tc>
                  <a:txBody>
                    <a:bodyPr/>
                    <a:p>
                      <a:pPr algn="ctr">
                        <a:buNone/>
                      </a:pPr>
                      <a:endParaRPr lang="en-US" altLang="zh-CN" sz="2400"/>
                    </a:p>
                    <a:p>
                      <a:pPr algn="ctr">
                        <a:buNone/>
                      </a:pPr>
                      <a:endParaRPr lang="en-US" altLang="zh-CN" sz="2400"/>
                    </a:p>
                    <a:p>
                      <a:pPr algn="ctr">
                        <a:buNone/>
                      </a:pPr>
                      <a:endParaRPr lang="en-US" altLang="zh-CN" sz="2400"/>
                    </a:p>
                    <a:p>
                      <a:pPr algn="ctr">
                        <a:buNone/>
                      </a:pPr>
                      <a:endParaRPr lang="en-US" altLang="zh-CN" sz="2400"/>
                    </a:p>
                  </a:txBody>
                  <a:tcPr anchor="ctr" anchorCtr="0"/>
                </a:tc>
                <a:tc>
                  <a:txBody>
                    <a:bodyPr/>
                    <a:p>
                      <a:pPr algn="ctr">
                        <a:buNone/>
                      </a:pPr>
                      <a:endParaRPr lang="en-US" altLang="zh-CN" sz="2400"/>
                    </a:p>
                  </a:txBody>
                  <a:tcPr anchor="ctr" anchorCtr="0"/>
                </a:tc>
              </a:tr>
              <a:tr h="381000">
                <a:tc>
                  <a:txBody>
                    <a:bodyPr/>
                    <a:p>
                      <a:pPr algn="ctr">
                        <a:buNone/>
                      </a:pPr>
                      <a:r>
                        <a:rPr lang="en-US" altLang="zh-CN" sz="2400"/>
                        <a:t>Month</a:t>
                      </a:r>
                      <a:endParaRPr lang="en-US" altLang="zh-CN" sz="2400"/>
                    </a:p>
                  </a:txBody>
                  <a:tcPr anchor="ctr" anchorCtr="0"/>
                </a:tc>
                <a:tc>
                  <a:txBody>
                    <a:bodyPr/>
                    <a:p>
                      <a:pPr algn="ctr">
                        <a:buNone/>
                      </a:pPr>
                      <a:endParaRPr lang="en-US" altLang="zh-CN" sz="2400"/>
                    </a:p>
                    <a:p>
                      <a:pPr algn="ctr">
                        <a:buNone/>
                      </a:pPr>
                      <a:endParaRPr lang="en-US" altLang="zh-CN" sz="2400"/>
                    </a:p>
                    <a:p>
                      <a:pPr algn="ctr">
                        <a:buNone/>
                      </a:pPr>
                      <a:endParaRPr lang="en-US" altLang="zh-CN" sz="2400"/>
                    </a:p>
                  </a:txBody>
                  <a:tcPr anchor="ctr" anchorCtr="0"/>
                </a:tc>
                <a:tc>
                  <a:txBody>
                    <a:bodyPr/>
                    <a:p>
                      <a:pPr algn="ctr">
                        <a:buNone/>
                      </a:pPr>
                      <a:endParaRPr lang="en-US" altLang="zh-CN" sz="2400"/>
                    </a:p>
                  </a:txBody>
                  <a:tcPr anchor="ctr" anchorCtr="0"/>
                </a:tc>
              </a:tr>
              <a:tr h="381000">
                <a:tc>
                  <a:txBody>
                    <a:bodyPr/>
                    <a:p>
                      <a:pPr algn="ctr">
                        <a:buNone/>
                      </a:pPr>
                      <a:r>
                        <a:rPr lang="en-US" altLang="zh-CN" sz="2400"/>
                        <a:t>Year</a:t>
                      </a:r>
                      <a:endParaRPr lang="en-US" altLang="zh-CN" sz="2400"/>
                    </a:p>
                  </a:txBody>
                  <a:tcPr anchor="ctr" anchorCtr="0"/>
                </a:tc>
                <a:tc>
                  <a:txBody>
                    <a:bodyPr/>
                    <a:p>
                      <a:pPr algn="ctr">
                        <a:buNone/>
                      </a:pPr>
                      <a:endParaRPr lang="en-US" altLang="zh-CN" sz="2400"/>
                    </a:p>
                    <a:p>
                      <a:pPr algn="ctr">
                        <a:buNone/>
                      </a:pPr>
                      <a:endParaRPr lang="en-US" altLang="zh-CN" sz="2400"/>
                    </a:p>
                    <a:p>
                      <a:pPr algn="ctr">
                        <a:buNone/>
                      </a:pPr>
                      <a:endParaRPr lang="en-US" altLang="zh-CN" sz="2400"/>
                    </a:p>
                  </a:txBody>
                  <a:tcPr anchor="ctr" anchorCtr="0"/>
                </a:tc>
                <a:tc>
                  <a:txBody>
                    <a:bodyPr/>
                    <a:p>
                      <a:pPr algn="ctr">
                        <a:buNone/>
                      </a:pPr>
                      <a:endParaRPr lang="en-US" altLang="zh-CN" sz="2400"/>
                    </a:p>
                  </a:txBody>
                  <a:tcPr anchor="ctr" anchorCtr="0"/>
                </a:tc>
              </a:tr>
            </a:tbl>
          </a:graphicData>
        </a:graphic>
      </p:graphicFrame>
      <p:sp>
        <p:nvSpPr>
          <p:cNvPr id="7" name="文本框 6"/>
          <p:cNvSpPr txBox="1"/>
          <p:nvPr/>
        </p:nvSpPr>
        <p:spPr>
          <a:xfrm>
            <a:off x="3304540" y="2118995"/>
            <a:ext cx="4447540" cy="1568450"/>
          </a:xfrm>
          <a:prstGeom prst="rect">
            <a:avLst/>
          </a:prstGeom>
          <a:noFill/>
        </p:spPr>
        <p:txBody>
          <a:bodyPr wrap="square" rtlCol="0" anchor="t">
            <a:spAutoFit/>
          </a:bodyPr>
          <a:p>
            <a:pPr algn="ctr">
              <a:buNone/>
            </a:pPr>
            <a:r>
              <a:rPr lang="en-US" altLang="zh-CN" sz="2400">
                <a:sym typeface="+mn-ea"/>
              </a:rPr>
              <a:t>D1 {1, ... , 28}</a:t>
            </a:r>
            <a:endParaRPr lang="en-US" altLang="zh-CN" sz="2400"/>
          </a:p>
          <a:p>
            <a:pPr algn="ctr">
              <a:buNone/>
            </a:pPr>
            <a:r>
              <a:rPr lang="en-US" altLang="zh-CN" sz="2400">
                <a:sym typeface="+mn-ea"/>
              </a:rPr>
              <a:t>D2 {29}</a:t>
            </a:r>
            <a:endParaRPr lang="en-US" altLang="zh-CN" sz="2400"/>
          </a:p>
          <a:p>
            <a:pPr algn="ctr">
              <a:buNone/>
            </a:pPr>
            <a:r>
              <a:rPr lang="en-US" altLang="zh-CN" sz="2400">
                <a:sym typeface="+mn-ea"/>
              </a:rPr>
              <a:t>D3{30}</a:t>
            </a:r>
            <a:endParaRPr lang="en-US" altLang="zh-CN" sz="2400"/>
          </a:p>
          <a:p>
            <a:pPr algn="ctr">
              <a:buNone/>
            </a:pPr>
            <a:r>
              <a:rPr lang="en-US" altLang="zh-CN" sz="2400">
                <a:sym typeface="+mn-ea"/>
              </a:rPr>
              <a:t>D4{31}</a:t>
            </a:r>
            <a:endParaRPr lang="en-US" altLang="zh-CN" sz="2400">
              <a:sym typeface="+mn-ea"/>
            </a:endParaRPr>
          </a:p>
        </p:txBody>
      </p:sp>
      <p:sp>
        <p:nvSpPr>
          <p:cNvPr id="8" name="文本框 7"/>
          <p:cNvSpPr txBox="1"/>
          <p:nvPr/>
        </p:nvSpPr>
        <p:spPr>
          <a:xfrm>
            <a:off x="2514600" y="3687445"/>
            <a:ext cx="6096000" cy="1198880"/>
          </a:xfrm>
          <a:prstGeom prst="rect">
            <a:avLst/>
          </a:prstGeom>
          <a:noFill/>
        </p:spPr>
        <p:txBody>
          <a:bodyPr wrap="square" rtlCol="0" anchor="t">
            <a:spAutoFit/>
          </a:bodyPr>
          <a:p>
            <a:pPr algn="ctr">
              <a:buNone/>
            </a:pPr>
            <a:r>
              <a:rPr lang="en-US" altLang="zh-CN" sz="2400">
                <a:sym typeface="+mn-ea"/>
              </a:rPr>
              <a:t>M1{1,3,5,7,8,10,12}</a:t>
            </a:r>
            <a:endParaRPr lang="en-US" altLang="zh-CN" sz="2400"/>
          </a:p>
          <a:p>
            <a:pPr algn="ctr">
              <a:buNone/>
            </a:pPr>
            <a:r>
              <a:rPr lang="en-US" altLang="zh-CN" sz="2400">
                <a:sym typeface="+mn-ea"/>
              </a:rPr>
              <a:t>M2{2}</a:t>
            </a:r>
            <a:endParaRPr lang="en-US" altLang="zh-CN" sz="2400"/>
          </a:p>
          <a:p>
            <a:pPr algn="ctr">
              <a:buNone/>
            </a:pPr>
            <a:r>
              <a:rPr lang="en-US" altLang="zh-CN" sz="2400">
                <a:sym typeface="+mn-ea"/>
              </a:rPr>
              <a:t>M3{4,6,9,11}</a:t>
            </a:r>
            <a:endParaRPr lang="en-US" altLang="zh-CN" sz="2400">
              <a:sym typeface="+mn-ea"/>
            </a:endParaRPr>
          </a:p>
        </p:txBody>
      </p:sp>
      <p:sp>
        <p:nvSpPr>
          <p:cNvPr id="9" name="文本框 8"/>
          <p:cNvSpPr txBox="1"/>
          <p:nvPr/>
        </p:nvSpPr>
        <p:spPr>
          <a:xfrm>
            <a:off x="2668270" y="5014595"/>
            <a:ext cx="6096000" cy="829945"/>
          </a:xfrm>
          <a:prstGeom prst="rect">
            <a:avLst/>
          </a:prstGeom>
          <a:noFill/>
        </p:spPr>
        <p:txBody>
          <a:bodyPr wrap="square" rtlCol="0" anchor="t">
            <a:spAutoFit/>
          </a:bodyPr>
          <a:p>
            <a:pPr algn="ctr">
              <a:buNone/>
            </a:pPr>
            <a:r>
              <a:rPr lang="en-US" altLang="zh-CN" sz="2400">
                <a:sym typeface="+mn-ea"/>
              </a:rPr>
              <a:t>Y1{</a:t>
            </a:r>
            <a:r>
              <a:rPr lang="zh-CN" altLang="en-US" sz="2400">
                <a:sym typeface="+mn-ea"/>
              </a:rPr>
              <a:t>平年，</a:t>
            </a:r>
            <a:r>
              <a:rPr lang="en-US" altLang="zh-CN" sz="2400">
                <a:sym typeface="+mn-ea"/>
              </a:rPr>
              <a:t>1920&lt;=Year&lt;=2050}</a:t>
            </a:r>
            <a:endParaRPr lang="en-US" altLang="zh-CN" sz="2400"/>
          </a:p>
          <a:p>
            <a:pPr algn="ctr">
              <a:buNone/>
            </a:pPr>
            <a:r>
              <a:rPr lang="en-US" altLang="zh-CN" sz="2400">
                <a:sym typeface="+mn-ea"/>
              </a:rPr>
              <a:t>Y2{</a:t>
            </a:r>
            <a:r>
              <a:rPr lang="zh-CN" altLang="en-US" sz="2400">
                <a:sym typeface="+mn-ea"/>
              </a:rPr>
              <a:t>闰年，</a:t>
            </a:r>
            <a:r>
              <a:rPr lang="en-US" altLang="zh-CN" sz="2400">
                <a:sym typeface="+mn-ea"/>
              </a:rPr>
              <a:t>1920&lt;=Year&lt;=2050}</a:t>
            </a:r>
            <a:endParaRPr lang="en-US" altLang="zh-CN" sz="2400">
              <a:sym typeface="+mn-ea"/>
            </a:endParaRPr>
          </a:p>
        </p:txBody>
      </p:sp>
      <p:sp>
        <p:nvSpPr>
          <p:cNvPr id="4" name="矩形 3"/>
          <p:cNvSpPr/>
          <p:nvPr/>
        </p:nvSpPr>
        <p:spPr>
          <a:xfrm>
            <a:off x="7286625" y="2426970"/>
            <a:ext cx="4065270" cy="829945"/>
          </a:xfrm>
          <a:prstGeom prst="rect">
            <a:avLst/>
          </a:prstGeom>
        </p:spPr>
        <p:txBody>
          <a:bodyPr wrap="square">
            <a:spAutoFit/>
          </a:bodyPr>
          <a:lstStyle/>
          <a:p>
            <a:pPr algn="ctr">
              <a:buNone/>
            </a:pPr>
            <a:r>
              <a:rPr lang="en-US" altLang="zh-CN" sz="2400">
                <a:sym typeface="+mn-ea"/>
              </a:rPr>
              <a:t>D5 {Day &lt; 1}</a:t>
            </a:r>
            <a:endParaRPr lang="en-US" altLang="zh-CN" sz="2400"/>
          </a:p>
          <a:p>
            <a:pPr algn="ctr">
              <a:buNone/>
            </a:pPr>
            <a:r>
              <a:rPr lang="en-US" altLang="zh-CN" sz="2400">
                <a:sym typeface="+mn-ea"/>
              </a:rPr>
              <a:t>D6{Day &gt; 31}</a:t>
            </a:r>
            <a:endParaRPr kumimoji="0" lang="zh-CN" altLang="en-US" sz="2400" b="0" i="0" u="none" strike="noStrike" kern="1200" cap="none" spc="0" normalizeH="0" baseline="0" noProof="0" dirty="0">
              <a:ln>
                <a:noFill/>
              </a:ln>
              <a:effectLst/>
              <a:uLnTx/>
              <a:uFillTx/>
              <a:latin typeface="微软雅黑" charset="0"/>
              <a:ea typeface="微软雅黑" charset="0"/>
              <a:cs typeface="微软雅黑" charset="0"/>
            </a:endParaRPr>
          </a:p>
        </p:txBody>
      </p:sp>
      <p:sp>
        <p:nvSpPr>
          <p:cNvPr id="10" name="文本框 9"/>
          <p:cNvSpPr txBox="1"/>
          <p:nvPr/>
        </p:nvSpPr>
        <p:spPr>
          <a:xfrm>
            <a:off x="6967220" y="3843655"/>
            <a:ext cx="4704080" cy="829945"/>
          </a:xfrm>
          <a:prstGeom prst="rect">
            <a:avLst/>
          </a:prstGeom>
          <a:noFill/>
        </p:spPr>
        <p:txBody>
          <a:bodyPr wrap="square" rtlCol="0" anchor="t">
            <a:spAutoFit/>
          </a:bodyPr>
          <a:p>
            <a:pPr algn="ctr">
              <a:buNone/>
            </a:pPr>
            <a:r>
              <a:rPr lang="en-US" altLang="zh-CN" sz="2400">
                <a:sym typeface="+mn-ea"/>
              </a:rPr>
              <a:t>M4{Month&lt;1}</a:t>
            </a:r>
            <a:endParaRPr lang="en-US" altLang="zh-CN" sz="2400"/>
          </a:p>
          <a:p>
            <a:pPr algn="ctr">
              <a:buNone/>
            </a:pPr>
            <a:r>
              <a:rPr lang="en-US" altLang="zh-CN" sz="2400">
                <a:sym typeface="+mn-ea"/>
              </a:rPr>
              <a:t>M5{Month&gt;12}</a:t>
            </a:r>
            <a:endParaRPr lang="en-US" altLang="zh-CN" sz="2400">
              <a:sym typeface="+mn-ea"/>
            </a:endParaRPr>
          </a:p>
        </p:txBody>
      </p:sp>
      <p:sp>
        <p:nvSpPr>
          <p:cNvPr id="11" name="文本框 10"/>
          <p:cNvSpPr txBox="1"/>
          <p:nvPr/>
        </p:nvSpPr>
        <p:spPr>
          <a:xfrm>
            <a:off x="6422390" y="5031105"/>
            <a:ext cx="6096000" cy="829945"/>
          </a:xfrm>
          <a:prstGeom prst="rect">
            <a:avLst/>
          </a:prstGeom>
          <a:noFill/>
        </p:spPr>
        <p:txBody>
          <a:bodyPr wrap="square" rtlCol="0" anchor="t">
            <a:spAutoFit/>
          </a:bodyPr>
          <a:p>
            <a:pPr algn="ctr">
              <a:buNone/>
            </a:pPr>
            <a:r>
              <a:rPr lang="en-US" altLang="zh-CN" sz="2400">
                <a:sym typeface="+mn-ea"/>
              </a:rPr>
              <a:t>Y3{Year&lt;1920}</a:t>
            </a:r>
            <a:endParaRPr lang="en-US" altLang="zh-CN" sz="2400"/>
          </a:p>
          <a:p>
            <a:pPr algn="ctr">
              <a:buNone/>
            </a:pPr>
            <a:r>
              <a:rPr lang="en-US" altLang="zh-CN" sz="2400">
                <a:sym typeface="+mn-ea"/>
              </a:rPr>
              <a:t>Y4{Year&gt;2050}</a:t>
            </a:r>
            <a:endParaRPr lang="en-US" altLang="zh-CN" sz="2400">
              <a:sym typeface="+mn-ea"/>
            </a:endParaRPr>
          </a:p>
        </p:txBody>
      </p:sp>
      <p:sp>
        <p:nvSpPr>
          <p:cNvPr id="12" name="矩形 11"/>
          <p:cNvSpPr/>
          <p:nvPr/>
        </p:nvSpPr>
        <p:spPr>
          <a:xfrm>
            <a:off x="1574800" y="791845"/>
            <a:ext cx="8081645" cy="737235"/>
          </a:xfrm>
          <a:prstGeom prst="rect">
            <a:avLst/>
          </a:prstGeom>
        </p:spPr>
        <p:txBody>
          <a:bodyPr wrap="square">
            <a:spAutoFit/>
          </a:bodyPr>
          <a:p>
            <a:pPr eaLnBrk="1" hangingPunct="1">
              <a:lnSpc>
                <a:spcPct val="150000"/>
              </a:lnSpc>
            </a:pP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2</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）建立等价类</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表</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blinds(horizontal)">
                                      <p:cBhvr>
                                        <p:cTn id="20" dur="500"/>
                                        <p:tgtEl>
                                          <p:spTgt spid="8">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linds(horizontal)">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blinds(horizontal)">
                                      <p:cBhvr>
                                        <p:cTn id="38" dur="500"/>
                                        <p:tgtEl>
                                          <p:spTgt spid="11">
                                            <p:txEl>
                                              <p:pRg st="0" end="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1">
                                            <p:txEl>
                                              <p:pRg st="1" end="1"/>
                                            </p:txEl>
                                          </p:spTgt>
                                        </p:tgtEl>
                                        <p:attrNameLst>
                                          <p:attrName>style.visibility</p:attrName>
                                        </p:attrNameLst>
                                      </p:cBhvr>
                                      <p:to>
                                        <p:strVal val="visible"/>
                                      </p:to>
                                    </p:set>
                                    <p:animEffect transition="in" filter="blinds(horizontal)">
                                      <p:cBhvr>
                                        <p:cTn id="41"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10" grpId="0"/>
      <p:bldP spid="9"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4800" y="979170"/>
            <a:ext cx="8081645" cy="737235"/>
          </a:xfrm>
          <a:prstGeom prst="rect">
            <a:avLst/>
          </a:prstGeom>
        </p:spPr>
        <p:txBody>
          <a:bodyPr wrap="square">
            <a:spAutoFit/>
          </a:bodyPr>
          <a:lstStyle/>
          <a:p>
            <a:pPr eaLnBrk="1" hangingPunct="1">
              <a:lnSpc>
                <a:spcPct val="150000"/>
              </a:lnSpc>
            </a:pP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3</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）根据列出的等价类表，设计测试</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用例</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1804670" y="1716405"/>
            <a:ext cx="9044940" cy="737235"/>
          </a:xfrm>
          <a:prstGeom prst="rect">
            <a:avLst/>
          </a:prstGeom>
        </p:spPr>
        <p:txBody>
          <a:bodyPr wrap="square">
            <a:spAutoFit/>
          </a:bodyPr>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NextDate</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函数预期输出分为六种</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情况：</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sp>
        <p:nvSpPr>
          <p:cNvPr id="5" name="矩形 4"/>
          <p:cNvSpPr/>
          <p:nvPr/>
        </p:nvSpPr>
        <p:spPr>
          <a:xfrm>
            <a:off x="1804670" y="2810510"/>
            <a:ext cx="9044940" cy="3969385"/>
          </a:xfrm>
          <a:prstGeom prst="rect">
            <a:avLst/>
          </a:prstGeom>
        </p:spPr>
        <p:txBody>
          <a:bodyPr wrap="square">
            <a:spAutoFit/>
          </a:bodyPr>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R1</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Day = </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Day + 1</a:t>
            </a:r>
            <a:endParaRPr kumimoji="0" lang="en-US" altLang="zh-CN"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R2</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Day = 1</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Month = </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Month + 1</a:t>
            </a:r>
            <a:endParaRPr kumimoji="0" lang="en-US" altLang="zh-CN"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R3</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Day = 1</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Month = 1</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Year = </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Year + 1</a:t>
            </a:r>
            <a:endParaRPr kumimoji="0" lang="en-US" altLang="zh-CN"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R4</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Day</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越界</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R5</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Month</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越界</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a:p>
            <a:pPr indent="0" eaLnBrk="1" hangingPunct="1">
              <a:lnSpc>
                <a:spcPct val="150000"/>
              </a:lnSpc>
              <a:buNone/>
            </a:pP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R6</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a:t>
            </a:r>
            <a:r>
              <a:rPr kumimoji="0" lang="en-US" altLang="zh-CN" sz="2800" b="0" i="0" u="none" strike="noStrike" kern="1200" cap="none" spc="0" normalizeH="0" baseline="0" noProof="0" dirty="0">
                <a:ln>
                  <a:noFill/>
                </a:ln>
                <a:effectLst/>
                <a:uLnTx/>
                <a:uFillTx/>
                <a:latin typeface="微软雅黑" charset="0"/>
                <a:ea typeface="微软雅黑" charset="0"/>
                <a:cs typeface="微软雅黑" charset="0"/>
              </a:rPr>
              <a:t>Year</a:t>
            </a:r>
            <a:r>
              <a:rPr kumimoji="0" lang="zh-CN" altLang="en-US" sz="2800" b="0" i="0" u="none" strike="noStrike" kern="1200" cap="none" spc="0" normalizeH="0" baseline="0" noProof="0" dirty="0">
                <a:ln>
                  <a:noFill/>
                </a:ln>
                <a:effectLst/>
                <a:uLnTx/>
                <a:uFillTx/>
                <a:latin typeface="微软雅黑" charset="0"/>
                <a:ea typeface="微软雅黑" charset="0"/>
                <a:cs typeface="微软雅黑" charset="0"/>
              </a:rPr>
              <a:t>越界</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练习</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7" name="表格 6"/>
          <p:cNvGraphicFramePr/>
          <p:nvPr/>
        </p:nvGraphicFramePr>
        <p:xfrm>
          <a:off x="922655" y="808990"/>
          <a:ext cx="10082530" cy="5974080"/>
        </p:xfrm>
        <a:graphic>
          <a:graphicData uri="http://schemas.openxmlformats.org/drawingml/2006/table">
            <a:tbl>
              <a:tblPr firstRow="1" bandRow="1">
                <a:tableStyleId>{5C22544A-7EE6-4342-B048-85BDC9FD1C3A}</a:tableStyleId>
              </a:tblPr>
              <a:tblGrid>
                <a:gridCol w="1656080"/>
                <a:gridCol w="1174115"/>
                <a:gridCol w="1261745"/>
                <a:gridCol w="1510030"/>
                <a:gridCol w="2211705"/>
                <a:gridCol w="2268855"/>
              </a:tblGrid>
              <a:tr h="426720">
                <a:tc>
                  <a:txBody>
                    <a:bodyPr/>
                    <a:p>
                      <a:pPr algn="ctr">
                        <a:buNone/>
                      </a:pPr>
                      <a:r>
                        <a:rPr lang="zh-CN" altLang="en-US" sz="2200"/>
                        <a:t>测试</a:t>
                      </a:r>
                      <a:r>
                        <a:rPr lang="zh-CN" altLang="en-US" sz="2200"/>
                        <a:t>用例</a:t>
                      </a:r>
                      <a:endParaRPr lang="zh-CN" altLang="en-US" sz="2200"/>
                    </a:p>
                  </a:txBody>
                  <a:tcPr anchor="ctr" anchorCtr="0"/>
                </a:tc>
                <a:tc>
                  <a:txBody>
                    <a:bodyPr/>
                    <a:p>
                      <a:pPr algn="ctr">
                        <a:buNone/>
                      </a:pPr>
                      <a:r>
                        <a:rPr lang="en-US" altLang="zh-CN" sz="2200"/>
                        <a:t>Day</a:t>
                      </a:r>
                      <a:endParaRPr lang="en-US" altLang="zh-CN" sz="2200"/>
                    </a:p>
                  </a:txBody>
                  <a:tcPr anchor="ctr" anchorCtr="0"/>
                </a:tc>
                <a:tc>
                  <a:txBody>
                    <a:bodyPr/>
                    <a:p>
                      <a:pPr algn="ctr">
                        <a:buNone/>
                      </a:pPr>
                      <a:r>
                        <a:rPr lang="en-US" altLang="zh-CN" sz="2200"/>
                        <a:t>Month</a:t>
                      </a:r>
                      <a:endParaRPr lang="en-US" altLang="zh-CN" sz="2200"/>
                    </a:p>
                  </a:txBody>
                  <a:tcPr anchor="ctr" anchorCtr="0"/>
                </a:tc>
                <a:tc>
                  <a:txBody>
                    <a:bodyPr/>
                    <a:p>
                      <a:pPr algn="ctr">
                        <a:buNone/>
                      </a:pPr>
                      <a:r>
                        <a:rPr lang="en-US" altLang="zh-CN" sz="2200"/>
                        <a:t>Year</a:t>
                      </a:r>
                      <a:endParaRPr lang="en-US" altLang="zh-CN" sz="2200"/>
                    </a:p>
                  </a:txBody>
                  <a:tcPr anchor="ctr" anchorCtr="0"/>
                </a:tc>
                <a:tc>
                  <a:txBody>
                    <a:bodyPr/>
                    <a:p>
                      <a:pPr algn="ctr">
                        <a:buNone/>
                      </a:pPr>
                      <a:r>
                        <a:rPr lang="zh-CN" altLang="en-US" sz="2200"/>
                        <a:t>预期</a:t>
                      </a:r>
                      <a:r>
                        <a:rPr lang="zh-CN" altLang="en-US" sz="2200"/>
                        <a:t>输出</a:t>
                      </a:r>
                      <a:endParaRPr lang="zh-CN" altLang="en-US" sz="2200"/>
                    </a:p>
                  </a:txBody>
                  <a:tcPr anchor="ctr" anchorCtr="0"/>
                </a:tc>
                <a:tc>
                  <a:txBody>
                    <a:bodyPr/>
                    <a:p>
                      <a:pPr algn="ctr">
                        <a:buNone/>
                      </a:pPr>
                      <a:r>
                        <a:rPr lang="zh-CN" altLang="en-US" sz="2200"/>
                        <a:t>覆盖的等价</a:t>
                      </a:r>
                      <a:r>
                        <a:rPr lang="zh-CN" altLang="en-US" sz="2200"/>
                        <a:t>类</a:t>
                      </a:r>
                      <a:endParaRPr lang="zh-CN" altLang="en-US" sz="2200"/>
                    </a:p>
                  </a:txBody>
                  <a:tcPr anchor="ctr" anchorCtr="0"/>
                </a:tc>
              </a:tr>
              <a:tr h="381000">
                <a:tc>
                  <a:txBody>
                    <a:bodyPr/>
                    <a:p>
                      <a:pPr algn="ctr">
                        <a:buNone/>
                      </a:pPr>
                      <a:r>
                        <a:rPr lang="en-US" altLang="zh-CN" sz="2200"/>
                        <a:t>Test1</a:t>
                      </a:r>
                      <a:endParaRPr lang="en-US" altLang="zh-CN" sz="2200"/>
                    </a:p>
                  </a:txBody>
                  <a:tcPr anchor="ctr" anchorCtr="0"/>
                </a:tc>
                <a:tc>
                  <a:txBody>
                    <a:bodyPr/>
                    <a:p>
                      <a:pPr algn="ctr">
                        <a:buNone/>
                      </a:pPr>
                      <a:endParaRPr lang="en-US" altLang="zh-CN"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Test2</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Test3</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Test4</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Test5</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Test6</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Test7</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Test8</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Test9</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Test10</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Test11</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sym typeface="+mn-ea"/>
                        </a:rPr>
                        <a:t>Test12</a:t>
                      </a: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Test13</a:t>
                      </a:r>
                      <a:endParaRPr lang="en-US" altLang="zh-CN"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c>
                  <a:txBody>
                    <a:bodyPr/>
                    <a:p>
                      <a:pPr algn="ctr">
                        <a:buNone/>
                      </a:pPr>
                      <a:endParaRPr lang="zh-CN" altLang="en-US" sz="2200"/>
                    </a:p>
                  </a:txBody>
                  <a:tcPr anchor="ctr" anchorCtr="0"/>
                </a:tc>
              </a:tr>
            </a:tbl>
          </a:graphicData>
        </a:graphic>
      </p:graphicFrame>
      <p:sp>
        <p:nvSpPr>
          <p:cNvPr id="9" name="文本框 8"/>
          <p:cNvSpPr txBox="1"/>
          <p:nvPr/>
        </p:nvSpPr>
        <p:spPr>
          <a:xfrm>
            <a:off x="2847975" y="1186180"/>
            <a:ext cx="8837295" cy="429895"/>
          </a:xfrm>
          <a:prstGeom prst="rect">
            <a:avLst/>
          </a:prstGeom>
          <a:noFill/>
        </p:spPr>
        <p:txBody>
          <a:bodyPr wrap="square" rtlCol="0">
            <a:spAutoFit/>
          </a:bodyPr>
          <a:p>
            <a:r>
              <a:rPr lang="en-US" altLang="zh-CN" sz="2200"/>
              <a:t>15             6             1999         1999</a:t>
            </a:r>
            <a:r>
              <a:rPr lang="zh-CN" altLang="en-US" sz="2200"/>
              <a:t>年</a:t>
            </a:r>
            <a:r>
              <a:rPr lang="en-US" altLang="zh-CN" sz="2200"/>
              <a:t>6</a:t>
            </a:r>
            <a:r>
              <a:rPr lang="zh-CN" altLang="en-US" sz="2200"/>
              <a:t>月</a:t>
            </a:r>
            <a:r>
              <a:rPr lang="en-US" altLang="zh-CN" sz="2200"/>
              <a:t>16</a:t>
            </a:r>
            <a:r>
              <a:rPr lang="zh-CN" altLang="en-US" sz="2200"/>
              <a:t>日</a:t>
            </a:r>
            <a:r>
              <a:rPr lang="en-US" altLang="zh-CN" sz="2200"/>
              <a:t>     D1,M3,Y1,</a:t>
            </a:r>
            <a:r>
              <a:rPr lang="en-US" altLang="zh-CN" sz="2200"/>
              <a:t>R1</a:t>
            </a:r>
            <a:endParaRPr lang="en-US" altLang="zh-CN" sz="2200"/>
          </a:p>
        </p:txBody>
      </p:sp>
      <p:sp>
        <p:nvSpPr>
          <p:cNvPr id="10" name="文本框 9"/>
          <p:cNvSpPr txBox="1"/>
          <p:nvPr/>
        </p:nvSpPr>
        <p:spPr>
          <a:xfrm>
            <a:off x="2847975" y="1616075"/>
            <a:ext cx="8837295" cy="429895"/>
          </a:xfrm>
          <a:prstGeom prst="rect">
            <a:avLst/>
          </a:prstGeom>
          <a:noFill/>
        </p:spPr>
        <p:txBody>
          <a:bodyPr wrap="square" rtlCol="0">
            <a:spAutoFit/>
          </a:bodyPr>
          <a:p>
            <a:r>
              <a:rPr lang="en-US" altLang="zh-CN" sz="2200"/>
              <a:t>28             2             1999         1999</a:t>
            </a:r>
            <a:r>
              <a:rPr lang="zh-CN" altLang="en-US" sz="2200"/>
              <a:t>年</a:t>
            </a:r>
            <a:r>
              <a:rPr lang="en-US" altLang="zh-CN" sz="2200"/>
              <a:t>3</a:t>
            </a:r>
            <a:r>
              <a:rPr lang="zh-CN" altLang="en-US" sz="2200"/>
              <a:t>月</a:t>
            </a:r>
            <a:r>
              <a:rPr lang="en-US" altLang="zh-CN" sz="2200"/>
              <a:t>1</a:t>
            </a:r>
            <a:r>
              <a:rPr lang="zh-CN" altLang="en-US" sz="2200"/>
              <a:t>日</a:t>
            </a:r>
            <a:r>
              <a:rPr lang="en-US" altLang="zh-CN" sz="2200"/>
              <a:t>       D1,M2,Y1,</a:t>
            </a:r>
            <a:r>
              <a:rPr lang="en-US" altLang="zh-CN" sz="2200"/>
              <a:t>R2</a:t>
            </a:r>
            <a:endParaRPr lang="en-US" altLang="zh-CN" sz="2200"/>
          </a:p>
        </p:txBody>
      </p:sp>
      <p:sp>
        <p:nvSpPr>
          <p:cNvPr id="11" name="文本框 10"/>
          <p:cNvSpPr txBox="1"/>
          <p:nvPr/>
        </p:nvSpPr>
        <p:spPr>
          <a:xfrm>
            <a:off x="2847975" y="2078990"/>
            <a:ext cx="8837295" cy="429895"/>
          </a:xfrm>
          <a:prstGeom prst="rect">
            <a:avLst/>
          </a:prstGeom>
          <a:noFill/>
        </p:spPr>
        <p:txBody>
          <a:bodyPr wrap="square" rtlCol="0">
            <a:spAutoFit/>
          </a:bodyPr>
          <a:p>
            <a:r>
              <a:rPr lang="en-US" altLang="zh-CN" sz="2200"/>
              <a:t>28             2             2000         2000</a:t>
            </a:r>
            <a:r>
              <a:rPr lang="zh-CN" altLang="en-US" sz="2200"/>
              <a:t>年</a:t>
            </a:r>
            <a:r>
              <a:rPr lang="en-US" altLang="zh-CN" sz="2200"/>
              <a:t>2</a:t>
            </a:r>
            <a:r>
              <a:rPr lang="zh-CN" altLang="en-US" sz="2200"/>
              <a:t>月</a:t>
            </a:r>
            <a:r>
              <a:rPr lang="en-US" altLang="zh-CN" sz="2200"/>
              <a:t>29</a:t>
            </a:r>
            <a:r>
              <a:rPr lang="zh-CN" altLang="en-US" sz="2200"/>
              <a:t>日</a:t>
            </a:r>
            <a:r>
              <a:rPr lang="en-US" altLang="zh-CN" sz="2200"/>
              <a:t>     D1,M2,Y2,</a:t>
            </a:r>
            <a:r>
              <a:rPr lang="en-US" altLang="zh-CN" sz="2200"/>
              <a:t>R1</a:t>
            </a:r>
            <a:endParaRPr lang="en-US" altLang="zh-CN" sz="2200"/>
          </a:p>
        </p:txBody>
      </p:sp>
      <p:sp>
        <p:nvSpPr>
          <p:cNvPr id="12" name="文本框 11"/>
          <p:cNvSpPr txBox="1"/>
          <p:nvPr/>
        </p:nvSpPr>
        <p:spPr>
          <a:xfrm>
            <a:off x="2847975" y="2541905"/>
            <a:ext cx="8837295" cy="429895"/>
          </a:xfrm>
          <a:prstGeom prst="rect">
            <a:avLst/>
          </a:prstGeom>
          <a:noFill/>
        </p:spPr>
        <p:txBody>
          <a:bodyPr wrap="square" rtlCol="0">
            <a:spAutoFit/>
          </a:bodyPr>
          <a:p>
            <a:r>
              <a:rPr lang="en-US" altLang="zh-CN" sz="2200"/>
              <a:t>29             2             2000         2000</a:t>
            </a:r>
            <a:r>
              <a:rPr lang="zh-CN" altLang="en-US" sz="2200"/>
              <a:t>年</a:t>
            </a:r>
            <a:r>
              <a:rPr lang="en-US" altLang="zh-CN" sz="2200"/>
              <a:t>3</a:t>
            </a:r>
            <a:r>
              <a:rPr lang="zh-CN" altLang="en-US" sz="2200"/>
              <a:t>月</a:t>
            </a:r>
            <a:r>
              <a:rPr lang="en-US" altLang="zh-CN" sz="2200"/>
              <a:t>1</a:t>
            </a:r>
            <a:r>
              <a:rPr lang="zh-CN" altLang="en-US" sz="2200"/>
              <a:t>日</a:t>
            </a:r>
            <a:r>
              <a:rPr lang="en-US" altLang="zh-CN" sz="2200"/>
              <a:t>       D2,M2,Y2,</a:t>
            </a:r>
            <a:r>
              <a:rPr lang="en-US" altLang="zh-CN" sz="2200"/>
              <a:t>R2</a:t>
            </a:r>
            <a:endParaRPr lang="en-US" altLang="zh-CN" sz="2200"/>
          </a:p>
        </p:txBody>
      </p:sp>
      <p:sp>
        <p:nvSpPr>
          <p:cNvPr id="13" name="文本框 12"/>
          <p:cNvSpPr txBox="1"/>
          <p:nvPr/>
        </p:nvSpPr>
        <p:spPr>
          <a:xfrm>
            <a:off x="2847975" y="2971800"/>
            <a:ext cx="8837295" cy="429895"/>
          </a:xfrm>
          <a:prstGeom prst="rect">
            <a:avLst/>
          </a:prstGeom>
          <a:noFill/>
        </p:spPr>
        <p:txBody>
          <a:bodyPr wrap="square" rtlCol="0">
            <a:spAutoFit/>
          </a:bodyPr>
          <a:p>
            <a:r>
              <a:rPr lang="en-US" altLang="zh-CN" sz="2200"/>
              <a:t>31             3             2006         2006</a:t>
            </a:r>
            <a:r>
              <a:rPr lang="zh-CN" altLang="en-US" sz="2200"/>
              <a:t>年</a:t>
            </a:r>
            <a:r>
              <a:rPr lang="en-US" altLang="zh-CN" sz="2200"/>
              <a:t>4</a:t>
            </a:r>
            <a:r>
              <a:rPr lang="zh-CN" altLang="en-US" sz="2200"/>
              <a:t>月</a:t>
            </a:r>
            <a:r>
              <a:rPr lang="en-US" altLang="zh-CN" sz="2200"/>
              <a:t>1</a:t>
            </a:r>
            <a:r>
              <a:rPr lang="zh-CN" altLang="en-US" sz="2200"/>
              <a:t>日</a:t>
            </a:r>
            <a:r>
              <a:rPr lang="en-US" altLang="zh-CN" sz="2200"/>
              <a:t>       D4,M1,Y1,</a:t>
            </a:r>
            <a:r>
              <a:rPr lang="en-US" altLang="zh-CN" sz="2200"/>
              <a:t>R2</a:t>
            </a:r>
            <a:endParaRPr lang="en-US" altLang="zh-CN" sz="2200"/>
          </a:p>
        </p:txBody>
      </p:sp>
      <p:sp>
        <p:nvSpPr>
          <p:cNvPr id="14" name="文本框 13"/>
          <p:cNvSpPr txBox="1"/>
          <p:nvPr/>
        </p:nvSpPr>
        <p:spPr>
          <a:xfrm>
            <a:off x="2847975" y="3390900"/>
            <a:ext cx="8837295" cy="429895"/>
          </a:xfrm>
          <a:prstGeom prst="rect">
            <a:avLst/>
          </a:prstGeom>
          <a:noFill/>
        </p:spPr>
        <p:txBody>
          <a:bodyPr wrap="square" rtlCol="0">
            <a:spAutoFit/>
          </a:bodyPr>
          <a:p>
            <a:r>
              <a:rPr lang="en-US" altLang="zh-CN" sz="2200"/>
              <a:t>30             4             2010         2010</a:t>
            </a:r>
            <a:r>
              <a:rPr lang="zh-CN" altLang="en-US" sz="2200"/>
              <a:t>年</a:t>
            </a:r>
            <a:r>
              <a:rPr lang="en-US" altLang="zh-CN" sz="2200"/>
              <a:t>5</a:t>
            </a:r>
            <a:r>
              <a:rPr lang="zh-CN" altLang="en-US" sz="2200"/>
              <a:t>月</a:t>
            </a:r>
            <a:r>
              <a:rPr lang="en-US" altLang="zh-CN" sz="2200"/>
              <a:t>1</a:t>
            </a:r>
            <a:r>
              <a:rPr lang="zh-CN" altLang="en-US" sz="2200"/>
              <a:t>日</a:t>
            </a:r>
            <a:r>
              <a:rPr lang="en-US" altLang="zh-CN" sz="2200"/>
              <a:t>       D3,M3,Y1,</a:t>
            </a:r>
            <a:r>
              <a:rPr lang="en-US" altLang="zh-CN" sz="2200"/>
              <a:t>R2</a:t>
            </a:r>
            <a:endParaRPr lang="en-US" altLang="zh-CN" sz="2200"/>
          </a:p>
        </p:txBody>
      </p:sp>
      <p:sp>
        <p:nvSpPr>
          <p:cNvPr id="15" name="文本框 14"/>
          <p:cNvSpPr txBox="1"/>
          <p:nvPr/>
        </p:nvSpPr>
        <p:spPr>
          <a:xfrm>
            <a:off x="2847975" y="3810000"/>
            <a:ext cx="8837295" cy="429895"/>
          </a:xfrm>
          <a:prstGeom prst="rect">
            <a:avLst/>
          </a:prstGeom>
          <a:noFill/>
        </p:spPr>
        <p:txBody>
          <a:bodyPr wrap="square" rtlCol="0">
            <a:spAutoFit/>
          </a:bodyPr>
          <a:p>
            <a:r>
              <a:rPr lang="en-US" altLang="zh-CN" sz="2200"/>
              <a:t>31            12            2016         2017</a:t>
            </a:r>
            <a:r>
              <a:rPr lang="zh-CN" altLang="en-US" sz="2200"/>
              <a:t>年</a:t>
            </a:r>
            <a:r>
              <a:rPr lang="en-US" altLang="zh-CN" sz="2200"/>
              <a:t>1</a:t>
            </a:r>
            <a:r>
              <a:rPr lang="zh-CN" altLang="en-US" sz="2200"/>
              <a:t>月</a:t>
            </a:r>
            <a:r>
              <a:rPr lang="en-US" altLang="zh-CN" sz="2200"/>
              <a:t>1</a:t>
            </a:r>
            <a:r>
              <a:rPr lang="zh-CN" altLang="en-US" sz="2200"/>
              <a:t>日</a:t>
            </a:r>
            <a:r>
              <a:rPr lang="en-US" altLang="zh-CN" sz="2200"/>
              <a:t>       D4,M1,Y2,</a:t>
            </a:r>
            <a:r>
              <a:rPr lang="en-US" altLang="zh-CN" sz="2200"/>
              <a:t>R3</a:t>
            </a:r>
            <a:endParaRPr lang="en-US" altLang="zh-CN" sz="2200"/>
          </a:p>
        </p:txBody>
      </p:sp>
      <p:grpSp>
        <p:nvGrpSpPr>
          <p:cNvPr id="18" name="组合 17"/>
          <p:cNvGrpSpPr/>
          <p:nvPr/>
        </p:nvGrpSpPr>
        <p:grpSpPr>
          <a:xfrm>
            <a:off x="2847975" y="4217670"/>
            <a:ext cx="8836660" cy="846455"/>
            <a:chOff x="4485" y="6642"/>
            <a:chExt cx="13916" cy="1333"/>
          </a:xfrm>
        </p:grpSpPr>
        <p:sp>
          <p:nvSpPr>
            <p:cNvPr id="16" name="文本框 15"/>
            <p:cNvSpPr txBox="1"/>
            <p:nvPr/>
          </p:nvSpPr>
          <p:spPr>
            <a:xfrm>
              <a:off x="4485" y="6642"/>
              <a:ext cx="13917" cy="677"/>
            </a:xfrm>
            <a:prstGeom prst="rect">
              <a:avLst/>
            </a:prstGeom>
            <a:noFill/>
          </p:spPr>
          <p:txBody>
            <a:bodyPr wrap="square" rtlCol="0">
              <a:spAutoFit/>
            </a:bodyPr>
            <a:p>
              <a:r>
                <a:rPr lang="en-US" altLang="zh-CN" sz="2200"/>
                <a:t>-1              6             2001              Day</a:t>
              </a:r>
              <a:r>
                <a:rPr lang="zh-CN" altLang="en-US" sz="2200"/>
                <a:t>越界</a:t>
              </a:r>
              <a:r>
                <a:rPr lang="en-US" altLang="zh-CN" sz="2200"/>
                <a:t>           D5,M3,Y1,</a:t>
              </a:r>
              <a:r>
                <a:rPr lang="en-US" altLang="zh-CN" sz="2200"/>
                <a:t>R4</a:t>
              </a:r>
              <a:endParaRPr lang="en-US" altLang="zh-CN" sz="2200"/>
            </a:p>
          </p:txBody>
        </p:sp>
        <p:sp>
          <p:nvSpPr>
            <p:cNvPr id="17" name="文本框 16"/>
            <p:cNvSpPr txBox="1"/>
            <p:nvPr/>
          </p:nvSpPr>
          <p:spPr>
            <a:xfrm>
              <a:off x="4485" y="7299"/>
              <a:ext cx="13917" cy="677"/>
            </a:xfrm>
            <a:prstGeom prst="rect">
              <a:avLst/>
            </a:prstGeom>
            <a:noFill/>
          </p:spPr>
          <p:txBody>
            <a:bodyPr wrap="square" rtlCol="0">
              <a:spAutoFit/>
            </a:bodyPr>
            <a:p>
              <a:r>
                <a:rPr lang="en-US" altLang="zh-CN" sz="2200"/>
                <a:t>32             6             2001              Day</a:t>
              </a:r>
              <a:r>
                <a:rPr lang="zh-CN" altLang="en-US" sz="2200"/>
                <a:t>越界</a:t>
              </a:r>
              <a:r>
                <a:rPr lang="en-US" altLang="zh-CN" sz="2200"/>
                <a:t>           D6,M3,Y1,</a:t>
              </a:r>
              <a:r>
                <a:rPr lang="en-US" altLang="zh-CN" sz="2200"/>
                <a:t>R4</a:t>
              </a:r>
              <a:endParaRPr lang="en-US" altLang="zh-CN" sz="2200"/>
            </a:p>
          </p:txBody>
        </p:sp>
      </p:grpSp>
      <p:grpSp>
        <p:nvGrpSpPr>
          <p:cNvPr id="19" name="组合 18"/>
          <p:cNvGrpSpPr/>
          <p:nvPr/>
        </p:nvGrpSpPr>
        <p:grpSpPr>
          <a:xfrm>
            <a:off x="2848610" y="5093335"/>
            <a:ext cx="8837295" cy="847090"/>
            <a:chOff x="4485" y="6642"/>
            <a:chExt cx="13917" cy="1334"/>
          </a:xfrm>
        </p:grpSpPr>
        <p:sp>
          <p:nvSpPr>
            <p:cNvPr id="20" name="文本框 19"/>
            <p:cNvSpPr txBox="1"/>
            <p:nvPr/>
          </p:nvSpPr>
          <p:spPr>
            <a:xfrm>
              <a:off x="4485" y="6642"/>
              <a:ext cx="13917" cy="677"/>
            </a:xfrm>
            <a:prstGeom prst="rect">
              <a:avLst/>
            </a:prstGeom>
            <a:noFill/>
          </p:spPr>
          <p:txBody>
            <a:bodyPr wrap="square" rtlCol="0">
              <a:spAutoFit/>
            </a:bodyPr>
            <a:p>
              <a:r>
                <a:rPr lang="en-US" altLang="zh-CN" sz="2200"/>
                <a:t> 2              0             2001              Month</a:t>
              </a:r>
              <a:r>
                <a:rPr lang="zh-CN" altLang="en-US" sz="2200"/>
                <a:t>越界</a:t>
              </a:r>
              <a:r>
                <a:rPr lang="en-US" altLang="zh-CN" sz="2200"/>
                <a:t>       D1,M4,Y1,</a:t>
              </a:r>
              <a:r>
                <a:rPr lang="en-US" altLang="zh-CN" sz="2200"/>
                <a:t>R5</a:t>
              </a:r>
              <a:endParaRPr lang="en-US" altLang="zh-CN" sz="2200"/>
            </a:p>
          </p:txBody>
        </p:sp>
        <p:sp>
          <p:nvSpPr>
            <p:cNvPr id="21" name="文本框 20"/>
            <p:cNvSpPr txBox="1"/>
            <p:nvPr/>
          </p:nvSpPr>
          <p:spPr>
            <a:xfrm>
              <a:off x="4485" y="7299"/>
              <a:ext cx="13917" cy="677"/>
            </a:xfrm>
            <a:prstGeom prst="rect">
              <a:avLst/>
            </a:prstGeom>
            <a:noFill/>
          </p:spPr>
          <p:txBody>
            <a:bodyPr wrap="square" rtlCol="0">
              <a:spAutoFit/>
            </a:bodyPr>
            <a:p>
              <a:r>
                <a:rPr lang="en-US" altLang="zh-CN" sz="2200"/>
                <a:t> 2             13            2001             Month</a:t>
              </a:r>
              <a:r>
                <a:rPr lang="zh-CN" altLang="en-US" sz="2200"/>
                <a:t>越界</a:t>
              </a:r>
              <a:r>
                <a:rPr lang="en-US" altLang="zh-CN" sz="2200"/>
                <a:t>       D1,M5,Y1,</a:t>
              </a:r>
              <a:r>
                <a:rPr lang="en-US" altLang="zh-CN" sz="2200"/>
                <a:t>R5</a:t>
              </a:r>
              <a:endParaRPr lang="en-US" altLang="zh-CN" sz="2200"/>
            </a:p>
          </p:txBody>
        </p:sp>
      </p:grpSp>
      <p:grpSp>
        <p:nvGrpSpPr>
          <p:cNvPr id="22" name="组合 21"/>
          <p:cNvGrpSpPr/>
          <p:nvPr/>
        </p:nvGrpSpPr>
        <p:grpSpPr>
          <a:xfrm>
            <a:off x="2848610" y="5950585"/>
            <a:ext cx="8837295" cy="847090"/>
            <a:chOff x="4485" y="6642"/>
            <a:chExt cx="13917" cy="1334"/>
          </a:xfrm>
        </p:grpSpPr>
        <p:sp>
          <p:nvSpPr>
            <p:cNvPr id="23" name="文本框 22"/>
            <p:cNvSpPr txBox="1"/>
            <p:nvPr/>
          </p:nvSpPr>
          <p:spPr>
            <a:xfrm>
              <a:off x="4485" y="6642"/>
              <a:ext cx="13917" cy="677"/>
            </a:xfrm>
            <a:prstGeom prst="rect">
              <a:avLst/>
            </a:prstGeom>
            <a:noFill/>
          </p:spPr>
          <p:txBody>
            <a:bodyPr wrap="square" rtlCol="0">
              <a:spAutoFit/>
            </a:bodyPr>
            <a:p>
              <a:r>
                <a:rPr lang="en-US" altLang="zh-CN" sz="2200"/>
                <a:t>20              6            1919              Year</a:t>
              </a:r>
              <a:r>
                <a:rPr lang="zh-CN" altLang="en-US" sz="2200"/>
                <a:t>越界</a:t>
              </a:r>
              <a:r>
                <a:rPr lang="en-US" altLang="zh-CN" sz="2200"/>
                <a:t>         D1,M4,Y3,</a:t>
              </a:r>
              <a:r>
                <a:rPr lang="en-US" altLang="zh-CN" sz="2200"/>
                <a:t>R6</a:t>
              </a:r>
              <a:endParaRPr lang="en-US" altLang="zh-CN" sz="2200"/>
            </a:p>
          </p:txBody>
        </p:sp>
        <p:sp>
          <p:nvSpPr>
            <p:cNvPr id="24" name="文本框 23"/>
            <p:cNvSpPr txBox="1"/>
            <p:nvPr/>
          </p:nvSpPr>
          <p:spPr>
            <a:xfrm>
              <a:off x="4485" y="7299"/>
              <a:ext cx="13917" cy="677"/>
            </a:xfrm>
            <a:prstGeom prst="rect">
              <a:avLst/>
            </a:prstGeom>
            <a:noFill/>
          </p:spPr>
          <p:txBody>
            <a:bodyPr wrap="square" rtlCol="0">
              <a:spAutoFit/>
            </a:bodyPr>
            <a:p>
              <a:r>
                <a:rPr lang="en-US" altLang="zh-CN" sz="2200"/>
                <a:t>20             6              2051             Year</a:t>
              </a:r>
              <a:r>
                <a:rPr lang="zh-CN" altLang="en-US" sz="2200"/>
                <a:t>越界</a:t>
              </a:r>
              <a:r>
                <a:rPr lang="en-US" altLang="zh-CN" sz="2200"/>
                <a:t>         D1,M4,Y4,</a:t>
              </a:r>
              <a:r>
                <a:rPr lang="en-US" altLang="zh-CN" sz="2200"/>
                <a:t>R6</a:t>
              </a:r>
              <a:endParaRPr lang="en-US" altLang="zh-CN" sz="2200"/>
            </a:p>
          </p:txBody>
        </p:sp>
      </p:gr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10" name="Rectangle 1"/>
          <p:cNvSpPr/>
          <p:nvPr/>
        </p:nvSpPr>
        <p:spPr bwMode="auto">
          <a:xfrm>
            <a:off x="3512242" y="2427381"/>
            <a:ext cx="4847360" cy="1580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marL="0" marR="0" lvl="0" indent="0" algn="ctr" defTabSz="1218565" rtl="0" eaLnBrk="1" fontAlgn="base" latinLnBrk="0" hangingPunct="0">
              <a:lnSpc>
                <a:spcPct val="110000"/>
              </a:lnSpc>
              <a:spcBef>
                <a:spcPct val="0"/>
              </a:spcBef>
              <a:spcAft>
                <a:spcPct val="0"/>
              </a:spcAft>
              <a:buClrTx/>
              <a:buSzTx/>
              <a:buFontTx/>
              <a:buNone/>
              <a:defRPr/>
            </a:pPr>
            <a:r>
              <a:rPr kumimoji="0" lang="zh-CN" altLang="en-US" sz="8800" b="0" i="0" u="none" strike="noStrike" kern="1200" cap="none" spc="0" normalizeH="0" baseline="0" noProof="0" dirty="0" smtClean="0">
                <a:ln>
                  <a:noFill/>
                </a:ln>
                <a:solidFill>
                  <a:srgbClr val="000000">
                    <a:lumMod val="65000"/>
                    <a:lumOff val="35000"/>
                  </a:srgbClr>
                </a:solidFill>
                <a:effectLst/>
                <a:uLnTx/>
                <a:uFillTx/>
                <a:latin typeface="Kaiti SC Regular" panose="02010600040101010101" charset="-122"/>
                <a:ea typeface="Kaiti SC Regular" panose="02010600040101010101" charset="-122"/>
                <a:cs typeface="Kaiti SC Regular" panose="02010600040101010101" charset="-122"/>
                <a:sym typeface="Helvetica" pitchFamily="34" charset="0"/>
              </a:rPr>
              <a:t>谢谢</a:t>
            </a:r>
            <a:r>
              <a:rPr kumimoji="0" lang="en-US" altLang="zh-CN" sz="8800" b="0" i="0" u="none" strike="noStrike" kern="1200" cap="none" spc="0" normalizeH="0" baseline="0" noProof="0" dirty="0" smtClean="0">
                <a:ln>
                  <a:noFill/>
                </a:ln>
                <a:solidFill>
                  <a:srgbClr val="000000">
                    <a:lumMod val="65000"/>
                    <a:lumOff val="35000"/>
                  </a:srgbClr>
                </a:solidFill>
                <a:effectLst/>
                <a:uLnTx/>
                <a:uFillTx/>
                <a:latin typeface="Kaiti SC Regular" panose="02010600040101010101" charset="-122"/>
                <a:ea typeface="Kaiti SC Regular" panose="02010600040101010101" charset="-122"/>
                <a:cs typeface="Kaiti SC Regular" panose="02010600040101010101" charset="-122"/>
                <a:sym typeface="Helvetica" pitchFamily="34" charset="0"/>
              </a:rPr>
              <a:t>!</a:t>
            </a:r>
            <a:endParaRPr kumimoji="0" lang="zh-CN" altLang="en-US" sz="8800" b="0" i="0" u="none" strike="noStrike" kern="1200" cap="none" spc="0" normalizeH="0" baseline="0" noProof="0" dirty="0">
              <a:ln>
                <a:noFill/>
              </a:ln>
              <a:solidFill>
                <a:srgbClr val="000000">
                  <a:lumMod val="65000"/>
                  <a:lumOff val="35000"/>
                </a:srgbClr>
              </a:solidFill>
              <a:effectLst/>
              <a:uLnTx/>
              <a:uFillTx/>
              <a:latin typeface="Kaiti SC Regular" panose="02010600040101010101" charset="-122"/>
              <a:ea typeface="Kaiti SC Regular" panose="02010600040101010101" charset="-122"/>
              <a:cs typeface="Kaiti SC Regular" panose="02010600040101010101" charset="-122"/>
              <a:sym typeface="Helvetica" pitchFamily="34" charset="0"/>
            </a:endParaRPr>
          </a:p>
        </p:txBody>
      </p:sp>
    </p:spTree>
  </p:cSld>
  <p:clrMapOvr>
    <a:masterClrMapping/>
  </p:clrMapOvr>
  <p:transition advTm="1635"/>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40305" y="2677795"/>
            <a:ext cx="6934200" cy="1753235"/>
          </a:xfrm>
          <a:prstGeom prst="rect">
            <a:avLst/>
          </a:prstGeom>
        </p:spPr>
        <p:txBody>
          <a:bodyPr wrap="square">
            <a:spAutoFit/>
          </a:bodyPr>
          <a:lstStyle/>
          <a:p>
            <a:pPr marL="285750" lvl="0" indent="-285750" algn="just">
              <a:lnSpc>
                <a:spcPct val="150000"/>
              </a:lnSpc>
              <a:buFont typeface="Arial" panose="020B0704020202020204" pitchFamily="34" charset="0"/>
              <a:buChar char="•"/>
            </a:pPr>
            <a:r>
              <a:rPr lang="zh-CN" altLang="en-US" sz="2400">
                <a:latin typeface="微软雅黑" charset="-122"/>
                <a:ea typeface="微软雅黑" charset="-122"/>
                <a:sym typeface="+mn-ea"/>
              </a:rPr>
              <a:t>把所有可能</a:t>
            </a:r>
            <a:r>
              <a:rPr lang="zh-CN" altLang="en-US" sz="2400">
                <a:solidFill>
                  <a:srgbClr val="BF1229"/>
                </a:solidFill>
                <a:latin typeface="微软雅黑" charset="-122"/>
                <a:ea typeface="微软雅黑" charset="-122"/>
                <a:sym typeface="+mn-ea"/>
              </a:rPr>
              <a:t>输入</a:t>
            </a:r>
            <a:r>
              <a:rPr lang="zh-CN" altLang="en-US" sz="2400">
                <a:latin typeface="微软雅黑" charset="-122"/>
                <a:ea typeface="微软雅黑" charset="-122"/>
                <a:sym typeface="+mn-ea"/>
              </a:rPr>
              <a:t>的数据，分成若干部分（子集），在该子集合中，各个输入数据对于揭露程序中错误的作用都是</a:t>
            </a:r>
            <a:r>
              <a:rPr lang="zh-CN" altLang="en-US" sz="2400">
                <a:solidFill>
                  <a:srgbClr val="BF1229"/>
                </a:solidFill>
                <a:latin typeface="微软雅黑" charset="-122"/>
                <a:ea typeface="微软雅黑" charset="-122"/>
                <a:sym typeface="+mn-ea"/>
              </a:rPr>
              <a:t>等价</a:t>
            </a:r>
            <a:r>
              <a:rPr lang="zh-CN" altLang="en-US" sz="2400">
                <a:latin typeface="微软雅黑" charset="-122"/>
                <a:ea typeface="微软雅黑" charset="-122"/>
                <a:sym typeface="+mn-ea"/>
              </a:rPr>
              <a:t>的。</a:t>
            </a:r>
            <a:endParaRPr lang="zh-CN" altLang="en-US" sz="24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什么是等价类划分法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 name="组合 8"/>
          <p:cNvGrpSpPr/>
          <p:nvPr/>
        </p:nvGrpSpPr>
        <p:grpSpPr>
          <a:xfrm>
            <a:off x="1941830" y="1002030"/>
            <a:ext cx="3041650" cy="491490"/>
            <a:chOff x="2623" y="2785"/>
            <a:chExt cx="4790" cy="774"/>
          </a:xfrm>
        </p:grpSpPr>
        <p:sp>
          <p:nvSpPr>
            <p:cNvPr id="7" name="燕尾形 6"/>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3454" y="2785"/>
              <a:ext cx="3959" cy="774"/>
            </a:xfrm>
            <a:prstGeom prst="rect">
              <a:avLst/>
            </a:prstGeom>
            <a:noFill/>
          </p:spPr>
          <p:txBody>
            <a:bodyPr wrap="square" rtlCol="0">
              <a:spAutoFit/>
            </a:bodyPr>
            <a:p>
              <a:r>
                <a:rPr lang="zh-CN" altLang="en-US" sz="2600" b="1">
                  <a:solidFill>
                    <a:schemeClr val="bg2">
                      <a:lumMod val="25000"/>
                    </a:schemeClr>
                  </a:solidFill>
                </a:rPr>
                <a:t>等价类划分概念</a:t>
              </a:r>
              <a:r>
                <a:rPr lang="zh-CN" altLang="en-US" sz="2400" b="1">
                  <a:solidFill>
                    <a:schemeClr val="bg2">
                      <a:lumMod val="25000"/>
                    </a:schemeClr>
                  </a:solidFill>
                </a:rPr>
                <a:t>：</a:t>
              </a:r>
              <a:endParaRPr lang="zh-CN" altLang="en-US" sz="2400" b="1">
                <a:solidFill>
                  <a:schemeClr val="bg2">
                    <a:lumMod val="25000"/>
                  </a:schemeClr>
                </a:solidFill>
              </a:endParaRPr>
            </a:p>
          </p:txBody>
        </p:sp>
      </p:grpSp>
      <p:sp>
        <p:nvSpPr>
          <p:cNvPr id="87" name="矩形 86"/>
          <p:cNvSpPr/>
          <p:nvPr/>
        </p:nvSpPr>
        <p:spPr>
          <a:xfrm>
            <a:off x="2440305" y="1499235"/>
            <a:ext cx="6934200" cy="119888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400">
                <a:latin typeface="微软雅黑" charset="-122"/>
                <a:ea typeface="微软雅黑" charset="-122"/>
                <a:sym typeface="+mn-ea"/>
              </a:rPr>
              <a:t>将</a:t>
            </a:r>
            <a:r>
              <a:rPr lang="zh-CN" altLang="en-US" sz="2400">
                <a:solidFill>
                  <a:srgbClr val="BF1229"/>
                </a:solidFill>
                <a:latin typeface="微软雅黑" charset="-122"/>
                <a:ea typeface="微软雅黑" charset="-122"/>
                <a:sym typeface="+mn-ea"/>
              </a:rPr>
              <a:t>无穷多</a:t>
            </a:r>
            <a:r>
              <a:rPr lang="zh-CN" altLang="en-US" sz="2400">
                <a:latin typeface="微软雅黑" charset="-122"/>
                <a:ea typeface="微软雅黑" charset="-122"/>
                <a:sym typeface="+mn-ea"/>
              </a:rPr>
              <a:t>数据缩减到</a:t>
            </a:r>
            <a:r>
              <a:rPr lang="zh-CN" altLang="en-US" sz="2400">
                <a:solidFill>
                  <a:schemeClr val="accent1">
                    <a:lumMod val="75000"/>
                  </a:schemeClr>
                </a:solidFill>
                <a:latin typeface="微软雅黑" charset="-122"/>
                <a:ea typeface="微软雅黑" charset="-122"/>
                <a:sym typeface="+mn-ea"/>
              </a:rPr>
              <a:t>有限</a:t>
            </a:r>
            <a:r>
              <a:rPr lang="zh-CN" altLang="en-US" sz="2400">
                <a:latin typeface="微软雅黑" charset="-122"/>
                <a:ea typeface="微软雅黑" charset="-122"/>
                <a:sym typeface="+mn-ea"/>
              </a:rPr>
              <a:t>个等价区域中，通过</a:t>
            </a:r>
            <a:r>
              <a:rPr lang="zh-CN" altLang="en-US" sz="2400">
                <a:solidFill>
                  <a:schemeClr val="accent1">
                    <a:lumMod val="75000"/>
                  </a:schemeClr>
                </a:solidFill>
                <a:latin typeface="微软雅黑" charset="-122"/>
                <a:ea typeface="微软雅黑" charset="-122"/>
                <a:sym typeface="+mn-ea"/>
              </a:rPr>
              <a:t>测试等价区域</a:t>
            </a:r>
            <a:r>
              <a:rPr lang="zh-CN" altLang="en-US" sz="2400">
                <a:latin typeface="微软雅黑" charset="-122"/>
                <a:ea typeface="微软雅黑" charset="-122"/>
                <a:sym typeface="+mn-ea"/>
              </a:rPr>
              <a:t>完成穷尽测试。</a:t>
            </a:r>
            <a:endParaRPr kumimoji="0" lang="en-US" altLang="zh-CN" sz="2400" b="0" i="0" u="none" strike="noStrike" kern="1200" cap="none" spc="0" normalizeH="0" baseline="0" noProof="0" dirty="0">
              <a:ln>
                <a:noFill/>
              </a:ln>
              <a:effectLst/>
              <a:uLnTx/>
              <a:uFillTx/>
              <a:latin typeface="微软雅黑" charset="-122"/>
              <a:ea typeface="微软雅黑" charset="-122"/>
            </a:endParaRPr>
          </a:p>
        </p:txBody>
      </p:sp>
      <p:sp>
        <p:nvSpPr>
          <p:cNvPr id="5" name="矩形 4"/>
          <p:cNvSpPr/>
          <p:nvPr/>
        </p:nvSpPr>
        <p:spPr>
          <a:xfrm>
            <a:off x="1546225" y="4431030"/>
            <a:ext cx="9650095" cy="645160"/>
          </a:xfrm>
          <a:prstGeom prst="rect">
            <a:avLst/>
          </a:prstGeom>
        </p:spPr>
        <p:txBody>
          <a:bodyPr wrap="square">
            <a:spAutoFit/>
          </a:bodyPr>
          <a:p>
            <a:pPr lvl="0" indent="0" algn="just">
              <a:lnSpc>
                <a:spcPct val="150000"/>
              </a:lnSpc>
              <a:buFont typeface="Arial" panose="020B0704020202020204" pitchFamily="34" charset="0"/>
              <a:buNone/>
            </a:pPr>
            <a:r>
              <a:rPr lang="zh-CN" altLang="en-US" sz="2400">
                <a:latin typeface="微软雅黑" charset="-122"/>
                <a:ea typeface="微软雅黑" charset="-122"/>
                <a:sym typeface="+mn-ea"/>
              </a:rPr>
              <a:t>如：允许输入大于等于</a:t>
            </a:r>
            <a:r>
              <a:rPr lang="en-US" altLang="zh-CN" sz="2400">
                <a:latin typeface="微软雅黑" charset="-122"/>
                <a:ea typeface="微软雅黑" charset="-122"/>
                <a:sym typeface="+mn-ea"/>
              </a:rPr>
              <a:t>1</a:t>
            </a:r>
            <a:r>
              <a:rPr lang="zh-CN" altLang="en-US" sz="2400">
                <a:latin typeface="微软雅黑" charset="-122"/>
                <a:ea typeface="微软雅黑" charset="-122"/>
                <a:sym typeface="+mn-ea"/>
              </a:rPr>
              <a:t>且小于等于</a:t>
            </a:r>
            <a:r>
              <a:rPr lang="en-US" altLang="zh-CN" sz="2400">
                <a:latin typeface="微软雅黑" charset="-122"/>
                <a:ea typeface="微软雅黑" charset="-122"/>
                <a:sym typeface="+mn-ea"/>
              </a:rPr>
              <a:t>100</a:t>
            </a:r>
            <a:r>
              <a:rPr lang="zh-CN" altLang="en-US" sz="2400">
                <a:latin typeface="微软雅黑" charset="-122"/>
                <a:ea typeface="微软雅黑" charset="-122"/>
                <a:sym typeface="+mn-ea"/>
              </a:rPr>
              <a:t>的整数</a:t>
            </a:r>
            <a:r>
              <a:rPr lang="zh-CN" altLang="en-US" sz="2000">
                <a:latin typeface="微软雅黑" charset="-122"/>
                <a:ea typeface="微软雅黑" charset="-122"/>
                <a:sym typeface="+mn-ea"/>
              </a:rPr>
              <a:t>（只考虑输入是整数的情况）</a:t>
            </a:r>
            <a:endParaRPr lang="en-US" altLang="zh-CN" sz="2000">
              <a:latin typeface="微软雅黑" charset="-122"/>
              <a:ea typeface="微软雅黑" charset="-122"/>
              <a:sym typeface="+mn-ea"/>
            </a:endParaRPr>
          </a:p>
        </p:txBody>
      </p:sp>
      <p:graphicFrame>
        <p:nvGraphicFramePr>
          <p:cNvPr id="13" name="表格 12"/>
          <p:cNvGraphicFramePr/>
          <p:nvPr>
            <p:custDataLst>
              <p:tags r:id="rId1"/>
            </p:custDataLst>
          </p:nvPr>
        </p:nvGraphicFramePr>
        <p:xfrm>
          <a:off x="1743075" y="5067300"/>
          <a:ext cx="8945245" cy="1280160"/>
        </p:xfrm>
        <a:graphic>
          <a:graphicData uri="http://schemas.openxmlformats.org/drawingml/2006/table">
            <a:tbl>
              <a:tblPr firstRow="1" bandRow="1">
                <a:tableStyleId>{5C22544A-7EE6-4342-B048-85BDC9FD1C3A}</a:tableStyleId>
              </a:tblPr>
              <a:tblGrid>
                <a:gridCol w="2954020"/>
                <a:gridCol w="2965450"/>
                <a:gridCol w="3025775"/>
              </a:tblGrid>
              <a:tr h="426720">
                <a:tc>
                  <a:txBody>
                    <a:bodyPr/>
                    <a:p>
                      <a:pPr>
                        <a:buNone/>
                      </a:pPr>
                      <a:r>
                        <a:rPr lang="zh-CN" altLang="en-US" sz="2200"/>
                        <a:t>输入限制条件</a:t>
                      </a:r>
                      <a:endParaRPr lang="zh-CN" altLang="en-US" sz="2200"/>
                    </a:p>
                  </a:txBody>
                  <a:tcPr/>
                </a:tc>
                <a:tc>
                  <a:txBody>
                    <a:bodyPr/>
                    <a:p>
                      <a:pPr>
                        <a:buNone/>
                      </a:pPr>
                      <a:endParaRPr lang="zh-CN" altLang="en-US" sz="2200"/>
                    </a:p>
                  </a:txBody>
                  <a:tcPr/>
                </a:tc>
                <a:tc>
                  <a:txBody>
                    <a:bodyPr/>
                    <a:p>
                      <a:pPr>
                        <a:buNone/>
                      </a:pPr>
                      <a:endParaRPr lang="zh-CN" altLang="en-US" sz="2200"/>
                    </a:p>
                  </a:txBody>
                  <a:tcPr/>
                </a:tc>
              </a:tr>
              <a:tr h="853440">
                <a:tc>
                  <a:txBody>
                    <a:bodyPr/>
                    <a:p>
                      <a:pPr>
                        <a:buNone/>
                      </a:pPr>
                      <a:r>
                        <a:rPr lang="zh-CN" altLang="en-US" sz="2200"/>
                        <a:t>大于等于</a:t>
                      </a:r>
                      <a:r>
                        <a:rPr lang="en-US" altLang="zh-CN" sz="2200"/>
                        <a:t>1</a:t>
                      </a:r>
                      <a:r>
                        <a:rPr lang="zh-CN" altLang="en-US" sz="2200"/>
                        <a:t>且小于等于</a:t>
                      </a:r>
                      <a:r>
                        <a:rPr lang="en-US" altLang="zh-CN" sz="2200"/>
                        <a:t>100</a:t>
                      </a:r>
                      <a:r>
                        <a:rPr lang="zh-CN" altLang="en-US" sz="2200"/>
                        <a:t>的整数</a:t>
                      </a:r>
                      <a:endParaRPr lang="zh-CN" altLang="en-US" sz="2200"/>
                    </a:p>
                  </a:txBody>
                  <a:tcPr/>
                </a:tc>
                <a:tc>
                  <a:txBody>
                    <a:bodyPr/>
                    <a:p>
                      <a:pPr>
                        <a:buNone/>
                      </a:pPr>
                      <a:endParaRPr lang="zh-CN" altLang="en-US" sz="2200"/>
                    </a:p>
                  </a:txBody>
                  <a:tcPr/>
                </a:tc>
                <a:tc>
                  <a:txBody>
                    <a:bodyPr/>
                    <a:p>
                      <a:pPr>
                        <a:buNone/>
                      </a:pPr>
                      <a:endParaRPr lang="en-US" altLang="zh-CN" sz="2200"/>
                    </a:p>
                  </a:txBody>
                  <a:tcPr/>
                </a:tc>
              </a:tr>
            </a:tbl>
          </a:graphicData>
        </a:graphic>
      </p:graphicFrame>
      <p:sp>
        <p:nvSpPr>
          <p:cNvPr id="3" name="文本框 2"/>
          <p:cNvSpPr txBox="1"/>
          <p:nvPr/>
        </p:nvSpPr>
        <p:spPr>
          <a:xfrm>
            <a:off x="4777105" y="5085715"/>
            <a:ext cx="1318895" cy="429895"/>
          </a:xfrm>
          <a:prstGeom prst="rect">
            <a:avLst/>
          </a:prstGeom>
          <a:noFill/>
        </p:spPr>
        <p:txBody>
          <a:bodyPr wrap="square" rtlCol="0" anchor="t">
            <a:spAutoFit/>
          </a:bodyPr>
          <a:p>
            <a:pPr>
              <a:buNone/>
            </a:pPr>
            <a:r>
              <a:rPr lang="zh-CN" altLang="en-US" sz="2200" b="1">
                <a:solidFill>
                  <a:schemeClr val="bg1"/>
                </a:solidFill>
                <a:sym typeface="+mn-ea"/>
              </a:rPr>
              <a:t>正确输入</a:t>
            </a:r>
            <a:endParaRPr lang="zh-CN" altLang="en-US" sz="2200" b="1">
              <a:solidFill>
                <a:schemeClr val="bg1"/>
              </a:solidFill>
              <a:sym typeface="+mn-ea"/>
            </a:endParaRPr>
          </a:p>
        </p:txBody>
      </p:sp>
      <p:sp>
        <p:nvSpPr>
          <p:cNvPr id="11" name="文本框 10"/>
          <p:cNvSpPr txBox="1"/>
          <p:nvPr/>
        </p:nvSpPr>
        <p:spPr>
          <a:xfrm>
            <a:off x="4777105" y="5615305"/>
            <a:ext cx="2375535" cy="429895"/>
          </a:xfrm>
          <a:prstGeom prst="rect">
            <a:avLst/>
          </a:prstGeom>
          <a:noFill/>
        </p:spPr>
        <p:txBody>
          <a:bodyPr wrap="square" rtlCol="0" anchor="t">
            <a:spAutoFit/>
          </a:bodyPr>
          <a:p>
            <a:r>
              <a:rPr lang="en-US" altLang="zh-CN" sz="2200">
                <a:sym typeface="+mn-ea"/>
              </a:rPr>
              <a:t>1</a:t>
            </a:r>
            <a:r>
              <a:rPr lang="zh-CN" altLang="en-US" sz="2200">
                <a:sym typeface="+mn-ea"/>
              </a:rPr>
              <a:t>、</a:t>
            </a:r>
            <a:r>
              <a:rPr lang="en-US" altLang="zh-CN" sz="2200">
                <a:sym typeface="+mn-ea"/>
              </a:rPr>
              <a:t>35</a:t>
            </a:r>
            <a:r>
              <a:rPr lang="zh-CN" altLang="en-US" sz="2200">
                <a:sym typeface="+mn-ea"/>
              </a:rPr>
              <a:t>、</a:t>
            </a:r>
            <a:r>
              <a:rPr lang="en-US" altLang="zh-CN" sz="2200">
                <a:sym typeface="+mn-ea"/>
              </a:rPr>
              <a:t>79 ...</a:t>
            </a:r>
            <a:endParaRPr lang="en-US" altLang="zh-CN" sz="2200">
              <a:sym typeface="+mn-ea"/>
            </a:endParaRPr>
          </a:p>
        </p:txBody>
      </p:sp>
      <p:sp>
        <p:nvSpPr>
          <p:cNvPr id="12" name="文本框 11"/>
          <p:cNvSpPr txBox="1"/>
          <p:nvPr/>
        </p:nvSpPr>
        <p:spPr>
          <a:xfrm>
            <a:off x="7715885" y="5492115"/>
            <a:ext cx="2375535" cy="429895"/>
          </a:xfrm>
          <a:prstGeom prst="rect">
            <a:avLst/>
          </a:prstGeom>
          <a:noFill/>
        </p:spPr>
        <p:txBody>
          <a:bodyPr wrap="square" rtlCol="0" anchor="t">
            <a:spAutoFit/>
          </a:bodyPr>
          <a:p>
            <a:pPr>
              <a:buNone/>
            </a:pPr>
            <a:r>
              <a:rPr lang="en-US" altLang="zh-CN" sz="2200">
                <a:sym typeface="+mn-ea"/>
              </a:rPr>
              <a:t>-1 -2 -100 ...</a:t>
            </a:r>
            <a:endParaRPr lang="en-US" altLang="zh-CN" sz="2200">
              <a:sym typeface="+mn-ea"/>
            </a:endParaRPr>
          </a:p>
        </p:txBody>
      </p:sp>
      <p:sp>
        <p:nvSpPr>
          <p:cNvPr id="15" name="文本框 14"/>
          <p:cNvSpPr txBox="1"/>
          <p:nvPr/>
        </p:nvSpPr>
        <p:spPr>
          <a:xfrm>
            <a:off x="7715885" y="5926455"/>
            <a:ext cx="2375535" cy="429895"/>
          </a:xfrm>
          <a:prstGeom prst="rect">
            <a:avLst/>
          </a:prstGeom>
          <a:noFill/>
        </p:spPr>
        <p:txBody>
          <a:bodyPr wrap="square" rtlCol="0" anchor="t">
            <a:spAutoFit/>
          </a:bodyPr>
          <a:p>
            <a:pPr>
              <a:buNone/>
            </a:pPr>
            <a:r>
              <a:rPr lang="en-US" altLang="zh-CN" sz="2200">
                <a:sym typeface="+mn-ea"/>
              </a:rPr>
              <a:t>102 170 200 ...</a:t>
            </a:r>
            <a:endParaRPr lang="en-US" altLang="zh-CN" sz="2200">
              <a:sym typeface="+mn-ea"/>
            </a:endParaRPr>
          </a:p>
        </p:txBody>
      </p:sp>
      <p:sp>
        <p:nvSpPr>
          <p:cNvPr id="10" name="文本框 9"/>
          <p:cNvSpPr txBox="1"/>
          <p:nvPr/>
        </p:nvSpPr>
        <p:spPr>
          <a:xfrm>
            <a:off x="7715885" y="5106670"/>
            <a:ext cx="1318895" cy="429895"/>
          </a:xfrm>
          <a:prstGeom prst="rect">
            <a:avLst/>
          </a:prstGeom>
          <a:noFill/>
        </p:spPr>
        <p:txBody>
          <a:bodyPr wrap="square" rtlCol="0" anchor="t">
            <a:spAutoFit/>
          </a:bodyPr>
          <a:p>
            <a:pPr>
              <a:buNone/>
            </a:pPr>
            <a:r>
              <a:rPr lang="zh-CN" altLang="en-US" sz="2200" b="1">
                <a:solidFill>
                  <a:schemeClr val="bg1"/>
                </a:solidFill>
                <a:sym typeface="+mn-ea"/>
              </a:rPr>
              <a:t>错误输入</a:t>
            </a:r>
            <a:endParaRPr lang="zh-CN" altLang="en-US" sz="2200" b="1">
              <a:solidFill>
                <a:schemeClr val="bg1"/>
              </a:solidFill>
              <a:sym typeface="+mn-ea"/>
            </a:endParaRPr>
          </a:p>
        </p:txBody>
      </p:sp>
      <p:graphicFrame>
        <p:nvGraphicFramePr>
          <p:cNvPr id="14" name="表格 13"/>
          <p:cNvGraphicFramePr/>
          <p:nvPr>
            <p:custDataLst>
              <p:tags r:id="rId2"/>
            </p:custDataLst>
          </p:nvPr>
        </p:nvGraphicFramePr>
        <p:xfrm>
          <a:off x="1718310" y="5067300"/>
          <a:ext cx="8970010" cy="1280160"/>
        </p:xfrm>
        <a:graphic>
          <a:graphicData uri="http://schemas.openxmlformats.org/drawingml/2006/table">
            <a:tbl>
              <a:tblPr firstRow="1" bandRow="1">
                <a:tableStyleId>{5C22544A-7EE6-4342-B048-85BDC9FD1C3A}</a:tableStyleId>
              </a:tblPr>
              <a:tblGrid>
                <a:gridCol w="2941955"/>
                <a:gridCol w="3013710"/>
                <a:gridCol w="3014345"/>
              </a:tblGrid>
              <a:tr h="426720">
                <a:tc>
                  <a:txBody>
                    <a:bodyPr/>
                    <a:p>
                      <a:pPr>
                        <a:buNone/>
                      </a:pPr>
                      <a:r>
                        <a:rPr lang="zh-CN" altLang="en-US" sz="2200"/>
                        <a:t>输入限制条件</a:t>
                      </a:r>
                      <a:endParaRPr lang="zh-CN" altLang="en-US" sz="2200"/>
                    </a:p>
                  </a:txBody>
                  <a:tcPr/>
                </a:tc>
                <a:tc>
                  <a:txBody>
                    <a:bodyPr/>
                    <a:p>
                      <a:pPr>
                        <a:buNone/>
                      </a:pPr>
                      <a:r>
                        <a:rPr lang="zh-CN" altLang="en-US" sz="2200"/>
                        <a:t>代表正确输入的</a:t>
                      </a:r>
                      <a:r>
                        <a:rPr lang="zh-CN" altLang="en-US" sz="2200"/>
                        <a:t>集合</a:t>
                      </a:r>
                      <a:endParaRPr lang="zh-CN" altLang="en-US" sz="2200"/>
                    </a:p>
                  </a:txBody>
                  <a:tcPr/>
                </a:tc>
                <a:tc>
                  <a:txBody>
                    <a:bodyPr/>
                    <a:p>
                      <a:pPr>
                        <a:buNone/>
                      </a:pPr>
                      <a:r>
                        <a:rPr lang="zh-CN" altLang="en-US" sz="2200"/>
                        <a:t>代表错误输入的</a:t>
                      </a:r>
                      <a:r>
                        <a:rPr lang="zh-CN" altLang="en-US" sz="2200"/>
                        <a:t>集合</a:t>
                      </a:r>
                      <a:endParaRPr lang="zh-CN" altLang="en-US" sz="2200"/>
                    </a:p>
                  </a:txBody>
                  <a:tcPr/>
                </a:tc>
              </a:tr>
              <a:tr h="426720">
                <a:tc rowSpan="2">
                  <a:txBody>
                    <a:bodyPr/>
                    <a:p>
                      <a:pPr>
                        <a:buNone/>
                      </a:pPr>
                      <a:r>
                        <a:rPr lang="zh-CN" altLang="en-US" sz="2200"/>
                        <a:t>允许输入大于等于</a:t>
                      </a:r>
                      <a:r>
                        <a:rPr lang="en-US" altLang="zh-CN" sz="2200"/>
                        <a:t>1</a:t>
                      </a:r>
                      <a:r>
                        <a:rPr lang="zh-CN" altLang="en-US" sz="2200"/>
                        <a:t>且小于等于</a:t>
                      </a:r>
                      <a:r>
                        <a:rPr lang="en-US" altLang="zh-CN" sz="2200"/>
                        <a:t>100</a:t>
                      </a:r>
                      <a:r>
                        <a:rPr lang="zh-CN" altLang="en-US" sz="2200"/>
                        <a:t>的整数</a:t>
                      </a:r>
                      <a:endParaRPr lang="zh-CN" altLang="en-US" sz="2200"/>
                    </a:p>
                  </a:txBody>
                  <a:tcPr/>
                </a:tc>
                <a:tc rowSpan="2">
                  <a:txBody>
                    <a:bodyPr/>
                    <a:p>
                      <a:pPr>
                        <a:buNone/>
                      </a:pPr>
                      <a:r>
                        <a:rPr lang="en-US" altLang="zh-CN" sz="2200"/>
                        <a:t>1</a:t>
                      </a:r>
                      <a:r>
                        <a:rPr lang="en-US" sz="2200"/>
                        <a:t>-100</a:t>
                      </a:r>
                      <a:endParaRPr lang="en-US" sz="2200"/>
                    </a:p>
                  </a:txBody>
                  <a:tcPr/>
                </a:tc>
                <a:tc>
                  <a:txBody>
                    <a:bodyPr/>
                    <a:p>
                      <a:pPr>
                        <a:buNone/>
                      </a:pPr>
                      <a:r>
                        <a:rPr lang="en-US" altLang="zh-CN" sz="2200"/>
                        <a:t>&lt;1</a:t>
                      </a:r>
                      <a:endParaRPr lang="en-US" altLang="zh-CN" sz="2200"/>
                    </a:p>
                  </a:txBody>
                  <a:tcPr/>
                </a:tc>
              </a:tr>
              <a:tr h="190500">
                <a:tc vMerge="1">
                  <a:tcPr/>
                </a:tc>
                <a:tc vMerge="1">
                  <a:tcPr/>
                </a:tc>
                <a:tc>
                  <a:txBody>
                    <a:bodyPr/>
                    <a:p>
                      <a:pPr>
                        <a:buNone/>
                      </a:pPr>
                      <a:r>
                        <a:rPr lang="en-US" altLang="zh-CN" sz="2200"/>
                        <a:t>&gt;100</a:t>
                      </a:r>
                      <a:endParaRPr lang="en-US" altLang="zh-CN" sz="2200"/>
                    </a:p>
                  </a:txBody>
                  <a:tcPr/>
                </a:tc>
              </a:tr>
            </a:tbl>
          </a:graphicData>
        </a:graphic>
      </p:graphicFrame>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7" grpId="0"/>
      <p:bldP spid="5" grpId="0"/>
      <p:bldP spid="3" grpId="0"/>
      <p:bldP spid="10" grpId="0"/>
      <p:bldP spid="11" grpId="0"/>
      <p:bldP spid="12" grpId="0"/>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30350" y="12439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76450" y="1979295"/>
            <a:ext cx="8068945" cy="4169410"/>
          </a:xfrm>
          <a:prstGeom prst="rect">
            <a:avLst/>
          </a:prstGeom>
        </p:spPr>
        <p:txBody>
          <a:bodyPr wrap="square">
            <a:spAutoFit/>
          </a:bodyPr>
          <a:p>
            <a:pPr marL="514350" lvl="0" indent="-514350" algn="just">
              <a:lnSpc>
                <a:spcPct val="170000"/>
              </a:lnSpc>
              <a:buFont typeface="Arial" panose="020B0704020202020204" pitchFamily="34" charset="0"/>
              <a:buChar char="•"/>
            </a:pPr>
            <a:r>
              <a:rPr lang="zh-CN" altLang="en-US" sz="2600">
                <a:solidFill>
                  <a:srgbClr val="FF0000"/>
                </a:solidFill>
                <a:latin typeface="微软雅黑" charset="-122"/>
                <a:ea typeface="微软雅黑" charset="-122"/>
              </a:rPr>
              <a:t>上点</a:t>
            </a:r>
            <a:r>
              <a:rPr lang="zh-CN" altLang="en-US" sz="2600">
                <a:latin typeface="微软雅黑" charset="-122"/>
                <a:ea typeface="微软雅黑" charset="-122"/>
              </a:rPr>
              <a:t>。就是</a:t>
            </a:r>
            <a:r>
              <a:rPr lang="zh-CN" altLang="en-US" sz="2600">
                <a:solidFill>
                  <a:schemeClr val="accent1"/>
                </a:solidFill>
                <a:latin typeface="微软雅黑" charset="-122"/>
                <a:ea typeface="微软雅黑" charset="-122"/>
              </a:rPr>
              <a:t>边界上的点</a:t>
            </a:r>
            <a:r>
              <a:rPr lang="zh-CN" altLang="en-US" sz="2600">
                <a:latin typeface="微软雅黑" charset="-122"/>
                <a:ea typeface="微软雅黑" charset="-122"/>
              </a:rPr>
              <a:t>，它不区分开区间还是</a:t>
            </a:r>
            <a:r>
              <a:rPr lang="zh-CN" altLang="en-US" sz="2600">
                <a:latin typeface="微软雅黑" charset="-122"/>
                <a:ea typeface="微软雅黑" charset="-122"/>
              </a:rPr>
              <a:t>闭区间。</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solidFill>
                  <a:srgbClr val="FF0000"/>
                </a:solidFill>
                <a:latin typeface="微软雅黑" charset="-122"/>
                <a:ea typeface="微软雅黑" charset="-122"/>
              </a:rPr>
              <a:t>离点</a:t>
            </a:r>
            <a:r>
              <a:rPr lang="zh-CN" altLang="en-US" sz="2600">
                <a:latin typeface="微软雅黑" charset="-122"/>
                <a:ea typeface="微软雅黑" charset="-122"/>
              </a:rPr>
              <a:t>。离点是</a:t>
            </a:r>
            <a:r>
              <a:rPr lang="zh-CN" altLang="en-US" sz="2600">
                <a:solidFill>
                  <a:schemeClr val="accent1"/>
                </a:solidFill>
                <a:latin typeface="微软雅黑" charset="-122"/>
                <a:ea typeface="微软雅黑" charset="-122"/>
              </a:rPr>
              <a:t>离上点最近的点</a:t>
            </a:r>
            <a:r>
              <a:rPr lang="zh-CN" altLang="en-US" sz="2600">
                <a:latin typeface="微软雅黑" charset="-122"/>
                <a:ea typeface="微软雅黑" charset="-122"/>
              </a:rPr>
              <a:t>。如果输入域是封闭的，则离点在域的范围外；如果输入域是开区间，则离点在域的范围</a:t>
            </a:r>
            <a:r>
              <a:rPr lang="zh-CN" altLang="en-US" sz="2600">
                <a:latin typeface="微软雅黑" charset="-122"/>
                <a:ea typeface="微软雅黑" charset="-122"/>
              </a:rPr>
              <a:t>内。</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solidFill>
                  <a:srgbClr val="FF0000"/>
                </a:solidFill>
                <a:latin typeface="微软雅黑" charset="-122"/>
                <a:ea typeface="微软雅黑" charset="-122"/>
              </a:rPr>
              <a:t>内点</a:t>
            </a:r>
            <a:r>
              <a:rPr lang="zh-CN" altLang="en-US" sz="2600">
                <a:latin typeface="微软雅黑" charset="-122"/>
                <a:ea typeface="微软雅黑" charset="-122"/>
              </a:rPr>
              <a:t>。顾名思义就是输入域内任意</a:t>
            </a:r>
            <a:r>
              <a:rPr lang="zh-CN" altLang="en-US" sz="2600">
                <a:latin typeface="微软雅黑" charset="-122"/>
                <a:ea typeface="微软雅黑" charset="-122"/>
              </a:rPr>
              <a:t>一点。</a:t>
            </a:r>
            <a:endParaRPr lang="zh-CN" altLang="en-US" sz="2600">
              <a:latin typeface="微软雅黑" charset="-122"/>
              <a:ea typeface="微软雅黑" charset="-122"/>
            </a:endParaRPr>
          </a:p>
        </p:txBody>
      </p:sp>
      <p:sp>
        <p:nvSpPr>
          <p:cNvPr id="3" name="文本框 2"/>
          <p:cNvSpPr txBox="1"/>
          <p:nvPr/>
        </p:nvSpPr>
        <p:spPr>
          <a:xfrm>
            <a:off x="2222500" y="108013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边界值分析法需要考虑</a:t>
            </a:r>
            <a:r>
              <a:rPr lang="en-US" altLang="zh-CN" sz="2600">
                <a:latin typeface="微软雅黑" charset="-122"/>
                <a:ea typeface="微软雅黑" charset="-122"/>
                <a:sym typeface="+mn-ea"/>
              </a:rPr>
              <a:t>3</a:t>
            </a:r>
            <a:r>
              <a:rPr lang="zh-CN" altLang="en-US" sz="2600">
                <a:latin typeface="微软雅黑" charset="-122"/>
                <a:ea typeface="微软雅黑" charset="-122"/>
                <a:sym typeface="+mn-ea"/>
              </a:rPr>
              <a:t>个点的</a:t>
            </a:r>
            <a:r>
              <a:rPr lang="zh-CN" altLang="en-US" sz="2600">
                <a:latin typeface="微软雅黑" charset="-122"/>
                <a:ea typeface="微软雅黑" charset="-122"/>
                <a:sym typeface="+mn-ea"/>
              </a:rPr>
              <a:t>选择：</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30350" y="12439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22500" y="108013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边界值分析法需要考虑</a:t>
            </a:r>
            <a:r>
              <a:rPr lang="en-US" altLang="zh-CN" sz="2600">
                <a:latin typeface="微软雅黑" charset="-122"/>
                <a:ea typeface="微软雅黑" charset="-122"/>
                <a:sym typeface="+mn-ea"/>
              </a:rPr>
              <a:t>3</a:t>
            </a:r>
            <a:r>
              <a:rPr lang="zh-CN" altLang="en-US" sz="2600">
                <a:latin typeface="微软雅黑" charset="-122"/>
                <a:ea typeface="微软雅黑" charset="-122"/>
                <a:sym typeface="+mn-ea"/>
              </a:rPr>
              <a:t>个点的</a:t>
            </a:r>
            <a:r>
              <a:rPr lang="zh-CN" altLang="en-US" sz="2600">
                <a:latin typeface="微软雅黑" charset="-122"/>
                <a:ea typeface="微软雅黑" charset="-122"/>
                <a:sym typeface="+mn-ea"/>
              </a:rPr>
              <a:t>选择：</a:t>
            </a:r>
            <a:endParaRPr lang="zh-CN" altLang="en-US" sz="2600">
              <a:latin typeface="微软雅黑" charset="-122"/>
              <a:ea typeface="微软雅黑" charset="-122"/>
              <a:sym typeface="+mn-ea"/>
            </a:endParaRPr>
          </a:p>
        </p:txBody>
      </p:sp>
      <p:pic>
        <p:nvPicPr>
          <p:cNvPr id="4" name="图片 3"/>
          <p:cNvPicPr>
            <a:picLocks noChangeAspect="1"/>
          </p:cNvPicPr>
          <p:nvPr>
            <p:custDataLst>
              <p:tags r:id="rId1"/>
            </p:custDataLst>
          </p:nvPr>
        </p:nvPicPr>
        <p:blipFill>
          <a:blip r:embed="rId2"/>
          <a:stretch>
            <a:fillRect/>
          </a:stretch>
        </p:blipFill>
        <p:spPr>
          <a:xfrm>
            <a:off x="956945" y="1956435"/>
            <a:ext cx="10494010" cy="4399915"/>
          </a:xfrm>
          <a:prstGeom prst="rect">
            <a:avLst/>
          </a:prstGeom>
        </p:spPr>
      </p:pic>
    </p:spTree>
  </p:cSld>
  <p:clrMapOvr>
    <a:masterClrMapping/>
  </p:clrMapOvr>
  <p:transition advTm="36034"/>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30350" y="12439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63750" y="2508885"/>
            <a:ext cx="2616835" cy="2130425"/>
          </a:xfrm>
          <a:prstGeom prst="rect">
            <a:avLst/>
          </a:prstGeom>
        </p:spPr>
        <p:txBody>
          <a:bodyPr wrap="square">
            <a:spAutoFit/>
          </a:bodyPr>
          <a:p>
            <a:pPr marL="514350" lvl="0" indent="-514350" algn="just">
              <a:lnSpc>
                <a:spcPct val="170000"/>
              </a:lnSpc>
              <a:buFont typeface="Arial" panose="020B0704020202020204" pitchFamily="34" charset="0"/>
              <a:buChar char="•"/>
            </a:pPr>
            <a:r>
              <a:rPr lang="en-US" altLang="zh-CN" sz="2600">
                <a:latin typeface="微软雅黑" charset="-122"/>
                <a:ea typeface="微软雅黑" charset="-122"/>
              </a:rPr>
              <a:t>[66,88]</a:t>
            </a:r>
            <a:endParaRPr lang="en-US" altLang="zh-CN" sz="2600">
              <a:latin typeface="微软雅黑" charset="-122"/>
              <a:ea typeface="微软雅黑" charset="-122"/>
            </a:endParaRPr>
          </a:p>
          <a:p>
            <a:pPr marL="514350" lvl="0" indent="-514350" algn="just">
              <a:lnSpc>
                <a:spcPct val="170000"/>
              </a:lnSpc>
              <a:buFont typeface="Arial" panose="020B0704020202020204" pitchFamily="34" charset="0"/>
              <a:buChar char="•"/>
            </a:pPr>
            <a:r>
              <a:rPr lang="en-US" altLang="zh-CN" sz="2600">
                <a:latin typeface="微软雅黑" charset="-122"/>
                <a:ea typeface="微软雅黑" charset="-122"/>
              </a:rPr>
              <a:t>(66,88]</a:t>
            </a:r>
            <a:endParaRPr lang="en-US" altLang="zh-CN" sz="2600">
              <a:latin typeface="微软雅黑" charset="-122"/>
              <a:ea typeface="微软雅黑" charset="-122"/>
            </a:endParaRPr>
          </a:p>
          <a:p>
            <a:pPr marL="514350" lvl="0" indent="-514350" algn="just">
              <a:lnSpc>
                <a:spcPct val="170000"/>
              </a:lnSpc>
              <a:buFont typeface="Arial" panose="020B0704020202020204" pitchFamily="34" charset="0"/>
              <a:buChar char="•"/>
            </a:pPr>
            <a:r>
              <a:rPr lang="en-US" altLang="zh-CN" sz="2600">
                <a:latin typeface="微软雅黑" charset="-122"/>
                <a:ea typeface="微软雅黑" charset="-122"/>
              </a:rPr>
              <a:t>(66,88)</a:t>
            </a:r>
            <a:endParaRPr lang="en-US" altLang="zh-CN" sz="2600">
              <a:latin typeface="微软雅黑" charset="-122"/>
              <a:ea typeface="微软雅黑" charset="-122"/>
            </a:endParaRPr>
          </a:p>
        </p:txBody>
      </p:sp>
      <p:sp>
        <p:nvSpPr>
          <p:cNvPr id="3" name="文本框 2"/>
          <p:cNvSpPr txBox="1"/>
          <p:nvPr/>
        </p:nvSpPr>
        <p:spPr>
          <a:xfrm>
            <a:off x="2222500" y="108013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边界值分析法需要考虑</a:t>
            </a:r>
            <a:r>
              <a:rPr lang="en-US" altLang="zh-CN" sz="2600">
                <a:latin typeface="微软雅黑" charset="-122"/>
                <a:ea typeface="微软雅黑" charset="-122"/>
                <a:sym typeface="+mn-ea"/>
              </a:rPr>
              <a:t>3</a:t>
            </a:r>
            <a:r>
              <a:rPr lang="zh-CN" altLang="en-US" sz="2600">
                <a:latin typeface="微软雅黑" charset="-122"/>
                <a:ea typeface="微软雅黑" charset="-122"/>
                <a:sym typeface="+mn-ea"/>
              </a:rPr>
              <a:t>个点的</a:t>
            </a:r>
            <a:r>
              <a:rPr lang="zh-CN" altLang="en-US" sz="2600">
                <a:latin typeface="微软雅黑" charset="-122"/>
                <a:ea typeface="微软雅黑" charset="-122"/>
                <a:sym typeface="+mn-ea"/>
              </a:rPr>
              <a:t>选择：</a:t>
            </a:r>
            <a:endParaRPr lang="zh-CN" altLang="en-US" sz="2600">
              <a:latin typeface="微软雅黑" charset="-122"/>
              <a:ea typeface="微软雅黑" charset="-122"/>
              <a:sym typeface="+mn-ea"/>
            </a:endParaRPr>
          </a:p>
        </p:txBody>
      </p:sp>
      <p:sp>
        <p:nvSpPr>
          <p:cNvPr id="4" name="矩形 3"/>
          <p:cNvSpPr/>
          <p:nvPr/>
        </p:nvSpPr>
        <p:spPr>
          <a:xfrm>
            <a:off x="4135755" y="2508885"/>
            <a:ext cx="2616835" cy="2130425"/>
          </a:xfrm>
          <a:prstGeom prst="rect">
            <a:avLst/>
          </a:prstGeom>
        </p:spPr>
        <p:txBody>
          <a:bodyPr wrap="square">
            <a:spAutoFit/>
          </a:bodyPr>
          <a:p>
            <a:pPr lvl="0" indent="0" algn="just">
              <a:lnSpc>
                <a:spcPct val="170000"/>
              </a:lnSpc>
              <a:buFont typeface="Arial" panose="020B0704020202020204" pitchFamily="34" charset="0"/>
              <a:buNone/>
            </a:pPr>
            <a:r>
              <a:rPr lang="zh-CN" altLang="en-US" sz="2600">
                <a:latin typeface="微软雅黑" charset="-122"/>
                <a:ea typeface="微软雅黑" charset="-122"/>
              </a:rPr>
              <a:t>上点是</a:t>
            </a:r>
            <a:r>
              <a:rPr lang="en-US" altLang="zh-CN" sz="2600">
                <a:latin typeface="微软雅黑" charset="-122"/>
                <a:ea typeface="微软雅黑" charset="-122"/>
              </a:rPr>
              <a:t>66</a:t>
            </a:r>
            <a:r>
              <a:rPr lang="zh-CN" altLang="en-US" sz="2600">
                <a:latin typeface="微软雅黑" charset="-122"/>
                <a:ea typeface="微软雅黑" charset="-122"/>
              </a:rPr>
              <a:t>，</a:t>
            </a:r>
            <a:r>
              <a:rPr lang="en-US" altLang="zh-CN" sz="2600">
                <a:latin typeface="微软雅黑" charset="-122"/>
                <a:ea typeface="微软雅黑" charset="-122"/>
              </a:rPr>
              <a:t>88</a:t>
            </a:r>
            <a:endParaRPr lang="en-US" altLang="zh-CN" sz="2600">
              <a:latin typeface="微软雅黑" charset="-122"/>
              <a:ea typeface="微软雅黑" charset="-122"/>
            </a:endParaRPr>
          </a:p>
          <a:p>
            <a:pPr lvl="0" indent="0" algn="just">
              <a:lnSpc>
                <a:spcPct val="170000"/>
              </a:lnSpc>
              <a:buFont typeface="Arial" panose="020B0704020202020204" pitchFamily="34" charset="0"/>
              <a:buNone/>
            </a:pPr>
            <a:r>
              <a:rPr lang="zh-CN" altLang="en-US" sz="2600">
                <a:latin typeface="微软雅黑" charset="-122"/>
                <a:ea typeface="微软雅黑" charset="-122"/>
                <a:sym typeface="+mn-ea"/>
              </a:rPr>
              <a:t>上点是</a:t>
            </a:r>
            <a:r>
              <a:rPr lang="en-US" altLang="zh-CN" sz="2600">
                <a:latin typeface="微软雅黑" charset="-122"/>
                <a:ea typeface="微软雅黑" charset="-122"/>
                <a:sym typeface="+mn-ea"/>
              </a:rPr>
              <a:t>66</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88</a:t>
            </a:r>
            <a:endParaRPr lang="en-US" altLang="zh-CN" sz="2600">
              <a:latin typeface="微软雅黑" charset="-122"/>
              <a:ea typeface="微软雅黑" charset="-122"/>
            </a:endParaRPr>
          </a:p>
          <a:p>
            <a:pPr lvl="0" indent="0" algn="just">
              <a:lnSpc>
                <a:spcPct val="170000"/>
              </a:lnSpc>
              <a:buFont typeface="Arial" panose="020B0704020202020204" pitchFamily="34" charset="0"/>
              <a:buNone/>
            </a:pPr>
            <a:r>
              <a:rPr lang="zh-CN" altLang="en-US" sz="2600">
                <a:latin typeface="微软雅黑" charset="-122"/>
                <a:ea typeface="微软雅黑" charset="-122"/>
                <a:sym typeface="+mn-ea"/>
              </a:rPr>
              <a:t>上点是</a:t>
            </a:r>
            <a:r>
              <a:rPr lang="en-US" altLang="zh-CN" sz="2600">
                <a:latin typeface="微软雅黑" charset="-122"/>
                <a:ea typeface="微软雅黑" charset="-122"/>
              </a:rPr>
              <a:t>66</a:t>
            </a:r>
            <a:r>
              <a:rPr lang="zh-CN" altLang="en-US" sz="2600">
                <a:latin typeface="微软雅黑" charset="-122"/>
                <a:ea typeface="微软雅黑" charset="-122"/>
              </a:rPr>
              <a:t>，</a:t>
            </a:r>
            <a:r>
              <a:rPr lang="en-US" altLang="zh-CN" sz="2600">
                <a:latin typeface="微软雅黑" charset="-122"/>
                <a:ea typeface="微软雅黑" charset="-122"/>
              </a:rPr>
              <a:t>88</a:t>
            </a:r>
            <a:endParaRPr lang="en-US" altLang="zh-CN" sz="2600">
              <a:latin typeface="微软雅黑" charset="-122"/>
              <a:ea typeface="微软雅黑" charset="-122"/>
            </a:endParaRPr>
          </a:p>
        </p:txBody>
      </p:sp>
      <p:sp>
        <p:nvSpPr>
          <p:cNvPr id="5" name="矩形 4"/>
          <p:cNvSpPr/>
          <p:nvPr/>
        </p:nvSpPr>
        <p:spPr>
          <a:xfrm>
            <a:off x="6666865" y="2508885"/>
            <a:ext cx="2616835" cy="2130425"/>
          </a:xfrm>
          <a:prstGeom prst="rect">
            <a:avLst/>
          </a:prstGeom>
        </p:spPr>
        <p:txBody>
          <a:bodyPr wrap="square">
            <a:spAutoFit/>
          </a:bodyPr>
          <a:p>
            <a:pPr lvl="0" indent="0" algn="just">
              <a:lnSpc>
                <a:spcPct val="170000"/>
              </a:lnSpc>
              <a:buFont typeface="Arial" panose="020B0704020202020204" pitchFamily="34" charset="0"/>
              <a:buNone/>
            </a:pPr>
            <a:r>
              <a:rPr lang="zh-CN" altLang="en-US" sz="2600">
                <a:latin typeface="微软雅黑" charset="-122"/>
                <a:ea typeface="微软雅黑" charset="-122"/>
              </a:rPr>
              <a:t>离点是</a:t>
            </a:r>
            <a:r>
              <a:rPr lang="en-US" altLang="zh-CN" sz="2600">
                <a:latin typeface="微软雅黑" charset="-122"/>
                <a:ea typeface="微软雅黑" charset="-122"/>
              </a:rPr>
              <a:t>65</a:t>
            </a:r>
            <a:r>
              <a:rPr lang="zh-CN" altLang="en-US" sz="2600">
                <a:latin typeface="微软雅黑" charset="-122"/>
                <a:ea typeface="微软雅黑" charset="-122"/>
              </a:rPr>
              <a:t>，</a:t>
            </a:r>
            <a:r>
              <a:rPr lang="en-US" altLang="zh-CN" sz="2600">
                <a:latin typeface="微软雅黑" charset="-122"/>
                <a:ea typeface="微软雅黑" charset="-122"/>
              </a:rPr>
              <a:t>89</a:t>
            </a:r>
            <a:endParaRPr lang="en-US" altLang="zh-CN" sz="2600">
              <a:latin typeface="微软雅黑" charset="-122"/>
              <a:ea typeface="微软雅黑" charset="-122"/>
            </a:endParaRPr>
          </a:p>
          <a:p>
            <a:pPr lvl="0" indent="0" algn="just">
              <a:lnSpc>
                <a:spcPct val="170000"/>
              </a:lnSpc>
              <a:buFont typeface="Arial" panose="020B0704020202020204" pitchFamily="34" charset="0"/>
              <a:buNone/>
            </a:pPr>
            <a:r>
              <a:rPr lang="zh-CN" altLang="en-US" sz="2600">
                <a:latin typeface="微软雅黑" charset="-122"/>
                <a:ea typeface="微软雅黑" charset="-122"/>
                <a:sym typeface="+mn-ea"/>
              </a:rPr>
              <a:t>离点是</a:t>
            </a:r>
            <a:r>
              <a:rPr lang="en-US" altLang="zh-CN" sz="2600">
                <a:latin typeface="微软雅黑" charset="-122"/>
                <a:ea typeface="微软雅黑" charset="-122"/>
                <a:sym typeface="+mn-ea"/>
              </a:rPr>
              <a:t>67</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89</a:t>
            </a:r>
            <a:endParaRPr lang="en-US" altLang="zh-CN" sz="2600">
              <a:latin typeface="微软雅黑" charset="-122"/>
              <a:ea typeface="微软雅黑" charset="-122"/>
            </a:endParaRPr>
          </a:p>
          <a:p>
            <a:pPr lvl="0" indent="0" algn="just">
              <a:lnSpc>
                <a:spcPct val="170000"/>
              </a:lnSpc>
              <a:buFont typeface="Arial" panose="020B0704020202020204" pitchFamily="34" charset="0"/>
              <a:buNone/>
            </a:pPr>
            <a:r>
              <a:rPr lang="zh-CN" altLang="en-US" sz="2600">
                <a:latin typeface="微软雅黑" charset="-122"/>
                <a:ea typeface="微软雅黑" charset="-122"/>
                <a:sym typeface="+mn-ea"/>
              </a:rPr>
              <a:t>离点是</a:t>
            </a:r>
            <a:r>
              <a:rPr lang="en-US" altLang="zh-CN" sz="2600">
                <a:latin typeface="微软雅黑" charset="-122"/>
                <a:ea typeface="微软雅黑" charset="-122"/>
              </a:rPr>
              <a:t>67</a:t>
            </a:r>
            <a:r>
              <a:rPr lang="zh-CN" altLang="en-US" sz="2600">
                <a:latin typeface="微软雅黑" charset="-122"/>
                <a:ea typeface="微软雅黑" charset="-122"/>
              </a:rPr>
              <a:t>，</a:t>
            </a:r>
            <a:r>
              <a:rPr lang="en-US" altLang="zh-CN" sz="2600">
                <a:latin typeface="微软雅黑" charset="-122"/>
                <a:ea typeface="微软雅黑" charset="-122"/>
              </a:rPr>
              <a:t>87</a:t>
            </a:r>
            <a:endParaRPr lang="en-US" altLang="zh-CN" sz="26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linds(horizont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linds(horizontal)">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7050" y="898525"/>
            <a:ext cx="7371715" cy="645160"/>
          </a:xfrm>
          <a:prstGeom prst="rect">
            <a:avLst/>
          </a:prstGeom>
        </p:spPr>
        <p:txBody>
          <a:bodyPr wrap="square">
            <a:spAutoFit/>
          </a:bodyPr>
          <a:lstStyle/>
          <a:p>
            <a:pPr lvl="0" indent="0" algn="just">
              <a:lnSpc>
                <a:spcPct val="150000"/>
              </a:lnSpc>
              <a:buFont typeface="Arial" panose="020B0704020202020204" pitchFamily="34" charset="0"/>
              <a:buNone/>
            </a:pPr>
            <a:r>
              <a:rPr lang="zh-CN" sz="2400">
                <a:latin typeface="微软雅黑" charset="-122"/>
                <a:ea typeface="微软雅黑" charset="-122"/>
                <a:sym typeface="+mn-ea"/>
              </a:rPr>
              <a:t>下面列出一些选取具体测试方法的简单标准：</a:t>
            </a:r>
            <a:endParaRPr lang="zh-CN" sz="2400">
              <a:latin typeface="微软雅黑" charset="-122"/>
              <a:ea typeface="微软雅黑" charset="-122"/>
              <a:sym typeface="+mn-ea"/>
            </a:endParaRPr>
          </a:p>
        </p:txBody>
      </p:sp>
      <p:grpSp>
        <p:nvGrpSpPr>
          <p:cNvPr id="39" name="组合 38"/>
          <p:cNvGrpSpPr/>
          <p:nvPr/>
        </p:nvGrpSpPr>
        <p:grpSpPr>
          <a:xfrm>
            <a:off x="0" y="287611"/>
            <a:ext cx="6922770" cy="504190"/>
            <a:chOff x="0" y="287611"/>
            <a:chExt cx="692277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602551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黑盒测试方法应用</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策略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271270" y="107632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1271270" y="1586865"/>
            <a:ext cx="9338945" cy="4523105"/>
          </a:xfrm>
          <a:prstGeom prst="rect">
            <a:avLst/>
          </a:prstGeom>
        </p:spPr>
        <p:txBody>
          <a:bodyPr wrap="square">
            <a:spAutoFit/>
          </a:bodyPr>
          <a:p>
            <a:pPr marL="457200" lvl="0" indent="-457200" algn="just">
              <a:lnSpc>
                <a:spcPct val="150000"/>
              </a:lnSpc>
              <a:buFont typeface="Arial" panose="020B0704020202020204" pitchFamily="34" charset="0"/>
              <a:buAutoNum type="arabicPeriod"/>
            </a:pPr>
            <a:r>
              <a:rPr lang="zh-CN" sz="2400">
                <a:latin typeface="微软雅黑" charset="-122"/>
                <a:ea typeface="微软雅黑" charset="-122"/>
                <a:sym typeface="+mn-ea"/>
              </a:rPr>
              <a:t>如果变量引用的是物理量，可采用边界值分析测试和等价类</a:t>
            </a:r>
            <a:r>
              <a:rPr lang="zh-CN" sz="2400">
                <a:latin typeface="微软雅黑" charset="-122"/>
                <a:ea typeface="微软雅黑" charset="-122"/>
                <a:sym typeface="+mn-ea"/>
              </a:rPr>
              <a:t>划分测试。</a:t>
            </a:r>
            <a:endParaRPr lang="zh-CN" sz="2400">
              <a:latin typeface="微软雅黑" charset="-122"/>
              <a:ea typeface="微软雅黑" charset="-122"/>
              <a:sym typeface="+mn-ea"/>
            </a:endParaRPr>
          </a:p>
          <a:p>
            <a:pPr marL="457200" lvl="0" indent="-457200" algn="just">
              <a:lnSpc>
                <a:spcPct val="150000"/>
              </a:lnSpc>
              <a:buFont typeface="Arial" panose="020B0704020202020204" pitchFamily="34" charset="0"/>
              <a:buAutoNum type="arabicPeriod"/>
            </a:pPr>
            <a:r>
              <a:rPr lang="zh-CN" sz="2400">
                <a:latin typeface="微软雅黑" charset="-122"/>
                <a:ea typeface="微软雅黑" charset="-122"/>
                <a:sym typeface="+mn-ea"/>
              </a:rPr>
              <a:t>如果变量引用的是逻辑量，可采用等价类划分</a:t>
            </a:r>
            <a:r>
              <a:rPr lang="zh-CN" sz="2400">
                <a:latin typeface="微软雅黑" charset="-122"/>
                <a:ea typeface="微软雅黑" charset="-122"/>
                <a:sym typeface="+mn-ea"/>
              </a:rPr>
              <a:t>测试和决策表</a:t>
            </a:r>
            <a:r>
              <a:rPr lang="zh-CN" sz="2400">
                <a:latin typeface="微软雅黑" charset="-122"/>
                <a:ea typeface="微软雅黑" charset="-122"/>
                <a:sym typeface="+mn-ea"/>
              </a:rPr>
              <a:t>测试。</a:t>
            </a:r>
            <a:endParaRPr lang="zh-CN" sz="2400">
              <a:latin typeface="微软雅黑" charset="-122"/>
              <a:ea typeface="微软雅黑" charset="-122"/>
              <a:sym typeface="+mn-ea"/>
            </a:endParaRPr>
          </a:p>
          <a:p>
            <a:pPr marL="457200" lvl="0" indent="-457200" algn="just">
              <a:lnSpc>
                <a:spcPct val="150000"/>
              </a:lnSpc>
              <a:buFont typeface="Arial" panose="020B0704020202020204" pitchFamily="34" charset="0"/>
              <a:buAutoNum type="arabicPeriod"/>
            </a:pPr>
            <a:r>
              <a:rPr lang="zh-CN" sz="2400">
                <a:latin typeface="微软雅黑" charset="-122"/>
                <a:ea typeface="微软雅黑" charset="-122"/>
                <a:sym typeface="+mn-ea"/>
              </a:rPr>
              <a:t>如果变量是独立的，可采用边界值分析测试和等价类划分</a:t>
            </a:r>
            <a:r>
              <a:rPr lang="zh-CN" sz="2400">
                <a:latin typeface="微软雅黑" charset="-122"/>
                <a:ea typeface="微软雅黑" charset="-122"/>
                <a:sym typeface="+mn-ea"/>
              </a:rPr>
              <a:t>测试。</a:t>
            </a:r>
            <a:endParaRPr lang="zh-CN" sz="2400">
              <a:latin typeface="微软雅黑" charset="-122"/>
              <a:ea typeface="微软雅黑" charset="-122"/>
              <a:sym typeface="+mn-ea"/>
            </a:endParaRPr>
          </a:p>
          <a:p>
            <a:pPr marL="457200" lvl="0" indent="-457200" algn="just">
              <a:lnSpc>
                <a:spcPct val="150000"/>
              </a:lnSpc>
              <a:buFont typeface="Arial" panose="020B0704020202020204" pitchFamily="34" charset="0"/>
              <a:buAutoNum type="arabicPeriod"/>
            </a:pPr>
            <a:r>
              <a:rPr lang="zh-CN" sz="2400">
                <a:latin typeface="微软雅黑" charset="-122"/>
                <a:ea typeface="微软雅黑" charset="-122"/>
                <a:sym typeface="+mn-ea"/>
              </a:rPr>
              <a:t>如果变量不是独立的，可采用决策表</a:t>
            </a:r>
            <a:r>
              <a:rPr lang="zh-CN" sz="2400">
                <a:latin typeface="微软雅黑" charset="-122"/>
                <a:ea typeface="微软雅黑" charset="-122"/>
                <a:sym typeface="+mn-ea"/>
              </a:rPr>
              <a:t>测试。</a:t>
            </a:r>
            <a:endParaRPr lang="zh-CN" sz="2400">
              <a:latin typeface="微软雅黑" charset="-122"/>
              <a:ea typeface="微软雅黑" charset="-122"/>
              <a:sym typeface="+mn-ea"/>
            </a:endParaRPr>
          </a:p>
          <a:p>
            <a:pPr marL="457200" lvl="0" indent="-457200" algn="just">
              <a:lnSpc>
                <a:spcPct val="150000"/>
              </a:lnSpc>
              <a:buFont typeface="Arial" panose="020B0704020202020204" pitchFamily="34" charset="0"/>
              <a:buAutoNum type="arabicPeriod"/>
            </a:pPr>
            <a:r>
              <a:rPr lang="zh-CN" sz="2400">
                <a:latin typeface="微软雅黑" charset="-122"/>
                <a:ea typeface="微软雅黑" charset="-122"/>
                <a:sym typeface="+mn-ea"/>
              </a:rPr>
              <a:t>如果可保证是单缺陷假设，可采用边界值</a:t>
            </a:r>
            <a:r>
              <a:rPr lang="zh-CN" sz="2400">
                <a:latin typeface="微软雅黑" charset="-122"/>
                <a:ea typeface="微软雅黑" charset="-122"/>
                <a:sym typeface="+mn-ea"/>
              </a:rPr>
              <a:t>分析法。</a:t>
            </a:r>
            <a:endParaRPr lang="zh-CN" sz="2400">
              <a:latin typeface="微软雅黑" charset="-122"/>
              <a:ea typeface="微软雅黑" charset="-122"/>
              <a:sym typeface="+mn-ea"/>
            </a:endParaRPr>
          </a:p>
          <a:p>
            <a:pPr marL="457200" lvl="0" indent="-457200" algn="just">
              <a:lnSpc>
                <a:spcPct val="150000"/>
              </a:lnSpc>
              <a:buFont typeface="Arial" panose="020B0704020202020204" pitchFamily="34" charset="0"/>
              <a:buAutoNum type="arabicPeriod"/>
            </a:pPr>
            <a:r>
              <a:rPr lang="zh-CN" sz="2400">
                <a:latin typeface="微软雅黑" charset="-122"/>
                <a:ea typeface="微软雅黑" charset="-122"/>
                <a:sym typeface="+mn-ea"/>
              </a:rPr>
              <a:t>如果可保证是多缺陷假设，可采用边界值分析法和决策表</a:t>
            </a:r>
            <a:r>
              <a:rPr lang="zh-CN" sz="2400">
                <a:latin typeface="微软雅黑" charset="-122"/>
                <a:ea typeface="微软雅黑" charset="-122"/>
                <a:sym typeface="+mn-ea"/>
              </a:rPr>
              <a:t>法。</a:t>
            </a:r>
            <a:endParaRPr lang="zh-CN" sz="2400">
              <a:latin typeface="微软雅黑" charset="-122"/>
              <a:ea typeface="微软雅黑" charset="-122"/>
              <a:sym typeface="+mn-ea"/>
            </a:endParaRPr>
          </a:p>
          <a:p>
            <a:pPr marL="457200" lvl="0" indent="-457200" algn="just">
              <a:lnSpc>
                <a:spcPct val="150000"/>
              </a:lnSpc>
              <a:buFont typeface="Arial" panose="020B0704020202020204" pitchFamily="34" charset="0"/>
              <a:buAutoNum type="arabicPeriod"/>
            </a:pPr>
            <a:r>
              <a:rPr lang="zh-CN" sz="2400">
                <a:latin typeface="微软雅黑" charset="-122"/>
                <a:ea typeface="微软雅黑" charset="-122"/>
                <a:sym typeface="+mn-ea"/>
              </a:rPr>
              <a:t>如果程序包含大量例外处理，可采用决策表</a:t>
            </a:r>
            <a:r>
              <a:rPr lang="zh-CN" sz="2400">
                <a:latin typeface="微软雅黑" charset="-122"/>
                <a:ea typeface="微软雅黑" charset="-122"/>
                <a:sym typeface="+mn-ea"/>
              </a:rPr>
              <a:t>测试。</a:t>
            </a:r>
            <a:endParaRPr lang="zh-CN" sz="24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9125" y="1573530"/>
            <a:ext cx="8242935" cy="1753235"/>
          </a:xfrm>
          <a:prstGeom prst="rect">
            <a:avLst/>
          </a:prstGeom>
        </p:spPr>
        <p:txBody>
          <a:bodyPr wrap="square">
            <a:spAutoFit/>
          </a:bodyPr>
          <a:lstStyle/>
          <a:p>
            <a:pPr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effectLst/>
                <a:uLnTx/>
                <a:uFillTx/>
                <a:latin typeface="微软雅黑" charset="-122"/>
                <a:ea typeface="微软雅黑" charset="-122"/>
                <a:sym typeface="+mn-ea"/>
              </a:rPr>
              <a:t>是指对于程序的规格说明来说是</a:t>
            </a:r>
            <a:r>
              <a:rPr kumimoji="0" lang="zh-CN" altLang="en-US" sz="2400" b="0" i="0" u="none" strike="noStrike" kern="1200" cap="none" spc="0" normalizeH="0" baseline="0" noProof="0" dirty="0">
                <a:ln>
                  <a:noFill/>
                </a:ln>
                <a:solidFill>
                  <a:srgbClr val="BF1229"/>
                </a:solidFill>
                <a:effectLst/>
                <a:uLnTx/>
                <a:uFillTx/>
                <a:latin typeface="微软雅黑" charset="-122"/>
                <a:ea typeface="微软雅黑" charset="-122"/>
                <a:sym typeface="+mn-ea"/>
              </a:rPr>
              <a:t>合理的、有意义的</a:t>
            </a:r>
            <a:r>
              <a:rPr kumimoji="0" lang="zh-CN" altLang="en-US" sz="2400" b="0" i="0" u="none" strike="noStrike" kern="1200" cap="none" spc="0" normalizeH="0" baseline="0" noProof="0" dirty="0">
                <a:ln>
                  <a:noFill/>
                </a:ln>
                <a:effectLst/>
                <a:uLnTx/>
                <a:uFillTx/>
                <a:latin typeface="微软雅黑" charset="-122"/>
                <a:ea typeface="微软雅黑" charset="-122"/>
                <a:sym typeface="+mn-ea"/>
              </a:rPr>
              <a:t>输入数据构成的集合。程序接收到有效等价类数据，可以</a:t>
            </a:r>
            <a:r>
              <a:rPr kumimoji="0" lang="zh-CN" altLang="en-US" sz="2400" b="0" i="0" u="none" strike="noStrike" kern="1200" cap="none" spc="0" normalizeH="0" baseline="0" noProof="0" dirty="0">
                <a:ln>
                  <a:noFill/>
                </a:ln>
                <a:solidFill>
                  <a:srgbClr val="BF1229"/>
                </a:solidFill>
                <a:effectLst/>
                <a:uLnTx/>
                <a:uFillTx/>
                <a:latin typeface="微软雅黑" charset="-122"/>
                <a:ea typeface="微软雅黑" charset="-122"/>
                <a:sym typeface="+mn-ea"/>
              </a:rPr>
              <a:t>正确</a:t>
            </a:r>
            <a:r>
              <a:rPr kumimoji="0" lang="zh-CN" altLang="en-US" sz="2400" b="0" i="0" u="none" strike="noStrike" kern="1200" cap="none" spc="0" normalizeH="0" baseline="0" noProof="0" dirty="0">
                <a:ln>
                  <a:noFill/>
                </a:ln>
                <a:effectLst/>
                <a:uLnTx/>
                <a:uFillTx/>
                <a:latin typeface="微软雅黑" charset="-122"/>
                <a:ea typeface="微软雅黑" charset="-122"/>
                <a:sym typeface="+mn-ea"/>
              </a:rPr>
              <a:t>的执行。</a:t>
            </a:r>
            <a:endParaRPr kumimoji="0" lang="en-US" altLang="zh-CN" sz="2400" b="0" i="0" u="none" strike="noStrike" kern="1200" cap="none" spc="0" normalizeH="0" baseline="0" noProof="0" dirty="0">
              <a:ln>
                <a:noFill/>
              </a:ln>
              <a:effectLst/>
              <a:uLnTx/>
              <a:uFillTx/>
              <a:latin typeface="微软雅黑" charset="-122"/>
              <a:ea typeface="微软雅黑"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2400" b="0" i="0" u="none" strike="noStrike" kern="1200" cap="none" spc="0" normalizeH="0" baseline="0" noProof="0" dirty="0">
              <a:ln>
                <a:noFill/>
              </a:ln>
              <a:effectLst/>
              <a:uLnTx/>
              <a:uFillTx/>
              <a:latin typeface="微软雅黑" charset="-122"/>
              <a:ea typeface="微软雅黑" charset="-122"/>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 name="组合 8"/>
          <p:cNvGrpSpPr/>
          <p:nvPr/>
        </p:nvGrpSpPr>
        <p:grpSpPr>
          <a:xfrm>
            <a:off x="1361440" y="1038225"/>
            <a:ext cx="3041650" cy="491490"/>
            <a:chOff x="2623" y="2785"/>
            <a:chExt cx="4790" cy="774"/>
          </a:xfrm>
        </p:grpSpPr>
        <p:sp>
          <p:nvSpPr>
            <p:cNvPr id="7" name="燕尾形 6"/>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3454" y="2785"/>
              <a:ext cx="3959" cy="774"/>
            </a:xfrm>
            <a:prstGeom prst="rect">
              <a:avLst/>
            </a:prstGeom>
            <a:noFill/>
          </p:spPr>
          <p:txBody>
            <a:bodyPr wrap="square" rtlCol="0">
              <a:spAutoFit/>
            </a:bodyPr>
            <a:p>
              <a:r>
                <a:rPr lang="zh-CN" altLang="en-US" sz="2600" b="1">
                  <a:solidFill>
                    <a:schemeClr val="bg2">
                      <a:lumMod val="25000"/>
                    </a:schemeClr>
                  </a:solidFill>
                </a:rPr>
                <a:t>有效等价类</a:t>
              </a:r>
              <a:r>
                <a:rPr lang="zh-CN" altLang="en-US" sz="2000" b="1">
                  <a:solidFill>
                    <a:schemeClr val="bg2">
                      <a:lumMod val="25000"/>
                    </a:schemeClr>
                  </a:solidFill>
                </a:rPr>
                <a:t>：</a:t>
              </a:r>
              <a:endParaRPr lang="zh-CN" altLang="en-US" sz="2000" b="1">
                <a:solidFill>
                  <a:schemeClr val="bg2">
                    <a:lumMod val="25000"/>
                  </a:schemeClr>
                </a:solidFill>
              </a:endParaRPr>
            </a:p>
          </p:txBody>
        </p:sp>
      </p:grpSp>
      <p:grpSp>
        <p:nvGrpSpPr>
          <p:cNvPr id="3" name="组合 2"/>
          <p:cNvGrpSpPr/>
          <p:nvPr/>
        </p:nvGrpSpPr>
        <p:grpSpPr>
          <a:xfrm>
            <a:off x="1361440" y="3048000"/>
            <a:ext cx="3041650" cy="491490"/>
            <a:chOff x="2623" y="2785"/>
            <a:chExt cx="4790" cy="774"/>
          </a:xfrm>
        </p:grpSpPr>
        <p:sp>
          <p:nvSpPr>
            <p:cNvPr id="5" name="燕尾形 4"/>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文本框 9"/>
            <p:cNvSpPr txBox="1"/>
            <p:nvPr/>
          </p:nvSpPr>
          <p:spPr>
            <a:xfrm>
              <a:off x="3454" y="2785"/>
              <a:ext cx="3959" cy="774"/>
            </a:xfrm>
            <a:prstGeom prst="rect">
              <a:avLst/>
            </a:prstGeom>
            <a:noFill/>
          </p:spPr>
          <p:txBody>
            <a:bodyPr wrap="square" rtlCol="0">
              <a:spAutoFit/>
            </a:bodyPr>
            <a:p>
              <a:r>
                <a:rPr lang="zh-CN" altLang="en-US" sz="2600" b="1">
                  <a:solidFill>
                    <a:schemeClr val="bg2">
                      <a:lumMod val="25000"/>
                    </a:schemeClr>
                  </a:solidFill>
                </a:rPr>
                <a:t>无效等价类</a:t>
              </a:r>
              <a:r>
                <a:rPr lang="zh-CN" altLang="en-US" sz="2000" b="1">
                  <a:solidFill>
                    <a:schemeClr val="bg2">
                      <a:lumMod val="25000"/>
                    </a:schemeClr>
                  </a:solidFill>
                </a:rPr>
                <a:t>：</a:t>
              </a:r>
              <a:endParaRPr lang="zh-CN" altLang="en-US" sz="2000" b="1">
                <a:solidFill>
                  <a:schemeClr val="bg2">
                    <a:lumMod val="25000"/>
                  </a:schemeClr>
                </a:solidFill>
              </a:endParaRPr>
            </a:p>
          </p:txBody>
        </p:sp>
      </p:grpSp>
      <p:sp>
        <p:nvSpPr>
          <p:cNvPr id="11" name="矩形 10"/>
          <p:cNvSpPr/>
          <p:nvPr/>
        </p:nvSpPr>
        <p:spPr>
          <a:xfrm>
            <a:off x="1978660" y="3583305"/>
            <a:ext cx="8153400" cy="2306955"/>
          </a:xfrm>
          <a:prstGeom prst="rect">
            <a:avLst/>
          </a:prstGeom>
        </p:spPr>
        <p:txBody>
          <a:bodyPr wrap="square">
            <a:spAutoFit/>
          </a:bodyPr>
          <a:p>
            <a:pPr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effectLst/>
                <a:uLnTx/>
                <a:uFillTx/>
                <a:latin typeface="微软雅黑" charset="-122"/>
                <a:ea typeface="微软雅黑" charset="-122"/>
                <a:sym typeface="+mn-ea"/>
              </a:rPr>
              <a:t>是指对于程序的规格说明来说是</a:t>
            </a:r>
            <a:r>
              <a:rPr kumimoji="0" lang="zh-CN" altLang="en-US" sz="2400" b="0" i="0" u="none" strike="noStrike" kern="1200" cap="none" spc="0" normalizeH="0" baseline="0" noProof="0" dirty="0">
                <a:ln>
                  <a:noFill/>
                </a:ln>
                <a:solidFill>
                  <a:srgbClr val="BF1229"/>
                </a:solidFill>
                <a:effectLst/>
                <a:uLnTx/>
                <a:uFillTx/>
                <a:latin typeface="微软雅黑" charset="-122"/>
                <a:ea typeface="微软雅黑" charset="-122"/>
                <a:sym typeface="+mn-ea"/>
              </a:rPr>
              <a:t>不合理的、无意义的</a:t>
            </a:r>
            <a:r>
              <a:rPr kumimoji="0" lang="zh-CN" altLang="en-US" sz="2400" b="0" i="0" u="none" strike="noStrike" kern="1200" cap="none" spc="0" normalizeH="0" baseline="0" noProof="0" dirty="0">
                <a:ln>
                  <a:noFill/>
                </a:ln>
                <a:effectLst/>
                <a:uLnTx/>
                <a:uFillTx/>
                <a:latin typeface="微软雅黑" charset="-122"/>
                <a:ea typeface="微软雅黑" charset="-122"/>
                <a:sym typeface="+mn-ea"/>
              </a:rPr>
              <a:t>输入数据构成的集合。程序接收到无效等价类数据，应给出错误提示，或根本不让用户输入。</a:t>
            </a:r>
            <a:endParaRPr kumimoji="0" lang="en-US" altLang="zh-CN" sz="2400" b="0" i="0" u="none" strike="noStrike" kern="1200" cap="none" spc="0" normalizeH="0" baseline="0" noProof="0" dirty="0">
              <a:ln>
                <a:noFill/>
              </a:ln>
              <a:effectLst/>
              <a:uLnTx/>
              <a:uFillTx/>
              <a:latin typeface="微软雅黑" charset="-122"/>
              <a:ea typeface="微软雅黑"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2400" b="0" i="0" u="none" strike="noStrike" kern="1200" cap="none" spc="0" normalizeH="0" baseline="0" noProof="0" dirty="0">
              <a:ln>
                <a:noFill/>
              </a:ln>
              <a:effectLst/>
              <a:uLnTx/>
              <a:uFillTx/>
              <a:latin typeface="微软雅黑" charset="-122"/>
              <a:ea typeface="微软雅黑" charset="-122"/>
            </a:endParaRPr>
          </a:p>
        </p:txBody>
      </p:sp>
      <p:graphicFrame>
        <p:nvGraphicFramePr>
          <p:cNvPr id="14" name="表格 13"/>
          <p:cNvGraphicFramePr/>
          <p:nvPr>
            <p:custDataLst>
              <p:tags r:id="rId1"/>
            </p:custDataLst>
          </p:nvPr>
        </p:nvGraphicFramePr>
        <p:xfrm>
          <a:off x="1743075" y="5441315"/>
          <a:ext cx="8970010" cy="1280160"/>
        </p:xfrm>
        <a:graphic>
          <a:graphicData uri="http://schemas.openxmlformats.org/drawingml/2006/table">
            <a:tbl>
              <a:tblPr firstRow="1" bandRow="1">
                <a:tableStyleId>{5C22544A-7EE6-4342-B048-85BDC9FD1C3A}</a:tableStyleId>
              </a:tblPr>
              <a:tblGrid>
                <a:gridCol w="2941955"/>
                <a:gridCol w="3013710"/>
                <a:gridCol w="3014345"/>
              </a:tblGrid>
              <a:tr h="426720">
                <a:tc>
                  <a:txBody>
                    <a:bodyPr/>
                    <a:p>
                      <a:pPr>
                        <a:buNone/>
                      </a:pPr>
                      <a:r>
                        <a:rPr lang="zh-CN" altLang="en-US" sz="2200"/>
                        <a:t>输入限制条件</a:t>
                      </a:r>
                      <a:endParaRPr lang="zh-CN" altLang="en-US" sz="2200"/>
                    </a:p>
                  </a:txBody>
                  <a:tcPr/>
                </a:tc>
                <a:tc>
                  <a:txBody>
                    <a:bodyPr/>
                    <a:p>
                      <a:pPr>
                        <a:buNone/>
                      </a:pPr>
                      <a:r>
                        <a:rPr lang="zh-CN" altLang="en-US" sz="2200"/>
                        <a:t>代表正确输入的</a:t>
                      </a:r>
                      <a:r>
                        <a:rPr lang="zh-CN" altLang="en-US" sz="2200"/>
                        <a:t>集合</a:t>
                      </a:r>
                      <a:endParaRPr lang="zh-CN" altLang="en-US" sz="2200"/>
                    </a:p>
                  </a:txBody>
                  <a:tcPr/>
                </a:tc>
                <a:tc>
                  <a:txBody>
                    <a:bodyPr/>
                    <a:p>
                      <a:pPr>
                        <a:buNone/>
                      </a:pPr>
                      <a:r>
                        <a:rPr lang="zh-CN" altLang="en-US" sz="2200"/>
                        <a:t>代表错误输入的</a:t>
                      </a:r>
                      <a:r>
                        <a:rPr lang="zh-CN" altLang="en-US" sz="2200"/>
                        <a:t>集合</a:t>
                      </a:r>
                      <a:endParaRPr lang="zh-CN" altLang="en-US" sz="2200"/>
                    </a:p>
                  </a:txBody>
                  <a:tcPr/>
                </a:tc>
              </a:tr>
              <a:tr h="426720">
                <a:tc rowSpan="2">
                  <a:txBody>
                    <a:bodyPr/>
                    <a:p>
                      <a:pPr>
                        <a:buNone/>
                      </a:pPr>
                      <a:r>
                        <a:rPr lang="zh-CN" altLang="en-US" sz="2200"/>
                        <a:t>允许输入大于等于</a:t>
                      </a:r>
                      <a:r>
                        <a:rPr lang="en-US" altLang="zh-CN" sz="2200"/>
                        <a:t>1</a:t>
                      </a:r>
                      <a:r>
                        <a:rPr lang="zh-CN" altLang="en-US" sz="2200"/>
                        <a:t>且小于等于</a:t>
                      </a:r>
                      <a:r>
                        <a:rPr lang="en-US" altLang="zh-CN" sz="2200"/>
                        <a:t>100</a:t>
                      </a:r>
                      <a:r>
                        <a:rPr lang="zh-CN" altLang="en-US" sz="2200"/>
                        <a:t>的整数</a:t>
                      </a:r>
                      <a:endParaRPr lang="zh-CN" altLang="en-US" sz="2200"/>
                    </a:p>
                  </a:txBody>
                  <a:tcPr/>
                </a:tc>
                <a:tc rowSpan="2">
                  <a:txBody>
                    <a:bodyPr/>
                    <a:p>
                      <a:pPr>
                        <a:buNone/>
                      </a:pPr>
                      <a:r>
                        <a:rPr lang="en-US" altLang="zh-CN" sz="2200"/>
                        <a:t>1</a:t>
                      </a:r>
                      <a:r>
                        <a:rPr lang="en-US" sz="2200"/>
                        <a:t>-100</a:t>
                      </a:r>
                      <a:endParaRPr lang="en-US" sz="2200"/>
                    </a:p>
                  </a:txBody>
                  <a:tcPr/>
                </a:tc>
                <a:tc>
                  <a:txBody>
                    <a:bodyPr/>
                    <a:p>
                      <a:pPr>
                        <a:buNone/>
                      </a:pPr>
                      <a:r>
                        <a:rPr lang="en-US" altLang="zh-CN" sz="2200"/>
                        <a:t>&lt;1</a:t>
                      </a:r>
                      <a:endParaRPr lang="en-US" altLang="zh-CN" sz="2200"/>
                    </a:p>
                  </a:txBody>
                  <a:tcPr/>
                </a:tc>
              </a:tr>
              <a:tr h="190500">
                <a:tc vMerge="1">
                  <a:tcPr/>
                </a:tc>
                <a:tc vMerge="1">
                  <a:tcPr/>
                </a:tc>
                <a:tc>
                  <a:txBody>
                    <a:bodyPr/>
                    <a:p>
                      <a:pPr>
                        <a:buNone/>
                      </a:pPr>
                      <a:r>
                        <a:rPr lang="en-US" altLang="zh-CN" sz="2200"/>
                        <a:t>&gt;100</a:t>
                      </a:r>
                      <a:endParaRPr lang="en-US" altLang="zh-CN" sz="2200"/>
                    </a:p>
                  </a:txBody>
                  <a:tcPr/>
                </a:tc>
              </a:tr>
            </a:tbl>
          </a:graphicData>
        </a:graphic>
      </p:graphicFrame>
      <p:graphicFrame>
        <p:nvGraphicFramePr>
          <p:cNvPr id="28" name="表格 27"/>
          <p:cNvGraphicFramePr/>
          <p:nvPr>
            <p:custDataLst>
              <p:tags r:id="rId2"/>
            </p:custDataLst>
          </p:nvPr>
        </p:nvGraphicFramePr>
        <p:xfrm>
          <a:off x="1743075" y="5441315"/>
          <a:ext cx="8930640" cy="1280160"/>
        </p:xfrm>
        <a:graphic>
          <a:graphicData uri="http://schemas.openxmlformats.org/drawingml/2006/table">
            <a:tbl>
              <a:tblPr firstRow="1" bandRow="1">
                <a:tableStyleId>{5C22544A-7EE6-4342-B048-85BDC9FD1C3A}</a:tableStyleId>
              </a:tblPr>
              <a:tblGrid>
                <a:gridCol w="2943860"/>
                <a:gridCol w="3025775"/>
                <a:gridCol w="2961005"/>
              </a:tblGrid>
              <a:tr h="370205">
                <a:tc>
                  <a:txBody>
                    <a:bodyPr/>
                    <a:p>
                      <a:pPr>
                        <a:buNone/>
                      </a:pPr>
                      <a:r>
                        <a:rPr lang="zh-CN" altLang="en-US" sz="2200"/>
                        <a:t>输入限制条件</a:t>
                      </a:r>
                      <a:endParaRPr lang="zh-CN" altLang="en-US" sz="2200"/>
                    </a:p>
                  </a:txBody>
                  <a:tcPr/>
                </a:tc>
                <a:tc>
                  <a:txBody>
                    <a:bodyPr/>
                    <a:p>
                      <a:pPr>
                        <a:buNone/>
                      </a:pPr>
                      <a:r>
                        <a:rPr lang="zh-CN" altLang="en-US" sz="2200"/>
                        <a:t>有效等价类</a:t>
                      </a:r>
                      <a:endParaRPr lang="zh-CN" altLang="en-US" sz="2200"/>
                    </a:p>
                  </a:txBody>
                  <a:tcPr/>
                </a:tc>
                <a:tc>
                  <a:txBody>
                    <a:bodyPr/>
                    <a:p>
                      <a:pPr>
                        <a:buNone/>
                      </a:pPr>
                      <a:r>
                        <a:rPr lang="zh-CN" altLang="en-US" sz="2200"/>
                        <a:t>无效等价类</a:t>
                      </a:r>
                      <a:endParaRPr lang="zh-CN" altLang="en-US" sz="2200"/>
                    </a:p>
                  </a:txBody>
                  <a:tcPr/>
                </a:tc>
              </a:tr>
              <a:tr h="190500">
                <a:tc rowSpan="2">
                  <a:txBody>
                    <a:bodyPr/>
                    <a:p>
                      <a:pPr>
                        <a:buNone/>
                      </a:pPr>
                      <a:r>
                        <a:rPr lang="zh-CN" altLang="en-US" sz="2200"/>
                        <a:t>允许输入大于</a:t>
                      </a:r>
                      <a:r>
                        <a:rPr lang="en-US" altLang="zh-CN" sz="2200"/>
                        <a:t>1</a:t>
                      </a:r>
                      <a:r>
                        <a:rPr lang="zh-CN" altLang="en-US" sz="2200"/>
                        <a:t>且小于</a:t>
                      </a:r>
                      <a:r>
                        <a:rPr lang="en-US" altLang="zh-CN" sz="2200"/>
                        <a:t>100</a:t>
                      </a:r>
                      <a:r>
                        <a:rPr lang="zh-CN" altLang="en-US" sz="2200"/>
                        <a:t>的整数</a:t>
                      </a:r>
                      <a:endParaRPr lang="zh-CN" altLang="en-US" sz="2200"/>
                    </a:p>
                  </a:txBody>
                  <a:tcPr/>
                </a:tc>
                <a:tc rowSpan="2">
                  <a:txBody>
                    <a:bodyPr/>
                    <a:p>
                      <a:pPr>
                        <a:buNone/>
                      </a:pPr>
                      <a:r>
                        <a:rPr lang="en-US" altLang="zh-CN" sz="2200"/>
                        <a:t>1</a:t>
                      </a:r>
                      <a:r>
                        <a:rPr lang="en-US" sz="2200"/>
                        <a:t>-100</a:t>
                      </a:r>
                      <a:endParaRPr lang="en-US" sz="2200"/>
                    </a:p>
                  </a:txBody>
                  <a:tcPr/>
                </a:tc>
                <a:tc>
                  <a:txBody>
                    <a:bodyPr/>
                    <a:p>
                      <a:pPr>
                        <a:buNone/>
                      </a:pPr>
                      <a:r>
                        <a:rPr lang="en-US" altLang="zh-CN" sz="2200"/>
                        <a:t>&lt;1</a:t>
                      </a:r>
                      <a:endParaRPr lang="en-US" altLang="zh-CN" sz="2200"/>
                    </a:p>
                  </a:txBody>
                  <a:tcPr/>
                </a:tc>
              </a:tr>
              <a:tr h="190500">
                <a:tc vMerge="1">
                  <a:tcPr/>
                </a:tc>
                <a:tc vMerge="1">
                  <a:tcPr/>
                </a:tc>
                <a:tc>
                  <a:txBody>
                    <a:bodyPr/>
                    <a:p>
                      <a:pPr>
                        <a:buNone/>
                      </a:pPr>
                      <a:r>
                        <a:rPr lang="en-US" altLang="zh-CN" sz="2200"/>
                        <a:t>&gt;100</a:t>
                      </a:r>
                      <a:endParaRPr lang="en-US" altLang="zh-CN" sz="2200"/>
                    </a:p>
                  </a:txBody>
                  <a:tcPr/>
                </a:tc>
              </a:tr>
            </a:tbl>
          </a:graphicData>
        </a:graphic>
      </p:graphicFrame>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linds(horizontal)">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等价类划分法的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约束</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 name="组合 8"/>
          <p:cNvGrpSpPr/>
          <p:nvPr/>
        </p:nvGrpSpPr>
        <p:grpSpPr>
          <a:xfrm>
            <a:off x="2205990" y="1158240"/>
            <a:ext cx="7110730" cy="491490"/>
            <a:chOff x="2623" y="2785"/>
            <a:chExt cx="11198" cy="774"/>
          </a:xfrm>
        </p:grpSpPr>
        <p:sp>
          <p:nvSpPr>
            <p:cNvPr id="7" name="燕尾形 6"/>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3454" y="2785"/>
              <a:ext cx="10367" cy="774"/>
            </a:xfrm>
            <a:prstGeom prst="rect">
              <a:avLst/>
            </a:prstGeom>
            <a:noFill/>
          </p:spPr>
          <p:txBody>
            <a:bodyPr wrap="square" rtlCol="0">
              <a:spAutoFit/>
            </a:bodyPr>
            <a:p>
              <a:r>
                <a:rPr lang="zh-CN" altLang="en-US" sz="2600" b="1">
                  <a:solidFill>
                    <a:schemeClr val="bg2">
                      <a:lumMod val="25000"/>
                    </a:schemeClr>
                  </a:solidFill>
                </a:rPr>
                <a:t>三个约束</a:t>
              </a:r>
              <a:r>
                <a:rPr lang="zh-CN" altLang="en-US" sz="2400" b="1">
                  <a:solidFill>
                    <a:schemeClr val="bg2">
                      <a:lumMod val="25000"/>
                    </a:schemeClr>
                  </a:solidFill>
                </a:rPr>
                <a:t>：</a:t>
              </a:r>
              <a:r>
                <a:rPr lang="en-US" altLang="zh-CN" sz="2400" b="1">
                  <a:solidFill>
                    <a:schemeClr val="bg2">
                      <a:lumMod val="25000"/>
                    </a:schemeClr>
                  </a:solidFill>
                </a:rPr>
                <a:t>                </a:t>
              </a:r>
              <a:r>
                <a:rPr lang="zh-CN" altLang="en-US" sz="2400" b="1">
                  <a:solidFill>
                    <a:schemeClr val="bg2">
                      <a:lumMod val="25000"/>
                    </a:schemeClr>
                  </a:solidFill>
                </a:rPr>
                <a:t>、合而不变、类内等价</a:t>
              </a:r>
              <a:endParaRPr lang="zh-CN" altLang="en-US" sz="2400" b="1">
                <a:solidFill>
                  <a:schemeClr val="bg2">
                    <a:lumMod val="25000"/>
                  </a:schemeClr>
                </a:solidFill>
              </a:endParaRPr>
            </a:p>
          </p:txBody>
        </p:sp>
      </p:grpSp>
      <p:sp>
        <p:nvSpPr>
          <p:cNvPr id="3" name="矩形 2"/>
          <p:cNvSpPr/>
          <p:nvPr/>
        </p:nvSpPr>
        <p:spPr>
          <a:xfrm>
            <a:off x="2143760" y="2175510"/>
            <a:ext cx="147701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ym typeface="+mn-ea"/>
              </a:rPr>
              <a:t>分而不交</a:t>
            </a:r>
            <a:endParaRPr lang="zh-CN" altLang="en-US" sz="2400"/>
          </a:p>
        </p:txBody>
      </p:sp>
      <p:sp>
        <p:nvSpPr>
          <p:cNvPr id="10" name="矩形 9"/>
          <p:cNvSpPr/>
          <p:nvPr/>
        </p:nvSpPr>
        <p:spPr>
          <a:xfrm>
            <a:off x="4484370" y="2175510"/>
            <a:ext cx="2936240" cy="77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ym typeface="+mn-ea"/>
              </a:rPr>
              <a:t>划分出的任意两个等价类之间不存在交集</a:t>
            </a:r>
            <a:endParaRPr lang="zh-CN" altLang="en-US" sz="2400"/>
          </a:p>
        </p:txBody>
      </p:sp>
      <p:sp>
        <p:nvSpPr>
          <p:cNvPr id="13" name="矩形 12"/>
          <p:cNvSpPr/>
          <p:nvPr/>
        </p:nvSpPr>
        <p:spPr>
          <a:xfrm>
            <a:off x="8284845" y="2175510"/>
            <a:ext cx="1763395"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ym typeface="+mn-ea"/>
              </a:rPr>
              <a:t>测试无冗余</a:t>
            </a:r>
            <a:endParaRPr lang="zh-CN" altLang="en-US" sz="2400"/>
          </a:p>
        </p:txBody>
      </p:sp>
      <p:sp>
        <p:nvSpPr>
          <p:cNvPr id="14" name="右箭头 13"/>
          <p:cNvSpPr/>
          <p:nvPr/>
        </p:nvSpPr>
        <p:spPr>
          <a:xfrm>
            <a:off x="3837305" y="2421255"/>
            <a:ext cx="429895" cy="27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7637780" y="2421255"/>
            <a:ext cx="429895" cy="27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828800" y="3749675"/>
          <a:ext cx="8534400" cy="1280160"/>
        </p:xfrm>
        <a:graphic>
          <a:graphicData uri="http://schemas.openxmlformats.org/drawingml/2006/table">
            <a:tbl>
              <a:tblPr firstRow="1" bandRow="1">
                <a:tableStyleId>{5C22544A-7EE6-4342-B048-85BDC9FD1C3A}</a:tableStyleId>
              </a:tblPr>
              <a:tblGrid>
                <a:gridCol w="3355975"/>
                <a:gridCol w="2515235"/>
                <a:gridCol w="2663190"/>
              </a:tblGrid>
              <a:tr h="370205">
                <a:tc>
                  <a:txBody>
                    <a:bodyPr/>
                    <a:p>
                      <a:pPr>
                        <a:buNone/>
                      </a:pPr>
                      <a:r>
                        <a:rPr lang="zh-CN" altLang="en-US" sz="2400"/>
                        <a:t>输入限制条件</a:t>
                      </a:r>
                      <a:endParaRPr lang="zh-CN" altLang="en-US" sz="2400"/>
                    </a:p>
                  </a:txBody>
                  <a:tcPr/>
                </a:tc>
                <a:tc>
                  <a:txBody>
                    <a:bodyPr/>
                    <a:p>
                      <a:pPr>
                        <a:buNone/>
                      </a:pPr>
                      <a:r>
                        <a:rPr lang="zh-CN" altLang="en-US" sz="2400"/>
                        <a:t>等价类</a:t>
                      </a:r>
                      <a:r>
                        <a:rPr lang="en-US" altLang="zh-CN" sz="2400"/>
                        <a:t>1</a:t>
                      </a:r>
                      <a:endParaRPr lang="en-US" altLang="zh-CN" sz="2400"/>
                    </a:p>
                  </a:txBody>
                  <a:tcPr/>
                </a:tc>
                <a:tc>
                  <a:txBody>
                    <a:bodyPr/>
                    <a:p>
                      <a:pPr>
                        <a:buNone/>
                      </a:pPr>
                      <a:r>
                        <a:rPr lang="zh-CN" altLang="en-US" sz="2400"/>
                        <a:t>等价类</a:t>
                      </a:r>
                      <a:r>
                        <a:rPr lang="en-US" altLang="zh-CN" sz="2400"/>
                        <a:t>2</a:t>
                      </a:r>
                      <a:endParaRPr lang="en-US" altLang="zh-CN" sz="2400"/>
                    </a:p>
                  </a:txBody>
                  <a:tcPr/>
                </a:tc>
              </a:tr>
              <a:tr h="556260">
                <a:tc>
                  <a:txBody>
                    <a:bodyPr/>
                    <a:p>
                      <a:pPr>
                        <a:buNone/>
                      </a:pPr>
                      <a:r>
                        <a:rPr lang="zh-CN" altLang="en-US" sz="2400"/>
                        <a:t>允许输入大于等于</a:t>
                      </a:r>
                      <a:r>
                        <a:rPr lang="en-US" altLang="zh-CN" sz="2400"/>
                        <a:t>1</a:t>
                      </a:r>
                      <a:r>
                        <a:rPr lang="zh-CN" altLang="en-US" sz="2400"/>
                        <a:t>且小于等于</a:t>
                      </a:r>
                      <a:r>
                        <a:rPr lang="en-US" altLang="zh-CN" sz="2400"/>
                        <a:t>100</a:t>
                      </a:r>
                      <a:r>
                        <a:rPr lang="zh-CN" altLang="en-US" sz="2400"/>
                        <a:t>的整数</a:t>
                      </a:r>
                      <a:endParaRPr lang="zh-CN" altLang="en-US" sz="2400"/>
                    </a:p>
                  </a:txBody>
                  <a:tcPr/>
                </a:tc>
                <a:tc>
                  <a:txBody>
                    <a:bodyPr/>
                    <a:p>
                      <a:pPr>
                        <a:buNone/>
                      </a:pPr>
                      <a:r>
                        <a:rPr lang="en-US" altLang="zh-CN" sz="2400"/>
                        <a:t>1</a:t>
                      </a:r>
                      <a:r>
                        <a:rPr lang="en-US" sz="2400"/>
                        <a:t>-100</a:t>
                      </a:r>
                      <a:endParaRPr lang="en-US" sz="2400"/>
                    </a:p>
                  </a:txBody>
                  <a:tcPr/>
                </a:tc>
                <a:tc>
                  <a:txBody>
                    <a:bodyPr/>
                    <a:p>
                      <a:pPr>
                        <a:buNone/>
                      </a:pPr>
                      <a:r>
                        <a:rPr lang="en-US" altLang="zh-CN" sz="2400">
                          <a:solidFill>
                            <a:srgbClr val="BF1229"/>
                          </a:solidFill>
                        </a:rPr>
                        <a:t>30-100</a:t>
                      </a:r>
                      <a:endParaRPr lang="en-US" altLang="zh-CN" sz="2400">
                        <a:solidFill>
                          <a:srgbClr val="BF1229"/>
                        </a:solidFill>
                      </a:endParaRPr>
                    </a:p>
                  </a:txBody>
                  <a:tcPr/>
                </a:tc>
              </a:tr>
            </a:tbl>
          </a:graphicData>
        </a:graphic>
      </p:graphicFrame>
      <p:sp>
        <p:nvSpPr>
          <p:cNvPr id="5" name="文本框 4"/>
          <p:cNvSpPr txBox="1"/>
          <p:nvPr/>
        </p:nvSpPr>
        <p:spPr>
          <a:xfrm>
            <a:off x="4400550" y="1189355"/>
            <a:ext cx="1581150" cy="460375"/>
          </a:xfrm>
          <a:prstGeom prst="rect">
            <a:avLst/>
          </a:prstGeom>
          <a:noFill/>
        </p:spPr>
        <p:txBody>
          <a:bodyPr wrap="square" rtlCol="0" anchor="t">
            <a:spAutoFit/>
          </a:bodyPr>
          <a:p>
            <a:r>
              <a:rPr lang="zh-CN" altLang="en-US" sz="2400" b="1">
                <a:solidFill>
                  <a:schemeClr val="bg2">
                    <a:lumMod val="25000"/>
                  </a:schemeClr>
                </a:solidFill>
                <a:sym typeface="+mn-ea"/>
              </a:rPr>
              <a:t>分而不交</a:t>
            </a:r>
            <a:endParaRPr lang="zh-CN" altLang="en-US" sz="2400" b="1">
              <a:solidFill>
                <a:schemeClr val="bg2">
                  <a:lumMod val="25000"/>
                </a:schemeClr>
              </a:solidFill>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0" grpId="0" bldLvl="0" animBg="1"/>
      <p:bldP spid="13" grpId="0" bldLvl="0" animBg="1"/>
      <p:bldP spid="1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等价类划分法的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约束</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2143760" y="2175510"/>
            <a:ext cx="147701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ym typeface="+mn-ea"/>
              </a:rPr>
              <a:t>合而不变</a:t>
            </a:r>
            <a:endParaRPr lang="zh-CN" altLang="en-US" sz="2400"/>
          </a:p>
        </p:txBody>
      </p:sp>
      <p:sp>
        <p:nvSpPr>
          <p:cNvPr id="10" name="矩形 9"/>
          <p:cNvSpPr/>
          <p:nvPr/>
        </p:nvSpPr>
        <p:spPr>
          <a:xfrm>
            <a:off x="4484370" y="2175510"/>
            <a:ext cx="2936240" cy="77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ym typeface="+mn-ea"/>
              </a:rPr>
              <a:t>所有等价类的并集仍然是原始的输入域</a:t>
            </a:r>
            <a:endParaRPr lang="zh-CN" altLang="en-US" sz="2400"/>
          </a:p>
        </p:txBody>
      </p:sp>
      <p:sp>
        <p:nvSpPr>
          <p:cNvPr id="13" name="矩形 12"/>
          <p:cNvSpPr/>
          <p:nvPr/>
        </p:nvSpPr>
        <p:spPr>
          <a:xfrm>
            <a:off x="8284845" y="2175510"/>
            <a:ext cx="1763395"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ym typeface="+mn-ea"/>
              </a:rPr>
              <a:t>测试无漏洞</a:t>
            </a:r>
            <a:endParaRPr lang="zh-CN" altLang="en-US" sz="2400"/>
          </a:p>
        </p:txBody>
      </p:sp>
      <p:sp>
        <p:nvSpPr>
          <p:cNvPr id="14" name="右箭头 13"/>
          <p:cNvSpPr/>
          <p:nvPr/>
        </p:nvSpPr>
        <p:spPr>
          <a:xfrm>
            <a:off x="3837305" y="2421255"/>
            <a:ext cx="429895" cy="27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7637780" y="2421255"/>
            <a:ext cx="429895" cy="27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828800" y="3749675"/>
          <a:ext cx="8534400" cy="1280160"/>
        </p:xfrm>
        <a:graphic>
          <a:graphicData uri="http://schemas.openxmlformats.org/drawingml/2006/table">
            <a:tbl>
              <a:tblPr firstRow="1" bandRow="1">
                <a:tableStyleId>{5C22544A-7EE6-4342-B048-85BDC9FD1C3A}</a:tableStyleId>
              </a:tblPr>
              <a:tblGrid>
                <a:gridCol w="3161665"/>
                <a:gridCol w="2745105"/>
                <a:gridCol w="2627630"/>
              </a:tblGrid>
              <a:tr h="370205">
                <a:tc>
                  <a:txBody>
                    <a:bodyPr/>
                    <a:p>
                      <a:pPr>
                        <a:buNone/>
                      </a:pPr>
                      <a:r>
                        <a:rPr lang="zh-CN" altLang="en-US" sz="2400"/>
                        <a:t>输入限制条件</a:t>
                      </a:r>
                      <a:endParaRPr lang="zh-CN" altLang="en-US" sz="2400"/>
                    </a:p>
                  </a:txBody>
                  <a:tcPr/>
                </a:tc>
                <a:tc>
                  <a:txBody>
                    <a:bodyPr/>
                    <a:p>
                      <a:pPr>
                        <a:buNone/>
                      </a:pPr>
                      <a:r>
                        <a:rPr lang="zh-CN" altLang="en-US" sz="2400"/>
                        <a:t>等价类</a:t>
                      </a:r>
                      <a:r>
                        <a:rPr lang="en-US" altLang="zh-CN" sz="2400"/>
                        <a:t>1</a:t>
                      </a:r>
                      <a:endParaRPr lang="en-US" altLang="zh-CN" sz="2400"/>
                    </a:p>
                  </a:txBody>
                  <a:tcPr/>
                </a:tc>
                <a:tc>
                  <a:txBody>
                    <a:bodyPr/>
                    <a:p>
                      <a:pPr>
                        <a:buNone/>
                      </a:pPr>
                      <a:r>
                        <a:rPr lang="zh-CN" altLang="en-US" sz="2400"/>
                        <a:t>等价类</a:t>
                      </a:r>
                      <a:r>
                        <a:rPr lang="en-US" altLang="zh-CN" sz="2400"/>
                        <a:t>2</a:t>
                      </a:r>
                      <a:endParaRPr lang="en-US" altLang="zh-CN" sz="2400"/>
                    </a:p>
                  </a:txBody>
                  <a:tcPr/>
                </a:tc>
              </a:tr>
              <a:tr h="556260">
                <a:tc>
                  <a:txBody>
                    <a:bodyPr/>
                    <a:p>
                      <a:pPr>
                        <a:buNone/>
                      </a:pPr>
                      <a:r>
                        <a:rPr lang="zh-CN" altLang="en-US" sz="2400"/>
                        <a:t>允许输入大于等于</a:t>
                      </a:r>
                      <a:r>
                        <a:rPr lang="en-US" altLang="zh-CN" sz="2400"/>
                        <a:t>1</a:t>
                      </a:r>
                      <a:r>
                        <a:rPr lang="zh-CN" altLang="en-US" sz="2400"/>
                        <a:t>且小于等于</a:t>
                      </a:r>
                      <a:r>
                        <a:rPr lang="en-US" altLang="zh-CN" sz="2400"/>
                        <a:t>100</a:t>
                      </a:r>
                      <a:r>
                        <a:rPr lang="zh-CN" altLang="en-US" sz="2400"/>
                        <a:t>的整数</a:t>
                      </a:r>
                      <a:endParaRPr lang="zh-CN" altLang="en-US" sz="2400"/>
                    </a:p>
                  </a:txBody>
                  <a:tcPr/>
                </a:tc>
                <a:tc>
                  <a:txBody>
                    <a:bodyPr/>
                    <a:p>
                      <a:pPr>
                        <a:buNone/>
                      </a:pPr>
                      <a:r>
                        <a:rPr lang="en-US" altLang="zh-CN" sz="2400"/>
                        <a:t>1</a:t>
                      </a:r>
                      <a:r>
                        <a:rPr lang="en-US" sz="2400"/>
                        <a:t>-100</a:t>
                      </a:r>
                      <a:endParaRPr lang="en-US" sz="2400"/>
                    </a:p>
                  </a:txBody>
                  <a:tcPr/>
                </a:tc>
                <a:tc>
                  <a:txBody>
                    <a:bodyPr/>
                    <a:p>
                      <a:pPr algn="l">
                        <a:buNone/>
                      </a:pPr>
                      <a:r>
                        <a:rPr lang="en-US" altLang="zh-CN" sz="2400">
                          <a:sym typeface="+mn-ea"/>
                        </a:rPr>
                        <a:t>&lt;1</a:t>
                      </a:r>
                      <a:endParaRPr lang="en-US" altLang="zh-CN" sz="2400">
                        <a:solidFill>
                          <a:srgbClr val="BF1229"/>
                        </a:solidFill>
                      </a:endParaRPr>
                    </a:p>
                    <a:p>
                      <a:pPr>
                        <a:buNone/>
                      </a:pPr>
                      <a:endParaRPr lang="en-US" altLang="zh-CN" sz="2400">
                        <a:solidFill>
                          <a:srgbClr val="BF1229"/>
                        </a:solidFill>
                      </a:endParaRPr>
                    </a:p>
                  </a:txBody>
                  <a:tcPr/>
                </a:tc>
              </a:tr>
            </a:tbl>
          </a:graphicData>
        </a:graphic>
      </p:graphicFrame>
      <p:grpSp>
        <p:nvGrpSpPr>
          <p:cNvPr id="5" name="组合 4"/>
          <p:cNvGrpSpPr/>
          <p:nvPr/>
        </p:nvGrpSpPr>
        <p:grpSpPr>
          <a:xfrm>
            <a:off x="2205990" y="1158240"/>
            <a:ext cx="7110730" cy="491490"/>
            <a:chOff x="2623" y="2785"/>
            <a:chExt cx="11198" cy="774"/>
          </a:xfrm>
        </p:grpSpPr>
        <p:sp>
          <p:nvSpPr>
            <p:cNvPr id="11" name="燕尾形 10"/>
            <p:cNvSpPr/>
            <p:nvPr>
              <p:custDataLst>
                <p:tags r:id="rId2"/>
              </p:custDataLst>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2" name="文本框 11"/>
            <p:cNvSpPr txBox="1"/>
            <p:nvPr>
              <p:custDataLst>
                <p:tags r:id="rId3"/>
              </p:custDataLst>
            </p:nvPr>
          </p:nvSpPr>
          <p:spPr>
            <a:xfrm>
              <a:off x="3454" y="2785"/>
              <a:ext cx="10367" cy="774"/>
            </a:xfrm>
            <a:prstGeom prst="rect">
              <a:avLst/>
            </a:prstGeom>
            <a:noFill/>
          </p:spPr>
          <p:txBody>
            <a:bodyPr wrap="square" rtlCol="0">
              <a:spAutoFit/>
            </a:bodyPr>
            <a:p>
              <a:r>
                <a:rPr lang="zh-CN" altLang="en-US" sz="2600" b="1">
                  <a:solidFill>
                    <a:schemeClr val="bg2">
                      <a:lumMod val="25000"/>
                    </a:schemeClr>
                  </a:solidFill>
                </a:rPr>
                <a:t>三个约束</a:t>
              </a:r>
              <a:r>
                <a:rPr lang="zh-CN" altLang="en-US" sz="2400" b="1">
                  <a:solidFill>
                    <a:schemeClr val="bg2">
                      <a:lumMod val="25000"/>
                    </a:schemeClr>
                  </a:solidFill>
                </a:rPr>
                <a:t>：分而不交</a:t>
              </a:r>
              <a:r>
                <a:rPr lang="en-US" altLang="zh-CN" sz="2400" b="1">
                  <a:solidFill>
                    <a:schemeClr val="bg2">
                      <a:lumMod val="25000"/>
                    </a:schemeClr>
                  </a:solidFill>
                </a:rPr>
                <a:t> </a:t>
              </a:r>
              <a:r>
                <a:rPr lang="zh-CN" altLang="en-US" sz="2400" b="1">
                  <a:solidFill>
                    <a:schemeClr val="bg2">
                      <a:lumMod val="25000"/>
                    </a:schemeClr>
                  </a:solidFill>
                </a:rPr>
                <a:t>、</a:t>
              </a:r>
              <a:r>
                <a:rPr lang="en-US" altLang="zh-CN" sz="2400" b="1">
                  <a:solidFill>
                    <a:schemeClr val="bg2">
                      <a:lumMod val="25000"/>
                    </a:schemeClr>
                  </a:solidFill>
                </a:rPr>
                <a:t>               </a:t>
              </a:r>
              <a:r>
                <a:rPr lang="zh-CN" altLang="en-US" sz="2400" b="1">
                  <a:solidFill>
                    <a:schemeClr val="bg2">
                      <a:lumMod val="25000"/>
                    </a:schemeClr>
                  </a:solidFill>
                </a:rPr>
                <a:t>、类内等价</a:t>
              </a:r>
              <a:endParaRPr lang="zh-CN" altLang="en-US" sz="2400" b="1">
                <a:solidFill>
                  <a:schemeClr val="bg2">
                    <a:lumMod val="25000"/>
                  </a:schemeClr>
                </a:solidFill>
              </a:endParaRPr>
            </a:p>
          </p:txBody>
        </p:sp>
      </p:grpSp>
      <p:sp>
        <p:nvSpPr>
          <p:cNvPr id="16" name="文本框 15"/>
          <p:cNvSpPr txBox="1"/>
          <p:nvPr>
            <p:custDataLst>
              <p:tags r:id="rId4"/>
            </p:custDataLst>
          </p:nvPr>
        </p:nvSpPr>
        <p:spPr>
          <a:xfrm>
            <a:off x="5981700" y="1189355"/>
            <a:ext cx="1581150" cy="460375"/>
          </a:xfrm>
          <a:prstGeom prst="rect">
            <a:avLst/>
          </a:prstGeom>
          <a:noFill/>
        </p:spPr>
        <p:txBody>
          <a:bodyPr wrap="square" rtlCol="0" anchor="t">
            <a:spAutoFit/>
          </a:bodyPr>
          <a:p>
            <a:r>
              <a:rPr lang="zh-CN" altLang="en-US" sz="2400" b="1">
                <a:solidFill>
                  <a:schemeClr val="bg2">
                    <a:lumMod val="25000"/>
                  </a:schemeClr>
                </a:solidFill>
                <a:sym typeface="+mn-ea"/>
              </a:rPr>
              <a:t>合而不变</a:t>
            </a:r>
            <a:endParaRPr lang="zh-CN" altLang="en-US" sz="2400" b="1">
              <a:solidFill>
                <a:schemeClr val="bg2">
                  <a:lumMod val="25000"/>
                </a:schemeClr>
              </a:solidFill>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6">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0" grpId="0" bldLvl="0" animBg="1"/>
      <p:bldP spid="15"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等价类划分法的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约束</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2143760" y="2175510"/>
            <a:ext cx="147701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ym typeface="+mn-ea"/>
              </a:rPr>
              <a:t>类内等价</a:t>
            </a:r>
            <a:endParaRPr lang="zh-CN" altLang="en-US" sz="2400"/>
          </a:p>
        </p:txBody>
      </p:sp>
      <p:sp>
        <p:nvSpPr>
          <p:cNvPr id="10" name="矩形 9"/>
          <p:cNvSpPr/>
          <p:nvPr/>
        </p:nvSpPr>
        <p:spPr>
          <a:xfrm>
            <a:off x="4484370" y="2175510"/>
            <a:ext cx="3359150" cy="77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ym typeface="+mn-ea"/>
              </a:rPr>
              <a:t>任意一个等价类中，所有数据相互“等价”</a:t>
            </a:r>
            <a:endParaRPr lang="zh-CN" altLang="en-US" sz="2400"/>
          </a:p>
        </p:txBody>
      </p:sp>
      <p:sp>
        <p:nvSpPr>
          <p:cNvPr id="13" name="矩形 12"/>
          <p:cNvSpPr/>
          <p:nvPr/>
        </p:nvSpPr>
        <p:spPr>
          <a:xfrm>
            <a:off x="8707755" y="2174875"/>
            <a:ext cx="1763395"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以一代</a:t>
            </a:r>
            <a:r>
              <a:rPr lang="zh-CN" altLang="en-US" sz="2400"/>
              <a:t>全</a:t>
            </a:r>
            <a:endParaRPr lang="zh-CN" altLang="en-US" sz="2400"/>
          </a:p>
        </p:txBody>
      </p:sp>
      <p:sp>
        <p:nvSpPr>
          <p:cNvPr id="14" name="右箭头 13"/>
          <p:cNvSpPr/>
          <p:nvPr/>
        </p:nvSpPr>
        <p:spPr>
          <a:xfrm>
            <a:off x="3837305" y="2421255"/>
            <a:ext cx="429895" cy="27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8060690" y="2420620"/>
            <a:ext cx="429895" cy="27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表格 4"/>
          <p:cNvGraphicFramePr/>
          <p:nvPr>
            <p:custDataLst>
              <p:tags r:id="rId1"/>
            </p:custDataLst>
          </p:nvPr>
        </p:nvGraphicFramePr>
        <p:xfrm>
          <a:off x="2611120" y="3704590"/>
          <a:ext cx="6205220" cy="1188720"/>
        </p:xfrm>
        <a:graphic>
          <a:graphicData uri="http://schemas.openxmlformats.org/drawingml/2006/table">
            <a:tbl>
              <a:tblPr firstRow="1" bandRow="1">
                <a:tableStyleId>{5C22544A-7EE6-4342-B048-85BDC9FD1C3A}</a:tableStyleId>
              </a:tblPr>
              <a:tblGrid>
                <a:gridCol w="3829050"/>
                <a:gridCol w="2376170"/>
              </a:tblGrid>
              <a:tr h="370205">
                <a:tc>
                  <a:txBody>
                    <a:bodyPr/>
                    <a:p>
                      <a:pPr>
                        <a:buNone/>
                      </a:pPr>
                      <a:r>
                        <a:rPr lang="zh-CN" altLang="en-US" sz="2400"/>
                        <a:t>输入限制条件</a:t>
                      </a:r>
                      <a:endParaRPr lang="zh-CN" altLang="en-US" sz="2400"/>
                    </a:p>
                  </a:txBody>
                  <a:tcPr/>
                </a:tc>
                <a:tc>
                  <a:txBody>
                    <a:bodyPr/>
                    <a:p>
                      <a:pPr>
                        <a:buNone/>
                      </a:pPr>
                      <a:r>
                        <a:rPr lang="zh-CN" altLang="en-US" sz="2400"/>
                        <a:t>等价类</a:t>
                      </a:r>
                      <a:r>
                        <a:rPr lang="en-US" altLang="zh-CN" sz="2400"/>
                        <a:t>1</a:t>
                      </a:r>
                      <a:endParaRPr lang="en-US" altLang="zh-CN" sz="2400"/>
                    </a:p>
                  </a:txBody>
                  <a:tcPr/>
                </a:tc>
              </a:tr>
              <a:tr h="556260">
                <a:tc>
                  <a:txBody>
                    <a:bodyPr/>
                    <a:p>
                      <a:pPr>
                        <a:buNone/>
                      </a:pPr>
                      <a:r>
                        <a:rPr lang="zh-CN" altLang="en-US" sz="2400"/>
                        <a:t>允许输入大于等于</a:t>
                      </a:r>
                      <a:r>
                        <a:rPr lang="en-US" altLang="zh-CN" sz="2400"/>
                        <a:t>1</a:t>
                      </a:r>
                      <a:r>
                        <a:rPr lang="zh-CN" altLang="en-US" sz="2400"/>
                        <a:t>且小于等于</a:t>
                      </a:r>
                      <a:r>
                        <a:rPr lang="en-US" altLang="zh-CN" sz="2400"/>
                        <a:t>100</a:t>
                      </a:r>
                      <a:r>
                        <a:rPr lang="zh-CN" altLang="en-US" sz="2400"/>
                        <a:t>的整数</a:t>
                      </a:r>
                      <a:endParaRPr lang="zh-CN" altLang="en-US" sz="2400"/>
                    </a:p>
                  </a:txBody>
                  <a:tcPr/>
                </a:tc>
                <a:tc>
                  <a:txBody>
                    <a:bodyPr/>
                    <a:p>
                      <a:pPr>
                        <a:buNone/>
                      </a:pPr>
                      <a:r>
                        <a:rPr lang="en-US" sz="2400"/>
                        <a:t>0-100</a:t>
                      </a:r>
                      <a:endParaRPr lang="en-US" sz="2400"/>
                    </a:p>
                  </a:txBody>
                  <a:tcPr/>
                </a:tc>
              </a:tr>
            </a:tbl>
          </a:graphicData>
        </a:graphic>
      </p:graphicFrame>
      <p:grpSp>
        <p:nvGrpSpPr>
          <p:cNvPr id="4" name="组合 3"/>
          <p:cNvGrpSpPr/>
          <p:nvPr/>
        </p:nvGrpSpPr>
        <p:grpSpPr>
          <a:xfrm>
            <a:off x="2205990" y="1158240"/>
            <a:ext cx="7110730" cy="491490"/>
            <a:chOff x="2623" y="2785"/>
            <a:chExt cx="11198" cy="774"/>
          </a:xfrm>
        </p:grpSpPr>
        <p:sp>
          <p:nvSpPr>
            <p:cNvPr id="11" name="燕尾形 10"/>
            <p:cNvSpPr/>
            <p:nvPr>
              <p:custDataLst>
                <p:tags r:id="rId2"/>
              </p:custDataLst>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2" name="文本框 11"/>
            <p:cNvSpPr txBox="1"/>
            <p:nvPr>
              <p:custDataLst>
                <p:tags r:id="rId3"/>
              </p:custDataLst>
            </p:nvPr>
          </p:nvSpPr>
          <p:spPr>
            <a:xfrm>
              <a:off x="3454" y="2785"/>
              <a:ext cx="10367" cy="774"/>
            </a:xfrm>
            <a:prstGeom prst="rect">
              <a:avLst/>
            </a:prstGeom>
            <a:noFill/>
          </p:spPr>
          <p:txBody>
            <a:bodyPr wrap="square" rtlCol="0">
              <a:spAutoFit/>
            </a:bodyPr>
            <a:p>
              <a:r>
                <a:rPr lang="zh-CN" altLang="en-US" sz="2600" b="1">
                  <a:solidFill>
                    <a:schemeClr val="bg2">
                      <a:lumMod val="25000"/>
                    </a:schemeClr>
                  </a:solidFill>
                </a:rPr>
                <a:t>三个约束</a:t>
              </a:r>
              <a:r>
                <a:rPr lang="zh-CN" altLang="en-US" sz="2400" b="1">
                  <a:solidFill>
                    <a:schemeClr val="bg2">
                      <a:lumMod val="25000"/>
                    </a:schemeClr>
                  </a:solidFill>
                </a:rPr>
                <a:t>：分而不交</a:t>
              </a:r>
              <a:r>
                <a:rPr lang="en-US" altLang="zh-CN" sz="2400" b="1">
                  <a:solidFill>
                    <a:schemeClr val="bg2">
                      <a:lumMod val="25000"/>
                    </a:schemeClr>
                  </a:solidFill>
                </a:rPr>
                <a:t> </a:t>
              </a:r>
              <a:r>
                <a:rPr lang="zh-CN" altLang="en-US" sz="2400" b="1">
                  <a:solidFill>
                    <a:schemeClr val="bg2">
                      <a:lumMod val="25000"/>
                    </a:schemeClr>
                  </a:solidFill>
                </a:rPr>
                <a:t>、</a:t>
              </a:r>
              <a:r>
                <a:rPr lang="zh-CN" altLang="en-US" sz="2400" b="1">
                  <a:solidFill>
                    <a:schemeClr val="bg2">
                      <a:lumMod val="25000"/>
                    </a:schemeClr>
                  </a:solidFill>
                </a:rPr>
                <a:t>合而不变</a:t>
              </a:r>
              <a:r>
                <a:rPr lang="en-US" altLang="zh-CN" sz="2400" b="1">
                  <a:solidFill>
                    <a:schemeClr val="bg2">
                      <a:lumMod val="25000"/>
                    </a:schemeClr>
                  </a:solidFill>
                </a:rPr>
                <a:t> </a:t>
              </a:r>
              <a:r>
                <a:rPr lang="zh-CN" altLang="en-US" sz="2400" b="1">
                  <a:solidFill>
                    <a:schemeClr val="bg2">
                      <a:lumMod val="25000"/>
                    </a:schemeClr>
                  </a:solidFill>
                </a:rPr>
                <a:t>、</a:t>
              </a:r>
              <a:endParaRPr lang="zh-CN" altLang="en-US" sz="2400" b="1">
                <a:solidFill>
                  <a:schemeClr val="bg2">
                    <a:lumMod val="25000"/>
                  </a:schemeClr>
                </a:solidFill>
              </a:endParaRPr>
            </a:p>
          </p:txBody>
        </p:sp>
      </p:grpSp>
      <p:sp>
        <p:nvSpPr>
          <p:cNvPr id="16" name="文本框 15"/>
          <p:cNvSpPr txBox="1"/>
          <p:nvPr>
            <p:custDataLst>
              <p:tags r:id="rId4"/>
            </p:custDataLst>
          </p:nvPr>
        </p:nvSpPr>
        <p:spPr>
          <a:xfrm>
            <a:off x="7735570" y="1189355"/>
            <a:ext cx="1581150" cy="460375"/>
          </a:xfrm>
          <a:prstGeom prst="rect">
            <a:avLst/>
          </a:prstGeom>
          <a:noFill/>
        </p:spPr>
        <p:txBody>
          <a:bodyPr wrap="square" rtlCol="0" anchor="t">
            <a:spAutoFit/>
          </a:bodyPr>
          <a:p>
            <a:r>
              <a:rPr lang="zh-CN" altLang="en-US" sz="2400" b="1">
                <a:solidFill>
                  <a:schemeClr val="bg2">
                    <a:lumMod val="25000"/>
                  </a:schemeClr>
                </a:solidFill>
                <a:sym typeface="+mn-ea"/>
              </a:rPr>
              <a:t>类内</a:t>
            </a:r>
            <a:r>
              <a:rPr lang="zh-CN" altLang="en-US" sz="2400" b="1">
                <a:solidFill>
                  <a:schemeClr val="bg2">
                    <a:lumMod val="25000"/>
                  </a:schemeClr>
                </a:solidFill>
                <a:sym typeface="+mn-ea"/>
              </a:rPr>
              <a:t>等价</a:t>
            </a:r>
            <a:endParaRPr lang="zh-CN" altLang="en-US" sz="2400" b="1">
              <a:solidFill>
                <a:schemeClr val="bg2">
                  <a:lumMod val="25000"/>
                </a:schemeClr>
              </a:solidFill>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6">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0" grpId="0" bldLvl="0" animBg="1"/>
      <p:bldP spid="15" grpId="0" bldLvl="0" animBg="1"/>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p:cNvSpPr>
          <p:nvPr>
            <p:ph idx="1"/>
          </p:nvPr>
        </p:nvSpPr>
        <p:spPr>
          <a:xfrm>
            <a:off x="2056765" y="1284605"/>
            <a:ext cx="7921625" cy="576580"/>
          </a:xfrm>
        </p:spPr>
        <p:txBody>
          <a:bodyPr vert="horz" wrap="square" lIns="91440" tIns="45720" rIns="91440" bIns="45720" anchor="t" anchorCtr="0"/>
          <a:p>
            <a:pPr marL="0" indent="0" eaLnBrk="1" hangingPunct="1">
              <a:spcAft>
                <a:spcPts val="600"/>
              </a:spcAft>
              <a:buNone/>
            </a:pPr>
            <a:r>
              <a:rPr lang="zh-CN" altLang="en-US" b="1" dirty="0">
                <a:solidFill>
                  <a:schemeClr val="accent1">
                    <a:lumMod val="75000"/>
                  </a:schemeClr>
                </a:solidFill>
                <a:latin typeface="微软雅黑" charset="0"/>
                <a:ea typeface="微软雅黑" charset="0"/>
                <a:cs typeface="微软雅黑" charset="0"/>
              </a:rPr>
              <a:t>软件测试的分</a:t>
            </a:r>
            <a:r>
              <a:rPr lang="zh-CN" altLang="en-US" b="1" dirty="0">
                <a:solidFill>
                  <a:schemeClr val="accent1">
                    <a:lumMod val="75000"/>
                  </a:schemeClr>
                </a:solidFill>
                <a:latin typeface="微软雅黑" charset="0"/>
                <a:ea typeface="微软雅黑" charset="0"/>
                <a:cs typeface="微软雅黑" charset="0"/>
              </a:rPr>
              <a:t>类</a:t>
            </a:r>
            <a:endParaRPr lang="zh-CN" altLang="en-US" b="1" dirty="0">
              <a:solidFill>
                <a:schemeClr val="accent1">
                  <a:lumMod val="75000"/>
                </a:schemeClr>
              </a:solidFill>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回顾</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26540" y="12839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2" name="Rectangle 3"/>
          <p:cNvSpPr>
            <a:spLocks noGrp="1" noRot="1"/>
          </p:cNvSpPr>
          <p:nvPr/>
        </p:nvSpPr>
        <p:spPr>
          <a:xfrm>
            <a:off x="2056765" y="2607945"/>
            <a:ext cx="7921625" cy="57658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eaLnBrk="1" hangingPunct="1">
              <a:spcAft>
                <a:spcPts val="600"/>
              </a:spcAft>
              <a:buNone/>
            </a:pPr>
            <a:r>
              <a:rPr lang="zh-CN" altLang="en-US" b="1" dirty="0">
                <a:solidFill>
                  <a:schemeClr val="accent1">
                    <a:lumMod val="75000"/>
                  </a:schemeClr>
                </a:solidFill>
                <a:latin typeface="微软雅黑" charset="0"/>
                <a:ea typeface="微软雅黑" charset="0"/>
                <a:cs typeface="微软雅黑" charset="0"/>
              </a:rPr>
              <a:t>软件测试的基本</a:t>
            </a:r>
            <a:r>
              <a:rPr lang="zh-CN" altLang="en-US" b="1" dirty="0">
                <a:solidFill>
                  <a:schemeClr val="accent1">
                    <a:lumMod val="75000"/>
                  </a:schemeClr>
                </a:solidFill>
                <a:latin typeface="微软雅黑" charset="0"/>
                <a:ea typeface="微软雅黑" charset="0"/>
                <a:cs typeface="微软雅黑" charset="0"/>
              </a:rPr>
              <a:t>流程</a:t>
            </a:r>
            <a:endParaRPr lang="zh-CN" altLang="en-US" b="1" dirty="0">
              <a:solidFill>
                <a:schemeClr val="accent1">
                  <a:lumMod val="75000"/>
                </a:schemeClr>
              </a:solidFill>
              <a:latin typeface="微软雅黑" charset="0"/>
              <a:ea typeface="微软雅黑" charset="0"/>
              <a:cs typeface="微软雅黑" charset="0"/>
            </a:endParaRPr>
          </a:p>
        </p:txBody>
      </p:sp>
      <p:sp>
        <p:nvSpPr>
          <p:cNvPr id="3" name="燕尾形 2"/>
          <p:cNvSpPr/>
          <p:nvPr/>
        </p:nvSpPr>
        <p:spPr>
          <a:xfrm>
            <a:off x="1526540" y="26073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文本框 9"/>
          <p:cNvSpPr txBox="1"/>
          <p:nvPr/>
        </p:nvSpPr>
        <p:spPr>
          <a:xfrm>
            <a:off x="1955800" y="3244850"/>
            <a:ext cx="8202295" cy="1651000"/>
          </a:xfrm>
          <a:prstGeom prst="rect">
            <a:avLst/>
          </a:prstGeom>
          <a:noFill/>
        </p:spPr>
        <p:txBody>
          <a:bodyPr wrap="square" rtlCol="0" anchor="t">
            <a:spAutoFit/>
          </a:bodyPr>
          <a:p>
            <a:pPr lvl="1" indent="0" eaLnBrk="1" hangingPunct="1">
              <a:lnSpc>
                <a:spcPct val="130000"/>
              </a:lnSpc>
              <a:buFont typeface="Arial" panose="020B0704020202020204" pitchFamily="34" charset="0"/>
              <a:buNone/>
            </a:pPr>
            <a:r>
              <a:rPr lang="zh-CN" altLang="en-US" sz="2600" dirty="0">
                <a:latin typeface="微软雅黑" charset="0"/>
                <a:ea typeface="微软雅黑" charset="0"/>
                <a:cs typeface="微软雅黑" charset="0"/>
                <a:sym typeface="+mn-ea"/>
              </a:rPr>
              <a:t>需求分析、制定测试计划、设计测试方案、测试准备和测试环境的建立、执行测试、测试评估、测试</a:t>
            </a:r>
            <a:r>
              <a:rPr lang="zh-CN" altLang="en-US" sz="2600" dirty="0">
                <a:latin typeface="微软雅黑" charset="0"/>
                <a:ea typeface="微软雅黑" charset="0"/>
                <a:cs typeface="微软雅黑" charset="0"/>
                <a:sym typeface="+mn-ea"/>
              </a:rPr>
              <a:t>总结</a:t>
            </a:r>
            <a:endParaRPr lang="zh-CN" altLang="en-US" sz="2600" dirty="0">
              <a:latin typeface="微软雅黑" charset="0"/>
              <a:ea typeface="微软雅黑" charset="0"/>
              <a:cs typeface="微软雅黑"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1</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98495" y="1645920"/>
            <a:ext cx="7512050" cy="129159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在输入条件规定了</a:t>
            </a:r>
            <a:r>
              <a:rPr lang="zh-CN" altLang="en-US" sz="2600">
                <a:solidFill>
                  <a:srgbClr val="BF1229"/>
                </a:solidFill>
                <a:latin typeface="微软雅黑" charset="-122"/>
                <a:ea typeface="微软雅黑" charset="-122"/>
                <a:sym typeface="+mn-ea"/>
              </a:rPr>
              <a:t>取值范围</a:t>
            </a:r>
            <a:r>
              <a:rPr lang="zh-CN" altLang="en-US" sz="2600">
                <a:latin typeface="微软雅黑" charset="-122"/>
                <a:ea typeface="微软雅黑" charset="-122"/>
                <a:sym typeface="+mn-ea"/>
              </a:rPr>
              <a:t>或</a:t>
            </a:r>
            <a:r>
              <a:rPr lang="zh-CN" altLang="en-US" sz="2600">
                <a:solidFill>
                  <a:srgbClr val="BF1229"/>
                </a:solidFill>
                <a:latin typeface="微软雅黑" charset="-122"/>
                <a:ea typeface="微软雅黑" charset="-122"/>
                <a:sym typeface="+mn-ea"/>
              </a:rPr>
              <a:t>值的个数</a:t>
            </a:r>
            <a:r>
              <a:rPr lang="zh-CN" altLang="en-US" sz="2600">
                <a:latin typeface="微软雅黑" charset="-122"/>
                <a:ea typeface="微软雅黑" charset="-122"/>
                <a:sym typeface="+mn-ea"/>
              </a:rPr>
              <a:t>的情况下，我们可以确定</a:t>
            </a:r>
            <a:r>
              <a:rPr lang="zh-CN" altLang="en-US" sz="2600">
                <a:solidFill>
                  <a:srgbClr val="1691B5"/>
                </a:solidFill>
                <a:latin typeface="微软雅黑" charset="-122"/>
                <a:ea typeface="微软雅黑" charset="-122"/>
                <a:sym typeface="+mn-ea"/>
              </a:rPr>
              <a:t>一个有效</a:t>
            </a:r>
            <a:r>
              <a:rPr lang="zh-CN" altLang="en-US" sz="2600">
                <a:latin typeface="微软雅黑" charset="-122"/>
                <a:ea typeface="微软雅黑" charset="-122"/>
                <a:sym typeface="+mn-ea"/>
              </a:rPr>
              <a:t>等价类和</a:t>
            </a:r>
            <a:r>
              <a:rPr lang="zh-CN" altLang="en-US" sz="2600">
                <a:solidFill>
                  <a:srgbClr val="1691B5"/>
                </a:solidFill>
                <a:latin typeface="微软雅黑" charset="-122"/>
                <a:ea typeface="微软雅黑" charset="-122"/>
                <a:sym typeface="+mn-ea"/>
              </a:rPr>
              <a:t>两个无效</a:t>
            </a:r>
            <a:r>
              <a:rPr lang="zh-CN" altLang="en-US" sz="2600">
                <a:latin typeface="微软雅黑" charset="-122"/>
                <a:ea typeface="微软雅黑" charset="-122"/>
                <a:sym typeface="+mn-ea"/>
              </a:rPr>
              <a:t>等价类。</a:t>
            </a:r>
            <a:endParaRPr lang="zh-CN" altLang="en-US" sz="2600">
              <a:latin typeface="微软雅黑" charset="-122"/>
              <a:ea typeface="微软雅黑" charset="-122"/>
              <a:sym typeface="+mn-ea"/>
            </a:endParaRPr>
          </a:p>
        </p:txBody>
      </p:sp>
      <p:sp>
        <p:nvSpPr>
          <p:cNvPr id="15" name="椭圆 14"/>
          <p:cNvSpPr/>
          <p:nvPr/>
        </p:nvSpPr>
        <p:spPr>
          <a:xfrm>
            <a:off x="1539240" y="1563370"/>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17" name="椭圆 16"/>
          <p:cNvSpPr/>
          <p:nvPr/>
        </p:nvSpPr>
        <p:spPr>
          <a:xfrm>
            <a:off x="1539240" y="3780790"/>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22" name="矩形 21"/>
          <p:cNvSpPr/>
          <p:nvPr/>
        </p:nvSpPr>
        <p:spPr>
          <a:xfrm>
            <a:off x="3198495" y="3670300"/>
            <a:ext cx="6934200" cy="69151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输入值是学生成绩，范围是</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100</a:t>
            </a:r>
            <a:endParaRPr lang="en-US" altLang="zh-CN" sz="2600">
              <a:latin typeface="微软雅黑" charset="-122"/>
              <a:ea typeface="微软雅黑" charset="-122"/>
              <a:sym typeface="+mn-ea"/>
            </a:endParaRPr>
          </a:p>
        </p:txBody>
      </p:sp>
      <p:cxnSp>
        <p:nvCxnSpPr>
          <p:cNvPr id="12" name="直接箭头连接符 11"/>
          <p:cNvCxnSpPr/>
          <p:nvPr/>
        </p:nvCxnSpPr>
        <p:spPr>
          <a:xfrm>
            <a:off x="7982585" y="5529580"/>
            <a:ext cx="628015" cy="0"/>
          </a:xfrm>
          <a:prstGeom prst="straightConnector1">
            <a:avLst/>
          </a:prstGeom>
          <a:ln>
            <a:solidFill>
              <a:schemeClr val="tx1"/>
            </a:solidFill>
            <a:tailEnd type="arrow" w="med" len="med"/>
          </a:ln>
        </p:spPr>
        <p:style>
          <a:lnRef idx="3">
            <a:schemeClr val="accent1"/>
          </a:lnRef>
          <a:fillRef idx="0">
            <a:srgbClr val="FFFFFF"/>
          </a:fillRef>
          <a:effectRef idx="0">
            <a:srgbClr val="FFFFFF"/>
          </a:effectRef>
          <a:fontRef idx="minor">
            <a:schemeClr val="tx1"/>
          </a:fontRef>
        </p:style>
      </p:cxnSp>
      <p:cxnSp>
        <p:nvCxnSpPr>
          <p:cNvPr id="3" name="直接连接符 2"/>
          <p:cNvCxnSpPr/>
          <p:nvPr/>
        </p:nvCxnSpPr>
        <p:spPr>
          <a:xfrm>
            <a:off x="3195955" y="4977765"/>
            <a:ext cx="7683500" cy="0"/>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4" name="直接连接符 3"/>
          <p:cNvCxnSpPr/>
          <p:nvPr/>
        </p:nvCxnSpPr>
        <p:spPr>
          <a:xfrm flipV="1">
            <a:off x="5459730" y="4747895"/>
            <a:ext cx="0" cy="21780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5" name="直接连接符 4"/>
          <p:cNvCxnSpPr/>
          <p:nvPr/>
        </p:nvCxnSpPr>
        <p:spPr>
          <a:xfrm flipV="1">
            <a:off x="8610600" y="4747895"/>
            <a:ext cx="0" cy="21780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7" name="直接连接符 6"/>
          <p:cNvCxnSpPr/>
          <p:nvPr/>
        </p:nvCxnSpPr>
        <p:spPr>
          <a:xfrm flipV="1">
            <a:off x="5459730" y="5123180"/>
            <a:ext cx="0" cy="100774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8" name="直接连接符 7"/>
          <p:cNvCxnSpPr/>
          <p:nvPr/>
        </p:nvCxnSpPr>
        <p:spPr>
          <a:xfrm flipV="1">
            <a:off x="8611235" y="5140960"/>
            <a:ext cx="0" cy="1051560"/>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4831715" y="5529580"/>
            <a:ext cx="628015" cy="0"/>
          </a:xfrm>
          <a:prstGeom prst="straightConnector1">
            <a:avLst/>
          </a:prstGeom>
          <a:ln>
            <a:solidFill>
              <a:schemeClr val="tx1"/>
            </a:solidFill>
            <a:tailEnd type="arrow" w="med" len="med"/>
          </a:ln>
        </p:spPr>
        <p:style>
          <a:lnRef idx="3">
            <a:schemeClr val="accent1"/>
          </a:lnRef>
          <a:fillRef idx="0">
            <a:srgbClr val="FFFFFF"/>
          </a:fillRef>
          <a:effectRef idx="0">
            <a:srgbClr val="FFFFFF"/>
          </a:effectRef>
          <a:fontRef idx="minor">
            <a:schemeClr val="tx1"/>
          </a:fontRef>
        </p:style>
      </p:cxnSp>
      <p:sp>
        <p:nvSpPr>
          <p:cNvPr id="10" name="矩形 9"/>
          <p:cNvSpPr/>
          <p:nvPr/>
        </p:nvSpPr>
        <p:spPr>
          <a:xfrm>
            <a:off x="3020695" y="5123180"/>
            <a:ext cx="1811655" cy="1106805"/>
          </a:xfrm>
          <a:prstGeom prst="rect">
            <a:avLst/>
          </a:prstGeom>
        </p:spPr>
        <p:txBody>
          <a:bodyPr wrap="square">
            <a:spAutoFit/>
          </a:bodyPr>
          <a:p>
            <a:pPr lvl="0" indent="0" algn="ctr">
              <a:lnSpc>
                <a:spcPct val="150000"/>
              </a:lnSpc>
              <a:buFont typeface="Arial" panose="020B0704020202020204" pitchFamily="34" charset="0"/>
              <a:buNone/>
            </a:pPr>
            <a:r>
              <a:rPr lang="zh-CN" altLang="en-US" sz="2200">
                <a:latin typeface="微软雅黑" charset="-122"/>
                <a:ea typeface="微软雅黑" charset="-122"/>
                <a:sym typeface="+mn-ea"/>
              </a:rPr>
              <a:t>无效等价类</a:t>
            </a:r>
            <a:endParaRPr lang="zh-CN" altLang="en-US" sz="2200">
              <a:latin typeface="微软雅黑" charset="-122"/>
              <a:ea typeface="微软雅黑" charset="-122"/>
              <a:sym typeface="+mn-ea"/>
            </a:endParaRPr>
          </a:p>
          <a:p>
            <a:pPr lvl="0" indent="0" algn="ctr">
              <a:lnSpc>
                <a:spcPct val="150000"/>
              </a:lnSpc>
              <a:buFont typeface="Arial" panose="020B0704020202020204" pitchFamily="34" charset="0"/>
              <a:buNone/>
            </a:pPr>
            <a:r>
              <a:rPr lang="zh-CN" altLang="en-US" sz="2200">
                <a:latin typeface="微软雅黑" charset="-122"/>
                <a:ea typeface="微软雅黑" charset="-122"/>
                <a:sym typeface="+mn-ea"/>
              </a:rPr>
              <a:t>成绩</a:t>
            </a:r>
            <a:r>
              <a:rPr lang="en-US" altLang="zh-CN" sz="2200">
                <a:latin typeface="微软雅黑" charset="-122"/>
                <a:ea typeface="微软雅黑" charset="-122"/>
                <a:sym typeface="+mn-ea"/>
              </a:rPr>
              <a:t>&lt;0</a:t>
            </a:r>
            <a:endParaRPr lang="en-US" altLang="zh-CN" sz="2200">
              <a:latin typeface="微软雅黑" charset="-122"/>
              <a:ea typeface="微软雅黑" charset="-122"/>
              <a:sym typeface="+mn-ea"/>
            </a:endParaRPr>
          </a:p>
        </p:txBody>
      </p:sp>
      <p:sp>
        <p:nvSpPr>
          <p:cNvPr id="11" name="矩形 10"/>
          <p:cNvSpPr/>
          <p:nvPr/>
        </p:nvSpPr>
        <p:spPr>
          <a:xfrm>
            <a:off x="5663565" y="5157470"/>
            <a:ext cx="2743835" cy="1106805"/>
          </a:xfrm>
          <a:prstGeom prst="rect">
            <a:avLst/>
          </a:prstGeom>
        </p:spPr>
        <p:txBody>
          <a:bodyPr wrap="square">
            <a:spAutoFit/>
          </a:bodyPr>
          <a:p>
            <a:pPr lvl="0" indent="0" algn="ctr">
              <a:lnSpc>
                <a:spcPct val="150000"/>
              </a:lnSpc>
              <a:buFont typeface="Arial" panose="020B0704020202020204" pitchFamily="34" charset="0"/>
              <a:buNone/>
            </a:pPr>
            <a:r>
              <a:rPr lang="zh-CN" altLang="en-US" sz="2200">
                <a:latin typeface="微软雅黑" charset="-122"/>
                <a:ea typeface="微软雅黑" charset="-122"/>
                <a:sym typeface="+mn-ea"/>
              </a:rPr>
              <a:t>有效等价类</a:t>
            </a:r>
            <a:endParaRPr lang="zh-CN" altLang="en-US" sz="2200">
              <a:latin typeface="微软雅黑" charset="-122"/>
              <a:ea typeface="微软雅黑" charset="-122"/>
              <a:sym typeface="+mn-ea"/>
            </a:endParaRPr>
          </a:p>
          <a:p>
            <a:pPr lvl="0" indent="0" algn="ctr">
              <a:lnSpc>
                <a:spcPct val="150000"/>
              </a:lnSpc>
              <a:buFont typeface="Arial" panose="020B0704020202020204" pitchFamily="34" charset="0"/>
              <a:buNone/>
            </a:pPr>
            <a:r>
              <a:rPr lang="en-US" altLang="zh-CN" sz="2200">
                <a:latin typeface="微软雅黑" charset="-122"/>
                <a:ea typeface="微软雅黑" charset="-122"/>
                <a:sym typeface="+mn-ea"/>
              </a:rPr>
              <a:t>0&lt;=</a:t>
            </a:r>
            <a:r>
              <a:rPr lang="zh-CN" altLang="en-US" sz="2200">
                <a:latin typeface="微软雅黑" charset="-122"/>
                <a:ea typeface="微软雅黑" charset="-122"/>
                <a:sym typeface="+mn-ea"/>
              </a:rPr>
              <a:t>成绩</a:t>
            </a:r>
            <a:r>
              <a:rPr lang="en-US" altLang="zh-CN" sz="2200">
                <a:latin typeface="微软雅黑" charset="-122"/>
                <a:ea typeface="微软雅黑" charset="-122"/>
                <a:sym typeface="+mn-ea"/>
              </a:rPr>
              <a:t>&lt;=100</a:t>
            </a:r>
            <a:endParaRPr lang="en-US" altLang="zh-CN" sz="2200">
              <a:latin typeface="微软雅黑" charset="-122"/>
              <a:ea typeface="微软雅黑" charset="-122"/>
              <a:sym typeface="+mn-ea"/>
            </a:endParaRPr>
          </a:p>
        </p:txBody>
      </p:sp>
      <p:cxnSp>
        <p:nvCxnSpPr>
          <p:cNvPr id="14" name="直接箭头连接符 13"/>
          <p:cNvCxnSpPr/>
          <p:nvPr/>
        </p:nvCxnSpPr>
        <p:spPr>
          <a:xfrm flipH="1">
            <a:off x="5474335" y="5529580"/>
            <a:ext cx="613410" cy="0"/>
          </a:xfrm>
          <a:prstGeom prst="straightConnector1">
            <a:avLst/>
          </a:prstGeom>
          <a:ln>
            <a:solidFill>
              <a:schemeClr val="tx1"/>
            </a:solidFill>
            <a:tailEnd type="arrow" w="med" len="med"/>
          </a:ln>
        </p:spPr>
        <p:style>
          <a:lnRef idx="3">
            <a:schemeClr val="accent1"/>
          </a:lnRef>
          <a:fillRef idx="0">
            <a:srgbClr val="FFFFFF"/>
          </a:fillRef>
          <a:effectRef idx="0">
            <a:srgbClr val="FFFFFF"/>
          </a:effectRef>
          <a:fontRef idx="minor">
            <a:schemeClr val="tx1"/>
          </a:fontRef>
        </p:style>
      </p:cxnSp>
      <p:cxnSp>
        <p:nvCxnSpPr>
          <p:cNvPr id="16" name="直接箭头连接符 15"/>
          <p:cNvCxnSpPr/>
          <p:nvPr/>
        </p:nvCxnSpPr>
        <p:spPr>
          <a:xfrm flipH="1">
            <a:off x="8611870" y="5529580"/>
            <a:ext cx="613410" cy="0"/>
          </a:xfrm>
          <a:prstGeom prst="straightConnector1">
            <a:avLst/>
          </a:prstGeom>
          <a:ln>
            <a:solidFill>
              <a:schemeClr val="tx1"/>
            </a:solidFill>
            <a:tailEnd type="arrow" w="med" len="med"/>
          </a:ln>
        </p:spPr>
        <p:style>
          <a:lnRef idx="3">
            <a:schemeClr val="accent1"/>
          </a:lnRef>
          <a:fillRef idx="0">
            <a:srgbClr val="FFFFFF"/>
          </a:fillRef>
          <a:effectRef idx="0">
            <a:srgbClr val="FFFFFF"/>
          </a:effectRef>
          <a:fontRef idx="minor">
            <a:schemeClr val="tx1"/>
          </a:fontRef>
        </p:style>
      </p:cxnSp>
      <p:sp>
        <p:nvSpPr>
          <p:cNvPr id="18" name="矩形 17"/>
          <p:cNvSpPr/>
          <p:nvPr/>
        </p:nvSpPr>
        <p:spPr>
          <a:xfrm>
            <a:off x="9238615" y="5157470"/>
            <a:ext cx="1811655" cy="1106805"/>
          </a:xfrm>
          <a:prstGeom prst="rect">
            <a:avLst/>
          </a:prstGeom>
        </p:spPr>
        <p:txBody>
          <a:bodyPr wrap="square">
            <a:spAutoFit/>
          </a:bodyPr>
          <a:p>
            <a:pPr lvl="0" indent="0" algn="ctr">
              <a:lnSpc>
                <a:spcPct val="150000"/>
              </a:lnSpc>
              <a:buFont typeface="Arial" panose="020B0704020202020204" pitchFamily="34" charset="0"/>
              <a:buNone/>
            </a:pPr>
            <a:r>
              <a:rPr lang="zh-CN" altLang="en-US" sz="2200">
                <a:latin typeface="微软雅黑" charset="-122"/>
                <a:ea typeface="微软雅黑" charset="-122"/>
                <a:sym typeface="+mn-ea"/>
              </a:rPr>
              <a:t>无效</a:t>
            </a:r>
            <a:r>
              <a:rPr lang="zh-CN" altLang="en-US" sz="2200">
                <a:latin typeface="微软雅黑" charset="-122"/>
                <a:ea typeface="微软雅黑" charset="-122"/>
                <a:sym typeface="+mn-ea"/>
              </a:rPr>
              <a:t>等价类</a:t>
            </a:r>
            <a:endParaRPr lang="zh-CN" altLang="en-US" sz="2200">
              <a:latin typeface="微软雅黑" charset="-122"/>
              <a:ea typeface="微软雅黑" charset="-122"/>
              <a:sym typeface="+mn-ea"/>
            </a:endParaRPr>
          </a:p>
          <a:p>
            <a:pPr lvl="0" indent="0" algn="ctr">
              <a:lnSpc>
                <a:spcPct val="150000"/>
              </a:lnSpc>
              <a:buFont typeface="Arial" panose="020B0704020202020204" pitchFamily="34" charset="0"/>
              <a:buNone/>
            </a:pPr>
            <a:r>
              <a:rPr lang="zh-CN" altLang="en-US" sz="2200">
                <a:latin typeface="微软雅黑" charset="-122"/>
                <a:ea typeface="微软雅黑" charset="-122"/>
                <a:sym typeface="+mn-ea"/>
              </a:rPr>
              <a:t>成绩</a:t>
            </a:r>
            <a:r>
              <a:rPr lang="en-US" altLang="zh-CN" sz="2200">
                <a:latin typeface="微软雅黑" charset="-122"/>
                <a:ea typeface="微软雅黑" charset="-122"/>
                <a:sym typeface="+mn-ea"/>
              </a:rPr>
              <a:t>&gt;100</a:t>
            </a:r>
            <a:endParaRPr lang="en-US" altLang="zh-CN" sz="22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500"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nodeType="withEffect">
                                  <p:stCondLst>
                                    <p:cond delay="0"/>
                                  </p:stCondLst>
                                  <p:childTnLst>
                                    <p:set>
                                      <p:cBhvr>
                                        <p:cTn id="14" dur="500"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par>
                                <p:cTn id="16" presetID="4" presetClass="entr" presetSubtype="16" fill="hold" nodeType="withEffect">
                                  <p:stCondLst>
                                    <p:cond delay="0"/>
                                  </p:stCondLst>
                                  <p:childTnLst>
                                    <p:set>
                                      <p:cBhvr>
                                        <p:cTn id="17" dur="500" fill="hold">
                                          <p:stCondLst>
                                            <p:cond delay="0"/>
                                          </p:stCondLst>
                                        </p:cTn>
                                        <p:tgtEl>
                                          <p:spTgt spid="5"/>
                                        </p:tgtEl>
                                        <p:attrNameLst>
                                          <p:attrName>style.visibility</p:attrName>
                                        </p:attrNameLst>
                                      </p:cBhvr>
                                      <p:to>
                                        <p:strVal val="visible"/>
                                      </p:to>
                                    </p:set>
                                    <p:animEffect transition="in" filter="box(in)">
                                      <p:cBhvr>
                                        <p:cTn id="18" dur="500"/>
                                        <p:tgtEl>
                                          <p:spTgt spid="5"/>
                                        </p:tgtEl>
                                      </p:cBhvr>
                                    </p:animEffect>
                                  </p:childTnLst>
                                </p:cTn>
                              </p:par>
                              <p:par>
                                <p:cTn id="19" presetID="4" presetClass="entr" presetSubtype="16" fill="hold" nodeType="withEffect">
                                  <p:stCondLst>
                                    <p:cond delay="0"/>
                                  </p:stCondLst>
                                  <p:childTnLst>
                                    <p:set>
                                      <p:cBhvr>
                                        <p:cTn id="20" dur="500"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par>
                                <p:cTn id="22" presetID="4" presetClass="entr" presetSubtype="16" fill="hold" nodeType="withEffect">
                                  <p:stCondLst>
                                    <p:cond delay="0"/>
                                  </p:stCondLst>
                                  <p:childTnLst>
                                    <p:set>
                                      <p:cBhvr>
                                        <p:cTn id="23" dur="500" fill="hold">
                                          <p:stCondLst>
                                            <p:cond delay="0"/>
                                          </p:stCondLst>
                                        </p:cTn>
                                        <p:tgtEl>
                                          <p:spTgt spid="8"/>
                                        </p:tgtEl>
                                        <p:attrNameLst>
                                          <p:attrName>style.visibility</p:attrName>
                                        </p:attrNameLst>
                                      </p:cBhvr>
                                      <p:to>
                                        <p:strVal val="visible"/>
                                      </p:to>
                                    </p:set>
                                    <p:animEffect transition="in" filter="box(in)">
                                      <p:cBhvr>
                                        <p:cTn id="24" dur="500"/>
                                        <p:tgtEl>
                                          <p:spTgt spid="8"/>
                                        </p:tgtEl>
                                      </p:cBhvr>
                                    </p:animEffect>
                                  </p:childTnLst>
                                </p:cTn>
                              </p:par>
                              <p:par>
                                <p:cTn id="25" presetID="4" presetClass="entr" presetSubtype="16" fill="hold" grpId="0" nodeType="withEffect">
                                  <p:stCondLst>
                                    <p:cond delay="0"/>
                                  </p:stCondLst>
                                  <p:childTnLst>
                                    <p:set>
                                      <p:cBhvr>
                                        <p:cTn id="26" dur="500"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par>
                                <p:cTn id="28" presetID="4" presetClass="entr" presetSubtype="16" fill="hold" nodeType="withEffect">
                                  <p:stCondLst>
                                    <p:cond delay="0"/>
                                  </p:stCondLst>
                                  <p:childTnLst>
                                    <p:set>
                                      <p:cBhvr>
                                        <p:cTn id="29" dur="500"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par>
                                <p:cTn id="31" presetID="4" presetClass="entr" presetSubtype="16" fill="hold" nodeType="withEffect">
                                  <p:stCondLst>
                                    <p:cond delay="0"/>
                                  </p:stCondLst>
                                  <p:childTnLst>
                                    <p:set>
                                      <p:cBhvr>
                                        <p:cTn id="32" dur="500" fill="hold">
                                          <p:stCondLst>
                                            <p:cond delay="0"/>
                                          </p:stCondLst>
                                        </p:cTn>
                                        <p:tgtEl>
                                          <p:spTgt spid="14"/>
                                        </p:tgtEl>
                                        <p:attrNameLst>
                                          <p:attrName>style.visibility</p:attrName>
                                        </p:attrNameLst>
                                      </p:cBhvr>
                                      <p:to>
                                        <p:strVal val="visible"/>
                                      </p:to>
                                    </p:set>
                                    <p:animEffect transition="in" filter="box(i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500" fill="hold">
                                          <p:stCondLst>
                                            <p:cond delay="0"/>
                                          </p:stCondLst>
                                        </p:cTn>
                                        <p:tgtEl>
                                          <p:spTgt spid="16"/>
                                        </p:tgtEl>
                                        <p:attrNameLst>
                                          <p:attrName>style.visibility</p:attrName>
                                        </p:attrNameLst>
                                      </p:cBhvr>
                                      <p:to>
                                        <p:strVal val="visible"/>
                                      </p:to>
                                    </p:set>
                                    <p:animEffect transition="in" filter="box(in)">
                                      <p:cBhvr>
                                        <p:cTn id="38" dur="500"/>
                                        <p:tgtEl>
                                          <p:spTgt spid="16"/>
                                        </p:tgtEl>
                                      </p:cBhvr>
                                    </p:animEffect>
                                  </p:childTnLst>
                                </p:cTn>
                              </p:par>
                              <p:par>
                                <p:cTn id="39" presetID="4" presetClass="entr" presetSubtype="16" fill="hold" grpId="0" nodeType="withEffect">
                                  <p:stCondLst>
                                    <p:cond delay="0"/>
                                  </p:stCondLst>
                                  <p:childTnLst>
                                    <p:set>
                                      <p:cBhvr>
                                        <p:cTn id="40" dur="500" fill="hold">
                                          <p:stCondLst>
                                            <p:cond delay="0"/>
                                          </p:stCondLst>
                                        </p:cTn>
                                        <p:tgtEl>
                                          <p:spTgt spid="18"/>
                                        </p:tgtEl>
                                        <p:attrNameLst>
                                          <p:attrName>style.visibility</p:attrName>
                                        </p:attrNameLst>
                                      </p:cBhvr>
                                      <p:to>
                                        <p:strVal val="visible"/>
                                      </p:to>
                                    </p:set>
                                    <p:animEffect transition="in" filter="box(in)">
                                      <p:cBhvr>
                                        <p:cTn id="41" dur="500"/>
                                        <p:tgtEl>
                                          <p:spTgt spid="18"/>
                                        </p:tgtEl>
                                      </p:cBhvr>
                                    </p:animEffect>
                                  </p:childTnLst>
                                </p:cTn>
                              </p:par>
                              <p:par>
                                <p:cTn id="42" presetID="4" presetClass="entr" presetSubtype="16" fill="hold" grpId="0" nodeType="withEffect">
                                  <p:stCondLst>
                                    <p:cond delay="0"/>
                                  </p:stCondLst>
                                  <p:childTnLst>
                                    <p:set>
                                      <p:cBhvr>
                                        <p:cTn id="43" dur="500" fill="hold">
                                          <p:stCondLst>
                                            <p:cond delay="0"/>
                                          </p:stCondLst>
                                        </p:cTn>
                                        <p:tgtEl>
                                          <p:spTgt spid="10"/>
                                        </p:tgtEl>
                                        <p:attrNameLst>
                                          <p:attrName>style.visibility</p:attrName>
                                        </p:attrNameLst>
                                      </p:cBhvr>
                                      <p:to>
                                        <p:strVal val="visible"/>
                                      </p:to>
                                    </p:set>
                                    <p:animEffect transition="in" filter="box(in)">
                                      <p:cBhvr>
                                        <p:cTn id="44" dur="500"/>
                                        <p:tgtEl>
                                          <p:spTgt spid="10"/>
                                        </p:tgtEl>
                                      </p:cBhvr>
                                    </p:animEffect>
                                  </p:childTnLst>
                                </p:cTn>
                              </p:par>
                              <p:par>
                                <p:cTn id="45" presetID="4" presetClass="entr" presetSubtype="16" fill="hold" nodeType="withEffect">
                                  <p:stCondLst>
                                    <p:cond delay="0"/>
                                  </p:stCondLst>
                                  <p:childTnLst>
                                    <p:set>
                                      <p:cBhvr>
                                        <p:cTn id="46" dur="500" fill="hold">
                                          <p:stCondLst>
                                            <p:cond delay="0"/>
                                          </p:stCondLst>
                                        </p:cTn>
                                        <p:tgtEl>
                                          <p:spTgt spid="9"/>
                                        </p:tgtEl>
                                        <p:attrNameLst>
                                          <p:attrName>style.visibility</p:attrName>
                                        </p:attrNameLst>
                                      </p:cBhvr>
                                      <p:to>
                                        <p:strVal val="visible"/>
                                      </p:to>
                                    </p:set>
                                    <p:animEffect transition="in" filter="box(i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1" grpId="0"/>
      <p:bldP spid="1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85160" y="1537335"/>
            <a:ext cx="7052310" cy="189166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在输入条件规定了输入值的</a:t>
            </a:r>
            <a:r>
              <a:rPr lang="zh-CN" altLang="en-US" sz="2600">
                <a:solidFill>
                  <a:srgbClr val="BF1229"/>
                </a:solidFill>
                <a:latin typeface="微软雅黑" charset="-122"/>
                <a:ea typeface="微软雅黑" charset="-122"/>
                <a:sym typeface="+mn-ea"/>
              </a:rPr>
              <a:t>集合</a:t>
            </a:r>
            <a:r>
              <a:rPr lang="zh-CN" altLang="en-US" sz="2600">
                <a:latin typeface="微软雅黑" charset="-122"/>
                <a:ea typeface="微软雅黑" charset="-122"/>
                <a:sym typeface="+mn-ea"/>
              </a:rPr>
              <a:t>或规定了“</a:t>
            </a:r>
            <a:r>
              <a:rPr lang="zh-CN" altLang="en-US" sz="2600">
                <a:solidFill>
                  <a:srgbClr val="BF1229"/>
                </a:solidFill>
                <a:latin typeface="微软雅黑" charset="-122"/>
                <a:ea typeface="微软雅黑" charset="-122"/>
                <a:sym typeface="+mn-ea"/>
              </a:rPr>
              <a:t>必须如何”</a:t>
            </a:r>
            <a:r>
              <a:rPr lang="zh-CN" altLang="en-US" sz="2600">
                <a:latin typeface="微软雅黑" charset="-122"/>
                <a:ea typeface="微软雅黑" charset="-122"/>
                <a:sym typeface="+mn-ea"/>
              </a:rPr>
              <a:t>的条件的情况下，我们可以确定</a:t>
            </a:r>
            <a:r>
              <a:rPr lang="zh-CN" altLang="en-US" sz="2600">
                <a:solidFill>
                  <a:srgbClr val="1691B5"/>
                </a:solidFill>
                <a:latin typeface="微软雅黑" charset="-122"/>
                <a:ea typeface="微软雅黑" charset="-122"/>
                <a:sym typeface="+mn-ea"/>
              </a:rPr>
              <a:t>一个有效</a:t>
            </a:r>
            <a:r>
              <a:rPr lang="zh-CN" altLang="en-US" sz="2600">
                <a:latin typeface="微软雅黑" charset="-122"/>
                <a:ea typeface="微软雅黑" charset="-122"/>
                <a:sym typeface="+mn-ea"/>
              </a:rPr>
              <a:t>等价类和</a:t>
            </a:r>
            <a:r>
              <a:rPr lang="zh-CN" altLang="en-US" sz="2600">
                <a:solidFill>
                  <a:srgbClr val="1691B5"/>
                </a:solidFill>
                <a:latin typeface="微软雅黑" charset="-122"/>
                <a:ea typeface="微软雅黑" charset="-122"/>
                <a:sym typeface="+mn-ea"/>
              </a:rPr>
              <a:t>一个无效</a:t>
            </a:r>
            <a:r>
              <a:rPr lang="zh-CN" altLang="en-US" sz="2600">
                <a:latin typeface="微软雅黑" charset="-122"/>
                <a:ea typeface="微软雅黑" charset="-122"/>
                <a:sym typeface="+mn-ea"/>
              </a:rPr>
              <a:t>等价类。</a:t>
            </a:r>
            <a:endParaRPr lang="zh-CN" altLang="en-US" sz="2600">
              <a:latin typeface="微软雅黑" charset="-122"/>
              <a:ea typeface="微软雅黑" charset="-122"/>
              <a:sym typeface="+mn-ea"/>
            </a:endParaRPr>
          </a:p>
        </p:txBody>
      </p:sp>
      <p:sp>
        <p:nvSpPr>
          <p:cNvPr id="15" name="椭圆 14"/>
          <p:cNvSpPr/>
          <p:nvPr/>
        </p:nvSpPr>
        <p:spPr>
          <a:xfrm>
            <a:off x="1539240" y="1694815"/>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17" name="椭圆 16"/>
          <p:cNvSpPr/>
          <p:nvPr/>
        </p:nvSpPr>
        <p:spPr>
          <a:xfrm>
            <a:off x="1539240" y="4009390"/>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22" name="矩形 21"/>
          <p:cNvSpPr/>
          <p:nvPr/>
        </p:nvSpPr>
        <p:spPr>
          <a:xfrm>
            <a:off x="3198495" y="3889375"/>
            <a:ext cx="6934200" cy="189166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程序用户名必须以字母</a:t>
            </a:r>
            <a:r>
              <a:rPr lang="zh-CN" altLang="en-US" sz="2600">
                <a:latin typeface="微软雅黑" charset="-122"/>
                <a:ea typeface="微软雅黑" charset="-122"/>
                <a:sym typeface="+mn-ea"/>
              </a:rPr>
              <a:t>开头</a:t>
            </a:r>
            <a:endParaRPr lang="zh-CN" altLang="en-US"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一个有效等价类： </a:t>
            </a:r>
            <a:r>
              <a:rPr lang="zh-CN" altLang="en-US" sz="2600">
                <a:latin typeface="微软雅黑" charset="-122"/>
                <a:ea typeface="微软雅黑" charset="-122"/>
                <a:sym typeface="+mn-ea"/>
              </a:rPr>
              <a:t>用户名以字母开头</a:t>
            </a:r>
            <a:endParaRPr lang="en-US" altLang="zh-CN"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一个无效等价类： </a:t>
            </a:r>
            <a:r>
              <a:rPr lang="zh-CN" altLang="en-US" sz="2600">
                <a:latin typeface="微软雅黑" charset="-122"/>
                <a:ea typeface="微软雅黑" charset="-122"/>
                <a:sym typeface="+mn-ea"/>
              </a:rPr>
              <a:t>用户名不以字母开头</a:t>
            </a:r>
            <a:r>
              <a:rPr lang="en-US" altLang="zh-CN" sz="2600">
                <a:latin typeface="微软雅黑" charset="-122"/>
                <a:ea typeface="微软雅黑" charset="-122"/>
                <a:sym typeface="+mn-ea"/>
              </a:rPr>
              <a:t> </a:t>
            </a:r>
            <a:endParaRPr lang="en-US" altLang="zh-CN"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linds(horizontal)">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linds(horizontal)">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98495" y="1470025"/>
            <a:ext cx="6934200" cy="189166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在规定了输入数据</a:t>
            </a:r>
            <a:r>
              <a:rPr lang="zh-CN" altLang="en-US" sz="2600">
                <a:solidFill>
                  <a:srgbClr val="BF1229"/>
                </a:solidFill>
                <a:latin typeface="微软雅黑" charset="-122"/>
                <a:ea typeface="微软雅黑" charset="-122"/>
                <a:sym typeface="+mn-ea"/>
              </a:rPr>
              <a:t>必须遵守</a:t>
            </a:r>
            <a:r>
              <a:rPr lang="zh-CN" altLang="en-US" sz="2600">
                <a:latin typeface="微软雅黑" charset="-122"/>
                <a:ea typeface="微软雅黑" charset="-122"/>
                <a:sym typeface="+mn-ea"/>
              </a:rPr>
              <a:t>的规则的情况下，可以确定</a:t>
            </a:r>
            <a:r>
              <a:rPr lang="zh-CN" altLang="en-US" sz="2600">
                <a:solidFill>
                  <a:srgbClr val="1691B5"/>
                </a:solidFill>
                <a:latin typeface="微软雅黑" charset="-122"/>
                <a:ea typeface="微软雅黑" charset="-122"/>
                <a:sym typeface="+mn-ea"/>
              </a:rPr>
              <a:t>一个有效</a:t>
            </a:r>
            <a:r>
              <a:rPr lang="zh-CN" altLang="en-US" sz="2600">
                <a:latin typeface="微软雅黑" charset="-122"/>
                <a:ea typeface="微软雅黑" charset="-122"/>
                <a:sym typeface="+mn-ea"/>
              </a:rPr>
              <a:t>等价类（符合规则）和</a:t>
            </a:r>
            <a:r>
              <a:rPr lang="zh-CN" altLang="en-US" sz="2600">
                <a:solidFill>
                  <a:srgbClr val="1691B5"/>
                </a:solidFill>
                <a:latin typeface="微软雅黑" charset="-122"/>
                <a:ea typeface="微软雅黑" charset="-122"/>
                <a:sym typeface="+mn-ea"/>
              </a:rPr>
              <a:t>若干个无效</a:t>
            </a:r>
            <a:r>
              <a:rPr lang="zh-CN" altLang="en-US" sz="2600">
                <a:latin typeface="微软雅黑" charset="-122"/>
                <a:ea typeface="微软雅黑" charset="-122"/>
                <a:sym typeface="+mn-ea"/>
              </a:rPr>
              <a:t>等价类（从不同角度违反</a:t>
            </a:r>
            <a:r>
              <a:rPr lang="zh-CN" altLang="en-US" sz="2600">
                <a:latin typeface="微软雅黑" charset="-122"/>
                <a:ea typeface="微软雅黑" charset="-122"/>
                <a:sym typeface="+mn-ea"/>
              </a:rPr>
              <a:t>规则）。</a:t>
            </a:r>
            <a:endParaRPr lang="zh-CN" altLang="en-US" sz="2600">
              <a:latin typeface="微软雅黑" charset="-122"/>
              <a:ea typeface="微软雅黑" charset="-122"/>
              <a:sym typeface="+mn-ea"/>
            </a:endParaRPr>
          </a:p>
        </p:txBody>
      </p:sp>
      <p:sp>
        <p:nvSpPr>
          <p:cNvPr id="15" name="椭圆 14"/>
          <p:cNvSpPr/>
          <p:nvPr/>
        </p:nvSpPr>
        <p:spPr>
          <a:xfrm>
            <a:off x="1539240" y="1638300"/>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17" name="椭圆 16"/>
          <p:cNvSpPr/>
          <p:nvPr/>
        </p:nvSpPr>
        <p:spPr>
          <a:xfrm>
            <a:off x="1539240" y="4009390"/>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22" name="矩形 21"/>
          <p:cNvSpPr/>
          <p:nvPr/>
        </p:nvSpPr>
        <p:spPr>
          <a:xfrm>
            <a:off x="3198495" y="3864610"/>
            <a:ext cx="7546975" cy="249174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手机号必须是1开头的11位数字</a:t>
            </a:r>
            <a:endParaRPr lang="zh-CN" altLang="en-US"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一个有效等价类： </a:t>
            </a:r>
            <a:r>
              <a:rPr lang="en-US" altLang="zh-CN" sz="2600">
                <a:latin typeface="微软雅黑" charset="-122"/>
                <a:ea typeface="微软雅黑" charset="-122"/>
                <a:sym typeface="+mn-ea"/>
              </a:rPr>
              <a:t>1</a:t>
            </a:r>
            <a:r>
              <a:rPr lang="zh-CN" altLang="en-US" sz="2600">
                <a:latin typeface="微软雅黑" charset="-122"/>
                <a:ea typeface="微软雅黑" charset="-122"/>
                <a:sym typeface="+mn-ea"/>
              </a:rPr>
              <a:t>开头的</a:t>
            </a:r>
            <a:r>
              <a:rPr lang="en-US" altLang="zh-CN" sz="2600">
                <a:latin typeface="微软雅黑" charset="-122"/>
                <a:ea typeface="微软雅黑" charset="-122"/>
                <a:sym typeface="+mn-ea"/>
              </a:rPr>
              <a:t>11</a:t>
            </a:r>
            <a:r>
              <a:rPr lang="zh-CN" altLang="en-US" sz="2600">
                <a:latin typeface="微软雅黑" charset="-122"/>
                <a:ea typeface="微软雅黑" charset="-122"/>
                <a:sym typeface="+mn-ea"/>
              </a:rPr>
              <a:t>位数字字符</a:t>
            </a:r>
            <a:endParaRPr lang="en-US" altLang="zh-CN"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若干个无效等价类： 从不同角度违反这个输入规则</a:t>
            </a:r>
            <a:endParaRPr lang="zh-CN" altLang="en-US" sz="2600">
              <a:latin typeface="微软雅黑" charset="-122"/>
              <a:ea typeface="微软雅黑" charset="-122"/>
              <a:sym typeface="+mn-ea"/>
            </a:endParaRPr>
          </a:p>
        </p:txBody>
      </p:sp>
      <p:sp>
        <p:nvSpPr>
          <p:cNvPr id="3" name="文本框 2"/>
          <p:cNvSpPr txBox="1"/>
          <p:nvPr/>
        </p:nvSpPr>
        <p:spPr>
          <a:xfrm>
            <a:off x="6299200" y="5781675"/>
            <a:ext cx="423164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FF0000"/>
                </a:solidFill>
                <a:latin typeface="微软雅黑" charset="-122"/>
                <a:ea typeface="微软雅黑" charset="-122"/>
                <a:sym typeface="+mn-ea"/>
              </a:rPr>
              <a:t>要充分考虑是否可以拆分</a:t>
            </a:r>
            <a:endParaRPr lang="zh-CN" altLang="en-US" sz="2600">
              <a:solidFill>
                <a:srgbClr val="FF0000"/>
              </a:solidFill>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linds(horizontal)">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linds(horizontal)">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4</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98495" y="1420495"/>
            <a:ext cx="7412990" cy="189166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在规定了</a:t>
            </a:r>
            <a:r>
              <a:rPr lang="zh-CN" altLang="en-US" sz="2600">
                <a:solidFill>
                  <a:srgbClr val="BF1229"/>
                </a:solidFill>
                <a:latin typeface="微软雅黑" charset="-122"/>
                <a:ea typeface="微软雅黑" charset="-122"/>
                <a:sym typeface="+mn-ea"/>
              </a:rPr>
              <a:t>一组输入</a:t>
            </a:r>
            <a:r>
              <a:rPr lang="zh-CN" altLang="en-US" sz="2600">
                <a:latin typeface="微软雅黑" charset="-122"/>
                <a:ea typeface="微软雅黑" charset="-122"/>
                <a:sym typeface="+mn-ea"/>
              </a:rPr>
              <a:t>数据（包含</a:t>
            </a:r>
            <a:r>
              <a:rPr lang="en-US" altLang="zh-CN" sz="2600">
                <a:latin typeface="微软雅黑" charset="-122"/>
                <a:ea typeface="微软雅黑" charset="-122"/>
                <a:sym typeface="+mn-ea"/>
              </a:rPr>
              <a:t>n</a:t>
            </a:r>
            <a:r>
              <a:rPr lang="zh-CN" altLang="en-US" sz="2600">
                <a:latin typeface="微软雅黑" charset="-122"/>
                <a:ea typeface="微软雅黑" charset="-122"/>
                <a:sym typeface="+mn-ea"/>
              </a:rPr>
              <a:t>个输入值），并且程序要对每一个输入值</a:t>
            </a:r>
            <a:r>
              <a:rPr lang="zh-CN" altLang="en-US" sz="2600">
                <a:solidFill>
                  <a:srgbClr val="BF1229"/>
                </a:solidFill>
                <a:latin typeface="微软雅黑" charset="-122"/>
                <a:ea typeface="微软雅黑" charset="-122"/>
                <a:sym typeface="+mn-ea"/>
              </a:rPr>
              <a:t>分别进行处理</a:t>
            </a:r>
            <a:r>
              <a:rPr lang="zh-CN" altLang="en-US" sz="2600">
                <a:latin typeface="微软雅黑" charset="-122"/>
                <a:ea typeface="微软雅黑" charset="-122"/>
                <a:sym typeface="+mn-ea"/>
              </a:rPr>
              <a:t>的情况，我们可以确定</a:t>
            </a:r>
            <a:r>
              <a:rPr lang="en-US" altLang="zh-CN" sz="2600">
                <a:solidFill>
                  <a:srgbClr val="1691B5"/>
                </a:solidFill>
                <a:latin typeface="微软雅黑" charset="-122"/>
                <a:ea typeface="微软雅黑" charset="-122"/>
                <a:sym typeface="+mn-ea"/>
              </a:rPr>
              <a:t>n</a:t>
            </a:r>
            <a:r>
              <a:rPr lang="zh-CN" altLang="en-US" sz="2600">
                <a:solidFill>
                  <a:srgbClr val="1691B5"/>
                </a:solidFill>
                <a:latin typeface="微软雅黑" charset="-122"/>
                <a:ea typeface="微软雅黑" charset="-122"/>
                <a:sym typeface="+mn-ea"/>
              </a:rPr>
              <a:t>个有效</a:t>
            </a:r>
            <a:r>
              <a:rPr lang="zh-CN" altLang="en-US" sz="2600">
                <a:latin typeface="微软雅黑" charset="-122"/>
                <a:ea typeface="微软雅黑" charset="-122"/>
                <a:sym typeface="+mn-ea"/>
              </a:rPr>
              <a:t>等价类和</a:t>
            </a:r>
            <a:r>
              <a:rPr lang="zh-CN" altLang="en-US" sz="2600">
                <a:solidFill>
                  <a:srgbClr val="1691B5"/>
                </a:solidFill>
                <a:latin typeface="微软雅黑" charset="-122"/>
                <a:ea typeface="微软雅黑" charset="-122"/>
                <a:sym typeface="+mn-ea"/>
              </a:rPr>
              <a:t>一个无效</a:t>
            </a:r>
            <a:r>
              <a:rPr lang="zh-CN" altLang="en-US" sz="2600">
                <a:latin typeface="微软雅黑" charset="-122"/>
                <a:ea typeface="微软雅黑" charset="-122"/>
                <a:sym typeface="+mn-ea"/>
              </a:rPr>
              <a:t>等价类。</a:t>
            </a:r>
            <a:endParaRPr lang="zh-CN" altLang="en-US" sz="2600">
              <a:latin typeface="微软雅黑" charset="-122"/>
              <a:ea typeface="微软雅黑" charset="-122"/>
              <a:sym typeface="+mn-ea"/>
            </a:endParaRPr>
          </a:p>
        </p:txBody>
      </p:sp>
      <p:sp>
        <p:nvSpPr>
          <p:cNvPr id="15" name="椭圆 14"/>
          <p:cNvSpPr/>
          <p:nvPr/>
        </p:nvSpPr>
        <p:spPr>
          <a:xfrm>
            <a:off x="1539240" y="1638300"/>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17" name="椭圆 16"/>
          <p:cNvSpPr/>
          <p:nvPr/>
        </p:nvSpPr>
        <p:spPr>
          <a:xfrm>
            <a:off x="1539240" y="3912235"/>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22" name="矩形 21"/>
          <p:cNvSpPr/>
          <p:nvPr/>
        </p:nvSpPr>
        <p:spPr>
          <a:xfrm>
            <a:off x="3198495" y="3780790"/>
            <a:ext cx="7412990" cy="249174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输入条件说明学生的学位可分为学士、硕士、博士三种</a:t>
            </a:r>
            <a:endParaRPr lang="zh-CN" altLang="en-US"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en-US" altLang="zh-CN" sz="2600">
                <a:latin typeface="微软雅黑" charset="-122"/>
                <a:ea typeface="微软雅黑" charset="-122"/>
                <a:sym typeface="+mn-ea"/>
              </a:rPr>
              <a:t>3</a:t>
            </a:r>
            <a:r>
              <a:rPr lang="zh-CN" altLang="en-US" sz="2600">
                <a:latin typeface="微软雅黑" charset="-122"/>
                <a:ea typeface="微软雅黑" charset="-122"/>
                <a:sym typeface="+mn-ea"/>
              </a:rPr>
              <a:t>个有效等价类： 学士、博士、硕士</a:t>
            </a:r>
            <a:endParaRPr lang="en-US" altLang="zh-CN"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en-US" altLang="zh-CN" sz="2600">
                <a:latin typeface="微软雅黑" charset="-122"/>
                <a:ea typeface="微软雅黑" charset="-122"/>
                <a:sym typeface="+mn-ea"/>
              </a:rPr>
              <a:t>1</a:t>
            </a:r>
            <a:r>
              <a:rPr lang="zh-CN" altLang="en-US" sz="2600">
                <a:latin typeface="微软雅黑" charset="-122"/>
                <a:ea typeface="微软雅黑" charset="-122"/>
                <a:sym typeface="+mn-ea"/>
              </a:rPr>
              <a:t>个无效等价类： 三种学位之外的任何学位</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linds(horizontal)">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linds(horizontal)">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5</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98495" y="1784350"/>
            <a:ext cx="6934200" cy="129159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在输入数据是一个</a:t>
            </a:r>
            <a:r>
              <a:rPr lang="zh-CN" altLang="en-US" sz="2600">
                <a:solidFill>
                  <a:srgbClr val="BF1229"/>
                </a:solidFill>
                <a:latin typeface="微软雅黑" charset="-122"/>
                <a:ea typeface="微软雅黑" charset="-122"/>
                <a:sym typeface="+mn-ea"/>
              </a:rPr>
              <a:t>布尔值</a:t>
            </a:r>
            <a:r>
              <a:rPr lang="zh-CN" altLang="en-US" sz="2600">
                <a:latin typeface="微软雅黑" charset="-122"/>
                <a:ea typeface="微软雅黑" charset="-122"/>
                <a:sym typeface="+mn-ea"/>
              </a:rPr>
              <a:t>时，可以确定</a:t>
            </a:r>
            <a:r>
              <a:rPr lang="zh-CN" altLang="en-US" sz="2600">
                <a:solidFill>
                  <a:srgbClr val="1691B5"/>
                </a:solidFill>
                <a:latin typeface="微软雅黑" charset="-122"/>
                <a:ea typeface="微软雅黑" charset="-122"/>
                <a:sym typeface="+mn-ea"/>
              </a:rPr>
              <a:t>一个有效</a:t>
            </a:r>
            <a:r>
              <a:rPr lang="zh-CN" altLang="en-US" sz="2600">
                <a:latin typeface="微软雅黑" charset="-122"/>
                <a:ea typeface="微软雅黑" charset="-122"/>
                <a:sym typeface="+mn-ea"/>
              </a:rPr>
              <a:t>等价类和</a:t>
            </a:r>
            <a:r>
              <a:rPr lang="zh-CN" altLang="en-US" sz="2600">
                <a:solidFill>
                  <a:srgbClr val="1691B5"/>
                </a:solidFill>
                <a:latin typeface="微软雅黑" charset="-122"/>
                <a:ea typeface="微软雅黑" charset="-122"/>
                <a:sym typeface="+mn-ea"/>
              </a:rPr>
              <a:t>一个无效</a:t>
            </a:r>
            <a:r>
              <a:rPr lang="zh-CN" altLang="en-US" sz="2600">
                <a:latin typeface="微软雅黑" charset="-122"/>
                <a:ea typeface="微软雅黑" charset="-122"/>
                <a:sym typeface="+mn-ea"/>
              </a:rPr>
              <a:t>等价类。</a:t>
            </a:r>
            <a:endParaRPr lang="zh-CN" altLang="en-US" sz="2600">
              <a:latin typeface="微软雅黑" charset="-122"/>
              <a:ea typeface="微软雅黑" charset="-122"/>
              <a:sym typeface="+mn-ea"/>
            </a:endParaRPr>
          </a:p>
        </p:txBody>
      </p:sp>
      <p:sp>
        <p:nvSpPr>
          <p:cNvPr id="15" name="椭圆 14"/>
          <p:cNvSpPr/>
          <p:nvPr/>
        </p:nvSpPr>
        <p:spPr>
          <a:xfrm>
            <a:off x="1539240" y="1779905"/>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17" name="椭圆 16"/>
          <p:cNvSpPr/>
          <p:nvPr/>
        </p:nvSpPr>
        <p:spPr>
          <a:xfrm>
            <a:off x="1539240" y="3883025"/>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22" name="矩形 21"/>
          <p:cNvSpPr/>
          <p:nvPr/>
        </p:nvSpPr>
        <p:spPr>
          <a:xfrm>
            <a:off x="3198495" y="3780790"/>
            <a:ext cx="6934200" cy="249174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在一个软件注册过程中，用户需要接受或拒绝一份服务协议（单选的选中</a:t>
            </a:r>
            <a:r>
              <a:rPr lang="zh-CN" altLang="en-US" sz="2600">
                <a:latin typeface="微软雅黑" charset="-122"/>
                <a:ea typeface="微软雅黑" charset="-122"/>
                <a:sym typeface="+mn-ea"/>
              </a:rPr>
              <a:t>与不选</a:t>
            </a:r>
            <a:r>
              <a:rPr lang="zh-CN" altLang="en-US" sz="2600">
                <a:latin typeface="微软雅黑" charset="-122"/>
                <a:ea typeface="微软雅黑" charset="-122"/>
                <a:sym typeface="+mn-ea"/>
              </a:rPr>
              <a:t>中）</a:t>
            </a:r>
            <a:endParaRPr lang="zh-CN" altLang="en-US"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一个有效等价类： 用户选择“接受”协议</a:t>
            </a:r>
            <a:endParaRPr lang="zh-CN" altLang="en-US"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一个无效等价类： 用户选择“拒绝”协议</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linds(horizontal)">
                                      <p:cBhvr>
                                        <p:cTn id="12" dur="500"/>
                                        <p:tgtEl>
                                          <p:spTgt spid="2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blinds(horizontal)">
                                      <p:cBhvr>
                                        <p:cTn id="15"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等价类的划分</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原</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则</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a:xfrm>
            <a:off x="9230995" y="657479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3" name="表格 2"/>
          <p:cNvGraphicFramePr/>
          <p:nvPr>
            <p:custDataLst>
              <p:tags r:id="rId1"/>
            </p:custDataLst>
          </p:nvPr>
        </p:nvGraphicFramePr>
        <p:xfrm>
          <a:off x="1189990" y="1345565"/>
          <a:ext cx="9915525" cy="4341495"/>
        </p:xfrm>
        <a:graphic>
          <a:graphicData uri="http://schemas.openxmlformats.org/drawingml/2006/table">
            <a:tbl>
              <a:tblPr firstRow="1" bandRow="1">
                <a:tableStyleId>{5C22544A-7EE6-4342-B048-85BDC9FD1C3A}</a:tableStyleId>
              </a:tblPr>
              <a:tblGrid>
                <a:gridCol w="3571240"/>
                <a:gridCol w="3225165"/>
                <a:gridCol w="3119120"/>
              </a:tblGrid>
              <a:tr h="381000">
                <a:tc>
                  <a:txBody>
                    <a:bodyPr/>
                    <a:p>
                      <a:pPr algn="ctr">
                        <a:buNone/>
                      </a:pPr>
                      <a:r>
                        <a:rPr lang="zh-CN" altLang="en-US" sz="2400">
                          <a:latin typeface="微软雅黑" charset="0"/>
                          <a:ea typeface="微软雅黑" charset="0"/>
                        </a:rPr>
                        <a:t>输入限制条件</a:t>
                      </a:r>
                      <a:endParaRPr lang="zh-CN" altLang="en-US" sz="2400">
                        <a:latin typeface="微软雅黑" charset="0"/>
                        <a:ea typeface="微软雅黑" charset="0"/>
                      </a:endParaRPr>
                    </a:p>
                  </a:txBody>
                  <a:tcPr anchor="ctr" anchorCtr="0"/>
                </a:tc>
                <a:tc gridSpan="2">
                  <a:txBody>
                    <a:bodyPr/>
                    <a:p>
                      <a:pPr algn="ctr">
                        <a:buNone/>
                      </a:pPr>
                      <a:r>
                        <a:rPr lang="zh-CN" altLang="en-US" sz="2400">
                          <a:latin typeface="微软雅黑" charset="0"/>
                          <a:ea typeface="微软雅黑" charset="0"/>
                        </a:rPr>
                        <a:t>划分等价类原则</a:t>
                      </a:r>
                      <a:endParaRPr lang="zh-CN" altLang="en-US" sz="2400">
                        <a:latin typeface="微软雅黑" charset="0"/>
                        <a:ea typeface="微软雅黑" charset="0"/>
                      </a:endParaRPr>
                    </a:p>
                  </a:txBody>
                  <a:tcPr anchor="ctr" anchorCtr="0"/>
                </a:tc>
                <a:tc hMerge="1">
                  <a:tcPr/>
                </a:tc>
              </a:tr>
              <a:tr h="681355">
                <a:tc>
                  <a:txBody>
                    <a:bodyPr/>
                    <a:p>
                      <a:pPr algn="ctr">
                        <a:buNone/>
                      </a:pPr>
                      <a:r>
                        <a:rPr lang="zh-CN" altLang="en-US" sz="2400">
                          <a:solidFill>
                            <a:schemeClr val="bg2">
                              <a:lumMod val="25000"/>
                            </a:schemeClr>
                          </a:solidFill>
                          <a:latin typeface="微软雅黑" charset="0"/>
                          <a:ea typeface="微软雅黑" charset="0"/>
                          <a:cs typeface="微软雅黑" charset="0"/>
                        </a:rPr>
                        <a:t>数据个数</a:t>
                      </a:r>
                      <a:r>
                        <a:rPr lang="en-US" altLang="zh-CN" sz="2400">
                          <a:solidFill>
                            <a:schemeClr val="bg2">
                              <a:lumMod val="25000"/>
                            </a:schemeClr>
                          </a:solidFill>
                          <a:latin typeface="微软雅黑" charset="0"/>
                          <a:ea typeface="微软雅黑" charset="0"/>
                          <a:cs typeface="微软雅黑" charset="0"/>
                        </a:rPr>
                        <a:t>/</a:t>
                      </a:r>
                      <a:r>
                        <a:rPr lang="zh-CN" altLang="en-US" sz="2400">
                          <a:solidFill>
                            <a:schemeClr val="bg2">
                              <a:lumMod val="25000"/>
                            </a:schemeClr>
                          </a:solidFill>
                          <a:latin typeface="微软雅黑" charset="0"/>
                          <a:ea typeface="微软雅黑" charset="0"/>
                          <a:cs typeface="微软雅黑" charset="0"/>
                        </a:rPr>
                        <a:t>取值范围</a:t>
                      </a:r>
                      <a:endParaRPr lang="zh-CN" altLang="en-US" sz="2400">
                        <a:solidFill>
                          <a:schemeClr val="bg2">
                            <a:lumMod val="25000"/>
                          </a:schemeClr>
                        </a:solidFill>
                        <a:latin typeface="微软雅黑" charset="0"/>
                        <a:ea typeface="微软雅黑" charset="0"/>
                        <a:cs typeface="微软雅黑" charset="0"/>
                        <a:sym typeface="+mn-ea"/>
                      </a:endParaRPr>
                    </a:p>
                  </a:txBody>
                  <a:tcPr anchor="ctr" anchorCtr="0"/>
                </a:tc>
                <a:tc>
                  <a:txBody>
                    <a:bodyPr/>
                    <a:p>
                      <a:pPr algn="ctr">
                        <a:buNone/>
                      </a:pPr>
                      <a:r>
                        <a:rPr lang="en-US" altLang="zh-CN" sz="2400">
                          <a:solidFill>
                            <a:schemeClr val="bg2">
                              <a:lumMod val="25000"/>
                            </a:schemeClr>
                          </a:solidFill>
                          <a:latin typeface="微软雅黑" charset="0"/>
                          <a:ea typeface="微软雅黑" charset="0"/>
                          <a:cs typeface="微软雅黑" charset="0"/>
                        </a:rPr>
                        <a:t>1</a:t>
                      </a:r>
                      <a:r>
                        <a:rPr lang="zh-CN" altLang="en-US" sz="2400">
                          <a:solidFill>
                            <a:schemeClr val="bg2">
                              <a:lumMod val="25000"/>
                            </a:schemeClr>
                          </a:solidFill>
                          <a:latin typeface="微软雅黑" charset="0"/>
                          <a:ea typeface="微软雅黑" charset="0"/>
                          <a:cs typeface="微软雅黑" charset="0"/>
                        </a:rPr>
                        <a:t>个有效等价类</a:t>
                      </a:r>
                      <a:endParaRPr lang="zh-CN" altLang="en-US" sz="2400">
                        <a:solidFill>
                          <a:schemeClr val="bg2">
                            <a:lumMod val="25000"/>
                          </a:schemeClr>
                        </a:solidFill>
                        <a:latin typeface="微软雅黑" charset="0"/>
                        <a:ea typeface="微软雅黑" charset="0"/>
                        <a:cs typeface="微软雅黑" charset="0"/>
                      </a:endParaRPr>
                    </a:p>
                  </a:txBody>
                  <a:tcPr anchor="ctr" anchorCtr="0"/>
                </a:tc>
                <a:tc>
                  <a:txBody>
                    <a:bodyPr/>
                    <a:p>
                      <a:pPr algn="ctr">
                        <a:buNone/>
                      </a:pPr>
                      <a:endParaRPr lang="zh-CN" altLang="en-US" sz="2400">
                        <a:solidFill>
                          <a:schemeClr val="bg2">
                            <a:lumMod val="25000"/>
                          </a:schemeClr>
                        </a:solidFill>
                        <a:latin typeface="微软雅黑" charset="0"/>
                        <a:ea typeface="微软雅黑" charset="0"/>
                        <a:cs typeface="微软雅黑" charset="0"/>
                      </a:endParaRPr>
                    </a:p>
                    <a:p>
                      <a:pPr algn="ctr">
                        <a:buNone/>
                      </a:pPr>
                      <a:r>
                        <a:rPr lang="en-US" altLang="zh-CN" sz="2400">
                          <a:solidFill>
                            <a:schemeClr val="bg2">
                              <a:lumMod val="25000"/>
                            </a:schemeClr>
                          </a:solidFill>
                          <a:latin typeface="微软雅黑" charset="0"/>
                          <a:ea typeface="微软雅黑" charset="0"/>
                          <a:cs typeface="微软雅黑" charset="0"/>
                        </a:rPr>
                        <a:t>2</a:t>
                      </a:r>
                      <a:r>
                        <a:rPr lang="zh-CN" altLang="en-US" sz="2400">
                          <a:solidFill>
                            <a:schemeClr val="bg2">
                              <a:lumMod val="25000"/>
                            </a:schemeClr>
                          </a:solidFill>
                          <a:latin typeface="微软雅黑" charset="0"/>
                          <a:ea typeface="微软雅黑" charset="0"/>
                          <a:cs typeface="微软雅黑" charset="0"/>
                        </a:rPr>
                        <a:t>个无效等价类</a:t>
                      </a:r>
                      <a:endParaRPr lang="zh-CN" altLang="en-US" sz="2400">
                        <a:solidFill>
                          <a:schemeClr val="bg2">
                            <a:lumMod val="25000"/>
                          </a:schemeClr>
                        </a:solidFill>
                        <a:latin typeface="微软雅黑" charset="0"/>
                        <a:ea typeface="微软雅黑" charset="0"/>
                        <a:cs typeface="微软雅黑" charset="0"/>
                      </a:endParaRPr>
                    </a:p>
                    <a:p>
                      <a:pPr algn="ctr">
                        <a:buNone/>
                      </a:pPr>
                      <a:endParaRPr lang="zh-CN" altLang="en-US" sz="2400">
                        <a:solidFill>
                          <a:schemeClr val="bg2">
                            <a:lumMod val="25000"/>
                          </a:schemeClr>
                        </a:solidFill>
                        <a:latin typeface="微软雅黑" charset="0"/>
                        <a:ea typeface="微软雅黑" charset="0"/>
                        <a:cs typeface="微软雅黑" charset="0"/>
                      </a:endParaRPr>
                    </a:p>
                  </a:txBody>
                  <a:tcPr anchor="ctr" anchorCtr="0"/>
                </a:tc>
              </a:tr>
              <a:tr h="721360">
                <a:tc>
                  <a:txBody>
                    <a:bodyPr/>
                    <a:p>
                      <a:pPr algn="ctr">
                        <a:buNone/>
                      </a:pPr>
                      <a:r>
                        <a:rPr lang="zh-CN" altLang="en-US" sz="2400">
                          <a:solidFill>
                            <a:schemeClr val="bg2">
                              <a:lumMod val="25000"/>
                            </a:schemeClr>
                          </a:solidFill>
                          <a:latin typeface="微软雅黑" charset="0"/>
                          <a:ea typeface="微软雅黑" charset="0"/>
                          <a:cs typeface="微软雅黑" charset="0"/>
                          <a:sym typeface="+mn-ea"/>
                        </a:rPr>
                        <a:t>集合</a:t>
                      </a:r>
                      <a:r>
                        <a:rPr lang="en-US" altLang="zh-CN" sz="2400">
                          <a:solidFill>
                            <a:schemeClr val="bg2">
                              <a:lumMod val="25000"/>
                            </a:schemeClr>
                          </a:solidFill>
                          <a:latin typeface="微软雅黑" charset="0"/>
                          <a:ea typeface="微软雅黑" charset="0"/>
                          <a:cs typeface="微软雅黑" charset="0"/>
                          <a:sym typeface="+mn-ea"/>
                        </a:rPr>
                        <a:t>/</a:t>
                      </a:r>
                      <a:r>
                        <a:rPr lang="zh-CN" altLang="en-US" sz="2400">
                          <a:solidFill>
                            <a:schemeClr val="bg2">
                              <a:lumMod val="25000"/>
                            </a:schemeClr>
                          </a:solidFill>
                          <a:latin typeface="微软雅黑" charset="0"/>
                          <a:ea typeface="微软雅黑" charset="0"/>
                          <a:cs typeface="微软雅黑" charset="0"/>
                          <a:sym typeface="+mn-ea"/>
                        </a:rPr>
                        <a:t>输入条件必须如何</a:t>
                      </a:r>
                      <a:endParaRPr lang="zh-CN" altLang="en-US" sz="2400">
                        <a:solidFill>
                          <a:schemeClr val="bg2">
                            <a:lumMod val="25000"/>
                          </a:schemeClr>
                        </a:solidFill>
                        <a:latin typeface="微软雅黑" charset="0"/>
                        <a:ea typeface="微软雅黑" charset="0"/>
                        <a:cs typeface="微软雅黑" charset="0"/>
                        <a:sym typeface="+mn-ea"/>
                      </a:endParaRPr>
                    </a:p>
                  </a:txBody>
                  <a:tcPr anchor="ctr" anchorCtr="0"/>
                </a:tc>
                <a:tc>
                  <a:txBody>
                    <a:bodyPr/>
                    <a:p>
                      <a:pPr algn="ctr">
                        <a:buNone/>
                      </a:pPr>
                      <a:r>
                        <a:rPr lang="en-US" altLang="zh-CN" sz="2400">
                          <a:solidFill>
                            <a:schemeClr val="bg2">
                              <a:lumMod val="25000"/>
                            </a:schemeClr>
                          </a:solidFill>
                          <a:latin typeface="微软雅黑" charset="0"/>
                          <a:ea typeface="微软雅黑" charset="0"/>
                          <a:cs typeface="微软雅黑" charset="0"/>
                        </a:rPr>
                        <a:t>1</a:t>
                      </a:r>
                      <a:r>
                        <a:rPr lang="zh-CN" altLang="en-US" sz="2400">
                          <a:solidFill>
                            <a:schemeClr val="bg2">
                              <a:lumMod val="25000"/>
                            </a:schemeClr>
                          </a:solidFill>
                          <a:latin typeface="微软雅黑" charset="0"/>
                          <a:ea typeface="微软雅黑" charset="0"/>
                          <a:cs typeface="微软雅黑" charset="0"/>
                        </a:rPr>
                        <a:t>个有效等价类</a:t>
                      </a:r>
                      <a:endParaRPr lang="zh-CN" altLang="en-US" sz="2400">
                        <a:solidFill>
                          <a:schemeClr val="bg2">
                            <a:lumMod val="25000"/>
                          </a:schemeClr>
                        </a:solidFill>
                        <a:latin typeface="微软雅黑" charset="0"/>
                        <a:ea typeface="微软雅黑" charset="0"/>
                        <a:cs typeface="微软雅黑" charset="0"/>
                      </a:endParaRPr>
                    </a:p>
                  </a:txBody>
                  <a:tcPr anchor="ctr" anchorCtr="0"/>
                </a:tc>
                <a:tc>
                  <a:txBody>
                    <a:bodyPr/>
                    <a:p>
                      <a:pPr algn="ctr">
                        <a:buNone/>
                      </a:pPr>
                      <a:r>
                        <a:rPr lang="en-US" altLang="zh-CN" sz="2400">
                          <a:solidFill>
                            <a:schemeClr val="bg2">
                              <a:lumMod val="25000"/>
                            </a:schemeClr>
                          </a:solidFill>
                          <a:latin typeface="微软雅黑" charset="0"/>
                          <a:ea typeface="微软雅黑" charset="0"/>
                          <a:cs typeface="微软雅黑" charset="0"/>
                        </a:rPr>
                        <a:t>1</a:t>
                      </a:r>
                      <a:r>
                        <a:rPr lang="zh-CN" altLang="en-US" sz="2400">
                          <a:solidFill>
                            <a:schemeClr val="bg2">
                              <a:lumMod val="25000"/>
                            </a:schemeClr>
                          </a:solidFill>
                          <a:latin typeface="微软雅黑" charset="0"/>
                          <a:ea typeface="微软雅黑" charset="0"/>
                          <a:cs typeface="微软雅黑" charset="0"/>
                        </a:rPr>
                        <a:t>个无效等价类</a:t>
                      </a:r>
                      <a:endParaRPr lang="zh-CN" altLang="en-US" sz="2400">
                        <a:solidFill>
                          <a:schemeClr val="bg2">
                            <a:lumMod val="25000"/>
                          </a:schemeClr>
                        </a:solidFill>
                        <a:latin typeface="微软雅黑" charset="0"/>
                        <a:ea typeface="微软雅黑" charset="0"/>
                        <a:cs typeface="微软雅黑" charset="0"/>
                      </a:endParaRPr>
                    </a:p>
                  </a:txBody>
                  <a:tcPr anchor="ctr" anchorCtr="0"/>
                </a:tc>
              </a:tr>
              <a:tr h="760730">
                <a:tc>
                  <a:txBody>
                    <a:bodyPr/>
                    <a:p>
                      <a:pPr algn="ctr">
                        <a:buNone/>
                      </a:pPr>
                      <a:r>
                        <a:rPr lang="zh-CN" altLang="en-US" sz="2400">
                          <a:solidFill>
                            <a:schemeClr val="bg2">
                              <a:lumMod val="25000"/>
                            </a:schemeClr>
                          </a:solidFill>
                          <a:latin typeface="微软雅黑" charset="0"/>
                          <a:ea typeface="微软雅黑" charset="0"/>
                          <a:cs typeface="微软雅黑" charset="0"/>
                          <a:sym typeface="+mn-ea"/>
                        </a:rPr>
                        <a:t>符合某些规则的输入</a:t>
                      </a:r>
                      <a:endParaRPr lang="zh-CN" altLang="en-US" sz="2400">
                        <a:solidFill>
                          <a:schemeClr val="bg2">
                            <a:lumMod val="25000"/>
                          </a:schemeClr>
                        </a:solidFill>
                        <a:latin typeface="微软雅黑" charset="0"/>
                        <a:ea typeface="微软雅黑" charset="0"/>
                        <a:cs typeface="微软雅黑" charset="0"/>
                        <a:sym typeface="+mn-ea"/>
                      </a:endParaRPr>
                    </a:p>
                  </a:txBody>
                  <a:tcPr anchor="ctr" anchorCtr="0"/>
                </a:tc>
                <a:tc>
                  <a:txBody>
                    <a:bodyPr/>
                    <a:p>
                      <a:pPr algn="ctr">
                        <a:buNone/>
                      </a:pPr>
                      <a:r>
                        <a:rPr lang="en-US" altLang="zh-CN" sz="2400">
                          <a:solidFill>
                            <a:schemeClr val="bg2">
                              <a:lumMod val="25000"/>
                            </a:schemeClr>
                          </a:solidFill>
                          <a:latin typeface="微软雅黑" charset="0"/>
                          <a:ea typeface="微软雅黑" charset="0"/>
                          <a:cs typeface="微软雅黑" charset="0"/>
                        </a:rPr>
                        <a:t>1</a:t>
                      </a:r>
                      <a:r>
                        <a:rPr lang="zh-CN" altLang="en-US" sz="2400">
                          <a:solidFill>
                            <a:schemeClr val="bg2">
                              <a:lumMod val="25000"/>
                            </a:schemeClr>
                          </a:solidFill>
                          <a:latin typeface="微软雅黑" charset="0"/>
                          <a:ea typeface="微软雅黑" charset="0"/>
                          <a:cs typeface="微软雅黑" charset="0"/>
                        </a:rPr>
                        <a:t>个有效等价类</a:t>
                      </a:r>
                      <a:endParaRPr lang="zh-CN" altLang="en-US" sz="2400">
                        <a:solidFill>
                          <a:schemeClr val="bg2">
                            <a:lumMod val="25000"/>
                          </a:schemeClr>
                        </a:solidFill>
                        <a:latin typeface="微软雅黑" charset="0"/>
                        <a:ea typeface="微软雅黑" charset="0"/>
                        <a:cs typeface="微软雅黑" charset="0"/>
                      </a:endParaRPr>
                    </a:p>
                  </a:txBody>
                  <a:tcPr anchor="ctr" anchorCtr="0"/>
                </a:tc>
                <a:tc>
                  <a:txBody>
                    <a:bodyPr/>
                    <a:p>
                      <a:pPr algn="ctr">
                        <a:buNone/>
                      </a:pPr>
                      <a:r>
                        <a:rPr lang="zh-CN" altLang="en-US" sz="2400">
                          <a:solidFill>
                            <a:schemeClr val="bg2">
                              <a:lumMod val="25000"/>
                            </a:schemeClr>
                          </a:solidFill>
                          <a:latin typeface="微软雅黑" charset="0"/>
                          <a:ea typeface="微软雅黑" charset="0"/>
                        </a:rPr>
                        <a:t>若干个无效等价类</a:t>
                      </a:r>
                      <a:endParaRPr lang="zh-CN" altLang="en-US" sz="2400">
                        <a:solidFill>
                          <a:schemeClr val="bg2">
                            <a:lumMod val="25000"/>
                          </a:schemeClr>
                        </a:solidFill>
                        <a:latin typeface="微软雅黑" charset="0"/>
                        <a:ea typeface="微软雅黑" charset="0"/>
                      </a:endParaRPr>
                    </a:p>
                  </a:txBody>
                  <a:tcPr anchor="ctr" anchorCtr="0"/>
                </a:tc>
              </a:tr>
              <a:tr h="840740">
                <a:tc>
                  <a:txBody>
                    <a:bodyPr/>
                    <a:p>
                      <a:pPr algn="ctr">
                        <a:buNone/>
                      </a:pPr>
                      <a:r>
                        <a:rPr lang="zh-CN" altLang="en-US" sz="2400">
                          <a:solidFill>
                            <a:schemeClr val="bg2">
                              <a:lumMod val="25000"/>
                            </a:schemeClr>
                          </a:solidFill>
                          <a:latin typeface="微软雅黑" charset="0"/>
                          <a:ea typeface="微软雅黑" charset="0"/>
                          <a:cs typeface="微软雅黑" charset="0"/>
                          <a:sym typeface="+mn-ea"/>
                        </a:rPr>
                        <a:t>规定输入数据的一组值,程序要对每一个输入值分别处理</a:t>
                      </a:r>
                      <a:endParaRPr lang="zh-CN" altLang="en-US" sz="2400">
                        <a:solidFill>
                          <a:schemeClr val="bg2">
                            <a:lumMod val="25000"/>
                          </a:schemeClr>
                        </a:solidFill>
                        <a:latin typeface="微软雅黑" charset="0"/>
                        <a:ea typeface="微软雅黑" charset="0"/>
                        <a:cs typeface="微软雅黑" charset="0"/>
                        <a:sym typeface="+mn-ea"/>
                      </a:endParaRPr>
                    </a:p>
                  </a:txBody>
                  <a:tcPr anchor="ctr" anchorCtr="0"/>
                </a:tc>
                <a:tc>
                  <a:txBody>
                    <a:bodyPr/>
                    <a:p>
                      <a:pPr algn="ctr">
                        <a:buNone/>
                      </a:pPr>
                      <a:r>
                        <a:rPr lang="zh-CN" altLang="en-US" sz="2400">
                          <a:solidFill>
                            <a:schemeClr val="bg2">
                              <a:lumMod val="25000"/>
                            </a:schemeClr>
                          </a:solidFill>
                          <a:latin typeface="微软雅黑" charset="0"/>
                          <a:ea typeface="微软雅黑" charset="0"/>
                        </a:rPr>
                        <a:t>若干个有效等价类</a:t>
                      </a:r>
                      <a:endParaRPr lang="zh-CN" altLang="en-US" sz="2400">
                        <a:solidFill>
                          <a:schemeClr val="bg2">
                            <a:lumMod val="25000"/>
                          </a:schemeClr>
                        </a:solidFill>
                        <a:latin typeface="微软雅黑" charset="0"/>
                        <a:ea typeface="微软雅黑" charset="0"/>
                      </a:endParaRPr>
                    </a:p>
                  </a:txBody>
                  <a:tcPr anchor="ctr" anchorCtr="0"/>
                </a:tc>
                <a:tc>
                  <a:txBody>
                    <a:bodyPr/>
                    <a:p>
                      <a:pPr algn="ctr">
                        <a:buNone/>
                      </a:pPr>
                      <a:r>
                        <a:rPr lang="en-US" altLang="zh-CN" sz="2400">
                          <a:solidFill>
                            <a:schemeClr val="bg2">
                              <a:lumMod val="25000"/>
                            </a:schemeClr>
                          </a:solidFill>
                          <a:latin typeface="微软雅黑" charset="0"/>
                          <a:ea typeface="微软雅黑" charset="0"/>
                          <a:cs typeface="微软雅黑" charset="0"/>
                        </a:rPr>
                        <a:t>1</a:t>
                      </a:r>
                      <a:r>
                        <a:rPr lang="zh-CN" altLang="en-US" sz="2400">
                          <a:solidFill>
                            <a:schemeClr val="bg2">
                              <a:lumMod val="25000"/>
                            </a:schemeClr>
                          </a:solidFill>
                          <a:latin typeface="微软雅黑" charset="0"/>
                          <a:ea typeface="微软雅黑" charset="0"/>
                          <a:cs typeface="微软雅黑" charset="0"/>
                        </a:rPr>
                        <a:t>个无效等价类</a:t>
                      </a:r>
                      <a:endParaRPr lang="zh-CN" altLang="en-US" sz="2400">
                        <a:solidFill>
                          <a:schemeClr val="bg2">
                            <a:lumMod val="25000"/>
                          </a:schemeClr>
                        </a:solidFill>
                        <a:latin typeface="微软雅黑" charset="0"/>
                        <a:ea typeface="微软雅黑" charset="0"/>
                        <a:cs typeface="微软雅黑" charset="0"/>
                      </a:endParaRPr>
                    </a:p>
                  </a:txBody>
                  <a:tcPr anchor="ctr" anchorCtr="0"/>
                </a:tc>
              </a:tr>
              <a:tr h="723265">
                <a:tc>
                  <a:txBody>
                    <a:bodyPr/>
                    <a:p>
                      <a:pPr algn="ctr">
                        <a:buNone/>
                      </a:pPr>
                      <a:r>
                        <a:rPr lang="zh-CN" altLang="en-US" sz="2400">
                          <a:solidFill>
                            <a:schemeClr val="bg2">
                              <a:lumMod val="25000"/>
                            </a:schemeClr>
                          </a:solidFill>
                          <a:latin typeface="微软雅黑" charset="0"/>
                          <a:ea typeface="微软雅黑" charset="0"/>
                          <a:sym typeface="+mn-ea"/>
                        </a:rPr>
                        <a:t>布尔值</a:t>
                      </a:r>
                      <a:endParaRPr lang="zh-CN" altLang="en-US" sz="2400">
                        <a:solidFill>
                          <a:schemeClr val="bg2">
                            <a:lumMod val="25000"/>
                          </a:schemeClr>
                        </a:solidFill>
                        <a:latin typeface="微软雅黑" charset="0"/>
                        <a:ea typeface="微软雅黑" charset="0"/>
                        <a:sym typeface="+mn-ea"/>
                      </a:endParaRPr>
                    </a:p>
                  </a:txBody>
                  <a:tcPr anchor="ctr" anchorCtr="0"/>
                </a:tc>
                <a:tc>
                  <a:txBody>
                    <a:bodyPr/>
                    <a:p>
                      <a:pPr algn="ctr">
                        <a:buNone/>
                      </a:pPr>
                      <a:r>
                        <a:rPr lang="en-US" altLang="zh-CN" sz="2400">
                          <a:solidFill>
                            <a:schemeClr val="bg2">
                              <a:lumMod val="25000"/>
                            </a:schemeClr>
                          </a:solidFill>
                          <a:latin typeface="微软雅黑" charset="0"/>
                          <a:ea typeface="微软雅黑" charset="0"/>
                          <a:cs typeface="微软雅黑" charset="0"/>
                        </a:rPr>
                        <a:t>1</a:t>
                      </a:r>
                      <a:r>
                        <a:rPr lang="zh-CN" altLang="en-US" sz="2400">
                          <a:solidFill>
                            <a:schemeClr val="bg2">
                              <a:lumMod val="25000"/>
                            </a:schemeClr>
                          </a:solidFill>
                          <a:latin typeface="微软雅黑" charset="0"/>
                          <a:ea typeface="微软雅黑" charset="0"/>
                          <a:cs typeface="微软雅黑" charset="0"/>
                        </a:rPr>
                        <a:t>个有效等价类</a:t>
                      </a:r>
                      <a:endParaRPr lang="zh-CN" altLang="en-US" sz="2400">
                        <a:solidFill>
                          <a:schemeClr val="bg2">
                            <a:lumMod val="25000"/>
                          </a:schemeClr>
                        </a:solidFill>
                        <a:latin typeface="微软雅黑" charset="0"/>
                        <a:ea typeface="微软雅黑" charset="0"/>
                        <a:cs typeface="微软雅黑" charset="0"/>
                      </a:endParaRPr>
                    </a:p>
                  </a:txBody>
                  <a:tcPr anchor="ctr" anchorCtr="0"/>
                </a:tc>
                <a:tc>
                  <a:txBody>
                    <a:bodyPr/>
                    <a:p>
                      <a:pPr algn="ctr">
                        <a:buNone/>
                      </a:pPr>
                      <a:r>
                        <a:rPr lang="en-US" altLang="zh-CN" sz="2400">
                          <a:solidFill>
                            <a:schemeClr val="bg2">
                              <a:lumMod val="25000"/>
                            </a:schemeClr>
                          </a:solidFill>
                          <a:latin typeface="微软雅黑" charset="0"/>
                          <a:ea typeface="微软雅黑" charset="0"/>
                          <a:cs typeface="微软雅黑" charset="0"/>
                        </a:rPr>
                        <a:t>1</a:t>
                      </a:r>
                      <a:r>
                        <a:rPr lang="zh-CN" altLang="en-US" sz="2400">
                          <a:solidFill>
                            <a:schemeClr val="bg2">
                              <a:lumMod val="25000"/>
                            </a:schemeClr>
                          </a:solidFill>
                          <a:latin typeface="微软雅黑" charset="0"/>
                          <a:ea typeface="微软雅黑" charset="0"/>
                          <a:cs typeface="微软雅黑" charset="0"/>
                        </a:rPr>
                        <a:t>个无效等价类</a:t>
                      </a:r>
                      <a:endParaRPr lang="zh-CN" altLang="en-US" sz="2400">
                        <a:solidFill>
                          <a:schemeClr val="bg2">
                            <a:lumMod val="25000"/>
                          </a:schemeClr>
                        </a:solidFill>
                        <a:latin typeface="微软雅黑" charset="0"/>
                        <a:ea typeface="微软雅黑" charset="0"/>
                        <a:cs typeface="微软雅黑" charset="0"/>
                      </a:endParaRPr>
                    </a:p>
                  </a:txBody>
                  <a:tcPr anchor="ctr" anchorCtr="0"/>
                </a:tc>
              </a:tr>
            </a:tbl>
          </a:graphicData>
        </a:graphic>
      </p:graphicFrame>
      <p:pic>
        <p:nvPicPr>
          <p:cNvPr id="10" name="图片 9" descr="23b5c98cd609c99af78fac925d219c99"/>
          <p:cNvPicPr>
            <a:picLocks noChangeAspect="1"/>
          </p:cNvPicPr>
          <p:nvPr>
            <p:custDataLst>
              <p:tags r:id="rId2"/>
            </p:custDataLst>
          </p:nvPr>
        </p:nvPicPr>
        <p:blipFill>
          <a:blip r:embed="rId3"/>
          <a:stretch>
            <a:fillRect/>
          </a:stretch>
        </p:blipFill>
        <p:spPr>
          <a:xfrm>
            <a:off x="5154295" y="2124710"/>
            <a:ext cx="426085" cy="504190"/>
          </a:xfrm>
          <a:prstGeom prst="rect">
            <a:avLst/>
          </a:prstGeom>
        </p:spPr>
      </p:pic>
      <p:pic>
        <p:nvPicPr>
          <p:cNvPr id="4" name="图片 3" descr="23b5c98cd609c99af78fac925d219c99"/>
          <p:cNvPicPr>
            <a:picLocks noChangeAspect="1"/>
          </p:cNvPicPr>
          <p:nvPr>
            <p:custDataLst>
              <p:tags r:id="rId4"/>
            </p:custDataLst>
          </p:nvPr>
        </p:nvPicPr>
        <p:blipFill>
          <a:blip r:embed="rId3"/>
          <a:stretch>
            <a:fillRect/>
          </a:stretch>
        </p:blipFill>
        <p:spPr>
          <a:xfrm>
            <a:off x="8283575" y="2124710"/>
            <a:ext cx="426085" cy="504190"/>
          </a:xfrm>
          <a:prstGeom prst="rect">
            <a:avLst/>
          </a:prstGeom>
        </p:spPr>
      </p:pic>
      <p:pic>
        <p:nvPicPr>
          <p:cNvPr id="5" name="图片 4" descr="23b5c98cd609c99af78fac925d219c99"/>
          <p:cNvPicPr>
            <a:picLocks noChangeAspect="1"/>
          </p:cNvPicPr>
          <p:nvPr>
            <p:custDataLst>
              <p:tags r:id="rId5"/>
            </p:custDataLst>
          </p:nvPr>
        </p:nvPicPr>
        <p:blipFill>
          <a:blip r:embed="rId3"/>
          <a:stretch>
            <a:fillRect/>
          </a:stretch>
        </p:blipFill>
        <p:spPr>
          <a:xfrm>
            <a:off x="5154295" y="3060065"/>
            <a:ext cx="426085" cy="504190"/>
          </a:xfrm>
          <a:prstGeom prst="rect">
            <a:avLst/>
          </a:prstGeom>
        </p:spPr>
      </p:pic>
      <p:pic>
        <p:nvPicPr>
          <p:cNvPr id="7" name="图片 6" descr="23b5c98cd609c99af78fac925d219c99"/>
          <p:cNvPicPr>
            <a:picLocks noChangeAspect="1"/>
          </p:cNvPicPr>
          <p:nvPr>
            <p:custDataLst>
              <p:tags r:id="rId6"/>
            </p:custDataLst>
          </p:nvPr>
        </p:nvPicPr>
        <p:blipFill>
          <a:blip r:embed="rId3"/>
          <a:stretch>
            <a:fillRect/>
          </a:stretch>
        </p:blipFill>
        <p:spPr>
          <a:xfrm>
            <a:off x="5154295" y="3814445"/>
            <a:ext cx="426085" cy="504190"/>
          </a:xfrm>
          <a:prstGeom prst="rect">
            <a:avLst/>
          </a:prstGeom>
        </p:spPr>
      </p:pic>
      <p:pic>
        <p:nvPicPr>
          <p:cNvPr id="8" name="图片 7" descr="23b5c98cd609c99af78fac925d219c99"/>
          <p:cNvPicPr>
            <a:picLocks noChangeAspect="1"/>
          </p:cNvPicPr>
          <p:nvPr>
            <p:custDataLst>
              <p:tags r:id="rId7"/>
            </p:custDataLst>
          </p:nvPr>
        </p:nvPicPr>
        <p:blipFill>
          <a:blip r:embed="rId3"/>
          <a:stretch>
            <a:fillRect/>
          </a:stretch>
        </p:blipFill>
        <p:spPr>
          <a:xfrm>
            <a:off x="5154295" y="4822825"/>
            <a:ext cx="672465" cy="504190"/>
          </a:xfrm>
          <a:prstGeom prst="rect">
            <a:avLst/>
          </a:prstGeom>
        </p:spPr>
      </p:pic>
      <p:pic>
        <p:nvPicPr>
          <p:cNvPr id="9" name="图片 8" descr="23b5c98cd609c99af78fac925d219c99"/>
          <p:cNvPicPr>
            <a:picLocks noChangeAspect="1"/>
          </p:cNvPicPr>
          <p:nvPr>
            <p:custDataLst>
              <p:tags r:id="rId8"/>
            </p:custDataLst>
          </p:nvPr>
        </p:nvPicPr>
        <p:blipFill>
          <a:blip r:embed="rId3"/>
          <a:stretch>
            <a:fillRect/>
          </a:stretch>
        </p:blipFill>
        <p:spPr>
          <a:xfrm>
            <a:off x="8283575" y="3814445"/>
            <a:ext cx="672465" cy="504190"/>
          </a:xfrm>
          <a:prstGeom prst="rect">
            <a:avLst/>
          </a:prstGeom>
        </p:spPr>
      </p:pic>
      <p:pic>
        <p:nvPicPr>
          <p:cNvPr id="11" name="图片 10" descr="23b5c98cd609c99af78fac925d219c99"/>
          <p:cNvPicPr>
            <a:picLocks noChangeAspect="1"/>
          </p:cNvPicPr>
          <p:nvPr>
            <p:custDataLst>
              <p:tags r:id="rId9"/>
            </p:custDataLst>
          </p:nvPr>
        </p:nvPicPr>
        <p:blipFill>
          <a:blip r:embed="rId3"/>
          <a:stretch>
            <a:fillRect/>
          </a:stretch>
        </p:blipFill>
        <p:spPr>
          <a:xfrm>
            <a:off x="8283575" y="3060065"/>
            <a:ext cx="426085" cy="504190"/>
          </a:xfrm>
          <a:prstGeom prst="rect">
            <a:avLst/>
          </a:prstGeom>
        </p:spPr>
      </p:pic>
      <p:pic>
        <p:nvPicPr>
          <p:cNvPr id="12" name="图片 11" descr="23b5c98cd609c99af78fac925d219c99"/>
          <p:cNvPicPr>
            <a:picLocks noChangeAspect="1"/>
          </p:cNvPicPr>
          <p:nvPr>
            <p:custDataLst>
              <p:tags r:id="rId10"/>
            </p:custDataLst>
          </p:nvPr>
        </p:nvPicPr>
        <p:blipFill>
          <a:blip r:embed="rId3"/>
          <a:stretch>
            <a:fillRect/>
          </a:stretch>
        </p:blipFill>
        <p:spPr>
          <a:xfrm>
            <a:off x="8410575" y="4822825"/>
            <a:ext cx="426085" cy="504190"/>
          </a:xfrm>
          <a:prstGeom prst="rect">
            <a:avLst/>
          </a:prstGeom>
        </p:spPr>
      </p:pic>
      <p:pic>
        <p:nvPicPr>
          <p:cNvPr id="13" name="图片 12" descr="23b5c98cd609c99af78fac925d219c99"/>
          <p:cNvPicPr>
            <a:picLocks noChangeAspect="1"/>
          </p:cNvPicPr>
          <p:nvPr>
            <p:custDataLst>
              <p:tags r:id="rId11"/>
            </p:custDataLst>
          </p:nvPr>
        </p:nvPicPr>
        <p:blipFill>
          <a:blip r:embed="rId3"/>
          <a:stretch>
            <a:fillRect/>
          </a:stretch>
        </p:blipFill>
        <p:spPr>
          <a:xfrm>
            <a:off x="8283575" y="5741670"/>
            <a:ext cx="426085" cy="504190"/>
          </a:xfrm>
          <a:prstGeom prst="rect">
            <a:avLst/>
          </a:prstGeom>
        </p:spPr>
      </p:pic>
      <p:pic>
        <p:nvPicPr>
          <p:cNvPr id="14" name="图片 13" descr="23b5c98cd609c99af78fac925d219c99"/>
          <p:cNvPicPr>
            <a:picLocks noChangeAspect="1"/>
          </p:cNvPicPr>
          <p:nvPr>
            <p:custDataLst>
              <p:tags r:id="rId12"/>
            </p:custDataLst>
          </p:nvPr>
        </p:nvPicPr>
        <p:blipFill>
          <a:blip r:embed="rId3"/>
          <a:stretch>
            <a:fillRect/>
          </a:stretch>
        </p:blipFill>
        <p:spPr>
          <a:xfrm>
            <a:off x="5154295" y="5737225"/>
            <a:ext cx="426085" cy="50419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nodeType="clickEffect">
                                  <p:stCondLst>
                                    <p:cond delay="0"/>
                                  </p:stCondLst>
                                  <p:childTnLst>
                                    <p:animEffect transition="out" filter="blinds(horizontal)">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3" presetClass="exit" presetSubtype="10" fill="hold" nodeType="withEffect">
                                  <p:stCondLst>
                                    <p:cond delay="0"/>
                                  </p:stCondLst>
                                  <p:childTnLst>
                                    <p:animEffect transition="out" filter="blinds(horizontal)">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等价类划分原则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6</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215005" y="1537335"/>
            <a:ext cx="7446010" cy="189166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在确定已划分的等价类中个元素在程序处理中的方式不同的情况下，则应再将该等价类进一步划分为更小的</a:t>
            </a:r>
            <a:r>
              <a:rPr lang="zh-CN" altLang="en-US" sz="2600">
                <a:latin typeface="微软雅黑" charset="-122"/>
                <a:ea typeface="微软雅黑" charset="-122"/>
                <a:sym typeface="+mn-ea"/>
              </a:rPr>
              <a:t>等价类。</a:t>
            </a:r>
            <a:endParaRPr lang="zh-CN" altLang="en-US" sz="2600">
              <a:latin typeface="微软雅黑" charset="-122"/>
              <a:ea typeface="微软雅黑" charset="-122"/>
              <a:sym typeface="+mn-ea"/>
            </a:endParaRPr>
          </a:p>
        </p:txBody>
      </p:sp>
      <p:sp>
        <p:nvSpPr>
          <p:cNvPr id="15" name="椭圆 14"/>
          <p:cNvSpPr/>
          <p:nvPr/>
        </p:nvSpPr>
        <p:spPr>
          <a:xfrm>
            <a:off x="1539240" y="1779905"/>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Tree>
  </p:cSld>
  <p:clrMapOvr>
    <a:masterClrMapping/>
  </p:clrMapOvr>
  <p:transition advTm="36034"/>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58401"/>
            <a:ext cx="5348605" cy="583565"/>
            <a:chOff x="0" y="258401"/>
            <a:chExt cx="5348605" cy="583565"/>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18515" y="258401"/>
              <a:ext cx="4530090" cy="583565"/>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等价类设计测试用例的步骤</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7" name="组合 6"/>
          <p:cNvGrpSpPr/>
          <p:nvPr/>
        </p:nvGrpSpPr>
        <p:grpSpPr>
          <a:xfrm>
            <a:off x="1575435" y="1261110"/>
            <a:ext cx="2153285" cy="794385"/>
            <a:chOff x="2425" y="2586"/>
            <a:chExt cx="3391" cy="1251"/>
          </a:xfrm>
        </p:grpSpPr>
        <p:sp>
          <p:nvSpPr>
            <p:cNvPr id="3" name="圆角矩形 2"/>
            <p:cNvSpPr/>
            <p:nvPr/>
          </p:nvSpPr>
          <p:spPr>
            <a:xfrm>
              <a:off x="2425" y="2586"/>
              <a:ext cx="3218" cy="120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425" y="2627"/>
              <a:ext cx="3391" cy="1210"/>
            </a:xfrm>
            <a:prstGeom prst="rect">
              <a:avLst/>
            </a:prstGeom>
            <a:noFill/>
          </p:spPr>
          <p:txBody>
            <a:bodyPr wrap="square" rtlCol="0">
              <a:spAutoFit/>
            </a:bodyPr>
            <a:p>
              <a:r>
                <a:rPr lang="zh-CN" altLang="en-US" sz="2200"/>
                <a:t>分析需求，确定输入限制条件</a:t>
              </a:r>
              <a:endParaRPr lang="zh-CN" altLang="en-US" sz="2200"/>
            </a:p>
          </p:txBody>
        </p:sp>
      </p:grpSp>
      <p:grpSp>
        <p:nvGrpSpPr>
          <p:cNvPr id="53" name="组合 52"/>
          <p:cNvGrpSpPr/>
          <p:nvPr/>
        </p:nvGrpSpPr>
        <p:grpSpPr>
          <a:xfrm>
            <a:off x="2324735" y="2028190"/>
            <a:ext cx="3139440" cy="1261745"/>
            <a:chOff x="3049" y="3130"/>
            <a:chExt cx="4944" cy="1987"/>
          </a:xfrm>
        </p:grpSpPr>
        <p:grpSp>
          <p:nvGrpSpPr>
            <p:cNvPr id="8" name="组合 7"/>
            <p:cNvGrpSpPr/>
            <p:nvPr/>
          </p:nvGrpSpPr>
          <p:grpSpPr>
            <a:xfrm>
              <a:off x="4774" y="3861"/>
              <a:ext cx="3219" cy="1256"/>
              <a:chOff x="2424" y="2586"/>
              <a:chExt cx="3219" cy="1256"/>
            </a:xfrm>
          </p:grpSpPr>
          <p:sp>
            <p:nvSpPr>
              <p:cNvPr id="9" name="圆角矩形 8"/>
              <p:cNvSpPr/>
              <p:nvPr/>
            </p:nvSpPr>
            <p:spPr>
              <a:xfrm>
                <a:off x="2424" y="2586"/>
                <a:ext cx="3036" cy="120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425" y="2632"/>
                <a:ext cx="3218" cy="1210"/>
              </a:xfrm>
              <a:prstGeom prst="rect">
                <a:avLst/>
              </a:prstGeom>
              <a:noFill/>
            </p:spPr>
            <p:txBody>
              <a:bodyPr wrap="square" rtlCol="0">
                <a:spAutoFit/>
              </a:bodyPr>
              <a:p>
                <a:r>
                  <a:rPr lang="zh-CN" altLang="en-US" sz="2200"/>
                  <a:t>确定等价类，建立等价类表</a:t>
                </a:r>
                <a:endParaRPr lang="zh-CN" altLang="en-US" sz="2200"/>
              </a:p>
            </p:txBody>
          </p:sp>
        </p:grpSp>
        <p:sp>
          <p:nvSpPr>
            <p:cNvPr id="21" name="圆角右箭头 20"/>
            <p:cNvSpPr/>
            <p:nvPr/>
          </p:nvSpPr>
          <p:spPr>
            <a:xfrm flipV="1">
              <a:off x="3049" y="3130"/>
              <a:ext cx="1726" cy="1795"/>
            </a:xfrm>
            <a:prstGeom prst="ben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28" name="组合 27"/>
          <p:cNvGrpSpPr/>
          <p:nvPr/>
        </p:nvGrpSpPr>
        <p:grpSpPr>
          <a:xfrm>
            <a:off x="7291070" y="2338070"/>
            <a:ext cx="2499195" cy="921385"/>
            <a:chOff x="12028" y="4423"/>
            <a:chExt cx="3433" cy="1451"/>
          </a:xfrm>
        </p:grpSpPr>
        <p:sp>
          <p:nvSpPr>
            <p:cNvPr id="26" name="矩形 25"/>
            <p:cNvSpPr/>
            <p:nvPr/>
          </p:nvSpPr>
          <p:spPr>
            <a:xfrm>
              <a:off x="12028" y="4423"/>
              <a:ext cx="3419" cy="130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12042" y="4459"/>
              <a:ext cx="3419" cy="1415"/>
            </a:xfrm>
            <a:prstGeom prst="rect">
              <a:avLst/>
            </a:prstGeom>
            <a:noFill/>
          </p:spPr>
          <p:txBody>
            <a:bodyPr wrap="square" rtlCol="0">
              <a:noAutofit/>
            </a:bodyPr>
            <a:p>
              <a:r>
                <a:rPr lang="zh-CN" altLang="en-US" sz="2200"/>
                <a:t>一条用例尽可能多的覆盖有效等价类</a:t>
              </a:r>
              <a:endParaRPr lang="zh-CN" altLang="en-US" sz="2200"/>
            </a:p>
          </p:txBody>
        </p:sp>
      </p:grpSp>
      <p:grpSp>
        <p:nvGrpSpPr>
          <p:cNvPr id="54" name="组合 53"/>
          <p:cNvGrpSpPr/>
          <p:nvPr/>
        </p:nvGrpSpPr>
        <p:grpSpPr>
          <a:xfrm>
            <a:off x="4161790" y="3259455"/>
            <a:ext cx="3442970" cy="1347470"/>
            <a:chOff x="5938" y="5069"/>
            <a:chExt cx="5422" cy="2122"/>
          </a:xfrm>
        </p:grpSpPr>
        <p:grpSp>
          <p:nvGrpSpPr>
            <p:cNvPr id="11" name="组合 10"/>
            <p:cNvGrpSpPr/>
            <p:nvPr/>
          </p:nvGrpSpPr>
          <p:grpSpPr>
            <a:xfrm>
              <a:off x="7663" y="5933"/>
              <a:ext cx="3697" cy="1258"/>
              <a:chOff x="2424" y="2586"/>
              <a:chExt cx="3697" cy="1258"/>
            </a:xfrm>
          </p:grpSpPr>
          <p:sp>
            <p:nvSpPr>
              <p:cNvPr id="12" name="圆角矩形 11"/>
              <p:cNvSpPr/>
              <p:nvPr/>
            </p:nvSpPr>
            <p:spPr>
              <a:xfrm>
                <a:off x="2424" y="2586"/>
                <a:ext cx="3391" cy="120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568" y="2634"/>
                <a:ext cx="3553" cy="1210"/>
              </a:xfrm>
              <a:prstGeom prst="rect">
                <a:avLst/>
              </a:prstGeom>
              <a:noFill/>
            </p:spPr>
            <p:txBody>
              <a:bodyPr wrap="square" rtlCol="0">
                <a:spAutoFit/>
              </a:bodyPr>
              <a:p>
                <a:r>
                  <a:rPr lang="zh-CN" altLang="en-US" sz="2200"/>
                  <a:t>设计用例，</a:t>
                </a:r>
                <a:endParaRPr lang="zh-CN" altLang="en-US" sz="2200"/>
              </a:p>
              <a:p>
                <a:r>
                  <a:rPr lang="zh-CN" altLang="en-US" sz="2200"/>
                  <a:t>覆盖有效等价类</a:t>
                </a:r>
                <a:endParaRPr lang="zh-CN" altLang="en-US" sz="2200"/>
              </a:p>
            </p:txBody>
          </p:sp>
        </p:grpSp>
        <p:sp>
          <p:nvSpPr>
            <p:cNvPr id="29" name="圆角右箭头 28"/>
            <p:cNvSpPr/>
            <p:nvPr/>
          </p:nvSpPr>
          <p:spPr>
            <a:xfrm flipV="1">
              <a:off x="5938" y="5069"/>
              <a:ext cx="1726" cy="1795"/>
            </a:xfrm>
            <a:prstGeom prst="ben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55" name="组合 54"/>
          <p:cNvGrpSpPr/>
          <p:nvPr/>
        </p:nvGrpSpPr>
        <p:grpSpPr>
          <a:xfrm>
            <a:off x="5982970" y="4575175"/>
            <a:ext cx="3271520" cy="1305560"/>
            <a:chOff x="8832" y="7141"/>
            <a:chExt cx="5152" cy="2056"/>
          </a:xfrm>
        </p:grpSpPr>
        <p:grpSp>
          <p:nvGrpSpPr>
            <p:cNvPr id="16" name="组合 15"/>
            <p:cNvGrpSpPr/>
            <p:nvPr/>
          </p:nvGrpSpPr>
          <p:grpSpPr>
            <a:xfrm>
              <a:off x="10558" y="7965"/>
              <a:ext cx="3426" cy="1232"/>
              <a:chOff x="2424" y="2586"/>
              <a:chExt cx="3426" cy="1232"/>
            </a:xfrm>
          </p:grpSpPr>
          <p:sp>
            <p:nvSpPr>
              <p:cNvPr id="17" name="圆角矩形 16"/>
              <p:cNvSpPr/>
              <p:nvPr/>
            </p:nvSpPr>
            <p:spPr>
              <a:xfrm>
                <a:off x="2424" y="2586"/>
                <a:ext cx="3237" cy="120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2425" y="2608"/>
                <a:ext cx="3425" cy="1210"/>
              </a:xfrm>
              <a:prstGeom prst="rect">
                <a:avLst/>
              </a:prstGeom>
              <a:noFill/>
            </p:spPr>
            <p:txBody>
              <a:bodyPr wrap="square" rtlCol="0">
                <a:spAutoFit/>
              </a:bodyPr>
              <a:p>
                <a:r>
                  <a:rPr lang="zh-CN" altLang="en-US" sz="2200"/>
                  <a:t>设计用例，</a:t>
                </a:r>
                <a:endParaRPr lang="zh-CN" altLang="en-US" sz="2200"/>
              </a:p>
              <a:p>
                <a:r>
                  <a:rPr lang="zh-CN" altLang="en-US" sz="2200"/>
                  <a:t>覆盖无效等价类</a:t>
                </a:r>
                <a:endParaRPr lang="zh-CN" altLang="en-US" sz="2200"/>
              </a:p>
            </p:txBody>
          </p:sp>
        </p:grpSp>
        <p:sp>
          <p:nvSpPr>
            <p:cNvPr id="30" name="圆角右箭头 29"/>
            <p:cNvSpPr/>
            <p:nvPr/>
          </p:nvSpPr>
          <p:spPr>
            <a:xfrm flipV="1">
              <a:off x="8832" y="7141"/>
              <a:ext cx="1726" cy="1795"/>
            </a:xfrm>
            <a:prstGeom prst="ben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31" name="组合 30"/>
          <p:cNvGrpSpPr/>
          <p:nvPr/>
        </p:nvGrpSpPr>
        <p:grpSpPr>
          <a:xfrm>
            <a:off x="9134475" y="3628390"/>
            <a:ext cx="2421890" cy="829945"/>
            <a:chOff x="12028" y="4423"/>
            <a:chExt cx="3814" cy="1307"/>
          </a:xfrm>
        </p:grpSpPr>
        <p:sp>
          <p:nvSpPr>
            <p:cNvPr id="32" name="矩形 31"/>
            <p:cNvSpPr/>
            <p:nvPr/>
          </p:nvSpPr>
          <p:spPr>
            <a:xfrm>
              <a:off x="12028" y="4423"/>
              <a:ext cx="3720" cy="130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12028" y="4459"/>
              <a:ext cx="3814" cy="1210"/>
            </a:xfrm>
            <a:prstGeom prst="rect">
              <a:avLst/>
            </a:prstGeom>
            <a:noFill/>
          </p:spPr>
          <p:txBody>
            <a:bodyPr wrap="square" rtlCol="0">
              <a:spAutoFit/>
            </a:bodyPr>
            <a:p>
              <a:r>
                <a:rPr lang="zh-CN" altLang="en-US" sz="2200"/>
                <a:t>一条用例只能覆盖一个无效等价类</a:t>
              </a:r>
              <a:endParaRPr lang="zh-CN" altLang="en-US" sz="2200"/>
            </a:p>
          </p:txBody>
        </p:sp>
      </p:grpSp>
      <p:grpSp>
        <p:nvGrpSpPr>
          <p:cNvPr id="47" name="组合 46"/>
          <p:cNvGrpSpPr/>
          <p:nvPr/>
        </p:nvGrpSpPr>
        <p:grpSpPr>
          <a:xfrm>
            <a:off x="6118860" y="2383155"/>
            <a:ext cx="1007110" cy="1424940"/>
            <a:chOff x="9024" y="3689"/>
            <a:chExt cx="1586" cy="2244"/>
          </a:xfrm>
        </p:grpSpPr>
        <p:grpSp>
          <p:nvGrpSpPr>
            <p:cNvPr id="37" name="组合 36"/>
            <p:cNvGrpSpPr/>
            <p:nvPr/>
          </p:nvGrpSpPr>
          <p:grpSpPr>
            <a:xfrm>
              <a:off x="9024" y="4323"/>
              <a:ext cx="1577" cy="1610"/>
              <a:chOff x="9024" y="4323"/>
              <a:chExt cx="1577" cy="1610"/>
            </a:xfrm>
          </p:grpSpPr>
          <p:cxnSp>
            <p:nvCxnSpPr>
              <p:cNvPr id="35" name="直接连接符 34"/>
              <p:cNvCxnSpPr/>
              <p:nvPr/>
            </p:nvCxnSpPr>
            <p:spPr>
              <a:xfrm flipV="1">
                <a:off x="9024" y="4323"/>
                <a:ext cx="1343" cy="1611"/>
              </a:xfrm>
              <a:prstGeom prst="line">
                <a:avLst/>
              </a:prstGeom>
            </p:spPr>
            <p:style>
              <a:lnRef idx="1">
                <a:schemeClr val="accent3"/>
              </a:lnRef>
              <a:fillRef idx="0">
                <a:schemeClr val="accent3"/>
              </a:fillRef>
              <a:effectRef idx="0">
                <a:schemeClr val="accent3"/>
              </a:effectRef>
              <a:fontRef idx="minor">
                <a:schemeClr val="tx1"/>
              </a:fontRef>
            </p:style>
          </p:cxnSp>
          <p:cxnSp>
            <p:nvCxnSpPr>
              <p:cNvPr id="36" name="直接连接符 35"/>
              <p:cNvCxnSpPr/>
              <p:nvPr/>
            </p:nvCxnSpPr>
            <p:spPr>
              <a:xfrm>
                <a:off x="10367" y="4323"/>
                <a:ext cx="234" cy="0"/>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45" name="直接连接符 44"/>
            <p:cNvCxnSpPr/>
            <p:nvPr/>
          </p:nvCxnSpPr>
          <p:spPr>
            <a:xfrm>
              <a:off x="10610" y="3689"/>
              <a:ext cx="0" cy="1165"/>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48" name="组合 47"/>
          <p:cNvGrpSpPr/>
          <p:nvPr/>
        </p:nvGrpSpPr>
        <p:grpSpPr>
          <a:xfrm>
            <a:off x="7973060" y="3673475"/>
            <a:ext cx="1007110" cy="1424940"/>
            <a:chOff x="9024" y="3689"/>
            <a:chExt cx="1586" cy="2244"/>
          </a:xfrm>
        </p:grpSpPr>
        <p:grpSp>
          <p:nvGrpSpPr>
            <p:cNvPr id="49" name="组合 48"/>
            <p:cNvGrpSpPr/>
            <p:nvPr/>
          </p:nvGrpSpPr>
          <p:grpSpPr>
            <a:xfrm>
              <a:off x="9024" y="4323"/>
              <a:ext cx="1577" cy="1610"/>
              <a:chOff x="9024" y="4323"/>
              <a:chExt cx="1577" cy="1610"/>
            </a:xfrm>
          </p:grpSpPr>
          <p:cxnSp>
            <p:nvCxnSpPr>
              <p:cNvPr id="50" name="直接连接符 49"/>
              <p:cNvCxnSpPr/>
              <p:nvPr/>
            </p:nvCxnSpPr>
            <p:spPr>
              <a:xfrm flipV="1">
                <a:off x="9024" y="4323"/>
                <a:ext cx="1343" cy="1611"/>
              </a:xfrm>
              <a:prstGeom prst="line">
                <a:avLst/>
              </a:prstGeom>
            </p:spPr>
            <p:style>
              <a:lnRef idx="1">
                <a:schemeClr val="accent3"/>
              </a:lnRef>
              <a:fillRef idx="0">
                <a:schemeClr val="accent3"/>
              </a:fillRef>
              <a:effectRef idx="0">
                <a:schemeClr val="accent3"/>
              </a:effectRef>
              <a:fontRef idx="minor">
                <a:schemeClr val="tx1"/>
              </a:fontRef>
            </p:style>
          </p:cxnSp>
          <p:cxnSp>
            <p:nvCxnSpPr>
              <p:cNvPr id="51" name="直接连接符 50"/>
              <p:cNvCxnSpPr/>
              <p:nvPr/>
            </p:nvCxnSpPr>
            <p:spPr>
              <a:xfrm>
                <a:off x="10367" y="4323"/>
                <a:ext cx="234" cy="0"/>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52" name="直接连接符 51"/>
            <p:cNvCxnSpPr/>
            <p:nvPr/>
          </p:nvCxnSpPr>
          <p:spPr>
            <a:xfrm>
              <a:off x="10610" y="3689"/>
              <a:ext cx="0" cy="116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linds(horizontal)">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linds(horizontal)">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par>
                                <p:cTn id="23" presetID="3" presetClass="entr" presetSubtype="1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blinds(horizontal)">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blinds(horizontal)">
                                      <p:cBhvr>
                                        <p:cTn id="3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1050" y="1234440"/>
            <a:ext cx="8081645" cy="645160"/>
          </a:xfrm>
          <a:prstGeom prst="rect">
            <a:avLst/>
          </a:prstGeom>
        </p:spPr>
        <p:txBody>
          <a:bodyPr wrap="square">
            <a:spAutoFit/>
          </a:bodyPr>
          <a:lstStyle/>
          <a:p>
            <a:pPr lvl="0" indent="0" algn="just">
              <a:lnSpc>
                <a:spcPct val="150000"/>
              </a:lnSpc>
              <a:buFont typeface="Arial" panose="020B0704020202020204" pitchFamily="34" charset="0"/>
              <a:buNone/>
            </a:pPr>
            <a:r>
              <a:rPr kumimoji="0" lang="zh-CN" altLang="en-US" sz="2400" b="0" i="0" u="none" strike="noStrike" kern="1200" cap="none" spc="0" normalizeH="0" baseline="0" noProof="0" dirty="0">
                <a:ln>
                  <a:noFill/>
                </a:ln>
                <a:effectLst/>
                <a:uLnTx/>
                <a:uFillTx/>
                <a:latin typeface="微软雅黑" charset="-122"/>
                <a:ea typeface="微软雅黑" charset="-122"/>
              </a:rPr>
              <a:t>根据列出的等价类表，按照以下三个步骤设计测试用例：</a:t>
            </a:r>
            <a:endParaRPr kumimoji="0" lang="zh-CN" altLang="en-US" sz="2400" b="0" i="0" u="none" strike="noStrike" kern="1200" cap="none" spc="0" normalizeH="0" baseline="0" noProof="0" dirty="0">
              <a:ln>
                <a:noFill/>
              </a:ln>
              <a:effectLst/>
              <a:uLnTx/>
              <a:uFillTx/>
              <a:latin typeface="微软雅黑" charset="-122"/>
              <a:ea typeface="微软雅黑" charset="-122"/>
            </a:endParaRPr>
          </a:p>
        </p:txBody>
      </p:sp>
      <p:grpSp>
        <p:nvGrpSpPr>
          <p:cNvPr id="39" name="组合 38"/>
          <p:cNvGrpSpPr/>
          <p:nvPr/>
        </p:nvGrpSpPr>
        <p:grpSpPr>
          <a:xfrm>
            <a:off x="0" y="287611"/>
            <a:ext cx="5795645" cy="504190"/>
            <a:chOff x="0" y="287611"/>
            <a:chExt cx="579564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89839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等价类设计测试用例的步骤</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497330" y="136906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矩形 8"/>
          <p:cNvSpPr/>
          <p:nvPr/>
        </p:nvSpPr>
        <p:spPr>
          <a:xfrm>
            <a:off x="1926590" y="2060575"/>
            <a:ext cx="8534400" cy="3969385"/>
          </a:xfrm>
          <a:prstGeom prst="rect">
            <a:avLst/>
          </a:prstGeom>
        </p:spPr>
        <p:txBody>
          <a:bodyPr wrap="square">
            <a:spAutoFit/>
          </a:bodyPr>
          <a:p>
            <a:pPr marL="457200" lvl="0" indent="-457200" algn="just">
              <a:lnSpc>
                <a:spcPct val="150000"/>
              </a:lnSpc>
              <a:buFont typeface="+mj-ea"/>
              <a:buAutoNum type="circleNumDbPlain"/>
            </a:pPr>
            <a:r>
              <a:rPr kumimoji="0" lang="zh-CN" altLang="en-US" sz="2400" b="0" i="0" u="none" strike="noStrike" kern="1200" cap="none" spc="0" normalizeH="0" baseline="0" noProof="0" dirty="0">
                <a:ln>
                  <a:noFill/>
                </a:ln>
                <a:effectLst/>
                <a:uLnTx/>
                <a:uFillTx/>
                <a:latin typeface="微软雅黑" charset="-122"/>
                <a:ea typeface="微软雅黑" charset="-122"/>
              </a:rPr>
              <a:t>为</a:t>
            </a:r>
            <a:r>
              <a:rPr kumimoji="0" lang="zh-CN" altLang="en-US" sz="2400" b="0" i="0" u="none" strike="noStrike" kern="1200" cap="none" spc="0" normalizeH="0" baseline="0" noProof="0" dirty="0">
                <a:ln>
                  <a:noFill/>
                </a:ln>
                <a:solidFill>
                  <a:schemeClr val="accent1"/>
                </a:solidFill>
                <a:effectLst/>
                <a:uLnTx/>
                <a:uFillTx/>
                <a:latin typeface="微软雅黑" charset="-122"/>
                <a:ea typeface="微软雅黑" charset="-122"/>
              </a:rPr>
              <a:t>每一个等价类</a:t>
            </a:r>
            <a:r>
              <a:rPr kumimoji="0" lang="zh-CN" altLang="en-US" sz="2400" b="0" i="0" u="none" strike="noStrike" kern="1200" cap="none" spc="0" normalizeH="0" baseline="0" noProof="0" dirty="0">
                <a:ln>
                  <a:noFill/>
                </a:ln>
                <a:effectLst/>
                <a:uLnTx/>
                <a:uFillTx/>
                <a:latin typeface="微软雅黑" charset="-122"/>
                <a:ea typeface="微软雅黑" charset="-122"/>
              </a:rPr>
              <a:t>规定一个</a:t>
            </a:r>
            <a:r>
              <a:rPr kumimoji="0" lang="zh-CN" altLang="en-US" sz="2400" b="0" i="0" u="none" strike="noStrike" kern="1200" cap="none" spc="0" normalizeH="0" baseline="0" noProof="0" dirty="0">
                <a:ln>
                  <a:noFill/>
                </a:ln>
                <a:solidFill>
                  <a:schemeClr val="accent1"/>
                </a:solidFill>
                <a:effectLst/>
                <a:uLnTx/>
                <a:uFillTx/>
                <a:latin typeface="微软雅黑" charset="-122"/>
                <a:ea typeface="微软雅黑" charset="-122"/>
              </a:rPr>
              <a:t>唯一的编号</a:t>
            </a:r>
            <a:r>
              <a:rPr kumimoji="0" lang="zh-CN" altLang="en-US" sz="2400" b="0" i="0" u="none" strike="noStrike" kern="1200" cap="none" spc="0" normalizeH="0" baseline="0" noProof="0" dirty="0">
                <a:ln>
                  <a:noFill/>
                </a:ln>
                <a:effectLst/>
                <a:uLnTx/>
                <a:uFillTx/>
                <a:latin typeface="微软雅黑" charset="-122"/>
                <a:ea typeface="微软雅黑" charset="-122"/>
              </a:rPr>
              <a:t>；</a:t>
            </a:r>
            <a:endParaRPr kumimoji="0" lang="zh-CN" altLang="en-US" sz="2400" b="0" i="0" u="none" strike="noStrike" kern="1200" cap="none" spc="0" normalizeH="0" baseline="0" noProof="0" dirty="0">
              <a:ln>
                <a:noFill/>
              </a:ln>
              <a:effectLst/>
              <a:uLnTx/>
              <a:uFillTx/>
              <a:latin typeface="微软雅黑" charset="-122"/>
              <a:ea typeface="微软雅黑" charset="-122"/>
            </a:endParaRPr>
          </a:p>
          <a:p>
            <a:pPr marL="457200" lvl="0" indent="-457200" algn="just">
              <a:lnSpc>
                <a:spcPct val="150000"/>
              </a:lnSpc>
              <a:buFont typeface="+mj-ea"/>
              <a:buAutoNum type="circleNumDbPlain"/>
            </a:pPr>
            <a:r>
              <a:rPr kumimoji="0" lang="zh-CN" altLang="en-US" sz="2400" b="0" i="0" u="none" strike="noStrike" kern="1200" cap="none" spc="0" normalizeH="0" baseline="0" noProof="0" dirty="0">
                <a:ln>
                  <a:noFill/>
                </a:ln>
                <a:effectLst/>
                <a:uLnTx/>
                <a:uFillTx/>
                <a:latin typeface="微软雅黑" charset="-122"/>
                <a:ea typeface="微软雅黑" charset="-122"/>
              </a:rPr>
              <a:t>设计一个新的测试用例，使其</a:t>
            </a:r>
            <a:r>
              <a:rPr kumimoji="0" lang="zh-CN" altLang="en-US" sz="2400" b="0" i="0" u="none" strike="noStrike" kern="1200" cap="none" spc="0" normalizeH="0" baseline="0" noProof="0" dirty="0">
                <a:ln>
                  <a:noFill/>
                </a:ln>
                <a:solidFill>
                  <a:schemeClr val="accent1"/>
                </a:solidFill>
                <a:effectLst/>
                <a:uLnTx/>
                <a:uFillTx/>
                <a:latin typeface="微软雅黑" charset="-122"/>
                <a:ea typeface="微软雅黑" charset="-122"/>
              </a:rPr>
              <a:t>尽可能多地覆盖尚未被覆盖的有效等价类</a:t>
            </a:r>
            <a:r>
              <a:rPr kumimoji="0" lang="zh-CN" altLang="en-US" sz="2400" b="0" i="0" u="none" strike="noStrike" kern="1200" cap="none" spc="0" normalizeH="0" baseline="0" noProof="0" dirty="0">
                <a:ln>
                  <a:noFill/>
                </a:ln>
                <a:effectLst/>
                <a:uLnTx/>
                <a:uFillTx/>
                <a:latin typeface="微软雅黑" charset="-122"/>
                <a:ea typeface="微软雅黑" charset="-122"/>
              </a:rPr>
              <a:t>，重复这一步骤，直到所有的有效等价类都被</a:t>
            </a:r>
            <a:r>
              <a:rPr kumimoji="0" lang="zh-CN" altLang="en-US" sz="2400" b="0" i="0" u="none" strike="noStrike" kern="1200" cap="none" spc="0" normalizeH="0" baseline="0" noProof="0" dirty="0">
                <a:ln>
                  <a:noFill/>
                </a:ln>
                <a:effectLst/>
                <a:uLnTx/>
                <a:uFillTx/>
                <a:latin typeface="微软雅黑" charset="-122"/>
                <a:ea typeface="微软雅黑" charset="-122"/>
              </a:rPr>
              <a:t>覆盖；</a:t>
            </a:r>
            <a:endParaRPr kumimoji="0" lang="zh-CN" altLang="en-US" sz="2400" b="0" i="0" u="none" strike="noStrike" kern="1200" cap="none" spc="0" normalizeH="0" baseline="0" noProof="0" dirty="0">
              <a:ln>
                <a:noFill/>
              </a:ln>
              <a:effectLst/>
              <a:uLnTx/>
              <a:uFillTx/>
              <a:latin typeface="微软雅黑" charset="-122"/>
              <a:ea typeface="微软雅黑" charset="-122"/>
            </a:endParaRPr>
          </a:p>
          <a:p>
            <a:pPr marL="457200" lvl="0" indent="-457200" algn="just">
              <a:lnSpc>
                <a:spcPct val="150000"/>
              </a:lnSpc>
              <a:buFont typeface="+mj-ea"/>
              <a:buAutoNum type="circleNumDbPlain"/>
            </a:pPr>
            <a:r>
              <a:rPr kumimoji="0" lang="zh-CN" altLang="en-US" sz="2400" b="0" i="0" u="none" strike="noStrike" kern="1200" cap="none" spc="0" normalizeH="0" baseline="0" noProof="0" dirty="0">
                <a:ln>
                  <a:noFill/>
                </a:ln>
                <a:effectLst/>
                <a:uLnTx/>
                <a:uFillTx/>
                <a:latin typeface="微软雅黑" charset="-122"/>
                <a:ea typeface="微软雅黑" charset="-122"/>
              </a:rPr>
              <a:t>设计一个新的测试用例，使其</a:t>
            </a:r>
            <a:r>
              <a:rPr kumimoji="0" lang="zh-CN" altLang="en-US" sz="2400" b="0" i="0" u="none" strike="noStrike" kern="1200" cap="none" spc="0" normalizeH="0" baseline="0" noProof="0" dirty="0">
                <a:ln>
                  <a:noFill/>
                </a:ln>
                <a:solidFill>
                  <a:schemeClr val="accent1"/>
                </a:solidFill>
                <a:effectLst/>
                <a:uLnTx/>
                <a:uFillTx/>
                <a:latin typeface="微软雅黑" charset="-122"/>
                <a:ea typeface="微软雅黑" charset="-122"/>
              </a:rPr>
              <a:t>仅覆盖一个尚未被覆盖的无效等价类</a:t>
            </a:r>
            <a:r>
              <a:rPr kumimoji="0" lang="zh-CN" altLang="en-US" sz="2400" b="0" i="0" u="none" strike="noStrike" kern="1200" cap="none" spc="0" normalizeH="0" baseline="0" noProof="0" dirty="0">
                <a:ln>
                  <a:noFill/>
                </a:ln>
                <a:effectLst/>
                <a:uLnTx/>
                <a:uFillTx/>
                <a:latin typeface="微软雅黑" charset="-122"/>
                <a:ea typeface="微软雅黑" charset="-122"/>
              </a:rPr>
              <a:t>，重复这一步骤，直到所有无效等价类都被覆盖</a:t>
            </a:r>
            <a:r>
              <a:rPr kumimoji="0" lang="zh-CN" altLang="en-US" sz="2400" b="0" i="0" u="none" strike="noStrike" kern="1200" cap="none" spc="0" normalizeH="0" baseline="0" noProof="0" dirty="0">
                <a:ln>
                  <a:noFill/>
                </a:ln>
                <a:effectLst/>
                <a:uLnTx/>
                <a:uFillTx/>
                <a:latin typeface="微软雅黑" charset="-122"/>
                <a:ea typeface="微软雅黑" charset="-122"/>
              </a:rPr>
              <a:t>为止。</a:t>
            </a:r>
            <a:endParaRPr kumimoji="0" lang="zh-CN" altLang="en-US" sz="2400" b="0" i="0" u="none" strike="noStrike" kern="1200" cap="none" spc="0" normalizeH="0" baseline="0" noProof="0" dirty="0">
              <a:ln>
                <a:noFill/>
              </a:ln>
              <a:effectLst/>
              <a:uLnTx/>
              <a:uFillTx/>
              <a:latin typeface="微软雅黑" charset="-122"/>
              <a:ea typeface="微软雅黑" charset="-122"/>
            </a:endParaRPr>
          </a:p>
        </p:txBody>
      </p:sp>
    </p:spTree>
  </p:cSld>
  <p:clrMapOvr>
    <a:masterClrMapping/>
  </p:clrMapOvr>
  <p:transition advTm="36034"/>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2015" y="884555"/>
            <a:ext cx="8081645" cy="2630170"/>
          </a:xfrm>
          <a:prstGeom prst="rect">
            <a:avLst/>
          </a:prstGeom>
        </p:spPr>
        <p:txBody>
          <a:bodyPr wrap="square">
            <a:spAutoFit/>
          </a:bodyPr>
          <a:lstStyle/>
          <a:p>
            <a:pPr lvl="0" indent="0" algn="just">
              <a:lnSpc>
                <a:spcPct val="150000"/>
              </a:lnSpc>
              <a:buFont typeface="Arial" panose="020B0704020202020204" pitchFamily="34" charset="0"/>
              <a:buNone/>
            </a:pPr>
            <a:r>
              <a:rPr kumimoji="0" lang="en-US" altLang="zh-CN" sz="2200" b="0" i="0" u="none" strike="noStrike" kern="1200" cap="none" spc="0" normalizeH="0" baseline="0" noProof="0" dirty="0">
                <a:ln>
                  <a:noFill/>
                </a:ln>
                <a:effectLst/>
                <a:uLnTx/>
                <a:uFillTx/>
                <a:latin typeface="微软雅黑" charset="-122"/>
                <a:ea typeface="微软雅黑" charset="-122"/>
              </a:rPr>
              <a:t>有一个报表处理系统，要求用户输入处理报表的日期。假如日期限制在</a:t>
            </a:r>
            <a:r>
              <a:rPr kumimoji="0" lang="en-US" altLang="zh-CN" sz="2200" b="0" i="0" strike="noStrike" kern="1200" cap="none" spc="0" normalizeH="0" baseline="0" noProof="0" dirty="0">
                <a:ln>
                  <a:noFill/>
                </a:ln>
                <a:effectLst/>
                <a:uLnTx/>
                <a:uFillTx/>
                <a:latin typeface="微软雅黑" charset="-122"/>
                <a:ea typeface="微软雅黑" charset="-122"/>
              </a:rPr>
              <a:t>2003年1月至2023年12月</a:t>
            </a:r>
            <a:r>
              <a:rPr kumimoji="0" lang="en-US" altLang="zh-CN" sz="2200" b="0" i="0" u="none" strike="noStrike" kern="1200" cap="none" spc="0" normalizeH="0" baseline="0" noProof="0" dirty="0">
                <a:ln>
                  <a:noFill/>
                </a:ln>
                <a:effectLst/>
                <a:uLnTx/>
                <a:uFillTx/>
                <a:latin typeface="微软雅黑" charset="-122"/>
                <a:ea typeface="微软雅黑" charset="-122"/>
              </a:rPr>
              <a:t>，即系统只能对该段时期内的报表进行处理。如果用户输入的日期不在这个范围内，则显示“错误信息”。并且此系统规定日期由年月的</a:t>
            </a:r>
            <a:r>
              <a:rPr kumimoji="0" lang="en-US" altLang="zh-CN" sz="2200" b="0" i="0" strike="noStrike" kern="1200" cap="none" spc="0" normalizeH="0" baseline="0" noProof="0" dirty="0">
                <a:ln>
                  <a:noFill/>
                </a:ln>
                <a:effectLst/>
                <a:uLnTx/>
                <a:uFillTx/>
                <a:latin typeface="微软雅黑" charset="-122"/>
                <a:ea typeface="微软雅黑" charset="-122"/>
              </a:rPr>
              <a:t>6位数字</a:t>
            </a:r>
            <a:r>
              <a:rPr kumimoji="0" lang="en-US" altLang="zh-CN" sz="2200" b="0" i="0" u="none" strike="noStrike" kern="1200" cap="none" spc="0" normalizeH="0" baseline="0" noProof="0" dirty="0">
                <a:ln>
                  <a:noFill/>
                </a:ln>
                <a:effectLst/>
                <a:uLnTx/>
                <a:uFillTx/>
                <a:latin typeface="微软雅黑" charset="-122"/>
                <a:ea typeface="微软雅黑" charset="-122"/>
              </a:rPr>
              <a:t>组成，前四位代表年，后两位代表月。</a:t>
            </a:r>
            <a:endParaRPr kumimoji="0" lang="en-US" altLang="zh-CN" sz="2200" b="0" i="0" u="none" strike="noStrike" kern="1200" cap="none" spc="0" normalizeH="0" baseline="0" noProof="0" dirty="0">
              <a:ln>
                <a:noFill/>
              </a:ln>
              <a:effectLst/>
              <a:uLnTx/>
              <a:uFillTx/>
              <a:latin typeface="微软雅黑" charset="-122"/>
              <a:ea typeface="微软雅黑" charset="-122"/>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98295" y="101917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aphicFrame>
        <p:nvGraphicFramePr>
          <p:cNvPr id="5" name="表格 4"/>
          <p:cNvGraphicFramePr/>
          <p:nvPr>
            <p:custDataLst>
              <p:tags r:id="rId1"/>
            </p:custDataLst>
          </p:nvPr>
        </p:nvGraphicFramePr>
        <p:xfrm>
          <a:off x="1883410" y="3607435"/>
          <a:ext cx="8678545" cy="3042920"/>
        </p:xfrm>
        <a:graphic>
          <a:graphicData uri="http://schemas.openxmlformats.org/drawingml/2006/table">
            <a:tbl>
              <a:tblPr firstRow="1" bandRow="1">
                <a:tableStyleId>{5C22544A-7EE6-4342-B048-85BDC9FD1C3A}</a:tableStyleId>
              </a:tblPr>
              <a:tblGrid>
                <a:gridCol w="1943735"/>
                <a:gridCol w="3295650"/>
                <a:gridCol w="3439160"/>
              </a:tblGrid>
              <a:tr h="381000">
                <a:tc>
                  <a:txBody>
                    <a:bodyPr/>
                    <a:p>
                      <a:pPr algn="ctr">
                        <a:buNone/>
                      </a:pPr>
                      <a:r>
                        <a:rPr lang="zh-CN" altLang="en-US" sz="2400"/>
                        <a:t>输入条件</a:t>
                      </a:r>
                      <a:endParaRPr lang="zh-CN" altLang="en-US" sz="2400"/>
                    </a:p>
                  </a:txBody>
                  <a:tcPr anchor="ctr" anchorCtr="0"/>
                </a:tc>
                <a:tc>
                  <a:txBody>
                    <a:bodyPr/>
                    <a:p>
                      <a:pPr algn="ctr">
                        <a:buNone/>
                      </a:pPr>
                      <a:r>
                        <a:rPr lang="zh-CN" altLang="en-US" sz="2400"/>
                        <a:t>有效等价类</a:t>
                      </a:r>
                      <a:endParaRPr lang="zh-CN" altLang="en-US" sz="2400"/>
                    </a:p>
                  </a:txBody>
                  <a:tcPr anchor="ctr" anchorCtr="0"/>
                </a:tc>
                <a:tc>
                  <a:txBody>
                    <a:bodyPr/>
                    <a:p>
                      <a:pPr algn="ctr">
                        <a:buNone/>
                      </a:pPr>
                      <a:r>
                        <a:rPr lang="zh-CN" altLang="en-US" sz="2400"/>
                        <a:t>无效等价类</a:t>
                      </a:r>
                      <a:endParaRPr lang="zh-CN" altLang="en-US" sz="2400"/>
                    </a:p>
                  </a:txBody>
                  <a:tcPr anchor="ctr" anchorCtr="0"/>
                </a:tc>
              </a:tr>
              <a:tr h="391160">
                <a:tc rowSpan="3">
                  <a:txBody>
                    <a:bodyPr/>
                    <a:p>
                      <a:pPr algn="ctr">
                        <a:buNone/>
                      </a:pPr>
                      <a:endParaRPr lang="zh-CN" altLang="en-US"/>
                    </a:p>
                  </a:txBody>
                  <a:tcPr anchor="ctr" anchorCtr="0"/>
                </a:tc>
                <a:tc rowSpan="3">
                  <a:txBody>
                    <a:bodyPr/>
                    <a:p>
                      <a:pPr>
                        <a:buNone/>
                      </a:pPr>
                      <a:endParaRPr lang="zh-CN" altLang="en-US"/>
                    </a:p>
                  </a:txBody>
                  <a:tcPr/>
                </a:tc>
                <a:tc>
                  <a:txBody>
                    <a:bodyPr/>
                    <a:p>
                      <a:pPr>
                        <a:buNone/>
                      </a:pPr>
                      <a:endParaRPr lang="zh-CN" altLang="en-US"/>
                    </a:p>
                  </a:txBody>
                  <a:tcPr/>
                </a:tc>
              </a:tr>
              <a:tr h="127000">
                <a:tc vMerge="1">
                  <a:tcPr anchor="ctr" anchorCtr="0"/>
                </a:tc>
                <a:tc vMerge="1">
                  <a:tcPr/>
                </a:tc>
                <a:tc>
                  <a:txBody>
                    <a:bodyPr/>
                    <a:p>
                      <a:pPr>
                        <a:buNone/>
                      </a:pPr>
                      <a:endParaRPr lang="zh-CN" altLang="en-US"/>
                    </a:p>
                  </a:txBody>
                  <a:tcPr/>
                </a:tc>
              </a:tr>
              <a:tr h="365760">
                <a:tc vMerge="1">
                  <a:tcPr anchor="ctr" anchorCtr="0"/>
                </a:tc>
                <a:tc vMerge="1">
                  <a:tcPr/>
                </a:tc>
                <a:tc>
                  <a:txBody>
                    <a:bodyPr/>
                    <a:p>
                      <a:pPr>
                        <a:buNone/>
                      </a:pPr>
                      <a:endParaRPr lang="zh-CN" altLang="en-US"/>
                    </a:p>
                  </a:txBody>
                  <a:tcPr/>
                </a:tc>
              </a:tr>
              <a:tr h="190500">
                <a:tc rowSpan="2">
                  <a:txBody>
                    <a:bodyPr/>
                    <a:p>
                      <a:pPr algn="ctr">
                        <a:buNone/>
                      </a:pPr>
                      <a:endParaRPr lang="zh-CN" altLang="en-US"/>
                    </a:p>
                  </a:txBody>
                  <a:tcPr anchor="ctr" anchorCtr="0"/>
                </a:tc>
                <a:tc rowSpan="2">
                  <a:txBody>
                    <a:bodyPr/>
                    <a:p>
                      <a:pPr>
                        <a:buNone/>
                      </a:pPr>
                      <a:endParaRPr lang="zh-CN" altLang="en-US"/>
                    </a:p>
                  </a:txBody>
                  <a:tcPr/>
                </a:tc>
                <a:tc>
                  <a:txBody>
                    <a:bodyPr/>
                    <a:p>
                      <a:pPr>
                        <a:buNone/>
                      </a:pPr>
                      <a:endParaRPr lang="zh-CN" altLang="en-US"/>
                    </a:p>
                  </a:txBody>
                  <a:tcPr/>
                </a:tc>
              </a:tr>
              <a:tr h="190500">
                <a:tc vMerge="1">
                  <a:tcPr anchor="ctr" anchorCtr="0"/>
                </a:tc>
                <a:tc vMerge="1">
                  <a:tcPr/>
                </a:tc>
                <a:tc>
                  <a:txBody>
                    <a:bodyPr/>
                    <a:p>
                      <a:pPr>
                        <a:buNone/>
                      </a:pPr>
                      <a:endParaRPr lang="zh-CN" altLang="en-US"/>
                    </a:p>
                  </a:txBody>
                  <a:tcPr/>
                </a:tc>
              </a:tr>
              <a:tr h="190500">
                <a:tc rowSpan="2">
                  <a:txBody>
                    <a:bodyPr/>
                    <a:p>
                      <a:pPr algn="ctr">
                        <a:buNone/>
                      </a:pPr>
                      <a:endParaRPr lang="zh-CN" altLang="en-US"/>
                    </a:p>
                  </a:txBody>
                  <a:tcPr anchor="ctr" anchorCtr="0"/>
                </a:tc>
                <a:tc rowSpan="2">
                  <a:txBody>
                    <a:bodyPr/>
                    <a:p>
                      <a:pPr>
                        <a:buNone/>
                      </a:pPr>
                      <a:endParaRPr lang="zh-CN" altLang="en-US"/>
                    </a:p>
                  </a:txBody>
                  <a:tcPr/>
                </a:tc>
                <a:tc>
                  <a:txBody>
                    <a:bodyPr/>
                    <a:p>
                      <a:pPr>
                        <a:buNone/>
                      </a:pPr>
                      <a:endParaRPr lang="zh-CN" altLang="en-US"/>
                    </a:p>
                  </a:txBody>
                  <a:tcPr/>
                </a:tc>
              </a:tr>
              <a:tr h="190500">
                <a:tc vMerge="1">
                  <a:tcPr anchor="ctr" anchorCtr="0"/>
                </a:tc>
                <a:tc vMerge="1">
                  <a:tcPr/>
                </a:tc>
                <a:tc>
                  <a:txBody>
                    <a:bodyPr/>
                    <a:p>
                      <a:pPr>
                        <a:buNone/>
                      </a:pPr>
                      <a:endParaRPr lang="zh-CN" altLang="en-US"/>
                    </a:p>
                  </a:txBody>
                  <a:tcPr/>
                </a:tc>
              </a:tr>
            </a:tbl>
          </a:graphicData>
        </a:graphic>
      </p:graphicFrame>
      <p:sp>
        <p:nvSpPr>
          <p:cNvPr id="10" name="文本框 9"/>
          <p:cNvSpPr txBox="1"/>
          <p:nvPr/>
        </p:nvSpPr>
        <p:spPr>
          <a:xfrm>
            <a:off x="4238625" y="4400550"/>
            <a:ext cx="2170430" cy="429895"/>
          </a:xfrm>
          <a:prstGeom prst="rect">
            <a:avLst/>
          </a:prstGeom>
          <a:noFill/>
        </p:spPr>
        <p:txBody>
          <a:bodyPr wrap="square" rtlCol="0">
            <a:spAutoFit/>
          </a:bodyPr>
          <a:p>
            <a:pPr indent="0">
              <a:buFont typeface="+mj-ea"/>
              <a:buNone/>
            </a:pPr>
            <a:r>
              <a:rPr lang="en-US" altLang="zh-CN" sz="2200">
                <a:latin typeface="SimSong" panose="02020300000000000000" charset="-122"/>
                <a:ea typeface="SimSong" panose="02020300000000000000" charset="-122"/>
              </a:rPr>
              <a:t>①</a:t>
            </a:r>
            <a:r>
              <a:rPr lang="en-US" altLang="zh-CN" sz="2200">
                <a:latin typeface="Calibri" charset="0"/>
                <a:ea typeface="Calibri" charset="0"/>
              </a:rPr>
              <a:t> </a:t>
            </a:r>
            <a:r>
              <a:rPr lang="en-US" altLang="zh-CN" sz="2200"/>
              <a:t>6</a:t>
            </a:r>
            <a:r>
              <a:rPr lang="zh-CN" altLang="en-US" sz="2200"/>
              <a:t>位数字字符</a:t>
            </a:r>
            <a:endParaRPr lang="zh-CN" altLang="en-US" sz="2200"/>
          </a:p>
        </p:txBody>
      </p:sp>
      <p:sp>
        <p:nvSpPr>
          <p:cNvPr id="11" name="文本框 10"/>
          <p:cNvSpPr txBox="1"/>
          <p:nvPr/>
        </p:nvSpPr>
        <p:spPr>
          <a:xfrm>
            <a:off x="4107815" y="5340985"/>
            <a:ext cx="2827655" cy="504825"/>
          </a:xfrm>
          <a:prstGeom prst="rect">
            <a:avLst/>
          </a:prstGeom>
          <a:noFill/>
        </p:spPr>
        <p:txBody>
          <a:bodyPr wrap="square" rtlCol="0">
            <a:noAutofit/>
          </a:bodyPr>
          <a:p>
            <a:pPr indent="0">
              <a:buFont typeface="+mj-ea"/>
              <a:buNone/>
            </a:pPr>
            <a:r>
              <a:rPr lang="en-US" sz="2200">
                <a:latin typeface="SimSong" panose="02020300000000000000" charset="-122"/>
                <a:ea typeface="SimSong" panose="02020300000000000000" charset="-122"/>
              </a:rPr>
              <a:t> </a:t>
            </a:r>
            <a:r>
              <a:rPr lang="zh-CN" altLang="en-US" sz="2200">
                <a:latin typeface="SimSong" panose="02020300000000000000" charset="-122"/>
                <a:ea typeface="SimSong" panose="02020300000000000000" charset="-122"/>
                <a:sym typeface="+mn-ea"/>
              </a:rPr>
              <a:t>②</a:t>
            </a:r>
            <a:r>
              <a:rPr lang="zh-CN" altLang="en-US" sz="2200">
                <a:latin typeface="SimSong" panose="02020300000000000000" charset="-122"/>
                <a:ea typeface="SimSong" panose="02020300000000000000" charset="-122"/>
              </a:rPr>
              <a:t>在</a:t>
            </a:r>
            <a:r>
              <a:rPr lang="en-US" sz="2200"/>
              <a:t>2003-2023</a:t>
            </a:r>
            <a:r>
              <a:rPr lang="zh-CN" altLang="en-US" sz="2200"/>
              <a:t>之间</a:t>
            </a:r>
            <a:endParaRPr lang="zh-CN" altLang="en-US" sz="2200"/>
          </a:p>
        </p:txBody>
      </p:sp>
      <p:sp>
        <p:nvSpPr>
          <p:cNvPr id="12" name="文本框 11"/>
          <p:cNvSpPr txBox="1"/>
          <p:nvPr/>
        </p:nvSpPr>
        <p:spPr>
          <a:xfrm>
            <a:off x="4238625" y="6084570"/>
            <a:ext cx="2419350" cy="429895"/>
          </a:xfrm>
          <a:prstGeom prst="rect">
            <a:avLst/>
          </a:prstGeom>
          <a:noFill/>
        </p:spPr>
        <p:txBody>
          <a:bodyPr wrap="square" rtlCol="0">
            <a:spAutoFit/>
          </a:bodyPr>
          <a:p>
            <a:pPr indent="0">
              <a:buFont typeface="+mj-ea"/>
              <a:buNone/>
            </a:pPr>
            <a:r>
              <a:rPr lang="en-US" sz="2200">
                <a:latin typeface="SimSong" panose="02020300000000000000" charset="-122"/>
                <a:ea typeface="SimSong" panose="02020300000000000000" charset="-122"/>
              </a:rPr>
              <a:t> </a:t>
            </a:r>
            <a:r>
              <a:rPr lang="zh-CN" altLang="en-US" sz="2200">
                <a:latin typeface="SimSong" panose="02020300000000000000" charset="-122"/>
                <a:ea typeface="SimSong" panose="02020300000000000000" charset="-122"/>
                <a:sym typeface="+mn-ea"/>
              </a:rPr>
              <a:t>③ 在</a:t>
            </a:r>
            <a:r>
              <a:rPr lang="en-US" sz="2200"/>
              <a:t>1-12</a:t>
            </a:r>
            <a:r>
              <a:rPr lang="zh-CN" altLang="en-US" sz="2200"/>
              <a:t>之间</a:t>
            </a:r>
            <a:endParaRPr lang="zh-CN" altLang="en-US" sz="2200"/>
          </a:p>
        </p:txBody>
      </p:sp>
      <p:sp>
        <p:nvSpPr>
          <p:cNvPr id="13" name="文本框 12"/>
          <p:cNvSpPr txBox="1"/>
          <p:nvPr/>
        </p:nvSpPr>
        <p:spPr>
          <a:xfrm>
            <a:off x="7426325" y="4043680"/>
            <a:ext cx="2419350" cy="414020"/>
          </a:xfrm>
          <a:prstGeom prst="rect">
            <a:avLst/>
          </a:prstGeom>
          <a:noFill/>
        </p:spPr>
        <p:txBody>
          <a:bodyPr wrap="square" rtlCol="0">
            <a:spAutoFit/>
          </a:bodyPr>
          <a:p>
            <a:pPr indent="0">
              <a:buFont typeface="+mj-ea"/>
              <a:buNone/>
            </a:pPr>
            <a:r>
              <a:rPr lang="zh-CN" altLang="en-US" sz="2100">
                <a:latin typeface="SimSong" panose="02020300000000000000" charset="-122"/>
                <a:ea typeface="SimSong" panose="02020300000000000000" charset="-122"/>
                <a:sym typeface="+mn-ea"/>
              </a:rPr>
              <a:t>④</a:t>
            </a:r>
            <a:r>
              <a:rPr lang="zh-CN" altLang="en-US" sz="2100">
                <a:latin typeface="Calibri" charset="0"/>
                <a:ea typeface="Calibri" charset="0"/>
              </a:rPr>
              <a:t>  </a:t>
            </a:r>
            <a:r>
              <a:rPr lang="zh-CN" altLang="en-US" sz="2100"/>
              <a:t>有非数字字符</a:t>
            </a:r>
            <a:endParaRPr lang="zh-CN" altLang="en-US" sz="2100"/>
          </a:p>
        </p:txBody>
      </p:sp>
      <p:sp>
        <p:nvSpPr>
          <p:cNvPr id="14" name="文本框 13"/>
          <p:cNvSpPr txBox="1"/>
          <p:nvPr/>
        </p:nvSpPr>
        <p:spPr>
          <a:xfrm>
            <a:off x="7426325" y="4451985"/>
            <a:ext cx="2705735" cy="414020"/>
          </a:xfrm>
          <a:prstGeom prst="rect">
            <a:avLst/>
          </a:prstGeom>
          <a:noFill/>
        </p:spPr>
        <p:txBody>
          <a:bodyPr wrap="square" rtlCol="0">
            <a:spAutoFit/>
          </a:bodyPr>
          <a:p>
            <a:pPr indent="0">
              <a:buFont typeface="+mj-ea"/>
              <a:buNone/>
            </a:pPr>
            <a:r>
              <a:rPr lang="en-US" sz="2100">
                <a:latin typeface="SimSong" panose="02020300000000000000" charset="-122"/>
                <a:ea typeface="SimSong" panose="02020300000000000000" charset="-122"/>
                <a:sym typeface="+mn-ea"/>
              </a:rPr>
              <a:t>⑤</a:t>
            </a:r>
            <a:r>
              <a:rPr lang="zh-CN" altLang="en-US" sz="2100">
                <a:latin typeface="SimSong" panose="02020300000000000000" charset="-122"/>
                <a:ea typeface="SimSong" panose="02020300000000000000" charset="-122"/>
              </a:rPr>
              <a:t> </a:t>
            </a:r>
            <a:r>
              <a:rPr lang="zh-CN" altLang="en-US" sz="2100"/>
              <a:t>少于</a:t>
            </a:r>
            <a:r>
              <a:rPr lang="en-US" altLang="zh-CN" sz="2100"/>
              <a:t>6</a:t>
            </a:r>
            <a:r>
              <a:rPr lang="zh-CN" altLang="en-US" sz="2100"/>
              <a:t>个数字字符</a:t>
            </a:r>
            <a:endParaRPr lang="zh-CN" altLang="en-US" sz="2100"/>
          </a:p>
        </p:txBody>
      </p:sp>
      <p:sp>
        <p:nvSpPr>
          <p:cNvPr id="15" name="文本框 14"/>
          <p:cNvSpPr txBox="1"/>
          <p:nvPr/>
        </p:nvSpPr>
        <p:spPr>
          <a:xfrm>
            <a:off x="7426325" y="4821555"/>
            <a:ext cx="2806700" cy="414020"/>
          </a:xfrm>
          <a:prstGeom prst="rect">
            <a:avLst/>
          </a:prstGeom>
          <a:noFill/>
        </p:spPr>
        <p:txBody>
          <a:bodyPr wrap="square" rtlCol="0">
            <a:spAutoFit/>
          </a:bodyPr>
          <a:p>
            <a:pPr indent="0">
              <a:buFont typeface="+mj-ea"/>
              <a:buNone/>
            </a:pPr>
            <a:r>
              <a:rPr lang="zh-CN" altLang="en-US" sz="2100">
                <a:latin typeface="SimSong" panose="02020300000000000000" charset="-122"/>
                <a:ea typeface="SimSong" panose="02020300000000000000" charset="-122"/>
                <a:sym typeface="+mn-ea"/>
              </a:rPr>
              <a:t>⑥</a:t>
            </a:r>
            <a:r>
              <a:rPr lang="zh-CN" altLang="en-US" sz="2100">
                <a:latin typeface="SimSong" panose="02020300000000000000" charset="-122"/>
                <a:ea typeface="SimSong" panose="02020300000000000000" charset="-122"/>
              </a:rPr>
              <a:t> </a:t>
            </a:r>
            <a:r>
              <a:rPr lang="zh-CN" altLang="en-US" sz="2100"/>
              <a:t>多于</a:t>
            </a:r>
            <a:r>
              <a:rPr lang="en-US" altLang="zh-CN" sz="2100"/>
              <a:t>6</a:t>
            </a:r>
            <a:r>
              <a:rPr lang="zh-CN" altLang="en-US" sz="2100"/>
              <a:t>个数字字符</a:t>
            </a:r>
            <a:endParaRPr lang="zh-CN" altLang="en-US" sz="2100"/>
          </a:p>
        </p:txBody>
      </p:sp>
      <p:sp>
        <p:nvSpPr>
          <p:cNvPr id="16" name="文本框 15"/>
          <p:cNvSpPr txBox="1"/>
          <p:nvPr/>
        </p:nvSpPr>
        <p:spPr>
          <a:xfrm>
            <a:off x="7426325" y="5220970"/>
            <a:ext cx="1995805" cy="414020"/>
          </a:xfrm>
          <a:prstGeom prst="rect">
            <a:avLst/>
          </a:prstGeom>
          <a:noFill/>
        </p:spPr>
        <p:txBody>
          <a:bodyPr wrap="square" rtlCol="0">
            <a:spAutoFit/>
          </a:bodyPr>
          <a:p>
            <a:pPr indent="0">
              <a:buFont typeface="+mj-ea"/>
              <a:buNone/>
            </a:pPr>
            <a:r>
              <a:rPr lang="zh-CN" altLang="en-US" sz="2100">
                <a:latin typeface="SimSong" panose="02020300000000000000" charset="-122"/>
                <a:ea typeface="SimSong" panose="02020300000000000000" charset="-122"/>
                <a:sym typeface="+mn-ea"/>
              </a:rPr>
              <a:t>⑦</a:t>
            </a:r>
            <a:r>
              <a:rPr lang="zh-CN" altLang="en-US" sz="2100">
                <a:latin typeface="SimSong" panose="02020300000000000000" charset="-122"/>
                <a:ea typeface="SimSong" panose="02020300000000000000" charset="-122"/>
              </a:rPr>
              <a:t> </a:t>
            </a:r>
            <a:r>
              <a:rPr lang="zh-CN" altLang="en-US" sz="2100"/>
              <a:t>小于</a:t>
            </a:r>
            <a:r>
              <a:rPr lang="en-US" altLang="zh-CN" sz="2100"/>
              <a:t>2003</a:t>
            </a:r>
            <a:endParaRPr lang="en-US" altLang="zh-CN" sz="2100"/>
          </a:p>
        </p:txBody>
      </p:sp>
      <p:sp>
        <p:nvSpPr>
          <p:cNvPr id="17" name="文本框 16"/>
          <p:cNvSpPr txBox="1"/>
          <p:nvPr/>
        </p:nvSpPr>
        <p:spPr>
          <a:xfrm>
            <a:off x="7426325" y="5553710"/>
            <a:ext cx="1995805" cy="414020"/>
          </a:xfrm>
          <a:prstGeom prst="rect">
            <a:avLst/>
          </a:prstGeom>
          <a:noFill/>
        </p:spPr>
        <p:txBody>
          <a:bodyPr wrap="square" rtlCol="0">
            <a:spAutoFit/>
          </a:bodyPr>
          <a:p>
            <a:pPr indent="0">
              <a:buFont typeface="+mj-ea"/>
              <a:buNone/>
            </a:pPr>
            <a:r>
              <a:rPr lang="en-US" sz="2100">
                <a:latin typeface="SimSong" panose="02020300000000000000" charset="-122"/>
                <a:ea typeface="SimSong" panose="02020300000000000000" charset="-122"/>
                <a:sym typeface="+mn-ea"/>
              </a:rPr>
              <a:t>⑧</a:t>
            </a:r>
            <a:r>
              <a:rPr lang="zh-CN" altLang="en-US" sz="2100">
                <a:latin typeface="SimSong" panose="02020300000000000000" charset="-122"/>
                <a:ea typeface="SimSong" panose="02020300000000000000" charset="-122"/>
              </a:rPr>
              <a:t> </a:t>
            </a:r>
            <a:r>
              <a:rPr lang="zh-CN" altLang="en-US" sz="2100"/>
              <a:t>大于</a:t>
            </a:r>
            <a:r>
              <a:rPr lang="en-US" altLang="zh-CN" sz="2100"/>
              <a:t>2023</a:t>
            </a:r>
            <a:endParaRPr lang="en-US" altLang="zh-CN" sz="2100"/>
          </a:p>
        </p:txBody>
      </p:sp>
      <p:sp>
        <p:nvSpPr>
          <p:cNvPr id="18" name="文本框 17"/>
          <p:cNvSpPr txBox="1"/>
          <p:nvPr/>
        </p:nvSpPr>
        <p:spPr>
          <a:xfrm>
            <a:off x="7426325" y="5875020"/>
            <a:ext cx="1995805" cy="414020"/>
          </a:xfrm>
          <a:prstGeom prst="rect">
            <a:avLst/>
          </a:prstGeom>
          <a:noFill/>
        </p:spPr>
        <p:txBody>
          <a:bodyPr wrap="square" rtlCol="0">
            <a:spAutoFit/>
          </a:bodyPr>
          <a:p>
            <a:pPr indent="0">
              <a:buFont typeface="+mj-ea"/>
              <a:buNone/>
            </a:pPr>
            <a:r>
              <a:rPr lang="zh-CN" altLang="en-US" sz="2100">
                <a:latin typeface="SimSong" panose="02020300000000000000" charset="-122"/>
                <a:ea typeface="SimSong" panose="02020300000000000000" charset="-122"/>
              </a:rPr>
              <a:t>⑨ </a:t>
            </a:r>
            <a:r>
              <a:rPr lang="zh-CN" altLang="en-US" sz="2100"/>
              <a:t>等于</a:t>
            </a:r>
            <a:r>
              <a:rPr lang="en-US" altLang="zh-CN" sz="2100"/>
              <a:t>0</a:t>
            </a:r>
            <a:endParaRPr lang="en-US" altLang="zh-CN" sz="2100"/>
          </a:p>
        </p:txBody>
      </p:sp>
      <p:sp>
        <p:nvSpPr>
          <p:cNvPr id="19" name="文本框 18"/>
          <p:cNvSpPr txBox="1"/>
          <p:nvPr/>
        </p:nvSpPr>
        <p:spPr>
          <a:xfrm>
            <a:off x="7426325" y="6251575"/>
            <a:ext cx="1995805" cy="414020"/>
          </a:xfrm>
          <a:prstGeom prst="rect">
            <a:avLst/>
          </a:prstGeom>
          <a:noFill/>
        </p:spPr>
        <p:txBody>
          <a:bodyPr wrap="square" rtlCol="0">
            <a:spAutoFit/>
          </a:bodyPr>
          <a:p>
            <a:pPr indent="0">
              <a:buFont typeface="+mj-ea"/>
              <a:buNone/>
            </a:pPr>
            <a:r>
              <a:rPr lang="zh-CN" altLang="en-US" sz="2100">
                <a:latin typeface="SimSong" panose="02020300000000000000" charset="-122"/>
                <a:ea typeface="SimSong" panose="02020300000000000000" charset="-122"/>
              </a:rPr>
              <a:t>⑩ </a:t>
            </a:r>
            <a:r>
              <a:rPr lang="zh-CN" altLang="en-US" sz="2100"/>
              <a:t>大于</a:t>
            </a:r>
            <a:r>
              <a:rPr lang="en-US" altLang="zh-CN" sz="2100"/>
              <a:t>12</a:t>
            </a:r>
            <a:endParaRPr lang="en-US" altLang="zh-CN" sz="2100"/>
          </a:p>
        </p:txBody>
      </p:sp>
      <p:sp>
        <p:nvSpPr>
          <p:cNvPr id="20" name="文本框 19"/>
          <p:cNvSpPr txBox="1"/>
          <p:nvPr/>
        </p:nvSpPr>
        <p:spPr>
          <a:xfrm>
            <a:off x="1884045" y="4208780"/>
            <a:ext cx="1995805" cy="768350"/>
          </a:xfrm>
          <a:prstGeom prst="rect">
            <a:avLst/>
          </a:prstGeom>
          <a:noFill/>
        </p:spPr>
        <p:txBody>
          <a:bodyPr wrap="square" rtlCol="0">
            <a:spAutoFit/>
          </a:bodyPr>
          <a:p>
            <a:pPr algn="ctr">
              <a:buNone/>
            </a:pPr>
            <a:r>
              <a:rPr lang="zh-CN" altLang="en-US" sz="2200">
                <a:sym typeface="+mn-ea"/>
              </a:rPr>
              <a:t>报表日期的类型和长度</a:t>
            </a:r>
            <a:endParaRPr lang="zh-CN" altLang="en-US" sz="2200"/>
          </a:p>
        </p:txBody>
      </p:sp>
      <p:sp>
        <p:nvSpPr>
          <p:cNvPr id="21" name="文本框 20"/>
          <p:cNvSpPr txBox="1"/>
          <p:nvPr/>
        </p:nvSpPr>
        <p:spPr>
          <a:xfrm>
            <a:off x="1884045" y="5340985"/>
            <a:ext cx="1995805" cy="429895"/>
          </a:xfrm>
          <a:prstGeom prst="rect">
            <a:avLst/>
          </a:prstGeom>
          <a:noFill/>
        </p:spPr>
        <p:txBody>
          <a:bodyPr wrap="square" rtlCol="0">
            <a:spAutoFit/>
          </a:bodyPr>
          <a:p>
            <a:pPr algn="ctr">
              <a:buNone/>
            </a:pPr>
            <a:r>
              <a:rPr lang="zh-CN" altLang="en-US" sz="2200">
                <a:sym typeface="+mn-ea"/>
              </a:rPr>
              <a:t>年份范围</a:t>
            </a:r>
            <a:endParaRPr lang="zh-CN" altLang="en-US" sz="2200">
              <a:sym typeface="+mn-ea"/>
            </a:endParaRPr>
          </a:p>
        </p:txBody>
      </p:sp>
      <p:sp>
        <p:nvSpPr>
          <p:cNvPr id="22" name="文本框 21"/>
          <p:cNvSpPr txBox="1"/>
          <p:nvPr/>
        </p:nvSpPr>
        <p:spPr>
          <a:xfrm>
            <a:off x="1884045" y="6077585"/>
            <a:ext cx="1995805" cy="429895"/>
          </a:xfrm>
          <a:prstGeom prst="rect">
            <a:avLst/>
          </a:prstGeom>
          <a:noFill/>
        </p:spPr>
        <p:txBody>
          <a:bodyPr wrap="square" rtlCol="0">
            <a:spAutoFit/>
          </a:bodyPr>
          <a:p>
            <a:pPr algn="ctr">
              <a:buNone/>
            </a:pPr>
            <a:r>
              <a:rPr lang="zh-CN" altLang="en-US" sz="2200">
                <a:sym typeface="+mn-ea"/>
              </a:rPr>
              <a:t>月份范围</a:t>
            </a:r>
            <a:endParaRPr lang="zh-CN" altLang="en-US" sz="2200">
              <a:sym typeface="+mn-ea"/>
            </a:endParaRPr>
          </a:p>
        </p:txBody>
      </p:sp>
      <p:cxnSp>
        <p:nvCxnSpPr>
          <p:cNvPr id="3" name="直接连接符 2"/>
          <p:cNvCxnSpPr/>
          <p:nvPr/>
        </p:nvCxnSpPr>
        <p:spPr>
          <a:xfrm>
            <a:off x="7908290" y="2983230"/>
            <a:ext cx="107188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3007995" y="1936115"/>
            <a:ext cx="34010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linds(horizontal)">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linds(horizontal)">
                                      <p:cBhvr>
                                        <p:cTn id="54" dur="500"/>
                                        <p:tgtEl>
                                          <p:spTgt spid="1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linds(horizontal)">
                                      <p:cBhvr>
                                        <p:cTn id="65" dur="500"/>
                                        <p:tgtEl>
                                          <p:spTgt spid="1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blinds(horizontal)">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1" grpId="0"/>
      <p:bldP spid="16" grpId="0"/>
      <p:bldP spid="17" grpId="0"/>
      <p:bldP spid="12" grpId="0"/>
      <p:bldP spid="18"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160" y="0"/>
            <a:ext cx="12181840" cy="3880485"/>
          </a:xfrm>
          <a:prstGeom prst="rect">
            <a:avLst/>
          </a:prstGeom>
        </p:spPr>
      </p:pic>
      <p:sp>
        <p:nvSpPr>
          <p:cNvPr id="2" name="Rectangle 1"/>
          <p:cNvSpPr/>
          <p:nvPr/>
        </p:nvSpPr>
        <p:spPr bwMode="auto">
          <a:xfrm>
            <a:off x="2853690" y="2096770"/>
            <a:ext cx="6482080"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lvl="0" algn="ctr" defTabSz="1218565" fontAlgn="base" hangingPunct="0">
              <a:lnSpc>
                <a:spcPct val="110000"/>
              </a:lnSpc>
              <a:spcBef>
                <a:spcPct val="0"/>
              </a:spcBef>
              <a:spcAft>
                <a:spcPct val="0"/>
              </a:spcAft>
              <a:defRPr/>
            </a:pP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第</a:t>
            </a:r>
            <a:r>
              <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 </a:t>
            </a:r>
            <a:r>
              <a:rPr lang="en-US" altLang="zh-CN" sz="5000">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3 </a:t>
            </a: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讲</a:t>
            </a:r>
            <a:r>
              <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 </a:t>
            </a:r>
            <a:endPar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endParaRPr>
          </a:p>
          <a:p>
            <a:pPr lvl="0" algn="ctr" defTabSz="1218565" fontAlgn="base" hangingPunct="0">
              <a:lnSpc>
                <a:spcPct val="110000"/>
              </a:lnSpc>
              <a:spcBef>
                <a:spcPct val="0"/>
              </a:spcBef>
              <a:spcAft>
                <a:spcPct val="0"/>
              </a:spcAft>
              <a:defRPr/>
            </a:pP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黑盒测试</a:t>
            </a:r>
            <a:endPar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endParaRPr>
          </a:p>
        </p:txBody>
      </p:sp>
      <p:grpSp>
        <p:nvGrpSpPr>
          <p:cNvPr id="5" name="组合 4"/>
          <p:cNvGrpSpPr/>
          <p:nvPr/>
        </p:nvGrpSpPr>
        <p:grpSpPr>
          <a:xfrm>
            <a:off x="3180080" y="5875655"/>
            <a:ext cx="5829300" cy="797560"/>
            <a:chOff x="5008" y="9253"/>
            <a:chExt cx="9180" cy="1256"/>
          </a:xfrm>
        </p:grpSpPr>
        <p:sp>
          <p:nvSpPr>
            <p:cNvPr id="3" name="文本框 2"/>
            <p:cNvSpPr txBox="1"/>
            <p:nvPr/>
          </p:nvSpPr>
          <p:spPr>
            <a:xfrm>
              <a:off x="5008" y="9881"/>
              <a:ext cx="9180" cy="628"/>
            </a:xfrm>
            <a:prstGeom prst="rect">
              <a:avLst/>
            </a:prstGeom>
            <a:noFill/>
          </p:spPr>
          <p:txBody>
            <a:bodyPr wrap="square" rtlCol="0" anchor="t">
              <a:spAutoFit/>
            </a:bodyPr>
            <a:p>
              <a:pPr algn="ctr"/>
              <a:r>
                <a:rPr lang="zh-CN" altLang="en-US" sz="20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rPr>
                <a:t>Software Quality and Testing</a:t>
              </a:r>
              <a:endParaRPr lang="zh-CN" altLang="en-US" sz="20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endParaRPr>
            </a:p>
          </p:txBody>
        </p:sp>
        <p:sp>
          <p:nvSpPr>
            <p:cNvPr id="4" name="文本框 3"/>
            <p:cNvSpPr txBox="1"/>
            <p:nvPr/>
          </p:nvSpPr>
          <p:spPr>
            <a:xfrm>
              <a:off x="5008" y="9253"/>
              <a:ext cx="9180" cy="628"/>
            </a:xfrm>
            <a:prstGeom prst="rect">
              <a:avLst/>
            </a:prstGeom>
            <a:noFill/>
          </p:spPr>
          <p:txBody>
            <a:bodyPr wrap="square" rtlCol="0" anchor="t">
              <a:spAutoFit/>
            </a:bodyPr>
            <a:p>
              <a:pPr algn="ctr"/>
              <a:r>
                <a:rPr lang="zh-CN" altLang="en-US" sz="2000">
                  <a:solidFill>
                    <a:schemeClr val="accent1">
                      <a:lumMod val="75000"/>
                    </a:schemeClr>
                  </a:solidFill>
                  <a:latin typeface="Kaiti SC Regular" panose="02010600040101010101" charset="-122"/>
                  <a:ea typeface="Kaiti SC Regular" panose="02010600040101010101" charset="-122"/>
                  <a:cs typeface="Baskerville Regular" panose="02020502070401020303" charset="0"/>
                  <a:sym typeface="Helvetica" pitchFamily="34" charset="0"/>
                </a:rPr>
                <a:t>软件质量与测试</a:t>
              </a:r>
              <a:endParaRPr lang="zh-CN" altLang="en-US" sz="2000">
                <a:solidFill>
                  <a:schemeClr val="accent1">
                    <a:lumMod val="75000"/>
                  </a:schemeClr>
                </a:solidFill>
                <a:latin typeface="Kaiti SC Regular" panose="02010600040101010101" charset="-122"/>
                <a:ea typeface="Kaiti SC Regular" panose="02010600040101010101" charset="-122"/>
                <a:cs typeface="Baskerville Regular" panose="02020502070401020303" charset="0"/>
                <a:sym typeface="Helvetica" pitchFamily="34" charset="0"/>
              </a:endParaRPr>
            </a:p>
          </p:txBody>
        </p:sp>
      </p:grpSp>
    </p:spTree>
  </p:cSld>
  <p:clrMapOvr>
    <a:masterClrMapping/>
  </p:clrMapOvr>
  <p:transition advTm="63169"/>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59779" name="矩形 459778"/>
          <p:cNvSpPr/>
          <p:nvPr/>
        </p:nvSpPr>
        <p:spPr>
          <a:xfrm>
            <a:off x="2206625" y="1287780"/>
            <a:ext cx="8086090" cy="953135"/>
          </a:xfrm>
          <a:prstGeom prst="rect">
            <a:avLst/>
          </a:prstGeom>
          <a:noFill/>
          <a:ln w="9525">
            <a:noFill/>
          </a:ln>
        </p:spPr>
        <p:txBody>
          <a:bodyPr wrap="square">
            <a:spAutoFit/>
          </a:bodyPr>
          <a:p>
            <a:pPr eaLnBrk="0" hangingPunct="0">
              <a:spcBef>
                <a:spcPct val="50000"/>
              </a:spcBef>
            </a:pPr>
            <a:r>
              <a:rPr lang="zh-CN" altLang="en-US" sz="2800" b="1" dirty="0">
                <a:solidFill>
                  <a:srgbClr val="1691B5"/>
                </a:solidFill>
                <a:latin typeface="微软雅黑" charset="0"/>
                <a:ea typeface="微软雅黑" charset="0"/>
                <a:cs typeface="微软雅黑" charset="0"/>
              </a:rPr>
              <a:t>对表中编号为</a:t>
            </a:r>
            <a:r>
              <a:rPr lang="en-US" altLang="zh-CN" sz="2800" b="1">
                <a:solidFill>
                  <a:srgbClr val="1691B5"/>
                </a:solidFill>
                <a:latin typeface="微软雅黑" charset="0"/>
                <a:ea typeface="微软雅黑" charset="0"/>
                <a:cs typeface="微软雅黑" charset="0"/>
              </a:rPr>
              <a:t>1,2,3</a:t>
            </a:r>
            <a:r>
              <a:rPr lang="zh-CN" altLang="en-US" sz="2800" b="1" dirty="0">
                <a:solidFill>
                  <a:srgbClr val="1691B5"/>
                </a:solidFill>
                <a:latin typeface="微软雅黑" charset="0"/>
                <a:ea typeface="微软雅黑" charset="0"/>
                <a:cs typeface="微软雅黑" charset="0"/>
              </a:rPr>
              <a:t>的</a:t>
            </a:r>
            <a:r>
              <a:rPr lang="en-US" altLang="zh-CN" sz="2800" b="1">
                <a:solidFill>
                  <a:srgbClr val="1691B5"/>
                </a:solidFill>
                <a:latin typeface="微软雅黑" charset="0"/>
                <a:ea typeface="微软雅黑" charset="0"/>
                <a:cs typeface="微软雅黑" charset="0"/>
              </a:rPr>
              <a:t>3</a:t>
            </a:r>
            <a:r>
              <a:rPr lang="zh-CN" altLang="en-US" sz="2800" b="1" dirty="0">
                <a:solidFill>
                  <a:srgbClr val="1691B5"/>
                </a:solidFill>
                <a:latin typeface="微软雅黑" charset="0"/>
                <a:ea typeface="微软雅黑" charset="0"/>
                <a:cs typeface="微软雅黑" charset="0"/>
              </a:rPr>
              <a:t>个有效等价类用一个测试用例覆盖：</a:t>
            </a:r>
            <a:endParaRPr lang="zh-CN" altLang="en-US" sz="2800" b="1" dirty="0">
              <a:solidFill>
                <a:srgbClr val="1691B5"/>
              </a:solidFill>
              <a:latin typeface="微软雅黑" charset="0"/>
              <a:ea typeface="微软雅黑" charset="0"/>
              <a:cs typeface="微软雅黑" charset="0"/>
            </a:endParaRPr>
          </a:p>
        </p:txBody>
      </p:sp>
      <p:graphicFrame>
        <p:nvGraphicFramePr>
          <p:cNvPr id="459814" name="内容占位符 459813"/>
          <p:cNvGraphicFramePr/>
          <p:nvPr>
            <p:ph/>
          </p:nvPr>
        </p:nvGraphicFramePr>
        <p:xfrm>
          <a:off x="2350770" y="2631123"/>
          <a:ext cx="7489825" cy="1363345"/>
        </p:xfrm>
        <a:graphic>
          <a:graphicData uri="http://schemas.openxmlformats.org/drawingml/2006/table">
            <a:tbl>
              <a:tblPr/>
              <a:tblGrid>
                <a:gridCol w="1814830"/>
                <a:gridCol w="2609850"/>
                <a:gridCol w="3065145"/>
              </a:tblGrid>
              <a:tr h="681355">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b="1" u="none" kern="1200" baseline="0">
                          <a:solidFill>
                            <a:schemeClr val="tx1"/>
                          </a:solidFill>
                          <a:latin typeface="Arial" panose="020B070402020202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latin typeface="Arial" panose="020B070402020202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Tx/>
                        <a:buFontTx/>
                        <a:buChar char="•"/>
                        <a:defRPr sz="2000" b="1" i="0" u="none" kern="1200" baseline="0">
                          <a:solidFill>
                            <a:schemeClr val="tx1"/>
                          </a:solidFill>
                          <a:latin typeface="Arial" panose="020B070402020202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latin typeface="Arial" panose="020B070402020202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accent2"/>
                        </a:buClr>
                        <a:buSzTx/>
                        <a:buFontTx/>
                        <a:buChar char="•"/>
                        <a:defRPr sz="1800" b="1" i="0" u="none" kern="1200" baseline="0">
                          <a:solidFill>
                            <a:schemeClr val="tx1"/>
                          </a:solidFill>
                          <a:latin typeface="Arial" panose="020B0704020202020204" pitchFamily="34" charset="0"/>
                          <a:ea typeface="宋体" pitchFamily="2" charset="-122"/>
                        </a:defRPr>
                      </a:lvl5pPr>
                    </a:lstStyle>
                    <a:p>
                      <a:pPr marL="0" lvl="0" indent="0" algn="l">
                        <a:buNone/>
                      </a:pPr>
                      <a:r>
                        <a:rPr lang="zh-CN" altLang="en-US" sz="2400" dirty="0">
                          <a:solidFill>
                            <a:srgbClr val="0066CC"/>
                          </a:solidFill>
                        </a:rPr>
                        <a:t>测试数据</a:t>
                      </a:r>
                      <a:endParaRPr lang="zh-CN" altLang="en-US" sz="2400" dirty="0">
                        <a:solidFill>
                          <a:srgbClr val="0066CC"/>
                        </a:solidFill>
                      </a:endParaRPr>
                    </a:p>
                  </a:txBody>
                  <a:tcPr marL="144000" marR="0" marT="0" marB="0"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b="1" u="none" kern="1200" baseline="0">
                          <a:solidFill>
                            <a:schemeClr val="tx1"/>
                          </a:solidFill>
                          <a:latin typeface="Arial" panose="020B070402020202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latin typeface="Arial" panose="020B070402020202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Tx/>
                        <a:buFontTx/>
                        <a:buChar char="•"/>
                        <a:defRPr sz="2000" b="1" i="0" u="none" kern="1200" baseline="0">
                          <a:solidFill>
                            <a:schemeClr val="tx1"/>
                          </a:solidFill>
                          <a:latin typeface="Arial" panose="020B070402020202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latin typeface="Arial" panose="020B070402020202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accent2"/>
                        </a:buClr>
                        <a:buSzTx/>
                        <a:buFontTx/>
                        <a:buChar char="•"/>
                        <a:defRPr sz="1800" b="1" i="0" u="none" kern="1200" baseline="0">
                          <a:solidFill>
                            <a:schemeClr val="tx1"/>
                          </a:solidFill>
                          <a:latin typeface="Arial" panose="020B0704020202020204" pitchFamily="34" charset="0"/>
                          <a:ea typeface="宋体" pitchFamily="2" charset="-122"/>
                        </a:defRPr>
                      </a:lvl5pPr>
                    </a:lstStyle>
                    <a:p>
                      <a:pPr marL="0" lvl="0" indent="0" algn="l">
                        <a:buNone/>
                      </a:pPr>
                      <a:r>
                        <a:rPr lang="zh-CN" altLang="en-US" sz="2400" dirty="0">
                          <a:solidFill>
                            <a:srgbClr val="0066CC"/>
                          </a:solidFill>
                        </a:rPr>
                        <a:t>期望</a:t>
                      </a:r>
                      <a:r>
                        <a:rPr lang="zh-CN" altLang="en-US" sz="2400" dirty="0">
                          <a:solidFill>
                            <a:srgbClr val="0066CC"/>
                          </a:solidFill>
                        </a:rPr>
                        <a:t>结果</a:t>
                      </a:r>
                      <a:endParaRPr lang="zh-CN" altLang="en-US" sz="2400" dirty="0">
                        <a:solidFill>
                          <a:srgbClr val="0066CC"/>
                        </a:solidFill>
                      </a:endParaRPr>
                    </a:p>
                  </a:txBody>
                  <a:tcPr marL="144000" marR="0" marT="0" marB="0"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b="1" u="none" kern="1200" baseline="0">
                          <a:solidFill>
                            <a:schemeClr val="tx1"/>
                          </a:solidFill>
                          <a:latin typeface="Arial" panose="020B070402020202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latin typeface="Arial" panose="020B070402020202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Tx/>
                        <a:buFontTx/>
                        <a:buChar char="•"/>
                        <a:defRPr sz="2000" b="1" i="0" u="none" kern="1200" baseline="0">
                          <a:solidFill>
                            <a:schemeClr val="tx1"/>
                          </a:solidFill>
                          <a:latin typeface="Arial" panose="020B070402020202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latin typeface="Arial" panose="020B070402020202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accent2"/>
                        </a:buClr>
                        <a:buSzTx/>
                        <a:buFontTx/>
                        <a:buChar char="•"/>
                        <a:defRPr sz="1800" b="1" i="0" u="none" kern="1200" baseline="0">
                          <a:solidFill>
                            <a:schemeClr val="tx1"/>
                          </a:solidFill>
                          <a:latin typeface="Arial" panose="020B0704020202020204" pitchFamily="34" charset="0"/>
                          <a:ea typeface="宋体" pitchFamily="2" charset="-122"/>
                        </a:defRPr>
                      </a:lvl5pPr>
                    </a:lstStyle>
                    <a:p>
                      <a:pPr marL="0" lvl="0" indent="0" algn="l">
                        <a:buNone/>
                      </a:pPr>
                      <a:r>
                        <a:rPr lang="zh-CN" altLang="en-US" sz="2400" dirty="0">
                          <a:solidFill>
                            <a:srgbClr val="0066CC"/>
                          </a:solidFill>
                        </a:rPr>
                        <a:t>覆盖的</a:t>
                      </a:r>
                      <a:r>
                        <a:rPr lang="zh-CN" altLang="en-US" sz="2400" dirty="0">
                          <a:solidFill>
                            <a:srgbClr val="0066CC"/>
                          </a:solidFill>
                        </a:rPr>
                        <a:t>等价类</a:t>
                      </a:r>
                      <a:endParaRPr lang="zh-CN" altLang="en-US" sz="2400" dirty="0">
                        <a:solidFill>
                          <a:srgbClr val="0066CC"/>
                        </a:solidFill>
                      </a:endParaRPr>
                    </a:p>
                  </a:txBody>
                  <a:tcPr marL="144000" marR="0" marT="0" marB="0"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tcPr>
                </a:tc>
              </a:tr>
              <a:tr h="681990">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b="1" u="none" kern="1200" baseline="0">
                          <a:solidFill>
                            <a:schemeClr val="tx1"/>
                          </a:solidFill>
                          <a:latin typeface="Arial" panose="020B070402020202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latin typeface="Arial" panose="020B070402020202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Tx/>
                        <a:buFontTx/>
                        <a:buChar char="•"/>
                        <a:defRPr sz="2000" b="1" i="0" u="none" kern="1200" baseline="0">
                          <a:solidFill>
                            <a:schemeClr val="tx1"/>
                          </a:solidFill>
                          <a:latin typeface="Arial" panose="020B070402020202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latin typeface="Arial" panose="020B070402020202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accent2"/>
                        </a:buClr>
                        <a:buSzTx/>
                        <a:buFontTx/>
                        <a:buChar char="•"/>
                        <a:defRPr sz="1800" b="1" i="0" u="none" kern="1200" baseline="0">
                          <a:solidFill>
                            <a:schemeClr val="tx1"/>
                          </a:solidFill>
                          <a:latin typeface="Arial" panose="020B0704020202020204" pitchFamily="34" charset="0"/>
                          <a:ea typeface="宋体" pitchFamily="2" charset="-122"/>
                        </a:defRPr>
                      </a:lvl5pPr>
                    </a:lstStyle>
                    <a:p>
                      <a:pPr marL="0" lvl="0" indent="0" algn="l">
                        <a:buNone/>
                      </a:pPr>
                      <a:r>
                        <a:rPr lang="en-US" altLang="zh-CN" sz="2400">
                          <a:solidFill>
                            <a:srgbClr val="0066CC"/>
                          </a:solidFill>
                        </a:rPr>
                        <a:t>202309</a:t>
                      </a:r>
                      <a:endParaRPr lang="en-US" altLang="zh-CN" sz="2400">
                        <a:solidFill>
                          <a:srgbClr val="0066CC"/>
                        </a:solidFill>
                      </a:endParaRPr>
                    </a:p>
                  </a:txBody>
                  <a:tcPr marL="144000" marR="0" marT="0" marB="0"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b="1" u="none" kern="1200" baseline="0">
                          <a:solidFill>
                            <a:schemeClr val="tx1"/>
                          </a:solidFill>
                          <a:latin typeface="Arial" panose="020B070402020202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latin typeface="Arial" panose="020B070402020202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Tx/>
                        <a:buFontTx/>
                        <a:buChar char="•"/>
                        <a:defRPr sz="2000" b="1" i="0" u="none" kern="1200" baseline="0">
                          <a:solidFill>
                            <a:schemeClr val="tx1"/>
                          </a:solidFill>
                          <a:latin typeface="Arial" panose="020B070402020202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latin typeface="Arial" panose="020B070402020202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accent2"/>
                        </a:buClr>
                        <a:buSzTx/>
                        <a:buFontTx/>
                        <a:buChar char="•"/>
                        <a:defRPr sz="1800" b="1" i="0" u="none" kern="1200" baseline="0">
                          <a:solidFill>
                            <a:schemeClr val="tx1"/>
                          </a:solidFill>
                          <a:latin typeface="Arial" panose="020B0704020202020204" pitchFamily="34" charset="0"/>
                          <a:ea typeface="宋体" pitchFamily="2" charset="-122"/>
                        </a:defRPr>
                      </a:lvl5pPr>
                    </a:lstStyle>
                    <a:p>
                      <a:pPr marL="0" lvl="0" indent="0" algn="l">
                        <a:buNone/>
                      </a:pPr>
                      <a:r>
                        <a:rPr lang="zh-CN" altLang="en-US" sz="2400" dirty="0">
                          <a:solidFill>
                            <a:srgbClr val="0066CC"/>
                          </a:solidFill>
                        </a:rPr>
                        <a:t>输入</a:t>
                      </a:r>
                      <a:r>
                        <a:rPr lang="zh-CN" altLang="en-US" sz="2400" dirty="0">
                          <a:solidFill>
                            <a:srgbClr val="0066CC"/>
                          </a:solidFill>
                        </a:rPr>
                        <a:t>有效</a:t>
                      </a:r>
                      <a:endParaRPr lang="zh-CN" altLang="en-US" sz="2400" dirty="0">
                        <a:solidFill>
                          <a:srgbClr val="0066CC"/>
                        </a:solidFill>
                      </a:endParaRPr>
                    </a:p>
                  </a:txBody>
                  <a:tcPr marL="144000" marR="0" marT="0" marB="0"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b="1" u="none" kern="1200" baseline="0">
                          <a:solidFill>
                            <a:schemeClr val="tx1"/>
                          </a:solidFill>
                          <a:latin typeface="Arial" panose="020B070402020202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latin typeface="Arial" panose="020B070402020202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Tx/>
                        <a:buFontTx/>
                        <a:buChar char="•"/>
                        <a:defRPr sz="2000" b="1" i="0" u="none" kern="1200" baseline="0">
                          <a:solidFill>
                            <a:schemeClr val="tx1"/>
                          </a:solidFill>
                          <a:latin typeface="Arial" panose="020B070402020202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latin typeface="Arial" panose="020B070402020202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accent2"/>
                        </a:buClr>
                        <a:buSzTx/>
                        <a:buFontTx/>
                        <a:buChar char="•"/>
                        <a:defRPr sz="1800" b="1" i="0" u="none" kern="1200" baseline="0">
                          <a:solidFill>
                            <a:schemeClr val="tx1"/>
                          </a:solidFill>
                          <a:latin typeface="Arial" panose="020B0704020202020204" pitchFamily="34" charset="0"/>
                          <a:ea typeface="宋体" pitchFamily="2" charset="-122"/>
                        </a:defRPr>
                      </a:lvl5pPr>
                    </a:lstStyle>
                    <a:p>
                      <a:pPr marL="0" lvl="0" indent="0" algn="l">
                        <a:buNone/>
                      </a:pPr>
                      <a:r>
                        <a:rPr lang="zh-CN" altLang="en-US" sz="2400" dirty="0">
                          <a:solidFill>
                            <a:srgbClr val="0066CC"/>
                          </a:solidFill>
                          <a:sym typeface="+mn-ea"/>
                        </a:rPr>
                        <a:t>等价类</a:t>
                      </a:r>
                      <a:r>
                        <a:rPr lang="en-US" altLang="zh-CN" sz="2400">
                          <a:solidFill>
                            <a:srgbClr val="FF7C80"/>
                          </a:solidFill>
                          <a:sym typeface="+mn-ea"/>
                        </a:rPr>
                        <a:t>(1)(2)(3)</a:t>
                      </a:r>
                      <a:endParaRPr lang="zh-CN" altLang="en-US" sz="2400" dirty="0">
                        <a:solidFill>
                          <a:srgbClr val="0066CC"/>
                        </a:solidFill>
                      </a:endParaRPr>
                    </a:p>
                  </a:txBody>
                  <a:tcPr marL="144000" marR="0" marT="0" marB="0"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tcPr>
                </a:tc>
              </a:tr>
            </a:tbl>
          </a:graphicData>
        </a:graphic>
      </p:graphicFrame>
      <p:sp>
        <p:nvSpPr>
          <p:cNvPr id="459795" name="线形标注 3 459794"/>
          <p:cNvSpPr/>
          <p:nvPr/>
        </p:nvSpPr>
        <p:spPr>
          <a:xfrm>
            <a:off x="4046855" y="4779328"/>
            <a:ext cx="3744913" cy="1193800"/>
          </a:xfrm>
          <a:prstGeom prst="borderCallout3">
            <a:avLst>
              <a:gd name="adj1" fmla="val 9574"/>
              <a:gd name="adj2" fmla="val 102037"/>
              <a:gd name="adj3" fmla="val 9574"/>
              <a:gd name="adj4" fmla="val 113778"/>
              <a:gd name="adj5" fmla="val -28324"/>
              <a:gd name="adj6" fmla="val 113778"/>
              <a:gd name="adj7" fmla="val -66620"/>
              <a:gd name="adj8" fmla="val 111870"/>
            </a:avLst>
          </a:prstGeom>
          <a:solidFill>
            <a:schemeClr val="accent1">
              <a:lumMod val="50000"/>
            </a:schemeClr>
          </a:solidFill>
          <a:ln w="38100" cap="flat" cmpd="sng">
            <a:solidFill>
              <a:srgbClr val="99FFCC"/>
            </a:solidFill>
            <a:prstDash val="solid"/>
            <a:miter/>
            <a:headEnd type="none" w="med" len="med"/>
            <a:tailEnd type="triangle" w="med" len="med"/>
          </a:ln>
        </p:spPr>
        <p:txBody>
          <a:bodyPr lIns="144000" tIns="0" rIns="0" bIns="0" anchor="ctr" anchorCtr="0"/>
          <a:p>
            <a:r>
              <a:rPr lang="en-US" altLang="zh-CN" sz="2400" b="1">
                <a:solidFill>
                  <a:srgbClr val="FFFF66"/>
                </a:solidFill>
                <a:latin typeface="Times New Roman" panose="02020603050405020304" pitchFamily="18" charset="0"/>
              </a:rPr>
              <a:t>(1) 6</a:t>
            </a:r>
            <a:r>
              <a:rPr lang="zh-CN" altLang="en-US" sz="2400" b="1" dirty="0">
                <a:solidFill>
                  <a:srgbClr val="FFFF66"/>
                </a:solidFill>
                <a:latin typeface="Times New Roman" panose="02020603050405020304" pitchFamily="18" charset="0"/>
              </a:rPr>
              <a:t>位数字字符</a:t>
            </a:r>
            <a:endParaRPr lang="zh-CN" altLang="en-US" sz="2400" b="1" dirty="0">
              <a:solidFill>
                <a:srgbClr val="FFFF66"/>
              </a:solidFill>
              <a:latin typeface="Times New Roman" panose="02020603050405020304" pitchFamily="18" charset="0"/>
            </a:endParaRPr>
          </a:p>
          <a:p>
            <a:r>
              <a:rPr lang="en-US" altLang="zh-CN" sz="2400" b="1">
                <a:solidFill>
                  <a:srgbClr val="FFFF66"/>
                </a:solidFill>
                <a:latin typeface="Times New Roman" panose="02020603050405020304" pitchFamily="18" charset="0"/>
              </a:rPr>
              <a:t>(2) </a:t>
            </a:r>
            <a:r>
              <a:rPr lang="zh-CN" altLang="en-US" sz="2400" b="1" dirty="0">
                <a:solidFill>
                  <a:srgbClr val="FFFF66"/>
                </a:solidFill>
                <a:latin typeface="Times New Roman" panose="02020603050405020304" pitchFamily="18" charset="0"/>
              </a:rPr>
              <a:t>年在</a:t>
            </a:r>
            <a:r>
              <a:rPr lang="en-US" altLang="zh-CN" sz="2400" b="1">
                <a:solidFill>
                  <a:srgbClr val="FFFF66"/>
                </a:solidFill>
                <a:latin typeface="Times New Roman" panose="02020603050405020304" pitchFamily="18" charset="0"/>
              </a:rPr>
              <a:t>2003</a:t>
            </a:r>
            <a:r>
              <a:rPr lang="zh-CN" altLang="en-US" sz="2400" b="1" dirty="0">
                <a:solidFill>
                  <a:srgbClr val="FFFF66"/>
                </a:solidFill>
                <a:latin typeface="Times New Roman" panose="02020603050405020304" pitchFamily="18" charset="0"/>
              </a:rPr>
              <a:t>～</a:t>
            </a:r>
            <a:r>
              <a:rPr lang="en-US" altLang="zh-CN" sz="2400" b="1">
                <a:solidFill>
                  <a:srgbClr val="FFFF66"/>
                </a:solidFill>
                <a:latin typeface="Times New Roman" panose="02020603050405020304" pitchFamily="18" charset="0"/>
              </a:rPr>
              <a:t>2023</a:t>
            </a:r>
            <a:r>
              <a:rPr lang="zh-CN" altLang="en-US" sz="2400" b="1" dirty="0">
                <a:solidFill>
                  <a:srgbClr val="FFFF66"/>
                </a:solidFill>
                <a:latin typeface="Times New Roman" panose="02020603050405020304" pitchFamily="18" charset="0"/>
              </a:rPr>
              <a:t>之间 </a:t>
            </a:r>
            <a:endParaRPr lang="zh-CN" altLang="en-US" sz="2400" b="1" dirty="0">
              <a:solidFill>
                <a:srgbClr val="FFFF66"/>
              </a:solidFill>
              <a:latin typeface="Times New Roman" panose="02020603050405020304" pitchFamily="18" charset="0"/>
            </a:endParaRPr>
          </a:p>
          <a:p>
            <a:r>
              <a:rPr lang="en-US" altLang="zh-CN" sz="2400" b="1">
                <a:solidFill>
                  <a:srgbClr val="FFFF66"/>
                </a:solidFill>
                <a:latin typeface="Times New Roman" panose="02020603050405020304" pitchFamily="18" charset="0"/>
              </a:rPr>
              <a:t>(3) </a:t>
            </a:r>
            <a:r>
              <a:rPr lang="zh-CN" altLang="en-US" sz="2400" b="1" dirty="0">
                <a:solidFill>
                  <a:srgbClr val="FFFF66"/>
                </a:solidFill>
                <a:latin typeface="Times New Roman" panose="02020603050405020304" pitchFamily="18" charset="0"/>
              </a:rPr>
              <a:t>月在</a:t>
            </a:r>
            <a:r>
              <a:rPr lang="en-US" altLang="zh-CN" sz="2400" b="1">
                <a:solidFill>
                  <a:srgbClr val="FFFF66"/>
                </a:solidFill>
                <a:latin typeface="Times New Roman" panose="02020603050405020304" pitchFamily="18" charset="0"/>
              </a:rPr>
              <a:t>1</a:t>
            </a:r>
            <a:r>
              <a:rPr lang="zh-CN" altLang="en-US" sz="2400" b="1" dirty="0">
                <a:solidFill>
                  <a:srgbClr val="FFFF66"/>
                </a:solidFill>
                <a:latin typeface="Times New Roman" panose="02020603050405020304" pitchFamily="18" charset="0"/>
              </a:rPr>
              <a:t>～</a:t>
            </a:r>
            <a:r>
              <a:rPr lang="en-US" altLang="zh-CN" sz="2400" b="1">
                <a:solidFill>
                  <a:srgbClr val="FFFF66"/>
                </a:solidFill>
                <a:latin typeface="Times New Roman" panose="02020603050405020304" pitchFamily="18" charset="0"/>
              </a:rPr>
              <a:t>12</a:t>
            </a:r>
            <a:r>
              <a:rPr lang="zh-CN" altLang="en-US" sz="2400" b="1" dirty="0">
                <a:solidFill>
                  <a:srgbClr val="FFFF66"/>
                </a:solidFill>
                <a:latin typeface="Times New Roman" panose="02020603050405020304" pitchFamily="18" charset="0"/>
              </a:rPr>
              <a:t>之间</a:t>
            </a:r>
            <a:endParaRPr lang="zh-CN" altLang="en-US" sz="2400" b="1" dirty="0">
              <a:solidFill>
                <a:srgbClr val="FFFF66"/>
              </a:solidFill>
              <a:latin typeface="Times New Roman" panose="02020603050405020304" pitchFamily="18"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3" name="灯片编号占位符 1"/>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98295" y="12877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65325" y="904240"/>
            <a:ext cx="6934200" cy="691515"/>
          </a:xfrm>
          <a:prstGeom prst="rect">
            <a:avLst/>
          </a:prstGeom>
        </p:spPr>
        <p:txBody>
          <a:bodyPr wrap="square">
            <a:spAutoFit/>
          </a:bodyPr>
          <a:lstStyle/>
          <a:p>
            <a:pPr lvl="0" indent="0" algn="just">
              <a:lnSpc>
                <a:spcPct val="150000"/>
              </a:lnSpc>
              <a:buFont typeface="Arial" panose="020B0704020202020204" pitchFamily="34" charset="0"/>
              <a:buNone/>
            </a:pPr>
            <a:r>
              <a:rPr kumimoji="0" lang="zh-CN" altLang="en-US" sz="2600" b="0" i="0" u="none" strike="noStrike" kern="1200" cap="none" spc="0" normalizeH="0" baseline="0" noProof="0" dirty="0">
                <a:ln>
                  <a:noFill/>
                </a:ln>
                <a:effectLst/>
                <a:uLnTx/>
                <a:uFillTx/>
                <a:latin typeface="微软雅黑" charset="-122"/>
                <a:ea typeface="微软雅黑" charset="-122"/>
              </a:rPr>
              <a:t>生成测试用例</a:t>
            </a:r>
            <a:endParaRPr kumimoji="0" lang="zh-CN" altLang="en-US" sz="2600" b="0" i="0" u="none" strike="noStrike" kern="1200" cap="none" spc="0" normalizeH="0" baseline="0" noProof="0" dirty="0">
              <a:ln>
                <a:noFill/>
              </a:ln>
              <a:effectLst/>
              <a:uLnTx/>
              <a:uFillTx/>
              <a:latin typeface="微软雅黑" charset="-122"/>
              <a:ea typeface="微软雅黑" charset="-122"/>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355725" y="105029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aphicFrame>
        <p:nvGraphicFramePr>
          <p:cNvPr id="3" name="表格 2"/>
          <p:cNvGraphicFramePr/>
          <p:nvPr>
            <p:custDataLst>
              <p:tags r:id="rId1"/>
            </p:custDataLst>
          </p:nvPr>
        </p:nvGraphicFramePr>
        <p:xfrm>
          <a:off x="1355725" y="1678940"/>
          <a:ext cx="9392920" cy="4389120"/>
        </p:xfrm>
        <a:graphic>
          <a:graphicData uri="http://schemas.openxmlformats.org/drawingml/2006/table">
            <a:tbl>
              <a:tblPr firstRow="1" bandRow="1">
                <a:tableStyleId>{5C22544A-7EE6-4342-B048-85BDC9FD1C3A}</a:tableStyleId>
              </a:tblPr>
              <a:tblGrid>
                <a:gridCol w="2081530"/>
                <a:gridCol w="3869690"/>
                <a:gridCol w="3441700"/>
              </a:tblGrid>
              <a:tr h="487680">
                <a:tc>
                  <a:txBody>
                    <a:bodyPr/>
                    <a:p>
                      <a:pPr algn="ctr">
                        <a:buNone/>
                      </a:pPr>
                      <a:r>
                        <a:rPr lang="zh-CN" altLang="en-US" sz="2600"/>
                        <a:t>输入</a:t>
                      </a:r>
                      <a:endParaRPr lang="zh-CN" altLang="en-US" sz="2600"/>
                    </a:p>
                  </a:txBody>
                  <a:tcPr anchor="ctr" anchorCtr="0"/>
                </a:tc>
                <a:tc>
                  <a:txBody>
                    <a:bodyPr/>
                    <a:p>
                      <a:pPr algn="ctr">
                        <a:buNone/>
                      </a:pPr>
                      <a:r>
                        <a:rPr lang="zh-CN" altLang="en-US" sz="2600"/>
                        <a:t>预期结果</a:t>
                      </a:r>
                      <a:endParaRPr lang="zh-CN" altLang="en-US" sz="2600"/>
                    </a:p>
                  </a:txBody>
                  <a:tcPr anchor="ctr" anchorCtr="0"/>
                </a:tc>
                <a:tc>
                  <a:txBody>
                    <a:bodyPr/>
                    <a:p>
                      <a:pPr algn="ctr">
                        <a:buNone/>
                      </a:pPr>
                      <a:r>
                        <a:rPr lang="zh-CN" altLang="en-US" sz="2600"/>
                        <a:t>覆盖等</a:t>
                      </a:r>
                      <a:r>
                        <a:rPr lang="zh-CN" altLang="en-US" sz="2600"/>
                        <a:t>价类</a:t>
                      </a:r>
                      <a:endParaRPr lang="zh-CN" altLang="en-US" sz="2600"/>
                    </a:p>
                  </a:txBody>
                  <a:tcPr anchor="ctr" anchorCtr="0"/>
                </a:tc>
              </a:tr>
              <a:tr h="487680">
                <a:tc>
                  <a:txBody>
                    <a:bodyPr/>
                    <a:p>
                      <a:pPr algn="ctr">
                        <a:buNone/>
                      </a:pPr>
                      <a:r>
                        <a:rPr lang="en-US" altLang="zh-CN" sz="2600"/>
                        <a:t>202309</a:t>
                      </a:r>
                      <a:endParaRPr lang="en-US" altLang="zh-CN" sz="2600"/>
                    </a:p>
                  </a:txBody>
                  <a:tcPr anchor="ctr" anchorCtr="0"/>
                </a:tc>
                <a:tc>
                  <a:txBody>
                    <a:bodyPr/>
                    <a:p>
                      <a:pPr algn="ctr">
                        <a:buNone/>
                      </a:pPr>
                      <a:r>
                        <a:rPr lang="zh-CN" altLang="en-US" sz="2600">
                          <a:ea typeface="+mn-lt"/>
                          <a:sym typeface="+mn-ea"/>
                        </a:rPr>
                        <a:t>输入正确，系统成功处理</a:t>
                      </a:r>
                      <a:endParaRPr lang="zh-CN" altLang="en-US" sz="2600"/>
                    </a:p>
                  </a:txBody>
                  <a:tcPr anchor="ctr" anchorCtr="0"/>
                </a:tc>
                <a:tc>
                  <a:txBody>
                    <a:bodyPr/>
                    <a:p>
                      <a:pPr algn="ctr">
                        <a:buNone/>
                      </a:pPr>
                      <a:r>
                        <a:rPr lang="en-US" altLang="zh-CN" sz="2600"/>
                        <a:t>1</a:t>
                      </a:r>
                      <a:r>
                        <a:rPr lang="zh-CN" altLang="en-US" sz="2600"/>
                        <a:t>、</a:t>
                      </a:r>
                      <a:r>
                        <a:rPr lang="en-US" altLang="zh-CN" sz="2600"/>
                        <a:t>2</a:t>
                      </a:r>
                      <a:r>
                        <a:rPr lang="zh-CN" altLang="en-US" sz="2600"/>
                        <a:t>、</a:t>
                      </a:r>
                      <a:r>
                        <a:rPr lang="en-US" altLang="zh-CN" sz="2600"/>
                        <a:t>3</a:t>
                      </a:r>
                      <a:endParaRPr lang="en-US" altLang="zh-CN" sz="2600"/>
                    </a:p>
                  </a:txBody>
                  <a:tcPr anchor="ctr" anchorCtr="0"/>
                </a:tc>
              </a:tr>
              <a:tr h="381000">
                <a:tc>
                  <a:txBody>
                    <a:bodyPr/>
                    <a:p>
                      <a:pPr algn="ctr">
                        <a:buNone/>
                      </a:pPr>
                      <a:r>
                        <a:rPr lang="en-US" altLang="zh-CN" sz="2600"/>
                        <a:t>2023</a:t>
                      </a:r>
                      <a:r>
                        <a:rPr lang="en-US" altLang="zh-CN" sz="2600"/>
                        <a:t>May</a:t>
                      </a:r>
                      <a:endParaRPr lang="en-US" altLang="zh-CN" sz="2600"/>
                    </a:p>
                  </a:txBody>
                  <a:tcPr anchor="ctr" anchorCtr="0"/>
                </a:tc>
                <a:tc>
                  <a:txBody>
                    <a:bodyPr/>
                    <a:p>
                      <a:pPr algn="ctr">
                        <a:buNone/>
                      </a:pPr>
                      <a:r>
                        <a:rPr lang="zh-CN" altLang="en-US" sz="2600">
                          <a:ea typeface="+mn-lt"/>
                          <a:sym typeface="+mn-ea"/>
                        </a:rPr>
                        <a:t>显示错误信息</a:t>
                      </a:r>
                      <a:endParaRPr lang="zh-CN" altLang="en-US" sz="2600"/>
                    </a:p>
                  </a:txBody>
                  <a:tcPr anchor="ctr" anchorCtr="0"/>
                </a:tc>
                <a:tc>
                  <a:txBody>
                    <a:bodyPr/>
                    <a:p>
                      <a:pPr algn="ctr">
                        <a:buNone/>
                      </a:pPr>
                      <a:r>
                        <a:rPr lang="en-US" altLang="zh-CN" sz="2600"/>
                        <a:t>4 </a:t>
                      </a:r>
                      <a:r>
                        <a:rPr lang="zh-CN" altLang="en-US" sz="2600"/>
                        <a:t>有非数字</a:t>
                      </a:r>
                      <a:r>
                        <a:rPr lang="zh-CN" altLang="en-US" sz="2600"/>
                        <a:t>字符</a:t>
                      </a:r>
                      <a:endParaRPr lang="zh-CN" altLang="en-US" sz="2600"/>
                    </a:p>
                  </a:txBody>
                  <a:tcPr anchor="ctr" anchorCtr="0"/>
                </a:tc>
              </a:tr>
              <a:tr h="381000">
                <a:tc>
                  <a:txBody>
                    <a:bodyPr/>
                    <a:p>
                      <a:pPr algn="ctr">
                        <a:buNone/>
                      </a:pPr>
                      <a:r>
                        <a:rPr lang="en-US" altLang="zh-CN" sz="2600"/>
                        <a:t>20205</a:t>
                      </a:r>
                      <a:endParaRPr lang="en-US" altLang="zh-CN" sz="2600"/>
                    </a:p>
                  </a:txBody>
                  <a:tcPr anchor="ctr" anchorCtr="0"/>
                </a:tc>
                <a:tc>
                  <a:txBody>
                    <a:bodyPr/>
                    <a:p>
                      <a:pPr algn="ctr">
                        <a:buNone/>
                      </a:pPr>
                      <a:r>
                        <a:rPr lang="zh-CN" altLang="en-US" sz="2600">
                          <a:ea typeface="+mn-lt"/>
                          <a:sym typeface="+mn-ea"/>
                        </a:rPr>
                        <a:t>显示错误信息</a:t>
                      </a:r>
                      <a:endParaRPr lang="zh-CN" altLang="en-US" sz="2600"/>
                    </a:p>
                  </a:txBody>
                  <a:tcPr anchor="ctr" anchorCtr="0"/>
                </a:tc>
                <a:tc>
                  <a:txBody>
                    <a:bodyPr/>
                    <a:p>
                      <a:pPr algn="ctr">
                        <a:buNone/>
                      </a:pPr>
                      <a:r>
                        <a:rPr lang="en-US" altLang="zh-CN" sz="2600"/>
                        <a:t>5 </a:t>
                      </a:r>
                      <a:r>
                        <a:rPr lang="zh-CN" altLang="en-US" sz="2600"/>
                        <a:t>少于</a:t>
                      </a:r>
                      <a:r>
                        <a:rPr lang="en-US" altLang="zh-CN" sz="2600"/>
                        <a:t>6</a:t>
                      </a:r>
                      <a:r>
                        <a:rPr lang="zh-CN" altLang="en-US" sz="2600"/>
                        <a:t>个数字字符</a:t>
                      </a:r>
                      <a:endParaRPr lang="zh-CN" altLang="en-US" sz="2600"/>
                    </a:p>
                  </a:txBody>
                  <a:tcPr anchor="ctr" anchorCtr="0"/>
                </a:tc>
              </a:tr>
              <a:tr h="381000">
                <a:tc>
                  <a:txBody>
                    <a:bodyPr/>
                    <a:p>
                      <a:pPr algn="ctr">
                        <a:buNone/>
                      </a:pPr>
                      <a:r>
                        <a:rPr lang="en-US" altLang="zh-CN" sz="2600"/>
                        <a:t>202307211</a:t>
                      </a:r>
                      <a:endParaRPr lang="en-US" altLang="zh-CN" sz="2600"/>
                    </a:p>
                  </a:txBody>
                  <a:tcPr anchor="ctr" anchorCtr="0"/>
                </a:tc>
                <a:tc>
                  <a:txBody>
                    <a:bodyPr/>
                    <a:p>
                      <a:pPr algn="ctr">
                        <a:buNone/>
                      </a:pPr>
                      <a:r>
                        <a:rPr lang="zh-CN" altLang="en-US" sz="2600">
                          <a:ea typeface="+mn-lt"/>
                          <a:sym typeface="+mn-ea"/>
                        </a:rPr>
                        <a:t>显示错误信息</a:t>
                      </a:r>
                      <a:endParaRPr lang="zh-CN" altLang="en-US" sz="2600"/>
                    </a:p>
                  </a:txBody>
                  <a:tcPr anchor="ctr" anchorCtr="0"/>
                </a:tc>
                <a:tc>
                  <a:txBody>
                    <a:bodyPr/>
                    <a:p>
                      <a:pPr algn="ctr">
                        <a:buNone/>
                      </a:pPr>
                      <a:r>
                        <a:rPr lang="en-US" altLang="zh-CN" sz="2600"/>
                        <a:t>6 </a:t>
                      </a:r>
                      <a:r>
                        <a:rPr lang="zh-CN" altLang="en-US" sz="2600"/>
                        <a:t>多于</a:t>
                      </a:r>
                      <a:r>
                        <a:rPr lang="en-US" altLang="zh-CN" sz="2600"/>
                        <a:t>6</a:t>
                      </a:r>
                      <a:r>
                        <a:rPr lang="zh-CN" altLang="en-US" sz="2600"/>
                        <a:t>个数字</a:t>
                      </a:r>
                      <a:r>
                        <a:rPr lang="zh-CN" altLang="en-US" sz="2600"/>
                        <a:t>字符</a:t>
                      </a:r>
                      <a:endParaRPr lang="zh-CN" altLang="en-US" sz="2600"/>
                    </a:p>
                  </a:txBody>
                  <a:tcPr anchor="ctr" anchorCtr="0"/>
                </a:tc>
              </a:tr>
              <a:tr h="381000">
                <a:tc>
                  <a:txBody>
                    <a:bodyPr/>
                    <a:p>
                      <a:pPr algn="ctr">
                        <a:buNone/>
                      </a:pPr>
                      <a:r>
                        <a:rPr lang="en-US" altLang="zh-CN" sz="2600"/>
                        <a:t>199912</a:t>
                      </a:r>
                      <a:endParaRPr lang="en-US" altLang="zh-CN" sz="2600"/>
                    </a:p>
                  </a:txBody>
                  <a:tcPr anchor="ctr" anchorCtr="0"/>
                </a:tc>
                <a:tc>
                  <a:txBody>
                    <a:bodyPr/>
                    <a:p>
                      <a:pPr algn="ctr">
                        <a:buNone/>
                      </a:pPr>
                      <a:r>
                        <a:rPr lang="zh-CN" altLang="en-US" sz="2600">
                          <a:ea typeface="+mn-lt"/>
                          <a:sym typeface="+mn-ea"/>
                        </a:rPr>
                        <a:t>显示错误信息</a:t>
                      </a:r>
                      <a:endParaRPr lang="zh-CN" altLang="en-US" sz="2600"/>
                    </a:p>
                  </a:txBody>
                  <a:tcPr anchor="ctr" anchorCtr="0"/>
                </a:tc>
                <a:tc>
                  <a:txBody>
                    <a:bodyPr/>
                    <a:p>
                      <a:pPr algn="ctr">
                        <a:buNone/>
                      </a:pPr>
                      <a:r>
                        <a:rPr lang="en-US" altLang="zh-CN" sz="2600"/>
                        <a:t>7 </a:t>
                      </a:r>
                      <a:r>
                        <a:rPr lang="zh-CN" altLang="en-US" sz="2600"/>
                        <a:t>年份小于</a:t>
                      </a:r>
                      <a:r>
                        <a:rPr lang="en-US" altLang="zh-CN" sz="2600"/>
                        <a:t>2003</a:t>
                      </a:r>
                      <a:endParaRPr lang="en-US" altLang="zh-CN" sz="2600"/>
                    </a:p>
                  </a:txBody>
                  <a:tcPr anchor="ctr" anchorCtr="0"/>
                </a:tc>
              </a:tr>
              <a:tr h="457200">
                <a:tc>
                  <a:txBody>
                    <a:bodyPr/>
                    <a:p>
                      <a:pPr algn="ctr">
                        <a:buNone/>
                      </a:pPr>
                      <a:r>
                        <a:rPr lang="en-US" altLang="zh-CN" sz="2600"/>
                        <a:t>203009</a:t>
                      </a:r>
                      <a:endParaRPr lang="en-US" altLang="zh-CN" sz="2600"/>
                    </a:p>
                  </a:txBody>
                  <a:tcPr anchor="ctr" anchorCtr="0"/>
                </a:tc>
                <a:tc>
                  <a:txBody>
                    <a:bodyPr/>
                    <a:p>
                      <a:pPr algn="ctr">
                        <a:buNone/>
                      </a:pPr>
                      <a:r>
                        <a:rPr lang="zh-CN" altLang="en-US" sz="2600">
                          <a:ea typeface="+mn-lt"/>
                          <a:sym typeface="+mn-ea"/>
                        </a:rPr>
                        <a:t>显示错误信息</a:t>
                      </a:r>
                      <a:endParaRPr lang="zh-CN" altLang="en-US" sz="2600"/>
                    </a:p>
                  </a:txBody>
                  <a:tcPr anchor="ctr" anchorCtr="0"/>
                </a:tc>
                <a:tc>
                  <a:txBody>
                    <a:bodyPr/>
                    <a:p>
                      <a:pPr algn="ctr">
                        <a:buNone/>
                      </a:pPr>
                      <a:r>
                        <a:rPr lang="en-US" altLang="zh-CN" sz="2600"/>
                        <a:t>8 </a:t>
                      </a:r>
                      <a:r>
                        <a:rPr lang="zh-CN" altLang="en-US" sz="2600"/>
                        <a:t>年份大于</a:t>
                      </a:r>
                      <a:r>
                        <a:rPr lang="en-US" altLang="zh-CN" sz="2600"/>
                        <a:t>2023</a:t>
                      </a:r>
                      <a:endParaRPr lang="en-US" altLang="zh-CN" sz="2600"/>
                    </a:p>
                  </a:txBody>
                  <a:tcPr anchor="ctr" anchorCtr="0"/>
                </a:tc>
              </a:tr>
              <a:tr h="487680">
                <a:tc>
                  <a:txBody>
                    <a:bodyPr/>
                    <a:p>
                      <a:pPr algn="ctr">
                        <a:buNone/>
                      </a:pPr>
                      <a:r>
                        <a:rPr lang="en-US" altLang="zh-CN" sz="2600"/>
                        <a:t>202300</a:t>
                      </a:r>
                      <a:endParaRPr lang="en-US" altLang="zh-CN" sz="2600"/>
                    </a:p>
                  </a:txBody>
                  <a:tcPr anchor="ctr" anchorCtr="0"/>
                </a:tc>
                <a:tc>
                  <a:txBody>
                    <a:bodyPr/>
                    <a:p>
                      <a:pPr algn="ctr">
                        <a:buNone/>
                      </a:pPr>
                      <a:r>
                        <a:rPr lang="zh-CN" altLang="en-US" sz="2600">
                          <a:ea typeface="+mn-lt"/>
                          <a:sym typeface="+mn-ea"/>
                        </a:rPr>
                        <a:t>显示错误信息</a:t>
                      </a:r>
                      <a:endParaRPr lang="zh-CN" altLang="en-US" sz="2600"/>
                    </a:p>
                  </a:txBody>
                  <a:tcPr anchor="ctr" anchorCtr="0"/>
                </a:tc>
                <a:tc>
                  <a:txBody>
                    <a:bodyPr/>
                    <a:p>
                      <a:pPr algn="ctr">
                        <a:buNone/>
                      </a:pPr>
                      <a:r>
                        <a:rPr lang="en-US" altLang="zh-CN" sz="2600"/>
                        <a:t>9 </a:t>
                      </a:r>
                      <a:r>
                        <a:rPr lang="zh-CN" altLang="en-US" sz="2600"/>
                        <a:t>月份等于</a:t>
                      </a:r>
                      <a:r>
                        <a:rPr lang="en-US" altLang="zh-CN" sz="2600"/>
                        <a:t>0</a:t>
                      </a:r>
                      <a:endParaRPr lang="en-US" altLang="zh-CN" sz="2600"/>
                    </a:p>
                  </a:txBody>
                  <a:tcPr anchor="ctr" anchorCtr="0"/>
                </a:tc>
              </a:tr>
              <a:tr h="487680">
                <a:tc>
                  <a:txBody>
                    <a:bodyPr/>
                    <a:p>
                      <a:pPr algn="ctr">
                        <a:buNone/>
                      </a:pPr>
                      <a:r>
                        <a:rPr lang="en-US" altLang="zh-CN" sz="2600"/>
                        <a:t>200818</a:t>
                      </a:r>
                      <a:endParaRPr lang="en-US" altLang="zh-CN" sz="2600"/>
                    </a:p>
                  </a:txBody>
                  <a:tcPr anchor="ctr" anchorCtr="0"/>
                </a:tc>
                <a:tc>
                  <a:txBody>
                    <a:bodyPr/>
                    <a:p>
                      <a:pPr algn="ctr">
                        <a:buNone/>
                      </a:pPr>
                      <a:r>
                        <a:rPr lang="zh-CN" altLang="en-US" sz="2600">
                          <a:ea typeface="+mn-lt"/>
                          <a:sym typeface="+mn-ea"/>
                        </a:rPr>
                        <a:t>显示错误信息</a:t>
                      </a:r>
                      <a:endParaRPr lang="zh-CN" altLang="en-US" sz="2600"/>
                    </a:p>
                  </a:txBody>
                  <a:tcPr anchor="ctr" anchorCtr="0"/>
                </a:tc>
                <a:tc>
                  <a:txBody>
                    <a:bodyPr/>
                    <a:p>
                      <a:pPr algn="ctr">
                        <a:buNone/>
                      </a:pPr>
                      <a:r>
                        <a:rPr lang="en-US" altLang="zh-CN" sz="2600"/>
                        <a:t>10 </a:t>
                      </a:r>
                      <a:r>
                        <a:rPr lang="zh-CN" altLang="en-US" sz="2600"/>
                        <a:t>月份大于</a:t>
                      </a:r>
                      <a:r>
                        <a:rPr lang="en-US" altLang="zh-CN" sz="2600"/>
                        <a:t>12</a:t>
                      </a:r>
                      <a:endParaRPr lang="en-US" altLang="zh-CN" sz="2600"/>
                    </a:p>
                  </a:txBody>
                  <a:tcPr anchor="ctr" anchorCtr="0"/>
                </a:tc>
              </a:tr>
            </a:tbl>
          </a:graphicData>
        </a:graphic>
      </p:graphicFrame>
      <p:pic>
        <p:nvPicPr>
          <p:cNvPr id="10" name="图片 9" descr="23b5c98cd609c99af78fac925d219c99"/>
          <p:cNvPicPr>
            <a:picLocks noChangeAspect="1"/>
          </p:cNvPicPr>
          <p:nvPr/>
        </p:nvPicPr>
        <p:blipFill>
          <a:blip r:embed="rId2"/>
          <a:stretch>
            <a:fillRect/>
          </a:stretch>
        </p:blipFill>
        <p:spPr>
          <a:xfrm>
            <a:off x="1355725" y="2653030"/>
            <a:ext cx="9392920" cy="341503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542030"/>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边界值</a:t>
            </a:r>
            <a:r>
              <a:rPr lang="zh-CN" altLang="en-US" sz="4000" dirty="0">
                <a:solidFill>
                  <a:schemeClr val="tx1"/>
                </a:solidFill>
                <a:latin typeface="微软雅黑" charset="-122"/>
                <a:sym typeface="+mn-ea"/>
              </a:rPr>
              <a:t>分析法</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03</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30350" y="12439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76450" y="1957070"/>
            <a:ext cx="8068945" cy="3489325"/>
          </a:xfrm>
          <a:prstGeom prst="rect">
            <a:avLst/>
          </a:prstGeom>
        </p:spPr>
        <p:txBody>
          <a:bodyPr wrap="square">
            <a:spAutoFit/>
          </a:bodyPr>
          <a:p>
            <a:pPr marL="514350" lvl="0" indent="-514350" algn="just">
              <a:lnSpc>
                <a:spcPct val="170000"/>
              </a:lnSpc>
              <a:buFont typeface="Arial" panose="020B0704020202020204" pitchFamily="34" charset="0"/>
              <a:buChar char="•"/>
            </a:pPr>
            <a:r>
              <a:rPr lang="en-US" altLang="zh-CN" sz="2600">
                <a:latin typeface="微软雅黑" charset="-122"/>
                <a:ea typeface="微软雅黑" charset="-122"/>
              </a:rPr>
              <a:t>ATM</a:t>
            </a:r>
            <a:r>
              <a:rPr lang="zh-CN" altLang="en-US" sz="2600">
                <a:latin typeface="微软雅黑" charset="-122"/>
                <a:ea typeface="微软雅黑" charset="-122"/>
              </a:rPr>
              <a:t>取款，单次最少取</a:t>
            </a:r>
            <a:r>
              <a:rPr lang="en-US" altLang="zh-CN" sz="2600">
                <a:latin typeface="微软雅黑" charset="-122"/>
                <a:ea typeface="微软雅黑" charset="-122"/>
              </a:rPr>
              <a:t>50</a:t>
            </a:r>
            <a:r>
              <a:rPr lang="zh-CN" altLang="en-US" sz="2600">
                <a:latin typeface="微软雅黑" charset="-122"/>
                <a:ea typeface="微软雅黑" charset="-122"/>
              </a:rPr>
              <a:t>，最多取</a:t>
            </a:r>
            <a:r>
              <a:rPr lang="en-US" altLang="zh-CN" sz="2600">
                <a:latin typeface="微软雅黑" charset="-122"/>
                <a:ea typeface="微软雅黑" charset="-122"/>
              </a:rPr>
              <a:t>5000</a:t>
            </a:r>
            <a:r>
              <a:rPr lang="zh-CN" altLang="en-US" sz="2600">
                <a:latin typeface="微软雅黑" charset="-122"/>
                <a:ea typeface="微软雅黑" charset="-122"/>
              </a:rPr>
              <a:t>；</a:t>
            </a:r>
            <a:endParaRPr lang="en-US" altLang="zh-CN"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屏幕上光标的最左上、</a:t>
            </a:r>
            <a:r>
              <a:rPr lang="zh-CN" altLang="en-US" sz="2600">
                <a:latin typeface="微软雅黑" charset="-122"/>
                <a:ea typeface="微软雅黑" charset="-122"/>
              </a:rPr>
              <a:t>最右下位置；</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报表的第一行和最后</a:t>
            </a:r>
            <a:r>
              <a:rPr lang="zh-CN" altLang="en-US" sz="2600">
                <a:latin typeface="微软雅黑" charset="-122"/>
                <a:ea typeface="微软雅黑" charset="-122"/>
              </a:rPr>
              <a:t>一行；</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循环结构，第</a:t>
            </a:r>
            <a:r>
              <a:rPr lang="en-US" altLang="zh-CN" sz="2600">
                <a:latin typeface="微软雅黑" charset="-122"/>
                <a:ea typeface="微软雅黑" charset="-122"/>
              </a:rPr>
              <a:t>0</a:t>
            </a:r>
            <a:r>
              <a:rPr lang="zh-CN" altLang="en-US" sz="2600">
                <a:latin typeface="微软雅黑" charset="-122"/>
                <a:ea typeface="微软雅黑" charset="-122"/>
              </a:rPr>
              <a:t>次、最后</a:t>
            </a:r>
            <a:r>
              <a:rPr lang="en-US" altLang="zh-CN" sz="2600">
                <a:latin typeface="微软雅黑" charset="-122"/>
                <a:ea typeface="微软雅黑" charset="-122"/>
              </a:rPr>
              <a:t>1</a:t>
            </a:r>
            <a:r>
              <a:rPr lang="zh-CN" altLang="en-US" sz="2600">
                <a:latin typeface="微软雅黑" charset="-122"/>
                <a:ea typeface="微软雅黑" charset="-122"/>
              </a:rPr>
              <a:t>次、第</a:t>
            </a:r>
            <a:r>
              <a:rPr lang="en-US" altLang="zh-CN" sz="2600">
                <a:latin typeface="微软雅黑" charset="-122"/>
                <a:ea typeface="微软雅黑" charset="-122"/>
              </a:rPr>
              <a:t>1</a:t>
            </a:r>
            <a:r>
              <a:rPr lang="zh-CN" altLang="en-US" sz="2600">
                <a:latin typeface="微软雅黑" charset="-122"/>
                <a:ea typeface="微软雅黑" charset="-122"/>
              </a:rPr>
              <a:t>次和倒数第</a:t>
            </a:r>
            <a:r>
              <a:rPr lang="en-US" altLang="zh-CN" sz="2600">
                <a:latin typeface="微软雅黑" charset="-122"/>
                <a:ea typeface="微软雅黑" charset="-122"/>
              </a:rPr>
              <a:t>2</a:t>
            </a:r>
            <a:r>
              <a:rPr lang="zh-CN" altLang="en-US" sz="2600">
                <a:latin typeface="微软雅黑" charset="-122"/>
                <a:ea typeface="微软雅黑" charset="-122"/>
              </a:rPr>
              <a:t>次；</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数组的第一个和最后一个下标元素是</a:t>
            </a:r>
            <a:r>
              <a:rPr lang="zh-CN" altLang="en-US" sz="2600">
                <a:latin typeface="微软雅黑" charset="-122"/>
                <a:ea typeface="微软雅黑" charset="-122"/>
              </a:rPr>
              <a:t>边界</a:t>
            </a:r>
            <a:endParaRPr lang="zh-CN" altLang="en-US" sz="2600">
              <a:latin typeface="微软雅黑" charset="-122"/>
              <a:ea typeface="微软雅黑" charset="-122"/>
            </a:endParaRPr>
          </a:p>
        </p:txBody>
      </p:sp>
      <p:sp>
        <p:nvSpPr>
          <p:cNvPr id="3" name="文本框 2"/>
          <p:cNvSpPr txBox="1"/>
          <p:nvPr/>
        </p:nvSpPr>
        <p:spPr>
          <a:xfrm>
            <a:off x="2222500" y="108013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常见</a:t>
            </a:r>
            <a:r>
              <a:rPr lang="zh-CN" altLang="en-US" sz="2600">
                <a:latin typeface="微软雅黑" charset="-122"/>
                <a:ea typeface="微软雅黑" charset="-122"/>
                <a:sym typeface="+mn-ea"/>
              </a:rPr>
              <a:t>的边界值：</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07745"/>
            <a:ext cx="7371715" cy="1753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400">
                <a:latin typeface="微软雅黑" charset="-122"/>
                <a:ea typeface="微软雅黑" charset="-122"/>
                <a:sym typeface="+mn-ea"/>
              </a:rPr>
              <a:t>根据大量的测试统计数据，很多错误是发生在输入或输出范围的边界上，而不是发生在输入/输出范围的中间区域</a:t>
            </a:r>
            <a:endParaRPr lang="zh-CN" altLang="en-US" sz="24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18554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519680" y="2974975"/>
            <a:ext cx="7371080" cy="1198880"/>
          </a:xfrm>
          <a:prstGeom prst="rect">
            <a:avLst/>
          </a:prstGeom>
        </p:spPr>
        <p:txBody>
          <a:bodyPr wrap="square">
            <a:spAutoFit/>
          </a:bodyPr>
          <a:p>
            <a:pPr lvl="0" indent="0" algn="just">
              <a:lnSpc>
                <a:spcPct val="150000"/>
              </a:lnSpc>
              <a:buFont typeface="Arial" panose="020B0704020202020204" pitchFamily="34" charset="0"/>
              <a:buNone/>
            </a:pPr>
            <a:r>
              <a:rPr lang="zh-CN" altLang="en-US" sz="2400">
                <a:latin typeface="微软雅黑" charset="-122"/>
                <a:ea typeface="微软雅黑" charset="-122"/>
                <a:sym typeface="+mn-ea"/>
              </a:rPr>
              <a:t>对于包含循环的程序来说，经常出现的错误是误将“</a:t>
            </a:r>
            <a:r>
              <a:rPr lang="en-US" altLang="zh-CN" sz="2400">
                <a:latin typeface="微软雅黑" charset="-122"/>
                <a:ea typeface="微软雅黑" charset="-122"/>
                <a:sym typeface="+mn-ea"/>
              </a:rPr>
              <a:t>&lt;=</a:t>
            </a:r>
            <a:r>
              <a:rPr lang="zh-CN" altLang="en-US" sz="2400">
                <a:latin typeface="微软雅黑" charset="-122"/>
                <a:ea typeface="微软雅黑" charset="-122"/>
                <a:sym typeface="+mn-ea"/>
              </a:rPr>
              <a:t>”写成了“</a:t>
            </a:r>
            <a:r>
              <a:rPr lang="en-US" altLang="zh-CN" sz="2400">
                <a:latin typeface="微软雅黑" charset="-122"/>
                <a:ea typeface="微软雅黑" charset="-122"/>
                <a:sym typeface="+mn-ea"/>
              </a:rPr>
              <a:t>&lt;</a:t>
            </a:r>
            <a:r>
              <a:rPr lang="zh-CN" altLang="en-US" sz="2400">
                <a:latin typeface="微软雅黑" charset="-122"/>
                <a:ea typeface="微软雅黑" charset="-122"/>
                <a:sym typeface="+mn-ea"/>
              </a:rPr>
              <a:t>”，使得少循环了</a:t>
            </a:r>
            <a:r>
              <a:rPr lang="zh-CN" altLang="en-US" sz="2400">
                <a:latin typeface="微软雅黑" charset="-122"/>
                <a:ea typeface="微软雅黑" charset="-122"/>
                <a:sym typeface="+mn-ea"/>
              </a:rPr>
              <a:t>一次</a:t>
            </a:r>
            <a:endParaRPr lang="zh-CN" altLang="en-US" sz="2400">
              <a:latin typeface="微软雅黑" charset="-122"/>
              <a:ea typeface="微软雅黑" charset="-122"/>
              <a:sym typeface="+mn-ea"/>
            </a:endParaRPr>
          </a:p>
        </p:txBody>
      </p:sp>
      <p:sp>
        <p:nvSpPr>
          <p:cNvPr id="10" name="燕尾形 9"/>
          <p:cNvSpPr/>
          <p:nvPr/>
        </p:nvSpPr>
        <p:spPr>
          <a:xfrm>
            <a:off x="1941830" y="315277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1" name="矩形 10"/>
          <p:cNvSpPr/>
          <p:nvPr/>
        </p:nvSpPr>
        <p:spPr>
          <a:xfrm>
            <a:off x="2646680" y="4387850"/>
            <a:ext cx="7153275" cy="737235"/>
          </a:xfrm>
          <a:prstGeom prst="rect">
            <a:avLst/>
          </a:prstGeom>
        </p:spPr>
        <p:txBody>
          <a:bodyPr wrap="square">
            <a:spAutoFit/>
          </a:bodyPr>
          <a:p>
            <a:pPr lvl="0" indent="0" algn="just">
              <a:lnSpc>
                <a:spcPct val="150000"/>
              </a:lnSpc>
              <a:buFont typeface="Arial" panose="020B0704020202020204" pitchFamily="34" charset="0"/>
              <a:buNone/>
            </a:pPr>
            <a:r>
              <a:rPr lang="en-US" altLang="zh-CN" sz="2800">
                <a:latin typeface="Times New Roman Regular" panose="02020603050405020304" charset="0"/>
                <a:ea typeface="微软雅黑" charset="-122"/>
                <a:cs typeface="Times New Roman Regular" panose="02020603050405020304" charset="0"/>
                <a:sym typeface="+mn-ea"/>
              </a:rPr>
              <a:t>for (int i = 0; i &lt;= 100; i++)</a:t>
            </a:r>
            <a:endParaRPr lang="zh-CN" altLang="en-US" sz="2800">
              <a:latin typeface="Times New Roman Regular" panose="02020603050405020304" charset="0"/>
              <a:ea typeface="微软雅黑" charset="-122"/>
              <a:cs typeface="Times New Roman Regular" panose="02020603050405020304" charset="0"/>
              <a:sym typeface="+mn-ea"/>
            </a:endParaRPr>
          </a:p>
        </p:txBody>
      </p:sp>
      <p:sp>
        <p:nvSpPr>
          <p:cNvPr id="12" name="矩形 11"/>
          <p:cNvSpPr/>
          <p:nvPr/>
        </p:nvSpPr>
        <p:spPr>
          <a:xfrm>
            <a:off x="2646680" y="5479415"/>
            <a:ext cx="7153275" cy="737235"/>
          </a:xfrm>
          <a:prstGeom prst="rect">
            <a:avLst/>
          </a:prstGeom>
        </p:spPr>
        <p:txBody>
          <a:bodyPr wrap="square">
            <a:spAutoFit/>
          </a:bodyPr>
          <a:p>
            <a:pPr lvl="0" indent="0" algn="just">
              <a:lnSpc>
                <a:spcPct val="150000"/>
              </a:lnSpc>
              <a:buFont typeface="Arial" panose="020B0704020202020204" pitchFamily="34" charset="0"/>
              <a:buNone/>
            </a:pPr>
            <a:r>
              <a:rPr lang="en-US" altLang="zh-CN" sz="2800">
                <a:latin typeface="Times New Roman Regular" panose="02020603050405020304" charset="0"/>
                <a:ea typeface="微软雅黑" charset="-122"/>
                <a:cs typeface="Times New Roman Regular" panose="02020603050405020304" charset="0"/>
                <a:sym typeface="+mn-ea"/>
              </a:rPr>
              <a:t>for (int i = 0; i &lt; 100; i++)</a:t>
            </a:r>
            <a:endParaRPr lang="zh-CN" altLang="en-US" sz="2800">
              <a:latin typeface="Times New Roman Regular" panose="02020603050405020304" charset="0"/>
              <a:ea typeface="微软雅黑" charset="-122"/>
              <a:cs typeface="Times New Roman Regular" panose="02020603050405020304" charset="0"/>
              <a:sym typeface="+mn-ea"/>
            </a:endParaRPr>
          </a:p>
        </p:txBody>
      </p:sp>
      <p:sp>
        <p:nvSpPr>
          <p:cNvPr id="15" name="下箭头 14"/>
          <p:cNvSpPr/>
          <p:nvPr/>
        </p:nvSpPr>
        <p:spPr>
          <a:xfrm>
            <a:off x="4516120" y="5125085"/>
            <a:ext cx="350520" cy="408940"/>
          </a:xfrm>
          <a:prstGeom prst="downArrow">
            <a:avLst/>
          </a:prstGeom>
          <a:solidFill>
            <a:schemeClr val="accent1">
              <a:lumMod val="60000"/>
              <a:lumOff val="40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zh-CN" altLang="en-US"/>
          </a:p>
        </p:txBody>
      </p:sp>
      <p:sp>
        <p:nvSpPr>
          <p:cNvPr id="16" name="椭圆 15"/>
          <p:cNvSpPr/>
          <p:nvPr/>
        </p:nvSpPr>
        <p:spPr>
          <a:xfrm>
            <a:off x="4775835" y="4599940"/>
            <a:ext cx="554990" cy="48641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nvSpPr>
        <p:spPr>
          <a:xfrm>
            <a:off x="4775835" y="5693410"/>
            <a:ext cx="429895" cy="36576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1" grpId="0"/>
      <p:bldP spid="16" grpId="0" animBg="1"/>
      <p:bldP spid="12" grpId="0"/>
      <p:bldP spid="15"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边界值数据</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类型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07845" y="128968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47240" y="2164080"/>
            <a:ext cx="8448675" cy="770890"/>
          </a:xfrm>
          <a:prstGeom prst="rect">
            <a:avLst/>
          </a:prstGeom>
        </p:spPr>
        <p:txBody>
          <a:bodyPr wrap="square">
            <a:spAutoFit/>
          </a:bodyPr>
          <a:p>
            <a:pPr lvl="0" indent="0" algn="just">
              <a:lnSpc>
                <a:spcPct val="170000"/>
              </a:lnSpc>
              <a:buFont typeface="Arial" panose="020B0704020202020204" pitchFamily="34" charset="0"/>
              <a:buNone/>
            </a:pPr>
            <a:r>
              <a:rPr lang="zh-CN" altLang="en-US" sz="2600">
                <a:latin typeface="微软雅黑" charset="-122"/>
                <a:ea typeface="微软雅黑" charset="-122"/>
              </a:rPr>
              <a:t>数字</a:t>
            </a:r>
            <a:r>
              <a:rPr lang="en-US" altLang="zh-CN" sz="2600">
                <a:latin typeface="微软雅黑" charset="-122"/>
                <a:ea typeface="微软雅黑" charset="-122"/>
              </a:rPr>
              <a:t>  </a:t>
            </a:r>
            <a:r>
              <a:rPr lang="zh-CN" altLang="en-US" sz="2600">
                <a:latin typeface="微软雅黑" charset="-122"/>
                <a:ea typeface="微软雅黑" charset="-122"/>
              </a:rPr>
              <a:t>字符</a:t>
            </a:r>
            <a:r>
              <a:rPr lang="en-US" altLang="zh-CN" sz="2600">
                <a:latin typeface="微软雅黑" charset="-122"/>
                <a:ea typeface="微软雅黑" charset="-122"/>
              </a:rPr>
              <a:t>  </a:t>
            </a:r>
            <a:r>
              <a:rPr lang="zh-CN" altLang="en-US" sz="2600">
                <a:latin typeface="微软雅黑" charset="-122"/>
                <a:ea typeface="微软雅黑" charset="-122"/>
              </a:rPr>
              <a:t>位置</a:t>
            </a:r>
            <a:r>
              <a:rPr lang="en-US" altLang="zh-CN" sz="2600">
                <a:latin typeface="微软雅黑" charset="-122"/>
                <a:ea typeface="微软雅黑" charset="-122"/>
              </a:rPr>
              <a:t>  </a:t>
            </a:r>
            <a:r>
              <a:rPr lang="zh-CN" altLang="en-US" sz="2600">
                <a:latin typeface="微软雅黑" charset="-122"/>
                <a:ea typeface="微软雅黑" charset="-122"/>
              </a:rPr>
              <a:t>重量</a:t>
            </a:r>
            <a:r>
              <a:rPr lang="en-US" altLang="zh-CN" sz="2600">
                <a:latin typeface="微软雅黑" charset="-122"/>
                <a:ea typeface="微软雅黑" charset="-122"/>
              </a:rPr>
              <a:t>  </a:t>
            </a:r>
            <a:r>
              <a:rPr lang="zh-CN" altLang="en-US" sz="2600">
                <a:latin typeface="微软雅黑" charset="-122"/>
                <a:ea typeface="微软雅黑" charset="-122"/>
              </a:rPr>
              <a:t>大小</a:t>
            </a:r>
            <a:r>
              <a:rPr lang="en-US" altLang="zh-CN" sz="2600">
                <a:latin typeface="微软雅黑" charset="-122"/>
                <a:ea typeface="微软雅黑" charset="-122"/>
              </a:rPr>
              <a:t>  </a:t>
            </a:r>
            <a:r>
              <a:rPr lang="zh-CN" altLang="en-US" sz="2600">
                <a:latin typeface="微软雅黑" charset="-122"/>
                <a:ea typeface="微软雅黑" charset="-122"/>
              </a:rPr>
              <a:t>速度</a:t>
            </a:r>
            <a:r>
              <a:rPr lang="en-US" altLang="zh-CN" sz="2600">
                <a:latin typeface="微软雅黑" charset="-122"/>
                <a:ea typeface="微软雅黑" charset="-122"/>
              </a:rPr>
              <a:t>  </a:t>
            </a:r>
            <a:r>
              <a:rPr lang="zh-CN" altLang="en-US" sz="2600">
                <a:latin typeface="微软雅黑" charset="-122"/>
                <a:ea typeface="微软雅黑" charset="-122"/>
              </a:rPr>
              <a:t>方位</a:t>
            </a:r>
            <a:r>
              <a:rPr lang="en-US" altLang="zh-CN" sz="2600">
                <a:latin typeface="微软雅黑" charset="-122"/>
                <a:ea typeface="微软雅黑" charset="-122"/>
              </a:rPr>
              <a:t>  </a:t>
            </a:r>
            <a:r>
              <a:rPr lang="zh-CN" altLang="en-US" sz="2600">
                <a:latin typeface="微软雅黑" charset="-122"/>
                <a:ea typeface="微软雅黑" charset="-122"/>
              </a:rPr>
              <a:t>尺寸</a:t>
            </a:r>
            <a:r>
              <a:rPr lang="en-US" altLang="zh-CN" sz="2600">
                <a:latin typeface="微软雅黑" charset="-122"/>
                <a:ea typeface="微软雅黑" charset="-122"/>
              </a:rPr>
              <a:t> </a:t>
            </a:r>
            <a:r>
              <a:rPr lang="zh-CN" altLang="en-US" sz="2600">
                <a:latin typeface="微软雅黑" charset="-122"/>
                <a:ea typeface="微软雅黑" charset="-122"/>
              </a:rPr>
              <a:t>空间</a:t>
            </a:r>
            <a:r>
              <a:rPr lang="en-US" altLang="zh-CN" sz="2600">
                <a:latin typeface="微软雅黑" charset="-122"/>
                <a:ea typeface="微软雅黑" charset="-122"/>
              </a:rPr>
              <a:t> </a:t>
            </a:r>
            <a:r>
              <a:rPr lang="zh-CN" altLang="en-US" sz="2600">
                <a:latin typeface="微软雅黑" charset="-122"/>
                <a:ea typeface="微软雅黑" charset="-122"/>
              </a:rPr>
              <a:t>等</a:t>
            </a:r>
            <a:endParaRPr lang="zh-CN" altLang="en-US" sz="2600">
              <a:latin typeface="微软雅黑" charset="-122"/>
              <a:ea typeface="微软雅黑" charset="-122"/>
            </a:endParaRPr>
          </a:p>
        </p:txBody>
      </p:sp>
      <p:sp>
        <p:nvSpPr>
          <p:cNvPr id="3" name="文本框 2"/>
          <p:cNvSpPr txBox="1"/>
          <p:nvPr/>
        </p:nvSpPr>
        <p:spPr>
          <a:xfrm>
            <a:off x="2408555" y="113601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软件测试所包含的边界检验有几种</a:t>
            </a:r>
            <a:r>
              <a:rPr lang="zh-CN" altLang="en-US" sz="2600">
                <a:latin typeface="微软雅黑" charset="-122"/>
                <a:ea typeface="微软雅黑" charset="-122"/>
                <a:sym typeface="+mn-ea"/>
              </a:rPr>
              <a:t>类型：</a:t>
            </a:r>
            <a:endParaRPr lang="zh-CN" altLang="en-US" sz="2600">
              <a:latin typeface="微软雅黑" charset="-122"/>
              <a:ea typeface="微软雅黑" charset="-122"/>
              <a:sym typeface="+mn-ea"/>
            </a:endParaRPr>
          </a:p>
        </p:txBody>
      </p:sp>
      <p:sp>
        <p:nvSpPr>
          <p:cNvPr id="4" name="矩形 3"/>
          <p:cNvSpPr/>
          <p:nvPr/>
        </p:nvSpPr>
        <p:spPr>
          <a:xfrm>
            <a:off x="2134870" y="3850005"/>
            <a:ext cx="8068945" cy="770890"/>
          </a:xfrm>
          <a:prstGeom prst="rect">
            <a:avLst/>
          </a:prstGeom>
        </p:spPr>
        <p:txBody>
          <a:bodyPr wrap="square">
            <a:spAutoFit/>
          </a:bodyPr>
          <a:p>
            <a:pPr lvl="0" indent="0" algn="just">
              <a:lnSpc>
                <a:spcPct val="170000"/>
              </a:lnSpc>
              <a:buFont typeface="Arial" panose="020B0704020202020204" pitchFamily="34" charset="0"/>
              <a:buNone/>
            </a:pPr>
            <a:r>
              <a:rPr lang="zh-CN" altLang="en-US" sz="2600">
                <a:latin typeface="微软雅黑" charset="-122"/>
                <a:ea typeface="微软雅黑" charset="-122"/>
              </a:rPr>
              <a:t>最大</a:t>
            </a:r>
            <a:r>
              <a:rPr lang="en-US" altLang="zh-CN" sz="2600">
                <a:latin typeface="微软雅黑" charset="-122"/>
                <a:ea typeface="微软雅黑" charset="-122"/>
              </a:rPr>
              <a:t>  </a:t>
            </a:r>
            <a:r>
              <a:rPr lang="zh-CN" altLang="en-US" sz="2600">
                <a:latin typeface="微软雅黑" charset="-122"/>
                <a:ea typeface="微软雅黑" charset="-122"/>
              </a:rPr>
              <a:t>首位</a:t>
            </a:r>
            <a:r>
              <a:rPr lang="en-US" altLang="zh-CN" sz="2600">
                <a:latin typeface="微软雅黑" charset="-122"/>
                <a:ea typeface="微软雅黑" charset="-122"/>
              </a:rPr>
              <a:t>   </a:t>
            </a:r>
            <a:r>
              <a:rPr lang="zh-CN" altLang="en-US" sz="2600">
                <a:latin typeface="微软雅黑" charset="-122"/>
                <a:ea typeface="微软雅黑" charset="-122"/>
              </a:rPr>
              <a:t>上</a:t>
            </a:r>
            <a:r>
              <a:rPr lang="en-US" altLang="zh-CN" sz="2600">
                <a:latin typeface="微软雅黑" charset="-122"/>
                <a:ea typeface="微软雅黑" charset="-122"/>
              </a:rPr>
              <a:t>    </a:t>
            </a:r>
            <a:r>
              <a:rPr lang="zh-CN" altLang="en-US" sz="2600">
                <a:latin typeface="微软雅黑" charset="-122"/>
                <a:ea typeface="微软雅黑" charset="-122"/>
              </a:rPr>
              <a:t>最重</a:t>
            </a:r>
            <a:r>
              <a:rPr lang="en-US" altLang="zh-CN" sz="2600">
                <a:latin typeface="微软雅黑" charset="-122"/>
                <a:ea typeface="微软雅黑" charset="-122"/>
              </a:rPr>
              <a:t>  </a:t>
            </a:r>
            <a:r>
              <a:rPr lang="zh-CN" altLang="en-US" sz="2600">
                <a:latin typeface="微软雅黑" charset="-122"/>
                <a:ea typeface="微软雅黑" charset="-122"/>
              </a:rPr>
              <a:t>最大</a:t>
            </a:r>
            <a:r>
              <a:rPr lang="en-US" altLang="zh-CN" sz="2600">
                <a:latin typeface="微软雅黑" charset="-122"/>
                <a:ea typeface="微软雅黑" charset="-122"/>
              </a:rPr>
              <a:t>  </a:t>
            </a:r>
            <a:r>
              <a:rPr lang="zh-CN" altLang="en-US" sz="2600">
                <a:latin typeface="微软雅黑" charset="-122"/>
                <a:ea typeface="微软雅黑" charset="-122"/>
              </a:rPr>
              <a:t>最快</a:t>
            </a:r>
            <a:r>
              <a:rPr lang="en-US" altLang="zh-CN" sz="2600">
                <a:latin typeface="微软雅黑" charset="-122"/>
                <a:ea typeface="微软雅黑" charset="-122"/>
              </a:rPr>
              <a:t>  </a:t>
            </a:r>
            <a:r>
              <a:rPr lang="zh-CN" altLang="en-US" sz="2600">
                <a:latin typeface="微软雅黑" charset="-122"/>
                <a:ea typeface="微软雅黑" charset="-122"/>
              </a:rPr>
              <a:t>最高</a:t>
            </a:r>
            <a:r>
              <a:rPr lang="en-US" altLang="zh-CN" sz="2600">
                <a:latin typeface="微软雅黑" charset="-122"/>
                <a:ea typeface="微软雅黑" charset="-122"/>
              </a:rPr>
              <a:t>  </a:t>
            </a:r>
            <a:r>
              <a:rPr lang="zh-CN" altLang="en-US" sz="2600">
                <a:latin typeface="微软雅黑" charset="-122"/>
                <a:ea typeface="微软雅黑" charset="-122"/>
              </a:rPr>
              <a:t>最长</a:t>
            </a:r>
            <a:r>
              <a:rPr lang="en-US" altLang="zh-CN" sz="2600">
                <a:latin typeface="微软雅黑" charset="-122"/>
                <a:ea typeface="微软雅黑" charset="-122"/>
              </a:rPr>
              <a:t>   </a:t>
            </a:r>
            <a:r>
              <a:rPr lang="zh-CN" altLang="en-US" sz="2600">
                <a:latin typeface="微软雅黑" charset="-122"/>
                <a:ea typeface="微软雅黑" charset="-122"/>
              </a:rPr>
              <a:t>满</a:t>
            </a:r>
            <a:endParaRPr lang="zh-CN" altLang="en-US" sz="2600">
              <a:latin typeface="微软雅黑" charset="-122"/>
              <a:ea typeface="微软雅黑" charset="-122"/>
            </a:endParaRPr>
          </a:p>
        </p:txBody>
      </p:sp>
      <p:sp>
        <p:nvSpPr>
          <p:cNvPr id="5" name="矩形 4"/>
          <p:cNvSpPr/>
          <p:nvPr/>
        </p:nvSpPr>
        <p:spPr>
          <a:xfrm>
            <a:off x="2134870" y="4670425"/>
            <a:ext cx="8068945" cy="770890"/>
          </a:xfrm>
          <a:prstGeom prst="rect">
            <a:avLst/>
          </a:prstGeom>
        </p:spPr>
        <p:txBody>
          <a:bodyPr wrap="square">
            <a:spAutoFit/>
          </a:bodyPr>
          <a:p>
            <a:pPr lvl="0" indent="0" algn="just">
              <a:lnSpc>
                <a:spcPct val="170000"/>
              </a:lnSpc>
              <a:buFont typeface="Arial" panose="020B0704020202020204" pitchFamily="34" charset="0"/>
              <a:buNone/>
            </a:pPr>
            <a:r>
              <a:rPr lang="zh-CN" altLang="en-US" sz="2600">
                <a:latin typeface="微软雅黑" charset="-122"/>
                <a:ea typeface="微软雅黑" charset="-122"/>
              </a:rPr>
              <a:t>最小</a:t>
            </a:r>
            <a:r>
              <a:rPr lang="en-US" altLang="zh-CN" sz="2600">
                <a:latin typeface="微软雅黑" charset="-122"/>
                <a:ea typeface="微软雅黑" charset="-122"/>
              </a:rPr>
              <a:t>  </a:t>
            </a:r>
            <a:r>
              <a:rPr lang="zh-CN" altLang="en-US" sz="2600">
                <a:latin typeface="微软雅黑" charset="-122"/>
                <a:ea typeface="微软雅黑" charset="-122"/>
              </a:rPr>
              <a:t>末位</a:t>
            </a:r>
            <a:r>
              <a:rPr lang="en-US" altLang="zh-CN" sz="2600">
                <a:latin typeface="微软雅黑" charset="-122"/>
                <a:ea typeface="微软雅黑" charset="-122"/>
              </a:rPr>
              <a:t>   </a:t>
            </a:r>
            <a:r>
              <a:rPr lang="zh-CN" altLang="en-US" sz="2600">
                <a:latin typeface="微软雅黑" charset="-122"/>
                <a:ea typeface="微软雅黑" charset="-122"/>
              </a:rPr>
              <a:t>下</a:t>
            </a:r>
            <a:r>
              <a:rPr lang="en-US" altLang="zh-CN" sz="2600">
                <a:latin typeface="微软雅黑" charset="-122"/>
                <a:ea typeface="微软雅黑" charset="-122"/>
              </a:rPr>
              <a:t>    </a:t>
            </a:r>
            <a:r>
              <a:rPr lang="zh-CN" altLang="en-US" sz="2600">
                <a:latin typeface="微软雅黑" charset="-122"/>
                <a:ea typeface="微软雅黑" charset="-122"/>
              </a:rPr>
              <a:t>最轻</a:t>
            </a:r>
            <a:r>
              <a:rPr lang="en-US" altLang="zh-CN" sz="2600">
                <a:latin typeface="微软雅黑" charset="-122"/>
                <a:ea typeface="微软雅黑" charset="-122"/>
              </a:rPr>
              <a:t>  </a:t>
            </a:r>
            <a:r>
              <a:rPr lang="zh-CN" altLang="en-US" sz="2600">
                <a:latin typeface="微软雅黑" charset="-122"/>
                <a:ea typeface="微软雅黑" charset="-122"/>
              </a:rPr>
              <a:t>最小</a:t>
            </a:r>
            <a:r>
              <a:rPr lang="en-US" altLang="zh-CN" sz="2600">
                <a:latin typeface="微软雅黑" charset="-122"/>
                <a:ea typeface="微软雅黑" charset="-122"/>
              </a:rPr>
              <a:t>  </a:t>
            </a:r>
            <a:r>
              <a:rPr lang="zh-CN" altLang="en-US" sz="2600">
                <a:latin typeface="微软雅黑" charset="-122"/>
                <a:ea typeface="微软雅黑" charset="-122"/>
              </a:rPr>
              <a:t>最慢</a:t>
            </a:r>
            <a:r>
              <a:rPr lang="en-US" altLang="zh-CN" sz="2600">
                <a:latin typeface="微软雅黑" charset="-122"/>
                <a:ea typeface="微软雅黑" charset="-122"/>
              </a:rPr>
              <a:t>  </a:t>
            </a:r>
            <a:r>
              <a:rPr lang="zh-CN" altLang="en-US" sz="2600">
                <a:latin typeface="微软雅黑" charset="-122"/>
                <a:ea typeface="微软雅黑" charset="-122"/>
              </a:rPr>
              <a:t>最低</a:t>
            </a:r>
            <a:r>
              <a:rPr lang="en-US" altLang="zh-CN" sz="2600">
                <a:latin typeface="微软雅黑" charset="-122"/>
                <a:ea typeface="微软雅黑" charset="-122"/>
              </a:rPr>
              <a:t>  </a:t>
            </a:r>
            <a:r>
              <a:rPr lang="zh-CN" altLang="en-US" sz="2600">
                <a:latin typeface="微软雅黑" charset="-122"/>
                <a:ea typeface="微软雅黑" charset="-122"/>
              </a:rPr>
              <a:t>最短</a:t>
            </a:r>
            <a:r>
              <a:rPr lang="en-US" altLang="zh-CN" sz="2600">
                <a:latin typeface="微软雅黑" charset="-122"/>
                <a:ea typeface="微软雅黑" charset="-122"/>
              </a:rPr>
              <a:t>   </a:t>
            </a:r>
            <a:r>
              <a:rPr lang="zh-CN" altLang="en-US" sz="2600">
                <a:latin typeface="微软雅黑" charset="-122"/>
                <a:ea typeface="微软雅黑" charset="-122"/>
              </a:rPr>
              <a:t>空</a:t>
            </a:r>
            <a:endParaRPr lang="zh-CN" altLang="en-US" sz="2600">
              <a:latin typeface="微软雅黑" charset="-122"/>
              <a:ea typeface="微软雅黑" charset="-122"/>
            </a:endParaRPr>
          </a:p>
        </p:txBody>
      </p:sp>
      <p:sp>
        <p:nvSpPr>
          <p:cNvPr id="8" name="下箭头 7"/>
          <p:cNvSpPr/>
          <p:nvPr/>
        </p:nvSpPr>
        <p:spPr>
          <a:xfrm>
            <a:off x="5634990" y="3041015"/>
            <a:ext cx="525780" cy="71564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波形 8"/>
          <p:cNvSpPr/>
          <p:nvPr/>
        </p:nvSpPr>
        <p:spPr>
          <a:xfrm>
            <a:off x="429260" y="3662680"/>
            <a:ext cx="1461135" cy="1007745"/>
          </a:xfrm>
          <a:prstGeom prst="wave">
            <a:avLst/>
          </a:prstGeom>
          <a:noFill/>
          <a:ln>
            <a:solidFill>
              <a:schemeClr val="accent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600">
                <a:solidFill>
                  <a:srgbClr val="1691B5"/>
                </a:solidFill>
                <a:latin typeface="微软雅黑" charset="0"/>
                <a:ea typeface="微软雅黑" charset="0"/>
              </a:rPr>
              <a:t>边界值</a:t>
            </a:r>
            <a:endParaRPr lang="zh-CN" altLang="en-US" sz="2600">
              <a:solidFill>
                <a:srgbClr val="1691B5"/>
              </a:solidFill>
              <a:latin typeface="微软雅黑" charset="0"/>
              <a:ea typeface="微软雅黑" charset="0"/>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30350" y="12439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76450" y="1771650"/>
            <a:ext cx="8282940" cy="4650105"/>
          </a:xfrm>
          <a:prstGeom prst="rect">
            <a:avLst/>
          </a:prstGeom>
        </p:spPr>
        <p:txBody>
          <a:bodyPr wrap="square">
            <a:spAutoFit/>
          </a:bodyPr>
          <a:p>
            <a:pPr marL="514350" lvl="0" indent="-514350" algn="just">
              <a:lnSpc>
                <a:spcPct val="190000"/>
              </a:lnSpc>
              <a:buFont typeface="Arial" panose="020B0704020202020204" pitchFamily="34" charset="0"/>
              <a:buChar char="•"/>
            </a:pPr>
            <a:r>
              <a:rPr lang="zh-CN" altLang="en-US" sz="2600">
                <a:latin typeface="微软雅黑" charset="-122"/>
                <a:ea typeface="微软雅黑" charset="-122"/>
              </a:rPr>
              <a:t>边界值分析方法就是对</a:t>
            </a:r>
            <a:r>
              <a:rPr lang="zh-CN" altLang="en-US" sz="2600">
                <a:solidFill>
                  <a:srgbClr val="FF0000"/>
                </a:solidFill>
                <a:latin typeface="微软雅黑" charset="-122"/>
                <a:ea typeface="微软雅黑" charset="-122"/>
              </a:rPr>
              <a:t>输入或输出的边界值</a:t>
            </a:r>
            <a:r>
              <a:rPr lang="zh-CN" altLang="en-US" sz="2600">
                <a:latin typeface="微软雅黑" charset="-122"/>
                <a:ea typeface="微软雅黑" charset="-122"/>
              </a:rPr>
              <a:t>进行测试的一种黑盒测试方法。</a:t>
            </a:r>
            <a:endParaRPr lang="zh-CN" altLang="en-US" sz="2600">
              <a:latin typeface="微软雅黑" charset="-122"/>
              <a:ea typeface="微软雅黑" charset="-122"/>
            </a:endParaRPr>
          </a:p>
          <a:p>
            <a:pPr marL="514350" lvl="0" indent="-514350" algn="just">
              <a:lnSpc>
                <a:spcPct val="190000"/>
              </a:lnSpc>
              <a:buFont typeface="Arial" panose="020B0704020202020204" pitchFamily="34" charset="0"/>
              <a:buChar char="•"/>
            </a:pPr>
            <a:r>
              <a:rPr lang="zh-CN" altLang="en-US" sz="2600">
                <a:latin typeface="微软雅黑" charset="-122"/>
                <a:ea typeface="微软雅黑" charset="-122"/>
              </a:rPr>
              <a:t>通常边界值分析方法是作为对</a:t>
            </a:r>
            <a:r>
              <a:rPr lang="zh-CN" altLang="en-US" sz="2600">
                <a:solidFill>
                  <a:schemeClr val="accent1"/>
                </a:solidFill>
                <a:latin typeface="微软雅黑" charset="-122"/>
                <a:ea typeface="微软雅黑" charset="-122"/>
              </a:rPr>
              <a:t>等价类划分方法的补充</a:t>
            </a:r>
            <a:r>
              <a:rPr lang="zh-CN" altLang="en-US" sz="2600">
                <a:latin typeface="微软雅黑" charset="-122"/>
                <a:ea typeface="微软雅黑" charset="-122"/>
              </a:rPr>
              <a:t>，这种情况下，其</a:t>
            </a:r>
            <a:r>
              <a:rPr lang="zh-CN" altLang="en-US" sz="2600">
                <a:solidFill>
                  <a:schemeClr val="accent1"/>
                </a:solidFill>
                <a:latin typeface="微软雅黑" charset="-122"/>
                <a:ea typeface="微软雅黑" charset="-122"/>
              </a:rPr>
              <a:t>测试用例</a:t>
            </a:r>
            <a:r>
              <a:rPr lang="zh-CN" altLang="en-US" sz="2600">
                <a:latin typeface="微软雅黑" charset="-122"/>
                <a:ea typeface="微软雅黑" charset="-122"/>
              </a:rPr>
              <a:t>来自</a:t>
            </a:r>
            <a:r>
              <a:rPr lang="zh-CN" altLang="en-US" sz="2600">
                <a:solidFill>
                  <a:schemeClr val="accent1"/>
                </a:solidFill>
                <a:latin typeface="微软雅黑" charset="-122"/>
                <a:ea typeface="微软雅黑" charset="-122"/>
              </a:rPr>
              <a:t>等价类的边界</a:t>
            </a:r>
            <a:r>
              <a:rPr lang="zh-CN" altLang="en-US" sz="2600">
                <a:latin typeface="微软雅黑" charset="-122"/>
                <a:ea typeface="微软雅黑" charset="-122"/>
              </a:rPr>
              <a:t>。</a:t>
            </a:r>
            <a:endParaRPr lang="zh-CN" altLang="en-US" sz="2600">
              <a:latin typeface="微软雅黑" charset="-122"/>
              <a:ea typeface="微软雅黑" charset="-122"/>
            </a:endParaRPr>
          </a:p>
          <a:p>
            <a:pPr marL="514350" lvl="0" indent="-514350" algn="just">
              <a:lnSpc>
                <a:spcPct val="190000"/>
              </a:lnSpc>
              <a:buFont typeface="Arial" panose="020B0704020202020204" pitchFamily="34" charset="0"/>
              <a:buChar char="•"/>
            </a:pPr>
            <a:r>
              <a:rPr lang="zh-CN" altLang="en-US" sz="2600">
                <a:latin typeface="微软雅黑" charset="-122"/>
                <a:ea typeface="微软雅黑" charset="-122"/>
              </a:rPr>
              <a:t>一般在规定了</a:t>
            </a:r>
            <a:r>
              <a:rPr lang="zh-CN" altLang="en-US" sz="2600" u="sng">
                <a:highlight>
                  <a:srgbClr val="FFFF00"/>
                </a:highlight>
                <a:latin typeface="微软雅黑" charset="-122"/>
                <a:ea typeface="微软雅黑" charset="-122"/>
              </a:rPr>
              <a:t>取值范围</a:t>
            </a:r>
            <a:r>
              <a:rPr lang="zh-CN" altLang="en-US" sz="2600">
                <a:latin typeface="微软雅黑" charset="-122"/>
                <a:ea typeface="微软雅黑" charset="-122"/>
              </a:rPr>
              <a:t>或者</a:t>
            </a:r>
            <a:r>
              <a:rPr lang="zh-CN" altLang="en-US" sz="2600" u="sng">
                <a:highlight>
                  <a:srgbClr val="FFFF00"/>
                </a:highlight>
                <a:latin typeface="微软雅黑" charset="-122"/>
                <a:ea typeface="微软雅黑" charset="-122"/>
              </a:rPr>
              <a:t>值的个数</a:t>
            </a:r>
            <a:r>
              <a:rPr lang="zh-CN" altLang="en-US" sz="2600">
                <a:latin typeface="微软雅黑" charset="-122"/>
                <a:ea typeface="微软雅黑" charset="-122"/>
              </a:rPr>
              <a:t>或者明确输入条件的</a:t>
            </a:r>
            <a:r>
              <a:rPr lang="zh-CN" altLang="en-US" sz="2600" u="sng">
                <a:highlight>
                  <a:srgbClr val="FFFF00"/>
                </a:highlight>
                <a:latin typeface="微软雅黑" charset="-122"/>
                <a:ea typeface="微软雅黑" charset="-122"/>
              </a:rPr>
              <a:t>有序集合</a:t>
            </a:r>
            <a:r>
              <a:rPr lang="zh-CN" altLang="en-US" sz="2600">
                <a:latin typeface="微软雅黑" charset="-122"/>
                <a:ea typeface="微软雅黑" charset="-122"/>
              </a:rPr>
              <a:t>中</a:t>
            </a:r>
            <a:r>
              <a:rPr lang="zh-CN" altLang="en-US" sz="2600">
                <a:latin typeface="微软雅黑" charset="-122"/>
                <a:ea typeface="微软雅黑" charset="-122"/>
              </a:rPr>
              <a:t>使用。</a:t>
            </a:r>
            <a:endParaRPr lang="zh-CN" altLang="en-US" sz="2600">
              <a:latin typeface="微软雅黑" charset="-122"/>
              <a:ea typeface="微软雅黑" charset="-122"/>
            </a:endParaRPr>
          </a:p>
        </p:txBody>
      </p:sp>
      <p:sp>
        <p:nvSpPr>
          <p:cNvPr id="3" name="文本框 2"/>
          <p:cNvSpPr txBox="1"/>
          <p:nvPr/>
        </p:nvSpPr>
        <p:spPr>
          <a:xfrm>
            <a:off x="2222500" y="108013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边界值分析法：</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30350" y="12439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76450" y="1979295"/>
            <a:ext cx="8068945" cy="2809875"/>
          </a:xfrm>
          <a:prstGeom prst="rect">
            <a:avLst/>
          </a:prstGeom>
        </p:spPr>
        <p:txBody>
          <a:bodyPr wrap="square">
            <a:spAutoFit/>
          </a:bodyPr>
          <a:p>
            <a:pPr marL="514350" lvl="0" indent="-514350" algn="just">
              <a:lnSpc>
                <a:spcPct val="170000"/>
              </a:lnSpc>
              <a:buFont typeface="Arial" panose="020B0704020202020204" pitchFamily="34" charset="0"/>
              <a:buChar char="•"/>
            </a:pPr>
            <a:r>
              <a:rPr lang="zh-CN" altLang="en-US" sz="2600">
                <a:solidFill>
                  <a:srgbClr val="FF0000"/>
                </a:solidFill>
                <a:latin typeface="微软雅黑" charset="-122"/>
                <a:ea typeface="微软雅黑" charset="-122"/>
              </a:rPr>
              <a:t>上点</a:t>
            </a:r>
            <a:r>
              <a:rPr lang="zh-CN" altLang="en-US" sz="2600">
                <a:latin typeface="微软雅黑" charset="-122"/>
                <a:ea typeface="微软雅黑" charset="-122"/>
              </a:rPr>
              <a:t>。就是</a:t>
            </a:r>
            <a:r>
              <a:rPr lang="zh-CN" altLang="en-US" sz="2600">
                <a:solidFill>
                  <a:schemeClr val="accent1"/>
                </a:solidFill>
                <a:latin typeface="微软雅黑" charset="-122"/>
                <a:ea typeface="微软雅黑" charset="-122"/>
              </a:rPr>
              <a:t>边界上的点</a:t>
            </a:r>
            <a:r>
              <a:rPr lang="zh-CN" altLang="en-US" sz="2600">
                <a:latin typeface="微软雅黑" charset="-122"/>
                <a:ea typeface="微软雅黑" charset="-122"/>
              </a:rPr>
              <a:t>，它不区分开区间还是</a:t>
            </a:r>
            <a:r>
              <a:rPr lang="zh-CN" altLang="en-US" sz="2600">
                <a:latin typeface="微软雅黑" charset="-122"/>
                <a:ea typeface="微软雅黑" charset="-122"/>
              </a:rPr>
              <a:t>闭区间。</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solidFill>
                  <a:srgbClr val="FF0000"/>
                </a:solidFill>
                <a:latin typeface="微软雅黑" charset="-122"/>
                <a:ea typeface="微软雅黑" charset="-122"/>
              </a:rPr>
              <a:t>离点</a:t>
            </a:r>
            <a:r>
              <a:rPr lang="zh-CN" altLang="en-US" sz="2600">
                <a:latin typeface="微软雅黑" charset="-122"/>
                <a:ea typeface="微软雅黑" charset="-122"/>
              </a:rPr>
              <a:t>。离点是</a:t>
            </a:r>
            <a:r>
              <a:rPr lang="zh-CN" altLang="en-US" sz="2600">
                <a:solidFill>
                  <a:schemeClr val="accent1"/>
                </a:solidFill>
                <a:latin typeface="微软雅黑" charset="-122"/>
                <a:ea typeface="微软雅黑" charset="-122"/>
              </a:rPr>
              <a:t>离上点最近的点</a:t>
            </a:r>
            <a:r>
              <a:rPr lang="zh-CN" altLang="en-US" sz="2600">
                <a:latin typeface="微软雅黑" charset="-122"/>
                <a:ea typeface="微软雅黑" charset="-122"/>
              </a:rPr>
              <a:t>。</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solidFill>
                  <a:srgbClr val="FF0000"/>
                </a:solidFill>
                <a:latin typeface="微软雅黑" charset="-122"/>
                <a:ea typeface="微软雅黑" charset="-122"/>
              </a:rPr>
              <a:t>内点</a:t>
            </a:r>
            <a:r>
              <a:rPr lang="zh-CN" altLang="en-US" sz="2600">
                <a:latin typeface="微软雅黑" charset="-122"/>
                <a:ea typeface="微软雅黑" charset="-122"/>
              </a:rPr>
              <a:t>。顾名思义就是输入域内任意</a:t>
            </a:r>
            <a:r>
              <a:rPr lang="zh-CN" altLang="en-US" sz="2600">
                <a:latin typeface="微软雅黑" charset="-122"/>
                <a:ea typeface="微软雅黑" charset="-122"/>
              </a:rPr>
              <a:t>一点。</a:t>
            </a:r>
            <a:endParaRPr lang="zh-CN" altLang="en-US" sz="2600">
              <a:latin typeface="微软雅黑" charset="-122"/>
              <a:ea typeface="微软雅黑" charset="-122"/>
            </a:endParaRPr>
          </a:p>
        </p:txBody>
      </p:sp>
      <p:sp>
        <p:nvSpPr>
          <p:cNvPr id="3" name="文本框 2"/>
          <p:cNvSpPr txBox="1"/>
          <p:nvPr/>
        </p:nvSpPr>
        <p:spPr>
          <a:xfrm>
            <a:off x="2222500" y="108013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边界值分析法需要考虑</a:t>
            </a:r>
            <a:r>
              <a:rPr lang="en-US" altLang="zh-CN" sz="2600">
                <a:latin typeface="微软雅黑" charset="-122"/>
                <a:ea typeface="微软雅黑" charset="-122"/>
                <a:sym typeface="+mn-ea"/>
              </a:rPr>
              <a:t>3</a:t>
            </a:r>
            <a:r>
              <a:rPr lang="zh-CN" altLang="en-US" sz="2600">
                <a:latin typeface="微软雅黑" charset="-122"/>
                <a:ea typeface="微软雅黑" charset="-122"/>
                <a:sym typeface="+mn-ea"/>
              </a:rPr>
              <a:t>个点的</a:t>
            </a:r>
            <a:r>
              <a:rPr lang="zh-CN" altLang="en-US" sz="2600">
                <a:latin typeface="微软雅黑" charset="-122"/>
                <a:ea typeface="微软雅黑" charset="-122"/>
                <a:sym typeface="+mn-ea"/>
              </a:rPr>
              <a:t>选择：</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108458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930910"/>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标准边界值</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p:txBody>
      </p:sp>
      <p:sp>
        <p:nvSpPr>
          <p:cNvPr id="5" name="文本框 4"/>
          <p:cNvSpPr txBox="1"/>
          <p:nvPr/>
        </p:nvSpPr>
        <p:spPr>
          <a:xfrm>
            <a:off x="2237105" y="1828800"/>
            <a:ext cx="8265160" cy="3692525"/>
          </a:xfrm>
          <a:prstGeom prst="rect">
            <a:avLst/>
          </a:prstGeom>
          <a:noFill/>
        </p:spPr>
        <p:txBody>
          <a:bodyPr wrap="square" rtlCol="0" anchor="t">
            <a:spAutoFit/>
          </a:bodyPr>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标准边界值测试</a:t>
            </a:r>
            <a:r>
              <a:rPr lang="zh-CN" altLang="en-US" sz="2600">
                <a:solidFill>
                  <a:srgbClr val="E38E84"/>
                </a:solidFill>
                <a:latin typeface="微软雅黑" charset="-122"/>
                <a:ea typeface="微软雅黑" charset="-122"/>
                <a:sym typeface="+mn-ea"/>
              </a:rPr>
              <a:t>只考虑有效数据范围</a:t>
            </a:r>
            <a:r>
              <a:rPr lang="zh-CN" altLang="en-US" sz="2600">
                <a:latin typeface="微软雅黑" charset="-122"/>
                <a:ea typeface="微软雅黑" charset="-122"/>
                <a:sym typeface="+mn-ea"/>
              </a:rPr>
              <a:t>内的</a:t>
            </a:r>
            <a:r>
              <a:rPr lang="zh-CN" altLang="en-US" sz="2600">
                <a:latin typeface="微软雅黑" charset="-122"/>
                <a:ea typeface="微软雅黑" charset="-122"/>
                <a:sym typeface="+mn-ea"/>
              </a:rPr>
              <a:t>边界值</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对于一个有</a:t>
            </a:r>
            <a:r>
              <a:rPr lang="en-US" altLang="zh-CN" sz="2600">
                <a:latin typeface="微软雅黑" charset="-122"/>
                <a:ea typeface="微软雅黑" charset="-122"/>
                <a:sym typeface="+mn-ea"/>
              </a:rPr>
              <a:t>n</a:t>
            </a:r>
            <a:r>
              <a:rPr lang="zh-CN" altLang="en-US" sz="2600">
                <a:latin typeface="微软雅黑" charset="-122"/>
                <a:ea typeface="微软雅黑" charset="-122"/>
                <a:sym typeface="+mn-ea"/>
              </a:rPr>
              <a:t>个变量的程序，</a:t>
            </a:r>
            <a:r>
              <a:rPr lang="zh-CN" altLang="en-US" sz="2600">
                <a:solidFill>
                  <a:srgbClr val="E38E84"/>
                </a:solidFill>
                <a:latin typeface="微软雅黑" charset="-122"/>
                <a:ea typeface="微软雅黑" charset="-122"/>
                <a:sym typeface="+mn-ea"/>
              </a:rPr>
              <a:t>保留其中一个变量</a:t>
            </a:r>
            <a:r>
              <a:rPr lang="zh-CN" altLang="en-US" sz="2600">
                <a:latin typeface="微软雅黑" charset="-122"/>
                <a:ea typeface="微软雅黑" charset="-122"/>
                <a:sym typeface="+mn-ea"/>
              </a:rPr>
              <a:t>，其取值为</a:t>
            </a:r>
            <a:r>
              <a:rPr lang="zh-CN" altLang="en-US" sz="2600" i="1" u="sng">
                <a:latin typeface="微软雅黑" charset="-122"/>
                <a:ea typeface="微软雅黑" charset="-122"/>
                <a:sym typeface="+mn-ea"/>
              </a:rPr>
              <a:t>最小值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略高于最小值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正常值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Normal</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略低于最大值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Max-</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最大值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Max</a:t>
            </a:r>
            <a:r>
              <a:rPr lang="zh-CN" altLang="en-US" sz="2600">
                <a:latin typeface="微软雅黑" charset="-122"/>
                <a:ea typeface="微软雅黑" charset="-122"/>
                <a:sym typeface="+mn-ea"/>
              </a:rPr>
              <a:t>），让其余变量取正常值</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标准边界值分析测试程序会产生</a:t>
            </a:r>
            <a:r>
              <a:rPr lang="en-US" altLang="zh-CN" sz="2600">
                <a:solidFill>
                  <a:srgbClr val="E38E84"/>
                </a:solidFill>
                <a:latin typeface="微软雅黑" charset="-122"/>
                <a:ea typeface="微软雅黑" charset="-122"/>
                <a:sym typeface="+mn-ea"/>
              </a:rPr>
              <a:t>4n+1</a:t>
            </a:r>
            <a:r>
              <a:rPr lang="zh-CN" altLang="en-US" sz="2600">
                <a:latin typeface="微软雅黑" charset="-122"/>
                <a:ea typeface="微软雅黑" charset="-122"/>
                <a:sym typeface="+mn-ea"/>
              </a:rPr>
              <a:t>个测试</a:t>
            </a:r>
            <a:r>
              <a:rPr lang="zh-CN" altLang="en-US" sz="2600">
                <a:latin typeface="微软雅黑" charset="-122"/>
                <a:ea typeface="微软雅黑" charset="-122"/>
                <a:sym typeface="+mn-ea"/>
              </a:rPr>
              <a:t>用例</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108458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930910"/>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标准边界值</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p:txBody>
      </p:sp>
      <p:grpSp>
        <p:nvGrpSpPr>
          <p:cNvPr id="36866" name="Group 2"/>
          <p:cNvGrpSpPr/>
          <p:nvPr/>
        </p:nvGrpSpPr>
        <p:grpSpPr>
          <a:xfrm>
            <a:off x="2452370" y="1552893"/>
            <a:ext cx="7461250" cy="5072062"/>
            <a:chOff x="295" y="210"/>
            <a:chExt cx="5239" cy="3295"/>
          </a:xfrm>
        </p:grpSpPr>
        <p:pic>
          <p:nvPicPr>
            <p:cNvPr id="36868" name="Picture 3"/>
            <p:cNvPicPr>
              <a:picLocks noChangeAspect="1"/>
            </p:cNvPicPr>
            <p:nvPr/>
          </p:nvPicPr>
          <p:blipFill>
            <a:blip r:embed="rId1"/>
            <a:stretch>
              <a:fillRect/>
            </a:stretch>
          </p:blipFill>
          <p:spPr>
            <a:xfrm>
              <a:off x="295" y="255"/>
              <a:ext cx="5239" cy="3250"/>
            </a:xfrm>
            <a:prstGeom prst="rect">
              <a:avLst/>
            </a:prstGeom>
            <a:noFill/>
            <a:ln w="9525">
              <a:noFill/>
            </a:ln>
          </p:spPr>
        </p:pic>
        <p:sp>
          <p:nvSpPr>
            <p:cNvPr id="36869" name="Rectangle 4"/>
            <p:cNvSpPr/>
            <p:nvPr/>
          </p:nvSpPr>
          <p:spPr>
            <a:xfrm>
              <a:off x="476" y="210"/>
              <a:ext cx="454" cy="272"/>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en-US" altLang="zh-CN" sz="1800" dirty="0">
                  <a:solidFill>
                    <a:srgbClr val="000000"/>
                  </a:solidFill>
                  <a:ea typeface="宋体" pitchFamily="2" charset="-122"/>
                </a:rPr>
                <a:t>X2</a:t>
              </a:r>
              <a:endParaRPr lang="en-US" altLang="zh-CN" sz="1800" dirty="0">
                <a:solidFill>
                  <a:srgbClr val="000000"/>
                </a:solidFill>
                <a:ea typeface="宋体" pitchFamily="2" charset="-122"/>
              </a:endParaRPr>
            </a:p>
          </p:txBody>
        </p:sp>
      </p:grpSp>
    </p:spTree>
  </p:cSld>
  <p:clrMapOvr>
    <a:masterClrMapping/>
  </p:clrMapOvr>
  <p:transition advTm="36034"/>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795" y="-132080"/>
            <a:ext cx="12181840" cy="3880485"/>
          </a:xfrm>
          <a:prstGeom prst="rect">
            <a:avLst/>
          </a:prstGeom>
        </p:spPr>
      </p:pic>
      <p:sp>
        <p:nvSpPr>
          <p:cNvPr id="38" name="文本框 38"/>
          <p:cNvSpPr txBox="1"/>
          <p:nvPr/>
        </p:nvSpPr>
        <p:spPr>
          <a:xfrm>
            <a:off x="609220" y="542549"/>
            <a:ext cx="4859080" cy="6451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rgbClr val="000000">
                    <a:lumMod val="85000"/>
                    <a:lumOff val="15000"/>
                  </a:srgbClr>
                </a:solidFill>
                <a:effectLst/>
                <a:uLnTx/>
                <a:uFillTx/>
                <a:latin typeface="微软雅黑" charset="-122"/>
                <a:ea typeface="微软雅黑" charset="-122"/>
                <a:cs typeface="微软雅黑" charset="-122"/>
                <a:sym typeface="+mn-lt"/>
              </a:rPr>
              <a:t>CONTENTS</a:t>
            </a:r>
            <a:endParaRPr kumimoji="0" lang="en-US" altLang="zh-CN" sz="3600" b="0" i="0" u="none" strike="noStrike" kern="1200" cap="none" spc="0" normalizeH="0" baseline="0" noProof="0" dirty="0">
              <a:ln>
                <a:noFill/>
              </a:ln>
              <a:solidFill>
                <a:srgbClr val="000000">
                  <a:lumMod val="85000"/>
                  <a:lumOff val="15000"/>
                </a:srgbClr>
              </a:solidFill>
              <a:effectLst/>
              <a:uLnTx/>
              <a:uFillTx/>
              <a:latin typeface="微软雅黑" charset="-122"/>
              <a:ea typeface="微软雅黑" charset="-122"/>
              <a:cs typeface="微软雅黑" charset="-122"/>
              <a:sym typeface="+mn-lt"/>
            </a:endParaRPr>
          </a:p>
        </p:txBody>
      </p:sp>
      <p:cxnSp>
        <p:nvCxnSpPr>
          <p:cNvPr id="5" name="直接连接符 4"/>
          <p:cNvCxnSpPr/>
          <p:nvPr/>
        </p:nvCxnSpPr>
        <p:spPr>
          <a:xfrm rot="16200000">
            <a:off x="3038760" y="590949"/>
            <a:ext cx="0" cy="1546225"/>
          </a:xfrm>
          <a:prstGeom prst="line">
            <a:avLst/>
          </a:prstGeom>
          <a:ln>
            <a:solidFill>
              <a:srgbClr val="1D5D38"/>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795" y="1764030"/>
            <a:ext cx="7256780" cy="495681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sym typeface="+mn-ea"/>
            </a:endParaRPr>
          </a:p>
        </p:txBody>
      </p:sp>
      <p:sp>
        <p:nvSpPr>
          <p:cNvPr id="108" name="矩形 107"/>
          <p:cNvSpPr/>
          <p:nvPr/>
        </p:nvSpPr>
        <p:spPr>
          <a:xfrm>
            <a:off x="1592517" y="2772007"/>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1" name="文本框 110"/>
          <p:cNvSpPr txBox="1"/>
          <p:nvPr/>
        </p:nvSpPr>
        <p:spPr>
          <a:xfrm>
            <a:off x="1620520" y="2303780"/>
            <a:ext cx="5189220"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01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黑盒测试</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概述</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endParaRPr>
          </a:p>
        </p:txBody>
      </p:sp>
      <p:sp>
        <p:nvSpPr>
          <p:cNvPr id="114" name="矩形 113"/>
          <p:cNvSpPr/>
          <p:nvPr/>
        </p:nvSpPr>
        <p:spPr>
          <a:xfrm>
            <a:off x="1592517" y="3716951"/>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5" name="文本框 114"/>
          <p:cNvSpPr txBox="1"/>
          <p:nvPr/>
        </p:nvSpPr>
        <p:spPr>
          <a:xfrm>
            <a:off x="1619885" y="3248660"/>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02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等价类划分</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法</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endParaRPr>
          </a:p>
        </p:txBody>
      </p:sp>
      <p:sp>
        <p:nvSpPr>
          <p:cNvPr id="118" name="矩形 117"/>
          <p:cNvSpPr/>
          <p:nvPr/>
        </p:nvSpPr>
        <p:spPr>
          <a:xfrm>
            <a:off x="1592517" y="4634175"/>
            <a:ext cx="606425" cy="76200"/>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9" name="文本框 118"/>
          <p:cNvSpPr txBox="1"/>
          <p:nvPr/>
        </p:nvSpPr>
        <p:spPr>
          <a:xfrm>
            <a:off x="1620520" y="4156710"/>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03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边界值</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分析法</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endParaRPr>
          </a:p>
        </p:txBody>
      </p:sp>
      <p:sp>
        <p:nvSpPr>
          <p:cNvPr id="26" name="矩形 25"/>
          <p:cNvSpPr/>
          <p:nvPr/>
        </p:nvSpPr>
        <p:spPr>
          <a:xfrm>
            <a:off x="1591200" y="5547523"/>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7" name="文本框 26"/>
          <p:cNvSpPr txBox="1"/>
          <p:nvPr/>
        </p:nvSpPr>
        <p:spPr>
          <a:xfrm>
            <a:off x="1619885" y="5079365"/>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04 </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因果图法</a:t>
            </a:r>
            <a:endPar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endParaRPr>
          </a:p>
        </p:txBody>
      </p:sp>
      <p:sp>
        <p:nvSpPr>
          <p:cNvPr id="2" name="灯片编号占位符 1"/>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4" name="日期占位符 3"/>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591310" y="6002020"/>
            <a:ext cx="5009515" cy="49149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05 </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决策</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表法</a:t>
            </a:r>
            <a:endPar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endParaRPr>
          </a:p>
        </p:txBody>
      </p:sp>
      <p:sp>
        <p:nvSpPr>
          <p:cNvPr id="8" name="矩形 7"/>
          <p:cNvSpPr/>
          <p:nvPr/>
        </p:nvSpPr>
        <p:spPr>
          <a:xfrm>
            <a:off x="1592517" y="6445830"/>
            <a:ext cx="606425" cy="76200"/>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Tree>
  </p:cSld>
  <p:clrMapOvr>
    <a:masterClrMapping/>
  </p:clrMapOvr>
  <p:transition advTm="574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108458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930910"/>
            <a:ext cx="7891145"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标准边界值</a:t>
            </a:r>
            <a:r>
              <a:rPr lang="zh-CN" altLang="en-US" sz="2800">
                <a:latin typeface="微软雅黑" charset="-122"/>
                <a:ea typeface="微软雅黑" charset="-122"/>
                <a:sym typeface="+mn-ea"/>
              </a:rPr>
              <a:t>测试</a:t>
            </a:r>
            <a:endParaRPr lang="zh-CN" altLang="en-US" sz="2800">
              <a:latin typeface="微软雅黑" charset="-122"/>
              <a:ea typeface="微软雅黑" charset="-122"/>
              <a:sym typeface="+mn-ea"/>
            </a:endParaRPr>
          </a:p>
        </p:txBody>
      </p:sp>
      <p:sp>
        <p:nvSpPr>
          <p:cNvPr id="35842" name="Rectangle 3"/>
          <p:cNvSpPr>
            <a:spLocks noGrp="1" noRot="1"/>
          </p:cNvSpPr>
          <p:nvPr>
            <p:ph idx="1"/>
          </p:nvPr>
        </p:nvSpPr>
        <p:spPr>
          <a:xfrm>
            <a:off x="2237105" y="1944053"/>
            <a:ext cx="8713788" cy="5111750"/>
          </a:xfrm>
        </p:spPr>
        <p:txBody>
          <a:bodyPr vert="horz" wrap="square" lIns="91440" tIns="45720" rIns="91440" bIns="45720" anchor="t" anchorCtr="0"/>
          <a:p>
            <a:pPr eaLnBrk="1" hangingPunct="1">
              <a:lnSpc>
                <a:spcPct val="115000"/>
              </a:lnSpc>
            </a:pPr>
            <a:r>
              <a:rPr lang="en-US" altLang="zh-CN" b="1" dirty="0">
                <a:latin typeface="Times New Roman Regular" panose="02020603050405020304" charset="0"/>
                <a:cs typeface="Times New Roman Regular" panose="02020603050405020304" charset="0"/>
              </a:rPr>
              <a:t>X1</a:t>
            </a:r>
            <a:r>
              <a:rPr lang="zh-CN" altLang="en-US" dirty="0">
                <a:latin typeface="微软雅黑" charset="0"/>
                <a:ea typeface="微软雅黑" charset="0"/>
                <a:cs typeface="Times New Roman Regular" panose="02020603050405020304" charset="0"/>
              </a:rPr>
              <a:t>取值</a:t>
            </a:r>
            <a:r>
              <a:rPr lang="zh-CN" altLang="en-US" dirty="0">
                <a:latin typeface="Times New Roman Regular" panose="02020603050405020304" charset="0"/>
                <a:cs typeface="Times New Roman Regular" panose="02020603050405020304" charset="0"/>
              </a:rPr>
              <a:t>：</a:t>
            </a:r>
            <a:r>
              <a:rPr lang="en-US" altLang="zh-CN" sz="2400" b="1" dirty="0">
                <a:sym typeface="+mn-ea"/>
              </a:rPr>
              <a:t>x1</a:t>
            </a:r>
            <a:r>
              <a:rPr lang="en-US" altLang="zh-CN" sz="2400" b="1" dirty="0">
                <a:sym typeface="+mn-ea"/>
              </a:rPr>
              <a:t>min, x</a:t>
            </a:r>
            <a:r>
              <a:rPr lang="en-US" altLang="zh-CN" sz="2400" b="1" dirty="0">
                <a:sym typeface="+mn-ea"/>
              </a:rPr>
              <a:t>1min+</a:t>
            </a:r>
            <a:r>
              <a:rPr lang="en-US" altLang="zh-CN" sz="2400" b="1" dirty="0">
                <a:sym typeface="+mn-ea"/>
              </a:rPr>
              <a:t>, x1</a:t>
            </a:r>
            <a:r>
              <a:rPr lang="en-US" altLang="zh-CN" sz="2400" b="1" dirty="0">
                <a:sym typeface="+mn-ea"/>
              </a:rPr>
              <a:t>nom, x</a:t>
            </a:r>
            <a:r>
              <a:rPr lang="en-US" altLang="zh-CN" sz="2400" b="1" dirty="0">
                <a:sym typeface="+mn-ea"/>
              </a:rPr>
              <a:t>1max-</a:t>
            </a:r>
            <a:r>
              <a:rPr lang="en-US" altLang="zh-CN" sz="2400" b="1" dirty="0">
                <a:sym typeface="+mn-ea"/>
              </a:rPr>
              <a:t>, x1max</a:t>
            </a:r>
            <a:endParaRPr lang="en-US" altLang="zh-CN" sz="1800" b="1" dirty="0">
              <a:latin typeface="Times New Roman Regular" panose="02020603050405020304" charset="0"/>
              <a:cs typeface="Times New Roman Regular" panose="02020603050405020304" charset="0"/>
            </a:endParaRPr>
          </a:p>
          <a:p>
            <a:pPr eaLnBrk="1" hangingPunct="1">
              <a:lnSpc>
                <a:spcPct val="115000"/>
              </a:lnSpc>
            </a:pPr>
            <a:r>
              <a:rPr lang="en-US" altLang="zh-CN" dirty="0">
                <a:latin typeface="微软雅黑" charset="0"/>
                <a:ea typeface="微软雅黑" charset="0"/>
                <a:cs typeface="Times New Roman Regular" panose="02020603050405020304" charset="0"/>
              </a:rPr>
              <a:t>X2</a:t>
            </a:r>
            <a:r>
              <a:rPr lang="zh-CN" altLang="en-US" dirty="0">
                <a:latin typeface="微软雅黑" charset="0"/>
                <a:ea typeface="微软雅黑" charset="0"/>
                <a:cs typeface="Times New Roman Regular" panose="02020603050405020304" charset="0"/>
              </a:rPr>
              <a:t>取值</a:t>
            </a:r>
            <a:r>
              <a:rPr lang="zh-CN" altLang="en-US" dirty="0">
                <a:latin typeface="Times New Roman Regular" panose="02020603050405020304" charset="0"/>
                <a:cs typeface="Times New Roman Regular" panose="02020603050405020304" charset="0"/>
              </a:rPr>
              <a:t>：</a:t>
            </a:r>
            <a:r>
              <a:rPr lang="en-US" altLang="zh-CN" sz="2400" b="1" dirty="0">
                <a:sym typeface="+mn-ea"/>
              </a:rPr>
              <a:t>x2min</a:t>
            </a:r>
            <a:r>
              <a:rPr lang="en-US" altLang="zh-CN" sz="2400" b="1" dirty="0">
                <a:sym typeface="+mn-ea"/>
              </a:rPr>
              <a:t>, x2min+</a:t>
            </a:r>
            <a:r>
              <a:rPr lang="en-US" altLang="zh-CN" sz="2400" b="1" dirty="0">
                <a:sym typeface="+mn-ea"/>
              </a:rPr>
              <a:t>, x2nom</a:t>
            </a:r>
            <a:r>
              <a:rPr lang="en-US" altLang="zh-CN" sz="2400" b="1" dirty="0">
                <a:sym typeface="+mn-ea"/>
              </a:rPr>
              <a:t>, x2max-</a:t>
            </a:r>
            <a:r>
              <a:rPr lang="en-US" altLang="zh-CN" sz="2400" b="1" dirty="0">
                <a:sym typeface="+mn-ea"/>
              </a:rPr>
              <a:t>, x2max</a:t>
            </a:r>
            <a:endParaRPr lang="en-US" altLang="zh-CN" sz="1800" b="1" dirty="0">
              <a:latin typeface="Times New Roman Regular" panose="02020603050405020304" charset="0"/>
              <a:cs typeface="Times New Roman Regular" panose="02020603050405020304" charset="0"/>
            </a:endParaRPr>
          </a:p>
          <a:p>
            <a:pPr eaLnBrk="1" hangingPunct="1">
              <a:lnSpc>
                <a:spcPct val="115000"/>
              </a:lnSpc>
            </a:pPr>
            <a:r>
              <a:rPr lang="zh-CN" altLang="en-US" dirty="0">
                <a:latin typeface="微软雅黑" charset="0"/>
                <a:ea typeface="微软雅黑" charset="0"/>
                <a:cs typeface="Times New Roman Regular" panose="02020603050405020304" charset="0"/>
              </a:rPr>
              <a:t>两个变量函数的边界值分析测试用例</a:t>
            </a:r>
            <a:endParaRPr lang="zh-CN" altLang="en-US" dirty="0">
              <a:latin typeface="微软雅黑" charset="0"/>
              <a:ea typeface="微软雅黑" charset="0"/>
              <a:cs typeface="Times New Roman Regular" panose="02020603050405020304" charset="0"/>
            </a:endParaRPr>
          </a:p>
          <a:p>
            <a:pPr lvl="1" eaLnBrk="1" hangingPunct="1">
              <a:lnSpc>
                <a:spcPct val="80000"/>
              </a:lnSpc>
              <a:buNone/>
            </a:pPr>
            <a:r>
              <a:rPr lang="zh-CN" altLang="en-US" b="1" dirty="0">
                <a:latin typeface="Times New Roman Regular" panose="02020603050405020304" charset="0"/>
                <a:cs typeface="Times New Roman Regular" panose="02020603050405020304" charset="0"/>
              </a:rPr>
              <a:t> </a:t>
            </a:r>
            <a:r>
              <a:rPr lang="en-US" altLang="zh-CN" sz="2600" b="1" dirty="0">
                <a:sym typeface="+mn-ea"/>
              </a:rPr>
              <a:t>{ &lt;x</a:t>
            </a:r>
            <a:r>
              <a:rPr lang="en-US" altLang="zh-CN" sz="2600" b="1" dirty="0">
                <a:solidFill>
                  <a:srgbClr val="FF3300"/>
                </a:solidFill>
                <a:sym typeface="+mn-ea"/>
              </a:rPr>
              <a:t>1nom</a:t>
            </a:r>
            <a:r>
              <a:rPr lang="en-US" altLang="zh-CN" sz="2600" b="1" dirty="0">
                <a:sym typeface="+mn-ea"/>
              </a:rPr>
              <a:t>,x</a:t>
            </a:r>
            <a:r>
              <a:rPr lang="en-US" altLang="zh-CN" sz="2600" b="1" dirty="0">
                <a:sym typeface="+mn-ea"/>
              </a:rPr>
              <a:t>2min&gt;,  &lt;x</a:t>
            </a:r>
            <a:r>
              <a:rPr lang="en-US" altLang="zh-CN" sz="2600" b="1" dirty="0">
                <a:solidFill>
                  <a:srgbClr val="FF3300"/>
                </a:solidFill>
                <a:sym typeface="+mn-ea"/>
              </a:rPr>
              <a:t>1nom</a:t>
            </a:r>
            <a:r>
              <a:rPr lang="en-US" altLang="zh-CN" sz="2600" b="1" dirty="0">
                <a:sym typeface="+mn-ea"/>
              </a:rPr>
              <a:t>,x</a:t>
            </a:r>
            <a:r>
              <a:rPr lang="en-US" altLang="zh-CN" sz="2600" b="1" dirty="0">
                <a:sym typeface="+mn-ea"/>
              </a:rPr>
              <a:t>2min+&gt;, </a:t>
            </a:r>
            <a:endParaRPr lang="en-US" altLang="zh-CN" sz="2600" b="1" dirty="0"/>
          </a:p>
          <a:p>
            <a:pPr lvl="1" eaLnBrk="1" hangingPunct="1">
              <a:lnSpc>
                <a:spcPct val="80000"/>
              </a:lnSpc>
              <a:buNone/>
            </a:pPr>
            <a:r>
              <a:rPr lang="en-US" altLang="zh-CN" sz="2600" b="1" dirty="0">
                <a:sym typeface="+mn-ea"/>
              </a:rPr>
              <a:t>   &lt;x</a:t>
            </a:r>
            <a:r>
              <a:rPr lang="en-US" altLang="zh-CN" sz="2600" b="1" dirty="0">
                <a:solidFill>
                  <a:srgbClr val="FF3300"/>
                </a:solidFill>
                <a:sym typeface="+mn-ea"/>
              </a:rPr>
              <a:t>1nom</a:t>
            </a:r>
            <a:r>
              <a:rPr lang="en-US" altLang="zh-CN" sz="2600" b="1" dirty="0">
                <a:sym typeface="+mn-ea"/>
              </a:rPr>
              <a:t>,x</a:t>
            </a:r>
            <a:r>
              <a:rPr lang="en-US" altLang="zh-CN" sz="2600" b="1" dirty="0">
                <a:solidFill>
                  <a:srgbClr val="6600CC"/>
                </a:solidFill>
                <a:sym typeface="+mn-ea"/>
              </a:rPr>
              <a:t>2nom</a:t>
            </a:r>
            <a:r>
              <a:rPr lang="en-US" altLang="zh-CN" sz="2600" b="1" dirty="0">
                <a:sym typeface="+mn-ea"/>
              </a:rPr>
              <a:t>&gt;,  &lt;x</a:t>
            </a:r>
            <a:r>
              <a:rPr lang="en-US" altLang="zh-CN" sz="2600" b="1" dirty="0">
                <a:solidFill>
                  <a:srgbClr val="FF3300"/>
                </a:solidFill>
                <a:sym typeface="+mn-ea"/>
              </a:rPr>
              <a:t>1nom</a:t>
            </a:r>
            <a:r>
              <a:rPr lang="en-US" altLang="zh-CN" sz="2600" b="1" dirty="0">
                <a:sym typeface="+mn-ea"/>
              </a:rPr>
              <a:t>,x</a:t>
            </a:r>
            <a:r>
              <a:rPr lang="en-US" altLang="zh-CN" sz="2600" b="1" dirty="0">
                <a:sym typeface="+mn-ea"/>
              </a:rPr>
              <a:t>2max-&gt;,   </a:t>
            </a:r>
            <a:endParaRPr lang="en-US" altLang="zh-CN" sz="2600" b="1" dirty="0"/>
          </a:p>
          <a:p>
            <a:pPr lvl="1" eaLnBrk="1" hangingPunct="1">
              <a:lnSpc>
                <a:spcPct val="80000"/>
              </a:lnSpc>
              <a:buNone/>
            </a:pPr>
            <a:r>
              <a:rPr lang="en-US" altLang="zh-CN" sz="2600" b="1" dirty="0">
                <a:sym typeface="+mn-ea"/>
              </a:rPr>
              <a:t>    &lt;x</a:t>
            </a:r>
            <a:r>
              <a:rPr lang="en-US" altLang="zh-CN" sz="2600" b="1" dirty="0">
                <a:solidFill>
                  <a:srgbClr val="FF3300"/>
                </a:solidFill>
                <a:sym typeface="+mn-ea"/>
              </a:rPr>
              <a:t>1nom</a:t>
            </a:r>
            <a:r>
              <a:rPr lang="en-US" altLang="zh-CN" sz="2600" b="1" dirty="0">
                <a:sym typeface="+mn-ea"/>
              </a:rPr>
              <a:t>,x</a:t>
            </a:r>
            <a:r>
              <a:rPr lang="en-US" altLang="zh-CN" sz="2600" b="1" dirty="0">
                <a:sym typeface="+mn-ea"/>
              </a:rPr>
              <a:t>2max&gt;,  </a:t>
            </a:r>
            <a:endParaRPr lang="en-US" altLang="zh-CN" sz="2600" b="1" dirty="0"/>
          </a:p>
          <a:p>
            <a:pPr lvl="1" eaLnBrk="1" hangingPunct="1">
              <a:lnSpc>
                <a:spcPct val="80000"/>
              </a:lnSpc>
              <a:buNone/>
            </a:pPr>
            <a:r>
              <a:rPr lang="en-US" altLang="zh-CN" sz="2600" b="1" dirty="0">
                <a:sym typeface="+mn-ea"/>
              </a:rPr>
              <a:t>    &lt;x</a:t>
            </a:r>
            <a:r>
              <a:rPr lang="en-US" altLang="zh-CN" sz="2600" b="1" dirty="0">
                <a:sym typeface="+mn-ea"/>
              </a:rPr>
              <a:t>1min,x</a:t>
            </a:r>
            <a:r>
              <a:rPr lang="en-US" altLang="zh-CN" sz="2600" b="1" dirty="0">
                <a:solidFill>
                  <a:srgbClr val="6600CC"/>
                </a:solidFill>
                <a:sym typeface="+mn-ea"/>
              </a:rPr>
              <a:t>2nom</a:t>
            </a:r>
            <a:r>
              <a:rPr lang="en-US" altLang="zh-CN" sz="2600" b="1" dirty="0">
                <a:sym typeface="+mn-ea"/>
              </a:rPr>
              <a:t>&gt;, &lt;x</a:t>
            </a:r>
            <a:r>
              <a:rPr lang="en-US" altLang="zh-CN" sz="2600" b="1" dirty="0">
                <a:sym typeface="+mn-ea"/>
              </a:rPr>
              <a:t>1min+, x</a:t>
            </a:r>
            <a:r>
              <a:rPr lang="en-US" altLang="zh-CN" sz="2600" b="1" dirty="0">
                <a:solidFill>
                  <a:srgbClr val="6600CC"/>
                </a:solidFill>
                <a:sym typeface="+mn-ea"/>
              </a:rPr>
              <a:t>2nom</a:t>
            </a:r>
            <a:r>
              <a:rPr lang="en-US" altLang="zh-CN" sz="2600" b="1" dirty="0">
                <a:sym typeface="+mn-ea"/>
              </a:rPr>
              <a:t>&gt;,</a:t>
            </a:r>
            <a:endParaRPr lang="en-US" altLang="zh-CN" sz="2600" b="1" dirty="0"/>
          </a:p>
          <a:p>
            <a:pPr lvl="1" eaLnBrk="1" hangingPunct="1">
              <a:lnSpc>
                <a:spcPct val="80000"/>
              </a:lnSpc>
              <a:buNone/>
            </a:pPr>
            <a:r>
              <a:rPr lang="en-US" altLang="zh-CN" sz="2600" b="1" dirty="0">
                <a:sym typeface="+mn-ea"/>
              </a:rPr>
              <a:t>    &lt;x</a:t>
            </a:r>
            <a:r>
              <a:rPr lang="en-US" altLang="zh-CN" sz="2600" b="1" dirty="0">
                <a:sym typeface="+mn-ea"/>
              </a:rPr>
              <a:t>1max-, x</a:t>
            </a:r>
            <a:r>
              <a:rPr lang="en-US" altLang="zh-CN" sz="2600" b="1" dirty="0">
                <a:solidFill>
                  <a:srgbClr val="6600CC"/>
                </a:solidFill>
                <a:sym typeface="+mn-ea"/>
              </a:rPr>
              <a:t>2nom</a:t>
            </a:r>
            <a:r>
              <a:rPr lang="en-US" altLang="zh-CN" sz="2600" b="1" dirty="0">
                <a:sym typeface="+mn-ea"/>
              </a:rPr>
              <a:t>&gt;, &lt;x</a:t>
            </a:r>
            <a:r>
              <a:rPr lang="en-US" altLang="zh-CN" sz="2600" b="1" dirty="0">
                <a:sym typeface="+mn-ea"/>
              </a:rPr>
              <a:t>1max, x</a:t>
            </a:r>
            <a:r>
              <a:rPr lang="en-US" altLang="zh-CN" sz="2600" b="1" dirty="0">
                <a:solidFill>
                  <a:srgbClr val="6600CC"/>
                </a:solidFill>
                <a:sym typeface="+mn-ea"/>
              </a:rPr>
              <a:t>2nom</a:t>
            </a:r>
            <a:r>
              <a:rPr lang="en-US" altLang="zh-CN" sz="2600" b="1" dirty="0">
                <a:sym typeface="+mn-ea"/>
              </a:rPr>
              <a:t>&gt; }</a:t>
            </a:r>
            <a:endParaRPr lang="en-US" altLang="zh-CN" sz="2600" dirty="0">
              <a:latin typeface="Times New Roman Regular" panose="02020603050405020304" charset="0"/>
              <a:cs typeface="Times New Roman Regular" panose="02020603050405020304" charset="0"/>
            </a:endParaRPr>
          </a:p>
        </p:txBody>
      </p:sp>
    </p:spTree>
  </p:cSld>
  <p:clrMapOvr>
    <a:masterClrMapping/>
  </p:clrMapOvr>
  <p:transition advTm="36034"/>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108458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930910"/>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标准边界值</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p:txBody>
      </p:sp>
      <p:sp>
        <p:nvSpPr>
          <p:cNvPr id="5" name="文本框 4"/>
          <p:cNvSpPr txBox="1"/>
          <p:nvPr/>
        </p:nvSpPr>
        <p:spPr>
          <a:xfrm>
            <a:off x="2237105" y="1761490"/>
            <a:ext cx="7578090" cy="2491740"/>
          </a:xfrm>
          <a:prstGeom prst="rect">
            <a:avLst/>
          </a:prstGeom>
          <a:noFill/>
        </p:spPr>
        <p:txBody>
          <a:bodyPr wrap="square" rtlCol="0" anchor="t">
            <a:spAutoFit/>
          </a:bodyPr>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优点：</a:t>
            </a:r>
            <a:r>
              <a:rPr lang="zh-CN" altLang="en-US" sz="2600">
                <a:solidFill>
                  <a:srgbClr val="E38E84"/>
                </a:solidFill>
                <a:latin typeface="微软雅黑" charset="-122"/>
                <a:ea typeface="微软雅黑" charset="-122"/>
                <a:sym typeface="+mn-ea"/>
              </a:rPr>
              <a:t>简便易行；生成测试用例的成本很低</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局限性：测试用例</a:t>
            </a:r>
            <a:r>
              <a:rPr lang="zh-CN" altLang="en-US" sz="2600">
                <a:solidFill>
                  <a:srgbClr val="E38E84"/>
                </a:solidFill>
                <a:latin typeface="微软雅黑" charset="-122"/>
                <a:ea typeface="微软雅黑" charset="-122"/>
                <a:sym typeface="+mn-ea"/>
              </a:rPr>
              <a:t>不充分</a:t>
            </a:r>
            <a:r>
              <a:rPr lang="zh-CN" altLang="en-US" sz="2600">
                <a:latin typeface="微软雅黑" charset="-122"/>
                <a:ea typeface="微软雅黑" charset="-122"/>
                <a:sym typeface="+mn-ea"/>
              </a:rPr>
              <a:t>；不能发现测试变量之间的依赖关系；不考虑含义和</a:t>
            </a:r>
            <a:r>
              <a:rPr lang="zh-CN" altLang="en-US" sz="2600">
                <a:latin typeface="微软雅黑" charset="-122"/>
                <a:ea typeface="微软雅黑" charset="-122"/>
                <a:sym typeface="+mn-ea"/>
              </a:rPr>
              <a:t>性质</a:t>
            </a:r>
            <a:endParaRPr lang="zh-CN" altLang="en-US" sz="2600">
              <a:latin typeface="微软雅黑" charset="-122"/>
              <a:ea typeface="微软雅黑" charset="-122"/>
              <a:sym typeface="+mn-ea"/>
            </a:endParaRPr>
          </a:p>
        </p:txBody>
      </p:sp>
      <p:sp>
        <p:nvSpPr>
          <p:cNvPr id="4" name="文本框 3"/>
          <p:cNvSpPr txBox="1"/>
          <p:nvPr/>
        </p:nvSpPr>
        <p:spPr>
          <a:xfrm>
            <a:off x="3223260" y="4965700"/>
            <a:ext cx="6096000" cy="491490"/>
          </a:xfrm>
          <a:prstGeom prst="rect">
            <a:avLst/>
          </a:prstGeom>
          <a:noFill/>
        </p:spPr>
        <p:txBody>
          <a:bodyPr wrap="square" rtlCol="0" anchor="t">
            <a:spAutoFit/>
          </a:bodyPr>
          <a:p>
            <a:r>
              <a:rPr lang="zh-CN" altLang="en-US" sz="2600">
                <a:latin typeface="微软雅黑" charset="-122"/>
                <a:ea typeface="微软雅黑" charset="-122"/>
                <a:sym typeface="+mn-ea"/>
              </a:rPr>
              <a:t>只能作为初步测试用例</a:t>
            </a:r>
            <a:r>
              <a:rPr lang="zh-CN" altLang="en-US" sz="2600">
                <a:latin typeface="微软雅黑" charset="-122"/>
                <a:ea typeface="微软雅黑" charset="-122"/>
                <a:sym typeface="+mn-ea"/>
              </a:rPr>
              <a:t>使用</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108458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930910"/>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健壮边界值</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p:txBody>
      </p:sp>
      <p:sp>
        <p:nvSpPr>
          <p:cNvPr id="5" name="文本框 4"/>
          <p:cNvSpPr txBox="1"/>
          <p:nvPr/>
        </p:nvSpPr>
        <p:spPr>
          <a:xfrm>
            <a:off x="1963420" y="1828800"/>
            <a:ext cx="8673465" cy="4292600"/>
          </a:xfrm>
          <a:prstGeom prst="rect">
            <a:avLst/>
          </a:prstGeom>
          <a:noFill/>
        </p:spPr>
        <p:txBody>
          <a:bodyPr wrap="square" rtlCol="0" anchor="t">
            <a:spAutoFit/>
          </a:bodyPr>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健壮边界值测试会考虑</a:t>
            </a:r>
            <a:r>
              <a:rPr lang="zh-CN" altLang="en-US" sz="2600">
                <a:solidFill>
                  <a:srgbClr val="E38E84"/>
                </a:solidFill>
                <a:latin typeface="微软雅黑" charset="-122"/>
                <a:ea typeface="微软雅黑" charset="-122"/>
                <a:sym typeface="+mn-ea"/>
              </a:rPr>
              <a:t>有效</a:t>
            </a:r>
            <a:r>
              <a:rPr lang="zh-CN" altLang="en-US" sz="2600">
                <a:latin typeface="微软雅黑" charset="-122"/>
                <a:ea typeface="微软雅黑" charset="-122"/>
                <a:sym typeface="+mn-ea"/>
              </a:rPr>
              <a:t>和</a:t>
            </a:r>
            <a:r>
              <a:rPr lang="zh-CN" altLang="en-US" sz="2600">
                <a:solidFill>
                  <a:srgbClr val="E38E84"/>
                </a:solidFill>
                <a:latin typeface="微软雅黑" charset="-122"/>
                <a:ea typeface="微软雅黑" charset="-122"/>
                <a:sym typeface="+mn-ea"/>
              </a:rPr>
              <a:t>无效</a:t>
            </a:r>
            <a:r>
              <a:rPr lang="zh-CN" altLang="en-US" sz="2600">
                <a:latin typeface="微软雅黑" charset="-122"/>
                <a:ea typeface="微软雅黑" charset="-122"/>
                <a:sym typeface="+mn-ea"/>
              </a:rPr>
              <a:t>数据范围内的</a:t>
            </a:r>
            <a:r>
              <a:rPr lang="zh-CN" altLang="en-US" sz="2600">
                <a:latin typeface="微软雅黑" charset="-122"/>
                <a:ea typeface="微软雅黑" charset="-122"/>
                <a:sym typeface="+mn-ea"/>
              </a:rPr>
              <a:t>边界值</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对于一个有</a:t>
            </a:r>
            <a:r>
              <a:rPr lang="en-US" altLang="zh-CN" sz="2600">
                <a:latin typeface="微软雅黑" charset="-122"/>
                <a:ea typeface="微软雅黑" charset="-122"/>
                <a:sym typeface="+mn-ea"/>
              </a:rPr>
              <a:t>n</a:t>
            </a:r>
            <a:r>
              <a:rPr lang="zh-CN" altLang="en-US" sz="2600">
                <a:latin typeface="微软雅黑" charset="-122"/>
                <a:ea typeface="微软雅黑" charset="-122"/>
                <a:sym typeface="+mn-ea"/>
              </a:rPr>
              <a:t>个变量的程序，保留其中一个变量，其取值为</a:t>
            </a:r>
            <a:r>
              <a:rPr lang="zh-CN" altLang="en-US" sz="2600" i="1" u="sng">
                <a:solidFill>
                  <a:srgbClr val="E38E84"/>
                </a:solidFill>
                <a:latin typeface="微软雅黑" charset="-122"/>
                <a:ea typeface="微软雅黑" charset="-122"/>
                <a:sym typeface="+mn-ea"/>
              </a:rPr>
              <a:t>略低于最小值</a:t>
            </a:r>
            <a:r>
              <a:rPr lang="zh-CN" altLang="en-US" sz="2600">
                <a:solidFill>
                  <a:srgbClr val="E38E84"/>
                </a:solidFill>
                <a:latin typeface="微软雅黑" charset="-122"/>
                <a:ea typeface="微软雅黑" charset="-122"/>
                <a:sym typeface="+mn-ea"/>
              </a:rPr>
              <a:t>（</a:t>
            </a:r>
            <a:r>
              <a:rPr lang="en-US" altLang="zh-CN" sz="2600">
                <a:solidFill>
                  <a:srgbClr val="E38E84"/>
                </a:solidFill>
                <a:latin typeface="微软雅黑" charset="-122"/>
                <a:ea typeface="微软雅黑" charset="-122"/>
                <a:sym typeface="+mn-ea"/>
              </a:rPr>
              <a:t>Min-</a:t>
            </a:r>
            <a:r>
              <a:rPr lang="zh-CN" altLang="en-US" sz="2600">
                <a:solidFill>
                  <a:srgbClr val="E38E84"/>
                </a:solidFill>
                <a:latin typeface="微软雅黑" charset="-122"/>
                <a:ea typeface="微软雅黑" charset="-122"/>
                <a:sym typeface="+mn-ea"/>
              </a:rPr>
              <a:t>）</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最小值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略高于最小值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正常值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Normal</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略低于最大值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Max-</a:t>
            </a:r>
            <a:r>
              <a:rPr lang="zh-CN" altLang="en-US" sz="2600">
                <a:latin typeface="微软雅黑" charset="-122"/>
                <a:ea typeface="微软雅黑" charset="-122"/>
                <a:sym typeface="+mn-ea"/>
              </a:rPr>
              <a:t>）、</a:t>
            </a:r>
            <a:r>
              <a:rPr lang="zh-CN" altLang="en-US" sz="2600" i="1" u="sng">
                <a:latin typeface="微软雅黑" charset="-122"/>
                <a:ea typeface="微软雅黑" charset="-122"/>
                <a:sym typeface="+mn-ea"/>
              </a:rPr>
              <a:t>最大值</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Max</a:t>
            </a:r>
            <a:r>
              <a:rPr lang="zh-CN" altLang="en-US" sz="2600">
                <a:latin typeface="微软雅黑" charset="-122"/>
                <a:ea typeface="微软雅黑" charset="-122"/>
                <a:sym typeface="+mn-ea"/>
              </a:rPr>
              <a:t>）、</a:t>
            </a:r>
            <a:r>
              <a:rPr lang="zh-CN" altLang="en-US" sz="2600" i="1" u="sng">
                <a:solidFill>
                  <a:srgbClr val="E38E84"/>
                </a:solidFill>
                <a:latin typeface="微软雅黑" charset="-122"/>
                <a:ea typeface="微软雅黑" charset="-122"/>
                <a:sym typeface="+mn-ea"/>
              </a:rPr>
              <a:t>略高于最大值</a:t>
            </a:r>
            <a:r>
              <a:rPr lang="zh-CN" altLang="en-US" sz="2600">
                <a:solidFill>
                  <a:srgbClr val="E38E84"/>
                </a:solidFill>
                <a:latin typeface="微软雅黑" charset="-122"/>
                <a:ea typeface="微软雅黑" charset="-122"/>
                <a:sym typeface="+mn-ea"/>
              </a:rPr>
              <a:t>（</a:t>
            </a:r>
            <a:r>
              <a:rPr lang="en-US" altLang="zh-CN" sz="2600">
                <a:solidFill>
                  <a:srgbClr val="E38E84"/>
                </a:solidFill>
                <a:latin typeface="微软雅黑" charset="-122"/>
                <a:ea typeface="微软雅黑" charset="-122"/>
                <a:sym typeface="+mn-ea"/>
              </a:rPr>
              <a:t>Max+</a:t>
            </a:r>
            <a:r>
              <a:rPr lang="zh-CN" altLang="en-US" sz="2600">
                <a:solidFill>
                  <a:srgbClr val="E38E84"/>
                </a:solidFill>
                <a:latin typeface="微软雅黑" charset="-122"/>
                <a:ea typeface="微软雅黑" charset="-122"/>
                <a:sym typeface="+mn-ea"/>
              </a:rPr>
              <a:t>）</a:t>
            </a:r>
            <a:r>
              <a:rPr lang="zh-CN" altLang="en-US" sz="2600">
                <a:latin typeface="微软雅黑" charset="-122"/>
                <a:ea typeface="微软雅黑" charset="-122"/>
                <a:sym typeface="+mn-ea"/>
              </a:rPr>
              <a:t>，让其余变量取正常值</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健壮边界值分析测试程序会产生</a:t>
            </a:r>
            <a:r>
              <a:rPr lang="en-US" altLang="zh-CN" sz="2600">
                <a:solidFill>
                  <a:srgbClr val="E38E84"/>
                </a:solidFill>
                <a:latin typeface="微软雅黑" charset="-122"/>
                <a:ea typeface="微软雅黑" charset="-122"/>
                <a:sym typeface="+mn-ea"/>
              </a:rPr>
              <a:t>6n+1</a:t>
            </a:r>
            <a:r>
              <a:rPr lang="zh-CN" altLang="en-US" sz="2600">
                <a:latin typeface="微软雅黑" charset="-122"/>
                <a:ea typeface="微软雅黑" charset="-122"/>
                <a:sym typeface="+mn-ea"/>
              </a:rPr>
              <a:t>个测试</a:t>
            </a:r>
            <a:r>
              <a:rPr lang="zh-CN" altLang="en-US" sz="2600">
                <a:latin typeface="微软雅黑" charset="-122"/>
                <a:ea typeface="微软雅黑" charset="-122"/>
                <a:sym typeface="+mn-ea"/>
              </a:rPr>
              <a:t>用例</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108458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930910"/>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健壮边界值</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p:txBody>
      </p:sp>
      <p:sp>
        <p:nvSpPr>
          <p:cNvPr id="5" name="文本框 4"/>
          <p:cNvSpPr txBox="1"/>
          <p:nvPr/>
        </p:nvSpPr>
        <p:spPr>
          <a:xfrm>
            <a:off x="1963420" y="1828800"/>
            <a:ext cx="8673465" cy="4292600"/>
          </a:xfrm>
          <a:prstGeom prst="rect">
            <a:avLst/>
          </a:prstGeom>
          <a:noFill/>
        </p:spPr>
        <p:txBody>
          <a:bodyPr wrap="square" rtlCol="0" anchor="t">
            <a:spAutoFit/>
          </a:bodyPr>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健壮边界值测试</a:t>
            </a:r>
            <a:r>
              <a:rPr lang="zh-CN" altLang="en-US" sz="2600">
                <a:solidFill>
                  <a:srgbClr val="E38E84"/>
                </a:solidFill>
                <a:latin typeface="微软雅黑" charset="-122"/>
                <a:ea typeface="微软雅黑" charset="-122"/>
                <a:sym typeface="+mn-ea"/>
              </a:rPr>
              <a:t>最关心</a:t>
            </a:r>
            <a:r>
              <a:rPr lang="zh-CN" altLang="en-US" sz="2600">
                <a:latin typeface="微软雅黑" charset="-122"/>
                <a:ea typeface="微软雅黑" charset="-122"/>
                <a:sym typeface="+mn-ea"/>
              </a:rPr>
              <a:t>的不是输入，而是</a:t>
            </a:r>
            <a:r>
              <a:rPr lang="zh-CN" altLang="en-US" sz="2600">
                <a:solidFill>
                  <a:srgbClr val="E38E84"/>
                </a:solidFill>
                <a:latin typeface="微软雅黑" charset="-122"/>
                <a:ea typeface="微软雅黑" charset="-122"/>
                <a:sym typeface="+mn-ea"/>
              </a:rPr>
              <a:t>预期的输出</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其最大的价值在于</a:t>
            </a:r>
            <a:r>
              <a:rPr lang="zh-CN" altLang="en-US" sz="2600">
                <a:solidFill>
                  <a:srgbClr val="E38E84"/>
                </a:solidFill>
                <a:latin typeface="微软雅黑" charset="-122"/>
                <a:ea typeface="微软雅黑" charset="-122"/>
                <a:sym typeface="+mn-ea"/>
              </a:rPr>
              <a:t>观察处理异常情况</a:t>
            </a:r>
            <a:r>
              <a:rPr lang="zh-CN" altLang="en-US" sz="2600">
                <a:latin typeface="微软雅黑" charset="-122"/>
                <a:ea typeface="微软雅黑" charset="-122"/>
                <a:sym typeface="+mn-ea"/>
              </a:rPr>
              <a:t>，可以认为它是检测软件</a:t>
            </a:r>
            <a:r>
              <a:rPr lang="zh-CN" altLang="en-US" sz="2600">
                <a:solidFill>
                  <a:srgbClr val="E38E84"/>
                </a:solidFill>
                <a:latin typeface="微软雅黑" charset="-122"/>
                <a:ea typeface="微软雅黑" charset="-122"/>
                <a:sym typeface="+mn-ea"/>
              </a:rPr>
              <a:t>系统容错性</a:t>
            </a:r>
            <a:r>
              <a:rPr lang="zh-CN" altLang="en-US" sz="2600">
                <a:latin typeface="微软雅黑" charset="-122"/>
                <a:ea typeface="微软雅黑" charset="-122"/>
                <a:sym typeface="+mn-ea"/>
              </a:rPr>
              <a:t>的重要手段。</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健壮性有两层含义：</a:t>
            </a:r>
            <a:endParaRPr lang="zh-CN" altLang="en-US" sz="2600">
              <a:latin typeface="微软雅黑" charset="-122"/>
              <a:ea typeface="微软雅黑" charset="-122"/>
              <a:sym typeface="+mn-ea"/>
            </a:endParaRPr>
          </a:p>
          <a:p>
            <a:pPr lvl="0" indent="457200" algn="just">
              <a:lnSpc>
                <a:spcPct val="150000"/>
              </a:lnSpc>
              <a:buFont typeface="Arial" panose="020B0704020202020204" pitchFamily="34" charset="0"/>
              <a:buNone/>
            </a:pPr>
            <a:r>
              <a:rPr lang="zh-CN" altLang="en-US" sz="2600">
                <a:latin typeface="微软雅黑" charset="-122"/>
                <a:ea typeface="微软雅黑" charset="-122"/>
                <a:sym typeface="+mn-ea"/>
              </a:rPr>
              <a:t>一是容错能力，二是恢复能力</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108458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930910"/>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健壮边界值</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p:txBody>
      </p:sp>
      <p:grpSp>
        <p:nvGrpSpPr>
          <p:cNvPr id="41986" name="Group 2"/>
          <p:cNvGrpSpPr/>
          <p:nvPr/>
        </p:nvGrpSpPr>
        <p:grpSpPr>
          <a:xfrm>
            <a:off x="2236788" y="1714818"/>
            <a:ext cx="6913562" cy="4751387"/>
            <a:chOff x="521" y="935"/>
            <a:chExt cx="4763" cy="3180"/>
          </a:xfrm>
        </p:grpSpPr>
        <p:pic>
          <p:nvPicPr>
            <p:cNvPr id="41988" name="Picture 3"/>
            <p:cNvPicPr>
              <a:picLocks noChangeAspect="1"/>
            </p:cNvPicPr>
            <p:nvPr/>
          </p:nvPicPr>
          <p:blipFill>
            <a:blip r:embed="rId1"/>
            <a:stretch>
              <a:fillRect/>
            </a:stretch>
          </p:blipFill>
          <p:spPr>
            <a:xfrm>
              <a:off x="521" y="1026"/>
              <a:ext cx="4763" cy="3089"/>
            </a:xfrm>
            <a:prstGeom prst="rect">
              <a:avLst/>
            </a:prstGeom>
            <a:noFill/>
            <a:ln w="9525">
              <a:noFill/>
            </a:ln>
          </p:spPr>
        </p:pic>
        <p:sp>
          <p:nvSpPr>
            <p:cNvPr id="41989" name="Rectangle 4"/>
            <p:cNvSpPr/>
            <p:nvPr/>
          </p:nvSpPr>
          <p:spPr>
            <a:xfrm>
              <a:off x="521" y="935"/>
              <a:ext cx="454" cy="272"/>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en-US" altLang="zh-CN" sz="1800" b="1" dirty="0">
                  <a:solidFill>
                    <a:srgbClr val="000000"/>
                  </a:solidFill>
                  <a:ea typeface="宋体" pitchFamily="2" charset="-122"/>
                </a:rPr>
                <a:t>X2</a:t>
              </a:r>
              <a:endParaRPr lang="en-US" altLang="zh-CN" sz="1800" b="1" dirty="0">
                <a:solidFill>
                  <a:srgbClr val="000000"/>
                </a:solidFill>
                <a:ea typeface="宋体" pitchFamily="2" charset="-122"/>
              </a:endParaRPr>
            </a:p>
          </p:txBody>
        </p:sp>
      </p:grpSp>
    </p:spTree>
  </p:cSld>
  <p:clrMapOvr>
    <a:masterClrMapping/>
  </p:clrMapOvr>
  <p:transition advTm="36034"/>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单缺陷假设和多缺陷假设</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07845" y="128968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37105" y="1827530"/>
            <a:ext cx="8068945" cy="3489325"/>
          </a:xfrm>
          <a:prstGeom prst="rect">
            <a:avLst/>
          </a:prstGeom>
        </p:spPr>
        <p:txBody>
          <a:bodyPr wrap="square">
            <a:spAutoFit/>
          </a:bodyPr>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单缺陷假设是边界值分析的关键假设。</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单缺陷假设指“</a:t>
            </a:r>
            <a:r>
              <a:rPr lang="zh-CN" altLang="en-US" sz="2600">
                <a:solidFill>
                  <a:schemeClr val="accent1"/>
                </a:solidFill>
                <a:latin typeface="微软雅黑" charset="-122"/>
                <a:ea typeface="微软雅黑" charset="-122"/>
              </a:rPr>
              <a:t>失效极少是由两个或两个以上的缺陷同时发生引起的</a:t>
            </a:r>
            <a:r>
              <a:rPr lang="zh-CN" altLang="en-US" sz="2600">
                <a:latin typeface="微软雅黑" charset="-122"/>
                <a:ea typeface="微软雅黑" charset="-122"/>
              </a:rPr>
              <a:t>”。</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在边界值分析中，单缺陷假设即选取测试用例时仅</a:t>
            </a:r>
            <a:r>
              <a:rPr lang="zh-CN" altLang="en-US" sz="2600">
                <a:solidFill>
                  <a:schemeClr val="accent1"/>
                </a:solidFill>
                <a:latin typeface="微软雅黑" charset="-122"/>
                <a:ea typeface="微软雅黑" charset="-122"/>
              </a:rPr>
              <a:t>仅使得一个变量取极值</a:t>
            </a:r>
            <a:r>
              <a:rPr lang="zh-CN" altLang="en-US" sz="2600">
                <a:latin typeface="微软雅黑" charset="-122"/>
                <a:ea typeface="微软雅黑" charset="-122"/>
              </a:rPr>
              <a:t>，其他变量均取正常值。</a:t>
            </a:r>
            <a:endParaRPr lang="zh-CN" altLang="en-US" sz="2600">
              <a:latin typeface="微软雅黑" charset="-122"/>
              <a:ea typeface="微软雅黑" charset="-122"/>
            </a:endParaRPr>
          </a:p>
        </p:txBody>
      </p:sp>
      <p:sp>
        <p:nvSpPr>
          <p:cNvPr id="3" name="文本框 2"/>
          <p:cNvSpPr txBox="1"/>
          <p:nvPr/>
        </p:nvSpPr>
        <p:spPr>
          <a:xfrm>
            <a:off x="2408555" y="113601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单缺陷假设：</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单缺陷假设和多缺陷假设</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07845" y="128968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37105" y="2002790"/>
            <a:ext cx="8068945" cy="2809875"/>
          </a:xfrm>
          <a:prstGeom prst="rect">
            <a:avLst/>
          </a:prstGeom>
        </p:spPr>
        <p:txBody>
          <a:bodyPr wrap="square">
            <a:spAutoFit/>
          </a:bodyPr>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多缺陷假设则是指“</a:t>
            </a:r>
            <a:r>
              <a:rPr lang="zh-CN" altLang="en-US" sz="2600">
                <a:solidFill>
                  <a:schemeClr val="accent1"/>
                </a:solidFill>
                <a:latin typeface="微软雅黑" charset="-122"/>
                <a:ea typeface="微软雅黑" charset="-122"/>
              </a:rPr>
              <a:t>失效是由两个或两个以上缺陷同时作用引起的</a:t>
            </a:r>
            <a:r>
              <a:rPr lang="zh-CN" altLang="en-US" sz="2600">
                <a:latin typeface="微软雅黑" charset="-122"/>
                <a:ea typeface="微软雅黑" charset="-122"/>
              </a:rPr>
              <a:t>”</a:t>
            </a: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endParaRPr lang="zh-CN" altLang="en-US" sz="2600">
              <a:latin typeface="微软雅黑" charset="-122"/>
              <a:ea typeface="微软雅黑" charset="-122"/>
            </a:endParaRPr>
          </a:p>
          <a:p>
            <a:pPr marL="514350" lvl="0" indent="-514350" algn="just">
              <a:lnSpc>
                <a:spcPct val="170000"/>
              </a:lnSpc>
              <a:buFont typeface="Arial" panose="020B0704020202020204" pitchFamily="34" charset="0"/>
              <a:buChar char="•"/>
            </a:pPr>
            <a:r>
              <a:rPr lang="zh-CN" altLang="en-US" sz="2600">
                <a:latin typeface="微软雅黑" charset="-122"/>
                <a:ea typeface="微软雅黑" charset="-122"/>
              </a:rPr>
              <a:t>要求在选取测试用例时同时</a:t>
            </a:r>
            <a:r>
              <a:rPr lang="zh-CN" altLang="en-US" sz="2600" u="sng">
                <a:latin typeface="微软雅黑" charset="-122"/>
                <a:ea typeface="微软雅黑" charset="-122"/>
              </a:rPr>
              <a:t>让多个变量取极值</a:t>
            </a:r>
            <a:r>
              <a:rPr lang="zh-CN" altLang="en-US" sz="2600">
                <a:latin typeface="微软雅黑" charset="-122"/>
                <a:ea typeface="微软雅黑" charset="-122"/>
              </a:rPr>
              <a:t>。</a:t>
            </a:r>
            <a:endParaRPr lang="zh-CN" altLang="en-US" sz="2600">
              <a:latin typeface="微软雅黑" charset="-122"/>
              <a:ea typeface="微软雅黑" charset="-122"/>
            </a:endParaRPr>
          </a:p>
        </p:txBody>
      </p:sp>
      <p:sp>
        <p:nvSpPr>
          <p:cNvPr id="3" name="文本框 2"/>
          <p:cNvSpPr txBox="1"/>
          <p:nvPr/>
        </p:nvSpPr>
        <p:spPr>
          <a:xfrm>
            <a:off x="2408555" y="1136015"/>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多缺陷假设：</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88011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714375"/>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最坏</a:t>
            </a:r>
            <a:r>
              <a:rPr lang="zh-CN" altLang="en-US" sz="2600">
                <a:latin typeface="微软雅黑" charset="-122"/>
                <a:ea typeface="微软雅黑" charset="-122"/>
                <a:sym typeface="+mn-ea"/>
              </a:rPr>
              <a:t>情况测试</a:t>
            </a:r>
            <a:endParaRPr lang="zh-CN" altLang="en-US" sz="2600">
              <a:latin typeface="微软雅黑" charset="-122"/>
              <a:ea typeface="微软雅黑" charset="-122"/>
              <a:sym typeface="+mn-ea"/>
            </a:endParaRPr>
          </a:p>
        </p:txBody>
      </p:sp>
      <p:sp>
        <p:nvSpPr>
          <p:cNvPr id="5" name="文本框 4"/>
          <p:cNvSpPr txBox="1"/>
          <p:nvPr/>
        </p:nvSpPr>
        <p:spPr>
          <a:xfrm>
            <a:off x="1636395" y="1333500"/>
            <a:ext cx="9212580" cy="6092825"/>
          </a:xfrm>
          <a:prstGeom prst="rect">
            <a:avLst/>
          </a:prstGeom>
          <a:noFill/>
        </p:spPr>
        <p:txBody>
          <a:bodyPr wrap="square" rtlCol="0" anchor="t">
            <a:spAutoFit/>
          </a:bodyPr>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最坏情况测试</a:t>
            </a:r>
            <a:r>
              <a:rPr lang="zh-CN" altLang="en-US" sz="2600">
                <a:solidFill>
                  <a:srgbClr val="E38E84"/>
                </a:solidFill>
                <a:latin typeface="微软雅黑" charset="-122"/>
                <a:ea typeface="微软雅黑" charset="-122"/>
                <a:sym typeface="+mn-ea"/>
              </a:rPr>
              <a:t>拒绝单缺陷假设</a:t>
            </a:r>
            <a:r>
              <a:rPr lang="zh-CN" altLang="en-US" sz="2600">
                <a:latin typeface="微软雅黑" charset="-122"/>
                <a:ea typeface="微软雅黑" charset="-122"/>
                <a:sym typeface="+mn-ea"/>
              </a:rPr>
              <a:t>，它关心的是当</a:t>
            </a:r>
            <a:r>
              <a:rPr lang="zh-CN" altLang="en-US" sz="2600" u="sng">
                <a:latin typeface="微软雅黑" charset="-122"/>
                <a:ea typeface="微软雅黑" charset="-122"/>
                <a:sym typeface="+mn-ea"/>
              </a:rPr>
              <a:t>多个变量取极值</a:t>
            </a:r>
            <a:r>
              <a:rPr lang="zh-CN" altLang="en-US" sz="2600">
                <a:latin typeface="微软雅黑" charset="-122"/>
                <a:ea typeface="微软雅黑" charset="-122"/>
                <a:sym typeface="+mn-ea"/>
              </a:rPr>
              <a:t>时出现的情况。</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最坏情况测试中，对每一个输入变量首先进行包含最小值（</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）、略高于最小值（</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）、正常值（</a:t>
            </a:r>
            <a:r>
              <a:rPr lang="en-US" altLang="zh-CN" sz="2600">
                <a:latin typeface="微软雅黑" charset="-122"/>
                <a:ea typeface="微软雅黑" charset="-122"/>
                <a:sym typeface="+mn-ea"/>
              </a:rPr>
              <a:t>Normal</a:t>
            </a:r>
            <a:r>
              <a:rPr lang="zh-CN" altLang="en-US" sz="2600">
                <a:latin typeface="微软雅黑" charset="-122"/>
                <a:ea typeface="微软雅黑" charset="-122"/>
                <a:sym typeface="+mn-ea"/>
              </a:rPr>
              <a:t>）、略低于最大值（</a:t>
            </a:r>
            <a:r>
              <a:rPr lang="en-US" altLang="zh-CN" sz="2600">
                <a:latin typeface="微软雅黑" charset="-122"/>
                <a:ea typeface="微软雅黑" charset="-122"/>
                <a:sym typeface="+mn-ea"/>
              </a:rPr>
              <a:t>Max-1</a:t>
            </a:r>
            <a:r>
              <a:rPr lang="zh-CN" altLang="en-US" sz="2600">
                <a:latin typeface="微软雅黑" charset="-122"/>
                <a:ea typeface="微软雅黑" charset="-122"/>
                <a:sym typeface="+mn-ea"/>
              </a:rPr>
              <a:t>）、最大值（</a:t>
            </a:r>
            <a:r>
              <a:rPr lang="en-US" altLang="zh-CN" sz="2600">
                <a:latin typeface="微软雅黑" charset="-122"/>
                <a:ea typeface="微软雅黑" charset="-122"/>
                <a:sym typeface="+mn-ea"/>
              </a:rPr>
              <a:t>Max</a:t>
            </a:r>
            <a:r>
              <a:rPr lang="zh-CN" altLang="en-US" sz="2600">
                <a:latin typeface="微软雅黑" charset="-122"/>
                <a:ea typeface="微软雅黑" charset="-122"/>
                <a:sym typeface="+mn-ea"/>
              </a:rPr>
              <a:t>）等</a:t>
            </a:r>
            <a:r>
              <a:rPr lang="zh-CN" altLang="en-US" sz="2600">
                <a:solidFill>
                  <a:srgbClr val="E38E84"/>
                </a:solidFill>
                <a:latin typeface="微软雅黑" charset="-122"/>
                <a:ea typeface="微软雅黑" charset="-122"/>
                <a:sym typeface="+mn-ea"/>
              </a:rPr>
              <a:t>5个元素集合</a:t>
            </a:r>
            <a:r>
              <a:rPr lang="zh-CN" altLang="en-US" sz="2600">
                <a:latin typeface="微软雅黑" charset="-122"/>
                <a:ea typeface="微软雅黑" charset="-122"/>
                <a:sym typeface="+mn-ea"/>
              </a:rPr>
              <a:t>的测试，然后对这些集合进行</a:t>
            </a:r>
            <a:r>
              <a:rPr lang="zh-CN" altLang="en-US" sz="2600">
                <a:solidFill>
                  <a:srgbClr val="E38E84"/>
                </a:solidFill>
                <a:latin typeface="微软雅黑" charset="-122"/>
                <a:ea typeface="微软雅黑" charset="-122"/>
                <a:sym typeface="+mn-ea"/>
              </a:rPr>
              <a:t>笛卡尔积</a:t>
            </a:r>
            <a:r>
              <a:rPr lang="zh-CN" altLang="en-US" sz="2600">
                <a:latin typeface="微软雅黑" charset="-122"/>
                <a:ea typeface="微软雅黑" charset="-122"/>
                <a:sym typeface="+mn-ea"/>
              </a:rPr>
              <a:t>计算，以生成测试用例。</a:t>
            </a:r>
            <a:endParaRPr lang="zh-CN" altLang="en-US" sz="24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对于有n个输入变量的程序，最坏情况测试的测试用例个数为</a:t>
            </a:r>
            <a:r>
              <a:rPr lang="zh-CN" altLang="en-US" sz="2600">
                <a:solidFill>
                  <a:srgbClr val="E38E84"/>
                </a:solidFill>
                <a:latin typeface="微软雅黑" charset="-122"/>
                <a:ea typeface="微软雅黑" charset="-122"/>
                <a:sym typeface="+mn-ea"/>
              </a:rPr>
              <a:t>5^n</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1" name="Group 3"/>
          <p:cNvGrpSpPr/>
          <p:nvPr/>
        </p:nvGrpSpPr>
        <p:grpSpPr>
          <a:xfrm>
            <a:off x="1773555" y="1616075"/>
            <a:ext cx="8104188" cy="5241925"/>
            <a:chOff x="340" y="714"/>
            <a:chExt cx="5262" cy="3449"/>
          </a:xfrm>
        </p:grpSpPr>
        <p:pic>
          <p:nvPicPr>
            <p:cNvPr id="48132" name="Picture 4"/>
            <p:cNvPicPr>
              <a:picLocks noChangeAspect="1"/>
            </p:cNvPicPr>
            <p:nvPr/>
          </p:nvPicPr>
          <p:blipFill>
            <a:blip r:embed="rId1"/>
            <a:stretch>
              <a:fillRect/>
            </a:stretch>
          </p:blipFill>
          <p:spPr>
            <a:xfrm>
              <a:off x="340" y="714"/>
              <a:ext cx="5262" cy="3449"/>
            </a:xfrm>
            <a:prstGeom prst="rect">
              <a:avLst/>
            </a:prstGeom>
            <a:noFill/>
            <a:ln w="9525">
              <a:noFill/>
            </a:ln>
          </p:spPr>
        </p:pic>
        <p:sp>
          <p:nvSpPr>
            <p:cNvPr id="48133" name="Rectangle 5"/>
            <p:cNvSpPr/>
            <p:nvPr/>
          </p:nvSpPr>
          <p:spPr>
            <a:xfrm>
              <a:off x="340" y="845"/>
              <a:ext cx="408" cy="317"/>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en-US" altLang="zh-CN" sz="2000" b="1" dirty="0">
                  <a:solidFill>
                    <a:srgbClr val="000000"/>
                  </a:solidFill>
                  <a:ea typeface="宋体" pitchFamily="2" charset="-122"/>
                </a:rPr>
                <a:t>X2</a:t>
              </a:r>
              <a:endParaRPr lang="en-US" altLang="zh-CN" sz="2000" b="1" dirty="0">
                <a:solidFill>
                  <a:srgbClr val="000000"/>
                </a:solidFill>
                <a:ea typeface="宋体" pitchFamily="2" charset="-122"/>
              </a:endParaRPr>
            </a:p>
          </p:txBody>
        </p:sp>
      </p:gr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108458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930910"/>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最坏</a:t>
            </a:r>
            <a:r>
              <a:rPr lang="zh-CN" altLang="en-US" sz="2600">
                <a:latin typeface="微软雅黑" charset="-122"/>
                <a:ea typeface="微软雅黑" charset="-122"/>
                <a:sym typeface="+mn-ea"/>
              </a:rPr>
              <a:t>情况测试</a:t>
            </a:r>
            <a:endParaRPr lang="zh-CN" altLang="en-US" sz="2600">
              <a:latin typeface="微软雅黑" charset="-122"/>
              <a:ea typeface="微软雅黑" charset="-122"/>
              <a:sym typeface="+mn-ea"/>
            </a:endParaRPr>
          </a:p>
        </p:txBody>
      </p:sp>
      <p:sp>
        <p:nvSpPr>
          <p:cNvPr id="5" name="文本框 4"/>
          <p:cNvSpPr txBox="1"/>
          <p:nvPr/>
        </p:nvSpPr>
        <p:spPr>
          <a:xfrm>
            <a:off x="2485390" y="1450340"/>
            <a:ext cx="8673465" cy="691515"/>
          </a:xfrm>
          <a:prstGeom prst="rect">
            <a:avLst/>
          </a:prstGeom>
          <a:noFill/>
        </p:spPr>
        <p:txBody>
          <a:bodyPr wrap="square" rtlCol="0" anchor="t">
            <a:spAutoFit/>
          </a:bodyPr>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对于最坏情况测试将意味着更大工作量</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88011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714375"/>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健壮性</a:t>
            </a:r>
            <a:r>
              <a:rPr lang="zh-CN" altLang="en-US" sz="2600">
                <a:latin typeface="微软雅黑" charset="-122"/>
                <a:ea typeface="微软雅黑" charset="-122"/>
                <a:sym typeface="+mn-ea"/>
              </a:rPr>
              <a:t>最坏</a:t>
            </a:r>
            <a:r>
              <a:rPr lang="zh-CN" altLang="en-US" sz="2600">
                <a:latin typeface="微软雅黑" charset="-122"/>
                <a:ea typeface="微软雅黑" charset="-122"/>
                <a:sym typeface="+mn-ea"/>
              </a:rPr>
              <a:t>情况测试</a:t>
            </a:r>
            <a:endParaRPr lang="zh-CN" altLang="en-US" sz="2600">
              <a:latin typeface="微软雅黑" charset="-122"/>
              <a:ea typeface="微软雅黑" charset="-122"/>
              <a:sym typeface="+mn-ea"/>
            </a:endParaRPr>
          </a:p>
        </p:txBody>
      </p:sp>
      <p:sp>
        <p:nvSpPr>
          <p:cNvPr id="5" name="文本框 4"/>
          <p:cNvSpPr txBox="1"/>
          <p:nvPr/>
        </p:nvSpPr>
        <p:spPr>
          <a:xfrm>
            <a:off x="1636395" y="1405890"/>
            <a:ext cx="9212580" cy="6092825"/>
          </a:xfrm>
          <a:prstGeom prst="rect">
            <a:avLst/>
          </a:prstGeom>
          <a:noFill/>
        </p:spPr>
        <p:txBody>
          <a:bodyPr wrap="square" rtlCol="0" anchor="t">
            <a:spAutoFit/>
          </a:bodyPr>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健壮性最坏情况测试是对最坏情况测试的扩展。</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最坏情况测试中，对每一个输入变量首先进行包含略低于最小值（</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）、最小值（</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）、略高于最小值（</a:t>
            </a:r>
            <a:r>
              <a:rPr lang="en-US" altLang="zh-CN" sz="2600">
                <a:latin typeface="微软雅黑" charset="-122"/>
                <a:ea typeface="微软雅黑" charset="-122"/>
                <a:sym typeface="+mn-ea"/>
              </a:rPr>
              <a:t>Min+</a:t>
            </a:r>
            <a:r>
              <a:rPr lang="zh-CN" altLang="en-US" sz="2600">
                <a:latin typeface="微软雅黑" charset="-122"/>
                <a:ea typeface="微软雅黑" charset="-122"/>
                <a:sym typeface="+mn-ea"/>
              </a:rPr>
              <a:t>）、正常值（</a:t>
            </a:r>
            <a:r>
              <a:rPr lang="en-US" altLang="zh-CN" sz="2600">
                <a:latin typeface="微软雅黑" charset="-122"/>
                <a:ea typeface="微软雅黑" charset="-122"/>
                <a:sym typeface="+mn-ea"/>
              </a:rPr>
              <a:t>Normal</a:t>
            </a:r>
            <a:r>
              <a:rPr lang="zh-CN" altLang="en-US" sz="2600">
                <a:latin typeface="微软雅黑" charset="-122"/>
                <a:ea typeface="微软雅黑" charset="-122"/>
                <a:sym typeface="+mn-ea"/>
              </a:rPr>
              <a:t>）、略低于最大值（</a:t>
            </a:r>
            <a:r>
              <a:rPr lang="en-US" altLang="zh-CN" sz="2600">
                <a:latin typeface="微软雅黑" charset="-122"/>
                <a:ea typeface="微软雅黑" charset="-122"/>
                <a:sym typeface="+mn-ea"/>
              </a:rPr>
              <a:t>Max-1</a:t>
            </a:r>
            <a:r>
              <a:rPr lang="zh-CN" altLang="en-US" sz="2600">
                <a:latin typeface="微软雅黑" charset="-122"/>
                <a:ea typeface="微软雅黑" charset="-122"/>
                <a:sym typeface="+mn-ea"/>
              </a:rPr>
              <a:t>）、最大值（</a:t>
            </a:r>
            <a:r>
              <a:rPr lang="en-US" altLang="zh-CN" sz="2600">
                <a:latin typeface="微软雅黑" charset="-122"/>
                <a:ea typeface="微软雅黑" charset="-122"/>
                <a:sym typeface="+mn-ea"/>
              </a:rPr>
              <a:t>Max</a:t>
            </a:r>
            <a:r>
              <a:rPr lang="zh-CN" altLang="en-US" sz="2600">
                <a:latin typeface="微软雅黑" charset="-122"/>
                <a:ea typeface="微软雅黑" charset="-122"/>
                <a:sym typeface="+mn-ea"/>
              </a:rPr>
              <a:t>）、略高于最大值（</a:t>
            </a:r>
            <a:r>
              <a:rPr lang="en-US" altLang="zh-CN" sz="2600">
                <a:latin typeface="微软雅黑" charset="-122"/>
                <a:ea typeface="微软雅黑" charset="-122"/>
                <a:sym typeface="+mn-ea"/>
              </a:rPr>
              <a:t>Max+</a:t>
            </a:r>
            <a:r>
              <a:rPr lang="zh-CN" altLang="en-US" sz="2600">
                <a:latin typeface="微软雅黑" charset="-122"/>
                <a:ea typeface="微软雅黑" charset="-122"/>
                <a:sym typeface="+mn-ea"/>
              </a:rPr>
              <a:t>）等</a:t>
            </a:r>
            <a:r>
              <a:rPr lang="en-US" altLang="zh-CN" sz="2600">
                <a:solidFill>
                  <a:srgbClr val="E38E84"/>
                </a:solidFill>
                <a:latin typeface="微软雅黑" charset="-122"/>
                <a:ea typeface="微软雅黑" charset="-122"/>
                <a:sym typeface="+mn-ea"/>
              </a:rPr>
              <a:t>7</a:t>
            </a:r>
            <a:r>
              <a:rPr lang="zh-CN" altLang="en-US" sz="2600">
                <a:solidFill>
                  <a:srgbClr val="E38E84"/>
                </a:solidFill>
                <a:latin typeface="微软雅黑" charset="-122"/>
                <a:ea typeface="微软雅黑" charset="-122"/>
                <a:sym typeface="+mn-ea"/>
              </a:rPr>
              <a:t>个元素集合</a:t>
            </a:r>
            <a:r>
              <a:rPr lang="zh-CN" altLang="en-US" sz="2600">
                <a:latin typeface="微软雅黑" charset="-122"/>
                <a:ea typeface="微软雅黑" charset="-122"/>
                <a:sym typeface="+mn-ea"/>
              </a:rPr>
              <a:t>的测试，然后对这些集合进行</a:t>
            </a:r>
            <a:r>
              <a:rPr lang="zh-CN" altLang="en-US" sz="2600">
                <a:solidFill>
                  <a:srgbClr val="E38E84"/>
                </a:solidFill>
                <a:latin typeface="微软雅黑" charset="-122"/>
                <a:ea typeface="微软雅黑" charset="-122"/>
                <a:sym typeface="+mn-ea"/>
              </a:rPr>
              <a:t>笛卡尔积</a:t>
            </a:r>
            <a:r>
              <a:rPr lang="zh-CN" altLang="en-US" sz="2600">
                <a:latin typeface="微软雅黑" charset="-122"/>
                <a:ea typeface="微软雅黑" charset="-122"/>
                <a:sym typeface="+mn-ea"/>
              </a:rPr>
              <a:t>计算，以生成测试用例。</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600">
                <a:latin typeface="微软雅黑" charset="-122"/>
                <a:ea typeface="微软雅黑" charset="-122"/>
                <a:sym typeface="+mn-ea"/>
              </a:rPr>
              <a:t>对于有n个输入变量的程序，最坏情况测试的测试用例个数为</a:t>
            </a:r>
            <a:r>
              <a:rPr lang="en-US" altLang="zh-CN" sz="2600">
                <a:solidFill>
                  <a:srgbClr val="E38E84"/>
                </a:solidFill>
                <a:latin typeface="微软雅黑" charset="-122"/>
                <a:ea typeface="微软雅黑" charset="-122"/>
                <a:sym typeface="+mn-ea"/>
              </a:rPr>
              <a:t>7</a:t>
            </a:r>
            <a:r>
              <a:rPr lang="zh-CN" altLang="en-US" sz="2600">
                <a:solidFill>
                  <a:srgbClr val="E38E84"/>
                </a:solidFill>
                <a:latin typeface="微软雅黑" charset="-122"/>
                <a:ea typeface="微软雅黑" charset="-122"/>
                <a:sym typeface="+mn-ea"/>
              </a:rPr>
              <a:t>^n</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795" y="-132080"/>
            <a:ext cx="12181840" cy="3880485"/>
          </a:xfrm>
          <a:prstGeom prst="rect">
            <a:avLst/>
          </a:prstGeom>
        </p:spPr>
      </p:pic>
      <p:sp>
        <p:nvSpPr>
          <p:cNvPr id="38" name="文本框 38"/>
          <p:cNvSpPr txBox="1"/>
          <p:nvPr/>
        </p:nvSpPr>
        <p:spPr>
          <a:xfrm>
            <a:off x="609220" y="542549"/>
            <a:ext cx="4859080" cy="6451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rgbClr val="000000">
                    <a:lumMod val="85000"/>
                    <a:lumOff val="15000"/>
                  </a:srgbClr>
                </a:solidFill>
                <a:effectLst/>
                <a:uLnTx/>
                <a:uFillTx/>
                <a:latin typeface="微软雅黑" charset="-122"/>
                <a:ea typeface="微软雅黑" charset="-122"/>
                <a:cs typeface="微软雅黑" charset="-122"/>
                <a:sym typeface="+mn-lt"/>
              </a:rPr>
              <a:t>CONTENTS</a:t>
            </a:r>
            <a:endParaRPr kumimoji="0" lang="en-US" altLang="zh-CN" sz="3600" b="0" i="0" u="none" strike="noStrike" kern="1200" cap="none" spc="0" normalizeH="0" baseline="0" noProof="0" dirty="0">
              <a:ln>
                <a:noFill/>
              </a:ln>
              <a:solidFill>
                <a:srgbClr val="000000">
                  <a:lumMod val="85000"/>
                  <a:lumOff val="15000"/>
                </a:srgbClr>
              </a:solidFill>
              <a:effectLst/>
              <a:uLnTx/>
              <a:uFillTx/>
              <a:latin typeface="微软雅黑" charset="-122"/>
              <a:ea typeface="微软雅黑" charset="-122"/>
              <a:cs typeface="微软雅黑" charset="-122"/>
              <a:sym typeface="+mn-lt"/>
            </a:endParaRPr>
          </a:p>
        </p:txBody>
      </p:sp>
      <p:cxnSp>
        <p:nvCxnSpPr>
          <p:cNvPr id="5" name="直接连接符 4"/>
          <p:cNvCxnSpPr/>
          <p:nvPr/>
        </p:nvCxnSpPr>
        <p:spPr>
          <a:xfrm rot="16200000">
            <a:off x="3038760" y="590949"/>
            <a:ext cx="0" cy="1546225"/>
          </a:xfrm>
          <a:prstGeom prst="line">
            <a:avLst/>
          </a:prstGeom>
          <a:ln>
            <a:solidFill>
              <a:srgbClr val="1D5D38"/>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795" y="1764030"/>
            <a:ext cx="7256780" cy="479171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sym typeface="+mn-ea"/>
            </a:endParaRPr>
          </a:p>
        </p:txBody>
      </p:sp>
      <p:sp>
        <p:nvSpPr>
          <p:cNvPr id="108" name="矩形 107"/>
          <p:cNvSpPr/>
          <p:nvPr/>
        </p:nvSpPr>
        <p:spPr>
          <a:xfrm>
            <a:off x="1592517" y="2772007"/>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1" name="文本框 110"/>
          <p:cNvSpPr txBox="1"/>
          <p:nvPr/>
        </p:nvSpPr>
        <p:spPr>
          <a:xfrm>
            <a:off x="1620520" y="2303780"/>
            <a:ext cx="5189220"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06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正交测试法</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endParaRPr>
          </a:p>
        </p:txBody>
      </p:sp>
      <p:sp>
        <p:nvSpPr>
          <p:cNvPr id="114" name="矩形 113"/>
          <p:cNvSpPr/>
          <p:nvPr/>
        </p:nvSpPr>
        <p:spPr>
          <a:xfrm>
            <a:off x="1592517" y="3716951"/>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5" name="文本框 114"/>
          <p:cNvSpPr txBox="1"/>
          <p:nvPr/>
        </p:nvSpPr>
        <p:spPr>
          <a:xfrm>
            <a:off x="1619885" y="3248660"/>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07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场景法</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endParaRPr>
          </a:p>
        </p:txBody>
      </p:sp>
      <p:sp>
        <p:nvSpPr>
          <p:cNvPr id="118" name="矩形 117"/>
          <p:cNvSpPr/>
          <p:nvPr/>
        </p:nvSpPr>
        <p:spPr>
          <a:xfrm>
            <a:off x="1592517" y="4634175"/>
            <a:ext cx="606425" cy="76200"/>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9" name="文本框 118"/>
          <p:cNvSpPr txBox="1"/>
          <p:nvPr/>
        </p:nvSpPr>
        <p:spPr>
          <a:xfrm>
            <a:off x="1620520" y="4156710"/>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08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错误推测</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法</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endParaRPr>
          </a:p>
        </p:txBody>
      </p:sp>
      <p:sp>
        <p:nvSpPr>
          <p:cNvPr id="2" name="灯片编号占位符 1"/>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4" name="日期占位符 3"/>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ransition advTm="574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36395" y="880110"/>
            <a:ext cx="45910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237105" y="714375"/>
            <a:ext cx="789114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健壮性</a:t>
            </a:r>
            <a:r>
              <a:rPr lang="zh-CN" altLang="en-US" sz="2600">
                <a:latin typeface="微软雅黑" charset="-122"/>
                <a:ea typeface="微软雅黑" charset="-122"/>
                <a:sym typeface="+mn-ea"/>
              </a:rPr>
              <a:t>最坏</a:t>
            </a:r>
            <a:r>
              <a:rPr lang="zh-CN" altLang="en-US" sz="2600">
                <a:latin typeface="微软雅黑" charset="-122"/>
                <a:ea typeface="微软雅黑" charset="-122"/>
                <a:sym typeface="+mn-ea"/>
              </a:rPr>
              <a:t>情况测试</a:t>
            </a:r>
            <a:endParaRPr lang="zh-CN" altLang="en-US" sz="2600">
              <a:latin typeface="微软雅黑" charset="-122"/>
              <a:ea typeface="微软雅黑" charset="-122"/>
              <a:sym typeface="+mn-ea"/>
            </a:endParaRPr>
          </a:p>
        </p:txBody>
      </p:sp>
      <p:pic>
        <p:nvPicPr>
          <p:cNvPr id="54275" name="Picture 3"/>
          <p:cNvPicPr>
            <a:picLocks noChangeAspect="1"/>
          </p:cNvPicPr>
          <p:nvPr/>
        </p:nvPicPr>
        <p:blipFill>
          <a:blip r:embed="rId1"/>
          <a:stretch>
            <a:fillRect/>
          </a:stretch>
        </p:blipFill>
        <p:spPr>
          <a:xfrm>
            <a:off x="2334578" y="1405890"/>
            <a:ext cx="7920037" cy="5264150"/>
          </a:xfrm>
          <a:prstGeom prst="rect">
            <a:avLst/>
          </a:prstGeom>
          <a:noFill/>
          <a:ln w="9525">
            <a:noFill/>
          </a:ln>
        </p:spPr>
      </p:pic>
    </p:spTree>
  </p:cSld>
  <p:clrMapOvr>
    <a:masterClrMapping/>
  </p:clrMapOvr>
  <p:transition advTm="36034"/>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边界值分析</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1</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98495" y="1334770"/>
            <a:ext cx="6934200" cy="129159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如果输入条件规定了</a:t>
            </a:r>
            <a:r>
              <a:rPr lang="zh-CN" altLang="en-US" sz="2600">
                <a:solidFill>
                  <a:srgbClr val="BF1229"/>
                </a:solidFill>
                <a:latin typeface="微软雅黑" charset="-122"/>
                <a:ea typeface="微软雅黑" charset="-122"/>
                <a:sym typeface="+mn-ea"/>
              </a:rPr>
              <a:t>值的范围或取值个数</a:t>
            </a:r>
            <a:r>
              <a:rPr lang="zh-CN" altLang="en-US" sz="2600">
                <a:latin typeface="微软雅黑" charset="-122"/>
                <a:ea typeface="微软雅黑" charset="-122"/>
                <a:sym typeface="+mn-ea"/>
              </a:rPr>
              <a:t>，则在边界值可选取</a:t>
            </a:r>
            <a:r>
              <a:rPr lang="en-US" altLang="zh-CN" sz="2600">
                <a:latin typeface="微软雅黑" charset="-122"/>
                <a:ea typeface="微软雅黑" charset="-122"/>
                <a:sym typeface="+mn-ea"/>
              </a:rPr>
              <a:t>5</a:t>
            </a:r>
            <a:r>
              <a:rPr lang="zh-CN" altLang="en-US" sz="2600">
                <a:latin typeface="微软雅黑" charset="-122"/>
                <a:ea typeface="微软雅黑" charset="-122"/>
                <a:sym typeface="+mn-ea"/>
              </a:rPr>
              <a:t>个测试值或</a:t>
            </a:r>
            <a:r>
              <a:rPr lang="en-US" altLang="zh-CN" sz="2600">
                <a:latin typeface="微软雅黑" charset="-122"/>
                <a:ea typeface="微软雅黑" charset="-122"/>
                <a:sym typeface="+mn-ea"/>
              </a:rPr>
              <a:t>7</a:t>
            </a:r>
            <a:r>
              <a:rPr lang="zh-CN" altLang="en-US" sz="2600">
                <a:latin typeface="微软雅黑" charset="-122"/>
                <a:ea typeface="微软雅黑" charset="-122"/>
                <a:sym typeface="+mn-ea"/>
              </a:rPr>
              <a:t>个测试</a:t>
            </a:r>
            <a:r>
              <a:rPr lang="zh-CN" altLang="en-US" sz="2600">
                <a:latin typeface="微软雅黑" charset="-122"/>
                <a:ea typeface="微软雅黑" charset="-122"/>
                <a:sym typeface="+mn-ea"/>
              </a:rPr>
              <a:t>值。</a:t>
            </a:r>
            <a:endParaRPr lang="zh-CN" altLang="en-US" sz="2600">
              <a:latin typeface="微软雅黑" charset="-122"/>
              <a:ea typeface="微软雅黑" charset="-122"/>
              <a:sym typeface="+mn-ea"/>
            </a:endParaRPr>
          </a:p>
        </p:txBody>
      </p:sp>
      <p:sp>
        <p:nvSpPr>
          <p:cNvPr id="15" name="椭圆 14"/>
          <p:cNvSpPr/>
          <p:nvPr/>
        </p:nvSpPr>
        <p:spPr>
          <a:xfrm>
            <a:off x="1539240" y="1563370"/>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17" name="椭圆 16"/>
          <p:cNvSpPr/>
          <p:nvPr/>
        </p:nvSpPr>
        <p:spPr>
          <a:xfrm>
            <a:off x="1522730" y="3429000"/>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22" name="矩形 21"/>
          <p:cNvSpPr/>
          <p:nvPr/>
        </p:nvSpPr>
        <p:spPr>
          <a:xfrm>
            <a:off x="3198495" y="3406140"/>
            <a:ext cx="6934200" cy="1291590"/>
          </a:xfrm>
          <a:prstGeom prst="rect">
            <a:avLst/>
          </a:prstGeom>
        </p:spPr>
        <p:txBody>
          <a:bodyPr wrap="square">
            <a:spAutoFit/>
          </a:bodyPr>
          <a:p>
            <a:pPr marL="285750" lvl="0" indent="-285750" algn="just">
              <a:lnSpc>
                <a:spcPct val="150000"/>
              </a:lnSpc>
              <a:buFont typeface="Arial" panose="020B0704020202020204" pitchFamily="34" charset="0"/>
              <a:buChar char="•"/>
            </a:pPr>
            <a:r>
              <a:rPr sz="2600">
                <a:ea typeface="微软雅黑" charset="-122"/>
                <a:sym typeface="+mn-ea"/>
              </a:rPr>
              <a:t>重量在10公斤至50公斤范围内的邮件，其邮费计算公式为……</a:t>
            </a:r>
            <a:endParaRPr sz="2600">
              <a:ea typeface="微软雅黑" charset="-122"/>
              <a:sym typeface="+mn-ea"/>
            </a:endParaRPr>
          </a:p>
        </p:txBody>
      </p:sp>
      <p:sp>
        <p:nvSpPr>
          <p:cNvPr id="13" name="矩形 12"/>
          <p:cNvSpPr/>
          <p:nvPr/>
        </p:nvSpPr>
        <p:spPr>
          <a:xfrm>
            <a:off x="3325495" y="4697730"/>
            <a:ext cx="6934200"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选取边界值</a:t>
            </a:r>
            <a:r>
              <a:rPr lang="en-US" altLang="zh-CN" sz="2600">
                <a:latin typeface="微软雅黑" charset="-122"/>
                <a:ea typeface="微软雅黑" charset="-122"/>
                <a:sym typeface="+mn-ea"/>
              </a:rPr>
              <a:t>10</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50</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10.01</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49.99</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25</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进行</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p:txBody>
      </p:sp>
      <p:sp>
        <p:nvSpPr>
          <p:cNvPr id="3" name="矩形 2"/>
          <p:cNvSpPr/>
          <p:nvPr/>
        </p:nvSpPr>
        <p:spPr>
          <a:xfrm>
            <a:off x="3325495" y="5989320"/>
            <a:ext cx="6934200" cy="691515"/>
          </a:xfrm>
          <a:prstGeom prst="rect">
            <a:avLst/>
          </a:prstGeom>
        </p:spPr>
        <p:txBody>
          <a:bodyPr wrap="square">
            <a:spAutoFit/>
          </a:bodyPr>
          <a:p>
            <a:pPr marL="285750" lvl="0" indent="-285750" algn="just">
              <a:lnSpc>
                <a:spcPct val="150000"/>
              </a:lnSpc>
              <a:buFont typeface="Arial" panose="020B0704020202020204" pitchFamily="34" charset="0"/>
              <a:buChar char="•"/>
            </a:pPr>
            <a:r>
              <a:rPr sz="2600">
                <a:latin typeface="微软雅黑" charset="-122"/>
                <a:ea typeface="微软雅黑" charset="-122"/>
                <a:sym typeface="+mn-ea"/>
              </a:rPr>
              <a:t>一个输入文件应包括1~255个记录</a:t>
            </a:r>
            <a:endParaRPr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边界值分析法原则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98495" y="1271270"/>
            <a:ext cx="6934200" cy="249174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如果程序输入域、输出</a:t>
            </a:r>
            <a:r>
              <a:rPr lang="zh-CN" altLang="en-US" sz="2600">
                <a:latin typeface="微软雅黑" charset="-122"/>
                <a:ea typeface="微软雅黑" charset="-122"/>
                <a:sym typeface="+mn-ea"/>
              </a:rPr>
              <a:t>域是一个</a:t>
            </a:r>
            <a:r>
              <a:rPr lang="zh-CN" altLang="en-US" sz="2600">
                <a:solidFill>
                  <a:schemeClr val="accent1"/>
                </a:solidFill>
                <a:latin typeface="微软雅黑" charset="-122"/>
                <a:ea typeface="微软雅黑" charset="-122"/>
                <a:sym typeface="+mn-ea"/>
              </a:rPr>
              <a:t>有序集合</a:t>
            </a:r>
            <a:r>
              <a:rPr lang="zh-CN" altLang="en-US" sz="2600">
                <a:latin typeface="微软雅黑" charset="-122"/>
                <a:ea typeface="微软雅黑" charset="-122"/>
                <a:sym typeface="+mn-ea"/>
              </a:rPr>
              <a:t>，如有序表、顺序文件等，则选择该序列中的</a:t>
            </a:r>
            <a:r>
              <a:rPr lang="zh-CN" altLang="en-US" sz="2600">
                <a:solidFill>
                  <a:srgbClr val="FF0000"/>
                </a:solidFill>
                <a:latin typeface="微软雅黑" charset="-122"/>
                <a:ea typeface="微软雅黑" charset="-122"/>
                <a:sym typeface="+mn-ea"/>
              </a:rPr>
              <a:t>第一个元素及最后一个元素</a:t>
            </a:r>
            <a:r>
              <a:rPr lang="zh-CN" altLang="en-US" sz="2600">
                <a:latin typeface="微软雅黑" charset="-122"/>
                <a:ea typeface="微软雅黑" charset="-122"/>
                <a:sym typeface="+mn-ea"/>
              </a:rPr>
              <a:t>进行测试，进一步考虑第二个元素和倒数第二个</a:t>
            </a:r>
            <a:r>
              <a:rPr lang="zh-CN" altLang="en-US" sz="2600">
                <a:latin typeface="微软雅黑" charset="-122"/>
                <a:ea typeface="微软雅黑" charset="-122"/>
                <a:sym typeface="+mn-ea"/>
              </a:rPr>
              <a:t>元素</a:t>
            </a:r>
            <a:endParaRPr lang="zh-CN" altLang="en-US" sz="2600">
              <a:latin typeface="微软雅黑" charset="-122"/>
              <a:ea typeface="微软雅黑" charset="-122"/>
              <a:sym typeface="+mn-ea"/>
            </a:endParaRPr>
          </a:p>
        </p:txBody>
      </p:sp>
      <p:sp>
        <p:nvSpPr>
          <p:cNvPr id="15" name="椭圆 14"/>
          <p:cNvSpPr/>
          <p:nvPr/>
        </p:nvSpPr>
        <p:spPr>
          <a:xfrm>
            <a:off x="1539240" y="1271270"/>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3" name="矩形 2"/>
          <p:cNvSpPr/>
          <p:nvPr/>
        </p:nvSpPr>
        <p:spPr>
          <a:xfrm>
            <a:off x="3121660" y="4242435"/>
            <a:ext cx="6934200" cy="129159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星期的集合是</a:t>
            </a:r>
            <a:r>
              <a:rPr lang="en-US" altLang="zh-CN" sz="2600">
                <a:latin typeface="微软雅黑" charset="-122"/>
                <a:ea typeface="微软雅黑" charset="-122"/>
                <a:sym typeface="+mn-ea"/>
              </a:rPr>
              <a:t>{</a:t>
            </a:r>
            <a:r>
              <a:rPr lang="zh-CN" altLang="en-US" sz="2600">
                <a:latin typeface="微软雅黑" charset="-122"/>
                <a:ea typeface="微软雅黑" charset="-122"/>
                <a:sym typeface="+mn-ea"/>
              </a:rPr>
              <a:t>星期一、</a:t>
            </a:r>
            <a:r>
              <a:rPr lang="zh-CN" altLang="en-US" sz="2600">
                <a:latin typeface="微软雅黑" charset="-122"/>
                <a:ea typeface="微软雅黑" charset="-122"/>
                <a:sym typeface="+mn-ea"/>
              </a:rPr>
              <a:t>星期二、</a:t>
            </a:r>
            <a:r>
              <a:rPr lang="zh-CN" altLang="en-US" sz="2600">
                <a:latin typeface="微软雅黑" charset="-122"/>
                <a:ea typeface="微软雅黑" charset="-122"/>
                <a:sym typeface="+mn-ea"/>
              </a:rPr>
              <a:t>星期三、</a:t>
            </a:r>
            <a:r>
              <a:rPr lang="zh-CN" altLang="en-US" sz="2600">
                <a:latin typeface="微软雅黑" charset="-122"/>
                <a:ea typeface="微软雅黑" charset="-122"/>
                <a:sym typeface="+mn-ea"/>
              </a:rPr>
              <a:t>星期四、</a:t>
            </a:r>
            <a:r>
              <a:rPr lang="zh-CN" altLang="en-US" sz="2600">
                <a:latin typeface="微软雅黑" charset="-122"/>
                <a:ea typeface="微软雅黑" charset="-122"/>
                <a:sym typeface="+mn-ea"/>
              </a:rPr>
              <a:t>星期五、</a:t>
            </a:r>
            <a:r>
              <a:rPr lang="zh-CN" altLang="en-US" sz="2600">
                <a:latin typeface="微软雅黑" charset="-122"/>
                <a:ea typeface="微软雅黑" charset="-122"/>
                <a:sym typeface="+mn-ea"/>
              </a:rPr>
              <a:t>星期六、</a:t>
            </a:r>
            <a:r>
              <a:rPr lang="zh-CN" altLang="en-US" sz="2600">
                <a:latin typeface="微软雅黑" charset="-122"/>
                <a:ea typeface="微软雅黑" charset="-122"/>
                <a:sym typeface="+mn-ea"/>
              </a:rPr>
              <a:t>星期日</a:t>
            </a:r>
            <a:r>
              <a:rPr lang="en-US" altLang="zh-CN" sz="2600">
                <a:latin typeface="微软雅黑" charset="-122"/>
                <a:ea typeface="微软雅黑" charset="-122"/>
                <a:sym typeface="+mn-ea"/>
              </a:rPr>
              <a:t>}</a:t>
            </a:r>
            <a:endParaRPr lang="en-US" altLang="zh-CN" sz="2600">
              <a:latin typeface="微软雅黑" charset="-122"/>
              <a:ea typeface="微软雅黑" charset="-122"/>
              <a:sym typeface="+mn-ea"/>
            </a:endParaRPr>
          </a:p>
        </p:txBody>
      </p:sp>
      <p:sp>
        <p:nvSpPr>
          <p:cNvPr id="5" name="椭圆 4"/>
          <p:cNvSpPr/>
          <p:nvPr/>
        </p:nvSpPr>
        <p:spPr>
          <a:xfrm>
            <a:off x="1539240" y="3960495"/>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4" name="矩形 3"/>
          <p:cNvSpPr/>
          <p:nvPr/>
        </p:nvSpPr>
        <p:spPr>
          <a:xfrm>
            <a:off x="5608955" y="4302760"/>
            <a:ext cx="1038860" cy="577850"/>
          </a:xfrm>
          <a:prstGeom prst="rect">
            <a:avLst/>
          </a:prstGeom>
          <a:ln w="38100" cap="flat" cmpd="sng">
            <a:solidFill>
              <a:schemeClr val="accent1"/>
            </a:solidFill>
            <a:prstDash val="solid"/>
            <a:miter lim="800000"/>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 name="矩形 6"/>
          <p:cNvSpPr/>
          <p:nvPr/>
        </p:nvSpPr>
        <p:spPr>
          <a:xfrm>
            <a:off x="7071995" y="4956175"/>
            <a:ext cx="1038860" cy="577850"/>
          </a:xfrm>
          <a:prstGeom prst="rect">
            <a:avLst/>
          </a:prstGeom>
          <a:ln w="38100" cap="flat" cmpd="sng">
            <a:solidFill>
              <a:schemeClr val="accent1"/>
            </a:solidFill>
            <a:prstDash val="solid"/>
            <a:miter lim="800000"/>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边界值分析法原则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81985" y="1389380"/>
            <a:ext cx="7396480" cy="249174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如果明确知道程序使用数组、链表等数据结构，应该测试这些数据结构上的边界条件。如果测试中有循环，则可以选取第</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次、第</a:t>
            </a:r>
            <a:r>
              <a:rPr lang="en-US" altLang="zh-CN" sz="2600">
                <a:latin typeface="微软雅黑" charset="-122"/>
                <a:ea typeface="微软雅黑" charset="-122"/>
                <a:sym typeface="+mn-ea"/>
              </a:rPr>
              <a:t>1</a:t>
            </a:r>
            <a:r>
              <a:rPr lang="zh-CN" altLang="en-US" sz="2600">
                <a:latin typeface="微软雅黑" charset="-122"/>
                <a:ea typeface="微软雅黑" charset="-122"/>
                <a:sym typeface="+mn-ea"/>
              </a:rPr>
              <a:t>次与最后</a:t>
            </a:r>
            <a:r>
              <a:rPr lang="zh-CN" altLang="en-US" sz="2600">
                <a:latin typeface="微软雅黑" charset="-122"/>
                <a:ea typeface="微软雅黑" charset="-122"/>
                <a:sym typeface="+mn-ea"/>
              </a:rPr>
              <a:t>两次。</a:t>
            </a:r>
            <a:endParaRPr lang="zh-CN" altLang="en-US" sz="2600">
              <a:latin typeface="微软雅黑" charset="-122"/>
              <a:ea typeface="微软雅黑" charset="-122"/>
              <a:sym typeface="+mn-ea"/>
            </a:endParaRPr>
          </a:p>
        </p:txBody>
      </p:sp>
      <p:sp>
        <p:nvSpPr>
          <p:cNvPr id="15" name="椭圆 14"/>
          <p:cNvSpPr/>
          <p:nvPr/>
        </p:nvSpPr>
        <p:spPr>
          <a:xfrm>
            <a:off x="1539240" y="1563370"/>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17" name="椭圆 16"/>
          <p:cNvSpPr/>
          <p:nvPr/>
        </p:nvSpPr>
        <p:spPr>
          <a:xfrm>
            <a:off x="1539240" y="4258310"/>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22" name="矩形 21"/>
          <p:cNvSpPr/>
          <p:nvPr/>
        </p:nvSpPr>
        <p:spPr>
          <a:xfrm>
            <a:off x="3198495" y="4315460"/>
            <a:ext cx="6934200" cy="69151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定义的数组包括</a:t>
            </a:r>
            <a:r>
              <a:rPr lang="en-US" altLang="zh-CN" sz="2600">
                <a:latin typeface="微软雅黑" charset="-122"/>
                <a:ea typeface="微软雅黑" charset="-122"/>
                <a:sym typeface="+mn-ea"/>
              </a:rPr>
              <a:t>10</a:t>
            </a:r>
            <a:r>
              <a:rPr lang="zh-CN" altLang="en-US" sz="2600">
                <a:latin typeface="微软雅黑" charset="-122"/>
                <a:ea typeface="微软雅黑" charset="-122"/>
                <a:sym typeface="+mn-ea"/>
              </a:rPr>
              <a:t>个元素</a:t>
            </a:r>
            <a:endParaRPr lang="zh-CN" altLang="en-US" sz="2600">
              <a:latin typeface="微软雅黑" charset="-122"/>
              <a:ea typeface="微软雅黑" charset="-122"/>
              <a:sym typeface="+mn-ea"/>
            </a:endParaRPr>
          </a:p>
        </p:txBody>
      </p:sp>
      <p:sp>
        <p:nvSpPr>
          <p:cNvPr id="13" name="矩形 12"/>
          <p:cNvSpPr/>
          <p:nvPr/>
        </p:nvSpPr>
        <p:spPr>
          <a:xfrm>
            <a:off x="3325495" y="5297805"/>
            <a:ext cx="6934200"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则测试数组的第一个和最后一个下标元素是</a:t>
            </a:r>
            <a:r>
              <a:rPr lang="zh-CN" altLang="en-US" sz="2600">
                <a:latin typeface="微软雅黑" charset="-122"/>
                <a:ea typeface="微软雅黑" charset="-122"/>
                <a:sym typeface="+mn-ea"/>
              </a:rPr>
              <a:t>边界</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边界值分析法原则</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4</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7" name="矩形 86"/>
          <p:cNvSpPr/>
          <p:nvPr/>
        </p:nvSpPr>
        <p:spPr>
          <a:xfrm>
            <a:off x="3198495" y="1645920"/>
            <a:ext cx="6934200" cy="129159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对于被测软件进行深入分析，从而发现隐含的边界</a:t>
            </a:r>
            <a:r>
              <a:rPr lang="zh-CN" altLang="en-US" sz="2600">
                <a:latin typeface="微软雅黑" charset="-122"/>
                <a:ea typeface="微软雅黑" charset="-122"/>
                <a:sym typeface="+mn-ea"/>
              </a:rPr>
              <a:t>条件。</a:t>
            </a:r>
            <a:endParaRPr lang="zh-CN" altLang="en-US" sz="2600">
              <a:latin typeface="微软雅黑" charset="-122"/>
              <a:ea typeface="微软雅黑" charset="-122"/>
              <a:sym typeface="+mn-ea"/>
            </a:endParaRPr>
          </a:p>
        </p:txBody>
      </p:sp>
      <p:sp>
        <p:nvSpPr>
          <p:cNvPr id="15" name="椭圆 14"/>
          <p:cNvSpPr/>
          <p:nvPr/>
        </p:nvSpPr>
        <p:spPr>
          <a:xfrm>
            <a:off x="1539240" y="1563370"/>
            <a:ext cx="1296000" cy="1296000"/>
          </a:xfrm>
          <a:prstGeom prst="ellipse">
            <a:avLst/>
          </a:prstGeom>
          <a:solidFill>
            <a:srgbClr val="805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44128D"/>
                </a:solidFill>
                <a:latin typeface="微软雅黑" charset="0"/>
                <a:ea typeface="微软雅黑" charset="0"/>
              </a:rPr>
              <a:t>原</a:t>
            </a:r>
            <a:endParaRPr lang="zh-CN" altLang="en-US" sz="3000">
              <a:solidFill>
                <a:srgbClr val="44128D"/>
              </a:solidFill>
              <a:latin typeface="微软雅黑" charset="0"/>
              <a:ea typeface="微软雅黑" charset="0"/>
            </a:endParaRPr>
          </a:p>
          <a:p>
            <a:pPr algn="ctr"/>
            <a:r>
              <a:rPr lang="zh-CN" altLang="en-US" sz="3000">
                <a:solidFill>
                  <a:srgbClr val="44128D"/>
                </a:solidFill>
                <a:latin typeface="微软雅黑" charset="0"/>
                <a:ea typeface="微软雅黑" charset="0"/>
              </a:rPr>
              <a:t>则</a:t>
            </a:r>
            <a:endParaRPr lang="zh-CN" altLang="en-US" sz="3000">
              <a:solidFill>
                <a:srgbClr val="44128D"/>
              </a:solidFill>
              <a:latin typeface="微软雅黑" charset="0"/>
              <a:ea typeface="微软雅黑" charset="0"/>
            </a:endParaRPr>
          </a:p>
        </p:txBody>
      </p:sp>
      <p:sp>
        <p:nvSpPr>
          <p:cNvPr id="17" name="椭圆 16"/>
          <p:cNvSpPr/>
          <p:nvPr/>
        </p:nvSpPr>
        <p:spPr>
          <a:xfrm>
            <a:off x="1539240" y="3780790"/>
            <a:ext cx="1296000" cy="1296000"/>
          </a:xfrm>
          <a:prstGeom prst="ellipse">
            <a:avLst/>
          </a:prstGeom>
          <a:solidFill>
            <a:srgbClr val="B5C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000">
                <a:solidFill>
                  <a:srgbClr val="367C1E"/>
                </a:solidFill>
                <a:latin typeface="微软雅黑" charset="0"/>
                <a:ea typeface="微软雅黑" charset="0"/>
              </a:rPr>
              <a:t>举</a:t>
            </a:r>
            <a:endParaRPr lang="zh-CN" altLang="en-US" sz="3000">
              <a:solidFill>
                <a:srgbClr val="367C1E"/>
              </a:solidFill>
              <a:latin typeface="微软雅黑" charset="0"/>
              <a:ea typeface="微软雅黑" charset="0"/>
            </a:endParaRPr>
          </a:p>
          <a:p>
            <a:pPr algn="ctr"/>
            <a:r>
              <a:rPr lang="zh-CN" altLang="en-US" sz="3000">
                <a:solidFill>
                  <a:srgbClr val="367C1E"/>
                </a:solidFill>
                <a:latin typeface="微软雅黑" charset="0"/>
                <a:ea typeface="微软雅黑" charset="0"/>
              </a:rPr>
              <a:t>例</a:t>
            </a:r>
            <a:endParaRPr lang="zh-CN" altLang="en-US" sz="3000">
              <a:solidFill>
                <a:srgbClr val="367C1E"/>
              </a:solidFill>
              <a:latin typeface="微软雅黑" charset="0"/>
              <a:ea typeface="微软雅黑" charset="0"/>
            </a:endParaRPr>
          </a:p>
        </p:txBody>
      </p:sp>
      <p:sp>
        <p:nvSpPr>
          <p:cNvPr id="22" name="矩形 21"/>
          <p:cNvSpPr/>
          <p:nvPr/>
        </p:nvSpPr>
        <p:spPr>
          <a:xfrm>
            <a:off x="3198495" y="3837940"/>
            <a:ext cx="6934200" cy="189166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无符号字符类变量取值范围为</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255]</a:t>
            </a:r>
            <a:endParaRPr lang="en-US" altLang="zh-CN"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字符类变量的范围为</a:t>
            </a:r>
            <a:r>
              <a:rPr lang="en-US" altLang="zh-CN" sz="2600">
                <a:latin typeface="微软雅黑" charset="-122"/>
                <a:ea typeface="微软雅黑" charset="-122"/>
                <a:sym typeface="+mn-ea"/>
              </a:rPr>
              <a:t>[-128</a:t>
            </a: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127]</a:t>
            </a:r>
            <a:endParaRPr lang="en-US" altLang="zh-CN"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布尔值是</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和</a:t>
            </a:r>
            <a:r>
              <a:rPr lang="en-US" altLang="zh-CN" sz="2600">
                <a:latin typeface="微软雅黑" charset="-122"/>
                <a:ea typeface="微软雅黑" charset="-122"/>
                <a:sym typeface="+mn-ea"/>
              </a:rPr>
              <a:t>1</a:t>
            </a:r>
            <a:r>
              <a:rPr lang="zh-CN" altLang="en-US" sz="2600">
                <a:latin typeface="微软雅黑" charset="-122"/>
                <a:ea typeface="微软雅黑" charset="-122"/>
                <a:sym typeface="+mn-ea"/>
              </a:rPr>
              <a:t>，</a:t>
            </a:r>
            <a:r>
              <a:rPr lang="zh-CN" altLang="en-US" sz="2600">
                <a:latin typeface="微软雅黑" charset="-122"/>
                <a:ea typeface="微软雅黑" charset="-122"/>
                <a:sym typeface="+mn-ea"/>
              </a:rPr>
              <a:t>等</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内部边界值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07845" y="128968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08555" y="1136015"/>
            <a:ext cx="7374890" cy="189166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在多数情况下，边界值条件是基于应用程序的功能设计而需要考虑的因素，可以从</a:t>
            </a:r>
            <a:r>
              <a:rPr lang="zh-CN" altLang="en-US" sz="2600" u="sng">
                <a:latin typeface="微软雅黑" charset="-122"/>
                <a:ea typeface="微软雅黑" charset="-122"/>
                <a:sym typeface="+mn-ea"/>
              </a:rPr>
              <a:t>软件的规格说明或常识中得到</a:t>
            </a:r>
            <a:r>
              <a:rPr lang="zh-CN" altLang="en-US" sz="2600">
                <a:latin typeface="微软雅黑" charset="-122"/>
                <a:ea typeface="微软雅黑" charset="-122"/>
                <a:sym typeface="+mn-ea"/>
              </a:rPr>
              <a:t>，最终用户可以很容易</a:t>
            </a:r>
            <a:r>
              <a:rPr lang="zh-CN" altLang="en-US" sz="2600">
                <a:latin typeface="微软雅黑" charset="-122"/>
                <a:ea typeface="微软雅黑" charset="-122"/>
                <a:sym typeface="+mn-ea"/>
              </a:rPr>
              <a:t>发现。</a:t>
            </a:r>
            <a:endParaRPr lang="zh-CN" altLang="en-US" sz="2600">
              <a:latin typeface="微软雅黑" charset="-122"/>
              <a:ea typeface="微软雅黑" charset="-122"/>
              <a:sym typeface="+mn-ea"/>
            </a:endParaRPr>
          </a:p>
        </p:txBody>
      </p:sp>
      <p:sp>
        <p:nvSpPr>
          <p:cNvPr id="4" name="燕尾形 3"/>
          <p:cNvSpPr/>
          <p:nvPr/>
        </p:nvSpPr>
        <p:spPr>
          <a:xfrm>
            <a:off x="1807845" y="377952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文本框 4"/>
          <p:cNvSpPr txBox="1"/>
          <p:nvPr/>
        </p:nvSpPr>
        <p:spPr>
          <a:xfrm>
            <a:off x="2408555" y="3625850"/>
            <a:ext cx="7374890" cy="249174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然而，在测试用例设计过程中，某些边界值条件</a:t>
            </a:r>
            <a:r>
              <a:rPr lang="zh-CN" altLang="en-US" sz="2600">
                <a:solidFill>
                  <a:schemeClr val="accent1"/>
                </a:solidFill>
                <a:latin typeface="微软雅黑" charset="-122"/>
                <a:ea typeface="微软雅黑" charset="-122"/>
                <a:sym typeface="+mn-ea"/>
              </a:rPr>
              <a:t>不是呈现给用户</a:t>
            </a:r>
            <a:r>
              <a:rPr lang="zh-CN" altLang="en-US" sz="2600">
                <a:latin typeface="微软雅黑" charset="-122"/>
                <a:ea typeface="微软雅黑" charset="-122"/>
                <a:sym typeface="+mn-ea"/>
              </a:rPr>
              <a:t>的，或者说</a:t>
            </a:r>
            <a:r>
              <a:rPr lang="zh-CN" altLang="en-US" sz="2600">
                <a:solidFill>
                  <a:schemeClr val="accent1"/>
                </a:solidFill>
                <a:latin typeface="微软雅黑" charset="-122"/>
                <a:ea typeface="微软雅黑" charset="-122"/>
                <a:sym typeface="+mn-ea"/>
              </a:rPr>
              <a:t>用户很难注意到</a:t>
            </a:r>
            <a:r>
              <a:rPr lang="zh-CN" altLang="en-US" sz="2600">
                <a:latin typeface="微软雅黑" charset="-122"/>
                <a:ea typeface="微软雅黑" charset="-122"/>
                <a:sym typeface="+mn-ea"/>
              </a:rPr>
              <a:t>的，但同时确实属于检验范畴内的边界条件，称为</a:t>
            </a:r>
            <a:r>
              <a:rPr lang="zh-CN" altLang="en-US" sz="2600">
                <a:solidFill>
                  <a:schemeClr val="accent1"/>
                </a:solidFill>
                <a:latin typeface="微软雅黑" charset="-122"/>
                <a:ea typeface="微软雅黑" charset="-122"/>
                <a:sym typeface="+mn-ea"/>
              </a:rPr>
              <a:t>内边界值条件</a:t>
            </a:r>
            <a:r>
              <a:rPr lang="zh-CN" altLang="en-US" sz="2600">
                <a:latin typeface="微软雅黑" charset="-122"/>
                <a:ea typeface="微软雅黑" charset="-122"/>
                <a:sym typeface="+mn-ea"/>
              </a:rPr>
              <a:t>或</a:t>
            </a:r>
            <a:r>
              <a:rPr lang="zh-CN" altLang="en-US" sz="2600">
                <a:solidFill>
                  <a:schemeClr val="accent1"/>
                </a:solidFill>
                <a:latin typeface="微软雅黑" charset="-122"/>
                <a:ea typeface="微软雅黑" charset="-122"/>
                <a:sym typeface="+mn-ea"/>
              </a:rPr>
              <a:t>子边界值条件</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内部边界值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07845" y="11176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08555" y="963930"/>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FF0000"/>
                </a:solidFill>
                <a:latin typeface="微软雅黑" charset="-122"/>
                <a:ea typeface="微软雅黑" charset="-122"/>
                <a:sym typeface="+mn-ea"/>
              </a:rPr>
              <a:t>数值的边界值</a:t>
            </a:r>
            <a:r>
              <a:rPr lang="zh-CN" altLang="en-US" sz="2600">
                <a:latin typeface="微软雅黑" charset="-122"/>
                <a:ea typeface="微软雅黑" charset="-122"/>
                <a:sym typeface="+mn-ea"/>
              </a:rPr>
              <a:t>检验：</a:t>
            </a:r>
            <a:endParaRPr lang="zh-CN" altLang="en-US" sz="2600">
              <a:latin typeface="微软雅黑" charset="-122"/>
              <a:ea typeface="微软雅黑" charset="-122"/>
              <a:sym typeface="+mn-ea"/>
            </a:endParaRPr>
          </a:p>
        </p:txBody>
      </p:sp>
      <p:sp>
        <p:nvSpPr>
          <p:cNvPr id="5" name="文本框 4"/>
          <p:cNvSpPr txBox="1"/>
          <p:nvPr/>
        </p:nvSpPr>
        <p:spPr>
          <a:xfrm>
            <a:off x="2525395" y="1655445"/>
            <a:ext cx="7374890"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计算机是基于二进制进行工作的，因此，软件的任何数值运算都有一定的范围</a:t>
            </a:r>
            <a:r>
              <a:rPr lang="zh-CN" altLang="en-US" sz="2600">
                <a:latin typeface="微软雅黑" charset="-122"/>
                <a:ea typeface="微软雅黑" charset="-122"/>
                <a:sym typeface="+mn-ea"/>
              </a:rPr>
              <a:t>限制。</a:t>
            </a:r>
            <a:endParaRPr lang="zh-CN" altLang="en-US" sz="2600">
              <a:latin typeface="微软雅黑" charset="-122"/>
              <a:ea typeface="微软雅黑" charset="-122"/>
              <a:sym typeface="+mn-ea"/>
            </a:endParaRPr>
          </a:p>
        </p:txBody>
      </p:sp>
      <p:graphicFrame>
        <p:nvGraphicFramePr>
          <p:cNvPr id="8" name="表格 7"/>
          <p:cNvGraphicFramePr/>
          <p:nvPr/>
        </p:nvGraphicFramePr>
        <p:xfrm>
          <a:off x="1609725" y="2947035"/>
          <a:ext cx="8972550" cy="3566160"/>
        </p:xfrm>
        <a:graphic>
          <a:graphicData uri="http://schemas.openxmlformats.org/drawingml/2006/table">
            <a:tbl>
              <a:tblPr firstRow="1" bandRow="1">
                <a:tableStyleId>{5C22544A-7EE6-4342-B048-85BDC9FD1C3A}</a:tableStyleId>
              </a:tblPr>
              <a:tblGrid>
                <a:gridCol w="4267200"/>
                <a:gridCol w="4705350"/>
              </a:tblGrid>
              <a:tr h="381000">
                <a:tc>
                  <a:txBody>
                    <a:bodyPr/>
                    <a:p>
                      <a:pPr algn="ctr">
                        <a:buNone/>
                      </a:pPr>
                      <a:r>
                        <a:rPr lang="zh-CN" altLang="en-US" sz="2400"/>
                        <a:t>项</a:t>
                      </a:r>
                      <a:endParaRPr lang="zh-CN" altLang="en-US" sz="2400"/>
                    </a:p>
                  </a:txBody>
                  <a:tcPr anchor="ctr" anchorCtr="0"/>
                </a:tc>
                <a:tc>
                  <a:txBody>
                    <a:bodyPr/>
                    <a:p>
                      <a:pPr algn="ctr">
                        <a:buNone/>
                      </a:pPr>
                      <a:r>
                        <a:rPr lang="zh-CN" altLang="en-US" sz="2400"/>
                        <a:t>范围或值</a:t>
                      </a:r>
                      <a:endParaRPr lang="zh-CN" altLang="en-US" sz="2400"/>
                    </a:p>
                  </a:txBody>
                  <a:tcPr anchor="ctr" anchorCtr="0"/>
                </a:tc>
              </a:tr>
              <a:tr h="381000">
                <a:tc>
                  <a:txBody>
                    <a:bodyPr/>
                    <a:p>
                      <a:pPr algn="ctr">
                        <a:buNone/>
                      </a:pPr>
                      <a:r>
                        <a:rPr lang="zh-CN" altLang="en-US" sz="2400"/>
                        <a:t>位</a:t>
                      </a:r>
                      <a:r>
                        <a:rPr lang="en-US" altLang="zh-CN" sz="2400"/>
                        <a:t>(bit)</a:t>
                      </a:r>
                      <a:endParaRPr lang="zh-CN" altLang="en-US" sz="2400"/>
                    </a:p>
                  </a:txBody>
                  <a:tcPr anchor="ctr" anchorCtr="0"/>
                </a:tc>
                <a:tc>
                  <a:txBody>
                    <a:bodyPr/>
                    <a:p>
                      <a:pPr algn="ctr">
                        <a:buNone/>
                      </a:pPr>
                      <a:r>
                        <a:rPr lang="en-US" altLang="zh-CN" sz="2400"/>
                        <a:t>0 </a:t>
                      </a:r>
                      <a:r>
                        <a:rPr lang="zh-CN" altLang="en-US" sz="2400"/>
                        <a:t>或</a:t>
                      </a:r>
                      <a:r>
                        <a:rPr lang="en-US" altLang="zh-CN" sz="2400"/>
                        <a:t> 1</a:t>
                      </a:r>
                      <a:endParaRPr lang="en-US" altLang="zh-CN" sz="2400"/>
                    </a:p>
                  </a:txBody>
                  <a:tcPr anchor="ctr" anchorCtr="0"/>
                </a:tc>
              </a:tr>
              <a:tr h="457200">
                <a:tc>
                  <a:txBody>
                    <a:bodyPr/>
                    <a:p>
                      <a:pPr algn="ctr">
                        <a:buNone/>
                      </a:pPr>
                      <a:r>
                        <a:rPr lang="zh-CN" altLang="en-US" sz="2400"/>
                        <a:t>字节</a:t>
                      </a:r>
                      <a:r>
                        <a:rPr lang="en-US" altLang="zh-CN" sz="2400"/>
                        <a:t>(byte)</a:t>
                      </a:r>
                      <a:endParaRPr lang="zh-CN" altLang="en-US" sz="2400"/>
                    </a:p>
                  </a:txBody>
                  <a:tcPr anchor="ctr" anchorCtr="0"/>
                </a:tc>
                <a:tc>
                  <a:txBody>
                    <a:bodyPr/>
                    <a:p>
                      <a:pPr algn="ctr">
                        <a:buNone/>
                      </a:pPr>
                      <a:r>
                        <a:rPr lang="en-US" altLang="zh-CN" sz="2400"/>
                        <a:t>0 </a:t>
                      </a:r>
                      <a:r>
                        <a:rPr lang="zh-CN" altLang="en-US" sz="2400"/>
                        <a:t>～</a:t>
                      </a:r>
                      <a:r>
                        <a:rPr lang="en-US" altLang="zh-CN" sz="2400"/>
                        <a:t> 255</a:t>
                      </a:r>
                      <a:endParaRPr lang="en-US" altLang="zh-CN" sz="2400"/>
                    </a:p>
                  </a:txBody>
                  <a:tcPr anchor="ctr" anchorCtr="0"/>
                </a:tc>
              </a:tr>
              <a:tr h="457200">
                <a:tc>
                  <a:txBody>
                    <a:bodyPr/>
                    <a:p>
                      <a:pPr algn="ctr">
                        <a:buNone/>
                      </a:pPr>
                      <a:r>
                        <a:rPr lang="zh-CN" altLang="en-US" sz="2400"/>
                        <a:t>字</a:t>
                      </a:r>
                      <a:r>
                        <a:rPr lang="en-US" altLang="zh-CN" sz="2400"/>
                        <a:t>(</a:t>
                      </a:r>
                      <a:r>
                        <a:rPr lang="en-US" altLang="zh-CN" sz="2400"/>
                        <a:t>word)</a:t>
                      </a:r>
                      <a:endParaRPr lang="en-US" altLang="zh-CN" sz="2400"/>
                    </a:p>
                  </a:txBody>
                  <a:tcPr anchor="ctr" anchorCtr="0"/>
                </a:tc>
                <a:tc>
                  <a:txBody>
                    <a:bodyPr/>
                    <a:p>
                      <a:pPr algn="ctr">
                        <a:buNone/>
                      </a:pPr>
                      <a:r>
                        <a:rPr lang="en-US" altLang="zh-CN" sz="2400"/>
                        <a:t>0</a:t>
                      </a:r>
                      <a:r>
                        <a:rPr lang="zh-CN" altLang="en-US" sz="2400"/>
                        <a:t>～</a:t>
                      </a:r>
                      <a:r>
                        <a:rPr lang="en-US" altLang="zh-CN" sz="2400"/>
                        <a:t>65535</a:t>
                      </a:r>
                      <a:r>
                        <a:rPr lang="zh-CN" altLang="en-US" sz="2400"/>
                        <a:t>（单字）或</a:t>
                      </a:r>
                      <a:r>
                        <a:rPr lang="en-US" altLang="zh-CN" sz="2400"/>
                        <a:t> 0</a:t>
                      </a:r>
                      <a:r>
                        <a:rPr lang="zh-CN" altLang="en-US" sz="2400"/>
                        <a:t>～</a:t>
                      </a:r>
                      <a:r>
                        <a:rPr lang="en-US" altLang="zh-CN" sz="2400"/>
                        <a:t>4 294 967 295</a:t>
                      </a:r>
                      <a:r>
                        <a:rPr lang="zh-CN" altLang="en-US" sz="2400"/>
                        <a:t>（</a:t>
                      </a:r>
                      <a:r>
                        <a:rPr lang="zh-CN" altLang="en-US" sz="2400"/>
                        <a:t>双字）</a:t>
                      </a:r>
                      <a:endParaRPr lang="zh-CN" altLang="en-US" sz="2400"/>
                    </a:p>
                  </a:txBody>
                  <a:tcPr anchor="ctr" anchorCtr="0"/>
                </a:tc>
              </a:tr>
              <a:tr h="381000">
                <a:tc>
                  <a:txBody>
                    <a:bodyPr/>
                    <a:p>
                      <a:pPr algn="ctr">
                        <a:buNone/>
                      </a:pPr>
                      <a:r>
                        <a:rPr lang="zh-CN" altLang="en-US" sz="2400"/>
                        <a:t>千</a:t>
                      </a:r>
                      <a:r>
                        <a:rPr lang="en-US" altLang="zh-CN" sz="2400"/>
                        <a:t>(</a:t>
                      </a:r>
                      <a:r>
                        <a:rPr lang="en-US" altLang="zh-CN" sz="2400"/>
                        <a:t>K)</a:t>
                      </a:r>
                      <a:endParaRPr lang="en-US" altLang="zh-CN" sz="2400"/>
                    </a:p>
                  </a:txBody>
                  <a:tcPr anchor="ctr" anchorCtr="0"/>
                </a:tc>
                <a:tc>
                  <a:txBody>
                    <a:bodyPr/>
                    <a:p>
                      <a:pPr algn="ctr">
                        <a:buNone/>
                      </a:pPr>
                      <a:r>
                        <a:rPr lang="en-US" altLang="zh-CN" sz="2400"/>
                        <a:t>1024</a:t>
                      </a:r>
                      <a:endParaRPr lang="en-US" altLang="zh-CN" sz="2400"/>
                    </a:p>
                  </a:txBody>
                  <a:tcPr anchor="ctr" anchorCtr="0"/>
                </a:tc>
              </a:tr>
              <a:tr h="381000">
                <a:tc>
                  <a:txBody>
                    <a:bodyPr/>
                    <a:p>
                      <a:pPr algn="ctr">
                        <a:buNone/>
                      </a:pPr>
                      <a:r>
                        <a:rPr lang="zh-CN" altLang="en-US" sz="2400"/>
                        <a:t>兆</a:t>
                      </a:r>
                      <a:r>
                        <a:rPr lang="en-US" altLang="zh-CN" sz="2400"/>
                        <a:t>(</a:t>
                      </a:r>
                      <a:r>
                        <a:rPr lang="en-US" altLang="zh-CN" sz="2400"/>
                        <a:t>M)</a:t>
                      </a:r>
                      <a:endParaRPr lang="en-US" altLang="zh-CN" sz="2400"/>
                    </a:p>
                  </a:txBody>
                  <a:tcPr anchor="ctr" anchorCtr="0"/>
                </a:tc>
                <a:tc>
                  <a:txBody>
                    <a:bodyPr/>
                    <a:p>
                      <a:pPr algn="ctr">
                        <a:buNone/>
                      </a:pPr>
                      <a:r>
                        <a:rPr lang="en-US" altLang="zh-CN" sz="2400"/>
                        <a:t>1 048 576</a:t>
                      </a:r>
                      <a:endParaRPr lang="en-US" altLang="zh-CN" sz="2400"/>
                    </a:p>
                  </a:txBody>
                  <a:tcPr anchor="ctr" anchorCtr="0"/>
                </a:tc>
              </a:tr>
              <a:tr h="381000">
                <a:tc>
                  <a:txBody>
                    <a:bodyPr/>
                    <a:p>
                      <a:pPr algn="ctr">
                        <a:buNone/>
                      </a:pPr>
                      <a:r>
                        <a:rPr lang="zh-CN" altLang="en-US" sz="2400"/>
                        <a:t>吉</a:t>
                      </a:r>
                      <a:r>
                        <a:rPr lang="en-US" altLang="zh-CN" sz="2400"/>
                        <a:t>(</a:t>
                      </a:r>
                      <a:r>
                        <a:rPr lang="en-US" altLang="zh-CN" sz="2400"/>
                        <a:t>G)</a:t>
                      </a:r>
                      <a:endParaRPr lang="en-US" altLang="zh-CN" sz="2400"/>
                    </a:p>
                  </a:txBody>
                  <a:tcPr anchor="ctr" anchorCtr="0"/>
                </a:tc>
                <a:tc>
                  <a:txBody>
                    <a:bodyPr/>
                    <a:p>
                      <a:pPr algn="ctr">
                        <a:buNone/>
                      </a:pPr>
                      <a:r>
                        <a:rPr lang="en-US" altLang="zh-CN" sz="2400"/>
                        <a:t>10 073 741 824</a:t>
                      </a:r>
                      <a:endParaRPr lang="en-US" altLang="zh-CN" sz="2400"/>
                    </a:p>
                  </a:txBody>
                  <a:tcPr anchor="ctr" anchorCtr="0"/>
                </a:tc>
              </a:tr>
            </a:tbl>
          </a:graphicData>
        </a:graphic>
      </p:graphicFrame>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内部边界值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07845" y="11176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08555" y="963930"/>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FF0000"/>
                </a:solidFill>
                <a:latin typeface="微软雅黑" charset="-122"/>
                <a:ea typeface="微软雅黑" charset="-122"/>
                <a:sym typeface="+mn-ea"/>
              </a:rPr>
              <a:t>字符的边界值</a:t>
            </a:r>
            <a:r>
              <a:rPr lang="zh-CN" altLang="en-US" sz="2600">
                <a:latin typeface="微软雅黑" charset="-122"/>
                <a:ea typeface="微软雅黑" charset="-122"/>
                <a:sym typeface="+mn-ea"/>
              </a:rPr>
              <a:t>检验：</a:t>
            </a:r>
            <a:endParaRPr lang="zh-CN" altLang="en-US" sz="2600">
              <a:latin typeface="微软雅黑" charset="-122"/>
              <a:ea typeface="微软雅黑" charset="-122"/>
              <a:sym typeface="+mn-ea"/>
            </a:endParaRPr>
          </a:p>
        </p:txBody>
      </p:sp>
      <p:sp>
        <p:nvSpPr>
          <p:cNvPr id="5" name="文本框 4"/>
          <p:cNvSpPr txBox="1"/>
          <p:nvPr/>
        </p:nvSpPr>
        <p:spPr>
          <a:xfrm>
            <a:off x="2237105" y="1655445"/>
            <a:ext cx="7750175" cy="189166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在计算机软件中，字符也是很重要的表示元素，其中</a:t>
            </a:r>
            <a:r>
              <a:rPr lang="en-US" altLang="zh-CN" sz="2600">
                <a:latin typeface="微软雅黑" charset="-122"/>
                <a:ea typeface="微软雅黑" charset="-122"/>
                <a:sym typeface="+mn-ea"/>
              </a:rPr>
              <a:t>ASCII</a:t>
            </a:r>
            <a:r>
              <a:rPr lang="zh-CN" altLang="en-US" sz="2600">
                <a:latin typeface="微软雅黑" charset="-122"/>
                <a:ea typeface="微软雅黑" charset="-122"/>
                <a:sym typeface="+mn-ea"/>
              </a:rPr>
              <a:t>和</a:t>
            </a:r>
            <a:r>
              <a:rPr lang="en-US" altLang="zh-CN" sz="2600">
                <a:latin typeface="微软雅黑" charset="-122"/>
                <a:ea typeface="微软雅黑" charset="-122"/>
                <a:sym typeface="+mn-ea"/>
              </a:rPr>
              <a:t>Unicode</a:t>
            </a:r>
            <a:r>
              <a:rPr lang="zh-CN" altLang="en-US" sz="2600">
                <a:latin typeface="微软雅黑" charset="-122"/>
                <a:ea typeface="微软雅黑" charset="-122"/>
                <a:sym typeface="+mn-ea"/>
              </a:rPr>
              <a:t>是常见的编码方式，如下列出了一些常用的</a:t>
            </a:r>
            <a:r>
              <a:rPr lang="en-US" altLang="zh-CN" sz="2600">
                <a:latin typeface="微软雅黑" charset="-122"/>
                <a:ea typeface="微软雅黑" charset="-122"/>
                <a:sym typeface="+mn-ea"/>
              </a:rPr>
              <a:t>ASCII</a:t>
            </a:r>
            <a:r>
              <a:rPr lang="zh-CN" altLang="en-US" sz="2600">
                <a:latin typeface="微软雅黑" charset="-122"/>
                <a:ea typeface="微软雅黑" charset="-122"/>
                <a:sym typeface="+mn-ea"/>
              </a:rPr>
              <a:t>码</a:t>
            </a:r>
            <a:r>
              <a:rPr lang="zh-CN" altLang="en-US" sz="2600">
                <a:latin typeface="微软雅黑" charset="-122"/>
                <a:ea typeface="微软雅黑" charset="-122"/>
                <a:sym typeface="+mn-ea"/>
              </a:rPr>
              <a:t>值。</a:t>
            </a:r>
            <a:endParaRPr lang="zh-CN" altLang="en-US" sz="2600">
              <a:latin typeface="微软雅黑" charset="-122"/>
              <a:ea typeface="微软雅黑" charset="-122"/>
              <a:sym typeface="+mn-ea"/>
            </a:endParaRPr>
          </a:p>
        </p:txBody>
      </p:sp>
      <p:graphicFrame>
        <p:nvGraphicFramePr>
          <p:cNvPr id="4" name="表格 3"/>
          <p:cNvGraphicFramePr/>
          <p:nvPr/>
        </p:nvGraphicFramePr>
        <p:xfrm>
          <a:off x="2005330" y="3667125"/>
          <a:ext cx="9323705" cy="2651760"/>
        </p:xfrm>
        <a:graphic>
          <a:graphicData uri="http://schemas.openxmlformats.org/drawingml/2006/table">
            <a:tbl>
              <a:tblPr firstRow="1" bandRow="1">
                <a:tableStyleId>{5C22544A-7EE6-4342-B048-85BDC9FD1C3A}</a:tableStyleId>
              </a:tblPr>
              <a:tblGrid>
                <a:gridCol w="1744345"/>
                <a:gridCol w="1612265"/>
              </a:tblGrid>
              <a:tr h="381000">
                <a:tc>
                  <a:txBody>
                    <a:bodyPr/>
                    <a:p>
                      <a:pPr algn="ctr">
                        <a:buNone/>
                      </a:pPr>
                      <a:r>
                        <a:rPr lang="zh-CN" altLang="en-US" sz="2400"/>
                        <a:t>字符</a:t>
                      </a:r>
                      <a:endParaRPr lang="zh-CN" altLang="en-US" sz="2400"/>
                    </a:p>
                  </a:txBody>
                  <a:tcPr anchor="ctr" anchorCtr="0"/>
                </a:tc>
                <a:tc>
                  <a:txBody>
                    <a:bodyPr/>
                    <a:p>
                      <a:pPr algn="ctr">
                        <a:buNone/>
                      </a:pPr>
                      <a:r>
                        <a:rPr lang="en-US" altLang="zh-CN" sz="2400"/>
                        <a:t>ASCII</a:t>
                      </a:r>
                      <a:r>
                        <a:rPr lang="zh-CN" altLang="en-US" sz="2400"/>
                        <a:t>码</a:t>
                      </a:r>
                      <a:r>
                        <a:rPr lang="zh-CN" altLang="en-US" sz="2400"/>
                        <a:t>值</a:t>
                      </a:r>
                      <a:endParaRPr lang="zh-CN" altLang="en-US" sz="2400"/>
                    </a:p>
                  </a:txBody>
                  <a:tcPr anchor="ctr" anchorCtr="0"/>
                </a:tc>
              </a:tr>
              <a:tr h="381000">
                <a:tc>
                  <a:txBody>
                    <a:bodyPr/>
                    <a:p>
                      <a:pPr algn="ctr">
                        <a:buNone/>
                      </a:pPr>
                      <a:r>
                        <a:rPr lang="zh-CN" altLang="en-US" sz="2400"/>
                        <a:t>空</a:t>
                      </a:r>
                      <a:r>
                        <a:rPr lang="en-US" altLang="zh-CN" sz="2400"/>
                        <a:t>(null)</a:t>
                      </a:r>
                      <a:endParaRPr lang="zh-CN" altLang="en-US" sz="2400"/>
                    </a:p>
                  </a:txBody>
                  <a:tcPr anchor="ctr" anchorCtr="0"/>
                </a:tc>
                <a:tc>
                  <a:txBody>
                    <a:bodyPr/>
                    <a:p>
                      <a:pPr algn="ctr">
                        <a:buNone/>
                      </a:pPr>
                      <a:r>
                        <a:rPr lang="en-US" altLang="zh-CN" sz="2400"/>
                        <a:t>0</a:t>
                      </a:r>
                      <a:endParaRPr lang="en-US" altLang="zh-CN" sz="2400"/>
                    </a:p>
                  </a:txBody>
                  <a:tcPr anchor="ctr" anchorCtr="0"/>
                </a:tc>
              </a:tr>
              <a:tr h="381000">
                <a:tc>
                  <a:txBody>
                    <a:bodyPr/>
                    <a:p>
                      <a:pPr algn="ctr">
                        <a:buNone/>
                      </a:pPr>
                      <a:r>
                        <a:rPr lang="zh-CN" altLang="en-US" sz="2400"/>
                        <a:t>空格</a:t>
                      </a:r>
                      <a:r>
                        <a:rPr lang="en-US" altLang="zh-CN" sz="2400"/>
                        <a:t>(space)</a:t>
                      </a:r>
                      <a:endParaRPr lang="en-US" altLang="zh-CN" sz="2400"/>
                    </a:p>
                  </a:txBody>
                  <a:tcPr anchor="ctr" anchorCtr="0"/>
                </a:tc>
                <a:tc>
                  <a:txBody>
                    <a:bodyPr/>
                    <a:p>
                      <a:pPr algn="ctr">
                        <a:buNone/>
                      </a:pPr>
                      <a:r>
                        <a:rPr lang="en-US" altLang="zh-CN" sz="2400"/>
                        <a:t>32</a:t>
                      </a:r>
                      <a:endParaRPr lang="en-US" altLang="zh-CN" sz="2400"/>
                    </a:p>
                  </a:txBody>
                  <a:tcPr anchor="ctr" anchorCtr="0"/>
                </a:tc>
              </a:tr>
              <a:tr h="381000">
                <a:tc>
                  <a:txBody>
                    <a:bodyPr/>
                    <a:p>
                      <a:pPr algn="ctr">
                        <a:buNone/>
                      </a:pPr>
                      <a:r>
                        <a:rPr lang="zh-CN" altLang="en-US" sz="2400"/>
                        <a:t>斜杠</a:t>
                      </a:r>
                      <a:r>
                        <a:rPr lang="en-US" altLang="zh-CN" sz="2400"/>
                        <a:t>( / )</a:t>
                      </a:r>
                      <a:endParaRPr lang="en-US" altLang="zh-CN" sz="2400"/>
                    </a:p>
                  </a:txBody>
                  <a:tcPr anchor="ctr" anchorCtr="0"/>
                </a:tc>
                <a:tc>
                  <a:txBody>
                    <a:bodyPr/>
                    <a:p>
                      <a:pPr algn="ctr">
                        <a:buNone/>
                      </a:pPr>
                      <a:r>
                        <a:rPr lang="en-US" altLang="zh-CN" sz="2400"/>
                        <a:t>47</a:t>
                      </a:r>
                      <a:endParaRPr lang="en-US" altLang="zh-CN" sz="2400"/>
                    </a:p>
                  </a:txBody>
                  <a:tcPr anchor="ctr" anchorCtr="0"/>
                </a:tc>
              </a:tr>
              <a:tr h="457200">
                <a:tc>
                  <a:txBody>
                    <a:bodyPr/>
                    <a:p>
                      <a:pPr algn="ctr">
                        <a:buNone/>
                      </a:pPr>
                      <a:r>
                        <a:rPr lang="en-US" altLang="zh-CN" sz="2400"/>
                        <a:t>0-9</a:t>
                      </a:r>
                      <a:endParaRPr lang="en-US" altLang="zh-CN" sz="2400"/>
                    </a:p>
                  </a:txBody>
                  <a:tcPr anchor="ctr" anchorCtr="0"/>
                </a:tc>
                <a:tc>
                  <a:txBody>
                    <a:bodyPr/>
                    <a:p>
                      <a:pPr algn="ctr">
                        <a:buNone/>
                      </a:pPr>
                      <a:r>
                        <a:rPr lang="en-US" altLang="zh-CN" sz="2400"/>
                        <a:t>48-57</a:t>
                      </a:r>
                      <a:endParaRPr lang="en-US" altLang="zh-CN" sz="2400"/>
                    </a:p>
                  </a:txBody>
                  <a:tcPr anchor="ctr" anchorCtr="0"/>
                </a:tc>
              </a:tr>
            </a:tbl>
          </a:graphicData>
        </a:graphic>
      </p:graphicFrame>
      <p:graphicFrame>
        <p:nvGraphicFramePr>
          <p:cNvPr id="8" name="表格 7"/>
          <p:cNvGraphicFramePr/>
          <p:nvPr/>
        </p:nvGraphicFramePr>
        <p:xfrm>
          <a:off x="6406515" y="3653790"/>
          <a:ext cx="2947035" cy="2286000"/>
        </p:xfrm>
        <a:graphic>
          <a:graphicData uri="http://schemas.openxmlformats.org/drawingml/2006/table">
            <a:tbl>
              <a:tblPr firstRow="1" bandRow="1">
                <a:tableStyleId>{5C22544A-7EE6-4342-B048-85BDC9FD1C3A}</a:tableStyleId>
              </a:tblPr>
              <a:tblGrid>
                <a:gridCol w="1320165"/>
                <a:gridCol w="1626870"/>
              </a:tblGrid>
              <a:tr h="381000">
                <a:tc>
                  <a:txBody>
                    <a:bodyPr/>
                    <a:p>
                      <a:pPr algn="ctr">
                        <a:buNone/>
                      </a:pPr>
                      <a:r>
                        <a:rPr lang="zh-CN" altLang="en-US" sz="2400"/>
                        <a:t>字符</a:t>
                      </a:r>
                      <a:endParaRPr lang="zh-CN" altLang="en-US" sz="2400"/>
                    </a:p>
                  </a:txBody>
                  <a:tcPr anchor="ctr" anchorCtr="0"/>
                </a:tc>
                <a:tc>
                  <a:txBody>
                    <a:bodyPr/>
                    <a:p>
                      <a:pPr algn="ctr">
                        <a:buNone/>
                      </a:pPr>
                      <a:r>
                        <a:rPr lang="en-US" altLang="zh-CN" sz="2400">
                          <a:sym typeface="+mn-ea"/>
                        </a:rPr>
                        <a:t>ASCII</a:t>
                      </a:r>
                      <a:r>
                        <a:rPr lang="zh-CN" altLang="en-US" sz="2400">
                          <a:sym typeface="+mn-ea"/>
                        </a:rPr>
                        <a:t>码值</a:t>
                      </a:r>
                      <a:endParaRPr lang="zh-CN" altLang="en-US" sz="2400"/>
                    </a:p>
                  </a:txBody>
                  <a:tcPr anchor="ctr" anchorCtr="0"/>
                </a:tc>
              </a:tr>
              <a:tr h="381000">
                <a:tc>
                  <a:txBody>
                    <a:bodyPr/>
                    <a:p>
                      <a:pPr algn="ctr">
                        <a:buNone/>
                      </a:pPr>
                      <a:r>
                        <a:rPr lang="zh-CN" altLang="en-US" sz="2400"/>
                        <a:t>冒号</a:t>
                      </a:r>
                      <a:r>
                        <a:rPr lang="en-US" altLang="zh-CN" sz="2400"/>
                        <a:t>(:)</a:t>
                      </a:r>
                      <a:endParaRPr lang="en-US" altLang="zh-CN" sz="2400"/>
                    </a:p>
                  </a:txBody>
                  <a:tcPr anchor="ctr" anchorCtr="0"/>
                </a:tc>
                <a:tc>
                  <a:txBody>
                    <a:bodyPr/>
                    <a:p>
                      <a:pPr algn="ctr">
                        <a:buNone/>
                      </a:pPr>
                      <a:r>
                        <a:rPr lang="en-US" altLang="zh-CN" sz="2400"/>
                        <a:t>58</a:t>
                      </a:r>
                      <a:endParaRPr lang="en-US" altLang="zh-CN" sz="2400"/>
                    </a:p>
                  </a:txBody>
                  <a:tcPr anchor="ctr" anchorCtr="0"/>
                </a:tc>
              </a:tr>
              <a:tr h="381000">
                <a:tc>
                  <a:txBody>
                    <a:bodyPr/>
                    <a:p>
                      <a:pPr algn="ctr">
                        <a:buNone/>
                      </a:pPr>
                      <a:r>
                        <a:rPr lang="en-US" altLang="zh-CN" sz="2400"/>
                        <a:t>@</a:t>
                      </a:r>
                      <a:endParaRPr lang="en-US" altLang="zh-CN" sz="2400"/>
                    </a:p>
                  </a:txBody>
                  <a:tcPr anchor="ctr" anchorCtr="0"/>
                </a:tc>
                <a:tc>
                  <a:txBody>
                    <a:bodyPr/>
                    <a:p>
                      <a:pPr algn="ctr">
                        <a:buNone/>
                      </a:pPr>
                      <a:r>
                        <a:rPr lang="en-US" altLang="zh-CN" sz="2400"/>
                        <a:t>64</a:t>
                      </a:r>
                      <a:endParaRPr lang="en-US" altLang="zh-CN" sz="2400"/>
                    </a:p>
                  </a:txBody>
                  <a:tcPr anchor="ctr" anchorCtr="0"/>
                </a:tc>
              </a:tr>
              <a:tr h="381000">
                <a:tc>
                  <a:txBody>
                    <a:bodyPr/>
                    <a:p>
                      <a:pPr algn="ctr">
                        <a:buNone/>
                      </a:pPr>
                      <a:r>
                        <a:rPr lang="en-US" altLang="zh-CN" sz="2400"/>
                        <a:t>A-</a:t>
                      </a:r>
                      <a:r>
                        <a:rPr lang="en-US" altLang="zh-CN" sz="2400"/>
                        <a:t>Z</a:t>
                      </a:r>
                      <a:endParaRPr lang="en-US" altLang="zh-CN" sz="2400"/>
                    </a:p>
                  </a:txBody>
                  <a:tcPr anchor="ctr" anchorCtr="0"/>
                </a:tc>
                <a:tc>
                  <a:txBody>
                    <a:bodyPr/>
                    <a:p>
                      <a:pPr algn="ctr">
                        <a:buNone/>
                      </a:pPr>
                      <a:r>
                        <a:rPr lang="en-US" altLang="zh-CN" sz="2400"/>
                        <a:t>65-90</a:t>
                      </a:r>
                      <a:endParaRPr lang="en-US" altLang="zh-CN" sz="2400"/>
                    </a:p>
                  </a:txBody>
                  <a:tcPr anchor="ctr" anchorCtr="0"/>
                </a:tc>
              </a:tr>
              <a:tr h="457200">
                <a:tc>
                  <a:txBody>
                    <a:bodyPr/>
                    <a:p>
                      <a:pPr algn="ctr">
                        <a:buNone/>
                      </a:pPr>
                      <a:r>
                        <a:rPr lang="en-US" altLang="zh-CN" sz="2400"/>
                        <a:t>a-</a:t>
                      </a:r>
                      <a:r>
                        <a:rPr lang="en-US" altLang="zh-CN" sz="2400"/>
                        <a:t>z</a:t>
                      </a:r>
                      <a:endParaRPr lang="en-US" altLang="zh-CN" sz="2400"/>
                    </a:p>
                  </a:txBody>
                  <a:tcPr anchor="ctr" anchorCtr="0"/>
                </a:tc>
                <a:tc>
                  <a:txBody>
                    <a:bodyPr/>
                    <a:p>
                      <a:pPr algn="ctr">
                        <a:buNone/>
                      </a:pPr>
                      <a:r>
                        <a:rPr lang="en-US" altLang="zh-CN" sz="2400"/>
                        <a:t>97-122</a:t>
                      </a:r>
                      <a:endParaRPr lang="en-US" altLang="zh-CN" sz="2400"/>
                    </a:p>
                  </a:txBody>
                  <a:tcPr anchor="ctr" anchorCtr="0"/>
                </a:tc>
              </a:tr>
            </a:tbl>
          </a:graphicData>
        </a:graphic>
      </p:graphicFrame>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内部边界值</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07845" y="11176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08555" y="963930"/>
            <a:ext cx="737489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其他边界值</a:t>
            </a:r>
            <a:r>
              <a:rPr lang="zh-CN" altLang="en-US" sz="2600">
                <a:latin typeface="微软雅黑" charset="-122"/>
                <a:ea typeface="微软雅黑" charset="-122"/>
                <a:sym typeface="+mn-ea"/>
              </a:rPr>
              <a:t>检验：</a:t>
            </a:r>
            <a:endParaRPr lang="zh-CN" altLang="en-US" sz="2600">
              <a:latin typeface="微软雅黑" charset="-122"/>
              <a:ea typeface="微软雅黑" charset="-122"/>
              <a:sym typeface="+mn-ea"/>
            </a:endParaRPr>
          </a:p>
        </p:txBody>
      </p:sp>
      <p:sp>
        <p:nvSpPr>
          <p:cNvPr id="5" name="文本框 4"/>
          <p:cNvSpPr txBox="1"/>
          <p:nvPr/>
        </p:nvSpPr>
        <p:spPr>
          <a:xfrm>
            <a:off x="2525395" y="1655445"/>
            <a:ext cx="7374890" cy="189166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在不同的行业领域，依据硬件和软件的标准不同而具有各自特定的边界值。如下列出部分手机相关的</a:t>
            </a:r>
            <a:r>
              <a:rPr lang="zh-CN" altLang="en-US" sz="2600">
                <a:latin typeface="微软雅黑" charset="-122"/>
                <a:ea typeface="微软雅黑" charset="-122"/>
                <a:sym typeface="+mn-ea"/>
              </a:rPr>
              <a:t>边界值</a:t>
            </a:r>
            <a:endParaRPr lang="zh-CN" altLang="en-US" sz="2600">
              <a:latin typeface="微软雅黑" charset="-122"/>
              <a:ea typeface="微软雅黑" charset="-122"/>
              <a:sym typeface="+mn-ea"/>
            </a:endParaRPr>
          </a:p>
        </p:txBody>
      </p:sp>
      <p:graphicFrame>
        <p:nvGraphicFramePr>
          <p:cNvPr id="8" name="表格 7"/>
          <p:cNvGraphicFramePr/>
          <p:nvPr/>
        </p:nvGraphicFramePr>
        <p:xfrm>
          <a:off x="1609725" y="3547110"/>
          <a:ext cx="8972550" cy="3566160"/>
        </p:xfrm>
        <a:graphic>
          <a:graphicData uri="http://schemas.openxmlformats.org/drawingml/2006/table">
            <a:tbl>
              <a:tblPr firstRow="1" bandRow="1">
                <a:tableStyleId>{5C22544A-7EE6-4342-B048-85BDC9FD1C3A}</a:tableStyleId>
              </a:tblPr>
              <a:tblGrid>
                <a:gridCol w="4267200"/>
                <a:gridCol w="4705350"/>
              </a:tblGrid>
              <a:tr h="381000">
                <a:tc>
                  <a:txBody>
                    <a:bodyPr/>
                    <a:p>
                      <a:pPr algn="ctr">
                        <a:buNone/>
                      </a:pPr>
                      <a:r>
                        <a:rPr lang="zh-CN" altLang="en-US" sz="2400"/>
                        <a:t>硬件</a:t>
                      </a:r>
                      <a:r>
                        <a:rPr lang="zh-CN" altLang="en-US" sz="2400"/>
                        <a:t>设备</a:t>
                      </a:r>
                      <a:endParaRPr lang="zh-CN" altLang="en-US" sz="2400"/>
                    </a:p>
                  </a:txBody>
                  <a:tcPr anchor="ctr" anchorCtr="0"/>
                </a:tc>
                <a:tc>
                  <a:txBody>
                    <a:bodyPr/>
                    <a:p>
                      <a:pPr algn="ctr">
                        <a:buNone/>
                      </a:pPr>
                      <a:r>
                        <a:rPr lang="zh-CN" altLang="en-US" sz="2400"/>
                        <a:t>范围或值</a:t>
                      </a:r>
                      <a:endParaRPr lang="zh-CN" altLang="en-US" sz="2400"/>
                    </a:p>
                  </a:txBody>
                  <a:tcPr anchor="ctr" anchorCtr="0"/>
                </a:tc>
              </a:tr>
              <a:tr h="381000">
                <a:tc>
                  <a:txBody>
                    <a:bodyPr/>
                    <a:p>
                      <a:pPr algn="ctr">
                        <a:buNone/>
                      </a:pPr>
                      <a:r>
                        <a:rPr lang="zh-CN" altLang="en-US" sz="2400"/>
                        <a:t>手机锂电池</a:t>
                      </a:r>
                      <a:r>
                        <a:rPr lang="zh-CN" altLang="en-US" sz="2400"/>
                        <a:t>电压</a:t>
                      </a:r>
                      <a:endParaRPr lang="zh-CN" altLang="en-US" sz="2400"/>
                    </a:p>
                  </a:txBody>
                  <a:tcPr anchor="ctr" anchorCtr="0"/>
                </a:tc>
                <a:tc>
                  <a:txBody>
                    <a:bodyPr/>
                    <a:p>
                      <a:pPr algn="ctr">
                        <a:buNone/>
                      </a:pPr>
                      <a:endParaRPr lang="zh-CN" altLang="en-US" sz="2400"/>
                    </a:p>
                    <a:p>
                      <a:pPr algn="ctr">
                        <a:buNone/>
                      </a:pPr>
                      <a:r>
                        <a:rPr lang="zh-CN" altLang="en-US" sz="2400"/>
                        <a:t>工作电压：</a:t>
                      </a:r>
                      <a:r>
                        <a:rPr lang="en-US" altLang="zh-CN" sz="2400"/>
                        <a:t>3.6V </a:t>
                      </a:r>
                      <a:r>
                        <a:rPr lang="zh-CN" altLang="en-US" sz="2400"/>
                        <a:t>～</a:t>
                      </a:r>
                      <a:r>
                        <a:rPr lang="en-US" altLang="zh-CN" sz="2400"/>
                        <a:t> 4.2</a:t>
                      </a:r>
                      <a:r>
                        <a:rPr lang="en-US" altLang="zh-CN" sz="2400"/>
                        <a:t>V</a:t>
                      </a:r>
                      <a:endParaRPr lang="en-US" altLang="zh-CN" sz="2400"/>
                    </a:p>
                    <a:p>
                      <a:pPr algn="ctr">
                        <a:buNone/>
                      </a:pPr>
                      <a:r>
                        <a:rPr lang="zh-CN" altLang="en-US" sz="2400"/>
                        <a:t>保护电压：</a:t>
                      </a:r>
                      <a:r>
                        <a:rPr lang="en-US" altLang="zh-CN" sz="2400"/>
                        <a:t>2.5</a:t>
                      </a:r>
                      <a:r>
                        <a:rPr lang="zh-CN" altLang="en-US" sz="2400"/>
                        <a:t>～</a:t>
                      </a:r>
                      <a:r>
                        <a:rPr lang="en-US" altLang="zh-CN" sz="2400"/>
                        <a:t>3V</a:t>
                      </a:r>
                      <a:r>
                        <a:rPr lang="zh-CN" altLang="en-US" sz="2400"/>
                        <a:t>不等</a:t>
                      </a:r>
                      <a:endParaRPr lang="zh-CN" altLang="en-US" sz="2400"/>
                    </a:p>
                    <a:p>
                      <a:pPr algn="ctr">
                        <a:buNone/>
                      </a:pPr>
                      <a:endParaRPr lang="zh-CN" altLang="en-US" sz="2400"/>
                    </a:p>
                  </a:txBody>
                  <a:tcPr anchor="ctr" anchorCtr="0"/>
                </a:tc>
              </a:tr>
              <a:tr h="457200">
                <a:tc>
                  <a:txBody>
                    <a:bodyPr/>
                    <a:p>
                      <a:pPr algn="ctr">
                        <a:buNone/>
                      </a:pPr>
                      <a:r>
                        <a:rPr lang="zh-CN" altLang="en-US" sz="2400"/>
                        <a:t>手机正常使用</a:t>
                      </a:r>
                      <a:r>
                        <a:rPr lang="zh-CN" altLang="en-US" sz="2400"/>
                        <a:t>温度</a:t>
                      </a:r>
                      <a:endParaRPr lang="zh-CN" altLang="en-US" sz="2400"/>
                    </a:p>
                  </a:txBody>
                  <a:tcPr anchor="ctr" anchorCtr="0"/>
                </a:tc>
                <a:tc>
                  <a:txBody>
                    <a:bodyPr/>
                    <a:p>
                      <a:pPr algn="ctr">
                        <a:buNone/>
                      </a:pPr>
                      <a:endParaRPr lang="en-US" sz="2400">
                        <a:latin typeface="微软雅黑" charset="0"/>
                        <a:ea typeface="微软雅黑" charset="0"/>
                        <a:cs typeface="微软雅黑" charset="0"/>
                      </a:endParaRPr>
                    </a:p>
                    <a:p>
                      <a:pPr algn="ctr">
                        <a:buNone/>
                      </a:pPr>
                      <a:r>
                        <a:rPr lang="en-US" sz="2400">
                          <a:latin typeface="微软雅黑" charset="0"/>
                          <a:ea typeface="微软雅黑" charset="0"/>
                          <a:cs typeface="微软雅黑" charset="0"/>
                        </a:rPr>
                        <a:t>-25℃ </a:t>
                      </a:r>
                      <a:r>
                        <a:rPr lang="zh-CN" altLang="en-US" sz="2400">
                          <a:latin typeface="微软雅黑" charset="0"/>
                          <a:ea typeface="微软雅黑" charset="0"/>
                          <a:cs typeface="微软雅黑" charset="0"/>
                        </a:rPr>
                        <a:t>～</a:t>
                      </a:r>
                      <a:r>
                        <a:rPr lang="en-US" altLang="zh-CN" sz="2400">
                          <a:latin typeface="微软雅黑" charset="0"/>
                          <a:ea typeface="微软雅黑" charset="0"/>
                          <a:cs typeface="微软雅黑" charset="0"/>
                        </a:rPr>
                        <a:t> +60℃</a:t>
                      </a:r>
                      <a:endParaRPr lang="en-US" altLang="zh-CN" sz="2400">
                        <a:latin typeface="微软雅黑" charset="0"/>
                        <a:ea typeface="微软雅黑" charset="0"/>
                        <a:cs typeface="微软雅黑" charset="0"/>
                      </a:endParaRPr>
                    </a:p>
                    <a:p>
                      <a:pPr algn="ctr">
                        <a:buNone/>
                      </a:pPr>
                      <a:endParaRPr lang="en-US" altLang="zh-CN" sz="2400">
                        <a:latin typeface="微软雅黑" charset="0"/>
                        <a:ea typeface="微软雅黑" charset="0"/>
                        <a:cs typeface="微软雅黑" charset="0"/>
                      </a:endParaRPr>
                    </a:p>
                  </a:txBody>
                  <a:tcPr anchor="ctr" anchorCtr="0"/>
                </a:tc>
              </a:tr>
            </a:tbl>
          </a:graphicData>
        </a:graphic>
      </p:graphicFrame>
    </p:spTree>
  </p:cSld>
  <p:clrMapOvr>
    <a:masterClrMapping/>
  </p:clrMapOvr>
  <p:transition advTm="36034"/>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边界值数据</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类型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4921250" y="6212840"/>
            <a:ext cx="2350135" cy="64516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400">
                <a:latin typeface="微软雅黑" charset="-122"/>
                <a:ea typeface="微软雅黑" charset="-122"/>
                <a:sym typeface="+mn-ea"/>
              </a:rPr>
              <a:t>几种边界值情况</a:t>
            </a:r>
            <a:endParaRPr lang="zh-CN" altLang="en-US" sz="2400">
              <a:latin typeface="微软雅黑" charset="-122"/>
              <a:ea typeface="微软雅黑" charset="-122"/>
              <a:sym typeface="+mn-ea"/>
            </a:endParaRPr>
          </a:p>
        </p:txBody>
      </p:sp>
      <p:graphicFrame>
        <p:nvGraphicFramePr>
          <p:cNvPr id="11" name="表格 10"/>
          <p:cNvGraphicFramePr/>
          <p:nvPr/>
        </p:nvGraphicFramePr>
        <p:xfrm>
          <a:off x="897255" y="815975"/>
          <a:ext cx="10477500" cy="5882640"/>
        </p:xfrm>
        <a:graphic>
          <a:graphicData uri="http://schemas.openxmlformats.org/drawingml/2006/table">
            <a:tbl>
              <a:tblPr firstRow="1" bandRow="1">
                <a:tableStyleId>{5C22544A-7EE6-4342-B048-85BDC9FD1C3A}</a:tableStyleId>
              </a:tblPr>
              <a:tblGrid>
                <a:gridCol w="1355090"/>
                <a:gridCol w="4057015"/>
                <a:gridCol w="5065395"/>
              </a:tblGrid>
              <a:tr h="381000">
                <a:tc>
                  <a:txBody>
                    <a:bodyPr/>
                    <a:p>
                      <a:pPr algn="ctr">
                        <a:buNone/>
                      </a:pPr>
                      <a:r>
                        <a:rPr lang="zh-CN" altLang="en-US" sz="2600"/>
                        <a:t>项</a:t>
                      </a:r>
                      <a:endParaRPr lang="zh-CN" altLang="en-US" sz="2600"/>
                    </a:p>
                  </a:txBody>
                  <a:tcPr anchor="ctr" anchorCtr="0"/>
                </a:tc>
                <a:tc>
                  <a:txBody>
                    <a:bodyPr/>
                    <a:p>
                      <a:pPr algn="ctr">
                        <a:buNone/>
                      </a:pPr>
                      <a:r>
                        <a:rPr lang="zh-CN" altLang="en-US" sz="2600"/>
                        <a:t>边界值</a:t>
                      </a:r>
                      <a:endParaRPr lang="zh-CN" altLang="en-US" sz="2600"/>
                    </a:p>
                  </a:txBody>
                  <a:tcPr anchor="ctr" anchorCtr="0"/>
                </a:tc>
                <a:tc>
                  <a:txBody>
                    <a:bodyPr/>
                    <a:p>
                      <a:pPr algn="ctr">
                        <a:buNone/>
                      </a:pPr>
                      <a:r>
                        <a:rPr lang="zh-CN" altLang="en-US" sz="2600"/>
                        <a:t>测试用例的设计思路</a:t>
                      </a:r>
                      <a:endParaRPr lang="zh-CN" altLang="en-US" sz="2600"/>
                    </a:p>
                  </a:txBody>
                  <a:tcPr anchor="ctr" anchorCtr="0"/>
                </a:tc>
              </a:tr>
              <a:tr h="2286000">
                <a:tc>
                  <a:txBody>
                    <a:bodyPr/>
                    <a:p>
                      <a:pPr algn="ctr">
                        <a:buNone/>
                      </a:pPr>
                      <a:r>
                        <a:rPr lang="zh-CN" altLang="en-US" sz="2400"/>
                        <a:t>字符</a:t>
                      </a:r>
                      <a:endParaRPr lang="zh-CN" altLang="en-US" sz="2400"/>
                    </a:p>
                  </a:txBody>
                  <a:tcPr anchor="ctr" anchorCtr="0"/>
                </a:tc>
                <a:tc>
                  <a:txBody>
                    <a:bodyPr/>
                    <a:p>
                      <a:pPr algn="l">
                        <a:buNone/>
                      </a:pPr>
                      <a:r>
                        <a:rPr lang="zh-CN" altLang="en-US" sz="2400"/>
                        <a:t>起始</a:t>
                      </a:r>
                      <a:r>
                        <a:rPr lang="en-US" altLang="zh-CN" sz="2400"/>
                        <a:t>-1</a:t>
                      </a:r>
                      <a:r>
                        <a:rPr lang="zh-CN" altLang="en-US" sz="2400"/>
                        <a:t>个字符</a:t>
                      </a:r>
                      <a:r>
                        <a:rPr lang="en-US" altLang="zh-CN" sz="2400"/>
                        <a:t>/</a:t>
                      </a:r>
                      <a:r>
                        <a:rPr lang="zh-CN" altLang="en-US" sz="2400"/>
                        <a:t>结束</a:t>
                      </a:r>
                      <a:r>
                        <a:rPr lang="en-US" altLang="zh-CN" sz="2400"/>
                        <a:t>+1</a:t>
                      </a:r>
                      <a:r>
                        <a:rPr lang="zh-CN" altLang="en-US" sz="2400"/>
                        <a:t>个字符</a:t>
                      </a:r>
                      <a:endParaRPr lang="zh-CN" altLang="en-US" sz="2400"/>
                    </a:p>
                  </a:txBody>
                  <a:tcPr anchor="ctr" anchorCtr="0"/>
                </a:tc>
                <a:tc>
                  <a:txBody>
                    <a:bodyPr/>
                    <a:p>
                      <a:pPr algn="l">
                        <a:buNone/>
                      </a:pPr>
                      <a:endParaRPr lang="zh-CN" altLang="en-US" sz="2400"/>
                    </a:p>
                  </a:txBody>
                  <a:tcPr anchor="ctr" anchorCtr="0"/>
                </a:tc>
              </a:tr>
              <a:tr h="381000">
                <a:tc>
                  <a:txBody>
                    <a:bodyPr/>
                    <a:p>
                      <a:pPr algn="ctr">
                        <a:buNone/>
                      </a:pPr>
                      <a:r>
                        <a:rPr lang="zh-CN" altLang="en-US" sz="2400"/>
                        <a:t>数值</a:t>
                      </a:r>
                      <a:endParaRPr lang="zh-CN" altLang="en-US" sz="2400"/>
                    </a:p>
                  </a:txBody>
                  <a:tcPr anchor="ctr" anchorCtr="0"/>
                </a:tc>
                <a:tc>
                  <a:txBody>
                    <a:bodyPr/>
                    <a:p>
                      <a:pPr algn="l">
                        <a:buNone/>
                      </a:pPr>
                      <a:r>
                        <a:rPr lang="zh-CN" altLang="en-US" sz="2400"/>
                        <a:t>最小值</a:t>
                      </a:r>
                      <a:r>
                        <a:rPr lang="en-US" altLang="zh-CN" sz="2400"/>
                        <a:t>-1/</a:t>
                      </a:r>
                      <a:r>
                        <a:rPr lang="zh-CN" altLang="en-US" sz="2400"/>
                        <a:t>最大值</a:t>
                      </a:r>
                      <a:r>
                        <a:rPr lang="en-US" altLang="zh-CN" sz="2400"/>
                        <a:t>+1</a:t>
                      </a:r>
                      <a:endParaRPr lang="en-US" altLang="zh-CN" sz="2400"/>
                    </a:p>
                  </a:txBody>
                  <a:tcPr anchor="ctr" anchorCtr="0"/>
                </a:tc>
                <a:tc>
                  <a:txBody>
                    <a:bodyPr/>
                    <a:p>
                      <a:pPr algn="l">
                        <a:buNone/>
                      </a:pPr>
                      <a:endParaRPr lang="zh-CN" altLang="en-US" sz="2400"/>
                    </a:p>
                    <a:p>
                      <a:pPr algn="l">
                        <a:buNone/>
                      </a:pPr>
                      <a:endParaRPr lang="zh-CN" altLang="en-US" sz="2400"/>
                    </a:p>
                    <a:p>
                      <a:pPr algn="l">
                        <a:buNone/>
                      </a:pPr>
                      <a:endParaRPr lang="zh-CN" altLang="en-US" sz="2400"/>
                    </a:p>
                    <a:p>
                      <a:pPr algn="l">
                        <a:buNone/>
                      </a:pPr>
                      <a:endParaRPr lang="zh-CN" altLang="en-US" sz="2400"/>
                    </a:p>
                    <a:p>
                      <a:pPr algn="l">
                        <a:buNone/>
                      </a:pPr>
                      <a:endParaRPr lang="zh-CN" altLang="en-US" sz="2400"/>
                    </a:p>
                  </a:txBody>
                  <a:tcPr anchor="ctr" anchorCtr="0"/>
                </a:tc>
              </a:tr>
              <a:tr h="822960">
                <a:tc>
                  <a:txBody>
                    <a:bodyPr/>
                    <a:p>
                      <a:pPr algn="ctr">
                        <a:buNone/>
                      </a:pPr>
                      <a:r>
                        <a:rPr lang="zh-CN" altLang="en-US" sz="2400"/>
                        <a:t>空间</a:t>
                      </a:r>
                      <a:endParaRPr lang="zh-CN" altLang="en-US" sz="2400"/>
                    </a:p>
                  </a:txBody>
                  <a:tcPr anchor="ctr" anchorCtr="0"/>
                </a:tc>
                <a:tc>
                  <a:txBody>
                    <a:bodyPr/>
                    <a:p>
                      <a:pPr algn="l">
                        <a:buNone/>
                      </a:pPr>
                      <a:r>
                        <a:rPr lang="zh-CN" altLang="en-US" sz="2400"/>
                        <a:t>小于空余空间一点</a:t>
                      </a:r>
                      <a:r>
                        <a:rPr lang="en-US" altLang="zh-CN" sz="2400"/>
                        <a:t>/</a:t>
                      </a:r>
                      <a:r>
                        <a:rPr lang="zh-CN" altLang="en-US" sz="2400"/>
                        <a:t>大于空余空间一点</a:t>
                      </a:r>
                      <a:endParaRPr lang="zh-CN" altLang="en-US" sz="2400"/>
                    </a:p>
                  </a:txBody>
                  <a:tcPr anchor="ctr" anchorCtr="0"/>
                </a:tc>
                <a:tc>
                  <a:txBody>
                    <a:bodyPr/>
                    <a:p>
                      <a:pPr algn="l">
                        <a:buNone/>
                      </a:pPr>
                      <a:endParaRPr lang="en-US" altLang="zh-CN" sz="2400"/>
                    </a:p>
                    <a:p>
                      <a:pPr algn="l">
                        <a:buNone/>
                      </a:pPr>
                      <a:endParaRPr lang="en-US" altLang="zh-CN" sz="2400"/>
                    </a:p>
                    <a:p>
                      <a:pPr algn="l">
                        <a:buNone/>
                      </a:pPr>
                      <a:endParaRPr lang="en-US" altLang="zh-CN" sz="2400"/>
                    </a:p>
                  </a:txBody>
                  <a:tcPr anchor="ctr" anchorCtr="0"/>
                </a:tc>
              </a:tr>
            </a:tbl>
          </a:graphicData>
        </a:graphic>
      </p:graphicFrame>
      <p:sp>
        <p:nvSpPr>
          <p:cNvPr id="12" name="文本框 11"/>
          <p:cNvSpPr txBox="1"/>
          <p:nvPr/>
        </p:nvSpPr>
        <p:spPr>
          <a:xfrm>
            <a:off x="6413500" y="1490980"/>
            <a:ext cx="5003800" cy="1938020"/>
          </a:xfrm>
          <a:prstGeom prst="rect">
            <a:avLst/>
          </a:prstGeom>
          <a:noFill/>
        </p:spPr>
        <p:txBody>
          <a:bodyPr wrap="square" rtlCol="0" anchor="t">
            <a:spAutoFit/>
          </a:bodyPr>
          <a:p>
            <a:pPr algn="l">
              <a:buNone/>
            </a:pPr>
            <a:r>
              <a:rPr lang="zh-CN" altLang="en-US" sz="2400">
                <a:sym typeface="+mn-ea"/>
              </a:rPr>
              <a:t>假设一个输入区域允许输入</a:t>
            </a:r>
            <a:r>
              <a:rPr lang="en-US" altLang="zh-CN" sz="2400">
                <a:sym typeface="+mn-ea"/>
              </a:rPr>
              <a:t>1-255</a:t>
            </a:r>
            <a:r>
              <a:rPr lang="zh-CN" altLang="en-US" sz="2400">
                <a:sym typeface="+mn-ea"/>
              </a:rPr>
              <a:t>个字符，输入</a:t>
            </a:r>
            <a:r>
              <a:rPr lang="en-US" altLang="zh-CN" sz="2400">
                <a:sym typeface="+mn-ea"/>
              </a:rPr>
              <a:t>1</a:t>
            </a:r>
            <a:r>
              <a:rPr lang="zh-CN" altLang="en-US" sz="2400">
                <a:sym typeface="+mn-ea"/>
              </a:rPr>
              <a:t>个和</a:t>
            </a:r>
            <a:r>
              <a:rPr lang="en-US" altLang="zh-CN" sz="2400">
                <a:sym typeface="+mn-ea"/>
              </a:rPr>
              <a:t>255</a:t>
            </a:r>
            <a:r>
              <a:rPr lang="zh-CN" altLang="en-US" sz="2400">
                <a:sym typeface="+mn-ea"/>
              </a:rPr>
              <a:t>个字符作为有效等价类；输入</a:t>
            </a:r>
            <a:r>
              <a:rPr lang="en-US" altLang="zh-CN" sz="2400">
                <a:sym typeface="+mn-ea"/>
              </a:rPr>
              <a:t>0</a:t>
            </a:r>
            <a:r>
              <a:rPr lang="zh-CN" altLang="en-US" sz="2400">
                <a:sym typeface="+mn-ea"/>
              </a:rPr>
              <a:t>个和</a:t>
            </a:r>
            <a:r>
              <a:rPr lang="en-US" altLang="zh-CN" sz="2400">
                <a:sym typeface="+mn-ea"/>
              </a:rPr>
              <a:t>256</a:t>
            </a:r>
            <a:r>
              <a:rPr lang="zh-CN" altLang="en-US" sz="2400">
                <a:sym typeface="+mn-ea"/>
              </a:rPr>
              <a:t>个字符作为无效等价类，这几个值都属于边界条件值</a:t>
            </a:r>
            <a:endParaRPr lang="zh-CN" altLang="en-US" sz="2400">
              <a:sym typeface="+mn-ea"/>
            </a:endParaRPr>
          </a:p>
        </p:txBody>
      </p:sp>
      <p:sp>
        <p:nvSpPr>
          <p:cNvPr id="13" name="文本框 12"/>
          <p:cNvSpPr txBox="1"/>
          <p:nvPr/>
        </p:nvSpPr>
        <p:spPr>
          <a:xfrm>
            <a:off x="6370320" y="3579495"/>
            <a:ext cx="5004435" cy="1938020"/>
          </a:xfrm>
          <a:prstGeom prst="rect">
            <a:avLst/>
          </a:prstGeom>
          <a:noFill/>
        </p:spPr>
        <p:txBody>
          <a:bodyPr wrap="square" rtlCol="0" anchor="t">
            <a:spAutoFit/>
          </a:bodyPr>
          <a:p>
            <a:pPr algn="l">
              <a:buNone/>
            </a:pPr>
            <a:r>
              <a:rPr lang="zh-CN" altLang="en-US" sz="2400">
                <a:sym typeface="+mn-ea"/>
              </a:rPr>
              <a:t>假设某软件的数据输入域要求输入</a:t>
            </a:r>
            <a:r>
              <a:rPr lang="en-US" altLang="zh-CN" sz="2400">
                <a:sym typeface="+mn-ea"/>
              </a:rPr>
              <a:t>5</a:t>
            </a:r>
            <a:r>
              <a:rPr lang="zh-CN" altLang="en-US" sz="2400">
                <a:sym typeface="+mn-ea"/>
              </a:rPr>
              <a:t>位的数据值，可以使用</a:t>
            </a:r>
            <a:r>
              <a:rPr lang="en-US" altLang="zh-CN" sz="2400">
                <a:sym typeface="+mn-ea"/>
              </a:rPr>
              <a:t>10000</a:t>
            </a:r>
            <a:r>
              <a:rPr lang="zh-CN" altLang="en-US" sz="2400">
                <a:sym typeface="+mn-ea"/>
              </a:rPr>
              <a:t>作为最小值，</a:t>
            </a:r>
            <a:r>
              <a:rPr lang="en-US" altLang="zh-CN" sz="2400">
                <a:sym typeface="+mn-ea"/>
              </a:rPr>
              <a:t>99999</a:t>
            </a:r>
            <a:r>
              <a:rPr lang="zh-CN" altLang="en-US" sz="2400">
                <a:sym typeface="+mn-ea"/>
              </a:rPr>
              <a:t>作为最大值，然后使用刚好小于</a:t>
            </a:r>
            <a:r>
              <a:rPr lang="en-US" altLang="zh-CN" sz="2400">
                <a:sym typeface="+mn-ea"/>
              </a:rPr>
              <a:t>5</a:t>
            </a:r>
            <a:r>
              <a:rPr lang="zh-CN" altLang="en-US" sz="2400">
                <a:sym typeface="+mn-ea"/>
              </a:rPr>
              <a:t>位和大于</a:t>
            </a:r>
            <a:r>
              <a:rPr lang="en-US" altLang="zh-CN" sz="2400">
                <a:sym typeface="+mn-ea"/>
              </a:rPr>
              <a:t>5</a:t>
            </a:r>
            <a:r>
              <a:rPr lang="zh-CN" altLang="en-US" sz="2400">
                <a:sym typeface="+mn-ea"/>
              </a:rPr>
              <a:t>位的数值作为边界值条件</a:t>
            </a:r>
            <a:endParaRPr lang="zh-CN" altLang="en-US" sz="2400">
              <a:sym typeface="+mn-ea"/>
            </a:endParaRPr>
          </a:p>
        </p:txBody>
      </p:sp>
      <p:sp>
        <p:nvSpPr>
          <p:cNvPr id="14" name="文本框 13"/>
          <p:cNvSpPr txBox="1"/>
          <p:nvPr/>
        </p:nvSpPr>
        <p:spPr>
          <a:xfrm>
            <a:off x="6413500" y="5526405"/>
            <a:ext cx="4800600" cy="1198880"/>
          </a:xfrm>
          <a:prstGeom prst="rect">
            <a:avLst/>
          </a:prstGeom>
          <a:noFill/>
        </p:spPr>
        <p:txBody>
          <a:bodyPr wrap="square" rtlCol="0" anchor="t">
            <a:spAutoFit/>
          </a:bodyPr>
          <a:p>
            <a:pPr algn="l">
              <a:buNone/>
            </a:pPr>
            <a:r>
              <a:rPr lang="zh-CN" altLang="en-US" sz="2400">
                <a:sym typeface="+mn-ea"/>
              </a:rPr>
              <a:t>假如在</a:t>
            </a:r>
            <a:r>
              <a:rPr lang="en-US" altLang="zh-CN" sz="2400">
                <a:sym typeface="+mn-ea"/>
              </a:rPr>
              <a:t>U</a:t>
            </a:r>
            <a:r>
              <a:rPr lang="zh-CN" altLang="en-US" sz="2400">
                <a:sym typeface="+mn-ea"/>
              </a:rPr>
              <a:t>盘存数据时，使用比磁盘空间大一点（几</a:t>
            </a:r>
            <a:r>
              <a:rPr lang="en-US" altLang="zh-CN" sz="2400">
                <a:sym typeface="+mn-ea"/>
              </a:rPr>
              <a:t>KB</a:t>
            </a:r>
            <a:r>
              <a:rPr lang="zh-CN" altLang="en-US" sz="2400">
                <a:sym typeface="+mn-ea"/>
              </a:rPr>
              <a:t>）的文件作为边界条件</a:t>
            </a:r>
            <a:endParaRPr lang="zh-CN" altLang="en-US" sz="2400">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32805" y="3531235"/>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黑盒测试</a:t>
            </a:r>
            <a:r>
              <a:rPr lang="zh-CN" altLang="en-US" sz="4000" dirty="0">
                <a:solidFill>
                  <a:schemeClr val="tx1"/>
                </a:solidFill>
                <a:latin typeface="微软雅黑" charset="-122"/>
                <a:sym typeface="+mn-ea"/>
              </a:rPr>
              <a:t>概述</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01</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384935"/>
            <a:ext cx="8081645" cy="1383665"/>
          </a:xfrm>
          <a:prstGeom prst="rect">
            <a:avLst/>
          </a:prstGeom>
        </p:spPr>
        <p:txBody>
          <a:bodyPr wrap="square">
            <a:spAutoFit/>
          </a:bodyPr>
          <a:lstStyle/>
          <a:p>
            <a:pPr lvl="0" indent="0" algn="just">
              <a:lnSpc>
                <a:spcPct val="150000"/>
              </a:lnSpc>
              <a:buFont typeface="Arial" panose="020B0704020202020204" pitchFamily="34" charset="0"/>
              <a:buNone/>
            </a:pPr>
            <a:r>
              <a:rPr kumimoji="0" lang="zh-CN" altLang="en-US" sz="2800" b="0" i="0" u="none" strike="noStrike" kern="1200" cap="none" spc="0" normalizeH="0" baseline="0" noProof="0" dirty="0">
                <a:ln>
                  <a:noFill/>
                </a:ln>
                <a:effectLst/>
                <a:uLnTx/>
                <a:uFillTx/>
                <a:latin typeface="微软雅黑" charset="-122"/>
                <a:ea typeface="微软雅黑" charset="-122"/>
              </a:rPr>
              <a:t>使用边界值分析法对学生成绩管理系统中的学生成绩录入模块设计测试用例。</a:t>
            </a:r>
            <a:endParaRPr kumimoji="0" lang="zh-CN" altLang="en-US" sz="2800" b="0" i="0" u="none" strike="noStrike" kern="1200" cap="none" spc="0" normalizeH="0" baseline="0" noProof="0" dirty="0">
              <a:ln>
                <a:noFill/>
              </a:ln>
              <a:effectLst/>
              <a:uLnTx/>
              <a:uFillTx/>
              <a:latin typeface="微软雅黑" charset="-122"/>
              <a:ea typeface="微软雅黑" charset="-122"/>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5748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矩形 8"/>
          <p:cNvSpPr/>
          <p:nvPr/>
        </p:nvSpPr>
        <p:spPr>
          <a:xfrm>
            <a:off x="2305685" y="3103245"/>
            <a:ext cx="2686050" cy="737235"/>
          </a:xfrm>
          <a:prstGeom prst="rect">
            <a:avLst/>
          </a:prstGeom>
        </p:spPr>
        <p:txBody>
          <a:bodyPr wrap="square">
            <a:spAutoFit/>
          </a:bodyPr>
          <a:p>
            <a:pPr lvl="0" indent="0" algn="just">
              <a:lnSpc>
                <a:spcPct val="150000"/>
              </a:lnSpc>
              <a:buFont typeface="Arial" panose="020B0704020202020204" pitchFamily="34" charset="0"/>
              <a:buNone/>
            </a:pPr>
            <a:r>
              <a:rPr kumimoji="0" lang="zh-CN" altLang="en-US" sz="2800" b="0" i="0" u="none" strike="noStrike" kern="1200" cap="none" spc="0" normalizeH="0" baseline="0" noProof="0" dirty="0">
                <a:ln>
                  <a:noFill/>
                </a:ln>
                <a:effectLst/>
                <a:uLnTx/>
                <a:uFillTx/>
                <a:latin typeface="微软雅黑" charset="-122"/>
                <a:ea typeface="微软雅黑" charset="-122"/>
              </a:rPr>
              <a:t>成绩的取值范围：</a:t>
            </a:r>
            <a:endParaRPr kumimoji="0" lang="zh-CN" altLang="en-US" sz="2800" b="0" i="0" u="none" strike="noStrike" kern="1200" cap="none" spc="0" normalizeH="0" baseline="0" noProof="0" dirty="0">
              <a:ln>
                <a:noFill/>
              </a:ln>
              <a:effectLst/>
              <a:uLnTx/>
              <a:uFillTx/>
              <a:latin typeface="微软雅黑" charset="-122"/>
              <a:ea typeface="微软雅黑" charset="-122"/>
            </a:endParaRPr>
          </a:p>
        </p:txBody>
      </p:sp>
      <p:sp>
        <p:nvSpPr>
          <p:cNvPr id="23" name="矩形 22"/>
          <p:cNvSpPr/>
          <p:nvPr/>
        </p:nvSpPr>
        <p:spPr>
          <a:xfrm>
            <a:off x="2305685" y="4121150"/>
            <a:ext cx="8081645" cy="737235"/>
          </a:xfrm>
          <a:prstGeom prst="rect">
            <a:avLst/>
          </a:prstGeom>
        </p:spPr>
        <p:txBody>
          <a:bodyPr wrap="square">
            <a:spAutoFit/>
          </a:bodyPr>
          <a:p>
            <a:pPr lvl="0" indent="0" algn="just">
              <a:lnSpc>
                <a:spcPct val="150000"/>
              </a:lnSpc>
              <a:buFont typeface="Arial" panose="020B0704020202020204" pitchFamily="34" charset="0"/>
              <a:buNone/>
            </a:pPr>
            <a:r>
              <a:rPr kumimoji="0" lang="zh-CN" altLang="en-US" sz="2800" b="0" i="0" u="none" strike="noStrike" kern="1200" cap="none" spc="0" normalizeH="0" baseline="0" noProof="0" dirty="0">
                <a:ln>
                  <a:noFill/>
                </a:ln>
                <a:effectLst/>
                <a:uLnTx/>
                <a:uFillTx/>
                <a:latin typeface="微软雅黑" charset="-122"/>
                <a:ea typeface="微软雅黑" charset="-122"/>
              </a:rPr>
              <a:t>成绩的边界：</a:t>
            </a:r>
            <a:endParaRPr kumimoji="0" lang="en-US" altLang="zh-CN" sz="2800" b="0" i="0" u="none" strike="noStrike" kern="1200" cap="none" spc="0" normalizeH="0" baseline="0" noProof="0" dirty="0">
              <a:ln>
                <a:noFill/>
              </a:ln>
              <a:effectLst/>
              <a:uLnTx/>
              <a:uFillTx/>
              <a:latin typeface="微软雅黑" charset="-122"/>
              <a:ea typeface="微软雅黑" charset="-122"/>
            </a:endParaRPr>
          </a:p>
        </p:txBody>
      </p:sp>
      <p:sp>
        <p:nvSpPr>
          <p:cNvPr id="24" name="文本框 23"/>
          <p:cNvSpPr txBox="1"/>
          <p:nvPr/>
        </p:nvSpPr>
        <p:spPr>
          <a:xfrm>
            <a:off x="5122545" y="3103245"/>
            <a:ext cx="609600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en-US" altLang="zh-CN" sz="2800" noProof="0" dirty="0">
                <a:ln>
                  <a:noFill/>
                </a:ln>
                <a:effectLst/>
                <a:uLnTx/>
                <a:uFillTx/>
                <a:latin typeface="微软雅黑" charset="-122"/>
                <a:ea typeface="微软雅黑" charset="-122"/>
                <a:sym typeface="+mn-ea"/>
              </a:rPr>
              <a:t>0</a:t>
            </a:r>
            <a:r>
              <a:rPr lang="zh-CN" altLang="en-US" sz="2800" noProof="0" dirty="0">
                <a:ln>
                  <a:noFill/>
                </a:ln>
                <a:effectLst/>
                <a:uLnTx/>
                <a:uFillTx/>
                <a:latin typeface="微软雅黑" charset="-122"/>
                <a:ea typeface="微软雅黑" charset="-122"/>
                <a:sym typeface="+mn-ea"/>
              </a:rPr>
              <a:t>～</a:t>
            </a:r>
            <a:r>
              <a:rPr lang="en-US" altLang="zh-CN" sz="2800" noProof="0" dirty="0">
                <a:ln>
                  <a:noFill/>
                </a:ln>
                <a:effectLst/>
                <a:uLnTx/>
                <a:uFillTx/>
                <a:latin typeface="微软雅黑" charset="-122"/>
                <a:ea typeface="微软雅黑" charset="-122"/>
                <a:sym typeface="+mn-ea"/>
              </a:rPr>
              <a:t>100</a:t>
            </a:r>
            <a:r>
              <a:rPr lang="zh-CN" altLang="en-US" sz="2800" noProof="0" dirty="0">
                <a:ln>
                  <a:noFill/>
                </a:ln>
                <a:effectLst/>
                <a:uLnTx/>
                <a:uFillTx/>
                <a:latin typeface="微软雅黑" charset="-122"/>
                <a:ea typeface="微软雅黑" charset="-122"/>
                <a:sym typeface="+mn-ea"/>
              </a:rPr>
              <a:t>之间的整数</a:t>
            </a:r>
            <a:endParaRPr lang="zh-CN" altLang="en-US" sz="2800" noProof="0" dirty="0">
              <a:ln>
                <a:noFill/>
              </a:ln>
              <a:effectLst/>
              <a:uLnTx/>
              <a:uFillTx/>
              <a:latin typeface="微软雅黑" charset="-122"/>
              <a:ea typeface="微软雅黑" charset="-122"/>
              <a:sym typeface="+mn-ea"/>
            </a:endParaRPr>
          </a:p>
        </p:txBody>
      </p:sp>
      <p:sp>
        <p:nvSpPr>
          <p:cNvPr id="25" name="文本框 24"/>
          <p:cNvSpPr txBox="1"/>
          <p:nvPr/>
        </p:nvSpPr>
        <p:spPr>
          <a:xfrm>
            <a:off x="4525010" y="4121150"/>
            <a:ext cx="609600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en-US" altLang="zh-CN" sz="2800" noProof="0" dirty="0">
                <a:ln>
                  <a:noFill/>
                </a:ln>
                <a:effectLst/>
                <a:uLnTx/>
                <a:uFillTx/>
                <a:latin typeface="微软雅黑" charset="-122"/>
                <a:ea typeface="微软雅黑" charset="-122"/>
                <a:sym typeface="+mn-ea"/>
              </a:rPr>
              <a:t>0</a:t>
            </a:r>
            <a:r>
              <a:rPr lang="zh-CN" altLang="en-US" sz="2800" noProof="0" dirty="0">
                <a:ln>
                  <a:noFill/>
                </a:ln>
                <a:effectLst/>
                <a:uLnTx/>
                <a:uFillTx/>
                <a:latin typeface="微软雅黑" charset="-122"/>
                <a:ea typeface="微软雅黑" charset="-122"/>
                <a:sym typeface="+mn-ea"/>
              </a:rPr>
              <a:t>和</a:t>
            </a:r>
            <a:r>
              <a:rPr lang="en-US" altLang="zh-CN" sz="2800" noProof="0" dirty="0">
                <a:ln>
                  <a:noFill/>
                </a:ln>
                <a:effectLst/>
                <a:uLnTx/>
                <a:uFillTx/>
                <a:latin typeface="微软雅黑" charset="-122"/>
                <a:ea typeface="微软雅黑" charset="-122"/>
                <a:sym typeface="+mn-ea"/>
              </a:rPr>
              <a:t>100</a:t>
            </a:r>
            <a:endParaRPr lang="en-US" altLang="zh-CN" sz="2800" noProof="0" dirty="0">
              <a:ln>
                <a:noFill/>
              </a:ln>
              <a:effectLst/>
              <a:uLnTx/>
              <a:uFillTx/>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23" grpId="0"/>
      <p:bldP spid="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98295" y="12090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矩形 8"/>
          <p:cNvSpPr/>
          <p:nvPr/>
        </p:nvSpPr>
        <p:spPr>
          <a:xfrm>
            <a:off x="2181225" y="1046480"/>
            <a:ext cx="7519670" cy="691515"/>
          </a:xfrm>
          <a:prstGeom prst="rect">
            <a:avLst/>
          </a:prstGeom>
        </p:spPr>
        <p:txBody>
          <a:bodyPr wrap="square">
            <a:spAutoFit/>
          </a:bodyPr>
          <a:p>
            <a:pPr lvl="0" indent="0" algn="just">
              <a:lnSpc>
                <a:spcPct val="150000"/>
              </a:lnSpc>
              <a:buFont typeface="Arial" panose="020B0704020202020204" pitchFamily="34" charset="0"/>
              <a:buNone/>
            </a:pPr>
            <a:r>
              <a:rPr kumimoji="0" lang="zh-CN" altLang="en-US" sz="2600" b="0" i="0" u="none" strike="noStrike" kern="1200" cap="none" spc="0" normalizeH="0" baseline="0" noProof="0" dirty="0">
                <a:ln>
                  <a:noFill/>
                </a:ln>
                <a:effectLst/>
                <a:uLnTx/>
                <a:uFillTx/>
                <a:latin typeface="微软雅黑" charset="-122"/>
                <a:ea typeface="微软雅黑" charset="-122"/>
              </a:rPr>
              <a:t>按标准边界值分析，成绩标准</a:t>
            </a:r>
            <a:r>
              <a:rPr kumimoji="0" lang="zh-CN" altLang="en-US" sz="2600" b="0" i="0" u="none" strike="noStrike" kern="1200" cap="none" spc="0" normalizeH="0" baseline="0" noProof="0" dirty="0">
                <a:ln>
                  <a:noFill/>
                </a:ln>
                <a:effectLst/>
                <a:uLnTx/>
                <a:uFillTx/>
                <a:latin typeface="微软雅黑" charset="-122"/>
                <a:ea typeface="微软雅黑" charset="-122"/>
              </a:rPr>
              <a:t>边界测试用例</a:t>
            </a:r>
            <a:r>
              <a:rPr kumimoji="0" lang="zh-CN" altLang="en-US" sz="2600" b="0" i="0" u="none" strike="noStrike" kern="1200" cap="none" spc="0" normalizeH="0" baseline="0" noProof="0" dirty="0">
                <a:ln>
                  <a:noFill/>
                </a:ln>
                <a:effectLst/>
                <a:uLnTx/>
                <a:uFillTx/>
                <a:latin typeface="微软雅黑" charset="-122"/>
                <a:ea typeface="微软雅黑" charset="-122"/>
              </a:rPr>
              <a:t>为：</a:t>
            </a:r>
            <a:endParaRPr kumimoji="0" lang="zh-CN" altLang="en-US" sz="2600" b="0" i="0" u="none" strike="noStrike" kern="1200" cap="none" spc="0" normalizeH="0" baseline="0" noProof="0" dirty="0">
              <a:ln>
                <a:noFill/>
              </a:ln>
              <a:effectLst/>
              <a:uLnTx/>
              <a:uFillTx/>
              <a:latin typeface="微软雅黑" charset="-122"/>
              <a:ea typeface="微软雅黑" charset="-122"/>
            </a:endParaRPr>
          </a:p>
        </p:txBody>
      </p:sp>
      <p:graphicFrame>
        <p:nvGraphicFramePr>
          <p:cNvPr id="3" name="表格 2"/>
          <p:cNvGraphicFramePr/>
          <p:nvPr/>
        </p:nvGraphicFramePr>
        <p:xfrm>
          <a:off x="1273810" y="2081530"/>
          <a:ext cx="9571990" cy="2926080"/>
        </p:xfrm>
        <a:graphic>
          <a:graphicData uri="http://schemas.openxmlformats.org/drawingml/2006/table">
            <a:tbl>
              <a:tblPr firstRow="1" bandRow="1">
                <a:tableStyleId>{5C22544A-7EE6-4342-B048-85BDC9FD1C3A}</a:tableStyleId>
              </a:tblPr>
              <a:tblGrid>
                <a:gridCol w="1422400"/>
                <a:gridCol w="1422400"/>
                <a:gridCol w="1553845"/>
                <a:gridCol w="1466215"/>
                <a:gridCol w="1407795"/>
                <a:gridCol w="2299335"/>
              </a:tblGrid>
              <a:tr h="381000">
                <a:tc>
                  <a:txBody>
                    <a:bodyPr/>
                    <a:p>
                      <a:pPr algn="ctr">
                        <a:buNone/>
                      </a:pPr>
                      <a:r>
                        <a:rPr lang="zh-CN" altLang="en-US" sz="2400"/>
                        <a:t>测试模块</a:t>
                      </a:r>
                      <a:endParaRPr lang="zh-CN" altLang="en-US" sz="2400"/>
                    </a:p>
                  </a:txBody>
                  <a:tcPr anchor="ctr" anchorCtr="0"/>
                </a:tc>
                <a:tc>
                  <a:txBody>
                    <a:bodyPr/>
                    <a:p>
                      <a:pPr algn="ctr">
                        <a:buNone/>
                      </a:pPr>
                      <a:r>
                        <a:rPr lang="zh-CN" altLang="en-US" sz="2400"/>
                        <a:t>测试方法</a:t>
                      </a:r>
                      <a:endParaRPr lang="zh-CN" altLang="en-US" sz="2400"/>
                    </a:p>
                  </a:txBody>
                  <a:tcPr anchor="ctr" anchorCtr="0"/>
                </a:tc>
                <a:tc>
                  <a:txBody>
                    <a:bodyPr/>
                    <a:p>
                      <a:pPr algn="ctr">
                        <a:buNone/>
                      </a:pPr>
                      <a:r>
                        <a:rPr lang="zh-CN" altLang="en-US" sz="2400"/>
                        <a:t>测试区间</a:t>
                      </a:r>
                      <a:endParaRPr lang="zh-CN" altLang="en-US" sz="2400"/>
                    </a:p>
                  </a:txBody>
                  <a:tcPr anchor="ctr" anchorCtr="0"/>
                </a:tc>
                <a:tc>
                  <a:txBody>
                    <a:bodyPr/>
                    <a:p>
                      <a:pPr algn="ctr">
                        <a:buNone/>
                      </a:pPr>
                      <a:r>
                        <a:rPr lang="zh-CN" altLang="en-US" sz="2400"/>
                        <a:t>用例编号</a:t>
                      </a:r>
                      <a:endParaRPr lang="zh-CN" altLang="en-US" sz="2400"/>
                    </a:p>
                  </a:txBody>
                  <a:tcPr anchor="ctr" anchorCtr="0"/>
                </a:tc>
                <a:tc>
                  <a:txBody>
                    <a:bodyPr/>
                    <a:p>
                      <a:pPr algn="ctr">
                        <a:buNone/>
                      </a:pPr>
                      <a:r>
                        <a:rPr lang="zh-CN" altLang="en-US" sz="2400"/>
                        <a:t>预期输入</a:t>
                      </a:r>
                      <a:endParaRPr lang="zh-CN" altLang="en-US" sz="2400"/>
                    </a:p>
                  </a:txBody>
                  <a:tcPr anchor="ctr" anchorCtr="0"/>
                </a:tc>
                <a:tc>
                  <a:txBody>
                    <a:bodyPr/>
                    <a:p>
                      <a:pPr algn="ctr">
                        <a:buNone/>
                      </a:pPr>
                      <a:r>
                        <a:rPr lang="zh-CN" altLang="en-US" sz="2400"/>
                        <a:t>预期输出</a:t>
                      </a:r>
                      <a:endParaRPr lang="zh-CN" altLang="en-US" sz="2400"/>
                    </a:p>
                  </a:txBody>
                  <a:tcPr anchor="ctr" anchorCtr="0"/>
                </a:tc>
              </a:tr>
              <a:tr h="457200">
                <a:tc rowSpan="5">
                  <a:txBody>
                    <a:bodyPr/>
                    <a:p>
                      <a:pPr algn="ctr">
                        <a:buNone/>
                      </a:pPr>
                      <a:r>
                        <a:rPr lang="zh-CN" altLang="en-US" sz="2400"/>
                        <a:t>成绩录入模块</a:t>
                      </a:r>
                      <a:endParaRPr lang="zh-CN" altLang="en-US" sz="2400"/>
                    </a:p>
                  </a:txBody>
                  <a:tcPr anchor="ctr" anchorCtr="0"/>
                </a:tc>
                <a:tc rowSpan="5">
                  <a:txBody>
                    <a:bodyPr/>
                    <a:p>
                      <a:pPr algn="ctr">
                        <a:buNone/>
                      </a:pPr>
                      <a:r>
                        <a:rPr lang="zh-CN" altLang="en-US" sz="2400"/>
                        <a:t>边界值分析法</a:t>
                      </a:r>
                      <a:endParaRPr lang="zh-CN" altLang="en-US" sz="2400"/>
                    </a:p>
                  </a:txBody>
                  <a:tcPr anchor="ctr" anchorCtr="0"/>
                </a:tc>
                <a:tc>
                  <a:txBody>
                    <a:bodyPr/>
                    <a:p>
                      <a:pPr algn="ctr">
                        <a:buNone/>
                      </a:pPr>
                      <a:endParaRPr lang="en-US" altLang="zh-CN" sz="2400"/>
                    </a:p>
                  </a:txBody>
                  <a:tcPr anchor="ctr" anchorCtr="0"/>
                </a:tc>
                <a:tc>
                  <a:txBody>
                    <a:bodyPr/>
                    <a:p>
                      <a:pPr algn="ctr">
                        <a:buNone/>
                      </a:pPr>
                      <a:r>
                        <a:rPr lang="en-US" altLang="zh-CN" sz="2400"/>
                        <a:t>1</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r>
              <a:tr h="381000">
                <a:tc vMerge="1">
                  <a:tcPr/>
                </a:tc>
                <a:tc vMerge="1">
                  <a:tcPr/>
                </a:tc>
                <a:tc>
                  <a:txBody>
                    <a:bodyPr/>
                    <a:p>
                      <a:pPr algn="ctr">
                        <a:buNone/>
                      </a:pPr>
                      <a:endParaRPr lang="zh-CN" altLang="en-US" sz="2400"/>
                    </a:p>
                  </a:txBody>
                  <a:tcPr anchor="ctr" anchorCtr="0"/>
                </a:tc>
                <a:tc>
                  <a:txBody>
                    <a:bodyPr/>
                    <a:p>
                      <a:pPr algn="ctr">
                        <a:buNone/>
                      </a:pPr>
                      <a:r>
                        <a:rPr lang="en-US" altLang="zh-CN" sz="2400"/>
                        <a:t>2</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r h="640080">
                <a:tc vMerge="1">
                  <a:tcPr/>
                </a:tc>
                <a:tc vMerge="1">
                  <a:tcPr/>
                </a:tc>
                <a:tc>
                  <a:txBody>
                    <a:bodyPr/>
                    <a:p>
                      <a:pPr algn="ctr">
                        <a:buNone/>
                      </a:pPr>
                      <a:endParaRPr lang="zh-CN" altLang="en-US" sz="2400"/>
                    </a:p>
                  </a:txBody>
                  <a:tcPr anchor="ctr" anchorCtr="0"/>
                </a:tc>
                <a:tc>
                  <a:txBody>
                    <a:bodyPr/>
                    <a:p>
                      <a:pPr algn="ctr">
                        <a:buNone/>
                      </a:pPr>
                      <a:r>
                        <a:rPr lang="en-US" altLang="zh-CN" sz="2400"/>
                        <a:t>3</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r h="381000">
                <a:tc vMerge="1">
                  <a:tcPr/>
                </a:tc>
                <a:tc vMerge="1">
                  <a:tcPr/>
                </a:tc>
                <a:tc>
                  <a:txBody>
                    <a:bodyPr/>
                    <a:p>
                      <a:pPr algn="ctr">
                        <a:buNone/>
                      </a:pPr>
                      <a:endParaRPr lang="zh-CN" altLang="en-US" sz="2400"/>
                    </a:p>
                  </a:txBody>
                  <a:tcPr anchor="ctr" anchorCtr="0"/>
                </a:tc>
                <a:tc>
                  <a:txBody>
                    <a:bodyPr/>
                    <a:p>
                      <a:pPr algn="ctr">
                        <a:buNone/>
                      </a:pPr>
                      <a:r>
                        <a:rPr lang="en-US" altLang="zh-CN" sz="2400"/>
                        <a:t>4</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r h="457200">
                <a:tc vMerge="1">
                  <a:tcPr/>
                </a:tc>
                <a:tc vMerge="1">
                  <a:tcPr/>
                </a:tc>
                <a:tc>
                  <a:txBody>
                    <a:bodyPr/>
                    <a:p>
                      <a:pPr algn="ctr">
                        <a:buNone/>
                      </a:pPr>
                      <a:endParaRPr lang="zh-CN" altLang="en-US" sz="2400"/>
                    </a:p>
                  </a:txBody>
                  <a:tcPr anchor="ctr" anchorCtr="0"/>
                </a:tc>
                <a:tc>
                  <a:txBody>
                    <a:bodyPr/>
                    <a:p>
                      <a:pPr algn="ctr">
                        <a:buNone/>
                      </a:pPr>
                      <a:r>
                        <a:rPr lang="en-US" altLang="zh-CN" sz="2400"/>
                        <a:t>5</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bl>
          </a:graphicData>
        </a:graphic>
      </p:graphicFrame>
      <p:grpSp>
        <p:nvGrpSpPr>
          <p:cNvPr id="30" name="组合 29"/>
          <p:cNvGrpSpPr/>
          <p:nvPr/>
        </p:nvGrpSpPr>
        <p:grpSpPr>
          <a:xfrm>
            <a:off x="4048760" y="2534285"/>
            <a:ext cx="1728470" cy="2455545"/>
            <a:chOff x="6376" y="3991"/>
            <a:chExt cx="2722" cy="3867"/>
          </a:xfrm>
        </p:grpSpPr>
        <p:sp>
          <p:nvSpPr>
            <p:cNvPr id="5" name="文本框 4"/>
            <p:cNvSpPr txBox="1"/>
            <p:nvPr/>
          </p:nvSpPr>
          <p:spPr>
            <a:xfrm>
              <a:off x="6525" y="3991"/>
              <a:ext cx="2424" cy="725"/>
            </a:xfrm>
            <a:prstGeom prst="rect">
              <a:avLst/>
            </a:prstGeom>
            <a:noFill/>
          </p:spPr>
          <p:txBody>
            <a:bodyPr wrap="square" rtlCol="0" anchor="t">
              <a:spAutoFit/>
            </a:bodyPr>
            <a:p>
              <a:pPr algn="ctr">
                <a:buNone/>
              </a:pPr>
              <a:r>
                <a:rPr lang="zh-CN" altLang="en-US" sz="2400">
                  <a:sym typeface="+mn-ea"/>
                </a:rPr>
                <a:t>等于</a:t>
              </a:r>
              <a:r>
                <a:rPr lang="en-US" altLang="zh-CN" sz="2400">
                  <a:sym typeface="+mn-ea"/>
                </a:rPr>
                <a:t>0</a:t>
              </a:r>
              <a:endParaRPr lang="en-US" altLang="zh-CN" sz="2400">
                <a:sym typeface="+mn-ea"/>
              </a:endParaRPr>
            </a:p>
          </p:txBody>
        </p:sp>
        <p:sp>
          <p:nvSpPr>
            <p:cNvPr id="8" name="文本框 7"/>
            <p:cNvSpPr txBox="1"/>
            <p:nvPr/>
          </p:nvSpPr>
          <p:spPr>
            <a:xfrm>
              <a:off x="6525" y="4716"/>
              <a:ext cx="2424" cy="725"/>
            </a:xfrm>
            <a:prstGeom prst="rect">
              <a:avLst/>
            </a:prstGeom>
            <a:noFill/>
          </p:spPr>
          <p:txBody>
            <a:bodyPr wrap="square" rtlCol="0" anchor="t">
              <a:spAutoFit/>
            </a:bodyPr>
            <a:p>
              <a:pPr algn="ctr">
                <a:buNone/>
              </a:pPr>
              <a:r>
                <a:rPr lang="zh-CN" altLang="en-US" sz="2400">
                  <a:sym typeface="+mn-ea"/>
                </a:rPr>
                <a:t>略大于</a:t>
              </a:r>
              <a:r>
                <a:rPr lang="en-US" altLang="zh-CN" sz="2400">
                  <a:sym typeface="+mn-ea"/>
                </a:rPr>
                <a:t>0</a:t>
              </a:r>
              <a:endParaRPr lang="en-US" altLang="zh-CN" sz="2400">
                <a:sym typeface="+mn-ea"/>
              </a:endParaRPr>
            </a:p>
          </p:txBody>
        </p:sp>
        <p:sp>
          <p:nvSpPr>
            <p:cNvPr id="10" name="文本框 9"/>
            <p:cNvSpPr txBox="1"/>
            <p:nvPr/>
          </p:nvSpPr>
          <p:spPr>
            <a:xfrm>
              <a:off x="6525" y="5491"/>
              <a:ext cx="2424" cy="725"/>
            </a:xfrm>
            <a:prstGeom prst="rect">
              <a:avLst/>
            </a:prstGeom>
            <a:noFill/>
          </p:spPr>
          <p:txBody>
            <a:bodyPr wrap="square" rtlCol="0" anchor="t">
              <a:spAutoFit/>
            </a:bodyPr>
            <a:p>
              <a:pPr algn="ctr">
                <a:buNone/>
              </a:pPr>
              <a:r>
                <a:rPr lang="en-US" altLang="zh-CN" sz="2400">
                  <a:sym typeface="+mn-ea"/>
                </a:rPr>
                <a:t>0</a:t>
              </a:r>
              <a:r>
                <a:rPr lang="zh-CN" altLang="en-US" sz="2400">
                  <a:sym typeface="+mn-ea"/>
                </a:rPr>
                <a:t>～</a:t>
              </a:r>
              <a:r>
                <a:rPr lang="en-US" altLang="zh-CN" sz="2400">
                  <a:sym typeface="+mn-ea"/>
                </a:rPr>
                <a:t>100</a:t>
              </a:r>
              <a:endParaRPr lang="en-US" altLang="zh-CN" sz="2400">
                <a:sym typeface="+mn-ea"/>
              </a:endParaRPr>
            </a:p>
          </p:txBody>
        </p:sp>
        <p:sp>
          <p:nvSpPr>
            <p:cNvPr id="11" name="文本框 10"/>
            <p:cNvSpPr txBox="1"/>
            <p:nvPr/>
          </p:nvSpPr>
          <p:spPr>
            <a:xfrm>
              <a:off x="6376" y="6381"/>
              <a:ext cx="2723" cy="725"/>
            </a:xfrm>
            <a:prstGeom prst="rect">
              <a:avLst/>
            </a:prstGeom>
            <a:noFill/>
          </p:spPr>
          <p:txBody>
            <a:bodyPr wrap="square" rtlCol="0" anchor="t">
              <a:spAutoFit/>
            </a:bodyPr>
            <a:p>
              <a:pPr algn="ctr">
                <a:buNone/>
              </a:pPr>
              <a:r>
                <a:rPr lang="zh-CN" altLang="en-US" sz="2400">
                  <a:sym typeface="+mn-ea"/>
                </a:rPr>
                <a:t>略小于</a:t>
              </a:r>
              <a:r>
                <a:rPr lang="en-US" altLang="zh-CN" sz="2400">
                  <a:sym typeface="+mn-ea"/>
                </a:rPr>
                <a:t>100</a:t>
              </a:r>
              <a:endParaRPr lang="en-US" altLang="zh-CN" sz="2400">
                <a:sym typeface="+mn-ea"/>
              </a:endParaRPr>
            </a:p>
          </p:txBody>
        </p:sp>
        <p:sp>
          <p:nvSpPr>
            <p:cNvPr id="12" name="文本框 11"/>
            <p:cNvSpPr txBox="1"/>
            <p:nvPr/>
          </p:nvSpPr>
          <p:spPr>
            <a:xfrm>
              <a:off x="6376" y="7134"/>
              <a:ext cx="2723" cy="725"/>
            </a:xfrm>
            <a:prstGeom prst="rect">
              <a:avLst/>
            </a:prstGeom>
            <a:noFill/>
          </p:spPr>
          <p:txBody>
            <a:bodyPr wrap="square" rtlCol="0" anchor="t">
              <a:spAutoFit/>
            </a:bodyPr>
            <a:p>
              <a:pPr algn="ctr">
                <a:buNone/>
              </a:pPr>
              <a:r>
                <a:rPr lang="zh-CN" altLang="en-US" sz="2400">
                  <a:sym typeface="+mn-ea"/>
                </a:rPr>
                <a:t>等于</a:t>
              </a:r>
              <a:r>
                <a:rPr lang="en-US" altLang="zh-CN" sz="2400">
                  <a:sym typeface="+mn-ea"/>
                </a:rPr>
                <a:t>100</a:t>
              </a:r>
              <a:endParaRPr lang="en-US" altLang="zh-CN" sz="2400">
                <a:sym typeface="+mn-ea"/>
              </a:endParaRPr>
            </a:p>
          </p:txBody>
        </p:sp>
      </p:grpSp>
      <p:grpSp>
        <p:nvGrpSpPr>
          <p:cNvPr id="19" name="组合 18"/>
          <p:cNvGrpSpPr/>
          <p:nvPr/>
        </p:nvGrpSpPr>
        <p:grpSpPr>
          <a:xfrm>
            <a:off x="8511540" y="2534285"/>
            <a:ext cx="2334260" cy="2471420"/>
            <a:chOff x="13404" y="3991"/>
            <a:chExt cx="3676" cy="3892"/>
          </a:xfrm>
        </p:grpSpPr>
        <p:sp>
          <p:nvSpPr>
            <p:cNvPr id="14" name="文本框 13"/>
            <p:cNvSpPr txBox="1"/>
            <p:nvPr/>
          </p:nvSpPr>
          <p:spPr>
            <a:xfrm>
              <a:off x="13404" y="3991"/>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sp>
          <p:nvSpPr>
            <p:cNvPr id="15" name="文本框 14"/>
            <p:cNvSpPr txBox="1"/>
            <p:nvPr/>
          </p:nvSpPr>
          <p:spPr>
            <a:xfrm>
              <a:off x="13404" y="4766"/>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sp>
          <p:nvSpPr>
            <p:cNvPr id="16" name="文本框 15"/>
            <p:cNvSpPr txBox="1"/>
            <p:nvPr/>
          </p:nvSpPr>
          <p:spPr>
            <a:xfrm>
              <a:off x="13404" y="5656"/>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sp>
          <p:nvSpPr>
            <p:cNvPr id="17" name="文本框 16"/>
            <p:cNvSpPr txBox="1"/>
            <p:nvPr/>
          </p:nvSpPr>
          <p:spPr>
            <a:xfrm>
              <a:off x="13404" y="6370"/>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sp>
          <p:nvSpPr>
            <p:cNvPr id="18" name="文本框 17"/>
            <p:cNvSpPr txBox="1"/>
            <p:nvPr/>
          </p:nvSpPr>
          <p:spPr>
            <a:xfrm>
              <a:off x="13404" y="7159"/>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grpSp>
      <p:graphicFrame>
        <p:nvGraphicFramePr>
          <p:cNvPr id="20" name="表格 19"/>
          <p:cNvGraphicFramePr/>
          <p:nvPr/>
        </p:nvGraphicFramePr>
        <p:xfrm>
          <a:off x="1273810" y="2081530"/>
          <a:ext cx="9571990" cy="457200"/>
        </p:xfrm>
        <a:graphic>
          <a:graphicData uri="http://schemas.openxmlformats.org/drawingml/2006/table">
            <a:tbl>
              <a:tblPr firstRow="1" bandRow="1">
                <a:tableStyleId>{5C22544A-7EE6-4342-B048-85BDC9FD1C3A}</a:tableStyleId>
              </a:tblPr>
              <a:tblGrid>
                <a:gridCol w="1422400"/>
                <a:gridCol w="1422400"/>
                <a:gridCol w="1553845"/>
                <a:gridCol w="1466215"/>
                <a:gridCol w="1407795"/>
                <a:gridCol w="2299335"/>
              </a:tblGrid>
              <a:tr h="381000">
                <a:tc>
                  <a:txBody>
                    <a:bodyPr/>
                    <a:p>
                      <a:pPr algn="ctr">
                        <a:buNone/>
                      </a:pPr>
                      <a:r>
                        <a:rPr lang="zh-CN" altLang="en-US" sz="2400"/>
                        <a:t>测试模块</a:t>
                      </a:r>
                      <a:endParaRPr lang="zh-CN" altLang="en-US" sz="2400"/>
                    </a:p>
                  </a:txBody>
                  <a:tcPr anchor="ctr" anchorCtr="0"/>
                </a:tc>
                <a:tc>
                  <a:txBody>
                    <a:bodyPr/>
                    <a:p>
                      <a:pPr algn="ctr">
                        <a:buNone/>
                      </a:pPr>
                      <a:r>
                        <a:rPr lang="zh-CN" altLang="en-US" sz="2400"/>
                        <a:t>测试方法</a:t>
                      </a:r>
                      <a:endParaRPr lang="zh-CN" altLang="en-US" sz="2400"/>
                    </a:p>
                  </a:txBody>
                  <a:tcPr anchor="ctr" anchorCtr="0"/>
                </a:tc>
                <a:tc>
                  <a:txBody>
                    <a:bodyPr/>
                    <a:p>
                      <a:pPr algn="ctr">
                        <a:buNone/>
                      </a:pPr>
                      <a:r>
                        <a:rPr lang="zh-CN" altLang="en-US" sz="2400"/>
                        <a:t>测试区间</a:t>
                      </a:r>
                      <a:endParaRPr lang="zh-CN" altLang="en-US" sz="2400"/>
                    </a:p>
                  </a:txBody>
                  <a:tcPr anchor="ctr" anchorCtr="0"/>
                </a:tc>
                <a:tc>
                  <a:txBody>
                    <a:bodyPr/>
                    <a:p>
                      <a:pPr algn="ctr">
                        <a:buNone/>
                      </a:pPr>
                      <a:r>
                        <a:rPr lang="zh-CN" altLang="en-US" sz="2400"/>
                        <a:t>用例编号</a:t>
                      </a:r>
                      <a:endParaRPr lang="zh-CN" altLang="en-US" sz="2400"/>
                    </a:p>
                  </a:txBody>
                  <a:tcPr anchor="ctr" anchorCtr="0"/>
                </a:tc>
                <a:tc>
                  <a:txBody>
                    <a:bodyPr/>
                    <a:p>
                      <a:pPr algn="ctr">
                        <a:buNone/>
                      </a:pPr>
                      <a:r>
                        <a:rPr lang="zh-CN" altLang="en-US" sz="2400"/>
                        <a:t>预期输入</a:t>
                      </a:r>
                      <a:endParaRPr lang="zh-CN" altLang="en-US" sz="2400"/>
                    </a:p>
                  </a:txBody>
                  <a:tcPr anchor="ctr" anchorCtr="0"/>
                </a:tc>
                <a:tc>
                  <a:txBody>
                    <a:bodyPr/>
                    <a:p>
                      <a:pPr algn="ctr">
                        <a:buNone/>
                      </a:pPr>
                      <a:r>
                        <a:rPr lang="zh-CN" altLang="en-US" sz="2400"/>
                        <a:t>预期输出</a:t>
                      </a:r>
                      <a:endParaRPr lang="zh-CN" altLang="en-US" sz="2400"/>
                    </a:p>
                  </a:txBody>
                  <a:tcPr anchor="ctr" anchorCtr="0"/>
                </a:tc>
              </a:tr>
            </a:tbl>
          </a:graphicData>
        </a:graphic>
      </p:graphicFrame>
      <p:grpSp>
        <p:nvGrpSpPr>
          <p:cNvPr id="21" name="组合 20"/>
          <p:cNvGrpSpPr/>
          <p:nvPr/>
        </p:nvGrpSpPr>
        <p:grpSpPr>
          <a:xfrm>
            <a:off x="6882130" y="2534285"/>
            <a:ext cx="1729105" cy="2456180"/>
            <a:chOff x="6376" y="3991"/>
            <a:chExt cx="2723" cy="3868"/>
          </a:xfrm>
        </p:grpSpPr>
        <p:sp>
          <p:nvSpPr>
            <p:cNvPr id="22" name="文本框 21"/>
            <p:cNvSpPr txBox="1"/>
            <p:nvPr/>
          </p:nvSpPr>
          <p:spPr>
            <a:xfrm>
              <a:off x="6525" y="3991"/>
              <a:ext cx="2424" cy="725"/>
            </a:xfrm>
            <a:prstGeom prst="rect">
              <a:avLst/>
            </a:prstGeom>
            <a:noFill/>
          </p:spPr>
          <p:txBody>
            <a:bodyPr wrap="square" rtlCol="0" anchor="t">
              <a:spAutoFit/>
            </a:bodyPr>
            <a:p>
              <a:pPr algn="ctr">
                <a:buNone/>
              </a:pPr>
              <a:r>
                <a:rPr lang="en-US" altLang="zh-CN" sz="2400">
                  <a:sym typeface="+mn-ea"/>
                </a:rPr>
                <a:t>0</a:t>
              </a:r>
              <a:endParaRPr lang="en-US" altLang="zh-CN" sz="2400">
                <a:sym typeface="+mn-ea"/>
              </a:endParaRPr>
            </a:p>
          </p:txBody>
        </p:sp>
        <p:sp>
          <p:nvSpPr>
            <p:cNvPr id="26" name="文本框 25"/>
            <p:cNvSpPr txBox="1"/>
            <p:nvPr/>
          </p:nvSpPr>
          <p:spPr>
            <a:xfrm>
              <a:off x="6525" y="4716"/>
              <a:ext cx="2424" cy="725"/>
            </a:xfrm>
            <a:prstGeom prst="rect">
              <a:avLst/>
            </a:prstGeom>
            <a:noFill/>
          </p:spPr>
          <p:txBody>
            <a:bodyPr wrap="square" rtlCol="0" anchor="t">
              <a:spAutoFit/>
            </a:bodyPr>
            <a:p>
              <a:pPr algn="ctr">
                <a:buNone/>
              </a:pPr>
              <a:r>
                <a:rPr lang="en-US" sz="2400">
                  <a:sym typeface="+mn-ea"/>
                </a:rPr>
                <a:t>1</a:t>
              </a:r>
              <a:endParaRPr lang="en-US" sz="2400">
                <a:sym typeface="+mn-ea"/>
              </a:endParaRPr>
            </a:p>
          </p:txBody>
        </p:sp>
        <p:sp>
          <p:nvSpPr>
            <p:cNvPr id="27" name="文本框 26"/>
            <p:cNvSpPr txBox="1"/>
            <p:nvPr/>
          </p:nvSpPr>
          <p:spPr>
            <a:xfrm>
              <a:off x="6525" y="5491"/>
              <a:ext cx="2424" cy="725"/>
            </a:xfrm>
            <a:prstGeom prst="rect">
              <a:avLst/>
            </a:prstGeom>
            <a:noFill/>
          </p:spPr>
          <p:txBody>
            <a:bodyPr wrap="square" rtlCol="0" anchor="t">
              <a:spAutoFit/>
            </a:bodyPr>
            <a:p>
              <a:pPr algn="ctr">
                <a:buNone/>
              </a:pPr>
              <a:r>
                <a:rPr lang="en-US" sz="2400">
                  <a:sym typeface="+mn-ea"/>
                </a:rPr>
                <a:t>60</a:t>
              </a:r>
              <a:endParaRPr lang="en-US" sz="2400">
                <a:sym typeface="+mn-ea"/>
              </a:endParaRPr>
            </a:p>
          </p:txBody>
        </p:sp>
        <p:sp>
          <p:nvSpPr>
            <p:cNvPr id="28" name="文本框 27"/>
            <p:cNvSpPr txBox="1"/>
            <p:nvPr/>
          </p:nvSpPr>
          <p:spPr>
            <a:xfrm>
              <a:off x="6376" y="6381"/>
              <a:ext cx="2723" cy="725"/>
            </a:xfrm>
            <a:prstGeom prst="rect">
              <a:avLst/>
            </a:prstGeom>
            <a:noFill/>
          </p:spPr>
          <p:txBody>
            <a:bodyPr wrap="square" rtlCol="0" anchor="t">
              <a:spAutoFit/>
            </a:bodyPr>
            <a:p>
              <a:pPr algn="ctr">
                <a:buNone/>
              </a:pPr>
              <a:r>
                <a:rPr lang="en-US" sz="2400">
                  <a:sym typeface="+mn-ea"/>
                </a:rPr>
                <a:t>99</a:t>
              </a:r>
              <a:endParaRPr lang="en-US" sz="2400">
                <a:sym typeface="+mn-ea"/>
              </a:endParaRPr>
            </a:p>
          </p:txBody>
        </p:sp>
        <p:sp>
          <p:nvSpPr>
            <p:cNvPr id="29" name="文本框 28"/>
            <p:cNvSpPr txBox="1"/>
            <p:nvPr/>
          </p:nvSpPr>
          <p:spPr>
            <a:xfrm>
              <a:off x="6376" y="7134"/>
              <a:ext cx="2723" cy="725"/>
            </a:xfrm>
            <a:prstGeom prst="rect">
              <a:avLst/>
            </a:prstGeom>
            <a:noFill/>
          </p:spPr>
          <p:txBody>
            <a:bodyPr wrap="square" rtlCol="0" anchor="t">
              <a:spAutoFit/>
            </a:bodyPr>
            <a:p>
              <a:pPr algn="ctr">
                <a:buNone/>
              </a:pPr>
              <a:r>
                <a:rPr lang="en-US" altLang="zh-CN" sz="2400">
                  <a:sym typeface="+mn-ea"/>
                </a:rPr>
                <a:t>100</a:t>
              </a:r>
              <a:endParaRPr lang="en-US" altLang="zh-CN" sz="2400">
                <a:sym typeface="+mn-ea"/>
              </a:endParaRPr>
            </a:p>
          </p:txBody>
        </p:sp>
      </p:gr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par>
                                <p:cTn id="18" presetID="3" presetClass="entr" presetSubtype="1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98295" y="12090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矩形 8"/>
          <p:cNvSpPr/>
          <p:nvPr/>
        </p:nvSpPr>
        <p:spPr>
          <a:xfrm>
            <a:off x="2181225" y="1046480"/>
            <a:ext cx="8307705" cy="691515"/>
          </a:xfrm>
          <a:prstGeom prst="rect">
            <a:avLst/>
          </a:prstGeom>
        </p:spPr>
        <p:txBody>
          <a:bodyPr wrap="square">
            <a:spAutoFit/>
          </a:bodyPr>
          <a:p>
            <a:pPr lvl="0" indent="0" algn="just">
              <a:lnSpc>
                <a:spcPct val="150000"/>
              </a:lnSpc>
              <a:buFont typeface="Arial" panose="020B0704020202020204" pitchFamily="34" charset="0"/>
              <a:buNone/>
            </a:pPr>
            <a:r>
              <a:rPr kumimoji="0" lang="zh-CN" altLang="en-US" sz="2600" b="0" i="0" u="none" strike="noStrike" kern="1200" cap="none" spc="0" normalizeH="0" baseline="0" noProof="0" dirty="0">
                <a:ln>
                  <a:noFill/>
                </a:ln>
                <a:effectLst/>
                <a:uLnTx/>
                <a:uFillTx/>
                <a:latin typeface="微软雅黑" charset="-122"/>
                <a:ea typeface="微软雅黑" charset="-122"/>
              </a:rPr>
              <a:t>按健壮边界值分析，成绩健壮性</a:t>
            </a:r>
            <a:r>
              <a:rPr kumimoji="0" lang="zh-CN" altLang="en-US" sz="2600" b="0" i="0" u="none" strike="noStrike" kern="1200" cap="none" spc="0" normalizeH="0" baseline="0" noProof="0" dirty="0">
                <a:ln>
                  <a:noFill/>
                </a:ln>
                <a:effectLst/>
                <a:uLnTx/>
                <a:uFillTx/>
                <a:latin typeface="微软雅黑" charset="-122"/>
                <a:ea typeface="微软雅黑" charset="-122"/>
              </a:rPr>
              <a:t>边界标准测试用例</a:t>
            </a:r>
            <a:r>
              <a:rPr kumimoji="0" lang="zh-CN" altLang="en-US" sz="2600" b="0" i="0" u="none" strike="noStrike" kern="1200" cap="none" spc="0" normalizeH="0" baseline="0" noProof="0" dirty="0">
                <a:ln>
                  <a:noFill/>
                </a:ln>
                <a:effectLst/>
                <a:uLnTx/>
                <a:uFillTx/>
                <a:latin typeface="微软雅黑" charset="-122"/>
                <a:ea typeface="微软雅黑" charset="-122"/>
              </a:rPr>
              <a:t>为：</a:t>
            </a:r>
            <a:endParaRPr kumimoji="0" lang="zh-CN" altLang="en-US" sz="2600" b="0" i="0" u="none" strike="noStrike" kern="1200" cap="none" spc="0" normalizeH="0" baseline="0" noProof="0" dirty="0">
              <a:ln>
                <a:noFill/>
              </a:ln>
              <a:effectLst/>
              <a:uLnTx/>
              <a:uFillTx/>
              <a:latin typeface="微软雅黑" charset="-122"/>
              <a:ea typeface="微软雅黑" charset="-122"/>
            </a:endParaRPr>
          </a:p>
        </p:txBody>
      </p:sp>
      <p:graphicFrame>
        <p:nvGraphicFramePr>
          <p:cNvPr id="3" name="表格 2"/>
          <p:cNvGraphicFramePr/>
          <p:nvPr/>
        </p:nvGraphicFramePr>
        <p:xfrm>
          <a:off x="1273810" y="2081530"/>
          <a:ext cx="9571990" cy="3840480"/>
        </p:xfrm>
        <a:graphic>
          <a:graphicData uri="http://schemas.openxmlformats.org/drawingml/2006/table">
            <a:tbl>
              <a:tblPr firstRow="1" bandRow="1">
                <a:tableStyleId>{5C22544A-7EE6-4342-B048-85BDC9FD1C3A}</a:tableStyleId>
              </a:tblPr>
              <a:tblGrid>
                <a:gridCol w="1422400"/>
                <a:gridCol w="1422400"/>
                <a:gridCol w="1553845"/>
                <a:gridCol w="1466215"/>
                <a:gridCol w="1407795"/>
                <a:gridCol w="2299335"/>
              </a:tblGrid>
              <a:tr h="381000">
                <a:tc>
                  <a:txBody>
                    <a:bodyPr/>
                    <a:p>
                      <a:pPr algn="ctr">
                        <a:buNone/>
                      </a:pPr>
                      <a:r>
                        <a:rPr lang="zh-CN" altLang="en-US" sz="2400"/>
                        <a:t>测试模块</a:t>
                      </a:r>
                      <a:endParaRPr lang="zh-CN" altLang="en-US" sz="2400"/>
                    </a:p>
                  </a:txBody>
                  <a:tcPr anchor="ctr" anchorCtr="0"/>
                </a:tc>
                <a:tc>
                  <a:txBody>
                    <a:bodyPr/>
                    <a:p>
                      <a:pPr algn="ctr">
                        <a:buNone/>
                      </a:pPr>
                      <a:r>
                        <a:rPr lang="zh-CN" altLang="en-US" sz="2400"/>
                        <a:t>测试方法</a:t>
                      </a:r>
                      <a:endParaRPr lang="zh-CN" altLang="en-US" sz="2400"/>
                    </a:p>
                  </a:txBody>
                  <a:tcPr anchor="ctr" anchorCtr="0"/>
                </a:tc>
                <a:tc>
                  <a:txBody>
                    <a:bodyPr/>
                    <a:p>
                      <a:pPr algn="ctr">
                        <a:buNone/>
                      </a:pPr>
                      <a:r>
                        <a:rPr lang="zh-CN" altLang="en-US" sz="2400"/>
                        <a:t>测试区间</a:t>
                      </a:r>
                      <a:endParaRPr lang="zh-CN" altLang="en-US" sz="2400"/>
                    </a:p>
                  </a:txBody>
                  <a:tcPr anchor="ctr" anchorCtr="0"/>
                </a:tc>
                <a:tc>
                  <a:txBody>
                    <a:bodyPr/>
                    <a:p>
                      <a:pPr algn="ctr">
                        <a:buNone/>
                      </a:pPr>
                      <a:r>
                        <a:rPr lang="zh-CN" altLang="en-US" sz="2400"/>
                        <a:t>用例编号</a:t>
                      </a:r>
                      <a:endParaRPr lang="zh-CN" altLang="en-US" sz="2400"/>
                    </a:p>
                  </a:txBody>
                  <a:tcPr anchor="ctr" anchorCtr="0"/>
                </a:tc>
                <a:tc>
                  <a:txBody>
                    <a:bodyPr/>
                    <a:p>
                      <a:pPr algn="ctr">
                        <a:buNone/>
                      </a:pPr>
                      <a:r>
                        <a:rPr lang="zh-CN" altLang="en-US" sz="2400"/>
                        <a:t>预期输入</a:t>
                      </a:r>
                      <a:endParaRPr lang="zh-CN" altLang="en-US" sz="2400"/>
                    </a:p>
                  </a:txBody>
                  <a:tcPr anchor="ctr" anchorCtr="0"/>
                </a:tc>
                <a:tc>
                  <a:txBody>
                    <a:bodyPr/>
                    <a:p>
                      <a:pPr algn="ctr">
                        <a:buNone/>
                      </a:pPr>
                      <a:r>
                        <a:rPr lang="zh-CN" altLang="en-US" sz="2400"/>
                        <a:t>预期输出</a:t>
                      </a:r>
                      <a:endParaRPr lang="zh-CN" altLang="en-US" sz="2400"/>
                    </a:p>
                  </a:txBody>
                  <a:tcPr anchor="ctr" anchorCtr="0"/>
                </a:tc>
              </a:tr>
              <a:tr h="457200">
                <a:tc rowSpan="7">
                  <a:txBody>
                    <a:bodyPr/>
                    <a:p>
                      <a:pPr algn="ctr">
                        <a:buNone/>
                      </a:pPr>
                      <a:r>
                        <a:rPr lang="zh-CN" altLang="en-US" sz="2400"/>
                        <a:t>成绩录入模块</a:t>
                      </a:r>
                      <a:endParaRPr lang="zh-CN" altLang="en-US" sz="2400"/>
                    </a:p>
                  </a:txBody>
                  <a:tcPr anchor="ctr" anchorCtr="0"/>
                </a:tc>
                <a:tc rowSpan="7">
                  <a:txBody>
                    <a:bodyPr/>
                    <a:p>
                      <a:pPr algn="ctr">
                        <a:buNone/>
                      </a:pPr>
                      <a:r>
                        <a:rPr lang="zh-CN" altLang="en-US" sz="2400"/>
                        <a:t>边界值分析法</a:t>
                      </a:r>
                      <a:endParaRPr lang="zh-CN" altLang="en-US" sz="2400"/>
                    </a:p>
                  </a:txBody>
                  <a:tcPr anchor="ctr" anchorCtr="0"/>
                </a:tc>
                <a:tc>
                  <a:txBody>
                    <a:bodyPr/>
                    <a:p>
                      <a:pPr algn="ctr">
                        <a:buNone/>
                      </a:pPr>
                      <a:endParaRPr lang="en-US" altLang="zh-CN" sz="2400"/>
                    </a:p>
                  </a:txBody>
                  <a:tcPr anchor="ctr" anchorCtr="0"/>
                </a:tc>
                <a:tc>
                  <a:txBody>
                    <a:bodyPr/>
                    <a:p>
                      <a:pPr algn="ctr">
                        <a:buNone/>
                      </a:pPr>
                      <a:r>
                        <a:rPr lang="en-US" altLang="zh-CN" sz="2400"/>
                        <a:t>1</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r>
              <a:tr h="381000">
                <a:tc vMerge="1">
                  <a:tcPr/>
                </a:tc>
                <a:tc vMerge="1">
                  <a:tcPr/>
                </a:tc>
                <a:tc>
                  <a:txBody>
                    <a:bodyPr/>
                    <a:p>
                      <a:pPr algn="ctr">
                        <a:buNone/>
                      </a:pPr>
                      <a:endParaRPr lang="zh-CN" altLang="en-US" sz="2400"/>
                    </a:p>
                  </a:txBody>
                  <a:tcPr anchor="ctr" anchorCtr="0"/>
                </a:tc>
                <a:tc>
                  <a:txBody>
                    <a:bodyPr/>
                    <a:p>
                      <a:pPr algn="ctr">
                        <a:buNone/>
                      </a:pPr>
                      <a:r>
                        <a:rPr lang="en-US" altLang="zh-CN" sz="2400"/>
                        <a:t>2</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r h="640080">
                <a:tc vMerge="1">
                  <a:tcPr/>
                </a:tc>
                <a:tc vMerge="1">
                  <a:tcPr/>
                </a:tc>
                <a:tc>
                  <a:txBody>
                    <a:bodyPr/>
                    <a:p>
                      <a:pPr algn="ctr">
                        <a:buNone/>
                      </a:pPr>
                      <a:endParaRPr lang="zh-CN" altLang="en-US" sz="2400"/>
                    </a:p>
                  </a:txBody>
                  <a:tcPr anchor="ctr" anchorCtr="0"/>
                </a:tc>
                <a:tc>
                  <a:txBody>
                    <a:bodyPr/>
                    <a:p>
                      <a:pPr algn="ctr">
                        <a:buNone/>
                      </a:pPr>
                      <a:r>
                        <a:rPr lang="en-US" altLang="zh-CN" sz="2400"/>
                        <a:t>3</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r h="381000">
                <a:tc vMerge="1">
                  <a:tcPr/>
                </a:tc>
                <a:tc vMerge="1">
                  <a:tcPr/>
                </a:tc>
                <a:tc>
                  <a:txBody>
                    <a:bodyPr/>
                    <a:p>
                      <a:pPr algn="ctr">
                        <a:buNone/>
                      </a:pPr>
                      <a:endParaRPr lang="zh-CN" altLang="en-US" sz="2400"/>
                    </a:p>
                  </a:txBody>
                  <a:tcPr anchor="ctr" anchorCtr="0"/>
                </a:tc>
                <a:tc>
                  <a:txBody>
                    <a:bodyPr/>
                    <a:p>
                      <a:pPr algn="ctr">
                        <a:buNone/>
                      </a:pPr>
                      <a:r>
                        <a:rPr lang="en-US" altLang="zh-CN" sz="2400"/>
                        <a:t>4</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r h="457200">
                <a:tc vMerge="1">
                  <a:tcPr/>
                </a:tc>
                <a:tc vMerge="1">
                  <a:tcPr/>
                </a:tc>
                <a:tc>
                  <a:txBody>
                    <a:bodyPr/>
                    <a:p>
                      <a:pPr algn="ctr">
                        <a:buNone/>
                      </a:pPr>
                      <a:endParaRPr lang="zh-CN" altLang="en-US" sz="2400"/>
                    </a:p>
                  </a:txBody>
                  <a:tcPr anchor="ctr" anchorCtr="0"/>
                </a:tc>
                <a:tc>
                  <a:txBody>
                    <a:bodyPr/>
                    <a:p>
                      <a:pPr algn="ctr">
                        <a:buNone/>
                      </a:pPr>
                      <a:r>
                        <a:rPr lang="en-US" altLang="zh-CN" sz="2400"/>
                        <a:t>5</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r h="457200">
                <a:tc vMerge="1">
                  <a:tcPr/>
                </a:tc>
                <a:tc vMerge="1">
                  <a:tcPr/>
                </a:tc>
                <a:tc>
                  <a:txBody>
                    <a:bodyPr/>
                    <a:p>
                      <a:pPr algn="ctr">
                        <a:buNone/>
                      </a:pPr>
                      <a:endParaRPr lang="zh-CN" altLang="en-US" sz="2400"/>
                    </a:p>
                  </a:txBody>
                  <a:tcPr anchor="ctr" anchorCtr="0"/>
                </a:tc>
                <a:tc>
                  <a:txBody>
                    <a:bodyPr/>
                    <a:p>
                      <a:pPr algn="ctr">
                        <a:buNone/>
                      </a:pPr>
                      <a:r>
                        <a:rPr lang="en-US" altLang="zh-CN" sz="2400"/>
                        <a:t>6</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r h="457200">
                <a:tc vMerge="1">
                  <a:tcPr/>
                </a:tc>
                <a:tc vMerge="1">
                  <a:tcPr/>
                </a:tc>
                <a:tc>
                  <a:txBody>
                    <a:bodyPr/>
                    <a:p>
                      <a:pPr algn="ctr">
                        <a:buNone/>
                      </a:pPr>
                      <a:endParaRPr lang="zh-CN" altLang="en-US" sz="2400"/>
                    </a:p>
                  </a:txBody>
                  <a:tcPr anchor="ctr" anchorCtr="0"/>
                </a:tc>
                <a:tc>
                  <a:txBody>
                    <a:bodyPr/>
                    <a:p>
                      <a:pPr algn="ctr">
                        <a:buNone/>
                      </a:pPr>
                      <a:r>
                        <a:rPr lang="en-US" altLang="zh-CN" sz="2400"/>
                        <a:t>7</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sym typeface="+mn-ea"/>
                      </a:endParaRPr>
                    </a:p>
                  </a:txBody>
                  <a:tcPr anchor="ctr" anchorCtr="0"/>
                </a:tc>
              </a:tr>
            </a:tbl>
          </a:graphicData>
        </a:graphic>
      </p:graphicFrame>
      <p:graphicFrame>
        <p:nvGraphicFramePr>
          <p:cNvPr id="20" name="表格 19"/>
          <p:cNvGraphicFramePr/>
          <p:nvPr/>
        </p:nvGraphicFramePr>
        <p:xfrm>
          <a:off x="1273810" y="2081530"/>
          <a:ext cx="9571990" cy="457200"/>
        </p:xfrm>
        <a:graphic>
          <a:graphicData uri="http://schemas.openxmlformats.org/drawingml/2006/table">
            <a:tbl>
              <a:tblPr firstRow="1" bandRow="1">
                <a:tableStyleId>{5C22544A-7EE6-4342-B048-85BDC9FD1C3A}</a:tableStyleId>
              </a:tblPr>
              <a:tblGrid>
                <a:gridCol w="1422400"/>
                <a:gridCol w="1422400"/>
                <a:gridCol w="1553845"/>
                <a:gridCol w="1466215"/>
                <a:gridCol w="1407795"/>
                <a:gridCol w="2299335"/>
              </a:tblGrid>
              <a:tr h="381000">
                <a:tc>
                  <a:txBody>
                    <a:bodyPr/>
                    <a:p>
                      <a:pPr algn="ctr">
                        <a:buNone/>
                      </a:pPr>
                      <a:r>
                        <a:rPr lang="zh-CN" altLang="en-US" sz="2400"/>
                        <a:t>测试模块</a:t>
                      </a:r>
                      <a:endParaRPr lang="zh-CN" altLang="en-US" sz="2400"/>
                    </a:p>
                  </a:txBody>
                  <a:tcPr anchor="ctr" anchorCtr="0"/>
                </a:tc>
                <a:tc>
                  <a:txBody>
                    <a:bodyPr/>
                    <a:p>
                      <a:pPr algn="ctr">
                        <a:buNone/>
                      </a:pPr>
                      <a:r>
                        <a:rPr lang="zh-CN" altLang="en-US" sz="2400"/>
                        <a:t>测试方法</a:t>
                      </a:r>
                      <a:endParaRPr lang="zh-CN" altLang="en-US" sz="2400"/>
                    </a:p>
                  </a:txBody>
                  <a:tcPr anchor="ctr" anchorCtr="0"/>
                </a:tc>
                <a:tc>
                  <a:txBody>
                    <a:bodyPr/>
                    <a:p>
                      <a:pPr algn="ctr">
                        <a:buNone/>
                      </a:pPr>
                      <a:r>
                        <a:rPr lang="zh-CN" altLang="en-US" sz="2400"/>
                        <a:t>测试区间</a:t>
                      </a:r>
                      <a:endParaRPr lang="zh-CN" altLang="en-US" sz="2400"/>
                    </a:p>
                  </a:txBody>
                  <a:tcPr anchor="ctr" anchorCtr="0"/>
                </a:tc>
                <a:tc>
                  <a:txBody>
                    <a:bodyPr/>
                    <a:p>
                      <a:pPr algn="ctr">
                        <a:buNone/>
                      </a:pPr>
                      <a:r>
                        <a:rPr lang="zh-CN" altLang="en-US" sz="2400"/>
                        <a:t>用例编号</a:t>
                      </a:r>
                      <a:endParaRPr lang="zh-CN" altLang="en-US" sz="2400"/>
                    </a:p>
                  </a:txBody>
                  <a:tcPr anchor="ctr" anchorCtr="0"/>
                </a:tc>
                <a:tc>
                  <a:txBody>
                    <a:bodyPr/>
                    <a:p>
                      <a:pPr algn="ctr">
                        <a:buNone/>
                      </a:pPr>
                      <a:r>
                        <a:rPr lang="zh-CN" altLang="en-US" sz="2400"/>
                        <a:t>预期输入</a:t>
                      </a:r>
                      <a:endParaRPr lang="zh-CN" altLang="en-US" sz="2400"/>
                    </a:p>
                  </a:txBody>
                  <a:tcPr anchor="ctr" anchorCtr="0"/>
                </a:tc>
                <a:tc>
                  <a:txBody>
                    <a:bodyPr/>
                    <a:p>
                      <a:pPr algn="ctr">
                        <a:buNone/>
                      </a:pPr>
                      <a:r>
                        <a:rPr lang="zh-CN" altLang="en-US" sz="2400"/>
                        <a:t>预期输出</a:t>
                      </a:r>
                      <a:endParaRPr lang="zh-CN" altLang="en-US" sz="2400"/>
                    </a:p>
                  </a:txBody>
                  <a:tcPr anchor="ctr" anchorCtr="0"/>
                </a:tc>
              </a:tr>
            </a:tbl>
          </a:graphicData>
        </a:graphic>
      </p:graphicFrame>
      <p:grpSp>
        <p:nvGrpSpPr>
          <p:cNvPr id="24" name="组合 23"/>
          <p:cNvGrpSpPr/>
          <p:nvPr/>
        </p:nvGrpSpPr>
        <p:grpSpPr>
          <a:xfrm>
            <a:off x="4048760" y="2500630"/>
            <a:ext cx="1729105" cy="3396615"/>
            <a:chOff x="6376" y="3938"/>
            <a:chExt cx="2723" cy="5349"/>
          </a:xfrm>
        </p:grpSpPr>
        <p:grpSp>
          <p:nvGrpSpPr>
            <p:cNvPr id="13" name="组合 12"/>
            <p:cNvGrpSpPr/>
            <p:nvPr/>
          </p:nvGrpSpPr>
          <p:grpSpPr>
            <a:xfrm>
              <a:off x="6376" y="4750"/>
              <a:ext cx="2723" cy="3868"/>
              <a:chOff x="6376" y="3991"/>
              <a:chExt cx="2723" cy="3868"/>
            </a:xfrm>
          </p:grpSpPr>
          <p:sp>
            <p:nvSpPr>
              <p:cNvPr id="5" name="文本框 4"/>
              <p:cNvSpPr txBox="1"/>
              <p:nvPr/>
            </p:nvSpPr>
            <p:spPr>
              <a:xfrm>
                <a:off x="6525" y="3991"/>
                <a:ext cx="2424" cy="725"/>
              </a:xfrm>
              <a:prstGeom prst="rect">
                <a:avLst/>
              </a:prstGeom>
              <a:noFill/>
            </p:spPr>
            <p:txBody>
              <a:bodyPr wrap="square" rtlCol="0" anchor="t">
                <a:spAutoFit/>
              </a:bodyPr>
              <a:p>
                <a:pPr algn="ctr">
                  <a:buNone/>
                </a:pPr>
                <a:r>
                  <a:rPr lang="zh-CN" altLang="en-US" sz="2400">
                    <a:sym typeface="+mn-ea"/>
                  </a:rPr>
                  <a:t>等于</a:t>
                </a:r>
                <a:r>
                  <a:rPr lang="en-US" altLang="zh-CN" sz="2400">
                    <a:sym typeface="+mn-ea"/>
                  </a:rPr>
                  <a:t>0</a:t>
                </a:r>
                <a:endParaRPr lang="en-US" altLang="zh-CN" sz="2400">
                  <a:sym typeface="+mn-ea"/>
                </a:endParaRPr>
              </a:p>
            </p:txBody>
          </p:sp>
          <p:sp>
            <p:nvSpPr>
              <p:cNvPr id="8" name="文本框 7"/>
              <p:cNvSpPr txBox="1"/>
              <p:nvPr/>
            </p:nvSpPr>
            <p:spPr>
              <a:xfrm>
                <a:off x="6525" y="4716"/>
                <a:ext cx="2424" cy="725"/>
              </a:xfrm>
              <a:prstGeom prst="rect">
                <a:avLst/>
              </a:prstGeom>
              <a:noFill/>
            </p:spPr>
            <p:txBody>
              <a:bodyPr wrap="square" rtlCol="0" anchor="t">
                <a:spAutoFit/>
              </a:bodyPr>
              <a:p>
                <a:pPr algn="ctr">
                  <a:buNone/>
                </a:pPr>
                <a:r>
                  <a:rPr lang="zh-CN" altLang="en-US" sz="2400">
                    <a:sym typeface="+mn-ea"/>
                  </a:rPr>
                  <a:t>略大于</a:t>
                </a:r>
                <a:r>
                  <a:rPr lang="en-US" altLang="zh-CN" sz="2400">
                    <a:sym typeface="+mn-ea"/>
                  </a:rPr>
                  <a:t>0</a:t>
                </a:r>
                <a:endParaRPr lang="en-US" altLang="zh-CN" sz="2400">
                  <a:sym typeface="+mn-ea"/>
                </a:endParaRPr>
              </a:p>
            </p:txBody>
          </p:sp>
          <p:sp>
            <p:nvSpPr>
              <p:cNvPr id="10" name="文本框 9"/>
              <p:cNvSpPr txBox="1"/>
              <p:nvPr/>
            </p:nvSpPr>
            <p:spPr>
              <a:xfrm>
                <a:off x="6525" y="5628"/>
                <a:ext cx="2424" cy="725"/>
              </a:xfrm>
              <a:prstGeom prst="rect">
                <a:avLst/>
              </a:prstGeom>
              <a:noFill/>
            </p:spPr>
            <p:txBody>
              <a:bodyPr wrap="square" rtlCol="0" anchor="t">
                <a:spAutoFit/>
              </a:bodyPr>
              <a:p>
                <a:pPr algn="ctr">
                  <a:buNone/>
                </a:pPr>
                <a:r>
                  <a:rPr lang="en-US" altLang="zh-CN" sz="2400">
                    <a:sym typeface="+mn-ea"/>
                  </a:rPr>
                  <a:t>0</a:t>
                </a:r>
                <a:r>
                  <a:rPr lang="zh-CN" altLang="en-US" sz="2400">
                    <a:sym typeface="+mn-ea"/>
                  </a:rPr>
                  <a:t>～</a:t>
                </a:r>
                <a:r>
                  <a:rPr lang="en-US" altLang="zh-CN" sz="2400">
                    <a:sym typeface="+mn-ea"/>
                  </a:rPr>
                  <a:t>100</a:t>
                </a:r>
                <a:endParaRPr lang="en-US" altLang="zh-CN" sz="2400">
                  <a:sym typeface="+mn-ea"/>
                </a:endParaRPr>
              </a:p>
            </p:txBody>
          </p:sp>
          <p:sp>
            <p:nvSpPr>
              <p:cNvPr id="11" name="文本框 10"/>
              <p:cNvSpPr txBox="1"/>
              <p:nvPr/>
            </p:nvSpPr>
            <p:spPr>
              <a:xfrm>
                <a:off x="6376" y="6381"/>
                <a:ext cx="2723" cy="725"/>
              </a:xfrm>
              <a:prstGeom prst="rect">
                <a:avLst/>
              </a:prstGeom>
              <a:noFill/>
            </p:spPr>
            <p:txBody>
              <a:bodyPr wrap="square" rtlCol="0" anchor="t">
                <a:spAutoFit/>
              </a:bodyPr>
              <a:p>
                <a:pPr algn="ctr">
                  <a:buNone/>
                </a:pPr>
                <a:r>
                  <a:rPr lang="zh-CN" altLang="en-US" sz="2400">
                    <a:sym typeface="+mn-ea"/>
                  </a:rPr>
                  <a:t>略小于</a:t>
                </a:r>
                <a:r>
                  <a:rPr lang="en-US" altLang="zh-CN" sz="2400">
                    <a:sym typeface="+mn-ea"/>
                  </a:rPr>
                  <a:t>100</a:t>
                </a:r>
                <a:endParaRPr lang="en-US" altLang="zh-CN" sz="2400">
                  <a:sym typeface="+mn-ea"/>
                </a:endParaRPr>
              </a:p>
            </p:txBody>
          </p:sp>
          <p:sp>
            <p:nvSpPr>
              <p:cNvPr id="12" name="文本框 11"/>
              <p:cNvSpPr txBox="1"/>
              <p:nvPr/>
            </p:nvSpPr>
            <p:spPr>
              <a:xfrm>
                <a:off x="6376" y="7134"/>
                <a:ext cx="2723" cy="725"/>
              </a:xfrm>
              <a:prstGeom prst="rect">
                <a:avLst/>
              </a:prstGeom>
              <a:noFill/>
            </p:spPr>
            <p:txBody>
              <a:bodyPr wrap="square" rtlCol="0" anchor="t">
                <a:spAutoFit/>
              </a:bodyPr>
              <a:p>
                <a:pPr algn="ctr">
                  <a:buNone/>
                </a:pPr>
                <a:r>
                  <a:rPr lang="zh-CN" altLang="en-US" sz="2400">
                    <a:sym typeface="+mn-ea"/>
                  </a:rPr>
                  <a:t>等于</a:t>
                </a:r>
                <a:r>
                  <a:rPr lang="en-US" altLang="zh-CN" sz="2400">
                    <a:sym typeface="+mn-ea"/>
                  </a:rPr>
                  <a:t>100</a:t>
                </a:r>
                <a:endParaRPr lang="en-US" altLang="zh-CN" sz="2400">
                  <a:sym typeface="+mn-ea"/>
                </a:endParaRPr>
              </a:p>
            </p:txBody>
          </p:sp>
        </p:grpSp>
        <p:sp>
          <p:nvSpPr>
            <p:cNvPr id="4" name="文本框 3"/>
            <p:cNvSpPr txBox="1"/>
            <p:nvPr/>
          </p:nvSpPr>
          <p:spPr>
            <a:xfrm>
              <a:off x="6525" y="3938"/>
              <a:ext cx="2424" cy="725"/>
            </a:xfrm>
            <a:prstGeom prst="rect">
              <a:avLst/>
            </a:prstGeom>
            <a:noFill/>
          </p:spPr>
          <p:txBody>
            <a:bodyPr wrap="square" rtlCol="0" anchor="t">
              <a:spAutoFit/>
            </a:bodyPr>
            <a:p>
              <a:pPr algn="ctr">
                <a:buNone/>
              </a:pPr>
              <a:r>
                <a:rPr lang="zh-CN" altLang="en-US" sz="2400">
                  <a:sym typeface="+mn-ea"/>
                </a:rPr>
                <a:t>略</a:t>
              </a:r>
              <a:r>
                <a:rPr lang="zh-CN" altLang="en-US" sz="2400">
                  <a:sym typeface="+mn-ea"/>
                </a:rPr>
                <a:t>小于</a:t>
              </a:r>
              <a:r>
                <a:rPr lang="en-US" altLang="zh-CN" sz="2400">
                  <a:sym typeface="+mn-ea"/>
                </a:rPr>
                <a:t>0</a:t>
              </a:r>
              <a:endParaRPr lang="en-US" altLang="zh-CN" sz="2400">
                <a:sym typeface="+mn-ea"/>
              </a:endParaRPr>
            </a:p>
          </p:txBody>
        </p:sp>
        <p:sp>
          <p:nvSpPr>
            <p:cNvPr id="23" name="文本框 22"/>
            <p:cNvSpPr txBox="1"/>
            <p:nvPr/>
          </p:nvSpPr>
          <p:spPr>
            <a:xfrm>
              <a:off x="6525" y="8562"/>
              <a:ext cx="2424" cy="725"/>
            </a:xfrm>
            <a:prstGeom prst="rect">
              <a:avLst/>
            </a:prstGeom>
            <a:noFill/>
          </p:spPr>
          <p:txBody>
            <a:bodyPr wrap="square" rtlCol="0" anchor="t">
              <a:spAutoFit/>
            </a:bodyPr>
            <a:p>
              <a:pPr algn="ctr">
                <a:buNone/>
              </a:pPr>
              <a:r>
                <a:rPr lang="zh-CN" altLang="en-US" sz="2400">
                  <a:sym typeface="+mn-ea"/>
                </a:rPr>
                <a:t>略</a:t>
              </a:r>
              <a:r>
                <a:rPr lang="zh-CN" altLang="en-US" sz="2400">
                  <a:sym typeface="+mn-ea"/>
                </a:rPr>
                <a:t>大于</a:t>
              </a:r>
              <a:r>
                <a:rPr lang="en-US" altLang="zh-CN" sz="2400">
                  <a:sym typeface="+mn-ea"/>
                </a:rPr>
                <a:t>0</a:t>
              </a:r>
              <a:endParaRPr lang="en-US" altLang="zh-CN" sz="2400">
                <a:sym typeface="+mn-ea"/>
              </a:endParaRPr>
            </a:p>
          </p:txBody>
        </p:sp>
      </p:grpSp>
      <p:grpSp>
        <p:nvGrpSpPr>
          <p:cNvPr id="34" name="组合 33"/>
          <p:cNvGrpSpPr/>
          <p:nvPr/>
        </p:nvGrpSpPr>
        <p:grpSpPr>
          <a:xfrm>
            <a:off x="6976745" y="2529840"/>
            <a:ext cx="1728470" cy="3380740"/>
            <a:chOff x="10987" y="3984"/>
            <a:chExt cx="2722" cy="5324"/>
          </a:xfrm>
        </p:grpSpPr>
        <p:grpSp>
          <p:nvGrpSpPr>
            <p:cNvPr id="21" name="组合 20"/>
            <p:cNvGrpSpPr/>
            <p:nvPr/>
          </p:nvGrpSpPr>
          <p:grpSpPr>
            <a:xfrm>
              <a:off x="10987" y="4727"/>
              <a:ext cx="2723" cy="3867"/>
              <a:chOff x="6376" y="3807"/>
              <a:chExt cx="2723" cy="3867"/>
            </a:xfrm>
          </p:grpSpPr>
          <p:sp>
            <p:nvSpPr>
              <p:cNvPr id="22" name="文本框 21"/>
              <p:cNvSpPr txBox="1"/>
              <p:nvPr/>
            </p:nvSpPr>
            <p:spPr>
              <a:xfrm>
                <a:off x="6525" y="3807"/>
                <a:ext cx="2424" cy="725"/>
              </a:xfrm>
              <a:prstGeom prst="rect">
                <a:avLst/>
              </a:prstGeom>
              <a:noFill/>
            </p:spPr>
            <p:txBody>
              <a:bodyPr wrap="square" rtlCol="0" anchor="t">
                <a:spAutoFit/>
              </a:bodyPr>
              <a:p>
                <a:pPr algn="ctr">
                  <a:buNone/>
                </a:pPr>
                <a:r>
                  <a:rPr lang="en-US" altLang="zh-CN" sz="2400">
                    <a:sym typeface="+mn-ea"/>
                  </a:rPr>
                  <a:t>0</a:t>
                </a:r>
                <a:endParaRPr lang="en-US" altLang="zh-CN" sz="2400">
                  <a:sym typeface="+mn-ea"/>
                </a:endParaRPr>
              </a:p>
            </p:txBody>
          </p:sp>
          <p:sp>
            <p:nvSpPr>
              <p:cNvPr id="26" name="文本框 25"/>
              <p:cNvSpPr txBox="1"/>
              <p:nvPr/>
            </p:nvSpPr>
            <p:spPr>
              <a:xfrm>
                <a:off x="6525" y="4716"/>
                <a:ext cx="2424" cy="725"/>
              </a:xfrm>
              <a:prstGeom prst="rect">
                <a:avLst/>
              </a:prstGeom>
              <a:noFill/>
            </p:spPr>
            <p:txBody>
              <a:bodyPr wrap="square" rtlCol="0" anchor="t">
                <a:spAutoFit/>
              </a:bodyPr>
              <a:p>
                <a:pPr algn="ctr">
                  <a:buNone/>
                </a:pPr>
                <a:r>
                  <a:rPr lang="en-US" sz="2400">
                    <a:sym typeface="+mn-ea"/>
                  </a:rPr>
                  <a:t>1</a:t>
                </a:r>
                <a:endParaRPr lang="en-US" sz="2400">
                  <a:sym typeface="+mn-ea"/>
                </a:endParaRPr>
              </a:p>
            </p:txBody>
          </p:sp>
          <p:sp>
            <p:nvSpPr>
              <p:cNvPr id="27" name="文本框 26"/>
              <p:cNvSpPr txBox="1"/>
              <p:nvPr/>
            </p:nvSpPr>
            <p:spPr>
              <a:xfrm>
                <a:off x="6525" y="5491"/>
                <a:ext cx="2424" cy="725"/>
              </a:xfrm>
              <a:prstGeom prst="rect">
                <a:avLst/>
              </a:prstGeom>
              <a:noFill/>
            </p:spPr>
            <p:txBody>
              <a:bodyPr wrap="square" rtlCol="0" anchor="t">
                <a:spAutoFit/>
              </a:bodyPr>
              <a:p>
                <a:pPr algn="ctr">
                  <a:buNone/>
                </a:pPr>
                <a:r>
                  <a:rPr lang="en-US" sz="2400">
                    <a:sym typeface="+mn-ea"/>
                  </a:rPr>
                  <a:t>60</a:t>
                </a:r>
                <a:endParaRPr lang="en-US" sz="2400">
                  <a:sym typeface="+mn-ea"/>
                </a:endParaRPr>
              </a:p>
            </p:txBody>
          </p:sp>
          <p:sp>
            <p:nvSpPr>
              <p:cNvPr id="28" name="文本框 27"/>
              <p:cNvSpPr txBox="1"/>
              <p:nvPr/>
            </p:nvSpPr>
            <p:spPr>
              <a:xfrm>
                <a:off x="6376" y="6220"/>
                <a:ext cx="2723" cy="725"/>
              </a:xfrm>
              <a:prstGeom prst="rect">
                <a:avLst/>
              </a:prstGeom>
              <a:noFill/>
            </p:spPr>
            <p:txBody>
              <a:bodyPr wrap="square" rtlCol="0" anchor="t">
                <a:spAutoFit/>
              </a:bodyPr>
              <a:p>
                <a:pPr algn="ctr">
                  <a:buNone/>
                </a:pPr>
                <a:r>
                  <a:rPr lang="en-US" sz="2400">
                    <a:sym typeface="+mn-ea"/>
                  </a:rPr>
                  <a:t>99</a:t>
                </a:r>
                <a:endParaRPr lang="en-US" sz="2400">
                  <a:sym typeface="+mn-ea"/>
                </a:endParaRPr>
              </a:p>
            </p:txBody>
          </p:sp>
          <p:sp>
            <p:nvSpPr>
              <p:cNvPr id="29" name="文本框 28"/>
              <p:cNvSpPr txBox="1"/>
              <p:nvPr/>
            </p:nvSpPr>
            <p:spPr>
              <a:xfrm>
                <a:off x="6376" y="6949"/>
                <a:ext cx="2723" cy="725"/>
              </a:xfrm>
              <a:prstGeom prst="rect">
                <a:avLst/>
              </a:prstGeom>
              <a:noFill/>
            </p:spPr>
            <p:txBody>
              <a:bodyPr wrap="square" rtlCol="0" anchor="t">
                <a:spAutoFit/>
              </a:bodyPr>
              <a:p>
                <a:pPr algn="ctr">
                  <a:buNone/>
                </a:pPr>
                <a:r>
                  <a:rPr lang="en-US" altLang="zh-CN" sz="2400">
                    <a:sym typeface="+mn-ea"/>
                  </a:rPr>
                  <a:t>100</a:t>
                </a:r>
                <a:endParaRPr lang="en-US" altLang="zh-CN" sz="2400">
                  <a:sym typeface="+mn-ea"/>
                </a:endParaRPr>
              </a:p>
            </p:txBody>
          </p:sp>
        </p:grpSp>
        <p:sp>
          <p:nvSpPr>
            <p:cNvPr id="25" name="文本框 24"/>
            <p:cNvSpPr txBox="1"/>
            <p:nvPr/>
          </p:nvSpPr>
          <p:spPr>
            <a:xfrm>
              <a:off x="11136" y="3984"/>
              <a:ext cx="2424" cy="725"/>
            </a:xfrm>
            <a:prstGeom prst="rect">
              <a:avLst/>
            </a:prstGeom>
            <a:noFill/>
          </p:spPr>
          <p:txBody>
            <a:bodyPr wrap="square" rtlCol="0" anchor="t">
              <a:spAutoFit/>
            </a:bodyPr>
            <a:p>
              <a:pPr algn="ctr">
                <a:buNone/>
              </a:pPr>
              <a:r>
                <a:rPr lang="en-US" altLang="zh-CN" sz="2400">
                  <a:sym typeface="+mn-ea"/>
                </a:rPr>
                <a:t>-1</a:t>
              </a:r>
              <a:endParaRPr lang="en-US" altLang="zh-CN" sz="2400">
                <a:sym typeface="+mn-ea"/>
              </a:endParaRPr>
            </a:p>
          </p:txBody>
        </p:sp>
        <p:sp>
          <p:nvSpPr>
            <p:cNvPr id="30" name="文本框 29"/>
            <p:cNvSpPr txBox="1"/>
            <p:nvPr/>
          </p:nvSpPr>
          <p:spPr>
            <a:xfrm>
              <a:off x="10987" y="8584"/>
              <a:ext cx="2723" cy="725"/>
            </a:xfrm>
            <a:prstGeom prst="rect">
              <a:avLst/>
            </a:prstGeom>
            <a:noFill/>
          </p:spPr>
          <p:txBody>
            <a:bodyPr wrap="square" rtlCol="0" anchor="t">
              <a:spAutoFit/>
            </a:bodyPr>
            <a:p>
              <a:pPr algn="ctr">
                <a:buNone/>
              </a:pPr>
              <a:r>
                <a:rPr lang="en-US" altLang="zh-CN" sz="2400">
                  <a:sym typeface="+mn-ea"/>
                </a:rPr>
                <a:t>101</a:t>
              </a:r>
              <a:endParaRPr lang="en-US" altLang="zh-CN" sz="2400">
                <a:sym typeface="+mn-ea"/>
              </a:endParaRPr>
            </a:p>
          </p:txBody>
        </p:sp>
      </p:grpSp>
      <p:grpSp>
        <p:nvGrpSpPr>
          <p:cNvPr id="33" name="组合 32"/>
          <p:cNvGrpSpPr/>
          <p:nvPr/>
        </p:nvGrpSpPr>
        <p:grpSpPr>
          <a:xfrm>
            <a:off x="8511540" y="2540000"/>
            <a:ext cx="2334260" cy="3391535"/>
            <a:chOff x="13404" y="4000"/>
            <a:chExt cx="3676" cy="5341"/>
          </a:xfrm>
        </p:grpSpPr>
        <p:grpSp>
          <p:nvGrpSpPr>
            <p:cNvPr id="19" name="组合 18"/>
            <p:cNvGrpSpPr/>
            <p:nvPr/>
          </p:nvGrpSpPr>
          <p:grpSpPr>
            <a:xfrm>
              <a:off x="13404" y="4750"/>
              <a:ext cx="3676" cy="3892"/>
              <a:chOff x="13404" y="3991"/>
              <a:chExt cx="3676" cy="3892"/>
            </a:xfrm>
          </p:grpSpPr>
          <p:sp>
            <p:nvSpPr>
              <p:cNvPr id="14" name="文本框 13"/>
              <p:cNvSpPr txBox="1"/>
              <p:nvPr/>
            </p:nvSpPr>
            <p:spPr>
              <a:xfrm>
                <a:off x="13404" y="3991"/>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sp>
            <p:nvSpPr>
              <p:cNvPr id="15" name="文本框 14"/>
              <p:cNvSpPr txBox="1"/>
              <p:nvPr/>
            </p:nvSpPr>
            <p:spPr>
              <a:xfrm>
                <a:off x="13404" y="4766"/>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sp>
            <p:nvSpPr>
              <p:cNvPr id="16" name="文本框 15"/>
              <p:cNvSpPr txBox="1"/>
              <p:nvPr/>
            </p:nvSpPr>
            <p:spPr>
              <a:xfrm>
                <a:off x="13404" y="5656"/>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sp>
            <p:nvSpPr>
              <p:cNvPr id="17" name="文本框 16"/>
              <p:cNvSpPr txBox="1"/>
              <p:nvPr/>
            </p:nvSpPr>
            <p:spPr>
              <a:xfrm>
                <a:off x="13404" y="6370"/>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sp>
            <p:nvSpPr>
              <p:cNvPr id="18" name="文本框 17"/>
              <p:cNvSpPr txBox="1"/>
              <p:nvPr/>
            </p:nvSpPr>
            <p:spPr>
              <a:xfrm>
                <a:off x="13404" y="7159"/>
                <a:ext cx="3676" cy="725"/>
              </a:xfrm>
              <a:prstGeom prst="rect">
                <a:avLst/>
              </a:prstGeom>
              <a:noFill/>
            </p:spPr>
            <p:txBody>
              <a:bodyPr wrap="square" rtlCol="0" anchor="t">
                <a:spAutoFit/>
              </a:bodyPr>
              <a:p>
                <a:pPr algn="ctr">
                  <a:buNone/>
                </a:pPr>
                <a:r>
                  <a:rPr lang="zh-CN" altLang="en-US" sz="2400">
                    <a:sym typeface="+mn-ea"/>
                  </a:rPr>
                  <a:t>成绩录入成功</a:t>
                </a:r>
                <a:endParaRPr lang="zh-CN" altLang="en-US" sz="2400">
                  <a:sym typeface="+mn-ea"/>
                </a:endParaRPr>
              </a:p>
            </p:txBody>
          </p:sp>
        </p:grpSp>
        <p:sp>
          <p:nvSpPr>
            <p:cNvPr id="31" name="文本框 30"/>
            <p:cNvSpPr txBox="1"/>
            <p:nvPr/>
          </p:nvSpPr>
          <p:spPr>
            <a:xfrm>
              <a:off x="13404" y="4000"/>
              <a:ext cx="3676" cy="725"/>
            </a:xfrm>
            <a:prstGeom prst="rect">
              <a:avLst/>
            </a:prstGeom>
            <a:noFill/>
          </p:spPr>
          <p:txBody>
            <a:bodyPr wrap="square" rtlCol="0" anchor="t">
              <a:spAutoFit/>
            </a:bodyPr>
            <a:p>
              <a:pPr algn="ctr">
                <a:buNone/>
              </a:pPr>
              <a:r>
                <a:rPr lang="zh-CN" altLang="en-US" sz="2400">
                  <a:sym typeface="+mn-ea"/>
                </a:rPr>
                <a:t>无效</a:t>
              </a:r>
              <a:r>
                <a:rPr lang="zh-CN" altLang="en-US" sz="2400">
                  <a:sym typeface="+mn-ea"/>
                </a:rPr>
                <a:t>成绩</a:t>
              </a:r>
              <a:endParaRPr lang="zh-CN" altLang="en-US" sz="2400">
                <a:sym typeface="+mn-ea"/>
              </a:endParaRPr>
            </a:p>
          </p:txBody>
        </p:sp>
        <p:sp>
          <p:nvSpPr>
            <p:cNvPr id="32" name="文本框 31"/>
            <p:cNvSpPr txBox="1"/>
            <p:nvPr/>
          </p:nvSpPr>
          <p:spPr>
            <a:xfrm>
              <a:off x="13404" y="8617"/>
              <a:ext cx="3676" cy="725"/>
            </a:xfrm>
            <a:prstGeom prst="rect">
              <a:avLst/>
            </a:prstGeom>
            <a:noFill/>
          </p:spPr>
          <p:txBody>
            <a:bodyPr wrap="square" rtlCol="0" anchor="t">
              <a:spAutoFit/>
            </a:bodyPr>
            <a:p>
              <a:pPr algn="ctr">
                <a:buNone/>
              </a:pPr>
              <a:r>
                <a:rPr lang="zh-CN" altLang="en-US" sz="2400">
                  <a:sym typeface="+mn-ea"/>
                </a:rPr>
                <a:t>无效</a:t>
              </a:r>
              <a:r>
                <a:rPr lang="zh-CN" altLang="en-US" sz="2400">
                  <a:sym typeface="+mn-ea"/>
                </a:rPr>
                <a:t>成绩</a:t>
              </a:r>
              <a:endParaRPr lang="zh-CN" altLang="en-US" sz="2400">
                <a:sym typeface="+mn-ea"/>
              </a:endParaRPr>
            </a:p>
          </p:txBody>
        </p:sp>
      </p:gr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par>
                                <p:cTn id="18" presetID="3" presetClass="entr" presetSubtype="1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542030"/>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因果图法</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04</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07745"/>
            <a:ext cx="7371715" cy="2491740"/>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solidFill>
                  <a:schemeClr val="accent1"/>
                </a:solidFill>
                <a:effectLst>
                  <a:outerShdw blurRad="38100" dist="38100" dir="2700000" algn="tl">
                    <a:srgbClr val="000000">
                      <a:alpha val="43137"/>
                    </a:srgbClr>
                  </a:outerShdw>
                </a:effectLst>
                <a:latin typeface="微软雅黑" charset="-122"/>
                <a:ea typeface="微软雅黑" charset="-122"/>
                <a:sym typeface="+mn-ea"/>
              </a:rPr>
              <a:t>等价类划分方法</a:t>
            </a:r>
            <a:r>
              <a:rPr lang="zh-CN" altLang="en-US" sz="2600">
                <a:latin typeface="微软雅黑" charset="-122"/>
                <a:ea typeface="微软雅黑" charset="-122"/>
                <a:sym typeface="+mn-ea"/>
              </a:rPr>
              <a:t>和</a:t>
            </a:r>
            <a:r>
              <a:rPr lang="zh-CN" altLang="en-US" sz="2600">
                <a:solidFill>
                  <a:schemeClr val="accent1"/>
                </a:solidFill>
                <a:effectLst>
                  <a:outerShdw blurRad="38100" dist="38100" dir="2700000" algn="tl">
                    <a:srgbClr val="000000">
                      <a:alpha val="43137"/>
                    </a:srgbClr>
                  </a:outerShdw>
                </a:effectLst>
                <a:latin typeface="微软雅黑" charset="-122"/>
                <a:ea typeface="微软雅黑" charset="-122"/>
                <a:sym typeface="+mn-ea"/>
              </a:rPr>
              <a:t>边界值分析方法</a:t>
            </a:r>
            <a:r>
              <a:rPr lang="zh-CN" altLang="en-US" sz="2600">
                <a:latin typeface="微软雅黑" charset="-122"/>
                <a:ea typeface="微软雅黑" charset="-122"/>
                <a:sym typeface="+mn-ea"/>
              </a:rPr>
              <a:t>,都是着重考虑输入条件,但</a:t>
            </a:r>
            <a:r>
              <a:rPr lang="zh-CN" altLang="en-US" sz="2600">
                <a:solidFill>
                  <a:srgbClr val="FF0000"/>
                </a:solidFill>
                <a:latin typeface="微软雅黑" charset="-122"/>
                <a:ea typeface="微软雅黑" charset="-122"/>
                <a:sym typeface="+mn-ea"/>
              </a:rPr>
              <a:t>未考虑输入条件之间的联系</a:t>
            </a:r>
            <a:r>
              <a:rPr lang="zh-CN" altLang="en-US" sz="2600">
                <a:latin typeface="微软雅黑" charset="-122"/>
                <a:ea typeface="微软雅黑" charset="-122"/>
                <a:sym typeface="+mn-ea"/>
              </a:rPr>
              <a:t>, </a:t>
            </a:r>
            <a:r>
              <a:rPr lang="zh-CN" altLang="en-US" sz="2600">
                <a:solidFill>
                  <a:srgbClr val="FF0000"/>
                </a:solidFill>
                <a:latin typeface="微软雅黑" charset="-122"/>
                <a:ea typeface="微软雅黑" charset="-122"/>
                <a:sym typeface="+mn-ea"/>
              </a:rPr>
              <a:t>相互组合</a:t>
            </a:r>
            <a:r>
              <a:rPr lang="zh-CN" altLang="en-US" sz="2600">
                <a:latin typeface="微软雅黑" charset="-122"/>
                <a:ea typeface="微软雅黑" charset="-122"/>
                <a:sym typeface="+mn-ea"/>
              </a:rPr>
              <a:t>等，此时等价类划分和边界值分析法就很难保证测试</a:t>
            </a:r>
            <a:r>
              <a:rPr lang="zh-CN" altLang="en-US" sz="2600">
                <a:latin typeface="微软雅黑" charset="-122"/>
                <a:ea typeface="微软雅黑" charset="-122"/>
                <a:sym typeface="+mn-ea"/>
              </a:rPr>
              <a:t>效果。</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导入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18554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3805555"/>
            <a:ext cx="7371715" cy="249174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如果考虑输入条件之间的相互组合, 组合的情况可能会相当多. 因此必须考虑采用一种适合于描述对于多种条件的组合,相应产生多个动作的形式来考虑设计测试用例。这就需要利用</a:t>
            </a:r>
            <a:r>
              <a:rPr lang="zh-CN" altLang="en-US" sz="2600">
                <a:solidFill>
                  <a:srgbClr val="FF0000"/>
                </a:solidFill>
                <a:latin typeface="微软雅黑" charset="-122"/>
                <a:ea typeface="微软雅黑" charset="-122"/>
                <a:sym typeface="+mn-ea"/>
              </a:rPr>
              <a:t>因果图</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
        <p:nvSpPr>
          <p:cNvPr id="8" name="燕尾形 7"/>
          <p:cNvSpPr/>
          <p:nvPr/>
        </p:nvSpPr>
        <p:spPr>
          <a:xfrm>
            <a:off x="1941830" y="399986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392555"/>
            <a:ext cx="7371715" cy="1291590"/>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因果图法是一种利用</a:t>
            </a:r>
            <a:r>
              <a:rPr lang="zh-CN" altLang="en-US" sz="2600">
                <a:solidFill>
                  <a:schemeClr val="accent1"/>
                </a:solidFill>
                <a:latin typeface="微软雅黑" charset="-122"/>
                <a:ea typeface="微软雅黑" charset="-122"/>
                <a:sym typeface="+mn-ea"/>
              </a:rPr>
              <a:t>图解法分析</a:t>
            </a:r>
            <a:r>
              <a:rPr lang="zh-CN" altLang="en-US" sz="2600">
                <a:latin typeface="微软雅黑" charset="-122"/>
                <a:ea typeface="微软雅黑" charset="-122"/>
                <a:sym typeface="+mn-ea"/>
              </a:rPr>
              <a:t>输入各种组合情况，从而设计测试用例的</a:t>
            </a:r>
            <a:r>
              <a:rPr lang="zh-CN" altLang="en-US" sz="2600">
                <a:latin typeface="微软雅黑" charset="-122"/>
                <a:ea typeface="微软雅黑" charset="-122"/>
                <a:sym typeface="+mn-ea"/>
              </a:rPr>
              <a:t>方法。</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因果图法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57035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3574415"/>
            <a:ext cx="7371715" cy="249174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它适合于检查程序</a:t>
            </a:r>
            <a:r>
              <a:rPr lang="zh-CN" altLang="en-US" sz="2600">
                <a:solidFill>
                  <a:schemeClr val="accent1"/>
                </a:solidFill>
                <a:latin typeface="微软雅黑" charset="-122"/>
                <a:ea typeface="微软雅黑" charset="-122"/>
                <a:sym typeface="+mn-ea"/>
              </a:rPr>
              <a:t>输入条件的各种组合情况以及输入条件之间的相互制约关系，并考虑了输出情况</a:t>
            </a:r>
            <a:r>
              <a:rPr lang="zh-CN" altLang="en-US" sz="2600">
                <a:latin typeface="微软雅黑" charset="-122"/>
                <a:ea typeface="微软雅黑" charset="-122"/>
                <a:sym typeface="+mn-ea"/>
              </a:rPr>
              <a:t>，是</a:t>
            </a:r>
            <a:r>
              <a:rPr lang="zh-CN" altLang="en-US" sz="2600">
                <a:latin typeface="微软雅黑" charset="-122"/>
                <a:ea typeface="微软雅黑" charset="-122"/>
                <a:sym typeface="+mn-ea"/>
              </a:rPr>
              <a:t>一种适合于描述多种输入条件的组合、相应产生多个动作的</a:t>
            </a:r>
            <a:r>
              <a:rPr lang="zh-CN" altLang="en-US" sz="2600">
                <a:latin typeface="微软雅黑" charset="-122"/>
                <a:ea typeface="微软雅黑" charset="-122"/>
                <a:sym typeface="+mn-ea"/>
              </a:rPr>
              <a:t>方法。</a:t>
            </a:r>
            <a:endParaRPr lang="zh-CN" altLang="en-US" sz="2600">
              <a:latin typeface="微软雅黑" charset="-122"/>
              <a:ea typeface="微软雅黑" charset="-122"/>
              <a:sym typeface="+mn-ea"/>
            </a:endParaRPr>
          </a:p>
        </p:txBody>
      </p:sp>
      <p:sp>
        <p:nvSpPr>
          <p:cNvPr id="8" name="燕尾形 7"/>
          <p:cNvSpPr/>
          <p:nvPr/>
        </p:nvSpPr>
        <p:spPr>
          <a:xfrm>
            <a:off x="1941830" y="375221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26795"/>
            <a:ext cx="7371715" cy="69151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因果图具有如下四个</a:t>
            </a:r>
            <a:r>
              <a:rPr lang="zh-CN" altLang="en-US" sz="2600">
                <a:latin typeface="微软雅黑" charset="-122"/>
                <a:ea typeface="微软雅黑" charset="-122"/>
                <a:sym typeface="+mn-ea"/>
              </a:rPr>
              <a:t>好处：</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因果图的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好处</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20459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052320" y="1718310"/>
            <a:ext cx="7960995" cy="4892675"/>
          </a:xfrm>
          <a:prstGeom prst="rect">
            <a:avLst/>
          </a:prstGeom>
        </p:spPr>
        <p:txBody>
          <a:bodyPr wrap="square">
            <a:spAutoFit/>
          </a:bodyPr>
          <a:p>
            <a:pPr marL="514350" lvl="0" indent="-514350" algn="just">
              <a:lnSpc>
                <a:spcPct val="150000"/>
              </a:lnSpc>
              <a:buFont typeface="+mj-lt"/>
              <a:buAutoNum type="arabicPeriod"/>
            </a:pPr>
            <a:r>
              <a:rPr lang="zh-CN" altLang="en-US" sz="2600">
                <a:latin typeface="微软雅黑" charset="-122"/>
                <a:ea typeface="微软雅黑" charset="-122"/>
                <a:sym typeface="+mn-ea"/>
              </a:rPr>
              <a:t>考虑</a:t>
            </a:r>
            <a:r>
              <a:rPr lang="zh-CN" altLang="en-US" sz="2600">
                <a:solidFill>
                  <a:srgbClr val="E38E84"/>
                </a:solidFill>
                <a:latin typeface="微软雅黑" charset="-122"/>
                <a:ea typeface="微软雅黑" charset="-122"/>
                <a:sym typeface="+mn-ea"/>
              </a:rPr>
              <a:t>多个输入</a:t>
            </a:r>
            <a:r>
              <a:rPr lang="zh-CN" altLang="en-US" sz="2600">
                <a:latin typeface="微软雅黑" charset="-122"/>
                <a:ea typeface="微软雅黑" charset="-122"/>
                <a:sym typeface="+mn-ea"/>
              </a:rPr>
              <a:t>之间的</a:t>
            </a:r>
            <a:r>
              <a:rPr lang="zh-CN" altLang="en-US" sz="2600">
                <a:solidFill>
                  <a:srgbClr val="E38E84"/>
                </a:solidFill>
                <a:latin typeface="微软雅黑" charset="-122"/>
                <a:ea typeface="微软雅黑" charset="-122"/>
                <a:sym typeface="+mn-ea"/>
              </a:rPr>
              <a:t>相互组合、相互制约</a:t>
            </a:r>
            <a:r>
              <a:rPr lang="zh-CN" altLang="en-US" sz="2600">
                <a:latin typeface="微软雅黑" charset="-122"/>
                <a:ea typeface="微软雅黑" charset="-122"/>
                <a:sym typeface="+mn-ea"/>
              </a:rPr>
              <a:t>关系；</a:t>
            </a:r>
            <a:endParaRPr lang="zh-CN" altLang="en-US" sz="2600">
              <a:latin typeface="微软雅黑" charset="-122"/>
              <a:ea typeface="微软雅黑" charset="-122"/>
              <a:sym typeface="+mn-ea"/>
            </a:endParaRPr>
          </a:p>
          <a:p>
            <a:pPr marL="514350" lvl="0" indent="-514350" algn="just">
              <a:lnSpc>
                <a:spcPct val="150000"/>
              </a:lnSpc>
              <a:buFont typeface="+mj-lt"/>
              <a:buAutoNum type="arabicPeriod"/>
            </a:pPr>
            <a:r>
              <a:rPr lang="zh-CN" altLang="en-US" sz="2600">
                <a:latin typeface="微软雅黑" charset="-122"/>
                <a:ea typeface="微软雅黑" charset="-122"/>
                <a:sym typeface="+mn-ea"/>
              </a:rPr>
              <a:t>指导测试用例的选择，能够指出需求规格说明描述中存在的</a:t>
            </a:r>
            <a:r>
              <a:rPr lang="zh-CN" altLang="en-US" sz="2600">
                <a:latin typeface="微软雅黑" charset="-122"/>
                <a:ea typeface="微软雅黑" charset="-122"/>
                <a:sym typeface="+mn-ea"/>
              </a:rPr>
              <a:t>问题；</a:t>
            </a:r>
            <a:endParaRPr lang="zh-CN" altLang="en-US" sz="2600">
              <a:latin typeface="微软雅黑" charset="-122"/>
              <a:ea typeface="微软雅黑" charset="-122"/>
              <a:sym typeface="+mn-ea"/>
            </a:endParaRPr>
          </a:p>
          <a:p>
            <a:pPr marL="514350" lvl="0" indent="-514350" algn="just">
              <a:lnSpc>
                <a:spcPct val="150000"/>
              </a:lnSpc>
              <a:buFont typeface="+mj-lt"/>
              <a:buAutoNum type="arabicPeriod"/>
            </a:pPr>
            <a:r>
              <a:rPr lang="zh-CN" altLang="en-US" sz="2600">
                <a:latin typeface="微软雅黑" charset="-122"/>
                <a:ea typeface="微软雅黑" charset="-122"/>
                <a:sym typeface="+mn-ea"/>
              </a:rPr>
              <a:t>因果图法是将自然语言规格说明转化为形式语言规格说明的一种严格的方法，可以指出规格说明中存在的不完整性和二义性；</a:t>
            </a:r>
            <a:endParaRPr lang="zh-CN" altLang="en-US" sz="2600">
              <a:latin typeface="微软雅黑" charset="-122"/>
              <a:ea typeface="微软雅黑" charset="-122"/>
              <a:sym typeface="+mn-ea"/>
            </a:endParaRPr>
          </a:p>
          <a:p>
            <a:pPr marL="514350" lvl="0" indent="-514350" algn="just">
              <a:lnSpc>
                <a:spcPct val="150000"/>
              </a:lnSpc>
              <a:buFont typeface="+mj-lt"/>
              <a:buAutoNum type="arabicPeriod"/>
            </a:pPr>
            <a:r>
              <a:rPr lang="zh-CN" altLang="en-US" sz="2600">
                <a:latin typeface="微软雅黑" charset="-122"/>
                <a:ea typeface="微软雅黑" charset="-122"/>
                <a:sym typeface="+mn-ea"/>
              </a:rPr>
              <a:t>能够帮助测试人员按照一定的步骤，高效率地开发测试</a:t>
            </a:r>
            <a:r>
              <a:rPr lang="zh-CN" altLang="en-US" sz="2600">
                <a:latin typeface="微软雅黑" charset="-122"/>
                <a:ea typeface="微软雅黑" charset="-122"/>
                <a:sym typeface="+mn-ea"/>
              </a:rPr>
              <a:t>用例。</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因果图的基本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符号</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22531" name="Group 35"/>
          <p:cNvGrpSpPr/>
          <p:nvPr/>
        </p:nvGrpSpPr>
        <p:grpSpPr>
          <a:xfrm>
            <a:off x="1614170" y="2121535"/>
            <a:ext cx="8518525" cy="1643380"/>
            <a:chOff x="295" y="1177"/>
            <a:chExt cx="4898" cy="802"/>
          </a:xfrm>
        </p:grpSpPr>
        <p:sp>
          <p:nvSpPr>
            <p:cNvPr id="22544" name="Rectangle 5"/>
            <p:cNvSpPr/>
            <p:nvPr/>
          </p:nvSpPr>
          <p:spPr>
            <a:xfrm>
              <a:off x="295" y="1341"/>
              <a:ext cx="675" cy="365"/>
            </a:xfrm>
            <a:prstGeom prst="rect">
              <a:avLst/>
            </a:prstGeom>
            <a:solidFill>
              <a:srgbClr val="FFFFFF"/>
            </a:solidFill>
            <a:ln w="9525">
              <a:noFill/>
            </a:ln>
          </p:spPr>
          <p:txBody>
            <a:bodyPr lIns="0" tIns="0" rIns="0" b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lnSpc>
                  <a:spcPct val="90000"/>
                </a:lnSpc>
                <a:buClr>
                  <a:srgbClr val="CC66FF"/>
                </a:buClr>
                <a:buSzTx/>
                <a:buNone/>
              </a:pPr>
              <a:r>
                <a:rPr lang="en-US" altLang="zh-CN" b="1" dirty="0">
                  <a:solidFill>
                    <a:srgbClr val="FF6600"/>
                  </a:solidFill>
                  <a:latin typeface="Times New Roman" panose="02020603050405020304" pitchFamily="18" charset="0"/>
                  <a:ea typeface="黑体" pitchFamily="2" charset="-122"/>
                </a:rPr>
                <a:t> </a:t>
              </a:r>
              <a:r>
                <a:rPr lang="zh-CN" altLang="en-US" b="1" dirty="0">
                  <a:solidFill>
                    <a:srgbClr val="FF6600"/>
                  </a:solidFill>
                  <a:latin typeface="Times New Roman" panose="02020603050405020304" pitchFamily="18" charset="0"/>
                  <a:ea typeface="黑体" pitchFamily="2" charset="-122"/>
                </a:rPr>
                <a:t>恒等</a:t>
              </a:r>
              <a:endParaRPr lang="zh-CN" altLang="en-US" b="1" dirty="0">
                <a:solidFill>
                  <a:srgbClr val="FF6600"/>
                </a:solidFill>
                <a:latin typeface="Times New Roman" panose="02020603050405020304" pitchFamily="18" charset="0"/>
                <a:ea typeface="黑体" pitchFamily="2" charset="-122"/>
              </a:endParaRPr>
            </a:p>
          </p:txBody>
        </p:sp>
        <p:sp>
          <p:nvSpPr>
            <p:cNvPr id="22545" name="Oval 6"/>
            <p:cNvSpPr/>
            <p:nvPr/>
          </p:nvSpPr>
          <p:spPr>
            <a:xfrm>
              <a:off x="1270" y="1321"/>
              <a:ext cx="340" cy="340"/>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c1</a:t>
              </a:r>
              <a:endParaRPr lang="en-US" altLang="zh-CN" sz="2800" b="1" dirty="0">
                <a:solidFill>
                  <a:srgbClr val="000000"/>
                </a:solidFill>
                <a:latin typeface="Times New Roman" panose="02020603050405020304" pitchFamily="18" charset="0"/>
                <a:ea typeface="隶书" pitchFamily="49" charset="-122"/>
              </a:endParaRPr>
            </a:p>
          </p:txBody>
        </p:sp>
        <p:sp>
          <p:nvSpPr>
            <p:cNvPr id="22546" name="Oval 7"/>
            <p:cNvSpPr/>
            <p:nvPr/>
          </p:nvSpPr>
          <p:spPr>
            <a:xfrm>
              <a:off x="2322" y="1321"/>
              <a:ext cx="340" cy="340"/>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e1</a:t>
              </a:r>
              <a:endParaRPr lang="en-US" altLang="zh-CN" sz="2800" b="1" dirty="0">
                <a:solidFill>
                  <a:srgbClr val="000000"/>
                </a:solidFill>
                <a:latin typeface="Times New Roman" panose="02020603050405020304" pitchFamily="18" charset="0"/>
                <a:ea typeface="隶书" pitchFamily="49" charset="-122"/>
              </a:endParaRPr>
            </a:p>
          </p:txBody>
        </p:sp>
        <p:sp>
          <p:nvSpPr>
            <p:cNvPr id="22547" name="AutoShape 8"/>
            <p:cNvSpPr/>
            <p:nvPr/>
          </p:nvSpPr>
          <p:spPr>
            <a:xfrm>
              <a:off x="4109" y="1177"/>
              <a:ext cx="338" cy="182"/>
            </a:xfrm>
            <a:prstGeom prst="rightArrow">
              <a:avLst>
                <a:gd name="adj1" fmla="val 50000"/>
                <a:gd name="adj2" fmla="val 46428"/>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2548" name="Rectangle 9"/>
            <p:cNvSpPr/>
            <p:nvPr/>
          </p:nvSpPr>
          <p:spPr>
            <a:xfrm>
              <a:off x="4517" y="1177"/>
              <a:ext cx="676" cy="364"/>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e1=1</a:t>
              </a:r>
              <a:endParaRPr lang="en-US" altLang="zh-CN" sz="2800" b="1" dirty="0">
                <a:solidFill>
                  <a:srgbClr val="000000"/>
                </a:solidFill>
                <a:latin typeface="隶书" pitchFamily="49" charset="-122"/>
                <a:ea typeface="隶书" pitchFamily="49" charset="-122"/>
              </a:endParaRPr>
            </a:p>
          </p:txBody>
        </p:sp>
        <p:sp>
          <p:nvSpPr>
            <p:cNvPr id="22549" name="Line 10"/>
            <p:cNvSpPr/>
            <p:nvPr/>
          </p:nvSpPr>
          <p:spPr>
            <a:xfrm>
              <a:off x="1611" y="1492"/>
              <a:ext cx="703" cy="0"/>
            </a:xfrm>
            <a:prstGeom prst="line">
              <a:avLst/>
            </a:prstGeom>
            <a:ln w="25400" cap="flat" cmpd="sng">
              <a:solidFill>
                <a:srgbClr val="000000"/>
              </a:solidFill>
              <a:prstDash val="solid"/>
              <a:headEnd type="none" w="med" len="med"/>
              <a:tailEnd type="none" w="med" len="med"/>
            </a:ln>
          </p:spPr>
        </p:sp>
        <p:sp>
          <p:nvSpPr>
            <p:cNvPr id="22550" name="Rectangle 11"/>
            <p:cNvSpPr/>
            <p:nvPr/>
          </p:nvSpPr>
          <p:spPr>
            <a:xfrm>
              <a:off x="3335" y="1177"/>
              <a:ext cx="676" cy="364"/>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c1=1</a:t>
              </a:r>
              <a:endParaRPr lang="en-US" altLang="zh-CN" sz="2800" b="1" dirty="0">
                <a:solidFill>
                  <a:srgbClr val="000000"/>
                </a:solidFill>
                <a:latin typeface="隶书" pitchFamily="49" charset="-122"/>
                <a:ea typeface="隶书" pitchFamily="49" charset="-122"/>
              </a:endParaRPr>
            </a:p>
          </p:txBody>
        </p:sp>
        <p:sp>
          <p:nvSpPr>
            <p:cNvPr id="22551" name="AutoShape 12"/>
            <p:cNvSpPr/>
            <p:nvPr/>
          </p:nvSpPr>
          <p:spPr>
            <a:xfrm>
              <a:off x="4109" y="1614"/>
              <a:ext cx="338" cy="183"/>
            </a:xfrm>
            <a:prstGeom prst="rightArrow">
              <a:avLst>
                <a:gd name="adj1" fmla="val 50000"/>
                <a:gd name="adj2" fmla="val 4617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2552" name="Rectangle 13"/>
            <p:cNvSpPr/>
            <p:nvPr/>
          </p:nvSpPr>
          <p:spPr>
            <a:xfrm>
              <a:off x="4517" y="1615"/>
              <a:ext cx="676" cy="364"/>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e1=0</a:t>
              </a:r>
              <a:endParaRPr lang="en-US" altLang="zh-CN" sz="2800" b="1" dirty="0">
                <a:solidFill>
                  <a:srgbClr val="000000"/>
                </a:solidFill>
                <a:latin typeface="隶书" pitchFamily="49" charset="-122"/>
                <a:ea typeface="隶书" pitchFamily="49" charset="-122"/>
              </a:endParaRPr>
            </a:p>
          </p:txBody>
        </p:sp>
        <p:sp>
          <p:nvSpPr>
            <p:cNvPr id="22553" name="Rectangle 14"/>
            <p:cNvSpPr/>
            <p:nvPr/>
          </p:nvSpPr>
          <p:spPr>
            <a:xfrm>
              <a:off x="3335" y="1615"/>
              <a:ext cx="676" cy="364"/>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c1=0</a:t>
              </a:r>
              <a:endParaRPr lang="en-US" altLang="zh-CN" sz="2800" b="1" dirty="0">
                <a:solidFill>
                  <a:srgbClr val="000000"/>
                </a:solidFill>
                <a:latin typeface="隶书" pitchFamily="49" charset="-122"/>
                <a:ea typeface="隶书" pitchFamily="49" charset="-122"/>
              </a:endParaRPr>
            </a:p>
          </p:txBody>
        </p:sp>
      </p:grpSp>
      <p:grpSp>
        <p:nvGrpSpPr>
          <p:cNvPr id="22532" name="Group 36"/>
          <p:cNvGrpSpPr/>
          <p:nvPr/>
        </p:nvGrpSpPr>
        <p:grpSpPr>
          <a:xfrm>
            <a:off x="1393825" y="4479925"/>
            <a:ext cx="8605520" cy="1316355"/>
            <a:chOff x="295" y="2659"/>
            <a:chExt cx="4961" cy="802"/>
          </a:xfrm>
        </p:grpSpPr>
        <p:sp>
          <p:nvSpPr>
            <p:cNvPr id="22533" name="Rectangle 15"/>
            <p:cNvSpPr/>
            <p:nvPr/>
          </p:nvSpPr>
          <p:spPr>
            <a:xfrm>
              <a:off x="295" y="2698"/>
              <a:ext cx="675" cy="364"/>
            </a:xfrm>
            <a:prstGeom prst="rect">
              <a:avLst/>
            </a:prstGeom>
            <a:solidFill>
              <a:srgbClr val="FFFFFF"/>
            </a:solidFill>
            <a:ln w="9525">
              <a:noFill/>
            </a:ln>
          </p:spPr>
          <p:txBody>
            <a:bodyPr lIns="0" tIns="0" rIns="0" b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zh-CN" altLang="en-US" b="1" dirty="0">
                  <a:solidFill>
                    <a:srgbClr val="FF6600"/>
                  </a:solidFill>
                  <a:latin typeface="Times New Roman" panose="02020603050405020304" pitchFamily="18" charset="0"/>
                  <a:ea typeface="黑体" pitchFamily="2" charset="-122"/>
                </a:rPr>
                <a:t>非</a:t>
              </a:r>
              <a:endParaRPr lang="zh-CN" altLang="en-US" b="1" dirty="0">
                <a:solidFill>
                  <a:srgbClr val="FF6600"/>
                </a:solidFill>
                <a:latin typeface="Times New Roman" panose="02020603050405020304" pitchFamily="18" charset="0"/>
                <a:ea typeface="黑体" pitchFamily="2" charset="-122"/>
              </a:endParaRPr>
            </a:p>
          </p:txBody>
        </p:sp>
        <p:sp>
          <p:nvSpPr>
            <p:cNvPr id="22534" name="Oval 16"/>
            <p:cNvSpPr/>
            <p:nvPr/>
          </p:nvSpPr>
          <p:spPr>
            <a:xfrm>
              <a:off x="1338" y="2735"/>
              <a:ext cx="340" cy="360"/>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c1</a:t>
              </a:r>
              <a:endParaRPr lang="en-US" altLang="zh-CN" sz="2800" b="1" dirty="0">
                <a:solidFill>
                  <a:srgbClr val="000000"/>
                </a:solidFill>
                <a:latin typeface="Times New Roman" panose="02020603050405020304" pitchFamily="18" charset="0"/>
                <a:ea typeface="隶书" pitchFamily="49" charset="-122"/>
              </a:endParaRPr>
            </a:p>
          </p:txBody>
        </p:sp>
        <p:sp>
          <p:nvSpPr>
            <p:cNvPr id="22535" name="Oval 17"/>
            <p:cNvSpPr/>
            <p:nvPr/>
          </p:nvSpPr>
          <p:spPr>
            <a:xfrm>
              <a:off x="2385" y="2713"/>
              <a:ext cx="340" cy="340"/>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e1</a:t>
              </a:r>
              <a:endParaRPr lang="en-US" altLang="zh-CN" sz="2800" b="1" dirty="0">
                <a:solidFill>
                  <a:srgbClr val="000000"/>
                </a:solidFill>
                <a:latin typeface="Times New Roman" panose="02020603050405020304" pitchFamily="18" charset="0"/>
                <a:ea typeface="隶书" pitchFamily="49" charset="-122"/>
              </a:endParaRPr>
            </a:p>
          </p:txBody>
        </p:sp>
        <p:sp>
          <p:nvSpPr>
            <p:cNvPr id="22536" name="AutoShape 18"/>
            <p:cNvSpPr/>
            <p:nvPr/>
          </p:nvSpPr>
          <p:spPr>
            <a:xfrm>
              <a:off x="4172" y="2659"/>
              <a:ext cx="338" cy="183"/>
            </a:xfrm>
            <a:prstGeom prst="rightArrow">
              <a:avLst>
                <a:gd name="adj1" fmla="val 50000"/>
                <a:gd name="adj2" fmla="val 4617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2537" name="Rectangle 19"/>
            <p:cNvSpPr/>
            <p:nvPr/>
          </p:nvSpPr>
          <p:spPr>
            <a:xfrm>
              <a:off x="4580" y="2659"/>
              <a:ext cx="676" cy="364"/>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e1=0</a:t>
              </a:r>
              <a:endParaRPr lang="en-US" altLang="zh-CN" sz="2800" b="1" dirty="0">
                <a:solidFill>
                  <a:srgbClr val="000000"/>
                </a:solidFill>
                <a:latin typeface="隶书" pitchFamily="49" charset="-122"/>
                <a:ea typeface="隶书" pitchFamily="49" charset="-122"/>
              </a:endParaRPr>
            </a:p>
          </p:txBody>
        </p:sp>
        <p:sp>
          <p:nvSpPr>
            <p:cNvPr id="22538" name="Line 20"/>
            <p:cNvSpPr/>
            <p:nvPr/>
          </p:nvSpPr>
          <p:spPr>
            <a:xfrm>
              <a:off x="1709" y="2887"/>
              <a:ext cx="676" cy="1"/>
            </a:xfrm>
            <a:prstGeom prst="line">
              <a:avLst/>
            </a:prstGeom>
            <a:ln w="25400" cap="flat" cmpd="sng">
              <a:solidFill>
                <a:srgbClr val="000000"/>
              </a:solidFill>
              <a:prstDash val="solid"/>
              <a:headEnd type="none" w="med" len="med"/>
              <a:tailEnd type="none" w="med" len="med"/>
            </a:ln>
          </p:spPr>
        </p:sp>
        <p:sp>
          <p:nvSpPr>
            <p:cNvPr id="22539" name="Rectangle 21"/>
            <p:cNvSpPr/>
            <p:nvPr/>
          </p:nvSpPr>
          <p:spPr>
            <a:xfrm>
              <a:off x="3398" y="2659"/>
              <a:ext cx="676" cy="364"/>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c1=1</a:t>
              </a:r>
              <a:endParaRPr lang="en-US" altLang="zh-CN" sz="2800" b="1" dirty="0">
                <a:solidFill>
                  <a:srgbClr val="000000"/>
                </a:solidFill>
                <a:latin typeface="隶书" pitchFamily="49" charset="-122"/>
                <a:ea typeface="隶书" pitchFamily="49" charset="-122"/>
              </a:endParaRPr>
            </a:p>
          </p:txBody>
        </p:sp>
        <p:sp>
          <p:nvSpPr>
            <p:cNvPr id="22540" name="AutoShape 22"/>
            <p:cNvSpPr/>
            <p:nvPr/>
          </p:nvSpPr>
          <p:spPr>
            <a:xfrm>
              <a:off x="4172" y="3097"/>
              <a:ext cx="338" cy="182"/>
            </a:xfrm>
            <a:prstGeom prst="rightArrow">
              <a:avLst>
                <a:gd name="adj1" fmla="val 50000"/>
                <a:gd name="adj2" fmla="val 46428"/>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2541" name="Rectangle 23"/>
            <p:cNvSpPr/>
            <p:nvPr/>
          </p:nvSpPr>
          <p:spPr>
            <a:xfrm>
              <a:off x="4580" y="3097"/>
              <a:ext cx="676" cy="364"/>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e1=1</a:t>
              </a:r>
              <a:endParaRPr lang="en-US" altLang="zh-CN" sz="2800" b="1" dirty="0">
                <a:solidFill>
                  <a:srgbClr val="000000"/>
                </a:solidFill>
                <a:latin typeface="隶书" pitchFamily="49" charset="-122"/>
                <a:ea typeface="隶书" pitchFamily="49" charset="-122"/>
              </a:endParaRPr>
            </a:p>
          </p:txBody>
        </p:sp>
        <p:sp>
          <p:nvSpPr>
            <p:cNvPr id="22542" name="Rectangle 24"/>
            <p:cNvSpPr/>
            <p:nvPr/>
          </p:nvSpPr>
          <p:spPr>
            <a:xfrm>
              <a:off x="3398" y="3097"/>
              <a:ext cx="676" cy="364"/>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ea typeface="宋体" pitchFamily="2" charset="-122"/>
                </a:rPr>
                <a:t>c1=0</a:t>
              </a:r>
              <a:endParaRPr lang="en-US" altLang="zh-CN" sz="2800" b="1" dirty="0">
                <a:solidFill>
                  <a:srgbClr val="000000"/>
                </a:solidFill>
                <a:latin typeface="隶书" pitchFamily="49" charset="-122"/>
                <a:ea typeface="隶书" pitchFamily="49" charset="-122"/>
              </a:endParaRPr>
            </a:p>
          </p:txBody>
        </p:sp>
        <p:sp>
          <p:nvSpPr>
            <p:cNvPr id="22543" name="Freeform 26"/>
            <p:cNvSpPr/>
            <p:nvPr/>
          </p:nvSpPr>
          <p:spPr>
            <a:xfrm>
              <a:off x="1882" y="2826"/>
              <a:ext cx="408" cy="157"/>
            </a:xfrm>
            <a:custGeom>
              <a:avLst/>
              <a:gdLst>
                <a:gd name="txL" fmla="*/ 0 w 432"/>
                <a:gd name="txT" fmla="*/ 0 h 112"/>
                <a:gd name="txR" fmla="*/ 432 w 432"/>
                <a:gd name="txB" fmla="*/ 112 h 112"/>
              </a:gdLst>
              <a:ahLst/>
              <a:cxnLst>
                <a:cxn ang="0">
                  <a:pos x="0" y="2328"/>
                </a:cxn>
                <a:cxn ang="0">
                  <a:pos x="77" y="308"/>
                </a:cxn>
                <a:cxn ang="0">
                  <a:pos x="179" y="4284"/>
                </a:cxn>
                <a:cxn ang="0">
                  <a:pos x="231" y="2328"/>
                </a:cxn>
              </a:cxnLst>
              <a:rect l="txL" t="txT" r="txR" b="txB"/>
              <a:pathLst>
                <a:path w="432" h="112">
                  <a:moveTo>
                    <a:pt x="0" y="56"/>
                  </a:moveTo>
                  <a:cubicBezTo>
                    <a:pt x="44" y="28"/>
                    <a:pt x="88" y="0"/>
                    <a:pt x="144" y="8"/>
                  </a:cubicBezTo>
                  <a:cubicBezTo>
                    <a:pt x="200" y="16"/>
                    <a:pt x="288" y="96"/>
                    <a:pt x="336" y="104"/>
                  </a:cubicBezTo>
                  <a:cubicBezTo>
                    <a:pt x="384" y="112"/>
                    <a:pt x="408" y="84"/>
                    <a:pt x="432" y="56"/>
                  </a:cubicBezTo>
                </a:path>
              </a:pathLst>
            </a:custGeom>
            <a:noFill/>
            <a:ln w="25400" cap="flat" cmpd="sng">
              <a:solidFill>
                <a:srgbClr val="000000">
                  <a:alpha val="100000"/>
                </a:srgbClr>
              </a:solidFill>
              <a:prstDash val="solid"/>
              <a:round/>
              <a:headEnd type="none" w="med" len="med"/>
              <a:tailEnd type="none" w="med" len="med"/>
            </a:ln>
          </p:spPr>
          <p:txBody>
            <a:bodyPr/>
            <a:p>
              <a:endParaRPr lang="zh-CN" altLang="en-US"/>
            </a:p>
          </p:txBody>
        </p:sp>
      </p:grpSp>
      <p:sp>
        <p:nvSpPr>
          <p:cNvPr id="10" name="文本框 9"/>
          <p:cNvSpPr txBox="1"/>
          <p:nvPr/>
        </p:nvSpPr>
        <p:spPr>
          <a:xfrm>
            <a:off x="1891665" y="1010920"/>
            <a:ext cx="2532380" cy="891540"/>
          </a:xfrm>
          <a:prstGeom prst="rect">
            <a:avLst/>
          </a:prstGeom>
          <a:noFill/>
        </p:spPr>
        <p:txBody>
          <a:bodyPr wrap="square" rtlCol="0" anchor="t">
            <a:spAutoFit/>
          </a:bodyPr>
          <a:p>
            <a:pPr algn="ctr"/>
            <a:r>
              <a:rPr lang="en-US" altLang="zh-CN" sz="2600">
                <a:latin typeface="微软雅黑" charset="-122"/>
                <a:ea typeface="微软雅黑" charset="-122"/>
                <a:sym typeface="+mn-ea"/>
              </a:rPr>
              <a:t>Ci</a:t>
            </a:r>
            <a:r>
              <a:rPr lang="zh-CN" altLang="en-US" sz="2600">
                <a:latin typeface="微软雅黑" charset="-122"/>
                <a:ea typeface="微软雅黑" charset="-122"/>
                <a:sym typeface="+mn-ea"/>
              </a:rPr>
              <a:t>表示输入</a:t>
            </a:r>
            <a:r>
              <a:rPr lang="zh-CN" altLang="en-US" sz="2600">
                <a:latin typeface="微软雅黑" charset="-122"/>
                <a:ea typeface="微软雅黑" charset="-122"/>
                <a:sym typeface="+mn-ea"/>
              </a:rPr>
              <a:t>状态</a:t>
            </a:r>
            <a:endParaRPr lang="zh-CN" altLang="en-US" sz="2600">
              <a:latin typeface="微软雅黑" charset="-122"/>
              <a:ea typeface="微软雅黑" charset="-122"/>
              <a:sym typeface="+mn-ea"/>
            </a:endParaRPr>
          </a:p>
          <a:p>
            <a:pPr algn="ctr"/>
            <a:r>
              <a:rPr lang="zh-CN" altLang="en-US" sz="2600">
                <a:latin typeface="微软雅黑" charset="-122"/>
                <a:ea typeface="微软雅黑" charset="-122"/>
                <a:sym typeface="+mn-ea"/>
              </a:rPr>
              <a:t>（</a:t>
            </a:r>
            <a:r>
              <a:rPr lang="zh-CN" altLang="en-US" sz="2600">
                <a:latin typeface="微软雅黑" charset="-122"/>
                <a:ea typeface="微软雅黑" charset="-122"/>
                <a:sym typeface="+mn-ea"/>
              </a:rPr>
              <a:t>原因）</a:t>
            </a:r>
            <a:endParaRPr lang="zh-CN" altLang="en-US" sz="2600">
              <a:latin typeface="微软雅黑" charset="-122"/>
              <a:ea typeface="微软雅黑" charset="-122"/>
              <a:sym typeface="+mn-ea"/>
            </a:endParaRPr>
          </a:p>
        </p:txBody>
      </p:sp>
      <p:sp>
        <p:nvSpPr>
          <p:cNvPr id="11" name="文本框 10"/>
          <p:cNvSpPr txBox="1"/>
          <p:nvPr/>
        </p:nvSpPr>
        <p:spPr>
          <a:xfrm>
            <a:off x="4867910" y="1010920"/>
            <a:ext cx="2532380" cy="891540"/>
          </a:xfrm>
          <a:prstGeom prst="rect">
            <a:avLst/>
          </a:prstGeom>
          <a:noFill/>
        </p:spPr>
        <p:txBody>
          <a:bodyPr wrap="square" rtlCol="0" anchor="t">
            <a:spAutoFit/>
          </a:bodyPr>
          <a:p>
            <a:pPr algn="ctr"/>
            <a:r>
              <a:rPr lang="en-US" altLang="zh-CN" sz="2600">
                <a:latin typeface="微软雅黑" charset="-122"/>
                <a:ea typeface="微软雅黑" charset="-122"/>
                <a:sym typeface="+mn-ea"/>
              </a:rPr>
              <a:t>ei</a:t>
            </a:r>
            <a:r>
              <a:rPr lang="zh-CN" altLang="en-US" sz="2600">
                <a:latin typeface="微软雅黑" charset="-122"/>
                <a:ea typeface="微软雅黑" charset="-122"/>
                <a:sym typeface="+mn-ea"/>
              </a:rPr>
              <a:t>表示输</a:t>
            </a:r>
            <a:r>
              <a:rPr lang="zh-CN" altLang="en-US" sz="2600">
                <a:latin typeface="微软雅黑" charset="-122"/>
                <a:ea typeface="微软雅黑" charset="-122"/>
                <a:sym typeface="+mn-ea"/>
              </a:rPr>
              <a:t>出状态</a:t>
            </a:r>
            <a:endParaRPr lang="zh-CN" altLang="en-US" sz="2600">
              <a:latin typeface="微软雅黑" charset="-122"/>
              <a:ea typeface="微软雅黑" charset="-122"/>
              <a:sym typeface="+mn-ea"/>
            </a:endParaRPr>
          </a:p>
          <a:p>
            <a:pPr algn="ctr"/>
            <a:r>
              <a:rPr lang="zh-CN" altLang="en-US" sz="2600">
                <a:latin typeface="微软雅黑" charset="-122"/>
                <a:ea typeface="微软雅黑" charset="-122"/>
                <a:sym typeface="+mn-ea"/>
              </a:rPr>
              <a:t>（</a:t>
            </a:r>
            <a:r>
              <a:rPr lang="zh-CN" altLang="en-US" sz="2600">
                <a:latin typeface="微软雅黑" charset="-122"/>
                <a:ea typeface="微软雅黑" charset="-122"/>
                <a:sym typeface="+mn-ea"/>
              </a:rPr>
              <a:t>结果）</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因果图的基本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符号</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23555" name="Group 22"/>
          <p:cNvGrpSpPr/>
          <p:nvPr/>
        </p:nvGrpSpPr>
        <p:grpSpPr>
          <a:xfrm>
            <a:off x="1371600" y="1121410"/>
            <a:ext cx="9043670" cy="2566035"/>
            <a:chOff x="567" y="935"/>
            <a:chExt cx="5080" cy="1272"/>
          </a:xfrm>
        </p:grpSpPr>
        <p:sp>
          <p:nvSpPr>
            <p:cNvPr id="23571" name="Rectangle 5"/>
            <p:cNvSpPr/>
            <p:nvPr/>
          </p:nvSpPr>
          <p:spPr>
            <a:xfrm>
              <a:off x="567" y="1413"/>
              <a:ext cx="496" cy="227"/>
            </a:xfrm>
            <a:prstGeom prst="rect">
              <a:avLst/>
            </a:prstGeom>
            <a:solidFill>
              <a:srgbClr val="FFFFFF"/>
            </a:solidFill>
            <a:ln w="9525">
              <a:noFill/>
            </a:ln>
          </p:spPr>
          <p:txBody>
            <a:bodyPr lIns="0" tIns="0" rIns="0" b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lnSpc>
                  <a:spcPct val="90000"/>
                </a:lnSpc>
                <a:buClr>
                  <a:srgbClr val="CC66FF"/>
                </a:buClr>
                <a:buSzTx/>
                <a:buNone/>
              </a:pPr>
              <a:r>
                <a:rPr lang="en-US" altLang="zh-CN" b="1" dirty="0">
                  <a:solidFill>
                    <a:srgbClr val="FF6600"/>
                  </a:solidFill>
                  <a:latin typeface="Times New Roman" panose="02020603050405020304" pitchFamily="18" charset="0"/>
                  <a:ea typeface="黑体" pitchFamily="2" charset="-122"/>
                </a:rPr>
                <a:t> </a:t>
              </a:r>
              <a:r>
                <a:rPr lang="zh-CN" altLang="en-US" b="1" dirty="0">
                  <a:solidFill>
                    <a:srgbClr val="FF6600"/>
                  </a:solidFill>
                  <a:latin typeface="Times New Roman" panose="02020603050405020304" pitchFamily="18" charset="0"/>
                  <a:ea typeface="黑体" pitchFamily="2" charset="-122"/>
                </a:rPr>
                <a:t>或</a:t>
              </a:r>
              <a:endParaRPr lang="zh-CN" altLang="en-US" b="1" dirty="0">
                <a:solidFill>
                  <a:srgbClr val="FF6600"/>
                </a:solidFill>
                <a:latin typeface="Times New Roman" panose="02020603050405020304" pitchFamily="18" charset="0"/>
                <a:ea typeface="黑体" pitchFamily="2" charset="-122"/>
              </a:endParaRPr>
            </a:p>
          </p:txBody>
        </p:sp>
        <p:sp>
          <p:nvSpPr>
            <p:cNvPr id="23572" name="Oval 6"/>
            <p:cNvSpPr/>
            <p:nvPr/>
          </p:nvSpPr>
          <p:spPr>
            <a:xfrm>
              <a:off x="1188" y="935"/>
              <a:ext cx="373" cy="340"/>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rPr>
                <a:t>c1</a:t>
              </a:r>
              <a:endParaRPr lang="en-US" altLang="zh-CN" sz="2800" b="1" dirty="0">
                <a:solidFill>
                  <a:srgbClr val="000000"/>
                </a:solidFill>
                <a:latin typeface="Times New Roman" panose="02020603050405020304" pitchFamily="18" charset="0"/>
              </a:endParaRPr>
            </a:p>
          </p:txBody>
        </p:sp>
        <p:sp>
          <p:nvSpPr>
            <p:cNvPr id="23573" name="Oval 7"/>
            <p:cNvSpPr/>
            <p:nvPr/>
          </p:nvSpPr>
          <p:spPr>
            <a:xfrm>
              <a:off x="2472" y="1389"/>
              <a:ext cx="373" cy="341"/>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rPr>
                <a:t>e1</a:t>
              </a:r>
              <a:endParaRPr lang="en-US" altLang="zh-CN" sz="2800" b="1" dirty="0">
                <a:solidFill>
                  <a:srgbClr val="000000"/>
                </a:solidFill>
                <a:latin typeface="Times New Roman" panose="02020603050405020304" pitchFamily="18" charset="0"/>
              </a:endParaRPr>
            </a:p>
          </p:txBody>
        </p:sp>
        <p:sp>
          <p:nvSpPr>
            <p:cNvPr id="23574" name="Oval 8"/>
            <p:cNvSpPr/>
            <p:nvPr/>
          </p:nvSpPr>
          <p:spPr>
            <a:xfrm>
              <a:off x="1188" y="1413"/>
              <a:ext cx="373" cy="340"/>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rPr>
                <a:t>c2</a:t>
              </a:r>
              <a:endParaRPr lang="en-US" altLang="zh-CN" sz="2800" b="1" dirty="0">
                <a:solidFill>
                  <a:srgbClr val="000000"/>
                </a:solidFill>
                <a:latin typeface="Times New Roman" panose="02020603050405020304" pitchFamily="18" charset="0"/>
              </a:endParaRPr>
            </a:p>
          </p:txBody>
        </p:sp>
        <p:sp>
          <p:nvSpPr>
            <p:cNvPr id="23575" name="Oval 9"/>
            <p:cNvSpPr/>
            <p:nvPr/>
          </p:nvSpPr>
          <p:spPr>
            <a:xfrm>
              <a:off x="1188" y="1867"/>
              <a:ext cx="373" cy="340"/>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rPr>
                <a:t>c3</a:t>
              </a:r>
              <a:endParaRPr lang="en-US" altLang="zh-CN" sz="2800" b="1" dirty="0">
                <a:solidFill>
                  <a:srgbClr val="000000"/>
                </a:solidFill>
                <a:latin typeface="Times New Roman" panose="02020603050405020304" pitchFamily="18" charset="0"/>
              </a:endParaRPr>
            </a:p>
          </p:txBody>
        </p:sp>
        <p:sp>
          <p:nvSpPr>
            <p:cNvPr id="23576" name="Line 10"/>
            <p:cNvSpPr/>
            <p:nvPr/>
          </p:nvSpPr>
          <p:spPr>
            <a:xfrm>
              <a:off x="1561" y="1072"/>
              <a:ext cx="911" cy="453"/>
            </a:xfrm>
            <a:prstGeom prst="line">
              <a:avLst/>
            </a:prstGeom>
            <a:ln w="9525" cap="flat" cmpd="sng">
              <a:solidFill>
                <a:srgbClr val="000000"/>
              </a:solidFill>
              <a:prstDash val="solid"/>
              <a:headEnd type="none" w="med" len="med"/>
              <a:tailEnd type="none" w="med" len="med"/>
            </a:ln>
          </p:spPr>
        </p:sp>
        <p:sp>
          <p:nvSpPr>
            <p:cNvPr id="23577" name="Line 11"/>
            <p:cNvSpPr/>
            <p:nvPr/>
          </p:nvSpPr>
          <p:spPr>
            <a:xfrm flipV="1">
              <a:off x="1561" y="1525"/>
              <a:ext cx="911" cy="1"/>
            </a:xfrm>
            <a:prstGeom prst="line">
              <a:avLst/>
            </a:prstGeom>
            <a:ln w="9525" cap="flat" cmpd="sng">
              <a:solidFill>
                <a:srgbClr val="000000"/>
              </a:solidFill>
              <a:prstDash val="solid"/>
              <a:headEnd type="none" w="med" len="med"/>
              <a:tailEnd type="none" w="med" len="med"/>
            </a:ln>
          </p:spPr>
        </p:sp>
        <p:sp>
          <p:nvSpPr>
            <p:cNvPr id="23578" name="Line 12"/>
            <p:cNvSpPr/>
            <p:nvPr/>
          </p:nvSpPr>
          <p:spPr>
            <a:xfrm flipV="1">
              <a:off x="1561" y="1525"/>
              <a:ext cx="911" cy="455"/>
            </a:xfrm>
            <a:prstGeom prst="line">
              <a:avLst/>
            </a:prstGeom>
            <a:ln w="9525" cap="flat" cmpd="sng">
              <a:solidFill>
                <a:srgbClr val="000000"/>
              </a:solidFill>
              <a:prstDash val="solid"/>
              <a:headEnd type="none" w="med" len="med"/>
              <a:tailEnd type="none" w="med" len="med"/>
            </a:ln>
          </p:spPr>
        </p:sp>
        <p:sp>
          <p:nvSpPr>
            <p:cNvPr id="23579" name="Line 13"/>
            <p:cNvSpPr/>
            <p:nvPr/>
          </p:nvSpPr>
          <p:spPr>
            <a:xfrm rot="600000">
              <a:off x="1882" y="1380"/>
              <a:ext cx="124" cy="114"/>
            </a:xfrm>
            <a:prstGeom prst="line">
              <a:avLst/>
            </a:prstGeom>
            <a:ln w="9525" cap="flat" cmpd="sng">
              <a:solidFill>
                <a:srgbClr val="000000"/>
              </a:solidFill>
              <a:prstDash val="solid"/>
              <a:headEnd type="none" w="med" len="med"/>
              <a:tailEnd type="none" w="med" len="med"/>
            </a:ln>
          </p:spPr>
        </p:sp>
        <p:sp>
          <p:nvSpPr>
            <p:cNvPr id="23580" name="Line 14"/>
            <p:cNvSpPr/>
            <p:nvPr/>
          </p:nvSpPr>
          <p:spPr>
            <a:xfrm rot="-600000" flipV="1">
              <a:off x="1985" y="1380"/>
              <a:ext cx="124" cy="114"/>
            </a:xfrm>
            <a:prstGeom prst="line">
              <a:avLst/>
            </a:prstGeom>
            <a:ln w="9525" cap="flat" cmpd="sng">
              <a:solidFill>
                <a:srgbClr val="000000"/>
              </a:solidFill>
              <a:prstDash val="solid"/>
              <a:headEnd type="none" w="med" len="med"/>
              <a:tailEnd type="none" w="med" len="med"/>
            </a:ln>
          </p:spPr>
        </p:sp>
        <p:sp>
          <p:nvSpPr>
            <p:cNvPr id="23581" name="AutoShape 16"/>
            <p:cNvSpPr/>
            <p:nvPr/>
          </p:nvSpPr>
          <p:spPr>
            <a:xfrm>
              <a:off x="4845" y="1207"/>
              <a:ext cx="258" cy="130"/>
            </a:xfrm>
            <a:prstGeom prst="rightArrow">
              <a:avLst>
                <a:gd name="adj1" fmla="val 50000"/>
                <a:gd name="adj2" fmla="val 49615"/>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3582" name="Rectangle 17"/>
            <p:cNvSpPr/>
            <p:nvPr/>
          </p:nvSpPr>
          <p:spPr>
            <a:xfrm>
              <a:off x="5132" y="1162"/>
              <a:ext cx="515" cy="259"/>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400" b="1" dirty="0">
                  <a:solidFill>
                    <a:srgbClr val="000000"/>
                  </a:solidFill>
                  <a:latin typeface="Times New Roman" panose="02020603050405020304" pitchFamily="18" charset="0"/>
                  <a:ea typeface="宋体" pitchFamily="2" charset="-122"/>
                </a:rPr>
                <a:t>e1=1</a:t>
              </a:r>
              <a:endParaRPr lang="en-US" altLang="zh-CN" sz="2400" b="1" dirty="0">
                <a:solidFill>
                  <a:srgbClr val="000000"/>
                </a:solidFill>
                <a:latin typeface="Times New Roman" panose="02020603050405020304" pitchFamily="18" charset="0"/>
                <a:ea typeface="宋体" pitchFamily="2" charset="-122"/>
              </a:endParaRPr>
            </a:p>
          </p:txBody>
        </p:sp>
        <p:sp>
          <p:nvSpPr>
            <p:cNvPr id="23583" name="Rectangle 18"/>
            <p:cNvSpPr/>
            <p:nvPr/>
          </p:nvSpPr>
          <p:spPr>
            <a:xfrm>
              <a:off x="3016" y="1162"/>
              <a:ext cx="1804" cy="337"/>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400" b="1" dirty="0">
                  <a:solidFill>
                    <a:srgbClr val="000000"/>
                  </a:solidFill>
                  <a:latin typeface="Times New Roman" panose="02020603050405020304" pitchFamily="18" charset="0"/>
                  <a:ea typeface="宋体" pitchFamily="2" charset="-122"/>
                </a:rPr>
                <a:t>c1=1 </a:t>
              </a:r>
              <a:r>
                <a:rPr lang="zh-CN" altLang="en-US" sz="2400" b="1" dirty="0">
                  <a:solidFill>
                    <a:srgbClr val="000000"/>
                  </a:solidFill>
                  <a:latin typeface="Times New Roman" panose="02020603050405020304" pitchFamily="18" charset="0"/>
                  <a:ea typeface="宋体" pitchFamily="2" charset="-122"/>
                </a:rPr>
                <a:t>或 </a:t>
              </a:r>
              <a:r>
                <a:rPr lang="en-US" altLang="zh-CN" sz="2400" b="1" dirty="0">
                  <a:solidFill>
                    <a:srgbClr val="000000"/>
                  </a:solidFill>
                  <a:latin typeface="Times New Roman" panose="02020603050405020304" pitchFamily="18" charset="0"/>
                  <a:ea typeface="宋体" pitchFamily="2" charset="-122"/>
                </a:rPr>
                <a:t>c2=1 </a:t>
              </a:r>
              <a:r>
                <a:rPr lang="zh-CN" altLang="en-US" sz="2400" b="1" dirty="0">
                  <a:solidFill>
                    <a:srgbClr val="000000"/>
                  </a:solidFill>
                  <a:latin typeface="Times New Roman" panose="02020603050405020304" pitchFamily="18" charset="0"/>
                  <a:ea typeface="宋体" pitchFamily="2" charset="-122"/>
                </a:rPr>
                <a:t>或 </a:t>
              </a:r>
              <a:r>
                <a:rPr lang="en-US" altLang="zh-CN" sz="2400" b="1" dirty="0">
                  <a:solidFill>
                    <a:srgbClr val="000000"/>
                  </a:solidFill>
                  <a:latin typeface="Times New Roman" panose="02020603050405020304" pitchFamily="18" charset="0"/>
                  <a:ea typeface="宋体" pitchFamily="2" charset="-122"/>
                </a:rPr>
                <a:t>c3=1</a:t>
              </a:r>
              <a:endParaRPr lang="en-US" altLang="zh-CN" sz="2400" b="1" dirty="0">
                <a:solidFill>
                  <a:srgbClr val="000000"/>
                </a:solidFill>
                <a:latin typeface="Times New Roman" panose="02020603050405020304" pitchFamily="18" charset="0"/>
                <a:ea typeface="宋体" pitchFamily="2" charset="-122"/>
              </a:endParaRPr>
            </a:p>
          </p:txBody>
        </p:sp>
        <p:sp>
          <p:nvSpPr>
            <p:cNvPr id="23584" name="Rectangle 19"/>
            <p:cNvSpPr/>
            <p:nvPr/>
          </p:nvSpPr>
          <p:spPr>
            <a:xfrm>
              <a:off x="4047" y="1641"/>
              <a:ext cx="902" cy="337"/>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zh-CN" altLang="en-US" sz="2400" b="1" dirty="0">
                  <a:solidFill>
                    <a:srgbClr val="000000"/>
                  </a:solidFill>
                  <a:latin typeface="Times New Roman" panose="02020603050405020304" pitchFamily="18" charset="0"/>
                  <a:ea typeface="宋体" pitchFamily="2" charset="-122"/>
                </a:rPr>
                <a:t>否则</a:t>
              </a:r>
              <a:endParaRPr lang="zh-CN" altLang="en-US" sz="2400" b="1" dirty="0">
                <a:solidFill>
                  <a:srgbClr val="000000"/>
                </a:solidFill>
                <a:latin typeface="Times New Roman" panose="02020603050405020304" pitchFamily="18" charset="0"/>
                <a:ea typeface="宋体" pitchFamily="2" charset="-122"/>
              </a:endParaRPr>
            </a:p>
          </p:txBody>
        </p:sp>
        <p:sp>
          <p:nvSpPr>
            <p:cNvPr id="23585" name="AutoShape 20"/>
            <p:cNvSpPr/>
            <p:nvPr/>
          </p:nvSpPr>
          <p:spPr>
            <a:xfrm>
              <a:off x="4820" y="1709"/>
              <a:ext cx="258" cy="129"/>
            </a:xfrm>
            <a:prstGeom prst="rightArrow">
              <a:avLst>
                <a:gd name="adj1" fmla="val 50000"/>
                <a:gd name="adj2" fmla="val 500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3586" name="Rectangle 21"/>
            <p:cNvSpPr/>
            <p:nvPr/>
          </p:nvSpPr>
          <p:spPr>
            <a:xfrm>
              <a:off x="5118" y="1654"/>
              <a:ext cx="516" cy="260"/>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400" b="1" dirty="0">
                  <a:solidFill>
                    <a:srgbClr val="000000"/>
                  </a:solidFill>
                  <a:latin typeface="Times New Roman" panose="02020603050405020304" pitchFamily="18" charset="0"/>
                  <a:ea typeface="宋体" pitchFamily="2" charset="-122"/>
                </a:rPr>
                <a:t>e1=0</a:t>
              </a:r>
              <a:endParaRPr lang="en-US" altLang="zh-CN" sz="2400" b="1" dirty="0">
                <a:solidFill>
                  <a:srgbClr val="000000"/>
                </a:solidFill>
                <a:latin typeface="Times New Roman" panose="02020603050405020304" pitchFamily="18" charset="0"/>
                <a:ea typeface="宋体" pitchFamily="2" charset="-122"/>
              </a:endParaRPr>
            </a:p>
          </p:txBody>
        </p:sp>
      </p:grpSp>
      <p:grpSp>
        <p:nvGrpSpPr>
          <p:cNvPr id="5" name="组合 4"/>
          <p:cNvGrpSpPr/>
          <p:nvPr/>
        </p:nvGrpSpPr>
        <p:grpSpPr>
          <a:xfrm>
            <a:off x="1240790" y="4076700"/>
            <a:ext cx="8891270" cy="2370541"/>
            <a:chOff x="1954" y="6420"/>
            <a:chExt cx="14002" cy="3733"/>
          </a:xfrm>
        </p:grpSpPr>
        <p:grpSp>
          <p:nvGrpSpPr>
            <p:cNvPr id="3" name="组合 2"/>
            <p:cNvGrpSpPr/>
            <p:nvPr/>
          </p:nvGrpSpPr>
          <p:grpSpPr>
            <a:xfrm>
              <a:off x="1954" y="6420"/>
              <a:ext cx="14002" cy="3733"/>
              <a:chOff x="395" y="6420"/>
              <a:chExt cx="13065" cy="3290"/>
            </a:xfrm>
          </p:grpSpPr>
          <p:sp>
            <p:nvSpPr>
              <p:cNvPr id="23556" name="Rectangle 24"/>
              <p:cNvSpPr/>
              <p:nvPr/>
            </p:nvSpPr>
            <p:spPr>
              <a:xfrm>
                <a:off x="395" y="7800"/>
                <a:ext cx="1478" cy="893"/>
              </a:xfrm>
              <a:prstGeom prst="rect">
                <a:avLst/>
              </a:prstGeom>
              <a:solidFill>
                <a:srgbClr val="FFFFFF"/>
              </a:solidFill>
              <a:ln w="9525">
                <a:noFill/>
              </a:ln>
            </p:spPr>
            <p:txBody>
              <a:bodyPr lIns="0" tIns="0" rIns="0" b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lnSpc>
                    <a:spcPct val="90000"/>
                  </a:lnSpc>
                  <a:buClr>
                    <a:srgbClr val="CC66FF"/>
                  </a:buClr>
                  <a:buSzTx/>
                  <a:buNone/>
                </a:pPr>
                <a:r>
                  <a:rPr lang="zh-CN" altLang="en-US" b="1" dirty="0">
                    <a:solidFill>
                      <a:srgbClr val="FF6600"/>
                    </a:solidFill>
                    <a:latin typeface="Times New Roman" panose="02020603050405020304" pitchFamily="18" charset="0"/>
                    <a:ea typeface="黑体" pitchFamily="2" charset="-122"/>
                  </a:rPr>
                  <a:t>与</a:t>
                </a:r>
                <a:endParaRPr lang="zh-CN" altLang="en-US" b="1" dirty="0">
                  <a:solidFill>
                    <a:srgbClr val="FF6600"/>
                  </a:solidFill>
                  <a:latin typeface="Times New Roman" panose="02020603050405020304" pitchFamily="18" charset="0"/>
                  <a:ea typeface="黑体" pitchFamily="2" charset="-122"/>
                </a:endParaRPr>
              </a:p>
            </p:txBody>
          </p:sp>
          <p:sp>
            <p:nvSpPr>
              <p:cNvPr id="23557" name="Oval 25"/>
              <p:cNvSpPr/>
              <p:nvPr/>
            </p:nvSpPr>
            <p:spPr>
              <a:xfrm>
                <a:off x="5493" y="7355"/>
                <a:ext cx="952" cy="1035"/>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rPr>
                  <a:t>e1</a:t>
                </a:r>
                <a:endParaRPr lang="en-US" altLang="zh-CN" sz="2800" b="1" dirty="0">
                  <a:solidFill>
                    <a:srgbClr val="000000"/>
                  </a:solidFill>
                  <a:latin typeface="Times New Roman" panose="02020603050405020304" pitchFamily="18" charset="0"/>
                </a:endParaRPr>
              </a:p>
            </p:txBody>
          </p:sp>
          <p:sp>
            <p:nvSpPr>
              <p:cNvPr id="23558" name="Oval 26"/>
              <p:cNvSpPr/>
              <p:nvPr/>
            </p:nvSpPr>
            <p:spPr>
              <a:xfrm>
                <a:off x="2230" y="8675"/>
                <a:ext cx="953" cy="1035"/>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rPr>
                  <a:t>c2</a:t>
                </a:r>
                <a:endParaRPr lang="en-US" altLang="zh-CN" sz="2800" b="1" dirty="0">
                  <a:solidFill>
                    <a:srgbClr val="000000"/>
                  </a:solidFill>
                  <a:latin typeface="Times New Roman" panose="02020603050405020304" pitchFamily="18" charset="0"/>
                </a:endParaRPr>
              </a:p>
            </p:txBody>
          </p:sp>
          <p:sp>
            <p:nvSpPr>
              <p:cNvPr id="23559" name="Line 27"/>
              <p:cNvSpPr/>
              <p:nvPr/>
            </p:nvSpPr>
            <p:spPr>
              <a:xfrm>
                <a:off x="3308" y="7080"/>
                <a:ext cx="2217" cy="890"/>
              </a:xfrm>
              <a:prstGeom prst="line">
                <a:avLst/>
              </a:prstGeom>
              <a:ln w="9525" cap="flat" cmpd="sng">
                <a:solidFill>
                  <a:srgbClr val="000000"/>
                </a:solidFill>
                <a:prstDash val="solid"/>
                <a:headEnd type="none" w="med" len="med"/>
                <a:tailEnd type="none" w="med" len="med"/>
              </a:ln>
            </p:spPr>
          </p:sp>
          <p:sp>
            <p:nvSpPr>
              <p:cNvPr id="23560" name="Line 28"/>
              <p:cNvSpPr/>
              <p:nvPr/>
            </p:nvSpPr>
            <p:spPr>
              <a:xfrm flipV="1">
                <a:off x="3134" y="7970"/>
                <a:ext cx="2360" cy="1422"/>
              </a:xfrm>
              <a:prstGeom prst="line">
                <a:avLst/>
              </a:prstGeom>
              <a:ln w="9525" cap="flat" cmpd="sng">
                <a:solidFill>
                  <a:srgbClr val="000000"/>
                </a:solidFill>
                <a:prstDash val="solid"/>
                <a:headEnd type="none" w="med" len="med"/>
                <a:tailEnd type="none" w="med" len="med"/>
              </a:ln>
            </p:spPr>
          </p:sp>
          <p:sp>
            <p:nvSpPr>
              <p:cNvPr id="23562" name="Line 30"/>
              <p:cNvSpPr/>
              <p:nvPr/>
            </p:nvSpPr>
            <p:spPr>
              <a:xfrm rot="900000">
                <a:off x="4538" y="7800"/>
                <a:ext cx="370" cy="445"/>
              </a:xfrm>
              <a:prstGeom prst="line">
                <a:avLst/>
              </a:prstGeom>
              <a:ln w="9525" cap="flat" cmpd="sng">
                <a:solidFill>
                  <a:srgbClr val="000000"/>
                </a:solidFill>
                <a:prstDash val="solid"/>
                <a:headEnd type="none" w="med" len="med"/>
                <a:tailEnd type="none" w="med" len="med"/>
              </a:ln>
            </p:spPr>
          </p:sp>
          <p:grpSp>
            <p:nvGrpSpPr>
              <p:cNvPr id="23563" name="Group 40"/>
              <p:cNvGrpSpPr/>
              <p:nvPr/>
            </p:nvGrpSpPr>
            <p:grpSpPr>
              <a:xfrm>
                <a:off x="7768" y="7238"/>
                <a:ext cx="5692" cy="2332"/>
                <a:chOff x="3188" y="2895"/>
                <a:chExt cx="2277" cy="933"/>
              </a:xfrm>
            </p:grpSpPr>
            <p:sp>
              <p:nvSpPr>
                <p:cNvPr id="23565" name="AutoShape 31"/>
                <p:cNvSpPr/>
                <p:nvPr/>
              </p:nvSpPr>
              <p:spPr>
                <a:xfrm>
                  <a:off x="4517" y="2898"/>
                  <a:ext cx="296" cy="179"/>
                </a:xfrm>
                <a:prstGeom prst="rightArrow">
                  <a:avLst>
                    <a:gd name="adj1" fmla="val 50000"/>
                    <a:gd name="adj2" fmla="val 4134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3566" name="Rectangle 32"/>
                <p:cNvSpPr/>
                <p:nvPr/>
              </p:nvSpPr>
              <p:spPr>
                <a:xfrm>
                  <a:off x="4874" y="2895"/>
                  <a:ext cx="591" cy="357"/>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400" b="1" dirty="0">
                      <a:solidFill>
                        <a:srgbClr val="000000"/>
                      </a:solidFill>
                      <a:latin typeface="Times New Roman" panose="02020603050405020304" pitchFamily="18" charset="0"/>
                      <a:ea typeface="宋体" pitchFamily="2" charset="-122"/>
                    </a:rPr>
                    <a:t>e1=1</a:t>
                  </a:r>
                  <a:endParaRPr lang="en-US" altLang="zh-CN" sz="2400" b="1" dirty="0">
                    <a:solidFill>
                      <a:srgbClr val="000000"/>
                    </a:solidFill>
                    <a:latin typeface="Times New Roman" panose="02020603050405020304" pitchFamily="18" charset="0"/>
                    <a:ea typeface="宋体" pitchFamily="2" charset="-122"/>
                  </a:endParaRPr>
                </a:p>
              </p:txBody>
            </p:sp>
            <p:sp>
              <p:nvSpPr>
                <p:cNvPr id="23567" name="Rectangle 33"/>
                <p:cNvSpPr/>
                <p:nvPr/>
              </p:nvSpPr>
              <p:spPr>
                <a:xfrm>
                  <a:off x="3188" y="2895"/>
                  <a:ext cx="1329" cy="463"/>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400" b="1" dirty="0">
                      <a:solidFill>
                        <a:srgbClr val="000000"/>
                      </a:solidFill>
                      <a:latin typeface="Times New Roman" panose="02020603050405020304" pitchFamily="18" charset="0"/>
                      <a:ea typeface="宋体" pitchFamily="2" charset="-122"/>
                    </a:rPr>
                    <a:t>c1=1</a:t>
                  </a:r>
                  <a:r>
                    <a:rPr lang="zh-CN" altLang="en-US" sz="2400" b="1" dirty="0">
                      <a:solidFill>
                        <a:srgbClr val="000000"/>
                      </a:solidFill>
                      <a:latin typeface="Times New Roman" panose="02020603050405020304" pitchFamily="18" charset="0"/>
                      <a:ea typeface="宋体" pitchFamily="2" charset="-122"/>
                    </a:rPr>
                    <a:t>且</a:t>
                  </a:r>
                  <a:r>
                    <a:rPr lang="en-US" altLang="zh-CN" sz="2400" b="1" dirty="0">
                      <a:solidFill>
                        <a:srgbClr val="000000"/>
                      </a:solidFill>
                      <a:latin typeface="Times New Roman" panose="02020603050405020304" pitchFamily="18" charset="0"/>
                      <a:ea typeface="宋体" pitchFamily="2" charset="-122"/>
                    </a:rPr>
                    <a:t>c2=1</a:t>
                  </a:r>
                  <a:endParaRPr lang="en-US" altLang="zh-CN" sz="2400" b="1" dirty="0">
                    <a:solidFill>
                      <a:srgbClr val="000000"/>
                    </a:solidFill>
                    <a:latin typeface="Times New Roman" panose="02020603050405020304" pitchFamily="18" charset="0"/>
                    <a:ea typeface="宋体" pitchFamily="2" charset="-122"/>
                  </a:endParaRPr>
                </a:p>
              </p:txBody>
            </p:sp>
            <p:sp>
              <p:nvSpPr>
                <p:cNvPr id="23568" name="Rectangle 34"/>
                <p:cNvSpPr/>
                <p:nvPr/>
              </p:nvSpPr>
              <p:spPr>
                <a:xfrm>
                  <a:off x="3737" y="3471"/>
                  <a:ext cx="825" cy="357"/>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zh-CN" altLang="en-US" sz="2400" b="1" dirty="0">
                      <a:solidFill>
                        <a:srgbClr val="000000"/>
                      </a:solidFill>
                      <a:latin typeface="Times New Roman" panose="02020603050405020304" pitchFamily="18" charset="0"/>
                      <a:ea typeface="宋体" pitchFamily="2" charset="-122"/>
                    </a:rPr>
                    <a:t>否则</a:t>
                  </a:r>
                  <a:endParaRPr lang="zh-CN" altLang="en-US" sz="2400" b="1" dirty="0">
                    <a:solidFill>
                      <a:srgbClr val="000000"/>
                    </a:solidFill>
                    <a:latin typeface="Times New Roman" panose="02020603050405020304" pitchFamily="18" charset="0"/>
                    <a:ea typeface="宋体" pitchFamily="2" charset="-122"/>
                  </a:endParaRPr>
                </a:p>
              </p:txBody>
            </p:sp>
            <p:sp>
              <p:nvSpPr>
                <p:cNvPr id="23569" name="AutoShape 35"/>
                <p:cNvSpPr/>
                <p:nvPr/>
              </p:nvSpPr>
              <p:spPr>
                <a:xfrm>
                  <a:off x="4501" y="3433"/>
                  <a:ext cx="295" cy="179"/>
                </a:xfrm>
                <a:prstGeom prst="rightArrow">
                  <a:avLst>
                    <a:gd name="adj1" fmla="val 50000"/>
                    <a:gd name="adj2" fmla="val 41201"/>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3570" name="Rectangle 36"/>
                <p:cNvSpPr/>
                <p:nvPr/>
              </p:nvSpPr>
              <p:spPr>
                <a:xfrm>
                  <a:off x="4851" y="3420"/>
                  <a:ext cx="590" cy="358"/>
                </a:xfrm>
                <a:prstGeom prst="rect">
                  <a:avLst/>
                </a:prstGeom>
                <a:solidFill>
                  <a:srgbClr val="FFFFFF"/>
                </a:solidFill>
                <a:ln w="9525">
                  <a:noFill/>
                </a:ln>
              </p:spPr>
              <p:txBody>
                <a:bodyPr lIns="0" t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400" b="1" dirty="0">
                      <a:solidFill>
                        <a:srgbClr val="000000"/>
                      </a:solidFill>
                      <a:latin typeface="Times New Roman" panose="02020603050405020304" pitchFamily="18" charset="0"/>
                      <a:ea typeface="宋体" pitchFamily="2" charset="-122"/>
                    </a:rPr>
                    <a:t>e1=0</a:t>
                  </a:r>
                  <a:endParaRPr lang="en-US" altLang="zh-CN" sz="2400" b="1" dirty="0">
                    <a:solidFill>
                      <a:srgbClr val="000000"/>
                    </a:solidFill>
                    <a:latin typeface="Times New Roman" panose="02020603050405020304" pitchFamily="18" charset="0"/>
                    <a:ea typeface="宋体" pitchFamily="2" charset="-122"/>
                  </a:endParaRPr>
                </a:p>
              </p:txBody>
            </p:sp>
          </p:grpSp>
          <p:sp>
            <p:nvSpPr>
              <p:cNvPr id="23564" name="Oval 37"/>
              <p:cNvSpPr/>
              <p:nvPr/>
            </p:nvSpPr>
            <p:spPr>
              <a:xfrm>
                <a:off x="2260" y="6420"/>
                <a:ext cx="953" cy="1035"/>
              </a:xfrm>
              <a:prstGeom prst="ellipse">
                <a:avLst/>
              </a:prstGeom>
              <a:solidFill>
                <a:srgbClr val="00FF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000000"/>
                    </a:solidFill>
                    <a:latin typeface="Times New Roman" panose="02020603050405020304" pitchFamily="18" charset="0"/>
                  </a:rPr>
                  <a:t>c1</a:t>
                </a:r>
                <a:endParaRPr lang="en-US" altLang="zh-CN" sz="2800" b="1" dirty="0">
                  <a:solidFill>
                    <a:srgbClr val="000000"/>
                  </a:solidFill>
                  <a:latin typeface="Times New Roman" panose="02020603050405020304" pitchFamily="18" charset="0"/>
                </a:endParaRPr>
              </a:p>
            </p:txBody>
          </p:sp>
        </p:grpSp>
        <p:sp>
          <p:nvSpPr>
            <p:cNvPr id="23561" name="Line 29"/>
            <p:cNvSpPr/>
            <p:nvPr/>
          </p:nvSpPr>
          <p:spPr>
            <a:xfrm rot="-1200000" flipV="1">
              <a:off x="6186" y="7990"/>
              <a:ext cx="364" cy="496"/>
            </a:xfrm>
            <a:prstGeom prst="line">
              <a:avLst/>
            </a:prstGeom>
            <a:ln w="9525" cap="flat" cmpd="sng">
              <a:solidFill>
                <a:srgbClr val="000000"/>
              </a:solidFill>
              <a:prstDash val="solid"/>
              <a:headEnd type="none" w="med" len="med"/>
              <a:tailEnd type="none" w="med" len="med"/>
            </a:ln>
          </p:spPr>
        </p:sp>
      </p:grpSp>
    </p:spTree>
  </p:cSld>
  <p:clrMapOvr>
    <a:masterClrMapping/>
  </p:clrMapOvr>
  <p:transition advTm="36034"/>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输入条件的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约束</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3" name="组合 2"/>
          <p:cNvGrpSpPr/>
          <p:nvPr/>
        </p:nvGrpSpPr>
        <p:grpSpPr>
          <a:xfrm>
            <a:off x="1418590" y="1268730"/>
            <a:ext cx="1871980" cy="2305050"/>
            <a:chOff x="900" y="1998"/>
            <a:chExt cx="2948" cy="3630"/>
          </a:xfrm>
        </p:grpSpPr>
        <p:sp>
          <p:nvSpPr>
            <p:cNvPr id="24579" name="Rectangle 5"/>
            <p:cNvSpPr/>
            <p:nvPr/>
          </p:nvSpPr>
          <p:spPr>
            <a:xfrm>
              <a:off x="900" y="2870"/>
              <a:ext cx="923" cy="850"/>
            </a:xfrm>
            <a:prstGeom prst="rect">
              <a:avLst/>
            </a:prstGeom>
            <a:solidFill>
              <a:srgbClr val="FFFFFF"/>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E</a:t>
              </a:r>
              <a:endParaRPr lang="en-US" altLang="zh-CN" sz="2800" dirty="0">
                <a:solidFill>
                  <a:srgbClr val="000000"/>
                </a:solidFill>
                <a:latin typeface="隶书" pitchFamily="49" charset="-122"/>
                <a:ea typeface="隶书" pitchFamily="49" charset="-122"/>
              </a:endParaRPr>
            </a:p>
          </p:txBody>
        </p:sp>
        <p:sp>
          <p:nvSpPr>
            <p:cNvPr id="24580" name="Oval 6"/>
            <p:cNvSpPr/>
            <p:nvPr/>
          </p:nvSpPr>
          <p:spPr>
            <a:xfrm>
              <a:off x="2925" y="1998"/>
              <a:ext cx="923" cy="905"/>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1</a:t>
              </a:r>
              <a:endParaRPr lang="en-US" altLang="zh-CN" sz="2800" dirty="0">
                <a:solidFill>
                  <a:srgbClr val="000000"/>
                </a:solidFill>
                <a:latin typeface="隶书" pitchFamily="49" charset="-122"/>
                <a:ea typeface="隶书" pitchFamily="49" charset="-122"/>
              </a:endParaRPr>
            </a:p>
          </p:txBody>
        </p:sp>
        <p:sp>
          <p:nvSpPr>
            <p:cNvPr id="24581" name="Oval 7"/>
            <p:cNvSpPr/>
            <p:nvPr/>
          </p:nvSpPr>
          <p:spPr>
            <a:xfrm>
              <a:off x="2925" y="3530"/>
              <a:ext cx="923" cy="963"/>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2</a:t>
              </a:r>
              <a:endParaRPr lang="en-US" altLang="zh-CN" sz="2800" dirty="0">
                <a:solidFill>
                  <a:srgbClr val="000000"/>
                </a:solidFill>
                <a:latin typeface="隶书" pitchFamily="49" charset="-122"/>
                <a:ea typeface="隶书" pitchFamily="49" charset="-122"/>
              </a:endParaRPr>
            </a:p>
          </p:txBody>
        </p:sp>
        <p:sp>
          <p:nvSpPr>
            <p:cNvPr id="24582" name="Line 8"/>
            <p:cNvSpPr/>
            <p:nvPr/>
          </p:nvSpPr>
          <p:spPr>
            <a:xfrm>
              <a:off x="1693" y="3245"/>
              <a:ext cx="1232" cy="568"/>
            </a:xfrm>
            <a:prstGeom prst="line">
              <a:avLst/>
            </a:prstGeom>
            <a:ln w="12700" cap="flat" cmpd="sng">
              <a:solidFill>
                <a:srgbClr val="000000"/>
              </a:solidFill>
              <a:prstDash val="dash"/>
              <a:headEnd type="none" w="med" len="med"/>
              <a:tailEnd type="none" w="med" len="med"/>
            </a:ln>
          </p:spPr>
        </p:sp>
        <p:sp>
          <p:nvSpPr>
            <p:cNvPr id="24583" name="Line 9"/>
            <p:cNvSpPr/>
            <p:nvPr/>
          </p:nvSpPr>
          <p:spPr>
            <a:xfrm flipV="1">
              <a:off x="1693" y="2395"/>
              <a:ext cx="1232" cy="850"/>
            </a:xfrm>
            <a:prstGeom prst="line">
              <a:avLst/>
            </a:prstGeom>
            <a:ln w="12700" cap="flat" cmpd="sng">
              <a:solidFill>
                <a:srgbClr val="000000"/>
              </a:solidFill>
              <a:prstDash val="dash"/>
              <a:headEnd type="none" w="med" len="med"/>
              <a:tailEnd type="none" w="med" len="med"/>
            </a:ln>
          </p:spPr>
        </p:sp>
        <p:sp>
          <p:nvSpPr>
            <p:cNvPr id="24584" name="Rectangle 10"/>
            <p:cNvSpPr/>
            <p:nvPr/>
          </p:nvSpPr>
          <p:spPr>
            <a:xfrm>
              <a:off x="1488" y="4778"/>
              <a:ext cx="2360" cy="850"/>
            </a:xfrm>
            <a:prstGeom prst="rect">
              <a:avLst/>
            </a:prstGeom>
            <a:solidFill>
              <a:srgbClr val="FFFFFF"/>
            </a:solidFill>
            <a:ln w="9525">
              <a:noFill/>
            </a:ln>
          </p:spPr>
          <p:txBody>
            <a:bodyPr l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9900CC"/>
                  </a:solidFill>
                </a:rPr>
                <a:t>E (</a:t>
              </a:r>
              <a:r>
                <a:rPr lang="zh-CN" altLang="en-US" sz="2800" b="1" dirty="0">
                  <a:solidFill>
                    <a:srgbClr val="9900CC"/>
                  </a:solidFill>
                </a:rPr>
                <a:t>异</a:t>
              </a:r>
              <a:r>
                <a:rPr lang="en-US" altLang="zh-CN" sz="2800" b="1" dirty="0">
                  <a:solidFill>
                    <a:srgbClr val="9900CC"/>
                  </a:solidFill>
                </a:rPr>
                <a:t>)</a:t>
              </a:r>
              <a:endParaRPr lang="en-US" altLang="zh-CN" sz="2800" b="1" dirty="0">
                <a:solidFill>
                  <a:srgbClr val="9900CC"/>
                </a:solidFill>
              </a:endParaRPr>
            </a:p>
          </p:txBody>
        </p:sp>
      </p:grpSp>
      <p:sp>
        <p:nvSpPr>
          <p:cNvPr id="21513" name="Rectangle 12"/>
          <p:cNvSpPr>
            <a:spLocks noChangeArrowheads="1"/>
          </p:cNvSpPr>
          <p:nvPr/>
        </p:nvSpPr>
        <p:spPr bwMode="auto">
          <a:xfrm>
            <a:off x="3877945" y="1622425"/>
            <a:ext cx="6677025" cy="1124585"/>
          </a:xfrm>
          <a:prstGeom prst="rect">
            <a:avLst/>
          </a:prstGeom>
          <a:noFill/>
          <a:ln w="9525" algn="ctr">
            <a:noFill/>
            <a:miter lim="800000"/>
            <a:tailEnd type="none" w="med" len="lg"/>
          </a:ln>
        </p:spPr>
        <p:txBody>
          <a:bodyPr wrap="square" lIns="0" rIns="0" anchor="ctr">
            <a:spAutoFit/>
          </a:bodyPr>
          <a:lstStyle/>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FF6600"/>
                </a:solidFill>
                <a:effectLst/>
                <a:uLnTx/>
                <a:uFillTx/>
                <a:latin typeface="+mn-lt"/>
                <a:ea typeface="宋体" pitchFamily="2" charset="-122"/>
                <a:cs typeface="+mn-cs"/>
              </a:rPr>
              <a:t>E</a:t>
            </a:r>
            <a:r>
              <a:rPr kumimoji="0" lang="zh-CN" altLang="en-US" sz="2800" b="1" i="0" u="none" strike="noStrike" kern="1200" cap="none" spc="0" normalizeH="0" baseline="0" noProof="0" dirty="0">
                <a:ln>
                  <a:noFill/>
                </a:ln>
                <a:solidFill>
                  <a:srgbClr val="FF6600"/>
                </a:solidFill>
                <a:effectLst/>
                <a:uLnTx/>
                <a:uFillTx/>
                <a:latin typeface="+mn-lt"/>
                <a:ea typeface="宋体" pitchFamily="2" charset="-122"/>
                <a:cs typeface="+mn-cs"/>
              </a:rPr>
              <a:t>（异）</a:t>
            </a:r>
            <a:r>
              <a:rPr kumimoji="0" lang="zh-CN" altLang="en-US" sz="2800" b="1" i="0" u="none" strike="noStrike" kern="1200" cap="none" spc="0" normalizeH="0" baseline="0" noProof="0" dirty="0">
                <a:ln>
                  <a:noFill/>
                </a:ln>
                <a:solidFill>
                  <a:srgbClr val="000000"/>
                </a:solidFill>
                <a:effectLst/>
                <a:uLnTx/>
                <a:uFillTx/>
                <a:latin typeface="+mn-lt"/>
                <a:ea typeface="宋体" pitchFamily="2" charset="-122"/>
                <a:cs typeface="+mn-cs"/>
              </a:rPr>
              <a:t>：</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表示</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c1</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c2</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中至多有一个可能</a:t>
            </a:r>
            <a:endPar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endParaRPr>
          </a:p>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                 为</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1</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，即</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c1</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和</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c2</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不能同时为</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1</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rPr>
              <a:t> </a:t>
            </a:r>
            <a:endPar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endParaRPr>
          </a:p>
        </p:txBody>
      </p:sp>
      <p:grpSp>
        <p:nvGrpSpPr>
          <p:cNvPr id="24586" name="Group 22"/>
          <p:cNvGrpSpPr/>
          <p:nvPr/>
        </p:nvGrpSpPr>
        <p:grpSpPr>
          <a:xfrm>
            <a:off x="1418590" y="3929063"/>
            <a:ext cx="2160588" cy="2852737"/>
            <a:chOff x="476" y="2523"/>
            <a:chExt cx="1361" cy="1797"/>
          </a:xfrm>
        </p:grpSpPr>
        <p:sp>
          <p:nvSpPr>
            <p:cNvPr id="24588" name="Rectangle 14"/>
            <p:cNvSpPr/>
            <p:nvPr/>
          </p:nvSpPr>
          <p:spPr>
            <a:xfrm>
              <a:off x="476" y="3114"/>
              <a:ext cx="370" cy="355"/>
            </a:xfrm>
            <a:prstGeom prst="rect">
              <a:avLst/>
            </a:prstGeom>
            <a:solidFill>
              <a:srgbClr val="FFFFFF"/>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I</a:t>
              </a:r>
              <a:endParaRPr lang="en-US" altLang="zh-CN" sz="2800" dirty="0">
                <a:solidFill>
                  <a:srgbClr val="000000"/>
                </a:solidFill>
                <a:latin typeface="隶书" pitchFamily="49" charset="-122"/>
                <a:ea typeface="隶书" pitchFamily="49" charset="-122"/>
              </a:endParaRPr>
            </a:p>
          </p:txBody>
        </p:sp>
        <p:sp>
          <p:nvSpPr>
            <p:cNvPr id="24589" name="Oval 15"/>
            <p:cNvSpPr/>
            <p:nvPr/>
          </p:nvSpPr>
          <p:spPr>
            <a:xfrm>
              <a:off x="1342" y="2523"/>
              <a:ext cx="371" cy="354"/>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1</a:t>
              </a:r>
              <a:endParaRPr lang="en-US" altLang="zh-CN" sz="2800" dirty="0">
                <a:solidFill>
                  <a:srgbClr val="000000"/>
                </a:solidFill>
                <a:latin typeface="隶书" pitchFamily="49" charset="-122"/>
                <a:ea typeface="隶书" pitchFamily="49" charset="-122"/>
              </a:endParaRPr>
            </a:p>
          </p:txBody>
        </p:sp>
        <p:sp>
          <p:nvSpPr>
            <p:cNvPr id="24590" name="Oval 16"/>
            <p:cNvSpPr/>
            <p:nvPr/>
          </p:nvSpPr>
          <p:spPr>
            <a:xfrm>
              <a:off x="1342" y="3058"/>
              <a:ext cx="371" cy="354"/>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2</a:t>
              </a:r>
              <a:endParaRPr lang="en-US" altLang="zh-CN" sz="2800" dirty="0">
                <a:solidFill>
                  <a:srgbClr val="000000"/>
                </a:solidFill>
                <a:latin typeface="隶书" pitchFamily="49" charset="-122"/>
                <a:ea typeface="隶书" pitchFamily="49" charset="-122"/>
              </a:endParaRPr>
            </a:p>
          </p:txBody>
        </p:sp>
        <p:sp>
          <p:nvSpPr>
            <p:cNvPr id="24591" name="Oval 17"/>
            <p:cNvSpPr/>
            <p:nvPr/>
          </p:nvSpPr>
          <p:spPr>
            <a:xfrm>
              <a:off x="1342" y="3588"/>
              <a:ext cx="371" cy="354"/>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2</a:t>
              </a:r>
              <a:endParaRPr lang="en-US" altLang="zh-CN" sz="2800" dirty="0">
                <a:solidFill>
                  <a:srgbClr val="000000"/>
                </a:solidFill>
                <a:latin typeface="隶书" pitchFamily="49" charset="-122"/>
                <a:ea typeface="隶书" pitchFamily="49" charset="-122"/>
              </a:endParaRPr>
            </a:p>
          </p:txBody>
        </p:sp>
        <p:sp>
          <p:nvSpPr>
            <p:cNvPr id="24592" name="Line 18"/>
            <p:cNvSpPr/>
            <p:nvPr/>
          </p:nvSpPr>
          <p:spPr>
            <a:xfrm flipV="1">
              <a:off x="847" y="2760"/>
              <a:ext cx="495" cy="473"/>
            </a:xfrm>
            <a:prstGeom prst="line">
              <a:avLst/>
            </a:prstGeom>
            <a:ln w="12700" cap="flat" cmpd="sng">
              <a:solidFill>
                <a:srgbClr val="000000"/>
              </a:solidFill>
              <a:prstDash val="dash"/>
              <a:headEnd type="none" w="med" len="med"/>
              <a:tailEnd type="none" w="med" len="med"/>
            </a:ln>
          </p:spPr>
        </p:sp>
        <p:sp>
          <p:nvSpPr>
            <p:cNvPr id="24593" name="Line 19"/>
            <p:cNvSpPr/>
            <p:nvPr/>
          </p:nvSpPr>
          <p:spPr>
            <a:xfrm>
              <a:off x="847" y="3233"/>
              <a:ext cx="495" cy="0"/>
            </a:xfrm>
            <a:prstGeom prst="line">
              <a:avLst/>
            </a:prstGeom>
            <a:ln w="12700" cap="flat" cmpd="sng">
              <a:solidFill>
                <a:srgbClr val="000000"/>
              </a:solidFill>
              <a:prstDash val="dash"/>
              <a:headEnd type="none" w="med" len="med"/>
              <a:tailEnd type="none" w="med" len="med"/>
            </a:ln>
          </p:spPr>
        </p:sp>
        <p:sp>
          <p:nvSpPr>
            <p:cNvPr id="24594" name="Line 20"/>
            <p:cNvSpPr/>
            <p:nvPr/>
          </p:nvSpPr>
          <p:spPr>
            <a:xfrm>
              <a:off x="847" y="3233"/>
              <a:ext cx="495" cy="473"/>
            </a:xfrm>
            <a:prstGeom prst="line">
              <a:avLst/>
            </a:prstGeom>
            <a:ln w="12700" cap="flat" cmpd="sng">
              <a:solidFill>
                <a:srgbClr val="000000"/>
              </a:solidFill>
              <a:prstDash val="dash"/>
              <a:headEnd type="none" w="med" len="med"/>
              <a:tailEnd type="none" w="med" len="med"/>
            </a:ln>
          </p:spPr>
        </p:sp>
        <p:sp>
          <p:nvSpPr>
            <p:cNvPr id="24595" name="Rectangle 21"/>
            <p:cNvSpPr/>
            <p:nvPr/>
          </p:nvSpPr>
          <p:spPr>
            <a:xfrm>
              <a:off x="600" y="3965"/>
              <a:ext cx="1237" cy="355"/>
            </a:xfrm>
            <a:prstGeom prst="rect">
              <a:avLst/>
            </a:prstGeom>
            <a:solidFill>
              <a:srgbClr val="FFFFFF"/>
            </a:solidFill>
            <a:ln w="9525">
              <a:noFill/>
            </a:ln>
          </p:spPr>
          <p:txBody>
            <a:bodyPr l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9900CC"/>
                  </a:solidFill>
                </a:rPr>
                <a:t>I (</a:t>
              </a:r>
              <a:r>
                <a:rPr lang="zh-CN" altLang="en-US" sz="2800" b="1" dirty="0">
                  <a:solidFill>
                    <a:srgbClr val="9900CC"/>
                  </a:solidFill>
                </a:rPr>
                <a:t>或</a:t>
              </a:r>
              <a:r>
                <a:rPr lang="en-US" altLang="zh-CN" sz="2800" b="1" dirty="0">
                  <a:solidFill>
                    <a:srgbClr val="9900CC"/>
                  </a:solidFill>
                </a:rPr>
                <a:t>)</a:t>
              </a:r>
              <a:endParaRPr lang="en-US" altLang="zh-CN" sz="2800" b="1" dirty="0">
                <a:solidFill>
                  <a:srgbClr val="9900CC"/>
                </a:solidFill>
              </a:endParaRPr>
            </a:p>
          </p:txBody>
        </p:sp>
      </p:grpSp>
      <p:sp>
        <p:nvSpPr>
          <p:cNvPr id="21515" name="Rectangle 23"/>
          <p:cNvSpPr>
            <a:spLocks noChangeArrowheads="1"/>
          </p:cNvSpPr>
          <p:nvPr/>
        </p:nvSpPr>
        <p:spPr bwMode="auto">
          <a:xfrm>
            <a:off x="3979545" y="4408170"/>
            <a:ext cx="6153785" cy="1210945"/>
          </a:xfrm>
          <a:prstGeom prst="rect">
            <a:avLst/>
          </a:prstGeom>
          <a:noFill/>
          <a:ln w="9525" algn="ctr">
            <a:noFill/>
            <a:miter lim="800000"/>
            <a:tailEnd type="none" w="med" len="lg"/>
          </a:ln>
        </p:spPr>
        <p:txBody>
          <a:bodyPr wrap="square" lIns="0" rIns="0" anchor="ctr">
            <a:spAutoFit/>
          </a:bodyPr>
          <a:lstStyle/>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FF6600"/>
                </a:solidFill>
                <a:effectLst/>
                <a:uLnTx/>
                <a:uFillTx/>
                <a:latin typeface="+mn-lt"/>
                <a:ea typeface="宋体" pitchFamily="2" charset="-122"/>
                <a:cs typeface="+mn-cs"/>
              </a:rPr>
              <a:t>I</a:t>
            </a:r>
            <a:r>
              <a:rPr kumimoji="0" lang="zh-CN" altLang="en-US" sz="2800" b="1" i="0" u="none" strike="noStrike" kern="1200" cap="none" spc="0" normalizeH="0" baseline="0" noProof="0" dirty="0">
                <a:ln>
                  <a:noFill/>
                </a:ln>
                <a:solidFill>
                  <a:srgbClr val="FF6600"/>
                </a:solidFill>
                <a:effectLst/>
                <a:uLnTx/>
                <a:uFillTx/>
                <a:latin typeface="+mn-lt"/>
                <a:ea typeface="宋体" pitchFamily="2" charset="-122"/>
                <a:cs typeface="+mn-cs"/>
              </a:rPr>
              <a:t>（或）</a:t>
            </a:r>
            <a:r>
              <a:rPr kumimoji="0" lang="zh-CN" altLang="en-US" sz="2800" b="1" i="0" u="none" strike="noStrike" kern="1200" cap="none" spc="0" normalizeH="0" baseline="0" noProof="0" dirty="0">
                <a:ln>
                  <a:noFill/>
                </a:ln>
                <a:solidFill>
                  <a:srgbClr val="000000"/>
                </a:solidFill>
                <a:effectLst/>
                <a:uLnTx/>
                <a:uFillTx/>
                <a:latin typeface="隶书" pitchFamily="49" charset="-122"/>
                <a:ea typeface="宋体" pitchFamily="2" charset="-122"/>
                <a:cs typeface="+mn-cs"/>
              </a:rPr>
              <a:t>：</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表示</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c1</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c2</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c3</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中至少有一个</a:t>
            </a:r>
            <a:endPar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endParaRPr>
          </a:p>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                </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是</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1</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，即</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c1</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c2</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c3</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不能同时</a:t>
            </a:r>
            <a:r>
              <a:rPr kumimoji="0" lang="en-US" altLang="zh-CN"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0</a:t>
            </a:r>
            <a:r>
              <a:rPr kumimoji="0" lang="zh-CN" altLang="en-US" sz="24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zh-CN" altLang="en-US" sz="2800" b="0" i="0" u="none" strike="noStrike" kern="1200" cap="none" spc="0" normalizeH="0" baseline="0" noProof="0" dirty="0">
                <a:ln>
                  <a:noFill/>
                </a:ln>
                <a:solidFill>
                  <a:srgbClr val="000000"/>
                </a:solidFill>
                <a:effectLst/>
                <a:uLnTx/>
                <a:uFillTx/>
                <a:latin typeface="+mn-lt"/>
                <a:ea typeface="华文行楷" pitchFamily="2" charset="-122"/>
                <a:cs typeface="+mn-cs"/>
              </a:rPr>
              <a:t>  </a:t>
            </a:r>
            <a:endParaRPr kumimoji="0" lang="zh-CN" altLang="en-US" sz="2800" b="0" i="0" u="none" strike="noStrike" kern="1200" cap="none" spc="0" normalizeH="0" baseline="0" noProof="0" dirty="0">
              <a:ln>
                <a:noFill/>
              </a:ln>
              <a:solidFill>
                <a:srgbClr val="000000"/>
              </a:solidFill>
              <a:effectLst/>
              <a:uLnTx/>
              <a:uFillTx/>
              <a:latin typeface="+mn-lt"/>
              <a:ea typeface="华文行楷" pitchFamily="2" charset="-122"/>
              <a:cs typeface="+mn-cs"/>
            </a:endParaRPr>
          </a:p>
        </p:txBody>
      </p:sp>
      <p:sp>
        <p:nvSpPr>
          <p:cNvPr id="4" name="Rectangle 12"/>
          <p:cNvSpPr>
            <a:spLocks noChangeArrowheads="1"/>
          </p:cNvSpPr>
          <p:nvPr/>
        </p:nvSpPr>
        <p:spPr bwMode="auto">
          <a:xfrm>
            <a:off x="5326380" y="6043930"/>
            <a:ext cx="2426970" cy="534035"/>
          </a:xfrm>
          <a:prstGeom prst="rect">
            <a:avLst/>
          </a:prstGeom>
          <a:noFill/>
          <a:ln w="9525" algn="ctr">
            <a:noFill/>
            <a:miter lim="800000"/>
            <a:tailEnd type="none" w="med" len="lg"/>
          </a:ln>
        </p:spPr>
        <p:txBody>
          <a:bodyPr wrap="square" lIns="0" rIns="0" anchor="ctr">
            <a:spAutoFit/>
          </a:bodyPr>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rPr>
              <a:t>例：微信</a:t>
            </a:r>
            <a:r>
              <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rPr>
              <a:t>群发 </a:t>
            </a:r>
            <a:endPar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endParaRPr>
          </a:p>
        </p:txBody>
      </p:sp>
    </p:spTree>
  </p:cSld>
  <p:clrMapOvr>
    <a:masterClrMapping/>
  </p:clrMapOvr>
  <p:transition advTm="3603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黑盒</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黑盒测试</a:t>
            </a:r>
            <a:r>
              <a:rPr lang="zh-CN" altLang="en-US" sz="2800" dirty="0">
                <a:solidFill>
                  <a:srgbClr val="3366FF"/>
                </a:solidFill>
                <a:latin typeface="Arial" panose="020B0704020202020204" pitchFamily="34" charset="0"/>
                <a:sym typeface="+mn-ea"/>
              </a:rPr>
              <a:t>（</a:t>
            </a:r>
            <a:r>
              <a:rPr lang="en-US" altLang="zh-CN" sz="2800" dirty="0">
                <a:solidFill>
                  <a:srgbClr val="3366FF"/>
                </a:solidFill>
                <a:latin typeface="Arial" panose="020B0704020202020204" pitchFamily="34" charset="0"/>
                <a:sym typeface="+mn-ea"/>
              </a:rPr>
              <a:t>Black-Box Testing</a:t>
            </a:r>
            <a:r>
              <a:rPr lang="zh-CN" altLang="en-US" sz="2800" dirty="0">
                <a:latin typeface="Arial" panose="020B0704020202020204" pitchFamily="34" charset="0"/>
                <a:sym typeface="+mn-ea"/>
              </a:rPr>
              <a:t>）</a:t>
            </a:r>
            <a:endParaRPr lang="zh-CN" altLang="en-US" sz="2800">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14905" y="4308475"/>
            <a:ext cx="7533005" cy="175323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黑盒</a:t>
            </a:r>
            <a:r>
              <a:rPr lang="zh-CN" altLang="en-US" sz="2400">
                <a:latin typeface="微软雅黑" charset="-122"/>
                <a:ea typeface="微软雅黑" charset="-122"/>
              </a:rPr>
              <a:t>测试又称功能测试或数据驱动</a:t>
            </a:r>
            <a:r>
              <a:rPr lang="zh-CN" altLang="en-US" sz="2400">
                <a:latin typeface="微软雅黑" charset="-122"/>
                <a:ea typeface="微软雅黑" charset="-122"/>
              </a:rPr>
              <a:t>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不考虑程序内部结构和处理</a:t>
            </a:r>
            <a:r>
              <a:rPr lang="zh-CN" altLang="en-US" sz="2400">
                <a:latin typeface="微软雅黑" charset="-122"/>
                <a:ea typeface="微软雅黑" charset="-122"/>
              </a:rPr>
              <a:t>过程</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关注软件的输入和输出，关注用户的</a:t>
            </a:r>
            <a:r>
              <a:rPr lang="zh-CN" altLang="en-US" sz="2400">
                <a:latin typeface="微软雅黑" charset="-122"/>
                <a:ea typeface="微软雅黑" charset="-122"/>
              </a:rPr>
              <a:t>需求</a:t>
            </a:r>
            <a:endParaRPr lang="zh-CN" altLang="en-US" sz="2400">
              <a:latin typeface="微软雅黑" charset="-122"/>
              <a:ea typeface="微软雅黑" charset="-122"/>
            </a:endParaRPr>
          </a:p>
        </p:txBody>
      </p:sp>
      <p:pic>
        <p:nvPicPr>
          <p:cNvPr id="11" name="图片 10"/>
          <p:cNvPicPr>
            <a:picLocks noChangeAspect="1"/>
          </p:cNvPicPr>
          <p:nvPr/>
        </p:nvPicPr>
        <p:blipFill>
          <a:blip r:embed="rId1"/>
          <a:stretch>
            <a:fillRect/>
          </a:stretch>
        </p:blipFill>
        <p:spPr>
          <a:xfrm>
            <a:off x="3170555" y="2005965"/>
            <a:ext cx="5263515" cy="200787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输入条件的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约束</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25603" name="Group 11"/>
          <p:cNvGrpSpPr/>
          <p:nvPr/>
        </p:nvGrpSpPr>
        <p:grpSpPr>
          <a:xfrm>
            <a:off x="2076133" y="1205865"/>
            <a:ext cx="1800225" cy="1657350"/>
            <a:chOff x="521" y="1071"/>
            <a:chExt cx="1180" cy="1044"/>
          </a:xfrm>
        </p:grpSpPr>
        <p:sp>
          <p:nvSpPr>
            <p:cNvPr id="25613" name="Rectangle 5"/>
            <p:cNvSpPr/>
            <p:nvPr/>
          </p:nvSpPr>
          <p:spPr>
            <a:xfrm>
              <a:off x="521" y="1470"/>
              <a:ext cx="360" cy="346"/>
            </a:xfrm>
            <a:prstGeom prst="rect">
              <a:avLst/>
            </a:prstGeom>
            <a:solidFill>
              <a:srgbClr val="FFFFFF"/>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O</a:t>
              </a:r>
              <a:endParaRPr lang="en-US" altLang="zh-CN" sz="2800" dirty="0">
                <a:solidFill>
                  <a:srgbClr val="000000"/>
                </a:solidFill>
                <a:latin typeface="隶书" pitchFamily="49" charset="-122"/>
                <a:ea typeface="隶书" pitchFamily="49" charset="-122"/>
              </a:endParaRPr>
            </a:p>
          </p:txBody>
        </p:sp>
        <p:sp>
          <p:nvSpPr>
            <p:cNvPr id="25614" name="Oval 6"/>
            <p:cNvSpPr/>
            <p:nvPr/>
          </p:nvSpPr>
          <p:spPr>
            <a:xfrm>
              <a:off x="1311" y="1071"/>
              <a:ext cx="390" cy="377"/>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1</a:t>
              </a:r>
              <a:endParaRPr lang="en-US" altLang="zh-CN" sz="2800" dirty="0">
                <a:solidFill>
                  <a:srgbClr val="000000"/>
                </a:solidFill>
                <a:latin typeface="隶书" pitchFamily="49" charset="-122"/>
                <a:ea typeface="隶书" pitchFamily="49" charset="-122"/>
              </a:endParaRPr>
            </a:p>
          </p:txBody>
        </p:sp>
        <p:sp>
          <p:nvSpPr>
            <p:cNvPr id="25615" name="Oval 7"/>
            <p:cNvSpPr/>
            <p:nvPr/>
          </p:nvSpPr>
          <p:spPr>
            <a:xfrm>
              <a:off x="1311" y="1738"/>
              <a:ext cx="390" cy="377"/>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2</a:t>
              </a:r>
              <a:endParaRPr lang="en-US" altLang="zh-CN" sz="2800" dirty="0">
                <a:solidFill>
                  <a:srgbClr val="000000"/>
                </a:solidFill>
                <a:latin typeface="隶书" pitchFamily="49" charset="-122"/>
                <a:ea typeface="隶书" pitchFamily="49" charset="-122"/>
              </a:endParaRPr>
            </a:p>
          </p:txBody>
        </p:sp>
        <p:sp>
          <p:nvSpPr>
            <p:cNvPr id="25616" name="Line 8"/>
            <p:cNvSpPr/>
            <p:nvPr/>
          </p:nvSpPr>
          <p:spPr>
            <a:xfrm>
              <a:off x="830" y="1623"/>
              <a:ext cx="481" cy="230"/>
            </a:xfrm>
            <a:prstGeom prst="line">
              <a:avLst/>
            </a:prstGeom>
            <a:ln w="12700" cap="flat" cmpd="sng">
              <a:solidFill>
                <a:srgbClr val="000000"/>
              </a:solidFill>
              <a:prstDash val="dash"/>
              <a:headEnd type="none" w="med" len="med"/>
              <a:tailEnd type="none" w="med" len="med"/>
            </a:ln>
          </p:spPr>
        </p:sp>
        <p:sp>
          <p:nvSpPr>
            <p:cNvPr id="25617" name="Line 9"/>
            <p:cNvSpPr/>
            <p:nvPr/>
          </p:nvSpPr>
          <p:spPr>
            <a:xfrm flipV="1">
              <a:off x="830" y="1277"/>
              <a:ext cx="481" cy="346"/>
            </a:xfrm>
            <a:prstGeom prst="line">
              <a:avLst/>
            </a:prstGeom>
            <a:ln w="12700" cap="flat" cmpd="sng">
              <a:solidFill>
                <a:srgbClr val="000000"/>
              </a:solidFill>
              <a:prstDash val="dash"/>
              <a:headEnd type="none" w="med" len="med"/>
              <a:tailEnd type="none" w="med" len="med"/>
            </a:ln>
          </p:spPr>
        </p:sp>
      </p:grpSp>
      <p:sp>
        <p:nvSpPr>
          <p:cNvPr id="25604" name="Rectangle 10"/>
          <p:cNvSpPr/>
          <p:nvPr/>
        </p:nvSpPr>
        <p:spPr>
          <a:xfrm>
            <a:off x="2185670" y="3177540"/>
            <a:ext cx="1906588" cy="549275"/>
          </a:xfrm>
          <a:prstGeom prst="rect">
            <a:avLst/>
          </a:prstGeom>
          <a:solidFill>
            <a:srgbClr val="FFFFFF"/>
          </a:solidFill>
          <a:ln w="9525">
            <a:noFill/>
          </a:ln>
        </p:spPr>
        <p:txBody>
          <a:bodyPr l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9900CC"/>
                </a:solidFill>
              </a:rPr>
              <a:t>O (</a:t>
            </a:r>
            <a:r>
              <a:rPr lang="zh-CN" altLang="en-US" sz="2800" b="1" dirty="0">
                <a:solidFill>
                  <a:srgbClr val="9900CC"/>
                </a:solidFill>
              </a:rPr>
              <a:t>唯一</a:t>
            </a:r>
            <a:r>
              <a:rPr lang="en-US" altLang="zh-CN" sz="2800" b="1" dirty="0">
                <a:solidFill>
                  <a:srgbClr val="9900CC"/>
                </a:solidFill>
              </a:rPr>
              <a:t>)</a:t>
            </a:r>
            <a:endParaRPr lang="en-US" altLang="zh-CN" sz="2800" b="1" dirty="0">
              <a:solidFill>
                <a:srgbClr val="9900CC"/>
              </a:solidFill>
            </a:endParaRPr>
          </a:p>
        </p:txBody>
      </p:sp>
      <p:sp>
        <p:nvSpPr>
          <p:cNvPr id="22533" name="Rectangle 12"/>
          <p:cNvSpPr>
            <a:spLocks noChangeArrowheads="1"/>
          </p:cNvSpPr>
          <p:nvPr/>
        </p:nvSpPr>
        <p:spPr bwMode="auto">
          <a:xfrm>
            <a:off x="4959350" y="1558925"/>
            <a:ext cx="5616575" cy="1167130"/>
          </a:xfrm>
          <a:prstGeom prst="rect">
            <a:avLst/>
          </a:prstGeom>
          <a:noFill/>
          <a:ln w="9525" algn="ctr">
            <a:noFill/>
            <a:miter lim="800000"/>
            <a:tailEnd type="none" w="med" len="lg"/>
          </a:ln>
        </p:spPr>
        <p:txBody>
          <a:bodyPr lIns="0" rIns="0" anchor="ctr">
            <a:spAutoFit/>
          </a:bodyPr>
          <a:lstStyle/>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FF6600"/>
                </a:solidFill>
                <a:effectLst/>
                <a:uLnTx/>
                <a:uFillTx/>
                <a:latin typeface="+mn-lt"/>
                <a:ea typeface="宋体" pitchFamily="2" charset="-122"/>
                <a:cs typeface="+mn-cs"/>
              </a:rPr>
              <a:t>O</a:t>
            </a:r>
            <a:r>
              <a:rPr kumimoji="0" lang="zh-CN" altLang="en-US" sz="2800" b="1" i="0" u="none" strike="noStrike" kern="1200" cap="none" spc="0" normalizeH="0" baseline="0" noProof="0" dirty="0">
                <a:ln>
                  <a:noFill/>
                </a:ln>
                <a:solidFill>
                  <a:srgbClr val="FF6600"/>
                </a:solidFill>
                <a:effectLst/>
                <a:uLnTx/>
                <a:uFillTx/>
                <a:latin typeface="+mn-lt"/>
                <a:ea typeface="宋体" pitchFamily="2" charset="-122"/>
                <a:cs typeface="+mn-cs"/>
              </a:rPr>
              <a:t>（唯一）：</a:t>
            </a:r>
            <a:r>
              <a:rPr kumimoji="0" lang="zh-CN" altLang="en-US"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表示</a:t>
            </a:r>
            <a:r>
              <a:rPr kumimoji="0" lang="en-US" altLang="zh-CN"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c1</a:t>
            </a:r>
            <a:r>
              <a:rPr kumimoji="0" lang="zh-CN" altLang="en-US"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en-US" altLang="zh-CN"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c2</a:t>
            </a:r>
            <a:r>
              <a:rPr kumimoji="0" lang="zh-CN" altLang="en-US"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中必须有一</a:t>
            </a:r>
            <a:r>
              <a:rPr kumimoji="0" lang="en-US" altLang="zh-CN"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       </a:t>
            </a:r>
            <a:endParaRPr kumimoji="0" lang="en-US" altLang="zh-CN"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endParaRPr>
          </a:p>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en-US" altLang="zh-CN"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                   </a:t>
            </a:r>
            <a:r>
              <a:rPr kumimoji="0" lang="zh-CN" altLang="en-US"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个且仅有一个为</a:t>
            </a:r>
            <a:r>
              <a:rPr kumimoji="0" lang="en-US" altLang="zh-CN"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1</a:t>
            </a:r>
            <a:r>
              <a:rPr kumimoji="0" lang="zh-CN" altLang="en-US" sz="260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rPr>
              <a:t>   </a:t>
            </a:r>
            <a:endPar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endParaRPr>
          </a:p>
        </p:txBody>
      </p:sp>
      <p:grpSp>
        <p:nvGrpSpPr>
          <p:cNvPr id="25606" name="Group 19"/>
          <p:cNvGrpSpPr/>
          <p:nvPr/>
        </p:nvGrpSpPr>
        <p:grpSpPr>
          <a:xfrm>
            <a:off x="2315845" y="4158615"/>
            <a:ext cx="1849438" cy="2316163"/>
            <a:chOff x="553" y="2840"/>
            <a:chExt cx="1165" cy="1459"/>
          </a:xfrm>
        </p:grpSpPr>
        <p:sp>
          <p:nvSpPr>
            <p:cNvPr id="25608" name="Rectangle 14"/>
            <p:cNvSpPr/>
            <p:nvPr/>
          </p:nvSpPr>
          <p:spPr>
            <a:xfrm>
              <a:off x="553" y="3170"/>
              <a:ext cx="379" cy="370"/>
            </a:xfrm>
            <a:prstGeom prst="rect">
              <a:avLst/>
            </a:prstGeom>
            <a:solidFill>
              <a:srgbClr val="FFFFFF"/>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R</a:t>
              </a:r>
              <a:endParaRPr lang="en-US" altLang="zh-CN" sz="2800" dirty="0">
                <a:solidFill>
                  <a:srgbClr val="000000"/>
                </a:solidFill>
                <a:latin typeface="隶书" pitchFamily="49" charset="-122"/>
                <a:ea typeface="隶书" pitchFamily="49" charset="-122"/>
              </a:endParaRPr>
            </a:p>
          </p:txBody>
        </p:sp>
        <p:sp>
          <p:nvSpPr>
            <p:cNvPr id="25609" name="Oval 15"/>
            <p:cNvSpPr/>
            <p:nvPr/>
          </p:nvSpPr>
          <p:spPr>
            <a:xfrm>
              <a:off x="1185" y="2840"/>
              <a:ext cx="380" cy="369"/>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1</a:t>
              </a:r>
              <a:endParaRPr lang="en-US" altLang="zh-CN" sz="2800" dirty="0">
                <a:solidFill>
                  <a:srgbClr val="000000"/>
                </a:solidFill>
                <a:latin typeface="隶书" pitchFamily="49" charset="-122"/>
                <a:ea typeface="隶书" pitchFamily="49" charset="-122"/>
              </a:endParaRPr>
            </a:p>
          </p:txBody>
        </p:sp>
        <p:sp>
          <p:nvSpPr>
            <p:cNvPr id="25610" name="Oval 16"/>
            <p:cNvSpPr/>
            <p:nvPr/>
          </p:nvSpPr>
          <p:spPr>
            <a:xfrm>
              <a:off x="1185" y="3457"/>
              <a:ext cx="380" cy="369"/>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c</a:t>
              </a:r>
              <a:r>
                <a:rPr lang="en-US" altLang="zh-CN" sz="2800" baseline="-25000" dirty="0">
                  <a:solidFill>
                    <a:srgbClr val="000000"/>
                  </a:solidFill>
                  <a:latin typeface="Times New Roman" panose="02020603050405020304" pitchFamily="18" charset="0"/>
                  <a:ea typeface="宋体" pitchFamily="2" charset="-122"/>
                </a:rPr>
                <a:t>2</a:t>
              </a:r>
              <a:endParaRPr lang="en-US" altLang="zh-CN" sz="2800" dirty="0">
                <a:solidFill>
                  <a:srgbClr val="000000"/>
                </a:solidFill>
                <a:latin typeface="隶书" pitchFamily="49" charset="-122"/>
                <a:ea typeface="隶书" pitchFamily="49" charset="-122"/>
              </a:endParaRPr>
            </a:p>
          </p:txBody>
        </p:sp>
        <p:sp>
          <p:nvSpPr>
            <p:cNvPr id="25611" name="Rectangle 17"/>
            <p:cNvSpPr/>
            <p:nvPr/>
          </p:nvSpPr>
          <p:spPr>
            <a:xfrm>
              <a:off x="748" y="3929"/>
              <a:ext cx="970" cy="370"/>
            </a:xfrm>
            <a:prstGeom prst="rect">
              <a:avLst/>
            </a:prstGeom>
            <a:solidFill>
              <a:srgbClr val="FFFFFF"/>
            </a:solidFill>
            <a:ln w="9525">
              <a:noFill/>
            </a:ln>
          </p:spPr>
          <p:txBody>
            <a:bodyPr l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9900CC"/>
                  </a:solidFill>
                </a:rPr>
                <a:t>R (</a:t>
              </a:r>
              <a:r>
                <a:rPr lang="zh-CN" altLang="en-US" sz="2800" b="1" dirty="0">
                  <a:solidFill>
                    <a:srgbClr val="9900CC"/>
                  </a:solidFill>
                </a:rPr>
                <a:t>要求</a:t>
              </a:r>
              <a:r>
                <a:rPr lang="en-US" altLang="zh-CN" sz="2800" b="1" dirty="0">
                  <a:solidFill>
                    <a:srgbClr val="9900CC"/>
                  </a:solidFill>
                </a:rPr>
                <a:t>)</a:t>
              </a:r>
              <a:endParaRPr lang="en-US" altLang="zh-CN" sz="2800" b="1" dirty="0">
                <a:solidFill>
                  <a:srgbClr val="9900CC"/>
                </a:solidFill>
              </a:endParaRPr>
            </a:p>
          </p:txBody>
        </p:sp>
        <p:cxnSp>
          <p:nvCxnSpPr>
            <p:cNvPr id="25612" name="AutoShape 18"/>
            <p:cNvCxnSpPr>
              <a:stCxn id="25609" idx="2"/>
              <a:endCxn id="25610" idx="2"/>
            </p:cNvCxnSpPr>
            <p:nvPr/>
          </p:nvCxnSpPr>
          <p:spPr>
            <a:xfrm rot="10800000" flipH="1" flipV="1">
              <a:off x="1185" y="3025"/>
              <a:ext cx="1" cy="617"/>
            </a:xfrm>
            <a:prstGeom prst="curvedConnector3">
              <a:avLst>
                <a:gd name="adj1" fmla="val -36000014"/>
              </a:avLst>
            </a:prstGeom>
            <a:ln w="9525" cap="flat" cmpd="sng">
              <a:solidFill>
                <a:srgbClr val="000000"/>
              </a:solidFill>
              <a:prstDash val="dash"/>
              <a:headEnd type="none" w="med" len="med"/>
              <a:tailEnd type="triangle" w="med" len="med"/>
            </a:ln>
          </p:spPr>
        </p:cxnSp>
      </p:grpSp>
      <p:sp>
        <p:nvSpPr>
          <p:cNvPr id="22535" name="Rectangle 20"/>
          <p:cNvSpPr>
            <a:spLocks noChangeArrowheads="1"/>
          </p:cNvSpPr>
          <p:nvPr/>
        </p:nvSpPr>
        <p:spPr bwMode="auto">
          <a:xfrm>
            <a:off x="4959350" y="4357688"/>
            <a:ext cx="6050280" cy="1167130"/>
          </a:xfrm>
          <a:prstGeom prst="rect">
            <a:avLst/>
          </a:prstGeom>
          <a:noFill/>
          <a:ln w="9525" algn="ctr">
            <a:noFill/>
            <a:miter lim="800000"/>
            <a:tailEnd type="none" w="med" len="lg"/>
          </a:ln>
        </p:spPr>
        <p:txBody>
          <a:bodyPr wrap="square" lIns="0" rIns="0" anchor="ctr">
            <a:spAutoFit/>
          </a:bodyPr>
          <a:lstStyle/>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FF6600"/>
                </a:solidFill>
                <a:effectLst/>
                <a:uLnTx/>
                <a:uFillTx/>
                <a:latin typeface="+mn-lt"/>
                <a:ea typeface="宋体" pitchFamily="2" charset="-122"/>
                <a:cs typeface="+mn-cs"/>
              </a:rPr>
              <a:t>R</a:t>
            </a:r>
            <a:r>
              <a:rPr kumimoji="0" lang="zh-CN" altLang="en-US" sz="2800" b="1" i="0" u="none" strike="noStrike" kern="1200" cap="none" spc="0" normalizeH="0" baseline="0" noProof="0" dirty="0">
                <a:ln>
                  <a:noFill/>
                </a:ln>
                <a:solidFill>
                  <a:srgbClr val="FF6600"/>
                </a:solidFill>
                <a:effectLst/>
                <a:uLnTx/>
                <a:uFillTx/>
                <a:latin typeface="+mn-lt"/>
                <a:ea typeface="宋体" pitchFamily="2" charset="-122"/>
                <a:cs typeface="+mn-cs"/>
              </a:rPr>
              <a:t>（要求）：</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表示</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c1</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是</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1</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时，</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c2</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必须是</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1</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endPar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endParaRPr>
          </a:p>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 </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                  </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即不可能</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c1</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是</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1</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时</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c2</a:t>
            </a:r>
            <a:r>
              <a:rPr kumimoji="0" lang="zh-CN" altLang="en-US"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是</a:t>
            </a:r>
            <a:r>
              <a:rPr kumimoji="0" lang="en-US" altLang="zh-CN" sz="2600" b="0"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0</a:t>
            </a:r>
            <a:endParaRPr kumimoji="0" lang="zh-CN" altLang="en-US" sz="2600" b="0" i="0" u="none" strike="noStrike" kern="1200" cap="none" spc="0" normalizeH="0" baseline="0" noProof="0" dirty="0">
              <a:ln>
                <a:noFill/>
              </a:ln>
              <a:solidFill>
                <a:srgbClr val="000000"/>
              </a:solidFill>
              <a:effectLst/>
              <a:uLnTx/>
              <a:uFillTx/>
              <a:latin typeface="+mn-lt"/>
              <a:ea typeface="华文行楷" pitchFamily="2" charset="-122"/>
              <a:cs typeface="+mn-cs"/>
            </a:endParaRPr>
          </a:p>
        </p:txBody>
      </p:sp>
      <p:sp>
        <p:nvSpPr>
          <p:cNvPr id="4" name="Rectangle 12"/>
          <p:cNvSpPr>
            <a:spLocks noChangeArrowheads="1"/>
          </p:cNvSpPr>
          <p:nvPr/>
        </p:nvSpPr>
        <p:spPr bwMode="auto">
          <a:xfrm>
            <a:off x="5326380" y="5822315"/>
            <a:ext cx="3847465" cy="534035"/>
          </a:xfrm>
          <a:prstGeom prst="rect">
            <a:avLst/>
          </a:prstGeom>
          <a:noFill/>
          <a:ln w="9525" algn="ctr">
            <a:noFill/>
            <a:miter lim="800000"/>
            <a:tailEnd type="none" w="med" len="lg"/>
          </a:ln>
        </p:spPr>
        <p:txBody>
          <a:bodyPr wrap="square" lIns="0" rIns="0" anchor="ctr">
            <a:spAutoFit/>
          </a:bodyPr>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rPr>
              <a:t>例：</a:t>
            </a:r>
            <a:r>
              <a:rPr kumimoji="0" lang="en-US" altLang="zh-CN" sz="2400" b="1" i="0" u="none" strike="noStrike" kern="1200" cap="none" spc="0" normalizeH="0" baseline="0" noProof="0" dirty="0">
                <a:ln>
                  <a:noFill/>
                </a:ln>
                <a:solidFill>
                  <a:srgbClr val="000000"/>
                </a:solidFill>
                <a:effectLst/>
                <a:uLnTx/>
                <a:uFillTx/>
                <a:latin typeface="+mn-lt"/>
                <a:ea typeface="宋体" pitchFamily="2" charset="-122"/>
                <a:cs typeface="+mn-cs"/>
              </a:rPr>
              <a:t>qq</a:t>
            </a:r>
            <a:r>
              <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rPr>
              <a:t>自动登录与</a:t>
            </a:r>
            <a:r>
              <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rPr>
              <a:t>记住密码 </a:t>
            </a:r>
            <a:endPar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endParaRPr>
          </a:p>
        </p:txBody>
      </p:sp>
    </p:spTree>
  </p:cSld>
  <p:clrMapOvr>
    <a:masterClrMapping/>
  </p:clrMapOvr>
  <p:transition advTm="36034"/>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输</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出条件的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约束</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26630" name="Rectangle 14"/>
          <p:cNvSpPr/>
          <p:nvPr/>
        </p:nvSpPr>
        <p:spPr>
          <a:xfrm>
            <a:off x="1853565" y="4039870"/>
            <a:ext cx="1739900" cy="647700"/>
          </a:xfrm>
          <a:prstGeom prst="rect">
            <a:avLst/>
          </a:prstGeom>
          <a:solidFill>
            <a:srgbClr val="FFFFFF"/>
          </a:solidFill>
          <a:ln w="9525">
            <a:noFill/>
          </a:ln>
        </p:spPr>
        <p:txBody>
          <a:bodyPr lIns="0" rIns="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b="1" dirty="0">
                <a:solidFill>
                  <a:srgbClr val="9900CC"/>
                </a:solidFill>
              </a:rPr>
              <a:t>M (</a:t>
            </a:r>
            <a:r>
              <a:rPr lang="zh-CN" altLang="en-US" sz="2800" b="1" dirty="0">
                <a:solidFill>
                  <a:srgbClr val="9900CC"/>
                </a:solidFill>
              </a:rPr>
              <a:t>强制</a:t>
            </a:r>
            <a:r>
              <a:rPr lang="en-US" altLang="zh-CN" sz="2800" b="1" dirty="0">
                <a:solidFill>
                  <a:srgbClr val="9900CC"/>
                </a:solidFill>
              </a:rPr>
              <a:t>)</a:t>
            </a:r>
            <a:endParaRPr lang="en-US" altLang="zh-CN" sz="2800" b="1" dirty="0">
              <a:solidFill>
                <a:srgbClr val="9900CC"/>
              </a:solidFill>
            </a:endParaRPr>
          </a:p>
        </p:txBody>
      </p:sp>
      <p:grpSp>
        <p:nvGrpSpPr>
          <p:cNvPr id="3" name="组合 2"/>
          <p:cNvGrpSpPr/>
          <p:nvPr/>
        </p:nvGrpSpPr>
        <p:grpSpPr>
          <a:xfrm>
            <a:off x="1636395" y="2023745"/>
            <a:ext cx="1812290" cy="1727200"/>
            <a:chOff x="943" y="3245"/>
            <a:chExt cx="2854" cy="2720"/>
          </a:xfrm>
        </p:grpSpPr>
        <p:sp>
          <p:nvSpPr>
            <p:cNvPr id="26627" name="Rectangle 11"/>
            <p:cNvSpPr/>
            <p:nvPr/>
          </p:nvSpPr>
          <p:spPr>
            <a:xfrm>
              <a:off x="943" y="4155"/>
              <a:ext cx="1067" cy="1020"/>
            </a:xfrm>
            <a:prstGeom prst="rect">
              <a:avLst/>
            </a:prstGeom>
            <a:solidFill>
              <a:srgbClr val="FFFFFF"/>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M</a:t>
              </a:r>
              <a:endParaRPr lang="en-US" altLang="zh-CN" sz="2800" dirty="0">
                <a:solidFill>
                  <a:srgbClr val="000000"/>
                </a:solidFill>
                <a:latin typeface="隶书" pitchFamily="49" charset="-122"/>
                <a:ea typeface="隶书" pitchFamily="49" charset="-122"/>
              </a:endParaRPr>
            </a:p>
          </p:txBody>
        </p:sp>
        <p:sp>
          <p:nvSpPr>
            <p:cNvPr id="26628" name="Oval 12"/>
            <p:cNvSpPr/>
            <p:nvPr/>
          </p:nvSpPr>
          <p:spPr>
            <a:xfrm>
              <a:off x="2725" y="3245"/>
              <a:ext cx="1073" cy="1018"/>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e</a:t>
              </a:r>
              <a:r>
                <a:rPr lang="en-US" altLang="zh-CN" sz="2800" baseline="-25000" dirty="0">
                  <a:solidFill>
                    <a:srgbClr val="000000"/>
                  </a:solidFill>
                  <a:latin typeface="Times New Roman" panose="02020603050405020304" pitchFamily="18" charset="0"/>
                  <a:ea typeface="宋体" pitchFamily="2" charset="-122"/>
                </a:rPr>
                <a:t>1</a:t>
              </a:r>
              <a:endParaRPr lang="en-US" altLang="zh-CN" sz="2800" dirty="0">
                <a:solidFill>
                  <a:srgbClr val="000000"/>
                </a:solidFill>
                <a:latin typeface="隶书" pitchFamily="49" charset="-122"/>
                <a:ea typeface="隶书" pitchFamily="49" charset="-122"/>
              </a:endParaRPr>
            </a:p>
          </p:txBody>
        </p:sp>
        <p:sp>
          <p:nvSpPr>
            <p:cNvPr id="26629" name="Oval 13"/>
            <p:cNvSpPr/>
            <p:nvPr/>
          </p:nvSpPr>
          <p:spPr>
            <a:xfrm>
              <a:off x="2725" y="4945"/>
              <a:ext cx="1073" cy="1020"/>
            </a:xfrm>
            <a:prstGeom prst="ellipse">
              <a:avLst/>
            </a:prstGeom>
            <a:solidFill>
              <a:srgbClr val="00CCFF"/>
            </a:solidFill>
            <a:ln w="9525" cap="flat" cmpd="sng">
              <a:solidFill>
                <a:srgbClr val="000000"/>
              </a:solidFill>
              <a:prstDash val="solid"/>
              <a:headEnd type="none" w="med" len="med"/>
              <a:tailEnd type="none" w="med" len="med"/>
            </a:ln>
          </p:spPr>
          <p:txBody>
            <a:bodyPr lIns="0" tIns="0" rIns="0" bIns="3600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90000"/>
                </a:lnSpc>
                <a:buClr>
                  <a:srgbClr val="CC66FF"/>
                </a:buClr>
                <a:buSzTx/>
                <a:buNone/>
              </a:pPr>
              <a:r>
                <a:rPr lang="en-US" altLang="zh-CN" sz="2800" dirty="0">
                  <a:solidFill>
                    <a:srgbClr val="000000"/>
                  </a:solidFill>
                  <a:latin typeface="Times New Roman" panose="02020603050405020304" pitchFamily="18" charset="0"/>
                  <a:ea typeface="宋体" pitchFamily="2" charset="-122"/>
                </a:rPr>
                <a:t>e</a:t>
              </a:r>
              <a:r>
                <a:rPr lang="en-US" altLang="zh-CN" sz="2800" baseline="-25000" dirty="0">
                  <a:solidFill>
                    <a:srgbClr val="000000"/>
                  </a:solidFill>
                  <a:latin typeface="Times New Roman" panose="02020603050405020304" pitchFamily="18" charset="0"/>
                  <a:ea typeface="宋体" pitchFamily="2" charset="-122"/>
                </a:rPr>
                <a:t>2</a:t>
              </a:r>
              <a:endParaRPr lang="en-US" altLang="zh-CN" sz="2800" dirty="0">
                <a:solidFill>
                  <a:srgbClr val="000000"/>
                </a:solidFill>
                <a:latin typeface="隶书" pitchFamily="49" charset="-122"/>
                <a:ea typeface="隶书" pitchFamily="49" charset="-122"/>
              </a:endParaRPr>
            </a:p>
          </p:txBody>
        </p:sp>
        <p:cxnSp>
          <p:nvCxnSpPr>
            <p:cNvPr id="26631" name="AutoShape 15"/>
            <p:cNvCxnSpPr>
              <a:stCxn id="26628" idx="2"/>
              <a:endCxn id="26629" idx="2"/>
            </p:cNvCxnSpPr>
            <p:nvPr/>
          </p:nvCxnSpPr>
          <p:spPr>
            <a:xfrm rot="10800000" flipH="1" flipV="1">
              <a:off x="2725" y="3755"/>
              <a:ext cx="3" cy="1703"/>
            </a:xfrm>
            <a:prstGeom prst="curvedConnector3">
              <a:avLst>
                <a:gd name="adj1" fmla="val -36000014"/>
              </a:avLst>
            </a:prstGeom>
            <a:ln w="9525" cap="flat" cmpd="sng">
              <a:solidFill>
                <a:srgbClr val="000000"/>
              </a:solidFill>
              <a:prstDash val="dash"/>
              <a:headEnd type="none" w="med" len="med"/>
              <a:tailEnd type="triangle" w="med" len="med"/>
            </a:ln>
          </p:spPr>
        </p:cxnSp>
      </p:grpSp>
      <p:sp>
        <p:nvSpPr>
          <p:cNvPr id="23560" name="Rectangle 16"/>
          <p:cNvSpPr>
            <a:spLocks noChangeArrowheads="1"/>
          </p:cNvSpPr>
          <p:nvPr/>
        </p:nvSpPr>
        <p:spPr bwMode="auto">
          <a:xfrm>
            <a:off x="4314190" y="2385695"/>
            <a:ext cx="5818505" cy="1365250"/>
          </a:xfrm>
          <a:prstGeom prst="rect">
            <a:avLst/>
          </a:prstGeom>
          <a:noFill/>
          <a:ln w="9525" algn="ctr">
            <a:noFill/>
            <a:miter lim="800000"/>
            <a:tailEnd type="none" w="med" len="lg"/>
          </a:ln>
        </p:spPr>
        <p:txBody>
          <a:bodyPr lIns="0" rIns="0" anchor="ctr">
            <a:noAutofit/>
          </a:bodyPr>
          <a:lstStyle/>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FF6600"/>
                </a:solidFill>
                <a:effectLst/>
                <a:uLnTx/>
                <a:uFillTx/>
                <a:latin typeface="+mn-lt"/>
                <a:ea typeface="宋体" pitchFamily="2" charset="-122"/>
                <a:cs typeface="+mn-cs"/>
              </a:rPr>
              <a:t>M</a:t>
            </a:r>
            <a:r>
              <a:rPr kumimoji="0" lang="zh-CN" altLang="en-US" sz="2800" b="1" i="0" u="none" strike="noStrike" kern="1200" cap="none" spc="0" normalizeH="0" baseline="0" noProof="0" dirty="0">
                <a:ln>
                  <a:noFill/>
                </a:ln>
                <a:solidFill>
                  <a:srgbClr val="FF6600"/>
                </a:solidFill>
                <a:effectLst/>
                <a:uLnTx/>
                <a:uFillTx/>
                <a:latin typeface="+mn-lt"/>
                <a:ea typeface="宋体" pitchFamily="2" charset="-122"/>
                <a:cs typeface="+mn-cs"/>
              </a:rPr>
              <a:t>（强制）：</a:t>
            </a:r>
            <a:r>
              <a:rPr kumimoji="0" lang="zh-CN" altLang="en-US"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表示如果结果</a:t>
            </a:r>
            <a:r>
              <a:rPr kumimoji="0" lang="en-US" altLang="zh-CN"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e1</a:t>
            </a:r>
            <a:r>
              <a:rPr kumimoji="0" lang="zh-CN" altLang="en-US"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是</a:t>
            </a:r>
            <a:r>
              <a:rPr kumimoji="0" lang="en-US" altLang="zh-CN"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1</a:t>
            </a:r>
            <a:r>
              <a:rPr kumimoji="0" lang="zh-CN" altLang="en-US"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时，</a:t>
            </a:r>
            <a:endParaRPr kumimoji="0" lang="en-US" altLang="zh-CN"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endParaRPr>
          </a:p>
          <a:p>
            <a:pPr marL="0" marR="0" lvl="0" indent="0" algn="l" defTabSz="914400" rtl="0" eaLnBrk="1" fontAlgn="base" latinLnBrk="0" hangingPunct="1">
              <a:lnSpc>
                <a:spcPct val="120000"/>
              </a:lnSpc>
              <a:spcBef>
                <a:spcPct val="20000"/>
              </a:spcBef>
              <a:spcAft>
                <a:spcPct val="0"/>
              </a:spcAft>
              <a:buClr>
                <a:srgbClr val="CC66FF"/>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                          </a:t>
            </a:r>
            <a:r>
              <a:rPr kumimoji="0" lang="zh-CN" altLang="en-US"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则结果</a:t>
            </a:r>
            <a:r>
              <a:rPr kumimoji="0" lang="en-US" altLang="zh-CN"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e2</a:t>
            </a:r>
            <a:r>
              <a:rPr kumimoji="0" lang="zh-CN" altLang="en-US"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强制为</a:t>
            </a:r>
            <a:r>
              <a:rPr kumimoji="0" lang="en-US" altLang="zh-CN"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0</a:t>
            </a:r>
            <a:r>
              <a:rPr kumimoji="0" lang="zh-CN" altLang="en-US" sz="2400" b="1" i="0" u="none" strike="noStrike" kern="1200" cap="none" spc="0" normalizeH="0" baseline="0" noProof="0" dirty="0">
                <a:ln>
                  <a:noFill/>
                </a:ln>
                <a:solidFill>
                  <a:srgbClr val="000000"/>
                </a:solidFill>
                <a:effectLst/>
                <a:uLnTx/>
                <a:uFillTx/>
                <a:latin typeface="微软雅黑" charset="0"/>
                <a:ea typeface="微软雅黑" charset="0"/>
                <a:cs typeface="微软雅黑" charset="0"/>
              </a:rPr>
              <a:t>。</a:t>
            </a:r>
            <a:r>
              <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rPr>
              <a:t>  </a:t>
            </a:r>
            <a:endParaRPr kumimoji="0" lang="zh-CN" altLang="en-US" sz="2400" b="1" i="0" u="none" strike="noStrike" kern="1200" cap="none" spc="0" normalizeH="0" baseline="0" noProof="0" dirty="0">
              <a:ln>
                <a:noFill/>
              </a:ln>
              <a:solidFill>
                <a:srgbClr val="000000"/>
              </a:solidFill>
              <a:effectLst/>
              <a:uLnTx/>
              <a:uFillTx/>
              <a:latin typeface="+mn-lt"/>
              <a:ea typeface="宋体" pitchFamily="2" charset="-122"/>
              <a:cs typeface="+mn-cs"/>
            </a:endParaRPr>
          </a:p>
        </p:txBody>
      </p:sp>
    </p:spTree>
  </p:cSld>
  <p:clrMapOvr>
    <a:masterClrMapping/>
  </p:clrMapOvr>
  <p:transition advTm="36034"/>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766435" cy="504190"/>
            <a:chOff x="0" y="287611"/>
            <a:chExt cx="576643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86918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因果图设计测试用例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步骤</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 name="组合 8"/>
          <p:cNvGrpSpPr/>
          <p:nvPr/>
        </p:nvGrpSpPr>
        <p:grpSpPr>
          <a:xfrm>
            <a:off x="1642745" y="2289175"/>
            <a:ext cx="1753235" cy="798830"/>
            <a:chOff x="2380" y="3605"/>
            <a:chExt cx="2761" cy="1258"/>
          </a:xfrm>
        </p:grpSpPr>
        <p:sp>
          <p:nvSpPr>
            <p:cNvPr id="3" name="矩形 2"/>
            <p:cNvSpPr/>
            <p:nvPr/>
          </p:nvSpPr>
          <p:spPr>
            <a:xfrm>
              <a:off x="2380" y="3605"/>
              <a:ext cx="2761" cy="1258"/>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058" y="3847"/>
              <a:ext cx="1404" cy="794"/>
            </a:xfrm>
            <a:prstGeom prst="rect">
              <a:avLst/>
            </a:prstGeom>
            <a:noFill/>
          </p:spPr>
          <p:txBody>
            <a:bodyPr wrap="square" rtlCol="0">
              <a:noAutofit/>
            </a:bodyPr>
            <a:p>
              <a:r>
                <a:rPr lang="zh-CN" altLang="en-US" sz="2600"/>
                <a:t>分析</a:t>
              </a:r>
              <a:endParaRPr lang="zh-CN" altLang="en-US" sz="2600"/>
            </a:p>
          </p:txBody>
        </p:sp>
      </p:grpSp>
      <p:grpSp>
        <p:nvGrpSpPr>
          <p:cNvPr id="10" name="组合 9"/>
          <p:cNvGrpSpPr/>
          <p:nvPr/>
        </p:nvGrpSpPr>
        <p:grpSpPr>
          <a:xfrm>
            <a:off x="4013835" y="2289175"/>
            <a:ext cx="1753235" cy="798830"/>
            <a:chOff x="2380" y="3605"/>
            <a:chExt cx="2761" cy="1258"/>
          </a:xfrm>
        </p:grpSpPr>
        <p:sp>
          <p:nvSpPr>
            <p:cNvPr id="11" name="矩形 10"/>
            <p:cNvSpPr/>
            <p:nvPr/>
          </p:nvSpPr>
          <p:spPr>
            <a:xfrm>
              <a:off x="2380" y="3605"/>
              <a:ext cx="2761" cy="1258"/>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文本框 11"/>
            <p:cNvSpPr txBox="1"/>
            <p:nvPr/>
          </p:nvSpPr>
          <p:spPr>
            <a:xfrm>
              <a:off x="3058" y="3847"/>
              <a:ext cx="1404" cy="774"/>
            </a:xfrm>
            <a:prstGeom prst="rect">
              <a:avLst/>
            </a:prstGeom>
            <a:noFill/>
          </p:spPr>
          <p:txBody>
            <a:bodyPr wrap="square" rtlCol="0">
              <a:spAutoFit/>
            </a:bodyPr>
            <a:p>
              <a:r>
                <a:rPr lang="zh-CN" altLang="en-US" sz="2600"/>
                <a:t>关联</a:t>
              </a:r>
              <a:endParaRPr lang="zh-CN" altLang="en-US" sz="2600"/>
            </a:p>
          </p:txBody>
        </p:sp>
      </p:grpSp>
      <p:grpSp>
        <p:nvGrpSpPr>
          <p:cNvPr id="13" name="组合 12"/>
          <p:cNvGrpSpPr/>
          <p:nvPr/>
        </p:nvGrpSpPr>
        <p:grpSpPr>
          <a:xfrm>
            <a:off x="6384290" y="2289175"/>
            <a:ext cx="1753235" cy="798830"/>
            <a:chOff x="2380" y="3605"/>
            <a:chExt cx="2761" cy="1258"/>
          </a:xfrm>
        </p:grpSpPr>
        <p:sp>
          <p:nvSpPr>
            <p:cNvPr id="14" name="矩形 13"/>
            <p:cNvSpPr/>
            <p:nvPr/>
          </p:nvSpPr>
          <p:spPr>
            <a:xfrm>
              <a:off x="2380" y="3605"/>
              <a:ext cx="2761" cy="1258"/>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3058" y="3847"/>
              <a:ext cx="1404" cy="774"/>
            </a:xfrm>
            <a:prstGeom prst="rect">
              <a:avLst/>
            </a:prstGeom>
            <a:noFill/>
          </p:spPr>
          <p:txBody>
            <a:bodyPr wrap="square" rtlCol="0">
              <a:spAutoFit/>
            </a:bodyPr>
            <a:p>
              <a:r>
                <a:rPr lang="zh-CN" altLang="en-US" sz="2600"/>
                <a:t>转化</a:t>
              </a:r>
              <a:endParaRPr lang="zh-CN" altLang="en-US" sz="2600"/>
            </a:p>
          </p:txBody>
        </p:sp>
      </p:grpSp>
      <p:grpSp>
        <p:nvGrpSpPr>
          <p:cNvPr id="16" name="组合 15"/>
          <p:cNvGrpSpPr/>
          <p:nvPr/>
        </p:nvGrpSpPr>
        <p:grpSpPr>
          <a:xfrm>
            <a:off x="8754110" y="2289175"/>
            <a:ext cx="1753235" cy="798830"/>
            <a:chOff x="2380" y="3605"/>
            <a:chExt cx="2761" cy="1258"/>
          </a:xfrm>
        </p:grpSpPr>
        <p:sp>
          <p:nvSpPr>
            <p:cNvPr id="17" name="矩形 16"/>
            <p:cNvSpPr/>
            <p:nvPr/>
          </p:nvSpPr>
          <p:spPr>
            <a:xfrm>
              <a:off x="2380" y="3605"/>
              <a:ext cx="2761" cy="1258"/>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文本框 17"/>
            <p:cNvSpPr txBox="1"/>
            <p:nvPr/>
          </p:nvSpPr>
          <p:spPr>
            <a:xfrm>
              <a:off x="3058" y="3847"/>
              <a:ext cx="1404" cy="774"/>
            </a:xfrm>
            <a:prstGeom prst="rect">
              <a:avLst/>
            </a:prstGeom>
            <a:noFill/>
          </p:spPr>
          <p:txBody>
            <a:bodyPr wrap="square" rtlCol="0">
              <a:spAutoFit/>
            </a:bodyPr>
            <a:p>
              <a:r>
                <a:rPr lang="zh-CN" altLang="en-US" sz="2600"/>
                <a:t>输出</a:t>
              </a:r>
              <a:endParaRPr lang="zh-CN" altLang="en-US" sz="2600"/>
            </a:p>
          </p:txBody>
        </p:sp>
      </p:grpSp>
      <p:sp>
        <p:nvSpPr>
          <p:cNvPr id="19" name="右箭头 18"/>
          <p:cNvSpPr/>
          <p:nvPr/>
        </p:nvSpPr>
        <p:spPr>
          <a:xfrm>
            <a:off x="3417570" y="2559685"/>
            <a:ext cx="613410" cy="2584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右箭头 19"/>
          <p:cNvSpPr/>
          <p:nvPr/>
        </p:nvSpPr>
        <p:spPr>
          <a:xfrm>
            <a:off x="5770880" y="2559685"/>
            <a:ext cx="613410" cy="2584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右箭头 20"/>
          <p:cNvSpPr/>
          <p:nvPr/>
        </p:nvSpPr>
        <p:spPr>
          <a:xfrm>
            <a:off x="8159115" y="2559685"/>
            <a:ext cx="613410" cy="2584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44" name="组合 43"/>
          <p:cNvGrpSpPr/>
          <p:nvPr/>
        </p:nvGrpSpPr>
        <p:grpSpPr>
          <a:xfrm>
            <a:off x="817245" y="3088005"/>
            <a:ext cx="2358390" cy="2583180"/>
            <a:chOff x="1287" y="4863"/>
            <a:chExt cx="3714" cy="4068"/>
          </a:xfrm>
        </p:grpSpPr>
        <p:grpSp>
          <p:nvGrpSpPr>
            <p:cNvPr id="27" name="组合 26"/>
            <p:cNvGrpSpPr/>
            <p:nvPr/>
          </p:nvGrpSpPr>
          <p:grpSpPr>
            <a:xfrm>
              <a:off x="1287" y="6929"/>
              <a:ext cx="3714" cy="2002"/>
              <a:chOff x="1287" y="6929"/>
              <a:chExt cx="3714" cy="2002"/>
            </a:xfrm>
          </p:grpSpPr>
          <p:sp>
            <p:nvSpPr>
              <p:cNvPr id="22" name="圆角矩形 21"/>
              <p:cNvSpPr/>
              <p:nvPr/>
            </p:nvSpPr>
            <p:spPr>
              <a:xfrm>
                <a:off x="1287" y="6929"/>
                <a:ext cx="3589" cy="2002"/>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nvSpPr>
            <p:spPr>
              <a:xfrm>
                <a:off x="1413" y="7360"/>
                <a:ext cx="3589" cy="1001"/>
              </a:xfrm>
              <a:prstGeom prst="rect">
                <a:avLst/>
              </a:prstGeom>
              <a:noFill/>
            </p:spPr>
            <p:txBody>
              <a:bodyPr wrap="square" rtlCol="0">
                <a:noAutofit/>
              </a:bodyPr>
              <a:p>
                <a:r>
                  <a:rPr lang="zh-CN" altLang="en-US" sz="2200"/>
                  <a:t>分析输入、输出数据之间的</a:t>
                </a:r>
                <a:r>
                  <a:rPr lang="zh-CN" altLang="en-US" sz="2200"/>
                  <a:t>关系</a:t>
                </a:r>
                <a:endParaRPr lang="zh-CN" altLang="en-US" sz="2200"/>
              </a:p>
            </p:txBody>
          </p:sp>
        </p:grpSp>
        <p:cxnSp>
          <p:nvCxnSpPr>
            <p:cNvPr id="25" name="直接箭头连接符 24"/>
            <p:cNvCxnSpPr>
              <a:stCxn id="22" idx="0"/>
              <a:endCxn id="3" idx="2"/>
            </p:cNvCxnSpPr>
            <p:nvPr/>
          </p:nvCxnSpPr>
          <p:spPr>
            <a:xfrm flipV="1">
              <a:off x="3082" y="4863"/>
              <a:ext cx="886" cy="2066"/>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grpSp>
      <p:grpSp>
        <p:nvGrpSpPr>
          <p:cNvPr id="45" name="组合 44"/>
          <p:cNvGrpSpPr/>
          <p:nvPr/>
        </p:nvGrpSpPr>
        <p:grpSpPr>
          <a:xfrm>
            <a:off x="3711575" y="3088005"/>
            <a:ext cx="2358390" cy="2583180"/>
            <a:chOff x="5845" y="4863"/>
            <a:chExt cx="3714" cy="4068"/>
          </a:xfrm>
        </p:grpSpPr>
        <p:grpSp>
          <p:nvGrpSpPr>
            <p:cNvPr id="28" name="组合 27"/>
            <p:cNvGrpSpPr/>
            <p:nvPr/>
          </p:nvGrpSpPr>
          <p:grpSpPr>
            <a:xfrm>
              <a:off x="5845" y="6929"/>
              <a:ext cx="3715" cy="2002"/>
              <a:chOff x="1287" y="6929"/>
              <a:chExt cx="3715" cy="2002"/>
            </a:xfrm>
          </p:grpSpPr>
          <p:sp>
            <p:nvSpPr>
              <p:cNvPr id="29" name="圆角矩形 28"/>
              <p:cNvSpPr/>
              <p:nvPr/>
            </p:nvSpPr>
            <p:spPr>
              <a:xfrm>
                <a:off x="1287" y="6929"/>
                <a:ext cx="3589" cy="2002"/>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文本框 29"/>
              <p:cNvSpPr txBox="1"/>
              <p:nvPr/>
            </p:nvSpPr>
            <p:spPr>
              <a:xfrm>
                <a:off x="1413" y="7083"/>
                <a:ext cx="3589" cy="1001"/>
              </a:xfrm>
              <a:prstGeom prst="rect">
                <a:avLst/>
              </a:prstGeom>
              <a:noFill/>
            </p:spPr>
            <p:txBody>
              <a:bodyPr wrap="square" rtlCol="0">
                <a:noAutofit/>
              </a:bodyPr>
              <a:p>
                <a:r>
                  <a:rPr lang="zh-CN" altLang="en-US" sz="2200"/>
                  <a:t>根据组合间的关联、约束、形成</a:t>
                </a:r>
                <a:r>
                  <a:rPr lang="zh-CN" altLang="en-US" sz="2200"/>
                  <a:t>因果图</a:t>
                </a:r>
                <a:endParaRPr lang="zh-CN" altLang="en-US" sz="2200"/>
              </a:p>
            </p:txBody>
          </p:sp>
        </p:grpSp>
        <p:cxnSp>
          <p:nvCxnSpPr>
            <p:cNvPr id="37" name="直接箭头连接符 36"/>
            <p:cNvCxnSpPr>
              <a:stCxn id="29" idx="0"/>
              <a:endCxn id="11" idx="2"/>
            </p:cNvCxnSpPr>
            <p:nvPr/>
          </p:nvCxnSpPr>
          <p:spPr>
            <a:xfrm flipV="1">
              <a:off x="7640" y="4863"/>
              <a:ext cx="62" cy="206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grpSp>
        <p:nvGrpSpPr>
          <p:cNvPr id="46" name="组合 45"/>
          <p:cNvGrpSpPr/>
          <p:nvPr/>
        </p:nvGrpSpPr>
        <p:grpSpPr>
          <a:xfrm>
            <a:off x="6605905" y="3088005"/>
            <a:ext cx="1935480" cy="2583180"/>
            <a:chOff x="10403" y="4863"/>
            <a:chExt cx="3048" cy="4068"/>
          </a:xfrm>
        </p:grpSpPr>
        <p:grpSp>
          <p:nvGrpSpPr>
            <p:cNvPr id="31" name="组合 30"/>
            <p:cNvGrpSpPr/>
            <p:nvPr/>
          </p:nvGrpSpPr>
          <p:grpSpPr>
            <a:xfrm>
              <a:off x="10403" y="6929"/>
              <a:ext cx="3048" cy="2002"/>
              <a:chOff x="1287" y="6929"/>
              <a:chExt cx="3589" cy="2002"/>
            </a:xfrm>
          </p:grpSpPr>
          <p:sp>
            <p:nvSpPr>
              <p:cNvPr id="32" name="圆角矩形 31"/>
              <p:cNvSpPr/>
              <p:nvPr/>
            </p:nvSpPr>
            <p:spPr>
              <a:xfrm>
                <a:off x="1287" y="6929"/>
                <a:ext cx="3589" cy="2002"/>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文本框 32"/>
              <p:cNvSpPr txBox="1"/>
              <p:nvPr/>
            </p:nvSpPr>
            <p:spPr>
              <a:xfrm>
                <a:off x="1413" y="7221"/>
                <a:ext cx="2945" cy="1001"/>
              </a:xfrm>
              <a:prstGeom prst="rect">
                <a:avLst/>
              </a:prstGeom>
              <a:noFill/>
            </p:spPr>
            <p:txBody>
              <a:bodyPr wrap="square" rtlCol="0">
                <a:noAutofit/>
              </a:bodyPr>
              <a:p>
                <a:r>
                  <a:rPr lang="zh-CN" altLang="en-US" sz="2200"/>
                  <a:t>由因果图转换为判定</a:t>
                </a:r>
                <a:r>
                  <a:rPr lang="zh-CN" altLang="en-US" sz="2200"/>
                  <a:t>表</a:t>
                </a:r>
                <a:endParaRPr lang="zh-CN" altLang="en-US" sz="2200"/>
              </a:p>
            </p:txBody>
          </p:sp>
        </p:grpSp>
        <p:cxnSp>
          <p:nvCxnSpPr>
            <p:cNvPr id="38" name="直接箭头连接符 37"/>
            <p:cNvCxnSpPr>
              <a:stCxn id="32" idx="0"/>
              <a:endCxn id="14" idx="2"/>
            </p:cNvCxnSpPr>
            <p:nvPr/>
          </p:nvCxnSpPr>
          <p:spPr>
            <a:xfrm flipH="1" flipV="1">
              <a:off x="11435" y="4863"/>
              <a:ext cx="492" cy="206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grpSp>
        <p:nvGrpSpPr>
          <p:cNvPr id="47" name="组合 46"/>
          <p:cNvGrpSpPr/>
          <p:nvPr/>
        </p:nvGrpSpPr>
        <p:grpSpPr>
          <a:xfrm>
            <a:off x="9330690" y="3088005"/>
            <a:ext cx="1935480" cy="2583180"/>
            <a:chOff x="14694" y="4863"/>
            <a:chExt cx="3048" cy="4068"/>
          </a:xfrm>
        </p:grpSpPr>
        <p:grpSp>
          <p:nvGrpSpPr>
            <p:cNvPr id="34" name="组合 33"/>
            <p:cNvGrpSpPr/>
            <p:nvPr/>
          </p:nvGrpSpPr>
          <p:grpSpPr>
            <a:xfrm>
              <a:off x="14694" y="6929"/>
              <a:ext cx="3048" cy="2002"/>
              <a:chOff x="1287" y="6929"/>
              <a:chExt cx="3589" cy="2002"/>
            </a:xfrm>
          </p:grpSpPr>
          <p:sp>
            <p:nvSpPr>
              <p:cNvPr id="35" name="圆角矩形 34"/>
              <p:cNvSpPr/>
              <p:nvPr/>
            </p:nvSpPr>
            <p:spPr>
              <a:xfrm>
                <a:off x="1287" y="6929"/>
                <a:ext cx="3589" cy="2002"/>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文本框 35"/>
              <p:cNvSpPr txBox="1"/>
              <p:nvPr/>
            </p:nvSpPr>
            <p:spPr>
              <a:xfrm>
                <a:off x="1413" y="7221"/>
                <a:ext cx="2945" cy="1001"/>
              </a:xfrm>
              <a:prstGeom prst="rect">
                <a:avLst/>
              </a:prstGeom>
              <a:noFill/>
            </p:spPr>
            <p:txBody>
              <a:bodyPr wrap="square" rtlCol="0">
                <a:noAutofit/>
              </a:bodyPr>
              <a:p>
                <a:r>
                  <a:rPr lang="zh-CN" altLang="en-US" sz="2200"/>
                  <a:t>由判定表导出测试</a:t>
                </a:r>
                <a:r>
                  <a:rPr lang="zh-CN" altLang="en-US" sz="2200"/>
                  <a:t>用例</a:t>
                </a:r>
                <a:endParaRPr lang="zh-CN" altLang="en-US" sz="2200"/>
              </a:p>
            </p:txBody>
          </p:sp>
        </p:grpSp>
        <p:cxnSp>
          <p:nvCxnSpPr>
            <p:cNvPr id="43" name="直接箭头连接符 42"/>
            <p:cNvCxnSpPr>
              <a:stCxn id="35" idx="0"/>
              <a:endCxn id="17" idx="2"/>
            </p:cNvCxnSpPr>
            <p:nvPr/>
          </p:nvCxnSpPr>
          <p:spPr>
            <a:xfrm flipH="1" flipV="1">
              <a:off x="15167" y="4863"/>
              <a:ext cx="1051" cy="206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blinds(horizontal)">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blinds(horizontal)">
                                      <p:cBhvr>
                                        <p:cTn id="33" dur="500"/>
                                        <p:tgtEl>
                                          <p:spTgt spid="4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blinds(horizontal)">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384935"/>
            <a:ext cx="8081645" cy="3322955"/>
          </a:xfrm>
          <a:prstGeom prst="rect">
            <a:avLst/>
          </a:prstGeom>
        </p:spPr>
        <p:txBody>
          <a:bodyPr wrap="square">
            <a:spAutoFit/>
          </a:bodyPr>
          <a:lstStyle/>
          <a:p>
            <a:pPr eaLnBrk="1" hangingPunct="1">
              <a:lnSpc>
                <a:spcPct val="150000"/>
              </a:lnSpc>
            </a:pPr>
            <a:r>
              <a:rPr lang="zh-CN" altLang="en-US" sz="2800" b="1" dirty="0">
                <a:solidFill>
                  <a:srgbClr val="0000FF"/>
                </a:solidFill>
                <a:latin typeface="微软雅黑" charset="0"/>
                <a:ea typeface="微软雅黑" charset="0"/>
                <a:cs typeface="微软雅黑" charset="0"/>
                <a:sym typeface="+mn-ea"/>
              </a:rPr>
              <a:t>第一列</a:t>
            </a:r>
            <a:r>
              <a:rPr lang="zh-CN" altLang="en-US" sz="2800" dirty="0">
                <a:latin typeface="微软雅黑" charset="0"/>
                <a:ea typeface="微软雅黑" charset="0"/>
                <a:cs typeface="微软雅黑" charset="0"/>
                <a:sym typeface="+mn-ea"/>
              </a:rPr>
              <a:t>字符必须是</a:t>
            </a:r>
            <a:r>
              <a:rPr lang="en-US" altLang="zh-CN" sz="2800" b="1" dirty="0">
                <a:solidFill>
                  <a:srgbClr val="0000FF"/>
                </a:solidFill>
                <a:latin typeface="微软雅黑" charset="0"/>
                <a:ea typeface="微软雅黑" charset="0"/>
                <a:cs typeface="微软雅黑" charset="0"/>
                <a:sym typeface="+mn-ea"/>
              </a:rPr>
              <a:t>A</a:t>
            </a:r>
            <a:r>
              <a:rPr lang="zh-CN" altLang="en-US" sz="2800" b="1" dirty="0">
                <a:solidFill>
                  <a:srgbClr val="0000FF"/>
                </a:solidFill>
                <a:latin typeface="微软雅黑" charset="0"/>
                <a:ea typeface="微软雅黑" charset="0"/>
                <a:cs typeface="微软雅黑" charset="0"/>
                <a:sym typeface="+mn-ea"/>
              </a:rPr>
              <a:t>或</a:t>
            </a:r>
            <a:r>
              <a:rPr lang="en-US" altLang="zh-CN" sz="2800" b="1" dirty="0">
                <a:solidFill>
                  <a:srgbClr val="0000FF"/>
                </a:solidFill>
                <a:latin typeface="微软雅黑" charset="0"/>
                <a:ea typeface="微软雅黑" charset="0"/>
                <a:cs typeface="微软雅黑" charset="0"/>
                <a:sym typeface="+mn-ea"/>
              </a:rPr>
              <a:t>B</a:t>
            </a:r>
            <a:r>
              <a:rPr lang="zh-CN" altLang="en-US" sz="2800" dirty="0">
                <a:latin typeface="微软雅黑" charset="0"/>
                <a:ea typeface="微软雅黑" charset="0"/>
                <a:cs typeface="微软雅黑" charset="0"/>
                <a:sym typeface="+mn-ea"/>
              </a:rPr>
              <a:t>，</a:t>
            </a:r>
            <a:r>
              <a:rPr lang="zh-CN" altLang="en-US" sz="2800" b="1" dirty="0">
                <a:solidFill>
                  <a:srgbClr val="9900CC"/>
                </a:solidFill>
                <a:latin typeface="微软雅黑" charset="0"/>
                <a:ea typeface="微软雅黑" charset="0"/>
                <a:cs typeface="微软雅黑" charset="0"/>
                <a:sym typeface="+mn-ea"/>
              </a:rPr>
              <a:t>第二列</a:t>
            </a:r>
            <a:r>
              <a:rPr lang="zh-CN" altLang="en-US" sz="2800" dirty="0">
                <a:latin typeface="微软雅黑" charset="0"/>
                <a:ea typeface="微软雅黑" charset="0"/>
                <a:cs typeface="微软雅黑" charset="0"/>
                <a:sym typeface="+mn-ea"/>
              </a:rPr>
              <a:t>字符必须是</a:t>
            </a:r>
            <a:r>
              <a:rPr lang="zh-CN" altLang="en-US" sz="2800" b="1" dirty="0">
                <a:solidFill>
                  <a:srgbClr val="9900CC"/>
                </a:solidFill>
                <a:latin typeface="微软雅黑" charset="0"/>
                <a:ea typeface="微软雅黑" charset="0"/>
                <a:cs typeface="微软雅黑" charset="0"/>
                <a:sym typeface="+mn-ea"/>
              </a:rPr>
              <a:t>一个数字</a:t>
            </a:r>
            <a:r>
              <a:rPr lang="zh-CN" altLang="en-US" sz="2800" dirty="0">
                <a:latin typeface="微软雅黑" charset="0"/>
                <a:ea typeface="微软雅黑" charset="0"/>
                <a:cs typeface="微软雅黑" charset="0"/>
                <a:sym typeface="+mn-ea"/>
              </a:rPr>
              <a:t>，在此情况下进行</a:t>
            </a:r>
            <a:r>
              <a:rPr lang="zh-CN" altLang="en-US" sz="2800" dirty="0">
                <a:solidFill>
                  <a:srgbClr val="FF0000"/>
                </a:solidFill>
                <a:latin typeface="微软雅黑" charset="0"/>
                <a:ea typeface="微软雅黑" charset="0"/>
                <a:cs typeface="微软雅黑" charset="0"/>
                <a:sym typeface="+mn-ea"/>
              </a:rPr>
              <a:t>文件的修改</a:t>
            </a:r>
            <a:r>
              <a:rPr lang="en-US" altLang="zh-CN" sz="2800" dirty="0">
                <a:latin typeface="微软雅黑" charset="0"/>
                <a:ea typeface="微软雅黑" charset="0"/>
                <a:cs typeface="微软雅黑" charset="0"/>
                <a:sym typeface="+mn-ea"/>
              </a:rPr>
              <a:t>;</a:t>
            </a:r>
            <a:endParaRPr lang="zh-CN" altLang="en-US" sz="2800" dirty="0">
              <a:latin typeface="微软雅黑" charset="0"/>
              <a:ea typeface="微软雅黑" charset="0"/>
              <a:cs typeface="微软雅黑" charset="0"/>
              <a:sym typeface="+mn-ea"/>
            </a:endParaRPr>
          </a:p>
          <a:p>
            <a:pPr eaLnBrk="1" hangingPunct="1">
              <a:lnSpc>
                <a:spcPct val="150000"/>
              </a:lnSpc>
            </a:pPr>
            <a:endParaRPr lang="zh-CN" altLang="en-US" sz="2800" dirty="0">
              <a:latin typeface="微软雅黑" charset="0"/>
              <a:ea typeface="微软雅黑" charset="0"/>
              <a:cs typeface="微软雅黑" charset="0"/>
              <a:sym typeface="+mn-ea"/>
            </a:endParaRPr>
          </a:p>
          <a:p>
            <a:pPr eaLnBrk="1" hangingPunct="1">
              <a:lnSpc>
                <a:spcPct val="150000"/>
              </a:lnSpc>
            </a:pPr>
            <a:r>
              <a:rPr lang="zh-CN" altLang="en-US" sz="2800" dirty="0">
                <a:latin typeface="微软雅黑" charset="0"/>
                <a:ea typeface="微软雅黑" charset="0"/>
                <a:cs typeface="微软雅黑" charset="0"/>
                <a:sym typeface="+mn-ea"/>
              </a:rPr>
              <a:t>但如果第一列字符不正确，则给出信息</a:t>
            </a:r>
            <a:r>
              <a:rPr lang="en-US" altLang="zh-CN" sz="2800" b="1" dirty="0">
                <a:solidFill>
                  <a:srgbClr val="FF0000"/>
                </a:solidFill>
                <a:latin typeface="微软雅黑" charset="0"/>
                <a:ea typeface="微软雅黑" charset="0"/>
                <a:cs typeface="微软雅黑" charset="0"/>
                <a:sym typeface="+mn-ea"/>
              </a:rPr>
              <a:t>L</a:t>
            </a:r>
            <a:r>
              <a:rPr lang="en-US" altLang="zh-CN" sz="2800" b="1" dirty="0">
                <a:latin typeface="微软雅黑" charset="0"/>
                <a:ea typeface="微软雅黑" charset="0"/>
                <a:cs typeface="微软雅黑" charset="0"/>
                <a:sym typeface="+mn-ea"/>
              </a:rPr>
              <a:t>;</a:t>
            </a:r>
            <a:endParaRPr lang="en-US" altLang="zh-CN" sz="2800" b="1" dirty="0">
              <a:latin typeface="微软雅黑" charset="0"/>
              <a:ea typeface="微软雅黑" charset="0"/>
              <a:cs typeface="微软雅黑" charset="0"/>
            </a:endParaRPr>
          </a:p>
          <a:p>
            <a:pPr eaLnBrk="1" hangingPunct="1">
              <a:lnSpc>
                <a:spcPct val="150000"/>
              </a:lnSpc>
            </a:pPr>
            <a:r>
              <a:rPr lang="zh-CN" altLang="en-US" sz="2800" dirty="0">
                <a:latin typeface="微软雅黑" charset="0"/>
                <a:ea typeface="微软雅黑" charset="0"/>
                <a:cs typeface="微软雅黑" charset="0"/>
                <a:sym typeface="+mn-ea"/>
              </a:rPr>
              <a:t>如果第二列字符不是数字，则给出信息</a:t>
            </a:r>
            <a:r>
              <a:rPr lang="en-US" altLang="zh-CN" sz="2800" b="1" dirty="0">
                <a:solidFill>
                  <a:srgbClr val="FF0000"/>
                </a:solidFill>
                <a:latin typeface="微软雅黑" charset="0"/>
                <a:ea typeface="微软雅黑" charset="0"/>
                <a:cs typeface="微软雅黑" charset="0"/>
                <a:sym typeface="+mn-ea"/>
              </a:rPr>
              <a:t>M</a:t>
            </a:r>
            <a:r>
              <a:rPr lang="en-US" altLang="zh-CN" sz="2800" b="1" dirty="0">
                <a:latin typeface="微软雅黑" charset="0"/>
                <a:ea typeface="微软雅黑" charset="0"/>
                <a:cs typeface="微软雅黑" charset="0"/>
                <a:sym typeface="+mn-ea"/>
              </a:rPr>
              <a:t>;</a:t>
            </a:r>
            <a:endParaRPr kumimoji="0" lang="zh-CN" altLang="en-US" sz="2800" b="0" i="0" u="none" strike="noStrike" kern="1200" cap="none" spc="0" normalizeH="0" baseline="0" noProof="0" dirty="0">
              <a:ln>
                <a:noFill/>
              </a:ln>
              <a:effectLst/>
              <a:uLnTx/>
              <a:uFillTx/>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5748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171575"/>
            <a:ext cx="8081645" cy="737235"/>
          </a:xfrm>
          <a:prstGeom prst="rect">
            <a:avLst/>
          </a:prstGeom>
        </p:spPr>
        <p:txBody>
          <a:bodyPr wrap="square">
            <a:spAutoFit/>
          </a:bodyPr>
          <a:lstStyle/>
          <a:p>
            <a:pPr eaLnBrk="1" hangingPunct="1">
              <a:lnSpc>
                <a:spcPct val="150000"/>
              </a:lnSpc>
            </a:pPr>
            <a:r>
              <a:rPr lang="zh-CN" altLang="en-US" sz="2800" b="1" dirty="0">
                <a:solidFill>
                  <a:srgbClr val="0000FF"/>
                </a:solidFill>
                <a:latin typeface="微软雅黑" charset="0"/>
                <a:ea typeface="微软雅黑" charset="0"/>
                <a:cs typeface="微软雅黑" charset="0"/>
                <a:sym typeface="+mn-ea"/>
              </a:rPr>
              <a:t>原因</a:t>
            </a:r>
            <a:endParaRPr lang="zh-CN" altLang="en-US" sz="2800" b="1" dirty="0">
              <a:solidFill>
                <a:srgbClr val="0000FF"/>
              </a:solidFill>
              <a:latin typeface="微软雅黑" charset="0"/>
              <a:ea typeface="微软雅黑" charset="0"/>
              <a:cs typeface="微软雅黑" charset="0"/>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3614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785" y="2005330"/>
            <a:ext cx="6096000" cy="1529715"/>
          </a:xfrm>
          <a:prstGeom prst="rect">
            <a:avLst/>
          </a:prstGeom>
          <a:noFill/>
        </p:spPr>
        <p:txBody>
          <a:bodyPr wrap="square" rtlCol="0" anchor="t">
            <a:spAutoFit/>
          </a:bodyPr>
          <a:p>
            <a:pPr lvl="1" eaLnBrk="1" hangingPunct="1">
              <a:lnSpc>
                <a:spcPct val="120000"/>
              </a:lnSpc>
              <a:buClr>
                <a:srgbClr val="0000CC"/>
              </a:buClr>
              <a:buNone/>
            </a:pPr>
            <a:r>
              <a:rPr lang="zh-CN" altLang="en-US" sz="2600" dirty="0">
                <a:latin typeface="微软雅黑" charset="0"/>
                <a:ea typeface="微软雅黑" charset="0"/>
                <a:cs typeface="微软雅黑" charset="0"/>
                <a:sym typeface="+mn-ea"/>
              </a:rPr>
              <a:t>   </a:t>
            </a:r>
            <a:r>
              <a:rPr lang="en-US" altLang="zh-CN" sz="2600" dirty="0">
                <a:latin typeface="微软雅黑" charset="0"/>
                <a:ea typeface="微软雅黑" charset="0"/>
                <a:cs typeface="微软雅黑" charset="0"/>
                <a:sym typeface="+mn-ea"/>
              </a:rPr>
              <a:t>1 ------</a:t>
            </a:r>
            <a:r>
              <a:rPr lang="zh-CN" altLang="en-US" sz="2600" dirty="0">
                <a:latin typeface="微软雅黑" charset="0"/>
                <a:ea typeface="微软雅黑" charset="0"/>
                <a:cs typeface="微软雅黑" charset="0"/>
                <a:sym typeface="+mn-ea"/>
              </a:rPr>
              <a:t>第一列字符是</a:t>
            </a:r>
            <a:r>
              <a:rPr lang="en-US" altLang="zh-CN" sz="2600" dirty="0">
                <a:latin typeface="微软雅黑" charset="0"/>
                <a:ea typeface="微软雅黑" charset="0"/>
                <a:cs typeface="微软雅黑" charset="0"/>
                <a:sym typeface="+mn-ea"/>
              </a:rPr>
              <a:t>A;</a:t>
            </a:r>
            <a:endParaRPr lang="en-US" altLang="zh-CN" sz="2600" dirty="0">
              <a:latin typeface="微软雅黑" charset="0"/>
              <a:ea typeface="微软雅黑" charset="0"/>
              <a:cs typeface="微软雅黑" charset="0"/>
            </a:endParaRPr>
          </a:p>
          <a:p>
            <a:pPr lvl="1" eaLnBrk="1" hangingPunct="1">
              <a:lnSpc>
                <a:spcPct val="120000"/>
              </a:lnSpc>
              <a:buClr>
                <a:srgbClr val="0000CC"/>
              </a:buClr>
              <a:buNone/>
            </a:pPr>
            <a:r>
              <a:rPr lang="en-US" altLang="zh-CN" sz="2600" dirty="0">
                <a:latin typeface="微软雅黑" charset="0"/>
                <a:ea typeface="微软雅黑" charset="0"/>
                <a:cs typeface="微软雅黑" charset="0"/>
                <a:sym typeface="+mn-ea"/>
              </a:rPr>
              <a:t>   2 ------</a:t>
            </a:r>
            <a:r>
              <a:rPr lang="zh-CN" altLang="en-US" sz="2600" dirty="0">
                <a:latin typeface="微软雅黑" charset="0"/>
                <a:ea typeface="微软雅黑" charset="0"/>
                <a:cs typeface="微软雅黑" charset="0"/>
                <a:sym typeface="+mn-ea"/>
              </a:rPr>
              <a:t>第一列字符是</a:t>
            </a:r>
            <a:r>
              <a:rPr lang="en-US" altLang="zh-CN" sz="2600" dirty="0">
                <a:latin typeface="微软雅黑" charset="0"/>
                <a:ea typeface="微软雅黑" charset="0"/>
                <a:cs typeface="微软雅黑" charset="0"/>
                <a:sym typeface="+mn-ea"/>
              </a:rPr>
              <a:t>B;</a:t>
            </a:r>
            <a:endParaRPr lang="en-US" altLang="zh-CN" sz="2600" dirty="0">
              <a:latin typeface="微软雅黑" charset="0"/>
              <a:ea typeface="微软雅黑" charset="0"/>
              <a:cs typeface="微软雅黑" charset="0"/>
            </a:endParaRPr>
          </a:p>
          <a:p>
            <a:pPr lvl="1" eaLnBrk="1" hangingPunct="1">
              <a:lnSpc>
                <a:spcPct val="120000"/>
              </a:lnSpc>
              <a:buClr>
                <a:srgbClr val="0000CC"/>
              </a:buClr>
              <a:buNone/>
            </a:pPr>
            <a:r>
              <a:rPr lang="en-US" altLang="zh-CN" sz="2600" dirty="0">
                <a:latin typeface="微软雅黑" charset="0"/>
                <a:ea typeface="微软雅黑" charset="0"/>
                <a:cs typeface="微软雅黑" charset="0"/>
                <a:sym typeface="+mn-ea"/>
              </a:rPr>
              <a:t>   3 ------</a:t>
            </a:r>
            <a:r>
              <a:rPr lang="zh-CN" altLang="en-US" sz="2600" dirty="0">
                <a:latin typeface="微软雅黑" charset="0"/>
                <a:ea typeface="微软雅黑" charset="0"/>
                <a:cs typeface="微软雅黑" charset="0"/>
                <a:sym typeface="+mn-ea"/>
              </a:rPr>
              <a:t>第二列字符是一数字；</a:t>
            </a:r>
            <a:endParaRPr lang="zh-CN" altLang="en-US" sz="2600" dirty="0">
              <a:latin typeface="微软雅黑" charset="0"/>
              <a:ea typeface="微软雅黑" charset="0"/>
              <a:cs typeface="微软雅黑" charset="0"/>
              <a:sym typeface="+mn-ea"/>
            </a:endParaRPr>
          </a:p>
        </p:txBody>
      </p:sp>
      <p:sp>
        <p:nvSpPr>
          <p:cNvPr id="5" name="矩形 4"/>
          <p:cNvSpPr/>
          <p:nvPr/>
        </p:nvSpPr>
        <p:spPr>
          <a:xfrm>
            <a:off x="2276475" y="3763645"/>
            <a:ext cx="8081645" cy="737235"/>
          </a:xfrm>
          <a:prstGeom prst="rect">
            <a:avLst/>
          </a:prstGeom>
        </p:spPr>
        <p:txBody>
          <a:bodyPr wrap="square">
            <a:spAutoFit/>
          </a:bodyPr>
          <a:p>
            <a:pPr eaLnBrk="1" hangingPunct="1">
              <a:lnSpc>
                <a:spcPct val="150000"/>
              </a:lnSpc>
            </a:pPr>
            <a:r>
              <a:rPr lang="zh-CN" altLang="en-US" sz="2800" b="1" dirty="0">
                <a:solidFill>
                  <a:srgbClr val="0000FF"/>
                </a:solidFill>
                <a:latin typeface="微软雅黑" charset="0"/>
                <a:ea typeface="微软雅黑" charset="0"/>
                <a:cs typeface="微软雅黑" charset="0"/>
                <a:sym typeface="+mn-ea"/>
              </a:rPr>
              <a:t>结果</a:t>
            </a:r>
            <a:endParaRPr lang="zh-CN" altLang="en-US" sz="2800" b="1" dirty="0">
              <a:solidFill>
                <a:srgbClr val="0000FF"/>
              </a:solidFill>
              <a:latin typeface="微软雅黑" charset="0"/>
              <a:ea typeface="微软雅黑" charset="0"/>
              <a:cs typeface="微软雅黑" charset="0"/>
              <a:sym typeface="+mn-ea"/>
            </a:endParaRPr>
          </a:p>
        </p:txBody>
      </p:sp>
      <p:sp>
        <p:nvSpPr>
          <p:cNvPr id="8" name="燕尾形 7"/>
          <p:cNvSpPr/>
          <p:nvPr/>
        </p:nvSpPr>
        <p:spPr>
          <a:xfrm>
            <a:off x="1722755" y="3968750"/>
            <a:ext cx="429260" cy="35052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文本框 8"/>
          <p:cNvSpPr txBox="1"/>
          <p:nvPr/>
        </p:nvSpPr>
        <p:spPr>
          <a:xfrm>
            <a:off x="2514600" y="4729480"/>
            <a:ext cx="6096000" cy="1529715"/>
          </a:xfrm>
          <a:prstGeom prst="rect">
            <a:avLst/>
          </a:prstGeom>
          <a:noFill/>
        </p:spPr>
        <p:txBody>
          <a:bodyPr wrap="square" rtlCol="0" anchor="t">
            <a:spAutoFit/>
          </a:bodyPr>
          <a:p>
            <a:pPr lvl="1" eaLnBrk="1" hangingPunct="1">
              <a:lnSpc>
                <a:spcPct val="120000"/>
              </a:lnSpc>
              <a:buClr>
                <a:srgbClr val="0000CC"/>
              </a:buClr>
              <a:buNone/>
            </a:pPr>
            <a:r>
              <a:rPr lang="zh-CN" altLang="en-US" sz="2600" dirty="0">
                <a:latin typeface="微软雅黑" charset="0"/>
                <a:ea typeface="微软雅黑" charset="0"/>
                <a:cs typeface="微软雅黑" charset="0"/>
                <a:sym typeface="+mn-ea"/>
              </a:rPr>
              <a:t>  </a:t>
            </a:r>
            <a:r>
              <a:rPr sz="2600" dirty="0">
                <a:latin typeface="微软雅黑" charset="0"/>
                <a:ea typeface="微软雅黑" charset="0"/>
                <a:cs typeface="微软雅黑" charset="0"/>
                <a:sym typeface="+mn-ea"/>
              </a:rPr>
              <a:t>21 ------修改文件;</a:t>
            </a:r>
            <a:endParaRPr sz="2600" dirty="0">
              <a:latin typeface="微软雅黑" charset="0"/>
              <a:ea typeface="微软雅黑" charset="0"/>
              <a:cs typeface="微软雅黑" charset="0"/>
              <a:sym typeface="+mn-ea"/>
            </a:endParaRPr>
          </a:p>
          <a:p>
            <a:pPr lvl="1" eaLnBrk="1" hangingPunct="1">
              <a:lnSpc>
                <a:spcPct val="120000"/>
              </a:lnSpc>
              <a:buClr>
                <a:srgbClr val="0000CC"/>
              </a:buClr>
              <a:buNone/>
            </a:pPr>
            <a:r>
              <a:rPr sz="2600" dirty="0">
                <a:latin typeface="微软雅黑" charset="0"/>
                <a:ea typeface="微软雅黑" charset="0"/>
                <a:cs typeface="微软雅黑" charset="0"/>
                <a:sym typeface="+mn-ea"/>
              </a:rPr>
              <a:t>  22 ------给出信息L;</a:t>
            </a:r>
            <a:endParaRPr sz="2600" dirty="0">
              <a:latin typeface="微软雅黑" charset="0"/>
              <a:ea typeface="微软雅黑" charset="0"/>
              <a:cs typeface="微软雅黑" charset="0"/>
              <a:sym typeface="+mn-ea"/>
            </a:endParaRPr>
          </a:p>
          <a:p>
            <a:pPr lvl="1" eaLnBrk="1" hangingPunct="1">
              <a:lnSpc>
                <a:spcPct val="120000"/>
              </a:lnSpc>
              <a:buClr>
                <a:srgbClr val="0000CC"/>
              </a:buClr>
              <a:buNone/>
            </a:pPr>
            <a:r>
              <a:rPr sz="2600" dirty="0">
                <a:latin typeface="微软雅黑" charset="0"/>
                <a:ea typeface="微软雅黑" charset="0"/>
                <a:cs typeface="微软雅黑" charset="0"/>
                <a:sym typeface="+mn-ea"/>
              </a:rPr>
              <a:t>  23 ------给出信息M;</a:t>
            </a:r>
            <a:endParaRPr sz="2600" dirty="0">
              <a:latin typeface="微软雅黑" charset="0"/>
              <a:ea typeface="微软雅黑" charset="0"/>
              <a:cs typeface="微软雅黑" charset="0"/>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linds(horizontal)">
                                      <p:cBhvr>
                                        <p:cTn id="27" dur="500"/>
                                        <p:tgtEl>
                                          <p:spTgt spid="9">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blinds(horizontal)">
                                      <p:cBhvr>
                                        <p:cTn id="3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463358" y="682625"/>
            <a:ext cx="8231187" cy="1143000"/>
          </a:xfrm>
        </p:spPr>
        <p:txBody>
          <a:bodyPr vert="horz" wrap="square" lIns="91440" tIns="45720" rIns="91440" bIns="45720" anchor="b" anchorCtr="0"/>
          <a:p>
            <a:pPr eaLnBrk="1" hangingPunct="1"/>
            <a:r>
              <a:rPr lang="zh-CN" altLang="en-US" sz="3600" dirty="0">
                <a:solidFill>
                  <a:srgbClr val="1691B5"/>
                </a:solidFill>
                <a:latin typeface="微软雅黑" charset="0"/>
                <a:ea typeface="微软雅黑" charset="0"/>
              </a:rPr>
              <a:t>因果图</a:t>
            </a:r>
            <a:endParaRPr lang="zh-CN" altLang="en-US" sz="3600" dirty="0">
              <a:solidFill>
                <a:srgbClr val="1691B5"/>
              </a:solidFill>
              <a:latin typeface="微软雅黑" charset="0"/>
              <a:ea typeface="微软雅黑" charset="0"/>
            </a:endParaRPr>
          </a:p>
        </p:txBody>
      </p:sp>
      <p:sp>
        <p:nvSpPr>
          <p:cNvPr id="32771" name="Rectangle 3"/>
          <p:cNvSpPr>
            <a:spLocks noGrp="1"/>
          </p:cNvSpPr>
          <p:nvPr>
            <p:ph idx="1"/>
          </p:nvPr>
        </p:nvSpPr>
        <p:spPr>
          <a:xfrm>
            <a:off x="3216275" y="5516563"/>
            <a:ext cx="6970713" cy="725487"/>
          </a:xfrm>
        </p:spPr>
        <p:txBody>
          <a:bodyPr vert="horz" wrap="square" lIns="91440" tIns="45720" rIns="91440" bIns="45720" anchor="t" anchorCtr="0"/>
          <a:p>
            <a:pPr eaLnBrk="1" hangingPunct="1"/>
            <a:r>
              <a:rPr lang="zh-CN" altLang="en-US" dirty="0">
                <a:solidFill>
                  <a:srgbClr val="009900"/>
                </a:solidFill>
              </a:rPr>
              <a:t>注：</a:t>
            </a:r>
            <a:r>
              <a:rPr lang="en-US" altLang="zh-CN" dirty="0">
                <a:solidFill>
                  <a:srgbClr val="009900"/>
                </a:solidFill>
              </a:rPr>
              <a:t>11</a:t>
            </a:r>
            <a:r>
              <a:rPr lang="zh-CN" altLang="en-US" dirty="0">
                <a:solidFill>
                  <a:srgbClr val="009900"/>
                </a:solidFill>
              </a:rPr>
              <a:t>是中间节点</a:t>
            </a:r>
            <a:endParaRPr lang="zh-CN" altLang="en-US" dirty="0">
              <a:solidFill>
                <a:srgbClr val="009900"/>
              </a:solidFill>
            </a:endParaRPr>
          </a:p>
        </p:txBody>
      </p:sp>
      <p:sp>
        <p:nvSpPr>
          <p:cNvPr id="32772" name="Oval 61"/>
          <p:cNvSpPr/>
          <p:nvPr/>
        </p:nvSpPr>
        <p:spPr>
          <a:xfrm>
            <a:off x="3933825" y="175260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1</a:t>
            </a:r>
            <a:endParaRPr lang="en-US" altLang="zh-CN" b="1" dirty="0">
              <a:solidFill>
                <a:srgbClr val="3333CC"/>
              </a:solidFill>
              <a:latin typeface="Times New Roman" panose="02020603050405020304" pitchFamily="18" charset="0"/>
              <a:ea typeface="宋体" pitchFamily="2" charset="-122"/>
            </a:endParaRPr>
          </a:p>
        </p:txBody>
      </p:sp>
      <p:sp>
        <p:nvSpPr>
          <p:cNvPr id="32773" name="Oval 62"/>
          <p:cNvSpPr/>
          <p:nvPr/>
        </p:nvSpPr>
        <p:spPr>
          <a:xfrm>
            <a:off x="3833813" y="472440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3</a:t>
            </a:r>
            <a:endParaRPr lang="en-US" altLang="zh-CN" b="1" dirty="0">
              <a:solidFill>
                <a:srgbClr val="3333CC"/>
              </a:solidFill>
              <a:latin typeface="Times New Roman" panose="02020603050405020304" pitchFamily="18" charset="0"/>
              <a:ea typeface="宋体" pitchFamily="2" charset="-122"/>
            </a:endParaRPr>
          </a:p>
        </p:txBody>
      </p:sp>
      <p:sp>
        <p:nvSpPr>
          <p:cNvPr id="32774" name="Oval 63"/>
          <p:cNvSpPr/>
          <p:nvPr/>
        </p:nvSpPr>
        <p:spPr>
          <a:xfrm>
            <a:off x="3933825" y="320040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2</a:t>
            </a:r>
            <a:endParaRPr lang="en-US" altLang="zh-CN" b="1" dirty="0">
              <a:solidFill>
                <a:srgbClr val="3333CC"/>
              </a:solidFill>
              <a:latin typeface="Times New Roman" panose="02020603050405020304" pitchFamily="18" charset="0"/>
              <a:ea typeface="宋体" pitchFamily="2" charset="-122"/>
            </a:endParaRPr>
          </a:p>
        </p:txBody>
      </p:sp>
      <p:sp>
        <p:nvSpPr>
          <p:cNvPr id="32775" name="Oval 64"/>
          <p:cNvSpPr/>
          <p:nvPr/>
        </p:nvSpPr>
        <p:spPr>
          <a:xfrm>
            <a:off x="5791200" y="243840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11</a:t>
            </a:r>
            <a:endParaRPr lang="en-US" altLang="zh-CN" b="1" dirty="0">
              <a:solidFill>
                <a:srgbClr val="3333CC"/>
              </a:solidFill>
              <a:latin typeface="Times New Roman" panose="02020603050405020304" pitchFamily="18" charset="0"/>
              <a:ea typeface="宋体" pitchFamily="2" charset="-122"/>
            </a:endParaRPr>
          </a:p>
        </p:txBody>
      </p:sp>
      <p:sp>
        <p:nvSpPr>
          <p:cNvPr id="32776" name="Oval 65"/>
          <p:cNvSpPr/>
          <p:nvPr/>
        </p:nvSpPr>
        <p:spPr>
          <a:xfrm>
            <a:off x="8328025" y="472440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23</a:t>
            </a:r>
            <a:endParaRPr lang="en-US" altLang="zh-CN" b="1" dirty="0">
              <a:solidFill>
                <a:srgbClr val="3333CC"/>
              </a:solidFill>
              <a:latin typeface="Times New Roman" panose="02020603050405020304" pitchFamily="18" charset="0"/>
              <a:ea typeface="宋体" pitchFamily="2" charset="-122"/>
            </a:endParaRPr>
          </a:p>
        </p:txBody>
      </p:sp>
      <p:sp>
        <p:nvSpPr>
          <p:cNvPr id="32777" name="Oval 66"/>
          <p:cNvSpPr/>
          <p:nvPr/>
        </p:nvSpPr>
        <p:spPr>
          <a:xfrm>
            <a:off x="8401050" y="335280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21</a:t>
            </a:r>
            <a:endParaRPr lang="en-US" altLang="zh-CN" b="1" dirty="0">
              <a:solidFill>
                <a:srgbClr val="3333CC"/>
              </a:solidFill>
              <a:latin typeface="Times New Roman" panose="02020603050405020304" pitchFamily="18" charset="0"/>
              <a:ea typeface="宋体" pitchFamily="2" charset="-122"/>
            </a:endParaRPr>
          </a:p>
        </p:txBody>
      </p:sp>
      <p:sp>
        <p:nvSpPr>
          <p:cNvPr id="32778" name="Oval 67"/>
          <p:cNvSpPr/>
          <p:nvPr/>
        </p:nvSpPr>
        <p:spPr>
          <a:xfrm>
            <a:off x="8382000" y="1828800"/>
            <a:ext cx="533400" cy="533400"/>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22</a:t>
            </a:r>
            <a:endParaRPr lang="en-US" altLang="zh-CN" b="1" dirty="0">
              <a:solidFill>
                <a:srgbClr val="3333CC"/>
              </a:solidFill>
              <a:latin typeface="Times New Roman" panose="02020603050405020304" pitchFamily="18" charset="0"/>
              <a:ea typeface="宋体" pitchFamily="2" charset="-122"/>
            </a:endParaRPr>
          </a:p>
        </p:txBody>
      </p:sp>
      <p:sp>
        <p:nvSpPr>
          <p:cNvPr id="32779" name="Line 68"/>
          <p:cNvSpPr/>
          <p:nvPr/>
        </p:nvSpPr>
        <p:spPr>
          <a:xfrm>
            <a:off x="4467225" y="2057400"/>
            <a:ext cx="1341438" cy="579438"/>
          </a:xfrm>
          <a:prstGeom prst="line">
            <a:avLst/>
          </a:prstGeom>
          <a:ln w="25400" cap="flat" cmpd="sng">
            <a:solidFill>
              <a:srgbClr val="000000"/>
            </a:solidFill>
            <a:prstDash val="solid"/>
            <a:headEnd type="none" w="med" len="med"/>
            <a:tailEnd type="none" w="med" len="med"/>
          </a:ln>
        </p:spPr>
      </p:sp>
      <p:sp>
        <p:nvSpPr>
          <p:cNvPr id="32780" name="Line 69"/>
          <p:cNvSpPr/>
          <p:nvPr/>
        </p:nvSpPr>
        <p:spPr>
          <a:xfrm flipV="1">
            <a:off x="4467225" y="2636838"/>
            <a:ext cx="1341438" cy="868362"/>
          </a:xfrm>
          <a:prstGeom prst="line">
            <a:avLst/>
          </a:prstGeom>
          <a:ln w="25400" cap="flat" cmpd="sng">
            <a:solidFill>
              <a:srgbClr val="000000"/>
            </a:solidFill>
            <a:prstDash val="solid"/>
            <a:headEnd type="none" w="med" len="med"/>
            <a:tailEnd type="none" w="med" len="med"/>
          </a:ln>
        </p:spPr>
      </p:sp>
      <p:sp>
        <p:nvSpPr>
          <p:cNvPr id="32781" name="Line 70"/>
          <p:cNvSpPr/>
          <p:nvPr/>
        </p:nvSpPr>
        <p:spPr>
          <a:xfrm flipV="1">
            <a:off x="6324600" y="2057400"/>
            <a:ext cx="2057400" cy="609600"/>
          </a:xfrm>
          <a:prstGeom prst="line">
            <a:avLst/>
          </a:prstGeom>
          <a:ln w="25400" cap="flat" cmpd="sng">
            <a:solidFill>
              <a:srgbClr val="000000"/>
            </a:solidFill>
            <a:prstDash val="solid"/>
            <a:headEnd type="none" w="med" len="med"/>
            <a:tailEnd type="none" w="med" len="med"/>
          </a:ln>
        </p:spPr>
      </p:sp>
      <p:sp>
        <p:nvSpPr>
          <p:cNvPr id="32782" name="Line 71"/>
          <p:cNvSpPr/>
          <p:nvPr/>
        </p:nvSpPr>
        <p:spPr>
          <a:xfrm>
            <a:off x="6324600" y="2708275"/>
            <a:ext cx="2133600" cy="838200"/>
          </a:xfrm>
          <a:prstGeom prst="line">
            <a:avLst/>
          </a:prstGeom>
          <a:ln w="25400" cap="flat" cmpd="sng">
            <a:solidFill>
              <a:srgbClr val="000000"/>
            </a:solidFill>
            <a:prstDash val="solid"/>
            <a:headEnd type="none" w="med" len="med"/>
            <a:tailEnd type="none" w="med" len="med"/>
          </a:ln>
        </p:spPr>
      </p:sp>
      <p:sp>
        <p:nvSpPr>
          <p:cNvPr id="32783" name="Line 72"/>
          <p:cNvSpPr/>
          <p:nvPr/>
        </p:nvSpPr>
        <p:spPr>
          <a:xfrm flipV="1">
            <a:off x="4367213" y="3573463"/>
            <a:ext cx="4017962" cy="1431925"/>
          </a:xfrm>
          <a:prstGeom prst="line">
            <a:avLst/>
          </a:prstGeom>
          <a:ln w="25400" cap="flat" cmpd="sng">
            <a:solidFill>
              <a:srgbClr val="000000"/>
            </a:solidFill>
            <a:prstDash val="solid"/>
            <a:headEnd type="none" w="med" len="med"/>
            <a:tailEnd type="none" w="med" len="med"/>
          </a:ln>
        </p:spPr>
      </p:sp>
      <p:sp>
        <p:nvSpPr>
          <p:cNvPr id="32784" name="Line 73"/>
          <p:cNvSpPr/>
          <p:nvPr/>
        </p:nvSpPr>
        <p:spPr>
          <a:xfrm>
            <a:off x="4367213" y="5013325"/>
            <a:ext cx="3960812" cy="0"/>
          </a:xfrm>
          <a:prstGeom prst="line">
            <a:avLst/>
          </a:prstGeom>
          <a:ln w="25400" cap="flat" cmpd="sng">
            <a:solidFill>
              <a:srgbClr val="000000"/>
            </a:solidFill>
            <a:prstDash val="solid"/>
            <a:headEnd type="none" w="med" len="med"/>
            <a:tailEnd type="none" w="med" len="med"/>
          </a:ln>
        </p:spPr>
      </p:sp>
      <p:sp>
        <p:nvSpPr>
          <p:cNvPr id="32785" name="Line 74"/>
          <p:cNvSpPr/>
          <p:nvPr/>
        </p:nvSpPr>
        <p:spPr>
          <a:xfrm>
            <a:off x="5375275" y="2590800"/>
            <a:ext cx="76200" cy="228600"/>
          </a:xfrm>
          <a:prstGeom prst="line">
            <a:avLst/>
          </a:prstGeom>
          <a:ln w="25400" cap="flat" cmpd="sng">
            <a:solidFill>
              <a:srgbClr val="000000"/>
            </a:solidFill>
            <a:prstDash val="solid"/>
            <a:headEnd type="none" w="med" len="med"/>
            <a:tailEnd type="none" w="med" len="med"/>
          </a:ln>
        </p:spPr>
      </p:sp>
      <p:sp>
        <p:nvSpPr>
          <p:cNvPr id="32786" name="Line 75"/>
          <p:cNvSpPr/>
          <p:nvPr/>
        </p:nvSpPr>
        <p:spPr>
          <a:xfrm flipV="1">
            <a:off x="5451475" y="2590800"/>
            <a:ext cx="76200" cy="228600"/>
          </a:xfrm>
          <a:prstGeom prst="line">
            <a:avLst/>
          </a:prstGeom>
          <a:ln w="25400" cap="flat" cmpd="sng">
            <a:solidFill>
              <a:srgbClr val="000000"/>
            </a:solidFill>
            <a:prstDash val="solid"/>
            <a:headEnd type="none" w="med" len="med"/>
            <a:tailEnd type="none" w="med" len="med"/>
          </a:ln>
        </p:spPr>
      </p:sp>
      <p:grpSp>
        <p:nvGrpSpPr>
          <p:cNvPr id="5" name="组合 4"/>
          <p:cNvGrpSpPr/>
          <p:nvPr/>
        </p:nvGrpSpPr>
        <p:grpSpPr>
          <a:xfrm>
            <a:off x="7848600" y="3429000"/>
            <a:ext cx="152400" cy="228600"/>
            <a:chOff x="12360" y="5400"/>
            <a:chExt cx="240" cy="360"/>
          </a:xfrm>
        </p:grpSpPr>
        <p:sp>
          <p:nvSpPr>
            <p:cNvPr id="32787" name="Line 76"/>
            <p:cNvSpPr/>
            <p:nvPr/>
          </p:nvSpPr>
          <p:spPr>
            <a:xfrm>
              <a:off x="12480" y="5400"/>
              <a:ext cx="120" cy="360"/>
            </a:xfrm>
            <a:prstGeom prst="line">
              <a:avLst/>
            </a:prstGeom>
            <a:ln w="25400" cap="flat" cmpd="sng">
              <a:solidFill>
                <a:srgbClr val="000000"/>
              </a:solidFill>
              <a:prstDash val="solid"/>
              <a:headEnd type="none" w="med" len="med"/>
              <a:tailEnd type="none" w="med" len="med"/>
            </a:ln>
          </p:spPr>
        </p:sp>
        <p:sp>
          <p:nvSpPr>
            <p:cNvPr id="32788" name="Line 77"/>
            <p:cNvSpPr/>
            <p:nvPr/>
          </p:nvSpPr>
          <p:spPr>
            <a:xfrm flipH="1">
              <a:off x="12360" y="5400"/>
              <a:ext cx="120" cy="360"/>
            </a:xfrm>
            <a:prstGeom prst="line">
              <a:avLst/>
            </a:prstGeom>
            <a:ln w="25400" cap="flat" cmpd="sng">
              <a:solidFill>
                <a:srgbClr val="000000"/>
              </a:solidFill>
              <a:prstDash val="solid"/>
              <a:headEnd type="none" w="med" len="med"/>
              <a:tailEnd type="none" w="med" len="med"/>
            </a:ln>
          </p:spPr>
        </p:sp>
      </p:grpSp>
      <p:sp>
        <p:nvSpPr>
          <p:cNvPr id="32789" name="Freeform 78"/>
          <p:cNvSpPr/>
          <p:nvPr/>
        </p:nvSpPr>
        <p:spPr>
          <a:xfrm>
            <a:off x="6456363" y="4894263"/>
            <a:ext cx="647700" cy="249237"/>
          </a:xfrm>
          <a:custGeom>
            <a:avLst/>
            <a:gdLst>
              <a:gd name="txL" fmla="*/ 0 w 432"/>
              <a:gd name="txT" fmla="*/ 0 h 112"/>
              <a:gd name="txR" fmla="*/ 432 w 432"/>
              <a:gd name="txB" fmla="*/ 112 h 112"/>
            </a:gdLst>
            <a:ahLst/>
            <a:cxnLst>
              <a:cxn ang="0">
                <a:pos x="0" y="2147483646"/>
              </a:cxn>
              <a:cxn ang="0">
                <a:pos x="2147483646" y="2147483646"/>
              </a:cxn>
              <a:cxn ang="0">
                <a:pos x="2147483646" y="2147483646"/>
              </a:cxn>
              <a:cxn ang="0">
                <a:pos x="2147483646" y="2147483646"/>
              </a:cxn>
            </a:cxnLst>
            <a:rect l="txL" t="txT" r="txR" b="txB"/>
            <a:pathLst>
              <a:path w="432" h="112">
                <a:moveTo>
                  <a:pt x="0" y="56"/>
                </a:moveTo>
                <a:cubicBezTo>
                  <a:pt x="44" y="28"/>
                  <a:pt x="88" y="0"/>
                  <a:pt x="144" y="8"/>
                </a:cubicBezTo>
                <a:cubicBezTo>
                  <a:pt x="200" y="16"/>
                  <a:pt x="288" y="96"/>
                  <a:pt x="336" y="104"/>
                </a:cubicBezTo>
                <a:cubicBezTo>
                  <a:pt x="384" y="112"/>
                  <a:pt x="408" y="84"/>
                  <a:pt x="432" y="56"/>
                </a:cubicBezTo>
              </a:path>
            </a:pathLst>
          </a:custGeom>
          <a:noFill/>
          <a:ln w="25400" cap="flat" cmpd="sng">
            <a:solidFill>
              <a:srgbClr val="000000">
                <a:alpha val="100000"/>
              </a:srgbClr>
            </a:solidFill>
            <a:prstDash val="solid"/>
            <a:round/>
            <a:headEnd type="none" w="med" len="med"/>
            <a:tailEnd type="none" w="med" len="med"/>
          </a:ln>
        </p:spPr>
        <p:txBody>
          <a:bodyPr/>
          <a:p>
            <a:endParaRPr lang="zh-CN" altLang="en-US"/>
          </a:p>
        </p:txBody>
      </p:sp>
      <p:sp>
        <p:nvSpPr>
          <p:cNvPr id="32790" name="Freeform 79"/>
          <p:cNvSpPr/>
          <p:nvPr/>
        </p:nvSpPr>
        <p:spPr>
          <a:xfrm rot="-316627">
            <a:off x="7164388" y="2185988"/>
            <a:ext cx="587375" cy="358775"/>
          </a:xfrm>
          <a:custGeom>
            <a:avLst/>
            <a:gdLst>
              <a:gd name="txL" fmla="*/ 0 w 576"/>
              <a:gd name="txT" fmla="*/ 0 h 192"/>
              <a:gd name="txR" fmla="*/ 576 w 576"/>
              <a:gd name="txB" fmla="*/ 192 h 192"/>
            </a:gdLst>
            <a:ahLst/>
            <a:cxnLst>
              <a:cxn ang="0">
                <a:pos x="2147483646" y="0"/>
              </a:cxn>
              <a:cxn ang="0">
                <a:pos x="2147483646" y="2147483646"/>
              </a:cxn>
              <a:cxn ang="0">
                <a:pos x="2147483646" y="2147483646"/>
              </a:cxn>
              <a:cxn ang="0">
                <a:pos x="0" y="2147483646"/>
              </a:cxn>
            </a:cxnLst>
            <a:rect l="txL" t="txT" r="txR" b="txB"/>
            <a:pathLst>
              <a:path w="576" h="192">
                <a:moveTo>
                  <a:pt x="576" y="0"/>
                </a:moveTo>
                <a:cubicBezTo>
                  <a:pt x="544" y="44"/>
                  <a:pt x="512" y="88"/>
                  <a:pt x="432" y="96"/>
                </a:cubicBezTo>
                <a:cubicBezTo>
                  <a:pt x="352" y="104"/>
                  <a:pt x="168" y="32"/>
                  <a:pt x="96" y="48"/>
                </a:cubicBezTo>
                <a:cubicBezTo>
                  <a:pt x="24" y="64"/>
                  <a:pt x="12" y="128"/>
                  <a:pt x="0" y="192"/>
                </a:cubicBezTo>
              </a:path>
            </a:pathLst>
          </a:custGeom>
          <a:noFill/>
          <a:ln w="25400" cap="flat" cmpd="sng">
            <a:solidFill>
              <a:srgbClr val="000000">
                <a:alpha val="100000"/>
              </a:srgbClr>
            </a:solidFill>
            <a:prstDash val="solid"/>
            <a:round/>
            <a:headEnd type="none" w="med" len="med"/>
            <a:tailEnd type="none" w="med" len="med"/>
          </a:ln>
        </p:spPr>
        <p:txBody>
          <a:bodyPr/>
          <a:p>
            <a:endParaRPr lang="zh-CN" altLang="en-US"/>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0" y="3087370"/>
            <a:ext cx="3710305" cy="2676525"/>
          </a:xfrm>
          <a:prstGeom prst="rect">
            <a:avLst/>
          </a:prstGeom>
          <a:noFill/>
        </p:spPr>
        <p:txBody>
          <a:bodyPr wrap="square" rtlCol="0" anchor="t">
            <a:spAutoFit/>
          </a:bodyPr>
          <a:p>
            <a:pPr lvl="1" eaLnBrk="1" hangingPunct="1">
              <a:lnSpc>
                <a:spcPct val="120000"/>
              </a:lnSpc>
              <a:buClr>
                <a:srgbClr val="0000CC"/>
              </a:buClr>
              <a:buNone/>
            </a:pPr>
            <a:r>
              <a:rPr lang="en-US" altLang="zh-CN" sz="2000" dirty="0">
                <a:latin typeface="微软雅黑" charset="0"/>
                <a:ea typeface="微软雅黑" charset="0"/>
                <a:cs typeface="微软雅黑" charset="0"/>
                <a:sym typeface="+mn-ea"/>
              </a:rPr>
              <a:t>1</a:t>
            </a:r>
            <a:r>
              <a:rPr lang="zh-CN" altLang="en-US" sz="2000" dirty="0">
                <a:latin typeface="微软雅黑" charset="0"/>
                <a:ea typeface="微软雅黑" charset="0"/>
                <a:cs typeface="微软雅黑" charset="0"/>
                <a:sym typeface="+mn-ea"/>
              </a:rPr>
              <a:t>：第一列字符是</a:t>
            </a:r>
            <a:r>
              <a:rPr lang="en-US" altLang="zh-CN" sz="2000" dirty="0">
                <a:latin typeface="微软雅黑" charset="0"/>
                <a:ea typeface="微软雅黑" charset="0"/>
                <a:cs typeface="微软雅黑" charset="0"/>
                <a:sym typeface="+mn-ea"/>
              </a:rPr>
              <a:t>A;</a:t>
            </a:r>
            <a:endParaRPr lang="en-US" altLang="zh-CN" sz="2000" dirty="0">
              <a:latin typeface="微软雅黑" charset="0"/>
              <a:ea typeface="微软雅黑" charset="0"/>
              <a:cs typeface="微软雅黑" charset="0"/>
            </a:endParaRPr>
          </a:p>
          <a:p>
            <a:pPr lvl="1" eaLnBrk="1" hangingPunct="1">
              <a:lnSpc>
                <a:spcPct val="120000"/>
              </a:lnSpc>
              <a:buClr>
                <a:srgbClr val="0000CC"/>
              </a:buClr>
              <a:buNone/>
            </a:pPr>
            <a:r>
              <a:rPr lang="en-US" altLang="zh-CN" sz="2000" dirty="0">
                <a:latin typeface="微软雅黑" charset="0"/>
                <a:ea typeface="微软雅黑" charset="0"/>
                <a:cs typeface="微软雅黑" charset="0"/>
                <a:sym typeface="+mn-ea"/>
              </a:rPr>
              <a:t>2</a:t>
            </a:r>
            <a:r>
              <a:rPr lang="zh-CN" altLang="en-US" sz="2000" dirty="0">
                <a:latin typeface="微软雅黑" charset="0"/>
                <a:ea typeface="微软雅黑" charset="0"/>
                <a:cs typeface="微软雅黑" charset="0"/>
                <a:sym typeface="+mn-ea"/>
              </a:rPr>
              <a:t>：第一列字符是</a:t>
            </a:r>
            <a:r>
              <a:rPr lang="en-US" altLang="zh-CN" sz="2000" dirty="0">
                <a:latin typeface="微软雅黑" charset="0"/>
                <a:ea typeface="微软雅黑" charset="0"/>
                <a:cs typeface="微软雅黑" charset="0"/>
                <a:sym typeface="+mn-ea"/>
              </a:rPr>
              <a:t>B;</a:t>
            </a:r>
            <a:endParaRPr lang="en-US" altLang="zh-CN" sz="2000" dirty="0">
              <a:latin typeface="微软雅黑" charset="0"/>
              <a:ea typeface="微软雅黑" charset="0"/>
              <a:cs typeface="微软雅黑" charset="0"/>
            </a:endParaRPr>
          </a:p>
          <a:p>
            <a:pPr lvl="1" eaLnBrk="1" hangingPunct="1">
              <a:lnSpc>
                <a:spcPct val="120000"/>
              </a:lnSpc>
              <a:buClr>
                <a:srgbClr val="0000CC"/>
              </a:buClr>
              <a:buNone/>
            </a:pPr>
            <a:r>
              <a:rPr lang="en-US" altLang="zh-CN" sz="2000" dirty="0">
                <a:latin typeface="微软雅黑" charset="0"/>
                <a:ea typeface="微软雅黑" charset="0"/>
                <a:cs typeface="微软雅黑" charset="0"/>
                <a:sym typeface="+mn-ea"/>
              </a:rPr>
              <a:t>3</a:t>
            </a:r>
            <a:r>
              <a:rPr lang="zh-CN" altLang="en-US" sz="2000" dirty="0">
                <a:latin typeface="微软雅黑" charset="0"/>
                <a:ea typeface="微软雅黑" charset="0"/>
                <a:cs typeface="微软雅黑" charset="0"/>
                <a:sym typeface="+mn-ea"/>
              </a:rPr>
              <a:t>：第二列字符是一数字；</a:t>
            </a:r>
            <a:endParaRPr lang="zh-CN" altLang="en-US" sz="2000" dirty="0">
              <a:latin typeface="微软雅黑" charset="0"/>
              <a:ea typeface="微软雅黑" charset="0"/>
              <a:cs typeface="微软雅黑" charset="0"/>
              <a:sym typeface="+mn-ea"/>
            </a:endParaRPr>
          </a:p>
          <a:p>
            <a:pPr lvl="1" eaLnBrk="1" hangingPunct="1">
              <a:lnSpc>
                <a:spcPct val="120000"/>
              </a:lnSpc>
              <a:buClr>
                <a:srgbClr val="0000CC"/>
              </a:buClr>
              <a:buNone/>
            </a:pPr>
            <a:r>
              <a:rPr sz="2000" dirty="0">
                <a:latin typeface="微软雅黑" charset="0"/>
                <a:ea typeface="微软雅黑" charset="0"/>
                <a:cs typeface="微软雅黑" charset="0"/>
                <a:sym typeface="+mn-ea"/>
              </a:rPr>
              <a:t>21 ------修改文件;</a:t>
            </a:r>
            <a:endParaRPr sz="2000" dirty="0">
              <a:latin typeface="微软雅黑" charset="0"/>
              <a:ea typeface="微软雅黑" charset="0"/>
              <a:cs typeface="微软雅黑" charset="0"/>
              <a:sym typeface="+mn-ea"/>
            </a:endParaRPr>
          </a:p>
          <a:p>
            <a:pPr lvl="1" eaLnBrk="1" hangingPunct="1">
              <a:lnSpc>
                <a:spcPct val="120000"/>
              </a:lnSpc>
              <a:buClr>
                <a:srgbClr val="0000CC"/>
              </a:buClr>
              <a:buNone/>
            </a:pPr>
            <a:r>
              <a:rPr sz="2000" dirty="0">
                <a:latin typeface="微软雅黑" charset="0"/>
                <a:ea typeface="微软雅黑" charset="0"/>
                <a:cs typeface="微软雅黑" charset="0"/>
                <a:sym typeface="+mn-ea"/>
              </a:rPr>
              <a:t>22 ------给出信息L;</a:t>
            </a:r>
            <a:endParaRPr sz="2000" dirty="0">
              <a:latin typeface="微软雅黑" charset="0"/>
              <a:ea typeface="微软雅黑" charset="0"/>
              <a:cs typeface="微软雅黑" charset="0"/>
              <a:sym typeface="+mn-ea"/>
            </a:endParaRPr>
          </a:p>
          <a:p>
            <a:pPr lvl="1" eaLnBrk="1" hangingPunct="1">
              <a:lnSpc>
                <a:spcPct val="120000"/>
              </a:lnSpc>
              <a:buClr>
                <a:srgbClr val="0000CC"/>
              </a:buClr>
              <a:buNone/>
            </a:pPr>
            <a:r>
              <a:rPr sz="2000" dirty="0">
                <a:latin typeface="微软雅黑" charset="0"/>
                <a:ea typeface="微软雅黑" charset="0"/>
                <a:cs typeface="微软雅黑" charset="0"/>
                <a:sym typeface="+mn-ea"/>
              </a:rPr>
              <a:t>23 ------给出信息M;</a:t>
            </a:r>
            <a:endParaRPr sz="2000" dirty="0">
              <a:latin typeface="微软雅黑" charset="0"/>
              <a:ea typeface="微软雅黑" charset="0"/>
              <a:cs typeface="微软雅黑" charset="0"/>
              <a:sym typeface="+mn-ea"/>
            </a:endParaRPr>
          </a:p>
          <a:p>
            <a:pPr lvl="1" eaLnBrk="1" hangingPunct="1">
              <a:lnSpc>
                <a:spcPct val="120000"/>
              </a:lnSpc>
              <a:buClr>
                <a:srgbClr val="0000CC"/>
              </a:buClr>
              <a:buNone/>
            </a:pPr>
            <a:endParaRPr lang="zh-CN" altLang="en-US" sz="2000" dirty="0">
              <a:latin typeface="微软雅黑" charset="0"/>
              <a:ea typeface="微软雅黑" charset="0"/>
              <a:cs typeface="微软雅黑"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blinds(horizontal)">
                                      <p:cBhvr>
                                        <p:cTn id="7" dur="500"/>
                                        <p:tgtEl>
                                          <p:spTgt spid="32775"/>
                                        </p:tgtEl>
                                      </p:cBhvr>
                                    </p:animEffect>
                                  </p:childTnLst>
                                </p:cTn>
                              </p:par>
                              <p:par>
                                <p:cTn id="8" presetID="3" presetClass="entr" presetSubtype="10" fill="hold" nodeType="withEffect">
                                  <p:stCondLst>
                                    <p:cond delay="0"/>
                                  </p:stCondLst>
                                  <p:childTnLst>
                                    <p:set>
                                      <p:cBhvr>
                                        <p:cTn id="9" dur="1" fill="hold">
                                          <p:stCondLst>
                                            <p:cond delay="0"/>
                                          </p:stCondLst>
                                        </p:cTn>
                                        <p:tgtEl>
                                          <p:spTgt spid="32779"/>
                                        </p:tgtEl>
                                        <p:attrNameLst>
                                          <p:attrName>style.visibility</p:attrName>
                                        </p:attrNameLst>
                                      </p:cBhvr>
                                      <p:to>
                                        <p:strVal val="visible"/>
                                      </p:to>
                                    </p:set>
                                    <p:animEffect transition="in" filter="blinds(horizontal)">
                                      <p:cBhvr>
                                        <p:cTn id="10" dur="500"/>
                                        <p:tgtEl>
                                          <p:spTgt spid="32779"/>
                                        </p:tgtEl>
                                      </p:cBhvr>
                                    </p:animEffect>
                                  </p:childTnLst>
                                </p:cTn>
                              </p:par>
                              <p:par>
                                <p:cTn id="11" presetID="3" presetClass="entr" presetSubtype="10" fill="hold" nodeType="withEffect">
                                  <p:stCondLst>
                                    <p:cond delay="0"/>
                                  </p:stCondLst>
                                  <p:childTnLst>
                                    <p:set>
                                      <p:cBhvr>
                                        <p:cTn id="12" dur="1" fill="hold">
                                          <p:stCondLst>
                                            <p:cond delay="0"/>
                                          </p:stCondLst>
                                        </p:cTn>
                                        <p:tgtEl>
                                          <p:spTgt spid="32780"/>
                                        </p:tgtEl>
                                        <p:attrNameLst>
                                          <p:attrName>style.visibility</p:attrName>
                                        </p:attrNameLst>
                                      </p:cBhvr>
                                      <p:to>
                                        <p:strVal val="visible"/>
                                      </p:to>
                                    </p:set>
                                    <p:animEffect transition="in" filter="blinds(horizontal)">
                                      <p:cBhvr>
                                        <p:cTn id="13" dur="500"/>
                                        <p:tgtEl>
                                          <p:spTgt spid="32780"/>
                                        </p:tgtEl>
                                      </p:cBhvr>
                                    </p:animEffect>
                                  </p:childTnLst>
                                </p:cTn>
                              </p:par>
                              <p:par>
                                <p:cTn id="14" presetID="3" presetClass="entr" presetSubtype="10" fill="hold" nodeType="withEffect">
                                  <p:stCondLst>
                                    <p:cond delay="0"/>
                                  </p:stCondLst>
                                  <p:childTnLst>
                                    <p:set>
                                      <p:cBhvr>
                                        <p:cTn id="15" dur="1" fill="hold">
                                          <p:stCondLst>
                                            <p:cond delay="0"/>
                                          </p:stCondLst>
                                        </p:cTn>
                                        <p:tgtEl>
                                          <p:spTgt spid="32785"/>
                                        </p:tgtEl>
                                        <p:attrNameLst>
                                          <p:attrName>style.visibility</p:attrName>
                                        </p:attrNameLst>
                                      </p:cBhvr>
                                      <p:to>
                                        <p:strVal val="visible"/>
                                      </p:to>
                                    </p:set>
                                    <p:animEffect transition="in" filter="blinds(horizontal)">
                                      <p:cBhvr>
                                        <p:cTn id="16" dur="500"/>
                                        <p:tgtEl>
                                          <p:spTgt spid="32785"/>
                                        </p:tgtEl>
                                      </p:cBhvr>
                                    </p:animEffect>
                                  </p:childTnLst>
                                </p:cTn>
                              </p:par>
                              <p:par>
                                <p:cTn id="17" presetID="3" presetClass="entr" presetSubtype="10" fill="hold" nodeType="withEffect">
                                  <p:stCondLst>
                                    <p:cond delay="0"/>
                                  </p:stCondLst>
                                  <p:childTnLst>
                                    <p:set>
                                      <p:cBhvr>
                                        <p:cTn id="18" dur="1" fill="hold">
                                          <p:stCondLst>
                                            <p:cond delay="0"/>
                                          </p:stCondLst>
                                        </p:cTn>
                                        <p:tgtEl>
                                          <p:spTgt spid="32786"/>
                                        </p:tgtEl>
                                        <p:attrNameLst>
                                          <p:attrName>style.visibility</p:attrName>
                                        </p:attrNameLst>
                                      </p:cBhvr>
                                      <p:to>
                                        <p:strVal val="visible"/>
                                      </p:to>
                                    </p:set>
                                    <p:animEffect transition="in" filter="blinds(horizontal)">
                                      <p:cBhvr>
                                        <p:cTn id="19" dur="500"/>
                                        <p:tgtEl>
                                          <p:spTgt spid="3278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22" dur="500"/>
                                        <p:tgtEl>
                                          <p:spTgt spid="3277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8"/>
                                        </p:tgtEl>
                                        <p:attrNameLst>
                                          <p:attrName>style.visibility</p:attrName>
                                        </p:attrNameLst>
                                      </p:cBhvr>
                                      <p:to>
                                        <p:strVal val="visible"/>
                                      </p:to>
                                    </p:set>
                                    <p:animEffect transition="in" filter="blinds(horizontal)">
                                      <p:cBhvr>
                                        <p:cTn id="27" dur="500"/>
                                        <p:tgtEl>
                                          <p:spTgt spid="32778"/>
                                        </p:tgtEl>
                                      </p:cBhvr>
                                    </p:animEffect>
                                  </p:childTnLst>
                                </p:cTn>
                              </p:par>
                              <p:par>
                                <p:cTn id="28" presetID="3" presetClass="entr" presetSubtype="10" fill="hold" nodeType="withEffect">
                                  <p:stCondLst>
                                    <p:cond delay="0"/>
                                  </p:stCondLst>
                                  <p:childTnLst>
                                    <p:set>
                                      <p:cBhvr>
                                        <p:cTn id="29" dur="1" fill="hold">
                                          <p:stCondLst>
                                            <p:cond delay="0"/>
                                          </p:stCondLst>
                                        </p:cTn>
                                        <p:tgtEl>
                                          <p:spTgt spid="32781"/>
                                        </p:tgtEl>
                                        <p:attrNameLst>
                                          <p:attrName>style.visibility</p:attrName>
                                        </p:attrNameLst>
                                      </p:cBhvr>
                                      <p:to>
                                        <p:strVal val="visible"/>
                                      </p:to>
                                    </p:set>
                                    <p:animEffect transition="in" filter="blinds(horizontal)">
                                      <p:cBhvr>
                                        <p:cTn id="30" dur="500"/>
                                        <p:tgtEl>
                                          <p:spTgt spid="3278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2790"/>
                                        </p:tgtEl>
                                        <p:attrNameLst>
                                          <p:attrName>style.visibility</p:attrName>
                                        </p:attrNameLst>
                                      </p:cBhvr>
                                      <p:to>
                                        <p:strVal val="visible"/>
                                      </p:to>
                                    </p:set>
                                    <p:animEffect transition="in" filter="blinds(horizontal)">
                                      <p:cBhvr>
                                        <p:cTn id="33" dur="500"/>
                                        <p:tgtEl>
                                          <p:spTgt spid="3279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2784"/>
                                        </p:tgtEl>
                                        <p:attrNameLst>
                                          <p:attrName>style.visibility</p:attrName>
                                        </p:attrNameLst>
                                      </p:cBhvr>
                                      <p:to>
                                        <p:strVal val="visible"/>
                                      </p:to>
                                    </p:set>
                                    <p:animEffect transition="in" filter="blinds(horizontal)">
                                      <p:cBhvr>
                                        <p:cTn id="38" dur="500"/>
                                        <p:tgtEl>
                                          <p:spTgt spid="3278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2789"/>
                                        </p:tgtEl>
                                        <p:attrNameLst>
                                          <p:attrName>style.visibility</p:attrName>
                                        </p:attrNameLst>
                                      </p:cBhvr>
                                      <p:to>
                                        <p:strVal val="visible"/>
                                      </p:to>
                                    </p:set>
                                    <p:animEffect transition="in" filter="blinds(horizontal)">
                                      <p:cBhvr>
                                        <p:cTn id="41" dur="500"/>
                                        <p:tgtEl>
                                          <p:spTgt spid="3278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Effect transition="in" filter="blinds(horizontal)">
                                      <p:cBhvr>
                                        <p:cTn id="44" dur="500"/>
                                        <p:tgtEl>
                                          <p:spTgt spid="3277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linds(horizontal)">
                                      <p:cBhvr>
                                        <p:cTn id="49" dur="500"/>
                                        <p:tgtEl>
                                          <p:spTgt spid="5"/>
                                        </p:tgtEl>
                                      </p:cBhvr>
                                    </p:animEffect>
                                  </p:childTnLst>
                                </p:cTn>
                              </p:par>
                              <p:par>
                                <p:cTn id="50" presetID="3" presetClass="entr" presetSubtype="10" fill="hold" nodeType="withEffect">
                                  <p:stCondLst>
                                    <p:cond delay="0"/>
                                  </p:stCondLst>
                                  <p:childTnLst>
                                    <p:set>
                                      <p:cBhvr>
                                        <p:cTn id="51" dur="1" fill="hold">
                                          <p:stCondLst>
                                            <p:cond delay="0"/>
                                          </p:stCondLst>
                                        </p:cTn>
                                        <p:tgtEl>
                                          <p:spTgt spid="32783"/>
                                        </p:tgtEl>
                                        <p:attrNameLst>
                                          <p:attrName>style.visibility</p:attrName>
                                        </p:attrNameLst>
                                      </p:cBhvr>
                                      <p:to>
                                        <p:strVal val="visible"/>
                                      </p:to>
                                    </p:set>
                                    <p:animEffect transition="in" filter="blinds(horizontal)">
                                      <p:cBhvr>
                                        <p:cTn id="52" dur="500"/>
                                        <p:tgtEl>
                                          <p:spTgt spid="32783"/>
                                        </p:tgtEl>
                                      </p:cBhvr>
                                    </p:animEffect>
                                  </p:childTnLst>
                                </p:cTn>
                              </p:par>
                              <p:par>
                                <p:cTn id="53" presetID="3" presetClass="entr" presetSubtype="10" fill="hold" nodeType="withEffect">
                                  <p:stCondLst>
                                    <p:cond delay="0"/>
                                  </p:stCondLst>
                                  <p:childTnLst>
                                    <p:set>
                                      <p:cBhvr>
                                        <p:cTn id="54" dur="1" fill="hold">
                                          <p:stCondLst>
                                            <p:cond delay="0"/>
                                          </p:stCondLst>
                                        </p:cTn>
                                        <p:tgtEl>
                                          <p:spTgt spid="32782"/>
                                        </p:tgtEl>
                                        <p:attrNameLst>
                                          <p:attrName>style.visibility</p:attrName>
                                        </p:attrNameLst>
                                      </p:cBhvr>
                                      <p:to>
                                        <p:strVal val="visible"/>
                                      </p:to>
                                    </p:set>
                                    <p:animEffect transition="in" filter="blinds(horizontal)">
                                      <p:cBhvr>
                                        <p:cTn id="55" dur="500"/>
                                        <p:tgtEl>
                                          <p:spTgt spid="3278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2777"/>
                                        </p:tgtEl>
                                        <p:attrNameLst>
                                          <p:attrName>style.visibility</p:attrName>
                                        </p:attrNameLst>
                                      </p:cBhvr>
                                      <p:to>
                                        <p:strVal val="visible"/>
                                      </p:to>
                                    </p:set>
                                    <p:animEffect transition="in" filter="blinds(horizontal)">
                                      <p:cBhvr>
                                        <p:cTn id="58"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nimBg="1"/>
      <p:bldP spid="32771" grpId="0" build="p"/>
      <p:bldP spid="32778" grpId="0" animBg="1"/>
      <p:bldP spid="32790" grpId="0" animBg="1"/>
      <p:bldP spid="32789" grpId="0" animBg="1"/>
      <p:bldP spid="32776" grpId="0" animBg="1"/>
      <p:bldP spid="3277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2224405" y="238760"/>
            <a:ext cx="4100195" cy="1166495"/>
          </a:xfrm>
        </p:spPr>
        <p:txBody>
          <a:bodyPr vert="horz" wrap="square" lIns="91440" tIns="45720" rIns="91440" bIns="45720" anchor="b" anchorCtr="0"/>
          <a:p>
            <a:pPr eaLnBrk="1" hangingPunct="1"/>
            <a:r>
              <a:rPr lang="zh-CN" altLang="en-US" sz="3600" dirty="0">
                <a:solidFill>
                  <a:srgbClr val="1691B5"/>
                </a:solidFill>
                <a:latin typeface="微软雅黑" charset="0"/>
                <a:ea typeface="微软雅黑" charset="0"/>
              </a:rPr>
              <a:t>具有约束的因果图</a:t>
            </a:r>
            <a:endParaRPr lang="zh-CN" altLang="en-US" sz="3600" dirty="0">
              <a:solidFill>
                <a:srgbClr val="1691B5"/>
              </a:solidFill>
              <a:latin typeface="微软雅黑" charset="0"/>
              <a:ea typeface="微软雅黑" charset="0"/>
            </a:endParaRPr>
          </a:p>
        </p:txBody>
      </p:sp>
      <p:sp>
        <p:nvSpPr>
          <p:cNvPr id="33795" name="Rectangle 3"/>
          <p:cNvSpPr>
            <a:spLocks noGrp="1"/>
          </p:cNvSpPr>
          <p:nvPr>
            <p:ph idx="1"/>
          </p:nvPr>
        </p:nvSpPr>
        <p:spPr>
          <a:xfrm>
            <a:off x="1919288" y="5445125"/>
            <a:ext cx="8353425" cy="1196975"/>
          </a:xfrm>
        </p:spPr>
        <p:txBody>
          <a:bodyPr vert="horz" wrap="square" lIns="91440" tIns="45720" rIns="91440" bIns="45720" anchor="t" anchorCtr="0"/>
          <a:p>
            <a:pPr eaLnBrk="1" hangingPunct="1">
              <a:lnSpc>
                <a:spcPct val="90000"/>
              </a:lnSpc>
              <a:buClr>
                <a:srgbClr val="009900"/>
              </a:buClr>
            </a:pPr>
            <a:r>
              <a:rPr lang="zh-CN" altLang="en-US" dirty="0">
                <a:solidFill>
                  <a:srgbClr val="FF3300"/>
                </a:solidFill>
                <a:latin typeface="微软雅黑" charset="0"/>
                <a:ea typeface="微软雅黑" charset="0"/>
                <a:cs typeface="微软雅黑" charset="0"/>
              </a:rPr>
              <a:t>考虑到原因</a:t>
            </a:r>
            <a:r>
              <a:rPr lang="en-US" altLang="zh-CN" dirty="0">
                <a:solidFill>
                  <a:srgbClr val="FF3300"/>
                </a:solidFill>
                <a:latin typeface="微软雅黑" charset="0"/>
                <a:ea typeface="微软雅黑" charset="0"/>
                <a:cs typeface="微软雅黑" charset="0"/>
              </a:rPr>
              <a:t>1</a:t>
            </a:r>
            <a:r>
              <a:rPr lang="zh-CN" altLang="en-US" dirty="0">
                <a:solidFill>
                  <a:srgbClr val="FF3300"/>
                </a:solidFill>
                <a:latin typeface="微软雅黑" charset="0"/>
                <a:ea typeface="微软雅黑" charset="0"/>
                <a:cs typeface="微软雅黑" charset="0"/>
              </a:rPr>
              <a:t>和原因</a:t>
            </a:r>
            <a:r>
              <a:rPr lang="en-US" altLang="zh-CN" dirty="0">
                <a:solidFill>
                  <a:srgbClr val="FF3300"/>
                </a:solidFill>
                <a:latin typeface="微软雅黑" charset="0"/>
                <a:ea typeface="微软雅黑" charset="0"/>
                <a:cs typeface="微软雅黑" charset="0"/>
              </a:rPr>
              <a:t>2</a:t>
            </a:r>
            <a:r>
              <a:rPr lang="zh-CN" altLang="en-US" dirty="0">
                <a:solidFill>
                  <a:srgbClr val="FF3300"/>
                </a:solidFill>
                <a:latin typeface="微软雅黑" charset="0"/>
                <a:ea typeface="微软雅黑" charset="0"/>
                <a:cs typeface="微软雅黑" charset="0"/>
              </a:rPr>
              <a:t>不可能同时为</a:t>
            </a:r>
            <a:r>
              <a:rPr lang="en-US" altLang="zh-CN" dirty="0">
                <a:solidFill>
                  <a:srgbClr val="FF3300"/>
                </a:solidFill>
                <a:latin typeface="微软雅黑" charset="0"/>
                <a:ea typeface="微软雅黑" charset="0"/>
                <a:cs typeface="微软雅黑" charset="0"/>
              </a:rPr>
              <a:t>1</a:t>
            </a:r>
            <a:r>
              <a:rPr lang="zh-CN" altLang="en-US" dirty="0">
                <a:solidFill>
                  <a:srgbClr val="FF3300"/>
                </a:solidFill>
                <a:latin typeface="微软雅黑" charset="0"/>
                <a:ea typeface="微软雅黑" charset="0"/>
                <a:cs typeface="微软雅黑" charset="0"/>
              </a:rPr>
              <a:t>，因此在因果图上施加</a:t>
            </a:r>
            <a:r>
              <a:rPr lang="en-US" altLang="zh-CN" dirty="0">
                <a:solidFill>
                  <a:srgbClr val="FF3300"/>
                </a:solidFill>
                <a:latin typeface="微软雅黑" charset="0"/>
                <a:ea typeface="微软雅黑" charset="0"/>
                <a:cs typeface="微软雅黑" charset="0"/>
              </a:rPr>
              <a:t>E</a:t>
            </a:r>
            <a:r>
              <a:rPr lang="zh-CN" altLang="en-US" dirty="0">
                <a:solidFill>
                  <a:srgbClr val="FF3300"/>
                </a:solidFill>
                <a:latin typeface="微软雅黑" charset="0"/>
                <a:ea typeface="微软雅黑" charset="0"/>
                <a:cs typeface="微软雅黑" charset="0"/>
              </a:rPr>
              <a:t>约束</a:t>
            </a:r>
            <a:endParaRPr lang="zh-CN" altLang="en-US" dirty="0">
              <a:solidFill>
                <a:srgbClr val="FF3300"/>
              </a:solidFill>
              <a:latin typeface="微软雅黑" charset="0"/>
              <a:ea typeface="微软雅黑" charset="0"/>
              <a:cs typeface="微软雅黑" charset="0"/>
            </a:endParaRPr>
          </a:p>
        </p:txBody>
      </p:sp>
      <p:grpSp>
        <p:nvGrpSpPr>
          <p:cNvPr id="33796" name="Group 28"/>
          <p:cNvGrpSpPr/>
          <p:nvPr/>
        </p:nvGrpSpPr>
        <p:grpSpPr>
          <a:xfrm>
            <a:off x="2714625" y="1557338"/>
            <a:ext cx="6219825" cy="3505200"/>
            <a:chOff x="750" y="1104"/>
            <a:chExt cx="3918" cy="2208"/>
          </a:xfrm>
        </p:grpSpPr>
        <p:sp>
          <p:nvSpPr>
            <p:cNvPr id="33797" name="Oval 6"/>
            <p:cNvSpPr/>
            <p:nvPr/>
          </p:nvSpPr>
          <p:spPr>
            <a:xfrm>
              <a:off x="1518" y="1104"/>
              <a:ext cx="336" cy="336"/>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1</a:t>
              </a:r>
              <a:endParaRPr lang="en-US" altLang="zh-CN" b="1" dirty="0">
                <a:solidFill>
                  <a:srgbClr val="3333CC"/>
                </a:solidFill>
                <a:latin typeface="Times New Roman" panose="02020603050405020304" pitchFamily="18" charset="0"/>
                <a:ea typeface="宋体" pitchFamily="2" charset="-122"/>
              </a:endParaRPr>
            </a:p>
          </p:txBody>
        </p:sp>
        <p:sp>
          <p:nvSpPr>
            <p:cNvPr id="33798" name="Oval 7"/>
            <p:cNvSpPr/>
            <p:nvPr/>
          </p:nvSpPr>
          <p:spPr>
            <a:xfrm>
              <a:off x="1455" y="2976"/>
              <a:ext cx="336" cy="336"/>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3</a:t>
              </a:r>
              <a:endParaRPr lang="en-US" altLang="zh-CN" b="1" dirty="0">
                <a:solidFill>
                  <a:srgbClr val="3333CC"/>
                </a:solidFill>
                <a:latin typeface="Times New Roman" panose="02020603050405020304" pitchFamily="18" charset="0"/>
                <a:ea typeface="宋体" pitchFamily="2" charset="-122"/>
              </a:endParaRPr>
            </a:p>
          </p:txBody>
        </p:sp>
        <p:sp>
          <p:nvSpPr>
            <p:cNvPr id="33799" name="Oval 8"/>
            <p:cNvSpPr/>
            <p:nvPr/>
          </p:nvSpPr>
          <p:spPr>
            <a:xfrm>
              <a:off x="1518" y="2016"/>
              <a:ext cx="336" cy="336"/>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2</a:t>
              </a:r>
              <a:endParaRPr lang="en-US" altLang="zh-CN" b="1" dirty="0">
                <a:solidFill>
                  <a:srgbClr val="3333CC"/>
                </a:solidFill>
                <a:latin typeface="Times New Roman" panose="02020603050405020304" pitchFamily="18" charset="0"/>
                <a:ea typeface="宋体" pitchFamily="2" charset="-122"/>
              </a:endParaRPr>
            </a:p>
          </p:txBody>
        </p:sp>
        <p:sp>
          <p:nvSpPr>
            <p:cNvPr id="33800" name="Oval 9"/>
            <p:cNvSpPr/>
            <p:nvPr/>
          </p:nvSpPr>
          <p:spPr>
            <a:xfrm>
              <a:off x="2688" y="1536"/>
              <a:ext cx="336" cy="336"/>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11</a:t>
              </a:r>
              <a:endParaRPr lang="en-US" altLang="zh-CN" b="1" dirty="0">
                <a:solidFill>
                  <a:srgbClr val="3333CC"/>
                </a:solidFill>
                <a:latin typeface="Times New Roman" panose="02020603050405020304" pitchFamily="18" charset="0"/>
                <a:ea typeface="宋体" pitchFamily="2" charset="-122"/>
              </a:endParaRPr>
            </a:p>
          </p:txBody>
        </p:sp>
        <p:sp>
          <p:nvSpPr>
            <p:cNvPr id="33801" name="Oval 10"/>
            <p:cNvSpPr/>
            <p:nvPr/>
          </p:nvSpPr>
          <p:spPr>
            <a:xfrm>
              <a:off x="4286" y="2976"/>
              <a:ext cx="336" cy="336"/>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23</a:t>
              </a:r>
              <a:endParaRPr lang="en-US" altLang="zh-CN" b="1" dirty="0">
                <a:solidFill>
                  <a:srgbClr val="3333CC"/>
                </a:solidFill>
                <a:latin typeface="Times New Roman" panose="02020603050405020304" pitchFamily="18" charset="0"/>
                <a:ea typeface="宋体" pitchFamily="2" charset="-122"/>
              </a:endParaRPr>
            </a:p>
          </p:txBody>
        </p:sp>
        <p:sp>
          <p:nvSpPr>
            <p:cNvPr id="33802" name="Oval 11"/>
            <p:cNvSpPr/>
            <p:nvPr/>
          </p:nvSpPr>
          <p:spPr>
            <a:xfrm>
              <a:off x="4332" y="2112"/>
              <a:ext cx="336" cy="336"/>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21</a:t>
              </a:r>
              <a:endParaRPr lang="en-US" altLang="zh-CN" b="1" dirty="0">
                <a:solidFill>
                  <a:srgbClr val="3333CC"/>
                </a:solidFill>
                <a:latin typeface="Times New Roman" panose="02020603050405020304" pitchFamily="18" charset="0"/>
                <a:ea typeface="宋体" pitchFamily="2" charset="-122"/>
              </a:endParaRPr>
            </a:p>
          </p:txBody>
        </p:sp>
        <p:sp>
          <p:nvSpPr>
            <p:cNvPr id="33803" name="Oval 12"/>
            <p:cNvSpPr/>
            <p:nvPr/>
          </p:nvSpPr>
          <p:spPr>
            <a:xfrm>
              <a:off x="4320" y="1152"/>
              <a:ext cx="336" cy="336"/>
            </a:xfrm>
            <a:prstGeom prst="ellipse">
              <a:avLst/>
            </a:prstGeom>
            <a:solidFill>
              <a:srgbClr val="00FFFF"/>
            </a:solid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buClrTx/>
                <a:buSzTx/>
                <a:buFontTx/>
                <a:buNone/>
              </a:pPr>
              <a:r>
                <a:rPr lang="en-US" altLang="zh-CN" b="1" dirty="0">
                  <a:solidFill>
                    <a:srgbClr val="3333CC"/>
                  </a:solidFill>
                  <a:latin typeface="Times New Roman" panose="02020603050405020304" pitchFamily="18" charset="0"/>
                  <a:ea typeface="宋体" pitchFamily="2" charset="-122"/>
                </a:rPr>
                <a:t>22</a:t>
              </a:r>
              <a:endParaRPr lang="en-US" altLang="zh-CN" b="1" dirty="0">
                <a:solidFill>
                  <a:srgbClr val="3333CC"/>
                </a:solidFill>
                <a:latin typeface="Times New Roman" panose="02020603050405020304" pitchFamily="18" charset="0"/>
                <a:ea typeface="宋体" pitchFamily="2" charset="-122"/>
              </a:endParaRPr>
            </a:p>
          </p:txBody>
        </p:sp>
        <p:sp>
          <p:nvSpPr>
            <p:cNvPr id="33804" name="Line 13"/>
            <p:cNvSpPr/>
            <p:nvPr/>
          </p:nvSpPr>
          <p:spPr>
            <a:xfrm>
              <a:off x="1854" y="1296"/>
              <a:ext cx="845" cy="365"/>
            </a:xfrm>
            <a:prstGeom prst="line">
              <a:avLst/>
            </a:prstGeom>
            <a:ln w="25400" cap="flat" cmpd="sng">
              <a:solidFill>
                <a:srgbClr val="000000"/>
              </a:solidFill>
              <a:prstDash val="solid"/>
              <a:headEnd type="none" w="med" len="med"/>
              <a:tailEnd type="none" w="med" len="med"/>
            </a:ln>
          </p:spPr>
        </p:sp>
        <p:sp>
          <p:nvSpPr>
            <p:cNvPr id="33805" name="Line 14"/>
            <p:cNvSpPr/>
            <p:nvPr/>
          </p:nvSpPr>
          <p:spPr>
            <a:xfrm flipV="1">
              <a:off x="1854" y="1661"/>
              <a:ext cx="845" cy="547"/>
            </a:xfrm>
            <a:prstGeom prst="line">
              <a:avLst/>
            </a:prstGeom>
            <a:ln w="25400" cap="flat" cmpd="sng">
              <a:solidFill>
                <a:srgbClr val="000000"/>
              </a:solidFill>
              <a:prstDash val="solid"/>
              <a:headEnd type="none" w="med" len="med"/>
              <a:tailEnd type="none" w="med" len="med"/>
            </a:ln>
          </p:spPr>
        </p:sp>
        <p:sp>
          <p:nvSpPr>
            <p:cNvPr id="33806" name="Line 15"/>
            <p:cNvSpPr/>
            <p:nvPr/>
          </p:nvSpPr>
          <p:spPr>
            <a:xfrm flipV="1">
              <a:off x="3024" y="1296"/>
              <a:ext cx="1296" cy="384"/>
            </a:xfrm>
            <a:prstGeom prst="line">
              <a:avLst/>
            </a:prstGeom>
            <a:ln w="25400" cap="flat" cmpd="sng">
              <a:solidFill>
                <a:srgbClr val="000000"/>
              </a:solidFill>
              <a:prstDash val="solid"/>
              <a:headEnd type="none" w="med" len="med"/>
              <a:tailEnd type="none" w="med" len="med"/>
            </a:ln>
          </p:spPr>
        </p:sp>
        <p:sp>
          <p:nvSpPr>
            <p:cNvPr id="33807" name="Line 16"/>
            <p:cNvSpPr/>
            <p:nvPr/>
          </p:nvSpPr>
          <p:spPr>
            <a:xfrm>
              <a:off x="3024" y="1706"/>
              <a:ext cx="1344" cy="528"/>
            </a:xfrm>
            <a:prstGeom prst="line">
              <a:avLst/>
            </a:prstGeom>
            <a:ln w="25400" cap="flat" cmpd="sng">
              <a:solidFill>
                <a:srgbClr val="000000"/>
              </a:solidFill>
              <a:prstDash val="solid"/>
              <a:headEnd type="none" w="med" len="med"/>
              <a:tailEnd type="none" w="med" len="med"/>
            </a:ln>
          </p:spPr>
        </p:sp>
        <p:sp>
          <p:nvSpPr>
            <p:cNvPr id="33808" name="Line 17"/>
            <p:cNvSpPr/>
            <p:nvPr/>
          </p:nvSpPr>
          <p:spPr>
            <a:xfrm flipV="1">
              <a:off x="1791" y="2251"/>
              <a:ext cx="2531" cy="902"/>
            </a:xfrm>
            <a:prstGeom prst="line">
              <a:avLst/>
            </a:prstGeom>
            <a:ln w="25400" cap="flat" cmpd="sng">
              <a:solidFill>
                <a:srgbClr val="000000"/>
              </a:solidFill>
              <a:prstDash val="solid"/>
              <a:headEnd type="none" w="med" len="med"/>
              <a:tailEnd type="none" w="med" len="med"/>
            </a:ln>
          </p:spPr>
        </p:sp>
        <p:sp>
          <p:nvSpPr>
            <p:cNvPr id="33809" name="Line 18"/>
            <p:cNvSpPr/>
            <p:nvPr/>
          </p:nvSpPr>
          <p:spPr>
            <a:xfrm>
              <a:off x="1791" y="3158"/>
              <a:ext cx="2495" cy="0"/>
            </a:xfrm>
            <a:prstGeom prst="line">
              <a:avLst/>
            </a:prstGeom>
            <a:ln w="25400" cap="flat" cmpd="sng">
              <a:solidFill>
                <a:srgbClr val="000000"/>
              </a:solidFill>
              <a:prstDash val="solid"/>
              <a:headEnd type="none" w="med" len="med"/>
              <a:tailEnd type="none" w="med" len="med"/>
            </a:ln>
          </p:spPr>
        </p:sp>
        <p:sp>
          <p:nvSpPr>
            <p:cNvPr id="33810" name="Line 19"/>
            <p:cNvSpPr/>
            <p:nvPr/>
          </p:nvSpPr>
          <p:spPr>
            <a:xfrm>
              <a:off x="2426" y="1632"/>
              <a:ext cx="48" cy="144"/>
            </a:xfrm>
            <a:prstGeom prst="line">
              <a:avLst/>
            </a:prstGeom>
            <a:ln w="25400" cap="flat" cmpd="sng">
              <a:solidFill>
                <a:srgbClr val="000000"/>
              </a:solidFill>
              <a:prstDash val="solid"/>
              <a:headEnd type="none" w="med" len="med"/>
              <a:tailEnd type="none" w="med" len="med"/>
            </a:ln>
          </p:spPr>
        </p:sp>
        <p:sp>
          <p:nvSpPr>
            <p:cNvPr id="33811" name="Line 20"/>
            <p:cNvSpPr/>
            <p:nvPr/>
          </p:nvSpPr>
          <p:spPr>
            <a:xfrm flipV="1">
              <a:off x="2474" y="1632"/>
              <a:ext cx="48" cy="144"/>
            </a:xfrm>
            <a:prstGeom prst="line">
              <a:avLst/>
            </a:prstGeom>
            <a:ln w="25400" cap="flat" cmpd="sng">
              <a:solidFill>
                <a:srgbClr val="000000"/>
              </a:solidFill>
              <a:prstDash val="solid"/>
              <a:headEnd type="none" w="med" len="med"/>
              <a:tailEnd type="none" w="med" len="med"/>
            </a:ln>
          </p:spPr>
        </p:sp>
        <p:sp>
          <p:nvSpPr>
            <p:cNvPr id="33812" name="Line 21"/>
            <p:cNvSpPr/>
            <p:nvPr/>
          </p:nvSpPr>
          <p:spPr>
            <a:xfrm>
              <a:off x="4032" y="2160"/>
              <a:ext cx="48" cy="144"/>
            </a:xfrm>
            <a:prstGeom prst="line">
              <a:avLst/>
            </a:prstGeom>
            <a:ln w="25400" cap="flat" cmpd="sng">
              <a:solidFill>
                <a:srgbClr val="000000"/>
              </a:solidFill>
              <a:prstDash val="solid"/>
              <a:headEnd type="none" w="med" len="med"/>
              <a:tailEnd type="none" w="med" len="med"/>
            </a:ln>
          </p:spPr>
        </p:sp>
        <p:sp>
          <p:nvSpPr>
            <p:cNvPr id="33813" name="Line 22"/>
            <p:cNvSpPr/>
            <p:nvPr/>
          </p:nvSpPr>
          <p:spPr>
            <a:xfrm flipH="1">
              <a:off x="3984" y="2160"/>
              <a:ext cx="48" cy="144"/>
            </a:xfrm>
            <a:prstGeom prst="line">
              <a:avLst/>
            </a:prstGeom>
            <a:ln w="25400" cap="flat" cmpd="sng">
              <a:solidFill>
                <a:srgbClr val="000000"/>
              </a:solidFill>
              <a:prstDash val="solid"/>
              <a:headEnd type="none" w="med" len="med"/>
              <a:tailEnd type="none" w="med" len="med"/>
            </a:ln>
          </p:spPr>
        </p:sp>
        <p:sp>
          <p:nvSpPr>
            <p:cNvPr id="33814" name="Freeform 23"/>
            <p:cNvSpPr/>
            <p:nvPr/>
          </p:nvSpPr>
          <p:spPr>
            <a:xfrm>
              <a:off x="2832" y="3112"/>
              <a:ext cx="432" cy="112"/>
            </a:xfrm>
            <a:custGeom>
              <a:avLst/>
              <a:gdLst>
                <a:gd name="txL" fmla="*/ 0 w 432"/>
                <a:gd name="txT" fmla="*/ 0 h 112"/>
                <a:gd name="txR" fmla="*/ 432 w 432"/>
                <a:gd name="txB" fmla="*/ 112 h 112"/>
              </a:gdLst>
              <a:ahLst/>
              <a:cxnLst>
                <a:cxn ang="0">
                  <a:pos x="0" y="56"/>
                </a:cxn>
                <a:cxn ang="0">
                  <a:pos x="144" y="8"/>
                </a:cxn>
                <a:cxn ang="0">
                  <a:pos x="336" y="104"/>
                </a:cxn>
                <a:cxn ang="0">
                  <a:pos x="432" y="56"/>
                </a:cxn>
              </a:cxnLst>
              <a:rect l="txL" t="txT" r="txR" b="txB"/>
              <a:pathLst>
                <a:path w="432" h="112">
                  <a:moveTo>
                    <a:pt x="0" y="56"/>
                  </a:moveTo>
                  <a:cubicBezTo>
                    <a:pt x="44" y="28"/>
                    <a:pt x="88" y="0"/>
                    <a:pt x="144" y="8"/>
                  </a:cubicBezTo>
                  <a:cubicBezTo>
                    <a:pt x="200" y="16"/>
                    <a:pt x="288" y="96"/>
                    <a:pt x="336" y="104"/>
                  </a:cubicBezTo>
                  <a:cubicBezTo>
                    <a:pt x="384" y="112"/>
                    <a:pt x="408" y="84"/>
                    <a:pt x="432" y="56"/>
                  </a:cubicBezTo>
                </a:path>
              </a:pathLst>
            </a:custGeom>
            <a:noFill/>
            <a:ln w="25400" cap="flat" cmpd="sng">
              <a:solidFill>
                <a:srgbClr val="000000">
                  <a:alpha val="100000"/>
                </a:srgbClr>
              </a:solidFill>
              <a:prstDash val="solid"/>
              <a:round/>
              <a:headEnd type="none" w="med" len="med"/>
              <a:tailEnd type="none" w="med" len="med"/>
            </a:ln>
          </p:spPr>
          <p:txBody>
            <a:bodyPr/>
            <a:p>
              <a:endParaRPr lang="zh-CN" altLang="en-US"/>
            </a:p>
          </p:txBody>
        </p:sp>
        <p:sp>
          <p:nvSpPr>
            <p:cNvPr id="33815" name="Freeform 24"/>
            <p:cNvSpPr/>
            <p:nvPr/>
          </p:nvSpPr>
          <p:spPr>
            <a:xfrm>
              <a:off x="3552" y="1371"/>
              <a:ext cx="576" cy="192"/>
            </a:xfrm>
            <a:custGeom>
              <a:avLst/>
              <a:gdLst>
                <a:gd name="txL" fmla="*/ 0 w 576"/>
                <a:gd name="txT" fmla="*/ 0 h 192"/>
                <a:gd name="txR" fmla="*/ 576 w 576"/>
                <a:gd name="txB" fmla="*/ 192 h 192"/>
              </a:gdLst>
              <a:ahLst/>
              <a:cxnLst>
                <a:cxn ang="0">
                  <a:pos x="576" y="0"/>
                </a:cxn>
                <a:cxn ang="0">
                  <a:pos x="432" y="96"/>
                </a:cxn>
                <a:cxn ang="0">
                  <a:pos x="96" y="48"/>
                </a:cxn>
                <a:cxn ang="0">
                  <a:pos x="0" y="192"/>
                </a:cxn>
              </a:cxnLst>
              <a:rect l="txL" t="txT" r="txR" b="txB"/>
              <a:pathLst>
                <a:path w="576" h="192">
                  <a:moveTo>
                    <a:pt x="576" y="0"/>
                  </a:moveTo>
                  <a:cubicBezTo>
                    <a:pt x="544" y="44"/>
                    <a:pt x="512" y="88"/>
                    <a:pt x="432" y="96"/>
                  </a:cubicBezTo>
                  <a:cubicBezTo>
                    <a:pt x="352" y="104"/>
                    <a:pt x="168" y="32"/>
                    <a:pt x="96" y="48"/>
                  </a:cubicBezTo>
                  <a:cubicBezTo>
                    <a:pt x="24" y="64"/>
                    <a:pt x="12" y="128"/>
                    <a:pt x="0" y="192"/>
                  </a:cubicBezTo>
                </a:path>
              </a:pathLst>
            </a:custGeom>
            <a:noFill/>
            <a:ln w="25400" cap="flat" cmpd="sng">
              <a:solidFill>
                <a:srgbClr val="000000">
                  <a:alpha val="100000"/>
                </a:srgbClr>
              </a:solidFill>
              <a:prstDash val="solid"/>
              <a:round/>
              <a:headEnd type="none" w="med" len="med"/>
              <a:tailEnd type="none" w="med" len="med"/>
            </a:ln>
          </p:spPr>
          <p:txBody>
            <a:bodyPr/>
            <a:p>
              <a:endParaRPr lang="zh-CN" altLang="en-US"/>
            </a:p>
          </p:txBody>
        </p:sp>
        <p:sp>
          <p:nvSpPr>
            <p:cNvPr id="33816" name="Line 25"/>
            <p:cNvSpPr/>
            <p:nvPr/>
          </p:nvSpPr>
          <p:spPr>
            <a:xfrm flipH="1">
              <a:off x="990" y="1296"/>
              <a:ext cx="528" cy="432"/>
            </a:xfrm>
            <a:prstGeom prst="line">
              <a:avLst/>
            </a:prstGeom>
            <a:ln w="25400" cap="flat" cmpd="sng">
              <a:solidFill>
                <a:srgbClr val="000000"/>
              </a:solidFill>
              <a:prstDash val="dash"/>
              <a:headEnd type="none" w="med" len="med"/>
              <a:tailEnd type="none" w="med" len="med"/>
            </a:ln>
          </p:spPr>
        </p:sp>
        <p:sp>
          <p:nvSpPr>
            <p:cNvPr id="33817" name="Line 26"/>
            <p:cNvSpPr/>
            <p:nvPr/>
          </p:nvSpPr>
          <p:spPr>
            <a:xfrm>
              <a:off x="990" y="1728"/>
              <a:ext cx="528" cy="384"/>
            </a:xfrm>
            <a:prstGeom prst="line">
              <a:avLst/>
            </a:prstGeom>
            <a:ln w="25400" cap="flat" cmpd="sng">
              <a:solidFill>
                <a:srgbClr val="000000"/>
              </a:solidFill>
              <a:prstDash val="dash"/>
              <a:headEnd type="none" w="med" len="med"/>
              <a:tailEnd type="none" w="med" len="med"/>
            </a:ln>
          </p:spPr>
        </p:sp>
        <p:sp>
          <p:nvSpPr>
            <p:cNvPr id="33818" name="Text Box 27"/>
            <p:cNvSpPr txBox="1"/>
            <p:nvPr/>
          </p:nvSpPr>
          <p:spPr>
            <a:xfrm>
              <a:off x="750" y="1584"/>
              <a:ext cx="288" cy="368"/>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50000"/>
                </a:spcBef>
                <a:buClrTx/>
                <a:buSzTx/>
                <a:buFontTx/>
                <a:buNone/>
              </a:pPr>
              <a:r>
                <a:rPr lang="en-US" altLang="zh-CN" b="1" dirty="0">
                  <a:solidFill>
                    <a:srgbClr val="3333CC"/>
                  </a:solidFill>
                  <a:latin typeface="Times New Roman" panose="02020603050405020304" pitchFamily="18" charset="0"/>
                  <a:ea typeface="宋体" pitchFamily="2" charset="-122"/>
                </a:rPr>
                <a:t>E</a:t>
              </a:r>
              <a:endParaRPr lang="en-US" altLang="zh-CN" b="1" dirty="0">
                <a:solidFill>
                  <a:srgbClr val="3333CC"/>
                </a:solidFill>
                <a:latin typeface="Times New Roman" panose="02020603050405020304" pitchFamily="18" charset="0"/>
                <a:ea typeface="宋体" pitchFamily="2" charset="-122"/>
              </a:endParaRPr>
            </a:p>
          </p:txBody>
        </p:sp>
      </p:gr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1919288" y="493395"/>
            <a:ext cx="8540750" cy="1052513"/>
          </a:xfrm>
        </p:spPr>
        <p:txBody>
          <a:bodyPr vert="horz" wrap="square" lIns="91440" tIns="45720" rIns="91440" bIns="45720" anchor="b" anchorCtr="0"/>
          <a:p>
            <a:pPr eaLnBrk="1" hangingPunct="1"/>
            <a:r>
              <a:rPr lang="zh-CN" altLang="en-US" sz="2800" dirty="0">
                <a:solidFill>
                  <a:srgbClr val="1691B5"/>
                </a:solidFill>
                <a:ea typeface="华文新魏" pitchFamily="2" charset="-122"/>
              </a:rPr>
              <a:t>根据因果图所建立的判定表</a:t>
            </a:r>
            <a:r>
              <a:rPr lang="zh-CN" altLang="en-US" sz="2800" dirty="0"/>
              <a:t> </a:t>
            </a:r>
            <a:endParaRPr lang="zh-CN" altLang="en-US" sz="2800" dirty="0"/>
          </a:p>
        </p:txBody>
      </p:sp>
      <p:pic>
        <p:nvPicPr>
          <p:cNvPr id="34819" name="Picture 4"/>
          <p:cNvPicPr>
            <a:picLocks noChangeAspect="1"/>
          </p:cNvPicPr>
          <p:nvPr/>
        </p:nvPicPr>
        <p:blipFill>
          <a:blip r:embed="rId1"/>
          <a:stretch>
            <a:fillRect/>
          </a:stretch>
        </p:blipFill>
        <p:spPr>
          <a:xfrm>
            <a:off x="709930" y="1546225"/>
            <a:ext cx="10861675" cy="4797425"/>
          </a:xfrm>
          <a:prstGeom prst="rect">
            <a:avLst/>
          </a:prstGeom>
          <a:noFill/>
          <a:ln w="9525">
            <a:noFill/>
          </a:ln>
        </p:spPr>
      </p:pic>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542030"/>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决策表</a:t>
            </a:r>
            <a:r>
              <a:rPr lang="en-US" altLang="zh-CN" sz="4000" dirty="0">
                <a:solidFill>
                  <a:schemeClr val="tx1"/>
                </a:solidFill>
                <a:latin typeface="微软雅黑" charset="-122"/>
                <a:sym typeface="+mn-ea"/>
              </a:rPr>
              <a:t>/</a:t>
            </a:r>
            <a:r>
              <a:rPr lang="zh-CN" altLang="en-US" sz="4000" dirty="0">
                <a:solidFill>
                  <a:schemeClr val="tx1"/>
                </a:solidFill>
                <a:latin typeface="微软雅黑" charset="-122"/>
                <a:sym typeface="+mn-ea"/>
              </a:rPr>
              <a:t>判定</a:t>
            </a:r>
            <a:r>
              <a:rPr lang="zh-CN" altLang="en-US" sz="4000" dirty="0">
                <a:solidFill>
                  <a:schemeClr val="tx1"/>
                </a:solidFill>
                <a:latin typeface="微软雅黑" charset="-122"/>
                <a:sym typeface="+mn-ea"/>
              </a:rPr>
              <a:t>表法</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05</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881380"/>
            <a:ext cx="7371715" cy="189166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决策表（</a:t>
            </a:r>
            <a:r>
              <a:rPr lang="en-US" altLang="zh-CN" sz="2600">
                <a:latin typeface="微软雅黑" charset="-122"/>
                <a:ea typeface="微软雅黑" charset="-122"/>
                <a:sym typeface="+mn-ea"/>
              </a:rPr>
              <a:t>Decision Table</a:t>
            </a:r>
            <a:r>
              <a:rPr lang="zh-CN" altLang="en-US" sz="2600">
                <a:latin typeface="微软雅黑" charset="-122"/>
                <a:ea typeface="微软雅黑" charset="-122"/>
                <a:sym typeface="+mn-ea"/>
              </a:rPr>
              <a:t>）也叫判定表。决策表是最具逻辑性的测试方法，和因果图法有重叠的</a:t>
            </a:r>
            <a:r>
              <a:rPr lang="zh-CN" altLang="en-US" sz="2600">
                <a:latin typeface="微软雅黑" charset="-122"/>
                <a:ea typeface="微软雅黑" charset="-122"/>
                <a:sym typeface="+mn-ea"/>
              </a:rPr>
              <a:t>地方。</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表</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05918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3063240"/>
            <a:ext cx="7371715" cy="1891665"/>
          </a:xfrm>
          <a:prstGeom prst="rect">
            <a:avLst/>
          </a:prstGeom>
        </p:spPr>
        <p:txBody>
          <a:bodyPr wrap="square">
            <a:spAutoFit/>
          </a:bodyPr>
          <a:p>
            <a:pPr marL="0" lvl="1" indent="0" algn="just">
              <a:lnSpc>
                <a:spcPct val="150000"/>
              </a:lnSpc>
              <a:buFont typeface="Arial" panose="020B0704020202020204" pitchFamily="34" charset="0"/>
              <a:buNone/>
            </a:pPr>
            <a:r>
              <a:rPr lang="zh-CN" altLang="en-US" sz="2600">
                <a:latin typeface="微软雅黑" charset="-122"/>
                <a:ea typeface="微软雅黑" charset="-122"/>
                <a:sym typeface="+mn-ea"/>
              </a:rPr>
              <a:t>决策表可以用来分析和表达</a:t>
            </a:r>
            <a:r>
              <a:rPr lang="zh-CN" altLang="en-US" sz="2600">
                <a:solidFill>
                  <a:srgbClr val="E38E84"/>
                </a:solidFill>
                <a:latin typeface="微软雅黑" charset="-122"/>
                <a:ea typeface="微软雅黑" charset="-122"/>
                <a:sym typeface="+mn-ea"/>
              </a:rPr>
              <a:t>多逻辑条件下</a:t>
            </a:r>
            <a:r>
              <a:rPr lang="zh-CN" altLang="en-US" sz="2600">
                <a:latin typeface="微软雅黑" charset="-122"/>
                <a:ea typeface="微软雅黑" charset="-122"/>
                <a:sym typeface="+mn-ea"/>
              </a:rPr>
              <a:t>执行不同操作的情况的工具。</a:t>
            </a:r>
            <a:endParaRPr lang="zh-CN" altLang="en-US" sz="2600" dirty="0"/>
          </a:p>
          <a:p>
            <a:pPr lvl="0" indent="0" algn="just">
              <a:lnSpc>
                <a:spcPct val="150000"/>
              </a:lnSpc>
              <a:buFont typeface="Arial" panose="020B0704020202020204" pitchFamily="34" charset="0"/>
              <a:buNone/>
            </a:pPr>
            <a:endParaRPr lang="zh-CN" altLang="en-US" sz="2600">
              <a:latin typeface="微软雅黑" charset="-122"/>
              <a:ea typeface="微软雅黑" charset="-122"/>
              <a:sym typeface="+mn-ea"/>
            </a:endParaRPr>
          </a:p>
        </p:txBody>
      </p:sp>
      <p:sp>
        <p:nvSpPr>
          <p:cNvPr id="8" name="燕尾形 7"/>
          <p:cNvSpPr/>
          <p:nvPr/>
        </p:nvSpPr>
        <p:spPr>
          <a:xfrm>
            <a:off x="1941830" y="324104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519680" y="4718685"/>
            <a:ext cx="7371715" cy="1291590"/>
          </a:xfrm>
          <a:prstGeom prst="rect">
            <a:avLst/>
          </a:prstGeom>
        </p:spPr>
        <p:txBody>
          <a:bodyPr wrap="square">
            <a:spAutoFit/>
          </a:bodyPr>
          <a:p>
            <a:pPr lvl="0" indent="0" algn="just">
              <a:lnSpc>
                <a:spcPct val="150000"/>
              </a:lnSpc>
              <a:buFont typeface="Arial" panose="020B0704020202020204" pitchFamily="34" charset="0"/>
              <a:buNone/>
            </a:pPr>
            <a:r>
              <a:rPr sz="2600">
                <a:latin typeface="微软雅黑" charset="-122"/>
                <a:ea typeface="微软雅黑" charset="-122"/>
                <a:sym typeface="+mn-ea"/>
              </a:rPr>
              <a:t>在程序设计发展的初期,决策表就已被当作编写程序的辅助工具了</a:t>
            </a:r>
            <a:r>
              <a:rPr lang="zh-CN" sz="2600">
                <a:latin typeface="微软雅黑" charset="-122"/>
                <a:ea typeface="微软雅黑" charset="-122"/>
                <a:sym typeface="+mn-ea"/>
              </a:rPr>
              <a:t>。</a:t>
            </a:r>
            <a:endParaRPr lang="zh-CN" sz="2600">
              <a:latin typeface="微软雅黑" charset="-122"/>
              <a:ea typeface="微软雅黑" charset="-122"/>
              <a:sym typeface="+mn-ea"/>
            </a:endParaRPr>
          </a:p>
        </p:txBody>
      </p:sp>
      <p:sp>
        <p:nvSpPr>
          <p:cNvPr id="9" name="燕尾形 8"/>
          <p:cNvSpPr/>
          <p:nvPr/>
        </p:nvSpPr>
        <p:spPr>
          <a:xfrm>
            <a:off x="1941830" y="489648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3"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黑盒测试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目的</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149475" y="2445385"/>
            <a:ext cx="7717790" cy="341503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检查程序是否按</a:t>
            </a:r>
            <a:r>
              <a:rPr lang="zh-CN" altLang="en-US" sz="2400">
                <a:solidFill>
                  <a:srgbClr val="FF0000"/>
                </a:solidFill>
                <a:latin typeface="微软雅黑" charset="-122"/>
                <a:ea typeface="微软雅黑" charset="-122"/>
              </a:rPr>
              <a:t>需求规格说明书</a:t>
            </a:r>
            <a:r>
              <a:rPr lang="zh-CN" altLang="en-US" sz="2400">
                <a:latin typeface="微软雅黑" charset="-122"/>
                <a:ea typeface="微软雅黑" charset="-122"/>
              </a:rPr>
              <a:t>的规定正常使用，测试各个</a:t>
            </a:r>
            <a:r>
              <a:rPr lang="zh-CN" altLang="en-US" sz="2400">
                <a:solidFill>
                  <a:srgbClr val="FF0000"/>
                </a:solidFill>
                <a:latin typeface="微软雅黑" charset="-122"/>
                <a:ea typeface="微软雅黑" charset="-122"/>
              </a:rPr>
              <a:t>功能</a:t>
            </a:r>
            <a:r>
              <a:rPr lang="zh-CN" altLang="en-US" sz="2400">
                <a:latin typeface="微软雅黑" charset="-122"/>
                <a:ea typeface="微软雅黑" charset="-122"/>
              </a:rPr>
              <a:t>是否有遗漏，检测</a:t>
            </a:r>
            <a:r>
              <a:rPr lang="zh-CN" altLang="en-US" sz="2400">
                <a:solidFill>
                  <a:srgbClr val="FF0000"/>
                </a:solidFill>
                <a:latin typeface="微软雅黑" charset="-122"/>
                <a:ea typeface="微软雅黑" charset="-122"/>
              </a:rPr>
              <a:t>性能</a:t>
            </a:r>
            <a:r>
              <a:rPr lang="zh-CN" altLang="en-US" sz="2400">
                <a:latin typeface="微软雅黑" charset="-122"/>
                <a:ea typeface="微软雅黑" charset="-122"/>
              </a:rPr>
              <a:t>等特性是否</a:t>
            </a:r>
            <a:r>
              <a:rPr lang="zh-CN" altLang="en-US" sz="2400">
                <a:latin typeface="微软雅黑" charset="-122"/>
                <a:ea typeface="微软雅黑" charset="-122"/>
              </a:rPr>
              <a:t>满足</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检测</a:t>
            </a:r>
            <a:r>
              <a:rPr lang="zh-CN" altLang="en-US" sz="2400">
                <a:solidFill>
                  <a:srgbClr val="FF0000"/>
                </a:solidFill>
                <a:latin typeface="微软雅黑" charset="-122"/>
                <a:ea typeface="微软雅黑" charset="-122"/>
              </a:rPr>
              <a:t>人机交互</a:t>
            </a:r>
            <a:r>
              <a:rPr lang="zh-CN" altLang="en-US" sz="2400">
                <a:latin typeface="微软雅黑" charset="-122"/>
                <a:ea typeface="微软雅黑" charset="-122"/>
              </a:rPr>
              <a:t>、</a:t>
            </a:r>
            <a:r>
              <a:rPr lang="zh-CN" altLang="en-US" sz="2400">
                <a:solidFill>
                  <a:srgbClr val="FF0000"/>
                </a:solidFill>
                <a:latin typeface="微软雅黑" charset="-122"/>
                <a:ea typeface="微软雅黑" charset="-122"/>
              </a:rPr>
              <a:t>数据结构</a:t>
            </a:r>
            <a:r>
              <a:rPr lang="zh-CN" altLang="en-US" sz="2400">
                <a:latin typeface="微软雅黑" charset="-122"/>
                <a:ea typeface="微软雅黑" charset="-122"/>
              </a:rPr>
              <a:t>或</a:t>
            </a:r>
            <a:r>
              <a:rPr lang="zh-CN" altLang="en-US" sz="2400">
                <a:solidFill>
                  <a:srgbClr val="FF0000"/>
                </a:solidFill>
                <a:latin typeface="微软雅黑" charset="-122"/>
                <a:ea typeface="微软雅黑" charset="-122"/>
              </a:rPr>
              <a:t>外部数据库访问</a:t>
            </a:r>
            <a:r>
              <a:rPr lang="zh-CN" altLang="en-US" sz="2400">
                <a:latin typeface="微软雅黑" charset="-122"/>
                <a:ea typeface="微软雅黑" charset="-122"/>
              </a:rPr>
              <a:t>是否错误，程序是否能适当地接收输入数据而产生正确的输出结果，并保持外部信息（如数据库或文件）的</a:t>
            </a:r>
            <a:r>
              <a:rPr lang="zh-CN" altLang="en-US" sz="2400">
                <a:latin typeface="微软雅黑" charset="-122"/>
                <a:ea typeface="微软雅黑" charset="-122"/>
              </a:rPr>
              <a:t>完整性</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检测程序</a:t>
            </a:r>
            <a:r>
              <a:rPr lang="zh-CN" altLang="en-US" sz="2400">
                <a:solidFill>
                  <a:srgbClr val="FF0000"/>
                </a:solidFill>
                <a:latin typeface="微软雅黑" charset="-122"/>
                <a:ea typeface="微软雅黑" charset="-122"/>
              </a:rPr>
              <a:t>初始化</a:t>
            </a:r>
            <a:r>
              <a:rPr lang="zh-CN" altLang="en-US" sz="2400">
                <a:latin typeface="微软雅黑" charset="-122"/>
                <a:ea typeface="微软雅黑" charset="-122"/>
              </a:rPr>
              <a:t>和</a:t>
            </a:r>
            <a:r>
              <a:rPr lang="zh-CN" altLang="en-US" sz="2400">
                <a:solidFill>
                  <a:srgbClr val="FF0000"/>
                </a:solidFill>
                <a:latin typeface="微软雅黑" charset="-122"/>
                <a:ea typeface="微软雅黑" charset="-122"/>
              </a:rPr>
              <a:t>终止</a:t>
            </a:r>
            <a:r>
              <a:rPr lang="zh-CN" altLang="en-US" sz="2400">
                <a:latin typeface="微软雅黑" charset="-122"/>
                <a:ea typeface="微软雅黑" charset="-122"/>
              </a:rPr>
              <a:t>方面是否</a:t>
            </a:r>
            <a:r>
              <a:rPr lang="zh-CN" altLang="en-US" sz="2400">
                <a:latin typeface="微软雅黑" charset="-122"/>
                <a:ea typeface="微软雅黑" charset="-122"/>
              </a:rPr>
              <a:t>有错</a:t>
            </a:r>
            <a:endParaRPr lang="zh-CN" altLang="en-US" sz="2400">
              <a:latin typeface="微软雅黑" charset="-122"/>
              <a:ea typeface="微软雅黑" charset="-122"/>
            </a:endParaRPr>
          </a:p>
        </p:txBody>
      </p:sp>
      <p:sp>
        <p:nvSpPr>
          <p:cNvPr id="3" name="文本框 2"/>
          <p:cNvSpPr txBox="1"/>
          <p:nvPr/>
        </p:nvSpPr>
        <p:spPr>
          <a:xfrm>
            <a:off x="2514600" y="1066165"/>
            <a:ext cx="7374890"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黑盒测试对于被测程序主要进行下面三个方面的检查：</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表</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矩形 4"/>
          <p:cNvSpPr/>
          <p:nvPr/>
        </p:nvSpPr>
        <p:spPr>
          <a:xfrm>
            <a:off x="4723765" y="791845"/>
            <a:ext cx="2743835" cy="69151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阅读指南</a:t>
            </a:r>
            <a:r>
              <a:rPr lang="zh-CN" altLang="en-US" sz="2600">
                <a:latin typeface="微软雅黑" charset="-122"/>
                <a:ea typeface="微软雅黑" charset="-122"/>
                <a:sym typeface="+mn-ea"/>
              </a:rPr>
              <a:t>决策表</a:t>
            </a:r>
            <a:endParaRPr lang="zh-CN" altLang="en-US" sz="2600">
              <a:latin typeface="微软雅黑" charset="-122"/>
              <a:ea typeface="微软雅黑" charset="-122"/>
              <a:sym typeface="+mn-ea"/>
            </a:endParaRPr>
          </a:p>
        </p:txBody>
      </p:sp>
      <p:graphicFrame>
        <p:nvGraphicFramePr>
          <p:cNvPr id="10" name="表格 9"/>
          <p:cNvGraphicFramePr/>
          <p:nvPr/>
        </p:nvGraphicFramePr>
        <p:xfrm>
          <a:off x="897255" y="1890395"/>
          <a:ext cx="9994900" cy="4023360"/>
        </p:xfrm>
        <a:graphic>
          <a:graphicData uri="http://schemas.openxmlformats.org/drawingml/2006/table">
            <a:tbl>
              <a:tblPr firstRow="1" bandRow="1">
                <a:tableStyleId>{5C22544A-7EE6-4342-B048-85BDC9FD1C3A}</a:tableStyleId>
              </a:tblPr>
              <a:tblGrid>
                <a:gridCol w="678180"/>
                <a:gridCol w="2868930"/>
                <a:gridCol w="824230"/>
                <a:gridCol w="766445"/>
                <a:gridCol w="765175"/>
                <a:gridCol w="736600"/>
                <a:gridCol w="854075"/>
                <a:gridCol w="852805"/>
                <a:gridCol w="751205"/>
                <a:gridCol w="897255"/>
              </a:tblGrid>
              <a:tr h="381000">
                <a:tc gridSpan="2">
                  <a:txBody>
                    <a:bodyPr/>
                    <a:p>
                      <a:pPr algn="ctr">
                        <a:buNone/>
                      </a:pPr>
                      <a:endParaRPr lang="zh-CN" altLang="en-US" sz="2400"/>
                    </a:p>
                  </a:txBody>
                  <a:tcPr anchor="ctr" anchorCtr="0"/>
                </a:tc>
                <a:tc hMerge="1">
                  <a:tcPr/>
                </a:tc>
                <a:tc>
                  <a:txBody>
                    <a:bodyPr/>
                    <a:p>
                      <a:pPr algn="ctr">
                        <a:buNone/>
                      </a:pPr>
                      <a:r>
                        <a:rPr lang="en-US" altLang="zh-CN" sz="2400"/>
                        <a:t>1</a:t>
                      </a:r>
                      <a:endParaRPr lang="en-US" altLang="zh-CN" sz="2400"/>
                    </a:p>
                  </a:txBody>
                  <a:tcPr anchor="ctr" anchorCtr="0"/>
                </a:tc>
                <a:tc>
                  <a:txBody>
                    <a:bodyPr/>
                    <a:p>
                      <a:pPr algn="ctr">
                        <a:buNone/>
                      </a:pPr>
                      <a:r>
                        <a:rPr lang="en-US" altLang="zh-CN" sz="2400"/>
                        <a:t>2</a:t>
                      </a:r>
                      <a:endParaRPr lang="en-US" altLang="zh-CN" sz="2400"/>
                    </a:p>
                  </a:txBody>
                  <a:tcPr anchor="ctr" anchorCtr="0"/>
                </a:tc>
                <a:tc>
                  <a:txBody>
                    <a:bodyPr/>
                    <a:p>
                      <a:pPr algn="ctr">
                        <a:buNone/>
                      </a:pPr>
                      <a:r>
                        <a:rPr lang="en-US" altLang="zh-CN" sz="2400"/>
                        <a:t>3</a:t>
                      </a:r>
                      <a:endParaRPr lang="en-US" altLang="zh-CN" sz="2400"/>
                    </a:p>
                  </a:txBody>
                  <a:tcPr anchor="ctr" anchorCtr="0"/>
                </a:tc>
                <a:tc>
                  <a:txBody>
                    <a:bodyPr/>
                    <a:p>
                      <a:pPr algn="ctr">
                        <a:buNone/>
                      </a:pPr>
                      <a:r>
                        <a:rPr lang="en-US" altLang="zh-CN" sz="2400"/>
                        <a:t>4</a:t>
                      </a:r>
                      <a:endParaRPr lang="en-US" altLang="zh-CN" sz="2400"/>
                    </a:p>
                  </a:txBody>
                  <a:tcPr anchor="ctr" anchorCtr="0"/>
                </a:tc>
                <a:tc>
                  <a:txBody>
                    <a:bodyPr/>
                    <a:p>
                      <a:pPr algn="ctr">
                        <a:buNone/>
                      </a:pPr>
                      <a:r>
                        <a:rPr lang="en-US" altLang="zh-CN" sz="2400"/>
                        <a:t>5</a:t>
                      </a:r>
                      <a:endParaRPr lang="en-US" altLang="zh-CN" sz="2400"/>
                    </a:p>
                  </a:txBody>
                  <a:tcPr anchor="ctr" anchorCtr="0"/>
                </a:tc>
                <a:tc>
                  <a:txBody>
                    <a:bodyPr/>
                    <a:p>
                      <a:pPr algn="ctr">
                        <a:buNone/>
                      </a:pPr>
                      <a:r>
                        <a:rPr lang="en-US" altLang="zh-CN" sz="2400"/>
                        <a:t>6</a:t>
                      </a:r>
                      <a:endParaRPr lang="en-US" altLang="zh-CN" sz="2400"/>
                    </a:p>
                  </a:txBody>
                  <a:tcPr anchor="ctr" anchorCtr="0"/>
                </a:tc>
                <a:tc>
                  <a:txBody>
                    <a:bodyPr/>
                    <a:p>
                      <a:pPr algn="ctr">
                        <a:buNone/>
                      </a:pPr>
                      <a:r>
                        <a:rPr lang="en-US" altLang="zh-CN" sz="2400"/>
                        <a:t>7</a:t>
                      </a:r>
                      <a:endParaRPr lang="en-US" altLang="zh-CN" sz="2400"/>
                    </a:p>
                  </a:txBody>
                  <a:tcPr anchor="ctr" anchorCtr="0"/>
                </a:tc>
                <a:tc>
                  <a:txBody>
                    <a:bodyPr/>
                    <a:p>
                      <a:pPr algn="ctr">
                        <a:buNone/>
                      </a:pPr>
                      <a:r>
                        <a:rPr lang="en-US" altLang="zh-CN" sz="2400"/>
                        <a:t>8</a:t>
                      </a:r>
                      <a:endParaRPr lang="en-US" altLang="zh-CN" sz="2400"/>
                    </a:p>
                  </a:txBody>
                  <a:tcPr anchor="ctr" anchorCtr="0"/>
                </a:tc>
              </a:tr>
              <a:tr h="457200">
                <a:tc rowSpan="3">
                  <a:txBody>
                    <a:bodyPr/>
                    <a:p>
                      <a:pPr algn="ctr">
                        <a:buNone/>
                      </a:pPr>
                      <a:r>
                        <a:rPr lang="zh-CN" altLang="en-US" sz="2400"/>
                        <a:t>问题</a:t>
                      </a:r>
                      <a:endParaRPr lang="zh-CN" altLang="en-US" sz="2400"/>
                    </a:p>
                  </a:txBody>
                  <a:tcPr anchor="ctr" anchorCtr="0"/>
                </a:tc>
                <a:tc>
                  <a:txBody>
                    <a:bodyPr/>
                    <a:p>
                      <a:pPr algn="ctr">
                        <a:buNone/>
                      </a:pPr>
                      <a:r>
                        <a:rPr lang="zh-CN" altLang="en-US" sz="2400"/>
                        <a:t>你觉得疲倦</a:t>
                      </a:r>
                      <a:r>
                        <a:rPr lang="zh-CN" altLang="en-US" sz="2400"/>
                        <a:t>吗？</a:t>
                      </a:r>
                      <a:endParaRPr lang="zh-CN" altLang="en-US"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N</a:t>
                      </a:r>
                      <a:endParaRPr lang="en-US" altLang="zh-CN" sz="2400"/>
                    </a:p>
                  </a:txBody>
                  <a:tcPr anchor="ctr" anchorCtr="0"/>
                </a:tc>
              </a:tr>
              <a:tr h="381000">
                <a:tc vMerge="1">
                  <a:tcPr/>
                </a:tc>
                <a:tc>
                  <a:txBody>
                    <a:bodyPr/>
                    <a:p>
                      <a:pPr algn="ctr">
                        <a:buNone/>
                      </a:pPr>
                      <a:r>
                        <a:rPr lang="zh-CN" altLang="en-US" sz="2400"/>
                        <a:t>你对内容感兴趣</a:t>
                      </a:r>
                      <a:r>
                        <a:rPr lang="zh-CN" altLang="en-US" sz="2400"/>
                        <a:t>吗？</a:t>
                      </a:r>
                      <a:endParaRPr lang="zh-CN" altLang="en-US"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N</a:t>
                      </a:r>
                      <a:endParaRPr lang="en-US" altLang="zh-CN" sz="2400"/>
                    </a:p>
                  </a:txBody>
                  <a:tcPr anchor="ctr" anchorCtr="0"/>
                </a:tc>
              </a:tr>
              <a:tr h="457200">
                <a:tc vMerge="1">
                  <a:tcPr/>
                </a:tc>
                <a:tc>
                  <a:txBody>
                    <a:bodyPr/>
                    <a:p>
                      <a:pPr algn="ctr">
                        <a:buNone/>
                      </a:pPr>
                      <a:r>
                        <a:rPr lang="zh-CN" altLang="en-US" sz="2400"/>
                        <a:t>书中的内容使你糊涂</a:t>
                      </a:r>
                      <a:r>
                        <a:rPr lang="zh-CN" altLang="en-US" sz="2400"/>
                        <a:t>吗</a:t>
                      </a:r>
                      <a:endParaRPr lang="zh-CN" altLang="en-US"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N</a:t>
                      </a:r>
                      <a:endParaRPr lang="en-US" altLang="zh-CN" sz="2400"/>
                    </a:p>
                  </a:txBody>
                  <a:tcPr anchor="ctr" anchorCtr="0"/>
                </a:tc>
                <a:tc>
                  <a:txBody>
                    <a:bodyPr/>
                    <a:p>
                      <a:pPr algn="ctr">
                        <a:buNone/>
                      </a:pPr>
                      <a:r>
                        <a:rPr lang="en-US" altLang="zh-CN" sz="2400"/>
                        <a:t>Y</a:t>
                      </a:r>
                      <a:endParaRPr lang="en-US" altLang="zh-CN" sz="2400"/>
                    </a:p>
                  </a:txBody>
                  <a:tcPr anchor="ctr" anchorCtr="0"/>
                </a:tc>
                <a:tc>
                  <a:txBody>
                    <a:bodyPr/>
                    <a:p>
                      <a:pPr algn="ctr">
                        <a:buNone/>
                      </a:pPr>
                      <a:r>
                        <a:rPr lang="en-US" altLang="zh-CN" sz="2400"/>
                        <a:t>N</a:t>
                      </a:r>
                      <a:endParaRPr lang="en-US" altLang="zh-CN" sz="2400"/>
                    </a:p>
                  </a:txBody>
                  <a:tcPr anchor="ctr" anchorCtr="0"/>
                </a:tc>
              </a:tr>
              <a:tr h="381000">
                <a:tc rowSpan="4">
                  <a:txBody>
                    <a:bodyPr/>
                    <a:p>
                      <a:pPr algn="ctr">
                        <a:buNone/>
                      </a:pPr>
                      <a:r>
                        <a:rPr lang="zh-CN" altLang="en-US" sz="2400"/>
                        <a:t>建议</a:t>
                      </a:r>
                      <a:endParaRPr lang="zh-CN" altLang="en-US" sz="2400"/>
                    </a:p>
                  </a:txBody>
                  <a:tcPr anchor="ctr" anchorCtr="0"/>
                </a:tc>
                <a:tc>
                  <a:txBody>
                    <a:bodyPr/>
                    <a:p>
                      <a:pPr algn="ctr">
                        <a:buNone/>
                      </a:pPr>
                      <a:r>
                        <a:rPr lang="zh-CN" altLang="en-US" sz="2400"/>
                        <a:t>请回到本章开头</a:t>
                      </a:r>
                      <a:r>
                        <a:rPr lang="zh-CN" altLang="en-US" sz="2400"/>
                        <a:t>重读</a:t>
                      </a:r>
                      <a:endParaRPr lang="zh-CN" altLang="en-US" sz="2400"/>
                    </a:p>
                  </a:txBody>
                  <a:tcPr anchor="ctr" anchorCtr="0"/>
                </a:tc>
                <a:tc>
                  <a:txBody>
                    <a:bodyPr/>
                    <a:p>
                      <a:pPr algn="ctr">
                        <a:buNone/>
                      </a:pPr>
                      <a:r>
                        <a:rPr lang="en-US" altLang="zh-CN" sz="2400"/>
                        <a:t>V</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r>
                        <a:rPr lang="en-US" altLang="zh-CN" sz="2400"/>
                        <a:t>V</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r>
              <a:tr h="381000">
                <a:tc vMerge="1">
                  <a:tcPr/>
                </a:tc>
                <a:tc>
                  <a:txBody>
                    <a:bodyPr/>
                    <a:p>
                      <a:pPr algn="ctr">
                        <a:buNone/>
                      </a:pPr>
                      <a:r>
                        <a:rPr lang="zh-CN" altLang="en-US" sz="2400"/>
                        <a:t>继续</a:t>
                      </a:r>
                      <a:r>
                        <a:rPr lang="zh-CN" altLang="en-US" sz="2400"/>
                        <a:t>读下去</a:t>
                      </a:r>
                      <a:endParaRPr lang="zh-CN" altLang="en-US" sz="2400"/>
                    </a:p>
                  </a:txBody>
                  <a:tcPr anchor="ctr" anchorCtr="0"/>
                </a:tc>
                <a:tc>
                  <a:txBody>
                    <a:bodyPr/>
                    <a:p>
                      <a:pPr algn="ctr">
                        <a:buNone/>
                      </a:pPr>
                      <a:endParaRPr lang="zh-CN" altLang="en-US" sz="2400"/>
                    </a:p>
                  </a:txBody>
                  <a:tcPr anchor="ctr" anchorCtr="0"/>
                </a:tc>
                <a:tc>
                  <a:txBody>
                    <a:bodyPr/>
                    <a:p>
                      <a:pPr algn="ctr">
                        <a:buNone/>
                      </a:pPr>
                      <a:r>
                        <a:rPr lang="en-US" altLang="zh-CN" sz="2400"/>
                        <a:t>V</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r>
                        <a:rPr lang="en-US" altLang="zh-CN" sz="2400"/>
                        <a:t>V</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r>
              <a:tr h="381000">
                <a:tc vMerge="1">
                  <a:tcPr/>
                </a:tc>
                <a:tc>
                  <a:txBody>
                    <a:bodyPr/>
                    <a:p>
                      <a:pPr algn="ctr">
                        <a:buNone/>
                      </a:pPr>
                      <a:r>
                        <a:rPr lang="zh-CN" altLang="en-US" sz="2400"/>
                        <a:t>跳到下一章去</a:t>
                      </a:r>
                      <a:r>
                        <a:rPr lang="zh-CN" altLang="en-US" sz="2400"/>
                        <a:t>读</a:t>
                      </a: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r>
                        <a:rPr lang="en-US" altLang="zh-CN" sz="2400"/>
                        <a:t>V</a:t>
                      </a:r>
                      <a:endParaRPr lang="en-US" altLang="zh-CN" sz="2400"/>
                    </a:p>
                  </a:txBody>
                  <a:tcPr anchor="ctr" anchorCtr="0"/>
                </a:tc>
                <a:tc>
                  <a:txBody>
                    <a:bodyPr/>
                    <a:p>
                      <a:pPr algn="ctr">
                        <a:buNone/>
                      </a:pPr>
                      <a:r>
                        <a:rPr lang="en-US" altLang="zh-CN" sz="2400"/>
                        <a:t>V</a:t>
                      </a:r>
                      <a:endParaRPr lang="en-US" altLang="zh-CN" sz="2400"/>
                    </a:p>
                  </a:txBody>
                  <a:tcPr anchor="ctr" anchorCtr="0"/>
                </a:tc>
              </a:tr>
              <a:tr h="381000">
                <a:tc vMerge="1">
                  <a:tcPr/>
                </a:tc>
                <a:tc>
                  <a:txBody>
                    <a:bodyPr/>
                    <a:p>
                      <a:pPr algn="ctr">
                        <a:buNone/>
                      </a:pPr>
                      <a:r>
                        <a:rPr lang="zh-CN" altLang="en-US" sz="2400"/>
                        <a:t>停止阅读，</a:t>
                      </a:r>
                      <a:r>
                        <a:rPr lang="zh-CN" altLang="en-US" sz="2400"/>
                        <a:t>请休息</a:t>
                      </a: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r>
                        <a:rPr lang="en-US" altLang="zh-CN" sz="2400"/>
                        <a:t>V</a:t>
                      </a:r>
                      <a:endParaRPr lang="en-US" altLang="zh-CN" sz="2400"/>
                    </a:p>
                  </a:txBody>
                  <a:tcPr anchor="ctr" anchorCtr="0"/>
                </a:tc>
                <a:tc>
                  <a:txBody>
                    <a:bodyPr/>
                    <a:p>
                      <a:pPr algn="ctr">
                        <a:buNone/>
                      </a:pPr>
                      <a:r>
                        <a:rPr lang="en-US" altLang="zh-CN" sz="2400"/>
                        <a:t>V</a:t>
                      </a:r>
                      <a:endParaRPr lang="en-US" altLang="zh-CN"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c>
                  <a:txBody>
                    <a:bodyPr/>
                    <a:p>
                      <a:pPr algn="ctr">
                        <a:buNone/>
                      </a:pPr>
                      <a:endParaRPr lang="zh-CN" altLang="en-US" sz="2400"/>
                    </a:p>
                  </a:txBody>
                  <a:tcPr anchor="ctr" anchorCtr="0"/>
                </a:tc>
              </a:tr>
            </a:tbl>
          </a:graphicData>
        </a:graphic>
      </p:graphicFrame>
    </p:spTree>
  </p:cSld>
  <p:clrMapOvr>
    <a:masterClrMapping/>
  </p:clrMapOvr>
  <p:transition advTm="36034"/>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5210" y="1036320"/>
            <a:ext cx="7371715"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决策表的组成</a:t>
            </a:r>
            <a:endParaRPr lang="zh-CN" altLang="en-US" sz="28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组成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37360" y="121412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077085" y="1918970"/>
            <a:ext cx="8540115" cy="4292600"/>
          </a:xfrm>
          <a:prstGeom prst="rect">
            <a:avLst/>
          </a:prstGeom>
        </p:spPr>
        <p:txBody>
          <a:bodyPr wrap="square">
            <a:spAutoFit/>
          </a:bodyPr>
          <a:p>
            <a:pPr lvl="1" indent="-457200" algn="just">
              <a:lnSpc>
                <a:spcPct val="150000"/>
              </a:lnSpc>
              <a:buFont typeface="Arial" panose="020B0704020202020204" pitchFamily="34" charset="0"/>
              <a:buChar char="•"/>
            </a:pPr>
            <a:r>
              <a:rPr lang="zh-CN" altLang="en-US" sz="2600">
                <a:solidFill>
                  <a:schemeClr val="accent1"/>
                </a:solidFill>
                <a:latin typeface="微软雅黑" charset="-122"/>
                <a:ea typeface="微软雅黑" charset="-122"/>
                <a:sym typeface="+mn-ea"/>
              </a:rPr>
              <a:t>条件桩</a:t>
            </a:r>
            <a:r>
              <a:rPr lang="zh-CN" altLang="en-US" sz="2600">
                <a:latin typeface="微软雅黑" charset="-122"/>
                <a:ea typeface="微软雅黑" charset="-122"/>
                <a:sym typeface="+mn-ea"/>
              </a:rPr>
              <a:t>：列出了问题的</a:t>
            </a:r>
            <a:r>
              <a:rPr lang="zh-CN" altLang="en-US" sz="2600">
                <a:solidFill>
                  <a:srgbClr val="FF0000"/>
                </a:solidFill>
                <a:latin typeface="微软雅黑" charset="-122"/>
                <a:ea typeface="微软雅黑" charset="-122"/>
                <a:sym typeface="+mn-ea"/>
              </a:rPr>
              <a:t>所有条件</a:t>
            </a:r>
            <a:r>
              <a:rPr lang="zh-CN" altLang="en-US" sz="2600">
                <a:latin typeface="微软雅黑" charset="-122"/>
                <a:ea typeface="微软雅黑" charset="-122"/>
                <a:sym typeface="+mn-ea"/>
              </a:rPr>
              <a:t>，通常认为列出的条件</a:t>
            </a:r>
            <a:r>
              <a:rPr lang="zh-CN" altLang="en-US" sz="2600">
                <a:solidFill>
                  <a:srgbClr val="FF0000"/>
                </a:solidFill>
                <a:latin typeface="微软雅黑" charset="-122"/>
                <a:ea typeface="微软雅黑" charset="-122"/>
                <a:sym typeface="+mn-ea"/>
              </a:rPr>
              <a:t>次序无关紧要</a:t>
            </a:r>
            <a:endParaRPr lang="zh-CN" altLang="en-US" sz="2600">
              <a:latin typeface="微软雅黑" charset="-122"/>
              <a:ea typeface="微软雅黑" charset="-122"/>
              <a:sym typeface="+mn-ea"/>
            </a:endParaRPr>
          </a:p>
          <a:p>
            <a:pPr lvl="1" indent="-457200" algn="just">
              <a:lnSpc>
                <a:spcPct val="150000"/>
              </a:lnSpc>
              <a:buFont typeface="Arial" panose="020B0704020202020204" pitchFamily="34" charset="0"/>
              <a:buChar char="•"/>
            </a:pPr>
            <a:r>
              <a:rPr lang="zh-CN" altLang="en-US" sz="2600">
                <a:solidFill>
                  <a:schemeClr val="accent1"/>
                </a:solidFill>
                <a:latin typeface="微软雅黑" charset="-122"/>
                <a:ea typeface="微软雅黑" charset="-122"/>
                <a:sym typeface="+mn-ea"/>
              </a:rPr>
              <a:t>条件项</a:t>
            </a:r>
            <a:r>
              <a:rPr lang="zh-CN" altLang="en-US" sz="2600">
                <a:latin typeface="微软雅黑" charset="-122"/>
                <a:ea typeface="微软雅黑" charset="-122"/>
                <a:sym typeface="+mn-ea"/>
              </a:rPr>
              <a:t>：列出所有针对它</a:t>
            </a:r>
            <a:r>
              <a:rPr lang="zh-CN" altLang="en-US" sz="2600">
                <a:solidFill>
                  <a:srgbClr val="FF0000"/>
                </a:solidFill>
                <a:latin typeface="微软雅黑" charset="-122"/>
                <a:ea typeface="微软雅黑" charset="-122"/>
                <a:sym typeface="+mn-ea"/>
              </a:rPr>
              <a:t>条件桩的取值</a:t>
            </a:r>
            <a:r>
              <a:rPr lang="zh-CN" altLang="en-US" sz="2600">
                <a:latin typeface="微软雅黑" charset="-122"/>
                <a:ea typeface="微软雅黑" charset="-122"/>
                <a:sym typeface="+mn-ea"/>
              </a:rPr>
              <a:t>，在所有可能情况下的</a:t>
            </a:r>
            <a:r>
              <a:rPr lang="zh-CN" altLang="en-US" sz="2600">
                <a:latin typeface="微软雅黑" charset="-122"/>
                <a:ea typeface="微软雅黑" charset="-122"/>
                <a:sym typeface="+mn-ea"/>
              </a:rPr>
              <a:t>真假值</a:t>
            </a:r>
            <a:endParaRPr lang="zh-CN" altLang="en-US" sz="2600">
              <a:latin typeface="微软雅黑" charset="-122"/>
              <a:ea typeface="微软雅黑" charset="-122"/>
              <a:sym typeface="+mn-ea"/>
            </a:endParaRPr>
          </a:p>
          <a:p>
            <a:pPr lvl="1" indent="-457200" algn="just">
              <a:lnSpc>
                <a:spcPct val="150000"/>
              </a:lnSpc>
              <a:buFont typeface="Arial" panose="020B0704020202020204" pitchFamily="34" charset="0"/>
              <a:buChar char="•"/>
            </a:pPr>
            <a:r>
              <a:rPr lang="zh-CN" altLang="en-US" sz="2600">
                <a:solidFill>
                  <a:schemeClr val="accent1"/>
                </a:solidFill>
                <a:latin typeface="微软雅黑" charset="-122"/>
                <a:ea typeface="微软雅黑" charset="-122"/>
                <a:sym typeface="+mn-ea"/>
              </a:rPr>
              <a:t>动作桩</a:t>
            </a:r>
            <a:r>
              <a:rPr lang="zh-CN" altLang="en-US" sz="2600">
                <a:latin typeface="微软雅黑" charset="-122"/>
                <a:ea typeface="微软雅黑" charset="-122"/>
                <a:sym typeface="+mn-ea"/>
              </a:rPr>
              <a:t>：列出了问题规定</a:t>
            </a:r>
            <a:r>
              <a:rPr lang="zh-CN" altLang="en-US" sz="2600">
                <a:solidFill>
                  <a:srgbClr val="FF0000"/>
                </a:solidFill>
                <a:latin typeface="微软雅黑" charset="-122"/>
                <a:ea typeface="微软雅黑" charset="-122"/>
                <a:sym typeface="+mn-ea"/>
              </a:rPr>
              <a:t>可能采取的操作</a:t>
            </a:r>
            <a:r>
              <a:rPr lang="zh-CN" altLang="en-US" sz="2600">
                <a:latin typeface="微软雅黑" charset="-122"/>
                <a:ea typeface="微软雅黑" charset="-122"/>
                <a:sym typeface="+mn-ea"/>
              </a:rPr>
              <a:t>，这些操作的排列顺序没有</a:t>
            </a:r>
            <a:r>
              <a:rPr lang="zh-CN" altLang="en-US" sz="2600">
                <a:latin typeface="微软雅黑" charset="-122"/>
                <a:ea typeface="微软雅黑" charset="-122"/>
                <a:sym typeface="+mn-ea"/>
              </a:rPr>
              <a:t>约束</a:t>
            </a:r>
            <a:endParaRPr lang="zh-CN" altLang="en-US" sz="2600">
              <a:latin typeface="微软雅黑" charset="-122"/>
              <a:ea typeface="微软雅黑" charset="-122"/>
              <a:sym typeface="+mn-ea"/>
            </a:endParaRPr>
          </a:p>
          <a:p>
            <a:pPr lvl="1" indent="-457200" algn="just">
              <a:lnSpc>
                <a:spcPct val="150000"/>
              </a:lnSpc>
              <a:buFont typeface="Arial" panose="020B0704020202020204" pitchFamily="34" charset="0"/>
              <a:buChar char="•"/>
            </a:pPr>
            <a:r>
              <a:rPr lang="zh-CN" altLang="en-US" sz="2600">
                <a:solidFill>
                  <a:schemeClr val="accent1"/>
                </a:solidFill>
                <a:latin typeface="微软雅黑" charset="-122"/>
                <a:ea typeface="微软雅黑" charset="-122"/>
                <a:sym typeface="+mn-ea"/>
              </a:rPr>
              <a:t>动作项</a:t>
            </a:r>
            <a:r>
              <a:rPr lang="zh-CN" altLang="en-US" sz="2600">
                <a:latin typeface="微软雅黑" charset="-122"/>
                <a:ea typeface="微软雅黑" charset="-122"/>
                <a:sym typeface="+mn-ea"/>
              </a:rPr>
              <a:t>：列出在条件项的各项取值下应该采取的</a:t>
            </a:r>
            <a:r>
              <a:rPr lang="zh-CN" altLang="en-US" sz="2600">
                <a:latin typeface="微软雅黑" charset="-122"/>
                <a:ea typeface="微软雅黑" charset="-122"/>
                <a:sym typeface="+mn-ea"/>
              </a:rPr>
              <a:t>动作</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7310" y="1020445"/>
            <a:ext cx="7371715"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决策表的组成</a:t>
            </a:r>
            <a:endParaRPr lang="zh-CN" altLang="en-US" sz="28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组成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2029460" y="119824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pic>
        <p:nvPicPr>
          <p:cNvPr id="19459" name="Picture 4"/>
          <p:cNvPicPr>
            <a:picLocks noChangeAspect="1"/>
          </p:cNvPicPr>
          <p:nvPr/>
        </p:nvPicPr>
        <p:blipFill>
          <a:blip r:embed="rId1"/>
          <a:stretch>
            <a:fillRect/>
          </a:stretch>
        </p:blipFill>
        <p:spPr>
          <a:xfrm>
            <a:off x="2030095" y="1751330"/>
            <a:ext cx="8102600" cy="4776470"/>
          </a:xfrm>
          <a:prstGeom prst="rect">
            <a:avLst/>
          </a:prstGeom>
          <a:noFill/>
          <a:ln w="9525">
            <a:noFill/>
          </a:ln>
        </p:spPr>
      </p:pic>
    </p:spTree>
  </p:cSld>
  <p:clrMapOvr>
    <a:masterClrMapping/>
  </p:clrMapOvr>
  <p:transition advTm="36034"/>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59180"/>
            <a:ext cx="7371715" cy="1291590"/>
          </a:xfrm>
          <a:prstGeom prst="rect">
            <a:avLst/>
          </a:prstGeom>
        </p:spPr>
        <p:txBody>
          <a:bodyPr wrap="square">
            <a:spAutoFit/>
          </a:bodyPr>
          <a:lstStyle/>
          <a:p>
            <a:pPr lvl="0" indent="0" algn="just">
              <a:lnSpc>
                <a:spcPct val="150000"/>
              </a:lnSpc>
              <a:buFont typeface="Arial" panose="020B0704020202020204" pitchFamily="34" charset="0"/>
              <a:buNone/>
            </a:pPr>
            <a:r>
              <a:rPr sz="2600">
                <a:latin typeface="微软雅黑" charset="-122"/>
                <a:ea typeface="微软雅黑" charset="-122"/>
                <a:sym typeface="+mn-ea"/>
              </a:rPr>
              <a:t>任何一个条件组合的特定取值及其相应要执行的操作称为规则</a:t>
            </a:r>
            <a:r>
              <a:rPr lang="zh-CN" sz="2600">
                <a:latin typeface="微软雅黑" charset="-122"/>
                <a:ea typeface="微软雅黑" charset="-122"/>
                <a:sym typeface="+mn-ea"/>
              </a:rPr>
              <a:t>。</a:t>
            </a:r>
            <a:endParaRPr lang="zh-CN"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规则</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23698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2700655"/>
            <a:ext cx="7371715" cy="1290955"/>
          </a:xfrm>
          <a:prstGeom prst="rect">
            <a:avLst/>
          </a:prstGeom>
        </p:spPr>
        <p:txBody>
          <a:bodyPr wrap="square">
            <a:noAutofit/>
          </a:bodyPr>
          <a:p>
            <a:pPr marL="0" lvl="1" indent="0" algn="just">
              <a:lnSpc>
                <a:spcPct val="150000"/>
              </a:lnSpc>
              <a:buFont typeface="Arial" panose="020B0704020202020204" pitchFamily="34" charset="0"/>
              <a:buNone/>
            </a:pPr>
            <a:r>
              <a:rPr lang="zh-CN" altLang="en-US" sz="2600">
                <a:latin typeface="微软雅黑" charset="-122"/>
                <a:ea typeface="微软雅黑" charset="-122"/>
                <a:sym typeface="+mn-ea"/>
              </a:rPr>
              <a:t>在判定表中贯穿条件项和动作项的一列就是一条规则。</a:t>
            </a:r>
            <a:endParaRPr lang="zh-CN" altLang="en-US" sz="2600" dirty="0"/>
          </a:p>
          <a:p>
            <a:pPr lvl="0" indent="0" algn="just">
              <a:lnSpc>
                <a:spcPct val="150000"/>
              </a:lnSpc>
              <a:buFont typeface="Arial" panose="020B0704020202020204" pitchFamily="34" charset="0"/>
              <a:buNone/>
            </a:pPr>
            <a:endParaRPr lang="zh-CN" altLang="en-US" sz="2600">
              <a:latin typeface="微软雅黑" charset="-122"/>
              <a:ea typeface="微软雅黑" charset="-122"/>
              <a:sym typeface="+mn-ea"/>
            </a:endParaRPr>
          </a:p>
        </p:txBody>
      </p:sp>
      <p:sp>
        <p:nvSpPr>
          <p:cNvPr id="3" name="矩形 2"/>
          <p:cNvSpPr/>
          <p:nvPr/>
        </p:nvSpPr>
        <p:spPr>
          <a:xfrm>
            <a:off x="2519680" y="4519930"/>
            <a:ext cx="7371715" cy="1291590"/>
          </a:xfrm>
          <a:prstGeom prst="rect">
            <a:avLst/>
          </a:prstGeom>
        </p:spPr>
        <p:txBody>
          <a:bodyPr wrap="square">
            <a:spAutoFit/>
          </a:bodyPr>
          <a:p>
            <a:pPr lvl="0" indent="0" algn="just">
              <a:lnSpc>
                <a:spcPct val="150000"/>
              </a:lnSpc>
              <a:buFont typeface="Arial" panose="020B0704020202020204" pitchFamily="34" charset="0"/>
              <a:buNone/>
            </a:pPr>
            <a:r>
              <a:rPr sz="2600">
                <a:latin typeface="微软雅黑" charset="-122"/>
                <a:ea typeface="微软雅黑" charset="-122"/>
                <a:sym typeface="+mn-ea"/>
              </a:rPr>
              <a:t>判定表中列出多少组条件取值，也就有多少条规则，即条件项和动作项有多少列</a:t>
            </a:r>
            <a:r>
              <a:rPr lang="zh-CN" sz="2600">
                <a:latin typeface="微软雅黑" charset="-122"/>
                <a:ea typeface="微软雅黑" charset="-122"/>
                <a:sym typeface="+mn-ea"/>
              </a:rPr>
              <a:t>。</a:t>
            </a:r>
            <a:endParaRPr lang="zh-CN" sz="2600">
              <a:latin typeface="微软雅黑" charset="-122"/>
              <a:ea typeface="微软雅黑" charset="-122"/>
              <a:sym typeface="+mn-ea"/>
            </a:endParaRPr>
          </a:p>
        </p:txBody>
      </p:sp>
      <p:sp>
        <p:nvSpPr>
          <p:cNvPr id="9" name="燕尾形 8"/>
          <p:cNvSpPr/>
          <p:nvPr/>
        </p:nvSpPr>
        <p:spPr>
          <a:xfrm>
            <a:off x="1941830" y="469773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燕尾形 9"/>
          <p:cNvSpPr/>
          <p:nvPr/>
        </p:nvSpPr>
        <p:spPr>
          <a:xfrm>
            <a:off x="1941830" y="282384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59180"/>
            <a:ext cx="7371715" cy="737235"/>
          </a:xfrm>
          <a:prstGeom prst="rect">
            <a:avLst/>
          </a:prstGeom>
        </p:spPr>
        <p:txBody>
          <a:bodyPr wrap="square">
            <a:spAutoFit/>
          </a:bodyPr>
          <a:lstStyle/>
          <a:p>
            <a:pPr lvl="0" indent="0" algn="just">
              <a:lnSpc>
                <a:spcPct val="150000"/>
              </a:lnSpc>
              <a:buFont typeface="Arial" panose="020B0704020202020204" pitchFamily="34" charset="0"/>
              <a:buNone/>
            </a:pPr>
            <a:r>
              <a:rPr lang="zh-CN" sz="2800">
                <a:latin typeface="微软雅黑" charset="-122"/>
                <a:ea typeface="微软雅黑" charset="-122"/>
                <a:sym typeface="+mn-ea"/>
              </a:rPr>
              <a:t>决策表构造</a:t>
            </a:r>
            <a:r>
              <a:rPr lang="zh-CN" sz="2800">
                <a:latin typeface="微软雅黑" charset="-122"/>
                <a:ea typeface="微软雅黑" charset="-122"/>
                <a:sym typeface="+mn-ea"/>
              </a:rPr>
              <a:t>步骤：</a:t>
            </a:r>
            <a:endParaRPr lang="zh-CN" sz="28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决策表构造</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步骤</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23698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1921510"/>
            <a:ext cx="7371715" cy="1290955"/>
          </a:xfrm>
          <a:prstGeom prst="rect">
            <a:avLst/>
          </a:prstGeom>
        </p:spPr>
        <p:txBody>
          <a:bodyPr wrap="square">
            <a:noAutofit/>
          </a:bodyPr>
          <a:p>
            <a:pPr marL="0" lvl="1" indent="0" algn="just">
              <a:lnSpc>
                <a:spcPct val="150000"/>
              </a:lnSpc>
              <a:buFont typeface="Arial" panose="020B0704020202020204" pitchFamily="34" charset="0"/>
              <a:buNone/>
            </a:pPr>
            <a:r>
              <a:rPr lang="zh-CN" altLang="en-US" sz="2800">
                <a:latin typeface="微软雅黑" charset="-122"/>
                <a:ea typeface="微软雅黑" charset="-122"/>
                <a:sym typeface="+mn-ea"/>
              </a:rPr>
              <a:t>①确定规则的个数。假如</a:t>
            </a:r>
            <a:r>
              <a:rPr lang="zh-CN" altLang="en-US" sz="2800">
                <a:solidFill>
                  <a:srgbClr val="FF0000"/>
                </a:solidFill>
                <a:latin typeface="微软雅黑" charset="-122"/>
                <a:ea typeface="微软雅黑" charset="-122"/>
                <a:sym typeface="+mn-ea"/>
              </a:rPr>
              <a:t>有n个条件</a:t>
            </a:r>
            <a:r>
              <a:rPr lang="zh-CN" altLang="en-US" sz="2800">
                <a:latin typeface="微软雅黑" charset="-122"/>
                <a:ea typeface="微软雅黑" charset="-122"/>
                <a:sym typeface="+mn-ea"/>
              </a:rPr>
              <a:t>，每个条件有</a:t>
            </a:r>
            <a:r>
              <a:rPr lang="zh-CN" altLang="en-US" sz="2800">
                <a:solidFill>
                  <a:srgbClr val="FF0000"/>
                </a:solidFill>
                <a:latin typeface="微软雅黑" charset="-122"/>
                <a:ea typeface="微软雅黑" charset="-122"/>
                <a:sym typeface="+mn-ea"/>
              </a:rPr>
              <a:t>两个取值</a:t>
            </a:r>
            <a:r>
              <a:rPr lang="zh-CN" altLang="en-US" sz="2800">
                <a:latin typeface="微软雅黑" charset="-122"/>
                <a:ea typeface="微软雅黑" charset="-122"/>
                <a:sym typeface="+mn-ea"/>
              </a:rPr>
              <a:t>（0,1）,则有</a:t>
            </a:r>
            <a:r>
              <a:rPr lang="zh-CN" altLang="en-US" sz="2800">
                <a:solidFill>
                  <a:srgbClr val="FF0000"/>
                </a:solidFill>
                <a:latin typeface="微软雅黑" charset="-122"/>
                <a:ea typeface="微软雅黑" charset="-122"/>
                <a:sym typeface="+mn-ea"/>
              </a:rPr>
              <a:t>2</a:t>
            </a:r>
            <a:r>
              <a:rPr lang="zh-CN" altLang="en-US" sz="2800" baseline="30000">
                <a:solidFill>
                  <a:srgbClr val="FF0000"/>
                </a:solidFill>
                <a:latin typeface="微软雅黑" charset="-122"/>
                <a:ea typeface="微软雅黑" charset="-122"/>
                <a:sym typeface="+mn-ea"/>
              </a:rPr>
              <a:t>n</a:t>
            </a:r>
            <a:r>
              <a:rPr lang="zh-CN" altLang="en-US" sz="2800">
                <a:solidFill>
                  <a:srgbClr val="FF0000"/>
                </a:solidFill>
                <a:latin typeface="微软雅黑" charset="-122"/>
                <a:ea typeface="微软雅黑" charset="-122"/>
                <a:sym typeface="+mn-ea"/>
              </a:rPr>
              <a:t> </a:t>
            </a:r>
            <a:r>
              <a:rPr lang="zh-CN" altLang="en-US" sz="2800">
                <a:latin typeface="微软雅黑" charset="-122"/>
                <a:ea typeface="微软雅黑" charset="-122"/>
                <a:sym typeface="+mn-ea"/>
              </a:rPr>
              <a:t>种规则； </a:t>
            </a:r>
            <a:endParaRPr lang="zh-CN" altLang="en-US" sz="2800">
              <a:latin typeface="微软雅黑" charset="-122"/>
              <a:ea typeface="微软雅黑" charset="-122"/>
              <a:sym typeface="+mn-ea"/>
            </a:endParaRPr>
          </a:p>
          <a:p>
            <a:pPr marL="0" lvl="1" indent="0" algn="just">
              <a:lnSpc>
                <a:spcPct val="150000"/>
              </a:lnSpc>
              <a:buFont typeface="Arial" panose="020B0704020202020204" pitchFamily="34" charset="0"/>
              <a:buNone/>
            </a:pPr>
            <a:r>
              <a:rPr lang="zh-CN" altLang="en-US" sz="2800">
                <a:latin typeface="微软雅黑" charset="-122"/>
                <a:ea typeface="微软雅黑" charset="-122"/>
                <a:sym typeface="+mn-ea"/>
              </a:rPr>
              <a:t>②列出所有的条件桩和动作桩；</a:t>
            </a:r>
            <a:endParaRPr lang="zh-CN" altLang="en-US" sz="2800">
              <a:latin typeface="微软雅黑" charset="-122"/>
              <a:ea typeface="微软雅黑" charset="-122"/>
              <a:sym typeface="+mn-ea"/>
            </a:endParaRPr>
          </a:p>
          <a:p>
            <a:pPr marL="0" lvl="1" indent="0" algn="just">
              <a:lnSpc>
                <a:spcPct val="150000"/>
              </a:lnSpc>
              <a:buFont typeface="Arial" panose="020B0704020202020204" pitchFamily="34" charset="0"/>
              <a:buNone/>
            </a:pPr>
            <a:r>
              <a:rPr lang="zh-CN" altLang="en-US" sz="2800">
                <a:latin typeface="微软雅黑" charset="-122"/>
                <a:ea typeface="微软雅黑" charset="-122"/>
                <a:sym typeface="+mn-ea"/>
              </a:rPr>
              <a:t>③填入条件项；</a:t>
            </a:r>
            <a:endParaRPr lang="zh-CN" altLang="en-US" sz="2800">
              <a:latin typeface="微软雅黑" charset="-122"/>
              <a:ea typeface="微软雅黑" charset="-122"/>
              <a:sym typeface="+mn-ea"/>
            </a:endParaRPr>
          </a:p>
          <a:p>
            <a:pPr marL="0" lvl="1" indent="0" algn="just">
              <a:lnSpc>
                <a:spcPct val="150000"/>
              </a:lnSpc>
              <a:buFont typeface="Arial" panose="020B0704020202020204" pitchFamily="34" charset="0"/>
              <a:buNone/>
            </a:pPr>
            <a:r>
              <a:rPr lang="zh-CN" altLang="en-US" sz="2800">
                <a:latin typeface="微软雅黑" charset="-122"/>
                <a:ea typeface="微软雅黑" charset="-122"/>
                <a:sym typeface="+mn-ea"/>
              </a:rPr>
              <a:t>④填入动作项，得到初始决策表；</a:t>
            </a:r>
            <a:endParaRPr lang="zh-CN" altLang="en-US" sz="2800">
              <a:latin typeface="微软雅黑" charset="-122"/>
              <a:ea typeface="微软雅黑" charset="-122"/>
              <a:sym typeface="+mn-ea"/>
            </a:endParaRPr>
          </a:p>
          <a:p>
            <a:pPr marL="0" lvl="1" indent="0" algn="just">
              <a:lnSpc>
                <a:spcPct val="150000"/>
              </a:lnSpc>
              <a:buFont typeface="Arial" panose="020B0704020202020204" pitchFamily="34" charset="0"/>
              <a:buNone/>
            </a:pPr>
            <a:r>
              <a:rPr lang="zh-CN" altLang="en-US" sz="2800">
                <a:latin typeface="微软雅黑" charset="-122"/>
                <a:ea typeface="微软雅黑" charset="-122"/>
                <a:sym typeface="+mn-ea"/>
              </a:rPr>
              <a:t>⑤简化，合并相似规则（相同动作）。</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59180"/>
            <a:ext cx="7371715" cy="737235"/>
          </a:xfrm>
          <a:prstGeom prst="rect">
            <a:avLst/>
          </a:prstGeom>
        </p:spPr>
        <p:txBody>
          <a:bodyPr wrap="square">
            <a:spAutoFit/>
          </a:bodyPr>
          <a:lstStyle/>
          <a:p>
            <a:pPr lvl="0" indent="0" algn="just">
              <a:lnSpc>
                <a:spcPct val="150000"/>
              </a:lnSpc>
              <a:buFont typeface="Arial" panose="020B0704020202020204" pitchFamily="34" charset="0"/>
              <a:buNone/>
            </a:pPr>
            <a:r>
              <a:rPr lang="zh-CN" sz="2800">
                <a:latin typeface="微软雅黑" charset="-122"/>
                <a:ea typeface="微软雅黑" charset="-122"/>
                <a:sym typeface="+mn-ea"/>
              </a:rPr>
              <a:t>规则合并</a:t>
            </a:r>
            <a:endParaRPr lang="zh-CN" sz="28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决策表的规则</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合并</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23698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1921510"/>
            <a:ext cx="7371715" cy="1290955"/>
          </a:xfrm>
          <a:prstGeom prst="rect">
            <a:avLst/>
          </a:prstGeom>
        </p:spPr>
        <p:txBody>
          <a:bodyPr wrap="square">
            <a:noAutofit/>
          </a:bodyPr>
          <a:p>
            <a:pPr lvl="1" indent="-457200" algn="just">
              <a:lnSpc>
                <a:spcPct val="150000"/>
              </a:lnSpc>
              <a:buFont typeface="Arial" panose="020B0704020202020204" pitchFamily="34" charset="0"/>
              <a:buChar char="•"/>
            </a:pPr>
            <a:r>
              <a:rPr lang="zh-CN" altLang="en-US" sz="2800">
                <a:solidFill>
                  <a:schemeClr val="accent1"/>
                </a:solidFill>
                <a:latin typeface="微软雅黑" charset="-122"/>
                <a:ea typeface="微软雅黑" charset="-122"/>
                <a:sym typeface="+mn-ea"/>
              </a:rPr>
              <a:t>规则合并：</a:t>
            </a:r>
            <a:r>
              <a:rPr lang="zh-CN" altLang="en-US" sz="2800">
                <a:latin typeface="微软雅黑" charset="-122"/>
                <a:ea typeface="微软雅黑" charset="-122"/>
                <a:sym typeface="+mn-ea"/>
              </a:rPr>
              <a:t>就是判定表的</a:t>
            </a:r>
            <a:r>
              <a:rPr lang="zh-CN" altLang="en-US" sz="2800">
                <a:solidFill>
                  <a:schemeClr val="accent1"/>
                </a:solidFill>
                <a:latin typeface="微软雅黑" charset="-122"/>
                <a:ea typeface="微软雅黑" charset="-122"/>
                <a:sym typeface="+mn-ea"/>
              </a:rPr>
              <a:t>简化</a:t>
            </a:r>
            <a:r>
              <a:rPr lang="zh-CN" altLang="en-US" sz="2800">
                <a:latin typeface="微软雅黑" charset="-122"/>
                <a:ea typeface="微软雅黑" charset="-122"/>
                <a:sym typeface="+mn-ea"/>
              </a:rPr>
              <a:t>。</a:t>
            </a:r>
            <a:endParaRPr lang="zh-CN" altLang="en-US" sz="2800">
              <a:latin typeface="微软雅黑" charset="-122"/>
              <a:ea typeface="微软雅黑" charset="-122"/>
              <a:sym typeface="+mn-ea"/>
            </a:endParaRPr>
          </a:p>
          <a:p>
            <a:pPr lvl="1" indent="-457200" algn="just">
              <a:lnSpc>
                <a:spcPct val="150000"/>
              </a:lnSpc>
              <a:buFont typeface="Arial" panose="020B0704020202020204" pitchFamily="34" charset="0"/>
              <a:buChar char="•"/>
            </a:pPr>
            <a:endParaRPr lang="zh-CN" altLang="en-US" sz="2800">
              <a:latin typeface="微软雅黑" charset="-122"/>
              <a:ea typeface="微软雅黑" charset="-122"/>
              <a:sym typeface="+mn-ea"/>
            </a:endParaRPr>
          </a:p>
          <a:p>
            <a:pPr lvl="1" indent="-457200" algn="just">
              <a:lnSpc>
                <a:spcPct val="150000"/>
              </a:lnSpc>
              <a:buFont typeface="Arial" panose="020B0704020202020204" pitchFamily="34" charset="0"/>
              <a:buChar char="•"/>
            </a:pPr>
            <a:r>
              <a:rPr lang="zh-CN" altLang="en-US" sz="2800">
                <a:latin typeface="微软雅黑" charset="-122"/>
                <a:ea typeface="微软雅黑" charset="-122"/>
                <a:sym typeface="+mn-ea"/>
              </a:rPr>
              <a:t>有两条或多条规则</a:t>
            </a:r>
            <a:r>
              <a:rPr lang="zh-CN" altLang="en-US" sz="2800" i="1">
                <a:solidFill>
                  <a:schemeClr val="accent1"/>
                </a:solidFill>
                <a:latin typeface="微软雅黑" charset="-122"/>
                <a:ea typeface="微软雅黑" charset="-122"/>
                <a:sym typeface="+mn-ea"/>
              </a:rPr>
              <a:t>具有相同的动作</a:t>
            </a:r>
            <a:r>
              <a:rPr lang="zh-CN" altLang="en-US" sz="2800">
                <a:latin typeface="微软雅黑" charset="-122"/>
                <a:ea typeface="微软雅黑" charset="-122"/>
                <a:sym typeface="+mn-ea"/>
              </a:rPr>
              <a:t>，并且其</a:t>
            </a:r>
            <a:r>
              <a:rPr lang="zh-CN" altLang="en-US" sz="2800" i="1">
                <a:solidFill>
                  <a:schemeClr val="accent1"/>
                </a:solidFill>
                <a:latin typeface="微软雅黑" charset="-122"/>
                <a:ea typeface="微软雅黑" charset="-122"/>
                <a:sym typeface="+mn-ea"/>
              </a:rPr>
              <a:t>条件项</a:t>
            </a:r>
            <a:r>
              <a:rPr lang="zh-CN" altLang="en-US" sz="2800">
                <a:latin typeface="微软雅黑" charset="-122"/>
                <a:ea typeface="微软雅黑" charset="-122"/>
                <a:sym typeface="+mn-ea"/>
              </a:rPr>
              <a:t>之间存在着极为相似的关系，就可以将规则合并。</a:t>
            </a:r>
            <a:endParaRPr lang="zh-CN" altLang="en-US" sz="2800">
              <a:latin typeface="微软雅黑" charset="-122"/>
              <a:ea typeface="微软雅黑" charset="-122"/>
              <a:sym typeface="+mn-ea"/>
            </a:endParaRPr>
          </a:p>
          <a:p>
            <a:pPr marL="0" lvl="1" indent="0" algn="just">
              <a:lnSpc>
                <a:spcPct val="150000"/>
              </a:lnSpc>
              <a:buFont typeface="Arial" panose="020B0704020202020204" pitchFamily="34" charset="0"/>
              <a:buNone/>
            </a:pPr>
            <a:endParaRPr lang="zh-CN" altLang="en-US" sz="2800">
              <a:latin typeface="微软雅黑" charset="-122"/>
              <a:ea typeface="微软雅黑" charset="-122"/>
              <a:sym typeface="+mn-ea"/>
            </a:endParaRPr>
          </a:p>
        </p:txBody>
      </p:sp>
      <p:sp>
        <p:nvSpPr>
          <p:cNvPr id="3" name="文本框 2"/>
          <p:cNvSpPr txBox="1"/>
          <p:nvPr/>
        </p:nvSpPr>
        <p:spPr>
          <a:xfrm>
            <a:off x="5869305" y="2907030"/>
            <a:ext cx="1460500" cy="521970"/>
          </a:xfrm>
          <a:prstGeom prst="rect">
            <a:avLst/>
          </a:prstGeom>
          <a:noFill/>
        </p:spPr>
        <p:txBody>
          <a:bodyPr wrap="square" rtlCol="0" anchor="t">
            <a:spAutoFit/>
          </a:bodyPr>
          <a:p>
            <a:r>
              <a:rPr lang="zh-CN" altLang="en-US" sz="2800">
                <a:solidFill>
                  <a:srgbClr val="FF0000"/>
                </a:solidFill>
                <a:latin typeface="微软雅黑" charset="-122"/>
                <a:ea typeface="微软雅黑" charset="-122"/>
                <a:sym typeface="+mn-ea"/>
              </a:rPr>
              <a:t>①</a:t>
            </a:r>
            <a:endParaRPr lang="zh-CN" altLang="en-US" sz="2800">
              <a:solidFill>
                <a:srgbClr val="FF0000"/>
              </a:solidFill>
              <a:latin typeface="微软雅黑" charset="-122"/>
              <a:ea typeface="微软雅黑" charset="-122"/>
              <a:sym typeface="+mn-ea"/>
            </a:endParaRPr>
          </a:p>
        </p:txBody>
      </p:sp>
      <p:sp>
        <p:nvSpPr>
          <p:cNvPr id="8" name="文本框 7"/>
          <p:cNvSpPr txBox="1"/>
          <p:nvPr/>
        </p:nvSpPr>
        <p:spPr>
          <a:xfrm>
            <a:off x="3141980" y="3743325"/>
            <a:ext cx="1460500" cy="521970"/>
          </a:xfrm>
          <a:prstGeom prst="rect">
            <a:avLst/>
          </a:prstGeom>
          <a:noFill/>
        </p:spPr>
        <p:txBody>
          <a:bodyPr wrap="square" rtlCol="0" anchor="t">
            <a:spAutoFit/>
          </a:bodyPr>
          <a:p>
            <a:r>
              <a:rPr lang="zh-CN" altLang="en-US" sz="2800">
                <a:solidFill>
                  <a:srgbClr val="FF0000"/>
                </a:solidFill>
                <a:latin typeface="微软雅黑" charset="-122"/>
                <a:ea typeface="微软雅黑" charset="-122"/>
                <a:sym typeface="+mn-ea"/>
              </a:rPr>
              <a:t>②</a:t>
            </a:r>
            <a:endParaRPr lang="zh-CN" altLang="en-US" sz="2800">
              <a:solidFill>
                <a:srgbClr val="FF0000"/>
              </a:solidFill>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987233" y="958215"/>
            <a:ext cx="8145462" cy="792163"/>
          </a:xfrm>
        </p:spPr>
        <p:txBody>
          <a:bodyPr vert="horz" wrap="square" lIns="91440" tIns="45720" rIns="91440" bIns="45720" anchor="b" anchorCtr="0"/>
          <a:p>
            <a:pPr eaLnBrk="1" hangingPunct="1"/>
            <a:r>
              <a:rPr lang="zh-CN" altLang="en-US" sz="3800" dirty="0">
                <a:solidFill>
                  <a:srgbClr val="1691B5"/>
                </a:solidFill>
              </a:rPr>
              <a:t>两条规则合并成一条</a:t>
            </a:r>
            <a:endParaRPr lang="zh-CN" altLang="en-US" sz="3800" dirty="0">
              <a:solidFill>
                <a:srgbClr val="1691B5"/>
              </a:solidFill>
            </a:endParaRPr>
          </a:p>
        </p:txBody>
      </p:sp>
      <p:sp>
        <p:nvSpPr>
          <p:cNvPr id="24579" name="Rectangle 3"/>
          <p:cNvSpPr>
            <a:spLocks noGrp="1"/>
          </p:cNvSpPr>
          <p:nvPr>
            <p:ph idx="1"/>
          </p:nvPr>
        </p:nvSpPr>
        <p:spPr>
          <a:xfrm>
            <a:off x="7039610" y="2216150"/>
            <a:ext cx="3308985" cy="4032250"/>
          </a:xfrm>
        </p:spPr>
        <p:txBody>
          <a:bodyPr vert="horz" wrap="square" lIns="91440" tIns="45720" rIns="91440" bIns="45720" anchor="t" anchorCtr="0"/>
          <a:p>
            <a:pPr eaLnBrk="1" hangingPunct="1">
              <a:lnSpc>
                <a:spcPct val="120000"/>
              </a:lnSpc>
            </a:pPr>
            <a:r>
              <a:rPr lang="zh-CN" altLang="en-US" dirty="0">
                <a:latin typeface="微软雅黑" charset="0"/>
                <a:ea typeface="微软雅黑" charset="0"/>
                <a:cs typeface="微软雅黑" charset="0"/>
              </a:rPr>
              <a:t>符号“</a:t>
            </a:r>
            <a:r>
              <a:rPr lang="en-US" altLang="zh-CN" dirty="0">
                <a:latin typeface="微软雅黑" charset="0"/>
                <a:ea typeface="微软雅黑" charset="0"/>
                <a:cs typeface="微软雅黑" charset="0"/>
              </a:rPr>
              <a:t>—”</a:t>
            </a:r>
            <a:r>
              <a:rPr lang="zh-CN" altLang="en-US" dirty="0">
                <a:latin typeface="微软雅黑" charset="0"/>
                <a:ea typeface="微软雅黑" charset="0"/>
                <a:cs typeface="微软雅黑" charset="0"/>
              </a:rPr>
              <a:t>表示执行的动作与该条件的</a:t>
            </a:r>
            <a:r>
              <a:rPr lang="zh-CN" altLang="en-US" dirty="0">
                <a:solidFill>
                  <a:srgbClr val="FF0000"/>
                </a:solidFill>
                <a:latin typeface="微软雅黑" charset="0"/>
                <a:ea typeface="微软雅黑" charset="0"/>
                <a:cs typeface="微软雅黑" charset="0"/>
              </a:rPr>
              <a:t>取值无关</a:t>
            </a:r>
            <a:r>
              <a:rPr lang="zh-CN" altLang="en-US" dirty="0">
                <a:latin typeface="微软雅黑" charset="0"/>
                <a:ea typeface="微软雅黑" charset="0"/>
                <a:cs typeface="微软雅黑" charset="0"/>
              </a:rPr>
              <a:t>，称为</a:t>
            </a:r>
            <a:r>
              <a:rPr lang="zh-CN" altLang="en-US" dirty="0">
                <a:solidFill>
                  <a:schemeClr val="tx1"/>
                </a:solidFill>
                <a:highlight>
                  <a:srgbClr val="FFFF00"/>
                </a:highlight>
                <a:latin typeface="微软雅黑" charset="0"/>
                <a:ea typeface="微软雅黑" charset="0"/>
                <a:cs typeface="微软雅黑" charset="0"/>
              </a:rPr>
              <a:t>无关条件</a:t>
            </a:r>
            <a:endParaRPr lang="zh-CN" altLang="en-US" dirty="0">
              <a:solidFill>
                <a:schemeClr val="tx1"/>
              </a:solidFill>
              <a:highlight>
                <a:srgbClr val="FFFF00"/>
              </a:highlight>
              <a:latin typeface="微软雅黑" charset="0"/>
              <a:ea typeface="微软雅黑" charset="0"/>
              <a:cs typeface="微软雅黑" charset="0"/>
            </a:endParaRPr>
          </a:p>
        </p:txBody>
      </p:sp>
      <p:pic>
        <p:nvPicPr>
          <p:cNvPr id="24580" name="Picture 4"/>
          <p:cNvPicPr>
            <a:picLocks noChangeAspect="1"/>
          </p:cNvPicPr>
          <p:nvPr/>
        </p:nvPicPr>
        <p:blipFill>
          <a:blip r:embed="rId1"/>
          <a:stretch>
            <a:fillRect/>
          </a:stretch>
        </p:blipFill>
        <p:spPr>
          <a:xfrm>
            <a:off x="2135188" y="1916113"/>
            <a:ext cx="4329112" cy="4608512"/>
          </a:xfrm>
          <a:prstGeom prst="rect">
            <a:avLst/>
          </a:prstGeom>
          <a:noFill/>
          <a:ln w="9525">
            <a:noFill/>
          </a:ln>
        </p:spPr>
      </p:pic>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决策表的规则</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合并</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pic>
        <p:nvPicPr>
          <p:cNvPr id="3" name="图片 2" descr="23b5c98cd609c99af78fac925d219c99"/>
          <p:cNvPicPr>
            <a:picLocks noChangeAspect="1"/>
          </p:cNvPicPr>
          <p:nvPr/>
        </p:nvPicPr>
        <p:blipFill>
          <a:blip r:embed="rId2"/>
          <a:stretch>
            <a:fillRect/>
          </a:stretch>
        </p:blipFill>
        <p:spPr>
          <a:xfrm>
            <a:off x="3729990" y="1833880"/>
            <a:ext cx="3308985" cy="47891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p:cNvSpPr>
          <p:nvPr>
            <p:ph idx="1"/>
          </p:nvPr>
        </p:nvSpPr>
        <p:spPr>
          <a:xfrm>
            <a:off x="7350760" y="1844675"/>
            <a:ext cx="3308350" cy="1722755"/>
          </a:xfrm>
        </p:spPr>
        <p:txBody>
          <a:bodyPr vert="horz" wrap="square" lIns="91440" tIns="45720" rIns="91440" bIns="45720" anchor="t" anchorCtr="0"/>
          <a:p>
            <a:pPr eaLnBrk="1" hangingPunct="1">
              <a:lnSpc>
                <a:spcPct val="110000"/>
              </a:lnSpc>
            </a:pPr>
            <a:r>
              <a:rPr lang="zh-CN" altLang="en-US" dirty="0">
                <a:latin typeface="微软雅黑" charset="0"/>
                <a:ea typeface="微软雅黑" charset="0"/>
                <a:cs typeface="微软雅黑" charset="0"/>
              </a:rPr>
              <a:t>条件项“</a:t>
            </a:r>
            <a:r>
              <a:rPr lang="en-US" altLang="zh-CN" dirty="0">
                <a:latin typeface="微软雅黑" charset="0"/>
                <a:ea typeface="微软雅黑" charset="0"/>
                <a:cs typeface="微软雅黑" charset="0"/>
              </a:rPr>
              <a:t>—”</a:t>
            </a:r>
            <a:r>
              <a:rPr lang="zh-CN" altLang="en-US" dirty="0">
                <a:latin typeface="微软雅黑" charset="0"/>
                <a:ea typeface="微软雅黑" charset="0"/>
                <a:cs typeface="微软雅黑" charset="0"/>
              </a:rPr>
              <a:t>在逻辑上包含其它的条件</a:t>
            </a:r>
            <a:endParaRPr lang="zh-CN" altLang="en-US" dirty="0">
              <a:latin typeface="微软雅黑" charset="0"/>
              <a:ea typeface="微软雅黑" charset="0"/>
              <a:cs typeface="微软雅黑" charset="0"/>
            </a:endParaRPr>
          </a:p>
        </p:txBody>
      </p:sp>
      <p:pic>
        <p:nvPicPr>
          <p:cNvPr id="25603" name="Picture 4"/>
          <p:cNvPicPr>
            <a:picLocks noChangeAspect="1"/>
          </p:cNvPicPr>
          <p:nvPr/>
        </p:nvPicPr>
        <p:blipFill>
          <a:blip r:embed="rId1"/>
          <a:stretch>
            <a:fillRect/>
          </a:stretch>
        </p:blipFill>
        <p:spPr>
          <a:xfrm>
            <a:off x="2279650" y="1844675"/>
            <a:ext cx="4548188" cy="4968875"/>
          </a:xfrm>
          <a:prstGeom prst="rect">
            <a:avLst/>
          </a:prstGeom>
          <a:noFill/>
          <a:ln w="9525">
            <a:noFill/>
          </a:ln>
        </p:spPr>
      </p:pic>
      <p:sp>
        <p:nvSpPr>
          <p:cNvPr id="25604" name="Rectangle 6"/>
          <p:cNvSpPr>
            <a:spLocks noGrp="1" noRot="1"/>
          </p:cNvSpPr>
          <p:nvPr>
            <p:ph type="title"/>
          </p:nvPr>
        </p:nvSpPr>
        <p:spPr>
          <a:xfrm>
            <a:off x="2063750" y="791845"/>
            <a:ext cx="8001000" cy="1143000"/>
          </a:xfrm>
        </p:spPr>
        <p:txBody>
          <a:bodyPr vert="horz" wrap="square" lIns="91440" tIns="45720" rIns="91440" bIns="45720" anchor="ctr" anchorCtr="0"/>
          <a:p>
            <a:pPr eaLnBrk="1" hangingPunct="1"/>
            <a:r>
              <a:rPr lang="zh-CN" altLang="en-US" sz="3800" dirty="0">
                <a:solidFill>
                  <a:srgbClr val="1691B5"/>
                </a:solidFill>
              </a:rPr>
              <a:t>两条规则的进一步合并</a:t>
            </a:r>
            <a:endParaRPr lang="zh-CN" altLang="en-US" sz="3800" dirty="0">
              <a:solidFill>
                <a:srgbClr val="1691B5"/>
              </a:solidFill>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决策表的规则</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合并</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pic>
        <p:nvPicPr>
          <p:cNvPr id="3" name="图片 2" descr="23b5c98cd609c99af78fac925d219c99"/>
          <p:cNvPicPr>
            <a:picLocks noChangeAspect="1"/>
          </p:cNvPicPr>
          <p:nvPr>
            <p:custDataLst>
              <p:tags r:id="rId2"/>
            </p:custDataLst>
          </p:nvPr>
        </p:nvPicPr>
        <p:blipFill>
          <a:blip r:embed="rId3"/>
          <a:stretch>
            <a:fillRect/>
          </a:stretch>
        </p:blipFill>
        <p:spPr>
          <a:xfrm>
            <a:off x="4041775" y="1685290"/>
            <a:ext cx="3308985" cy="5128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2365" y="866775"/>
            <a:ext cx="7852410" cy="691515"/>
          </a:xfrm>
          <a:prstGeom prst="rect">
            <a:avLst/>
          </a:prstGeom>
        </p:spPr>
        <p:txBody>
          <a:bodyPr wrap="square">
            <a:spAutoFit/>
          </a:bodyPr>
          <a:lstStyle/>
          <a:p>
            <a:pPr lvl="0" indent="0" algn="just">
              <a:lnSpc>
                <a:spcPct val="150000"/>
              </a:lnSpc>
              <a:buFont typeface="Arial" panose="020B0704020202020204" pitchFamily="34" charset="0"/>
              <a:buNone/>
            </a:pPr>
            <a:r>
              <a:rPr lang="en-US" altLang="zh-CN" sz="2600">
                <a:latin typeface="微软雅黑" charset="-122"/>
                <a:ea typeface="微软雅黑" charset="-122"/>
                <a:sym typeface="+mn-ea"/>
              </a:rPr>
              <a:t>B.Beizer</a:t>
            </a:r>
            <a:r>
              <a:rPr lang="zh-CN" altLang="en-US" sz="2600">
                <a:latin typeface="微软雅黑" charset="-122"/>
                <a:ea typeface="微软雅黑" charset="-122"/>
                <a:sym typeface="+mn-ea"/>
              </a:rPr>
              <a:t>指出适合于使用判定表设计测试用例的条件：</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设计用例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34515" y="1044575"/>
            <a:ext cx="470535"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305050" y="1677670"/>
            <a:ext cx="7959725" cy="4892675"/>
          </a:xfrm>
          <a:prstGeom prst="rect">
            <a:avLst/>
          </a:prstGeom>
        </p:spPr>
        <p:txBody>
          <a:bodyPr wrap="square">
            <a:spAutoFit/>
          </a:bodyPr>
          <a:p>
            <a:pPr marL="514350" lvl="0" indent="-514350" algn="just">
              <a:lnSpc>
                <a:spcPct val="150000"/>
              </a:lnSpc>
              <a:buFont typeface="+mj-ea"/>
              <a:buAutoNum type="circleNumDbPlain"/>
            </a:pPr>
            <a:r>
              <a:rPr lang="zh-CN" altLang="en-US" sz="2600">
                <a:latin typeface="微软雅黑" charset="-122"/>
                <a:ea typeface="微软雅黑" charset="-122"/>
                <a:sym typeface="+mn-ea"/>
              </a:rPr>
              <a:t>规格说明以判定表形式给出，或是很容易转换为</a:t>
            </a:r>
            <a:r>
              <a:rPr lang="zh-CN" altLang="en-US" sz="2600">
                <a:latin typeface="微软雅黑" charset="-122"/>
                <a:ea typeface="微软雅黑" charset="-122"/>
                <a:sym typeface="+mn-ea"/>
              </a:rPr>
              <a:t>判定表；</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u="sng">
                <a:latin typeface="微软雅黑" charset="-122"/>
                <a:ea typeface="微软雅黑" charset="-122"/>
                <a:sym typeface="+mn-ea"/>
              </a:rPr>
              <a:t>条件的排列顺序</a:t>
            </a:r>
            <a:r>
              <a:rPr lang="zh-CN" altLang="en-US" sz="2600">
                <a:latin typeface="微软雅黑" charset="-122"/>
                <a:ea typeface="微软雅黑" charset="-122"/>
                <a:sym typeface="+mn-ea"/>
              </a:rPr>
              <a:t>不会也不应影响执行哪些</a:t>
            </a:r>
            <a:r>
              <a:rPr lang="zh-CN" altLang="en-US" sz="2600">
                <a:latin typeface="微软雅黑" charset="-122"/>
                <a:ea typeface="微软雅黑" charset="-122"/>
                <a:sym typeface="+mn-ea"/>
              </a:rPr>
              <a:t>操作；</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u="sng">
                <a:latin typeface="微软雅黑" charset="-122"/>
                <a:ea typeface="微软雅黑" charset="-122"/>
                <a:sym typeface="+mn-ea"/>
              </a:rPr>
              <a:t>规则的排列顺序</a:t>
            </a:r>
            <a:r>
              <a:rPr lang="zh-CN" altLang="en-US" sz="2600">
                <a:latin typeface="微软雅黑" charset="-122"/>
                <a:ea typeface="微软雅黑" charset="-122"/>
                <a:sym typeface="+mn-ea"/>
              </a:rPr>
              <a:t>不会也不应影响执行哪些</a:t>
            </a:r>
            <a:r>
              <a:rPr lang="zh-CN" altLang="en-US" sz="2600">
                <a:latin typeface="微软雅黑" charset="-122"/>
                <a:ea typeface="微软雅黑" charset="-122"/>
                <a:sym typeface="+mn-ea"/>
              </a:rPr>
              <a:t>操作；</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当某一规则的条件已经满足，并确定要执行的操作后，不必检验别的</a:t>
            </a:r>
            <a:r>
              <a:rPr lang="zh-CN" altLang="en-US" sz="2600">
                <a:latin typeface="微软雅黑" charset="-122"/>
                <a:ea typeface="微软雅黑" charset="-122"/>
                <a:sym typeface="+mn-ea"/>
              </a:rPr>
              <a:t>规则；</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如果某一条规则得到满足要执行多个操作，这些</a:t>
            </a:r>
            <a:r>
              <a:rPr lang="zh-CN" altLang="en-US" sz="2600" u="sng">
                <a:latin typeface="微软雅黑" charset="-122"/>
                <a:ea typeface="微软雅黑" charset="-122"/>
                <a:sym typeface="+mn-ea"/>
              </a:rPr>
              <a:t>操作的执行顺序</a:t>
            </a:r>
            <a:r>
              <a:rPr lang="zh-CN" altLang="en-US" sz="2600">
                <a:latin typeface="微软雅黑" charset="-122"/>
                <a:ea typeface="微软雅黑" charset="-122"/>
                <a:sym typeface="+mn-ea"/>
              </a:rPr>
              <a:t>无关紧要</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219835"/>
            <a:ext cx="7371715" cy="737235"/>
          </a:xfrm>
          <a:prstGeom prst="rect">
            <a:avLst/>
          </a:prstGeom>
        </p:spPr>
        <p:txBody>
          <a:bodyPr wrap="square">
            <a:spAutoFit/>
          </a:bodyPr>
          <a:lstStyle/>
          <a:p>
            <a:pPr lvl="0" indent="0" algn="just">
              <a:lnSpc>
                <a:spcPct val="150000"/>
              </a:lnSpc>
              <a:buFont typeface="Arial" panose="020B0704020202020204" pitchFamily="34" charset="0"/>
              <a:buNone/>
            </a:pPr>
            <a:r>
              <a:rPr lang="zh-CN" sz="2800">
                <a:latin typeface="微软雅黑" charset="-122"/>
                <a:ea typeface="微软雅黑" charset="-122"/>
                <a:sym typeface="+mn-ea"/>
              </a:rPr>
              <a:t>决策表的</a:t>
            </a:r>
            <a:r>
              <a:rPr lang="zh-CN" sz="2800">
                <a:latin typeface="微软雅黑" charset="-122"/>
                <a:ea typeface="微软雅黑" charset="-122"/>
                <a:sym typeface="+mn-ea"/>
              </a:rPr>
              <a:t>优点：</a:t>
            </a:r>
            <a:endParaRPr lang="zh-CN" sz="28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优缺点</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39763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2082165"/>
            <a:ext cx="7371715" cy="1290955"/>
          </a:xfrm>
          <a:prstGeom prst="rect">
            <a:avLst/>
          </a:prstGeom>
        </p:spPr>
        <p:txBody>
          <a:bodyPr wrap="square">
            <a:noAutofit/>
          </a:bodyPr>
          <a:p>
            <a:pPr lvl="1" indent="-457200" algn="just">
              <a:lnSpc>
                <a:spcPct val="160000"/>
              </a:lnSpc>
              <a:buFont typeface="Arial" panose="020B0704020202020204" pitchFamily="34" charset="0"/>
              <a:buChar char="•"/>
            </a:pPr>
            <a:r>
              <a:rPr lang="zh-CN" altLang="en-US" sz="2800">
                <a:latin typeface="微软雅黑" charset="-122"/>
                <a:ea typeface="微软雅黑" charset="-122"/>
                <a:sym typeface="+mn-ea"/>
              </a:rPr>
              <a:t>能把复杂的问题按各种可能的情况一一列举出来</a:t>
            </a:r>
            <a:endParaRPr lang="zh-CN" altLang="en-US" sz="2800">
              <a:latin typeface="微软雅黑" charset="-122"/>
              <a:ea typeface="微软雅黑" charset="-122"/>
              <a:sym typeface="+mn-ea"/>
            </a:endParaRPr>
          </a:p>
          <a:p>
            <a:pPr lvl="1" indent="-457200" algn="just">
              <a:lnSpc>
                <a:spcPct val="160000"/>
              </a:lnSpc>
              <a:buFont typeface="Arial" panose="020B0704020202020204" pitchFamily="34" charset="0"/>
              <a:buChar char="•"/>
            </a:pPr>
            <a:r>
              <a:rPr lang="zh-CN" altLang="en-US" sz="2800">
                <a:latin typeface="微软雅黑" charset="-122"/>
                <a:ea typeface="微软雅黑" charset="-122"/>
                <a:sym typeface="+mn-ea"/>
              </a:rPr>
              <a:t>简明而易于理解</a:t>
            </a:r>
            <a:endParaRPr lang="zh-CN" altLang="en-US" sz="2800">
              <a:latin typeface="微软雅黑" charset="-122"/>
              <a:ea typeface="微软雅黑" charset="-122"/>
              <a:sym typeface="+mn-ea"/>
            </a:endParaRPr>
          </a:p>
          <a:p>
            <a:pPr lvl="1" indent="-457200" algn="just">
              <a:lnSpc>
                <a:spcPct val="160000"/>
              </a:lnSpc>
              <a:buFont typeface="Arial" panose="020B0704020202020204" pitchFamily="34" charset="0"/>
              <a:buChar char="•"/>
            </a:pPr>
            <a:r>
              <a:rPr lang="zh-CN" altLang="en-US" sz="2800">
                <a:latin typeface="微软雅黑" charset="-122"/>
                <a:ea typeface="微软雅黑" charset="-122"/>
                <a:sym typeface="+mn-ea"/>
              </a:rPr>
              <a:t>可避免遗漏</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黑盒测试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目的</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514600" y="2632075"/>
            <a:ext cx="7717790" cy="309181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功能不正确或遗漏</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界面错误</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数据库访问错误</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性能错误</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初始化和</a:t>
            </a:r>
            <a:r>
              <a:rPr lang="zh-CN" altLang="en-US" sz="2600">
                <a:latin typeface="微软雅黑" charset="-122"/>
                <a:ea typeface="微软雅黑" charset="-122"/>
              </a:rPr>
              <a:t>终止错误等</a:t>
            </a:r>
            <a:endParaRPr lang="zh-CN" altLang="en-US" sz="2600">
              <a:latin typeface="微软雅黑" charset="-122"/>
              <a:ea typeface="微软雅黑" charset="-122"/>
            </a:endParaRPr>
          </a:p>
        </p:txBody>
      </p:sp>
      <p:sp>
        <p:nvSpPr>
          <p:cNvPr id="3" name="文本框 2"/>
          <p:cNvSpPr txBox="1"/>
          <p:nvPr/>
        </p:nvSpPr>
        <p:spPr>
          <a:xfrm>
            <a:off x="2514600" y="1066165"/>
            <a:ext cx="7374890"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黑盒测试注重于测试软件的功能需求，主要</a:t>
            </a:r>
            <a:r>
              <a:rPr lang="zh-CN" altLang="en-US" sz="2600">
                <a:latin typeface="微软雅黑" charset="-122"/>
                <a:ea typeface="微软雅黑" charset="-122"/>
                <a:sym typeface="+mn-ea"/>
              </a:rPr>
              <a:t>试图发现下列五类</a:t>
            </a:r>
            <a:r>
              <a:rPr lang="zh-CN" altLang="en-US" sz="2600">
                <a:latin typeface="微软雅黑" charset="-122"/>
                <a:ea typeface="微软雅黑" charset="-122"/>
                <a:sym typeface="+mn-ea"/>
              </a:rPr>
              <a:t>错误：</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219835"/>
            <a:ext cx="7371715" cy="737235"/>
          </a:xfrm>
          <a:prstGeom prst="rect">
            <a:avLst/>
          </a:prstGeom>
        </p:spPr>
        <p:txBody>
          <a:bodyPr wrap="square">
            <a:spAutoFit/>
          </a:bodyPr>
          <a:lstStyle/>
          <a:p>
            <a:pPr lvl="0" indent="0" algn="just">
              <a:lnSpc>
                <a:spcPct val="150000"/>
              </a:lnSpc>
              <a:buFont typeface="Arial" panose="020B0704020202020204" pitchFamily="34" charset="0"/>
              <a:buNone/>
            </a:pPr>
            <a:r>
              <a:rPr lang="zh-CN" sz="2800">
                <a:latin typeface="微软雅黑" charset="-122"/>
                <a:ea typeface="微软雅黑" charset="-122"/>
                <a:sym typeface="+mn-ea"/>
              </a:rPr>
              <a:t>决策表的</a:t>
            </a:r>
            <a:r>
              <a:rPr lang="zh-CN" sz="2800">
                <a:latin typeface="微软雅黑" charset="-122"/>
                <a:ea typeface="微软雅黑" charset="-122"/>
                <a:sym typeface="+mn-ea"/>
              </a:rPr>
              <a:t>缺点：</a:t>
            </a:r>
            <a:endParaRPr lang="zh-CN" sz="28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优缺点</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39763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2082165"/>
            <a:ext cx="7371715" cy="1290955"/>
          </a:xfrm>
          <a:prstGeom prst="rect">
            <a:avLst/>
          </a:prstGeom>
        </p:spPr>
        <p:txBody>
          <a:bodyPr wrap="square">
            <a:noAutofit/>
          </a:bodyPr>
          <a:p>
            <a:pPr lvl="1" indent="-457200" algn="just">
              <a:lnSpc>
                <a:spcPct val="170000"/>
              </a:lnSpc>
              <a:buFont typeface="Arial" panose="020B0704020202020204" pitchFamily="34" charset="0"/>
              <a:buChar char="•"/>
            </a:pPr>
            <a:r>
              <a:rPr lang="zh-CN" altLang="en-US" sz="2800">
                <a:latin typeface="微软雅黑" charset="-122"/>
                <a:ea typeface="微软雅黑" charset="-122"/>
                <a:sym typeface="+mn-ea"/>
              </a:rPr>
              <a:t>不能表达重复执行的动作，例如循环结构</a:t>
            </a:r>
            <a:endParaRPr lang="zh-CN" altLang="en-US" sz="2800">
              <a:latin typeface="微软雅黑" charset="-122"/>
              <a:ea typeface="微软雅黑" charset="-122"/>
              <a:sym typeface="+mn-ea"/>
            </a:endParaRPr>
          </a:p>
          <a:p>
            <a:pPr lvl="1" indent="-457200" algn="just">
              <a:lnSpc>
                <a:spcPct val="170000"/>
              </a:lnSpc>
              <a:buFont typeface="Arial" panose="020B0704020202020204" pitchFamily="34" charset="0"/>
              <a:buChar char="•"/>
            </a:pPr>
            <a:r>
              <a:rPr lang="zh-CN" altLang="en-US" sz="2800">
                <a:latin typeface="微软雅黑" charset="-122"/>
                <a:ea typeface="微软雅黑" charset="-122"/>
                <a:sym typeface="+mn-ea"/>
              </a:rPr>
              <a:t>判定表不能很好地伸缩</a:t>
            </a:r>
            <a:endParaRPr lang="zh-CN" altLang="en-US" sz="2800">
              <a:latin typeface="微软雅黑" charset="-122"/>
              <a:ea typeface="微软雅黑" charset="-122"/>
              <a:sym typeface="+mn-ea"/>
            </a:endParaRPr>
          </a:p>
          <a:p>
            <a:pPr lvl="1" indent="-457200" algn="just">
              <a:lnSpc>
                <a:spcPct val="170000"/>
              </a:lnSpc>
              <a:buFont typeface="Arial" panose="020B0704020202020204" pitchFamily="34" charset="0"/>
              <a:buChar char="•"/>
            </a:pPr>
            <a:r>
              <a:rPr lang="zh-CN" altLang="en-US" sz="2800">
                <a:latin typeface="微软雅黑" charset="-122"/>
                <a:ea typeface="微软雅黑" charset="-122"/>
                <a:sym typeface="+mn-ea"/>
              </a:rPr>
              <a:t>有n个条件的决策表有2</a:t>
            </a:r>
            <a:r>
              <a:rPr lang="zh-CN" altLang="en-US" sz="2800" baseline="30000">
                <a:latin typeface="微软雅黑" charset="-122"/>
                <a:ea typeface="微软雅黑" charset="-122"/>
                <a:sym typeface="+mn-ea"/>
              </a:rPr>
              <a:t>n</a:t>
            </a:r>
            <a:r>
              <a:rPr lang="zh-CN" altLang="en-US" sz="2800">
                <a:latin typeface="微软雅黑" charset="-122"/>
                <a:ea typeface="微软雅黑" charset="-122"/>
                <a:sym typeface="+mn-ea"/>
              </a:rPr>
              <a:t> 个规则。</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889000"/>
            <a:ext cx="7371715" cy="1383665"/>
          </a:xfrm>
          <a:prstGeom prst="rect">
            <a:avLst/>
          </a:prstGeom>
        </p:spPr>
        <p:txBody>
          <a:bodyPr wrap="square">
            <a:spAutoFit/>
          </a:bodyPr>
          <a:lstStyle/>
          <a:p>
            <a:pPr lvl="0" indent="0" algn="just">
              <a:lnSpc>
                <a:spcPct val="150000"/>
              </a:lnSpc>
              <a:buFont typeface="Arial" panose="020B0704020202020204" pitchFamily="34" charset="0"/>
              <a:buNone/>
            </a:pPr>
            <a:r>
              <a:rPr lang="zh-CN" sz="2800">
                <a:latin typeface="微软雅黑" charset="-122"/>
                <a:ea typeface="微软雅黑" charset="-122"/>
                <a:sym typeface="+mn-ea"/>
              </a:rPr>
              <a:t>因果图只是清晰地表达了需求分析的内容，如果要得到测试用例，就必须借助于</a:t>
            </a:r>
            <a:r>
              <a:rPr lang="zh-CN" sz="2800">
                <a:latin typeface="微软雅黑" charset="-122"/>
                <a:ea typeface="微软雅黑" charset="-122"/>
                <a:sym typeface="+mn-ea"/>
              </a:rPr>
              <a:t>决策表。</a:t>
            </a:r>
            <a:endParaRPr lang="zh-CN" sz="28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决策表和</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因果图</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11760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519680" y="2700655"/>
            <a:ext cx="7371715" cy="1383665"/>
          </a:xfrm>
          <a:prstGeom prst="rect">
            <a:avLst/>
          </a:prstGeom>
        </p:spPr>
        <p:txBody>
          <a:bodyPr wrap="square">
            <a:spAutoFit/>
          </a:bodyPr>
          <a:p>
            <a:pPr lvl="0" indent="0" algn="just">
              <a:lnSpc>
                <a:spcPct val="150000"/>
              </a:lnSpc>
              <a:buFont typeface="Arial" panose="020B0704020202020204" pitchFamily="34" charset="0"/>
              <a:buNone/>
            </a:pPr>
            <a:r>
              <a:rPr lang="zh-CN" sz="2800">
                <a:latin typeface="微软雅黑" charset="-122"/>
                <a:ea typeface="微软雅黑" charset="-122"/>
                <a:sym typeface="+mn-ea"/>
              </a:rPr>
              <a:t>在因果图中已经分析了“因”和“果”，“</a:t>
            </a:r>
            <a:r>
              <a:rPr lang="zh-CN" sz="2800">
                <a:solidFill>
                  <a:srgbClr val="7030A0"/>
                </a:solidFill>
                <a:latin typeface="微软雅黑" charset="-122"/>
                <a:ea typeface="微软雅黑" charset="-122"/>
                <a:sym typeface="+mn-ea"/>
              </a:rPr>
              <a:t>因</a:t>
            </a:r>
            <a:r>
              <a:rPr lang="zh-CN" sz="2800">
                <a:latin typeface="微软雅黑" charset="-122"/>
                <a:ea typeface="微软雅黑" charset="-122"/>
                <a:sym typeface="+mn-ea"/>
              </a:rPr>
              <a:t>”和“</a:t>
            </a:r>
            <a:r>
              <a:rPr lang="zh-CN" sz="2800">
                <a:solidFill>
                  <a:srgbClr val="00B050"/>
                </a:solidFill>
                <a:latin typeface="微软雅黑" charset="-122"/>
                <a:ea typeface="微软雅黑" charset="-122"/>
                <a:sym typeface="+mn-ea"/>
              </a:rPr>
              <a:t>果</a:t>
            </a:r>
            <a:r>
              <a:rPr lang="zh-CN" sz="2800">
                <a:latin typeface="微软雅黑" charset="-122"/>
                <a:ea typeface="微软雅黑" charset="-122"/>
                <a:sym typeface="+mn-ea"/>
              </a:rPr>
              <a:t>”直接就可以作为</a:t>
            </a:r>
            <a:r>
              <a:rPr lang="zh-CN" sz="2800">
                <a:solidFill>
                  <a:srgbClr val="7030A0"/>
                </a:solidFill>
                <a:latin typeface="微软雅黑" charset="-122"/>
                <a:ea typeface="微软雅黑" charset="-122"/>
                <a:sym typeface="+mn-ea"/>
              </a:rPr>
              <a:t>条件桩</a:t>
            </a:r>
            <a:r>
              <a:rPr lang="zh-CN" sz="2800">
                <a:latin typeface="微软雅黑" charset="-122"/>
                <a:ea typeface="微软雅黑" charset="-122"/>
                <a:sym typeface="+mn-ea"/>
              </a:rPr>
              <a:t>和</a:t>
            </a:r>
            <a:r>
              <a:rPr lang="zh-CN" sz="2800">
                <a:solidFill>
                  <a:srgbClr val="00B050"/>
                </a:solidFill>
                <a:latin typeface="微软雅黑" charset="-122"/>
                <a:ea typeface="微软雅黑" charset="-122"/>
                <a:sym typeface="+mn-ea"/>
              </a:rPr>
              <a:t>动作桩</a:t>
            </a:r>
            <a:r>
              <a:rPr lang="zh-CN" sz="2800">
                <a:latin typeface="微软雅黑" charset="-122"/>
                <a:ea typeface="微软雅黑" charset="-122"/>
                <a:sym typeface="+mn-ea"/>
              </a:rPr>
              <a:t>。</a:t>
            </a:r>
            <a:endParaRPr lang="zh-CN" sz="2800">
              <a:latin typeface="微软雅黑" charset="-122"/>
              <a:ea typeface="微软雅黑" charset="-122"/>
              <a:sym typeface="+mn-ea"/>
            </a:endParaRPr>
          </a:p>
        </p:txBody>
      </p:sp>
      <p:sp>
        <p:nvSpPr>
          <p:cNvPr id="8" name="燕尾形 7"/>
          <p:cNvSpPr/>
          <p:nvPr/>
        </p:nvSpPr>
        <p:spPr>
          <a:xfrm>
            <a:off x="1941830" y="284353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矩形 8"/>
          <p:cNvSpPr/>
          <p:nvPr/>
        </p:nvSpPr>
        <p:spPr>
          <a:xfrm>
            <a:off x="2519680" y="4426585"/>
            <a:ext cx="7371715" cy="2030095"/>
          </a:xfrm>
          <a:prstGeom prst="rect">
            <a:avLst/>
          </a:prstGeom>
        </p:spPr>
        <p:txBody>
          <a:bodyPr wrap="square">
            <a:spAutoFit/>
          </a:bodyPr>
          <a:p>
            <a:pPr lvl="0" indent="0" algn="just">
              <a:lnSpc>
                <a:spcPct val="150000"/>
              </a:lnSpc>
              <a:buFont typeface="Arial" panose="020B0704020202020204" pitchFamily="34" charset="0"/>
              <a:buNone/>
            </a:pPr>
            <a:r>
              <a:rPr lang="zh-CN" sz="2800">
                <a:latin typeface="微软雅黑" charset="-122"/>
                <a:ea typeface="微软雅黑" charset="-122"/>
                <a:sym typeface="+mn-ea"/>
              </a:rPr>
              <a:t>根据条件桩的取值得到条件项，利用条件项和因果图中原因与结果的关系，可以得到相应的规则，最终生成</a:t>
            </a:r>
            <a:r>
              <a:rPr lang="zh-CN" sz="2800">
                <a:latin typeface="微软雅黑" charset="-122"/>
                <a:ea typeface="微软雅黑" charset="-122"/>
                <a:sym typeface="+mn-ea"/>
              </a:rPr>
              <a:t>决策表。</a:t>
            </a:r>
            <a:endParaRPr lang="zh-CN" sz="2800">
              <a:latin typeface="微软雅黑" charset="-122"/>
              <a:ea typeface="微软雅黑" charset="-122"/>
              <a:sym typeface="+mn-ea"/>
            </a:endParaRPr>
          </a:p>
        </p:txBody>
      </p:sp>
      <p:sp>
        <p:nvSpPr>
          <p:cNvPr id="10" name="燕尾形 9"/>
          <p:cNvSpPr/>
          <p:nvPr/>
        </p:nvSpPr>
        <p:spPr>
          <a:xfrm>
            <a:off x="1941830" y="456946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3" grpId="0"/>
      <p:bldP spid="8" grpId="0" animBg="1"/>
      <p:bldP spid="9" grpId="0"/>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750695"/>
            <a:ext cx="8081645" cy="2168525"/>
          </a:xfrm>
          <a:prstGeom prst="rect">
            <a:avLst/>
          </a:prstGeom>
        </p:spPr>
        <p:txBody>
          <a:bodyPr wrap="square">
            <a:spAutoFit/>
          </a:bodyPr>
          <a:lstStyle/>
          <a:p>
            <a:pPr eaLnBrk="1" hangingPunct="1">
              <a:lnSpc>
                <a:spcPct val="150000"/>
              </a:lnSpc>
            </a:pPr>
            <a:r>
              <a:rPr sz="3000" dirty="0">
                <a:latin typeface="微软雅黑" charset="0"/>
                <a:ea typeface="微软雅黑" charset="0"/>
                <a:cs typeface="微软雅黑" charset="0"/>
                <a:sym typeface="+mn-ea"/>
              </a:rPr>
              <a:t>某程序规定：“对总成绩大于450分，且各科成绩均高于85分或者是优秀毕业生， 应优先录取，其余情况作其他处理”。请建立判定表。</a:t>
            </a:r>
            <a:endParaRPr sz="3000" dirty="0">
              <a:latin typeface="微软雅黑" charset="0"/>
              <a:ea typeface="微软雅黑" charset="0"/>
              <a:cs typeface="微软雅黑" charset="0"/>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22755" y="194056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6475" y="1094105"/>
            <a:ext cx="8081645" cy="5262245"/>
          </a:xfrm>
          <a:prstGeom prst="rect">
            <a:avLst/>
          </a:prstGeom>
        </p:spPr>
        <p:txBody>
          <a:bodyPr wrap="square">
            <a:spAutoFit/>
          </a:bodyPr>
          <a:lstStyle/>
          <a:p>
            <a:pPr eaLnBrk="1" hangingPunct="1">
              <a:lnSpc>
                <a:spcPct val="150000"/>
              </a:lnSpc>
            </a:pPr>
            <a:r>
              <a:rPr sz="2800" dirty="0">
                <a:latin typeface="微软雅黑" charset="0"/>
                <a:ea typeface="微软雅黑" charset="0"/>
                <a:cs typeface="微软雅黑" charset="0"/>
                <a:sym typeface="+mn-ea"/>
              </a:rPr>
              <a:t>（1）列出所有的条件桩和动作桩</a:t>
            </a:r>
            <a:endParaRPr sz="2800" dirty="0">
              <a:latin typeface="微软雅黑" charset="0"/>
              <a:ea typeface="微软雅黑" charset="0"/>
              <a:cs typeface="微软雅黑" charset="0"/>
              <a:sym typeface="+mn-ea"/>
            </a:endParaRPr>
          </a:p>
          <a:p>
            <a:pPr eaLnBrk="1" hangingPunct="1">
              <a:lnSpc>
                <a:spcPct val="150000"/>
              </a:lnSpc>
            </a:pPr>
            <a:endParaRPr sz="2800" dirty="0">
              <a:latin typeface="微软雅黑" charset="0"/>
              <a:ea typeface="微软雅黑" charset="0"/>
              <a:cs typeface="微软雅黑" charset="0"/>
              <a:sym typeface="+mn-ea"/>
            </a:endParaRPr>
          </a:p>
          <a:p>
            <a:pPr eaLnBrk="1" hangingPunct="1">
              <a:lnSpc>
                <a:spcPct val="150000"/>
              </a:lnSpc>
            </a:pPr>
            <a:endParaRPr sz="2800" dirty="0">
              <a:latin typeface="微软雅黑" charset="0"/>
              <a:ea typeface="微软雅黑" charset="0"/>
              <a:cs typeface="微软雅黑" charset="0"/>
              <a:sym typeface="+mn-ea"/>
            </a:endParaRPr>
          </a:p>
          <a:p>
            <a:pPr eaLnBrk="1" hangingPunct="1">
              <a:lnSpc>
                <a:spcPct val="150000"/>
              </a:lnSpc>
            </a:pPr>
            <a:endParaRPr sz="2800" dirty="0">
              <a:latin typeface="微软雅黑" charset="0"/>
              <a:ea typeface="微软雅黑" charset="0"/>
              <a:cs typeface="微软雅黑" charset="0"/>
              <a:sym typeface="+mn-ea"/>
            </a:endParaRPr>
          </a:p>
          <a:p>
            <a:pPr eaLnBrk="1" hangingPunct="1">
              <a:lnSpc>
                <a:spcPct val="150000"/>
              </a:lnSpc>
            </a:pPr>
            <a:r>
              <a:rPr sz="2800" dirty="0">
                <a:latin typeface="微软雅黑" charset="0"/>
                <a:ea typeface="微软雅黑" charset="0"/>
                <a:cs typeface="微软雅黑" charset="0"/>
                <a:sym typeface="+mn-ea"/>
              </a:rPr>
              <a:t>（2）动作桩：</a:t>
            </a:r>
            <a:endParaRPr sz="2800" dirty="0">
              <a:latin typeface="微软雅黑" charset="0"/>
              <a:ea typeface="微软雅黑" charset="0"/>
              <a:cs typeface="微软雅黑" charset="0"/>
              <a:sym typeface="+mn-ea"/>
            </a:endParaRPr>
          </a:p>
          <a:p>
            <a:pPr eaLnBrk="1" hangingPunct="1">
              <a:lnSpc>
                <a:spcPct val="150000"/>
              </a:lnSpc>
            </a:pPr>
            <a:endParaRPr sz="2800" dirty="0">
              <a:latin typeface="微软雅黑" charset="0"/>
              <a:ea typeface="微软雅黑" charset="0"/>
              <a:cs typeface="微软雅黑" charset="0"/>
              <a:sym typeface="+mn-ea"/>
            </a:endParaRPr>
          </a:p>
          <a:p>
            <a:pPr eaLnBrk="1" hangingPunct="1">
              <a:lnSpc>
                <a:spcPct val="150000"/>
              </a:lnSpc>
            </a:pPr>
            <a:endParaRPr sz="2800" dirty="0">
              <a:latin typeface="微软雅黑" charset="0"/>
              <a:ea typeface="微软雅黑" charset="0"/>
              <a:cs typeface="微软雅黑" charset="0"/>
              <a:sym typeface="+mn-ea"/>
            </a:endParaRPr>
          </a:p>
          <a:p>
            <a:pPr eaLnBrk="1" hangingPunct="1">
              <a:lnSpc>
                <a:spcPct val="150000"/>
              </a:lnSpc>
            </a:pPr>
            <a:r>
              <a:rPr sz="2800" dirty="0">
                <a:latin typeface="微软雅黑" charset="0"/>
                <a:ea typeface="微软雅黑" charset="0"/>
                <a:cs typeface="微软雅黑" charset="0"/>
                <a:sym typeface="+mn-ea"/>
              </a:rPr>
              <a:t>（3）规则的个数：</a:t>
            </a:r>
            <a:endParaRPr sz="2800" dirty="0">
              <a:latin typeface="微软雅黑" charset="0"/>
              <a:ea typeface="微软雅黑" charset="0"/>
              <a:cs typeface="微软雅黑" charset="0"/>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2722880" y="1691005"/>
            <a:ext cx="6096000" cy="2030095"/>
          </a:xfrm>
          <a:prstGeom prst="rect">
            <a:avLst/>
          </a:prstGeom>
          <a:noFill/>
        </p:spPr>
        <p:txBody>
          <a:bodyPr wrap="square" rtlCol="0" anchor="t">
            <a:spAutoFit/>
          </a:bodyPr>
          <a:p>
            <a:pPr marL="971550" lvl="1" indent="-514350" eaLnBrk="1" hangingPunct="1">
              <a:lnSpc>
                <a:spcPct val="150000"/>
              </a:lnSpc>
              <a:buFont typeface="+mj-ea"/>
              <a:buAutoNum type="circleNumDbPlain"/>
            </a:pPr>
            <a:r>
              <a:rPr sz="2800" dirty="0">
                <a:latin typeface="微软雅黑" charset="0"/>
                <a:ea typeface="微软雅黑" charset="0"/>
                <a:cs typeface="微软雅黑" charset="0"/>
                <a:sym typeface="+mn-ea"/>
              </a:rPr>
              <a:t>总成绩大于450分吗？</a:t>
            </a:r>
            <a:endParaRPr sz="2800" dirty="0">
              <a:latin typeface="微软雅黑" charset="0"/>
              <a:ea typeface="微软雅黑" charset="0"/>
              <a:cs typeface="微软雅黑" charset="0"/>
              <a:sym typeface="+mn-ea"/>
            </a:endParaRPr>
          </a:p>
          <a:p>
            <a:pPr marL="971550" lvl="1" indent="-514350" eaLnBrk="1" hangingPunct="1">
              <a:lnSpc>
                <a:spcPct val="150000"/>
              </a:lnSpc>
              <a:buFont typeface="+mj-ea"/>
              <a:buAutoNum type="circleNumDbPlain"/>
            </a:pPr>
            <a:r>
              <a:rPr sz="2800" dirty="0">
                <a:latin typeface="微软雅黑" charset="0"/>
                <a:ea typeface="微软雅黑" charset="0"/>
                <a:cs typeface="微软雅黑" charset="0"/>
                <a:sym typeface="+mn-ea"/>
              </a:rPr>
              <a:t>各科成绩均高于85分吗？</a:t>
            </a:r>
            <a:endParaRPr sz="2800" dirty="0">
              <a:latin typeface="微软雅黑" charset="0"/>
              <a:ea typeface="微软雅黑" charset="0"/>
              <a:cs typeface="微软雅黑" charset="0"/>
              <a:sym typeface="+mn-ea"/>
            </a:endParaRPr>
          </a:p>
          <a:p>
            <a:pPr marL="971550" lvl="1" indent="-514350" eaLnBrk="1" hangingPunct="1">
              <a:lnSpc>
                <a:spcPct val="150000"/>
              </a:lnSpc>
              <a:buFont typeface="+mj-ea"/>
              <a:buAutoNum type="circleNumDbPlain"/>
            </a:pPr>
            <a:r>
              <a:rPr sz="2800" dirty="0">
                <a:latin typeface="微软雅黑" charset="0"/>
                <a:ea typeface="微软雅黑" charset="0"/>
                <a:cs typeface="微软雅黑" charset="0"/>
                <a:sym typeface="+mn-ea"/>
              </a:rPr>
              <a:t>优秀毕业生吗？</a:t>
            </a:r>
            <a:endParaRPr lang="zh-CN" altLang="en-US" sz="2800" dirty="0">
              <a:latin typeface="微软雅黑" charset="0"/>
              <a:ea typeface="微软雅黑" charset="0"/>
              <a:cs typeface="微软雅黑" charset="0"/>
              <a:sym typeface="+mn-ea"/>
            </a:endParaRPr>
          </a:p>
        </p:txBody>
      </p:sp>
      <p:sp>
        <p:nvSpPr>
          <p:cNvPr id="5" name="文本框 4"/>
          <p:cNvSpPr txBox="1"/>
          <p:nvPr/>
        </p:nvSpPr>
        <p:spPr>
          <a:xfrm>
            <a:off x="2722880" y="4269105"/>
            <a:ext cx="6096000" cy="1383665"/>
          </a:xfrm>
          <a:prstGeom prst="rect">
            <a:avLst/>
          </a:prstGeom>
          <a:noFill/>
        </p:spPr>
        <p:txBody>
          <a:bodyPr wrap="square" rtlCol="0" anchor="t">
            <a:spAutoFit/>
          </a:bodyPr>
          <a:p>
            <a:pPr marL="971550" lvl="1" indent="-514350" eaLnBrk="1" hangingPunct="1">
              <a:lnSpc>
                <a:spcPct val="150000"/>
              </a:lnSpc>
              <a:buFont typeface="+mj-ea"/>
              <a:buAutoNum type="circleNumDbPlain"/>
            </a:pPr>
            <a:r>
              <a:rPr sz="2800" dirty="0">
                <a:latin typeface="微软雅黑" charset="0"/>
                <a:ea typeface="微软雅黑" charset="0"/>
                <a:cs typeface="微软雅黑" charset="0"/>
                <a:sym typeface="+mn-ea"/>
              </a:rPr>
              <a:t>优先录取；</a:t>
            </a:r>
            <a:endParaRPr sz="2800" dirty="0">
              <a:latin typeface="微软雅黑" charset="0"/>
              <a:ea typeface="微软雅黑" charset="0"/>
              <a:cs typeface="微软雅黑" charset="0"/>
              <a:sym typeface="+mn-ea"/>
            </a:endParaRPr>
          </a:p>
          <a:p>
            <a:pPr marL="971550" lvl="1" indent="-514350" eaLnBrk="1" hangingPunct="1">
              <a:lnSpc>
                <a:spcPct val="150000"/>
              </a:lnSpc>
              <a:buFont typeface="+mj-ea"/>
              <a:buAutoNum type="circleNumDbPlain"/>
            </a:pPr>
            <a:r>
              <a:rPr sz="2800" dirty="0">
                <a:latin typeface="微软雅黑" charset="0"/>
                <a:ea typeface="微软雅黑" charset="0"/>
                <a:cs typeface="微软雅黑" charset="0"/>
                <a:sym typeface="+mn-ea"/>
              </a:rPr>
              <a:t>作其他处理；</a:t>
            </a:r>
            <a:endParaRPr lang="zh-CN" altLang="en-US" sz="2800" dirty="0">
              <a:latin typeface="微软雅黑" charset="0"/>
              <a:ea typeface="微软雅黑" charset="0"/>
              <a:cs typeface="微软雅黑" charset="0"/>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90"/>
          <p:cNvSpPr>
            <a:spLocks noGrp="1"/>
          </p:cNvSpPr>
          <p:nvPr>
            <p:ph type="title"/>
          </p:nvPr>
        </p:nvSpPr>
        <p:spPr/>
        <p:txBody>
          <a:bodyPr vert="horz" wrap="square" lIns="91440" tIns="45720" rIns="91440" bIns="45720" anchor="b" anchorCtr="0"/>
          <a:p>
            <a:pPr eaLnBrk="1" hangingPunct="1"/>
            <a:endParaRPr lang="zh-CN" altLang="zh-CN" dirty="0"/>
          </a:p>
        </p:txBody>
      </p:sp>
      <p:graphicFrame>
        <p:nvGraphicFramePr>
          <p:cNvPr id="416263" name="Group 519"/>
          <p:cNvGraphicFramePr>
            <a:graphicFrameLocks noGrp="1"/>
          </p:cNvGraphicFramePr>
          <p:nvPr>
            <p:ph idx="1"/>
          </p:nvPr>
        </p:nvGraphicFramePr>
        <p:xfrm>
          <a:off x="1847850" y="2205038"/>
          <a:ext cx="8610600" cy="4178300"/>
        </p:xfrm>
        <a:graphic>
          <a:graphicData uri="http://schemas.openxmlformats.org/drawingml/2006/table">
            <a:tbl>
              <a:tblPr/>
              <a:tblGrid>
                <a:gridCol w="582930"/>
                <a:gridCol w="3219450"/>
                <a:gridCol w="600075"/>
                <a:gridCol w="601345"/>
                <a:gridCol w="601980"/>
                <a:gridCol w="601345"/>
                <a:gridCol w="600075"/>
                <a:gridCol w="600075"/>
                <a:gridCol w="601980"/>
                <a:gridCol w="601345"/>
              </a:tblGrid>
              <a:tr h="409575">
                <a:tc gridSpan="2">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1</a:t>
                      </a:r>
                      <a:endParaRPr kumimoji="1" lang="en-US" altLang="zh-CN" sz="2400" b="0"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2</a:t>
                      </a:r>
                      <a:endParaRPr kumimoji="1" lang="en-US" altLang="zh-CN" sz="2400" b="0"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rgbClr val="008000"/>
                          </a:solidFill>
                          <a:effectLst/>
                          <a:latin typeface="Times New Roman" panose="02020603050405020304" pitchFamily="18" charset="0"/>
                          <a:ea typeface="宋体" pitchFamily="2" charset="-122"/>
                          <a:cs typeface="Times New Roman" panose="02020603050405020304" pitchFamily="18" charset="0"/>
                        </a:rPr>
                        <a:t>5</a:t>
                      </a:r>
                      <a:endParaRPr kumimoji="1" lang="en-US" altLang="zh-CN" sz="2400" b="0" i="0" u="none" strike="noStrike" cap="none" normalizeH="0" baseline="0" smtClean="0">
                        <a:ln>
                          <a:noFill/>
                        </a:ln>
                        <a:solidFill>
                          <a:srgbClr val="008000"/>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rgbClr val="008000"/>
                          </a:solidFill>
                          <a:effectLst/>
                          <a:latin typeface="Times New Roman" panose="02020603050405020304" pitchFamily="18" charset="0"/>
                          <a:ea typeface="宋体" pitchFamily="2" charset="-122"/>
                          <a:cs typeface="Times New Roman" panose="02020603050405020304" pitchFamily="18" charset="0"/>
                        </a:rPr>
                        <a:t>6</a:t>
                      </a:r>
                      <a:endParaRPr kumimoji="1" lang="en-US" altLang="zh-CN" sz="2400" b="0" i="0" u="none" strike="noStrike" cap="none" normalizeH="0" baseline="0" smtClean="0">
                        <a:ln>
                          <a:noFill/>
                        </a:ln>
                        <a:solidFill>
                          <a:srgbClr val="008000"/>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rgbClr val="6600CC"/>
                          </a:solidFill>
                          <a:effectLst/>
                          <a:latin typeface="Times New Roman" panose="02020603050405020304" pitchFamily="18" charset="0"/>
                          <a:ea typeface="宋体" pitchFamily="2" charset="-122"/>
                          <a:cs typeface="Times New Roman" panose="02020603050405020304" pitchFamily="18" charset="0"/>
                        </a:rPr>
                        <a:t>7</a:t>
                      </a:r>
                      <a:endParaRPr kumimoji="1" lang="en-US" altLang="zh-CN" sz="2400" b="0" i="0" u="none" strike="noStrike" cap="none" normalizeH="0" baseline="0" smtClean="0">
                        <a:ln>
                          <a:noFill/>
                        </a:ln>
                        <a:solidFill>
                          <a:srgbClr val="6600CC"/>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rgbClr val="6600CC"/>
                          </a:solidFill>
                          <a:effectLst/>
                          <a:latin typeface="Times New Roman" panose="02020603050405020304" pitchFamily="18" charset="0"/>
                          <a:ea typeface="宋体" pitchFamily="2" charset="-122"/>
                          <a:cs typeface="Times New Roman" panose="02020603050405020304" pitchFamily="18" charset="0"/>
                        </a:rPr>
                        <a:t>8</a:t>
                      </a:r>
                      <a:endParaRPr kumimoji="1" lang="en-US" altLang="zh-CN" sz="2400" b="0" i="0" u="none" strike="noStrike" cap="none" normalizeH="0" baseline="0" smtClean="0">
                        <a:ln>
                          <a:noFill/>
                        </a:ln>
                        <a:solidFill>
                          <a:srgbClr val="6600CC"/>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rowSpan="3">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条</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件</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总成绩大于</a:t>
                      </a:r>
                      <a:r>
                        <a:rPr kumimoji="1" lang="en-US" altLang="zh-CN"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450</a:t>
                      </a: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分吗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79500">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各科成绩均高于</a:t>
                      </a:r>
                      <a:r>
                        <a:rPr kumimoji="1" lang="en-US" altLang="zh-CN"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85</a:t>
                      </a: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分吗？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优秀毕业生吗？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rowSpan="2">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动</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作</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优先录取；</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作其他处理</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750" name="Rectangle 403"/>
          <p:cNvSpPr>
            <a:spLocks noChangeArrowheads="1"/>
          </p:cNvSpPr>
          <p:nvPr/>
        </p:nvSpPr>
        <p:spPr bwMode="auto">
          <a:xfrm>
            <a:off x="2057400" y="1219200"/>
            <a:ext cx="7926388" cy="769938"/>
          </a:xfrm>
          <a:prstGeom prst="rect">
            <a:avLst/>
          </a:prstGeom>
          <a:noFill/>
          <a:ln w="9525">
            <a:noFill/>
            <a:miter lim="800000"/>
          </a:ln>
        </p:spPr>
        <p:txBody>
          <a:bodyPr/>
          <a:lstStyle/>
          <a:p>
            <a:pPr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0" lang="zh-CN" altLang="en-US" sz="3200" b="1" i="0" u="none" strike="noStrike" kern="1200" cap="none" spc="0" normalizeH="0" baseline="0" noProof="0" dirty="0">
                <a:ln>
                  <a:noFill/>
                </a:ln>
                <a:solidFill>
                  <a:srgbClr val="000000"/>
                </a:solidFill>
                <a:effectLst/>
                <a:uLnTx/>
                <a:uFillTx/>
                <a:latin typeface="+mj-ea"/>
                <a:ea typeface="黑体" pitchFamily="2" charset="-122"/>
                <a:cs typeface="+mn-cs"/>
              </a:rPr>
              <a:t>（</a:t>
            </a:r>
            <a:r>
              <a:rPr kumimoji="0" lang="en-US" altLang="zh-CN" sz="3200" b="1" i="0" u="none" strike="noStrike" kern="1200" cap="none" spc="0" normalizeH="0" baseline="0" noProof="0" dirty="0">
                <a:ln>
                  <a:noFill/>
                </a:ln>
                <a:solidFill>
                  <a:srgbClr val="000000"/>
                </a:solidFill>
                <a:effectLst/>
                <a:uLnTx/>
                <a:uFillTx/>
                <a:latin typeface="+mj-ea"/>
                <a:ea typeface="黑体" pitchFamily="2" charset="-122"/>
                <a:cs typeface="+mn-cs"/>
              </a:rPr>
              <a:t>4</a:t>
            </a:r>
            <a:r>
              <a:rPr kumimoji="0" lang="zh-CN" altLang="en-US" sz="3200" b="1" i="0" u="none" strike="noStrike" kern="1200" cap="none" spc="0" normalizeH="0" baseline="0" noProof="0" dirty="0">
                <a:ln>
                  <a:noFill/>
                </a:ln>
                <a:solidFill>
                  <a:srgbClr val="000000"/>
                </a:solidFill>
                <a:effectLst/>
                <a:uLnTx/>
                <a:uFillTx/>
                <a:latin typeface="+mj-ea"/>
                <a:ea typeface="黑体" pitchFamily="2" charset="-122"/>
                <a:cs typeface="+mn-cs"/>
              </a:rPr>
              <a:t>）</a:t>
            </a:r>
            <a:r>
              <a:rPr kumimoji="1" lang="zh-CN" altLang="en-US" sz="3200" b="0" i="0" u="none" strike="noStrike" kern="1200" cap="none" spc="0" normalizeH="0" baseline="0" noProof="0" dirty="0">
                <a:ln>
                  <a:noFill/>
                </a:ln>
                <a:solidFill>
                  <a:schemeClr val="tx1"/>
                </a:solidFill>
                <a:effectLst/>
                <a:uLnTx/>
                <a:uFillTx/>
                <a:latin typeface="微软雅黑" charset="0"/>
                <a:ea typeface="微软雅黑" charset="0"/>
                <a:cs typeface="+mn-cs"/>
              </a:rPr>
              <a:t>绘制判定表</a:t>
            </a:r>
            <a:endParaRPr kumimoji="1" lang="zh-CN" altLang="en-US" sz="3200" b="0" i="0" u="none" strike="noStrike" kern="1200" cap="none" spc="0" normalizeH="0" baseline="0" noProof="0" dirty="0">
              <a:ln>
                <a:noFill/>
              </a:ln>
              <a:solidFill>
                <a:schemeClr val="tx1"/>
              </a:solidFill>
              <a:effectLst/>
              <a:uLnTx/>
              <a:uFillTx/>
              <a:latin typeface="微软雅黑" charset="0"/>
              <a:ea typeface="微软雅黑" charset="0"/>
              <a:cs typeface="+mn-cs"/>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70"/>
          <p:cNvSpPr>
            <a:spLocks noGrp="1"/>
          </p:cNvSpPr>
          <p:nvPr>
            <p:ph type="title"/>
          </p:nvPr>
        </p:nvSpPr>
        <p:spPr/>
        <p:txBody>
          <a:bodyPr vert="horz" wrap="square" lIns="91440" tIns="45720" rIns="91440" bIns="45720" anchor="b" anchorCtr="0"/>
          <a:p>
            <a:pPr eaLnBrk="1" hangingPunct="1"/>
            <a:endParaRPr lang="zh-CN" altLang="zh-CN" dirty="0"/>
          </a:p>
        </p:txBody>
      </p:sp>
      <p:sp>
        <p:nvSpPr>
          <p:cNvPr id="29699" name="Rectangle 3"/>
          <p:cNvSpPr>
            <a:spLocks noGrp="1" noChangeArrowheads="1"/>
          </p:cNvSpPr>
          <p:nvPr>
            <p:ph type="body" sz="half" idx="1"/>
          </p:nvPr>
        </p:nvSpPr>
        <p:spPr>
          <a:xfrm>
            <a:off x="2057400" y="1219200"/>
            <a:ext cx="6038850" cy="841375"/>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zh-CN" altLang="en-US" sz="3200" b="1" i="0" u="none" strike="noStrike" kern="0" cap="none" spc="0" normalizeH="0" baseline="0" noProof="0" dirty="0" smtClean="0">
                <a:ln>
                  <a:noFill/>
                </a:ln>
                <a:solidFill>
                  <a:schemeClr val="tx1"/>
                </a:solidFill>
                <a:effectLst/>
                <a:uLnTx/>
                <a:uFillTx/>
                <a:latin typeface="+mj-ea"/>
                <a:ea typeface="+mj-ea"/>
                <a:cs typeface="+mn-cs"/>
              </a:rPr>
              <a:t>（</a:t>
            </a:r>
            <a:r>
              <a:rPr kumimoji="1" lang="en-US" altLang="zh-CN" sz="3200" b="1" i="0" u="none" strike="noStrike" kern="0" cap="none" spc="0" normalizeH="0" baseline="0" noProof="0" dirty="0" smtClean="0">
                <a:ln>
                  <a:noFill/>
                </a:ln>
                <a:solidFill>
                  <a:schemeClr val="tx1"/>
                </a:solidFill>
                <a:effectLst/>
                <a:uLnTx/>
                <a:uFillTx/>
                <a:latin typeface="+mj-ea"/>
                <a:ea typeface="+mj-ea"/>
                <a:cs typeface="+mn-cs"/>
              </a:rPr>
              <a:t>5</a:t>
            </a:r>
            <a:r>
              <a:rPr kumimoji="1" lang="zh-CN" altLang="en-US" sz="3200" b="1" i="0" u="none" strike="noStrike" kern="0" cap="none" spc="0" normalizeH="0" baseline="0" noProof="0" dirty="0" smtClean="0">
                <a:ln>
                  <a:noFill/>
                </a:ln>
                <a:solidFill>
                  <a:schemeClr val="tx1"/>
                </a:solidFill>
                <a:effectLst/>
                <a:uLnTx/>
                <a:uFillTx/>
                <a:latin typeface="+mj-ea"/>
                <a:ea typeface="+mj-ea"/>
                <a:cs typeface="+mn-cs"/>
              </a:rPr>
              <a:t>）</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简化后的判定表</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419105" name="Group 289"/>
          <p:cNvGraphicFramePr>
            <a:graphicFrameLocks noGrp="1"/>
          </p:cNvGraphicFramePr>
          <p:nvPr>
            <p:ph sz="half" idx="1"/>
          </p:nvPr>
        </p:nvGraphicFramePr>
        <p:xfrm>
          <a:off x="1774825" y="2060575"/>
          <a:ext cx="8497570" cy="3457575"/>
        </p:xfrm>
        <a:graphic>
          <a:graphicData uri="http://schemas.openxmlformats.org/drawingml/2006/table">
            <a:tbl>
              <a:tblPr/>
              <a:tblGrid>
                <a:gridCol w="869950"/>
                <a:gridCol w="4314190"/>
                <a:gridCol w="665480"/>
                <a:gridCol w="687070"/>
                <a:gridCol w="687705"/>
                <a:gridCol w="671195"/>
                <a:gridCol w="601980"/>
              </a:tblGrid>
              <a:tr h="647700">
                <a:tc gridSpan="2">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5613">
                <a:tc rowSpan="3">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条</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件</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总成绩大于</a:t>
                      </a:r>
                      <a:r>
                        <a:rPr kumimoji="1" lang="en-US" altLang="zh-CN"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450</a:t>
                      </a: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分吗？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各科成绩均高于</a:t>
                      </a:r>
                      <a:r>
                        <a:rPr kumimoji="1" lang="en-US" altLang="zh-CN"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85</a:t>
                      </a: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分吗？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优秀毕业生吗？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rowSpan="2">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动</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作</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优先录取；</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作其他处理</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30"/>
          <p:cNvSpPr>
            <a:spLocks noGrp="1"/>
          </p:cNvSpPr>
          <p:nvPr>
            <p:ph type="title"/>
          </p:nvPr>
        </p:nvSpPr>
        <p:spPr/>
        <p:txBody>
          <a:bodyPr vert="horz" wrap="square" lIns="91440" tIns="45720" rIns="91440" bIns="45720" anchor="b" anchorCtr="0"/>
          <a:p>
            <a:pPr eaLnBrk="1" hangingPunct="1"/>
            <a:endParaRPr lang="zh-CN" altLang="zh-CN" dirty="0"/>
          </a:p>
        </p:txBody>
      </p:sp>
      <p:graphicFrame>
        <p:nvGraphicFramePr>
          <p:cNvPr id="418028" name="Group 236"/>
          <p:cNvGraphicFramePr>
            <a:graphicFrameLocks noGrp="1"/>
          </p:cNvGraphicFramePr>
          <p:nvPr>
            <p:ph idx="1"/>
          </p:nvPr>
        </p:nvGraphicFramePr>
        <p:xfrm>
          <a:off x="1847850" y="2565400"/>
          <a:ext cx="8605520" cy="3387725"/>
        </p:xfrm>
        <a:graphic>
          <a:graphicData uri="http://schemas.openxmlformats.org/drawingml/2006/table">
            <a:tbl>
              <a:tblPr/>
              <a:tblGrid>
                <a:gridCol w="884555"/>
                <a:gridCol w="4050665"/>
                <a:gridCol w="1004570"/>
                <a:gridCol w="939800"/>
                <a:gridCol w="862330"/>
                <a:gridCol w="863600"/>
              </a:tblGrid>
              <a:tr h="603250">
                <a:tc gridSpan="2">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华文行楷" pitchFamily="2" charset="-122"/>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795">
                <a:tc rowSpan="3">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条</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件</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总成绩大于</a:t>
                      </a:r>
                      <a:r>
                        <a:rPr kumimoji="1" lang="en-US" altLang="zh-CN"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450</a:t>
                      </a: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分吗？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各科成绩均高于</a:t>
                      </a:r>
                      <a:r>
                        <a:rPr kumimoji="1" lang="en-US" altLang="zh-CN"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85</a:t>
                      </a: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rPr>
                        <a:t>分吗？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Kaiti SC Regular" panose="02010600040101010101"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优秀毕业生吗？</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Y</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3885">
                <a:tc rowSpan="2">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动</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作</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优先录取；</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475">
                <a:tc vMerge="1">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rPr>
                        <a:t>作其他处理</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chemeClr val="folHlink"/>
                        </a:buClr>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770" name="Rectangle 237"/>
          <p:cNvSpPr>
            <a:spLocks noChangeArrowheads="1"/>
          </p:cNvSpPr>
          <p:nvPr/>
        </p:nvSpPr>
        <p:spPr bwMode="auto">
          <a:xfrm>
            <a:off x="2063750" y="1412875"/>
            <a:ext cx="3810000" cy="841375"/>
          </a:xfrm>
          <a:prstGeom prst="rect">
            <a:avLst/>
          </a:prstGeom>
          <a:noFill/>
          <a:ln w="9525">
            <a:noFill/>
            <a:miter lim="800000"/>
          </a:ln>
        </p:spPr>
        <p:txBody>
          <a:bodyPr/>
          <a:lstStyle/>
          <a:p>
            <a:pPr marR="0" lvl="0" indent="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uLnTx/>
                <a:uFillTx/>
                <a:latin typeface="+mn-ea"/>
                <a:cs typeface="+mn-ea"/>
              </a:rPr>
              <a:t>（</a:t>
            </a:r>
            <a:r>
              <a:rPr kumimoji="0" lang="en-US" altLang="zh-CN" sz="3200" b="1" i="0" u="none" strike="noStrike" kern="1200" cap="none" spc="0" normalizeH="0" baseline="0" noProof="0" dirty="0">
                <a:ln>
                  <a:noFill/>
                </a:ln>
                <a:solidFill>
                  <a:schemeClr val="tx1"/>
                </a:solidFill>
                <a:effectLst/>
                <a:uLnTx/>
                <a:uFillTx/>
                <a:latin typeface="+mn-ea"/>
                <a:cs typeface="+mn-ea"/>
              </a:rPr>
              <a:t>6</a:t>
            </a:r>
            <a:r>
              <a:rPr kumimoji="0" lang="zh-CN" altLang="en-US" sz="3200" b="1" i="0" u="none" strike="noStrike" kern="1200" cap="none" spc="0" normalizeH="0" baseline="0" noProof="0" dirty="0">
                <a:ln>
                  <a:noFill/>
                </a:ln>
                <a:solidFill>
                  <a:schemeClr val="tx1"/>
                </a:solidFill>
                <a:effectLst/>
                <a:uLnTx/>
                <a:uFillTx/>
                <a:latin typeface="+mn-ea"/>
                <a:cs typeface="+mn-ea"/>
              </a:rPr>
              <a:t>）</a:t>
            </a:r>
            <a:r>
              <a:rPr kumimoji="1" lang="zh-CN" altLang="en-US" sz="3200" b="0" i="0" u="none" strike="noStrike" kern="1200" cap="none" spc="0" normalizeH="0" baseline="0" noProof="0" dirty="0">
                <a:ln>
                  <a:noFill/>
                </a:ln>
                <a:solidFill>
                  <a:schemeClr val="tx1"/>
                </a:solidFill>
                <a:effectLst/>
                <a:uLnTx/>
                <a:uFillTx/>
                <a:latin typeface="+mn-ea"/>
                <a:cs typeface="+mn-ea"/>
              </a:rPr>
              <a:t>进一步简化</a:t>
            </a:r>
            <a:endParaRPr kumimoji="1" lang="zh-CN" altLang="en-US" sz="3200" b="0" i="0" u="none" strike="noStrike" kern="1200" cap="none" spc="0" normalizeH="0" baseline="0" noProof="0" dirty="0">
              <a:ln>
                <a:noFill/>
              </a:ln>
              <a:solidFill>
                <a:schemeClr val="tx1"/>
              </a:solidFill>
              <a:effectLst/>
              <a:uLnTx/>
              <a:uFillTx/>
              <a:latin typeface="+mn-ea"/>
              <a:cs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课堂练习</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542030"/>
            <a:ext cx="500380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正交测试</a:t>
            </a:r>
            <a:r>
              <a:rPr lang="zh-CN" altLang="en-US" sz="4000" dirty="0">
                <a:solidFill>
                  <a:schemeClr val="tx1"/>
                </a:solidFill>
                <a:latin typeface="微软雅黑" charset="-122"/>
                <a:sym typeface="+mn-ea"/>
              </a:rPr>
              <a:t>法</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06</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21080"/>
            <a:ext cx="7371715" cy="2491740"/>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solidFill>
                  <a:schemeClr val="accent1"/>
                </a:solidFill>
                <a:latin typeface="微软雅黑" charset="-122"/>
                <a:ea typeface="微软雅黑" charset="-122"/>
                <a:sym typeface="+mn-ea"/>
              </a:rPr>
              <a:t>正交实验设计法</a:t>
            </a:r>
            <a:r>
              <a:rPr lang="zh-CN" altLang="en-US" sz="2600">
                <a:latin typeface="微软雅黑" charset="-122"/>
                <a:ea typeface="微软雅黑" charset="-122"/>
                <a:sym typeface="+mn-ea"/>
              </a:rPr>
              <a:t>，是从大量的实验点中</a:t>
            </a:r>
            <a:r>
              <a:rPr lang="zh-CN" altLang="en-US" sz="2600">
                <a:solidFill>
                  <a:schemeClr val="accent1"/>
                </a:solidFill>
                <a:latin typeface="微软雅黑" charset="-122"/>
                <a:ea typeface="微软雅黑" charset="-122"/>
                <a:sym typeface="+mn-ea"/>
              </a:rPr>
              <a:t>挑选出适量的、有代表的点</a:t>
            </a:r>
            <a:r>
              <a:rPr lang="zh-CN" altLang="en-US" sz="2600">
                <a:latin typeface="微软雅黑" charset="-122"/>
                <a:ea typeface="微软雅黑" charset="-122"/>
                <a:sym typeface="+mn-ea"/>
              </a:rPr>
              <a:t>，应用依据伽罗瓦理论导出的“正交表”，合理安排实验的一种科学的</a:t>
            </a:r>
            <a:r>
              <a:rPr lang="zh-CN" altLang="en-US" sz="2600">
                <a:latin typeface="微软雅黑" charset="-122"/>
                <a:ea typeface="微软雅黑" charset="-122"/>
                <a:sym typeface="+mn-ea"/>
              </a:rPr>
              <a:t>设计方式。</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19888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519680" y="3823970"/>
            <a:ext cx="7371715" cy="2491740"/>
          </a:xfrm>
          <a:prstGeom prst="rect">
            <a:avLst/>
          </a:prstGeom>
        </p:spPr>
        <p:txBody>
          <a:bodyPr wrap="square">
            <a:spAutoFit/>
          </a:bodyPr>
          <a:p>
            <a:pPr lvl="0" indent="0" algn="just">
              <a:lnSpc>
                <a:spcPct val="150000"/>
              </a:lnSpc>
              <a:buFont typeface="Arial" panose="020B0704020202020204" pitchFamily="34" charset="0"/>
              <a:buNone/>
            </a:pPr>
            <a:r>
              <a:rPr lang="zh-CN" sz="2600">
                <a:latin typeface="微软雅黑" charset="-122"/>
                <a:ea typeface="微软雅黑" charset="-122"/>
                <a:sym typeface="+mn-ea"/>
              </a:rPr>
              <a:t>正交测试法能够</a:t>
            </a:r>
            <a:r>
              <a:rPr lang="zh-CN" sz="2600">
                <a:solidFill>
                  <a:schemeClr val="accent1"/>
                </a:solidFill>
                <a:latin typeface="微软雅黑" charset="-122"/>
                <a:ea typeface="微软雅黑" charset="-122"/>
                <a:sym typeface="+mn-ea"/>
              </a:rPr>
              <a:t>使用最小的测试过程集合</a:t>
            </a:r>
            <a:r>
              <a:rPr lang="zh-CN" sz="2600">
                <a:latin typeface="微软雅黑" charset="-122"/>
                <a:ea typeface="微软雅黑" charset="-122"/>
                <a:sym typeface="+mn-ea"/>
              </a:rPr>
              <a:t>获得</a:t>
            </a:r>
            <a:r>
              <a:rPr lang="zh-CN" sz="2600">
                <a:solidFill>
                  <a:schemeClr val="accent1"/>
                </a:solidFill>
                <a:latin typeface="微软雅黑" charset="-122"/>
                <a:ea typeface="微软雅黑" charset="-122"/>
                <a:sym typeface="+mn-ea"/>
              </a:rPr>
              <a:t>最大的测试覆盖率</a:t>
            </a:r>
            <a:r>
              <a:rPr lang="zh-CN" sz="2600">
                <a:latin typeface="微软雅黑" charset="-122"/>
                <a:ea typeface="微软雅黑" charset="-122"/>
                <a:sym typeface="+mn-ea"/>
              </a:rPr>
              <a:t>。当可能的</a:t>
            </a:r>
            <a:r>
              <a:rPr lang="zh-CN" sz="2600">
                <a:solidFill>
                  <a:schemeClr val="accent1"/>
                </a:solidFill>
                <a:latin typeface="微软雅黑" charset="-122"/>
                <a:ea typeface="微软雅黑" charset="-122"/>
                <a:sym typeface="+mn-ea"/>
              </a:rPr>
              <a:t>输入数据</a:t>
            </a:r>
            <a:r>
              <a:rPr lang="zh-CN" sz="2600">
                <a:latin typeface="微软雅黑" charset="-122"/>
                <a:ea typeface="微软雅黑" charset="-122"/>
                <a:sym typeface="+mn-ea"/>
              </a:rPr>
              <a:t>或者输入数据的</a:t>
            </a:r>
            <a:r>
              <a:rPr lang="zh-CN" sz="2600">
                <a:solidFill>
                  <a:schemeClr val="accent1"/>
                </a:solidFill>
                <a:latin typeface="微软雅黑" charset="-122"/>
                <a:ea typeface="微软雅黑" charset="-122"/>
                <a:sym typeface="+mn-ea"/>
              </a:rPr>
              <a:t>组合数量很大</a:t>
            </a:r>
            <a:r>
              <a:rPr lang="zh-CN" sz="2600">
                <a:latin typeface="微软雅黑" charset="-122"/>
                <a:ea typeface="微软雅黑" charset="-122"/>
                <a:sym typeface="+mn-ea"/>
              </a:rPr>
              <a:t>时，由于不可能为每个输入组合都创建测试用例，可以采用这种</a:t>
            </a:r>
            <a:r>
              <a:rPr lang="zh-CN" sz="2600">
                <a:latin typeface="微软雅黑" charset="-122"/>
                <a:ea typeface="微软雅黑" charset="-122"/>
                <a:sym typeface="+mn-ea"/>
              </a:rPr>
              <a:t>方法。</a:t>
            </a:r>
            <a:endParaRPr lang="zh-CN" sz="2600">
              <a:latin typeface="微软雅黑" charset="-122"/>
              <a:ea typeface="微软雅黑" charset="-122"/>
              <a:sym typeface="+mn-ea"/>
            </a:endParaRPr>
          </a:p>
        </p:txBody>
      </p:sp>
      <p:sp>
        <p:nvSpPr>
          <p:cNvPr id="9" name="燕尾形 8"/>
          <p:cNvSpPr/>
          <p:nvPr/>
        </p:nvSpPr>
        <p:spPr>
          <a:xfrm>
            <a:off x="1941830" y="400177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021080"/>
            <a:ext cx="7371715" cy="2491740"/>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正交实验法是根据正交性从全面实验中挑选出部分有代表性的点进行实验，这些有代表性的点具备了“</a:t>
            </a:r>
            <a:r>
              <a:rPr lang="zh-CN" altLang="en-US" sz="2600">
                <a:solidFill>
                  <a:schemeClr val="accent1"/>
                </a:solidFill>
                <a:latin typeface="微软雅黑" charset="-122"/>
                <a:ea typeface="微软雅黑" charset="-122"/>
                <a:sym typeface="+mn-ea"/>
              </a:rPr>
              <a:t>均匀分散，齐整可比</a:t>
            </a:r>
            <a:r>
              <a:rPr lang="zh-CN" altLang="en-US" sz="2600">
                <a:latin typeface="微软雅黑" charset="-122"/>
                <a:ea typeface="微软雅黑" charset="-122"/>
                <a:sym typeface="+mn-ea"/>
              </a:rPr>
              <a:t>”的特点。它是一种</a:t>
            </a:r>
            <a:r>
              <a:rPr lang="zh-CN" altLang="en-US" sz="2600">
                <a:solidFill>
                  <a:schemeClr val="accent1"/>
                </a:solidFill>
                <a:latin typeface="微软雅黑" charset="-122"/>
                <a:ea typeface="微软雅黑" charset="-122"/>
                <a:sym typeface="+mn-ea"/>
              </a:rPr>
              <a:t>基于正交表</a:t>
            </a:r>
            <a:r>
              <a:rPr lang="zh-CN" altLang="en-US" sz="2600">
                <a:latin typeface="微软雅黑" charset="-122"/>
                <a:ea typeface="微软雅黑" charset="-122"/>
                <a:sym typeface="+mn-ea"/>
              </a:rPr>
              <a:t>的高效、经济的实验设计</a:t>
            </a:r>
            <a:r>
              <a:rPr lang="zh-CN" altLang="en-US" sz="2600">
                <a:latin typeface="微软雅黑" charset="-122"/>
                <a:ea typeface="微软雅黑" charset="-122"/>
                <a:sym typeface="+mn-ea"/>
              </a:rPr>
              <a:t>方法。</a:t>
            </a:r>
            <a:endParaRPr lang="zh-CN" altLang="en-US" sz="2600">
              <a:latin typeface="微软雅黑" charset="-122"/>
              <a:ea typeface="微软雅黑" charset="-122"/>
              <a:sym typeface="+mn-ea"/>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正交</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41830" y="119888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519680" y="3660140"/>
            <a:ext cx="7371715" cy="1291590"/>
          </a:xfrm>
          <a:prstGeom prst="rect">
            <a:avLst/>
          </a:prstGeom>
        </p:spPr>
        <p:txBody>
          <a:bodyPr wrap="square">
            <a:spAutoFit/>
          </a:bodyPr>
          <a:p>
            <a:pPr lvl="0" indent="0" algn="just">
              <a:lnSpc>
                <a:spcPct val="150000"/>
              </a:lnSpc>
              <a:buFont typeface="Arial" panose="020B0704020202020204" pitchFamily="34" charset="0"/>
              <a:buNone/>
            </a:pPr>
            <a:r>
              <a:rPr lang="zh-CN" sz="2600">
                <a:solidFill>
                  <a:srgbClr val="E38E84"/>
                </a:solidFill>
                <a:latin typeface="微软雅黑" charset="-122"/>
                <a:ea typeface="微软雅黑" charset="-122"/>
                <a:sym typeface="+mn-ea"/>
              </a:rPr>
              <a:t>因子</a:t>
            </a:r>
            <a:r>
              <a:rPr lang="zh-CN" sz="2600">
                <a:latin typeface="微软雅黑" charset="-122"/>
                <a:ea typeface="微软雅黑" charset="-122"/>
                <a:sym typeface="+mn-ea"/>
              </a:rPr>
              <a:t>：因子又称为因素，是指所有影响实验指标的条件</a:t>
            </a:r>
            <a:endParaRPr lang="zh-CN" sz="2600">
              <a:latin typeface="微软雅黑" charset="-122"/>
              <a:ea typeface="微软雅黑" charset="-122"/>
              <a:sym typeface="+mn-ea"/>
            </a:endParaRPr>
          </a:p>
        </p:txBody>
      </p:sp>
      <p:sp>
        <p:nvSpPr>
          <p:cNvPr id="9" name="燕尾形 8"/>
          <p:cNvSpPr/>
          <p:nvPr/>
        </p:nvSpPr>
        <p:spPr>
          <a:xfrm>
            <a:off x="1941830" y="3822700"/>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519680" y="5098415"/>
            <a:ext cx="7371715" cy="1291590"/>
          </a:xfrm>
          <a:prstGeom prst="rect">
            <a:avLst/>
          </a:prstGeom>
        </p:spPr>
        <p:txBody>
          <a:bodyPr wrap="square">
            <a:spAutoFit/>
          </a:bodyPr>
          <a:p>
            <a:pPr lvl="0" indent="0" algn="just">
              <a:lnSpc>
                <a:spcPct val="150000"/>
              </a:lnSpc>
              <a:buFont typeface="Arial" panose="020B0704020202020204" pitchFamily="34" charset="0"/>
              <a:buNone/>
            </a:pPr>
            <a:r>
              <a:rPr lang="zh-CN" sz="2600">
                <a:solidFill>
                  <a:srgbClr val="E38E84"/>
                </a:solidFill>
                <a:latin typeface="微软雅黑" charset="-122"/>
                <a:ea typeface="微软雅黑" charset="-122"/>
                <a:sym typeface="+mn-ea"/>
              </a:rPr>
              <a:t>因子的状态</a:t>
            </a:r>
            <a:r>
              <a:rPr lang="zh-CN" sz="2600">
                <a:latin typeface="微软雅黑" charset="-122"/>
                <a:ea typeface="微软雅黑" charset="-122"/>
                <a:sym typeface="+mn-ea"/>
              </a:rPr>
              <a:t>：也叫因子的水平，</a:t>
            </a:r>
            <a:r>
              <a:rPr lang="zh-CN" sz="2600">
                <a:latin typeface="微软雅黑" charset="-122"/>
                <a:ea typeface="微软雅黑" charset="-122"/>
                <a:sym typeface="+mn-ea"/>
              </a:rPr>
              <a:t>影响实现因子的条件，也就</a:t>
            </a:r>
            <a:r>
              <a:rPr lang="zh-CN" sz="2600">
                <a:latin typeface="微软雅黑" charset="-122"/>
                <a:ea typeface="微软雅黑" charset="-122"/>
                <a:sym typeface="+mn-ea"/>
              </a:rPr>
              <a:t>是指因子变量的取值</a:t>
            </a:r>
            <a:endParaRPr lang="zh-CN" sz="2600">
              <a:latin typeface="微软雅黑" charset="-122"/>
              <a:ea typeface="微软雅黑" charset="-122"/>
              <a:sym typeface="+mn-ea"/>
            </a:endParaRPr>
          </a:p>
        </p:txBody>
      </p:sp>
      <p:sp>
        <p:nvSpPr>
          <p:cNvPr id="8" name="燕尾形 7"/>
          <p:cNvSpPr/>
          <p:nvPr/>
        </p:nvSpPr>
        <p:spPr>
          <a:xfrm>
            <a:off x="1941830" y="5260975"/>
            <a:ext cx="4419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5" grpId="0"/>
      <p:bldP spid="8" grpId="0" animBg="1"/>
    </p:bldLst>
  </p:timing>
</p:sld>
</file>

<file path=ppt/tags/tag1.xml><?xml version="1.0" encoding="utf-8"?>
<p:tagLst xmlns:p="http://schemas.openxmlformats.org/presentationml/2006/main">
  <p:tag name="KSO_WM_UNIT_TABLE_BEAUTIFY" val="smartTable{8ae5fdf3-cb91-4168-8c23-2773ed4255ea}"/>
  <p:tag name="TABLE_ENDDRAG_ORIGIN_RECT" val="672*117"/>
  <p:tag name="TABLE_ENDDRAG_RECT" val="137*433*672*87"/>
</p:tagLst>
</file>

<file path=ppt/tags/tag10.xml><?xml version="1.0" encoding="utf-8"?>
<p:tagLst xmlns:p="http://schemas.openxmlformats.org/presentationml/2006/main">
  <p:tag name="KSO_WM_UNIT_TABLE_BEAUTIFY" val="smartTable{a7922437-feb3-4712-9047-92a5ef9dd54a}"/>
  <p:tag name="TABLE_ENDDRAG_ORIGIN_RECT" val="374*79"/>
  <p:tag name="TABLE_ENDDRAG_RECT" val="144*295*424*79"/>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UNIT_TABLE_BEAUTIFY" val="smartTable{cd62b3d8-31cd-4e66-abad-151e884d675f}"/>
  <p:tag name="TABLE_ENDDRAG_ORIGIN_RECT" val="780*352"/>
  <p:tag name="TABLE_ENDDRAG_RECT" val="93*105*780*344"/>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TABLE_BEAUTIFY" val="smartTable{215f37cf-cd68-4ede-a8c7-76f398df1256}"/>
  <p:tag name="TABLE_ENDDRAG_ORIGIN_RECT" val="672*117"/>
  <p:tag name="TABLE_ENDDRAG_RECT" val="137*433*672*8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TABLE_BEAUTIFY" val="smartTable{7e1adbac-aac3-4669-bd6f-825296f5370d}"/>
  <p:tag name="TABLE_ENDDRAG_ORIGIN_RECT" val="683*239"/>
  <p:tag name="TABLE_ENDDRAG_RECT" val="148*284*683*239"/>
</p:tagLst>
</file>

<file path=ppt/tags/tag26.xml><?xml version="1.0" encoding="utf-8"?>
<p:tagLst xmlns:p="http://schemas.openxmlformats.org/presentationml/2006/main">
  <p:tag name="KSO_WM_UNIT_TABLE_BEAUTIFY" val="smartTable{e0855cbd-8f5f-4fdb-8a87-3860b32f19f3}"/>
  <p:tag name="TABLE_ENDDRAG_ORIGIN_RECT" val="622*268"/>
  <p:tag name="TABLE_ENDDRAG_RECT" val="144*161*622*270"/>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f4e63864-7018-4838-8cb9-aa551470cf37}"/>
  <p:tag name="TABLE_ENDDRAG_ORIGIN_RECT" val="672*117"/>
  <p:tag name="TABLE_ENDDRAG_RECT" val="137*433*672*87"/>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cc13a14e-b1c9-439a-80ec-994eaf652701}"/>
  <p:tag name="TABLE_ENDDRAG_ORIGIN_RECT" val="672*117"/>
  <p:tag name="TABLE_ENDDRAG_RECT" val="137*433*672*87"/>
</p:tagLst>
</file>

<file path=ppt/tags/tag5.xml><?xml version="1.0" encoding="utf-8"?>
<p:tagLst xmlns:p="http://schemas.openxmlformats.org/presentationml/2006/main">
  <p:tag name="KSO_WM_UNIT_TABLE_BEAUTIFY" val="smartTable{526e8153-ab20-4345-8277-e3029d4df05a}"/>
  <p:tag name="TABLE_ENDDRAG_ORIGIN_RECT" val="672*86"/>
  <p:tag name="TABLE_ENDDRAG_RECT" val="144*295*672*79"/>
</p:tagLst>
</file>

<file path=ppt/tags/tag6.xml><?xml version="1.0" encoding="utf-8"?>
<p:tagLst xmlns:p="http://schemas.openxmlformats.org/presentationml/2006/main">
  <p:tag name="KSO_WM_UNIT_TABLE_BEAUTIFY" val="smartTable{a9b7f19a-fd32-4b2a-b07d-5c13e7954945}"/>
  <p:tag name="TABLE_ENDDRAG_ORIGIN_RECT" val="672*86"/>
  <p:tag name="TABLE_ENDDRAG_RECT" val="144*295*672*79"/>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17974</Words>
  <Application>WPS 演示</Application>
  <PresentationFormat>宽屏</PresentationFormat>
  <Paragraphs>3654</Paragraphs>
  <Slides>153</Slides>
  <Notes>0</Notes>
  <HiddenSlides>0</HiddenSlides>
  <MMClips>0</MMClips>
  <ScaleCrop>false</ScaleCrop>
  <HeadingPairs>
    <vt:vector size="6" baseType="variant">
      <vt:variant>
        <vt:lpstr>已用的字体</vt:lpstr>
      </vt:variant>
      <vt:variant>
        <vt:i4>39</vt:i4>
      </vt:variant>
      <vt:variant>
        <vt:lpstr>主题</vt:lpstr>
      </vt:variant>
      <vt:variant>
        <vt:i4>1</vt:i4>
      </vt:variant>
      <vt:variant>
        <vt:lpstr>幻灯片标题</vt:lpstr>
      </vt:variant>
      <vt:variant>
        <vt:i4>153</vt:i4>
      </vt:variant>
    </vt:vector>
  </HeadingPairs>
  <TitlesOfParts>
    <vt:vector size="193" baseType="lpstr">
      <vt:lpstr>Arial</vt:lpstr>
      <vt:lpstr>宋体</vt:lpstr>
      <vt:lpstr>Wingdings</vt:lpstr>
      <vt:lpstr>Tahoma</vt:lpstr>
      <vt:lpstr>Calibri</vt:lpstr>
      <vt:lpstr>Helvetica Neue</vt:lpstr>
      <vt:lpstr>Kaiti SC Bold</vt:lpstr>
      <vt:lpstr>华文宋体</vt:lpstr>
      <vt:lpstr>Xingkai TC Light</vt:lpstr>
      <vt:lpstr>Helvetica</vt:lpstr>
      <vt:lpstr>Arial Regular</vt:lpstr>
      <vt:lpstr>Times New Roman Italic</vt:lpstr>
      <vt:lpstr>微软雅黑</vt:lpstr>
      <vt:lpstr>华文楷体</vt:lpstr>
      <vt:lpstr>Calibri</vt:lpstr>
      <vt:lpstr>汉仪旗黑</vt:lpstr>
      <vt:lpstr>Arial</vt:lpstr>
      <vt:lpstr>微软雅黑</vt:lpstr>
      <vt:lpstr>Noto Sans S Chinese Regular</vt:lpstr>
      <vt:lpstr>微软雅黑</vt:lpstr>
      <vt:lpstr>Kaiti SC Regular</vt:lpstr>
      <vt:lpstr>Baskerville Regular</vt:lpstr>
      <vt:lpstr>汉仪楷体简</vt:lpstr>
      <vt:lpstr>宋体</vt:lpstr>
      <vt:lpstr>Arial Unicode MS</vt:lpstr>
      <vt:lpstr>汉仪书宋二KW</vt:lpstr>
      <vt:lpstr>Calibri Light</vt:lpstr>
      <vt:lpstr>SimSong</vt:lpstr>
      <vt:lpstr>Times New Roman</vt:lpstr>
      <vt:lpstr>Times New Roman Regular</vt:lpstr>
      <vt:lpstr>黑体</vt:lpstr>
      <vt:lpstr>隶书</vt:lpstr>
      <vt:lpstr>华文行楷</vt:lpstr>
      <vt:lpstr>华文新魏</vt:lpstr>
      <vt:lpstr>苹方-简</vt:lpstr>
      <vt:lpstr>宋体-简</vt:lpstr>
      <vt:lpstr>Wingdings</vt:lpstr>
      <vt:lpstr>汉仪中黑KW</vt:lpstr>
      <vt:lpstr>冬青黑体简体中文</vt:lpstr>
      <vt:lpstr>Office 主题</vt:lpstr>
      <vt:lpstr>PowerPoint 演示文稿</vt:lpstr>
      <vt:lpstr>PowerPoint 演示文稿</vt:lpstr>
      <vt:lpstr>PowerPoint 演示文稿</vt:lpstr>
      <vt:lpstr>PowerPoint 演示文稿</vt:lpstr>
      <vt:lpstr>PowerPoint 演示文稿</vt:lpstr>
      <vt:lpstr>黑盒测试概述</vt:lpstr>
      <vt:lpstr>PowerPoint 演示文稿</vt:lpstr>
      <vt:lpstr>PowerPoint 演示文稿</vt:lpstr>
      <vt:lpstr>PowerPoint 演示文稿</vt:lpstr>
      <vt:lpstr>PowerPoint 演示文稿</vt:lpstr>
      <vt:lpstr>PowerPoint 演示文稿</vt:lpstr>
      <vt:lpstr>PowerPoint 演示文稿</vt:lpstr>
      <vt:lpstr>等价类划分法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边界值分析法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因果图法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因果图</vt:lpstr>
      <vt:lpstr>具有约束的因果图</vt:lpstr>
      <vt:lpstr>根据因果图所建立的判定表 </vt:lpstr>
      <vt:lpstr>决策表/判定表法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两条规则合并成一条</vt:lpstr>
      <vt:lpstr>两条规则的进一步合并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正交测试法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场景法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错误推测法</vt:lpstr>
      <vt:lpstr>PowerPoint 演示文稿</vt:lpstr>
      <vt:lpstr>PowerPoint 演示文稿</vt:lpstr>
      <vt:lpstr>总结</vt:lpstr>
      <vt:lpstr>PowerPoint 演示文稿</vt:lpstr>
      <vt:lpstr>PowerPoint 演示文稿</vt:lpstr>
      <vt:lpstr>PowerPoint 演示文稿</vt:lpstr>
      <vt:lpstr>PowerPoint 演示文稿</vt:lpstr>
      <vt:lpstr>习题</vt:lpstr>
      <vt:lpstr>PowerPoint 演示文稿</vt:lpstr>
      <vt:lpstr>PowerPoint 演示文稿</vt:lpstr>
      <vt:lpstr>PowerPoint 演示文稿</vt:lpstr>
      <vt:lpstr>PowerPoint 演示文稿</vt:lpstr>
      <vt:lpstr>因果图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linyaowei</dc:creator>
  <cp:lastModifiedBy>22</cp:lastModifiedBy>
  <cp:revision>942</cp:revision>
  <dcterms:created xsi:type="dcterms:W3CDTF">2024-09-23T05:41:50Z</dcterms:created>
  <dcterms:modified xsi:type="dcterms:W3CDTF">2024-09-23T05:41:50Z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FAA72FF36A2A38551036ED641FB672C8_42</vt:lpwstr>
  </property>
</Properties>
</file>